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slides/slide99.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5"/>
  </p:notesMasterIdLst>
  <p:sldIdLst>
    <p:sldId id="311" r:id="rId2"/>
    <p:sldId id="312" r:id="rId3"/>
    <p:sldId id="325" r:id="rId4"/>
    <p:sldId id="326" r:id="rId5"/>
    <p:sldId id="327" r:id="rId6"/>
    <p:sldId id="328" r:id="rId7"/>
    <p:sldId id="329" r:id="rId8"/>
    <p:sldId id="330" r:id="rId9"/>
    <p:sldId id="331" r:id="rId10"/>
    <p:sldId id="332" r:id="rId11"/>
    <p:sldId id="333" r:id="rId12"/>
    <p:sldId id="334" r:id="rId13"/>
    <p:sldId id="335" r:id="rId14"/>
    <p:sldId id="336" r:id="rId15"/>
    <p:sldId id="337" r:id="rId16"/>
    <p:sldId id="338" r:id="rId17"/>
    <p:sldId id="339" r:id="rId18"/>
    <p:sldId id="340" r:id="rId19"/>
    <p:sldId id="341" r:id="rId20"/>
    <p:sldId id="342" r:id="rId21"/>
    <p:sldId id="343" r:id="rId22"/>
    <p:sldId id="319" r:id="rId23"/>
    <p:sldId id="318" r:id="rId24"/>
    <p:sldId id="344" r:id="rId25"/>
    <p:sldId id="345" r:id="rId26"/>
    <p:sldId id="346" r:id="rId27"/>
    <p:sldId id="347" r:id="rId28"/>
    <p:sldId id="348" r:id="rId29"/>
    <p:sldId id="349" r:id="rId30"/>
    <p:sldId id="350" r:id="rId31"/>
    <p:sldId id="351" r:id="rId32"/>
    <p:sldId id="352" r:id="rId33"/>
    <p:sldId id="354" r:id="rId34"/>
    <p:sldId id="353" r:id="rId35"/>
    <p:sldId id="355" r:id="rId36"/>
    <p:sldId id="357" r:id="rId37"/>
    <p:sldId id="356" r:id="rId38"/>
    <p:sldId id="364" r:id="rId39"/>
    <p:sldId id="366" r:id="rId40"/>
    <p:sldId id="367" r:id="rId41"/>
    <p:sldId id="368" r:id="rId42"/>
    <p:sldId id="365" r:id="rId43"/>
    <p:sldId id="358" r:id="rId44"/>
    <p:sldId id="359" r:id="rId45"/>
    <p:sldId id="360" r:id="rId46"/>
    <p:sldId id="361" r:id="rId47"/>
    <p:sldId id="362" r:id="rId48"/>
    <p:sldId id="363" r:id="rId49"/>
    <p:sldId id="369" r:id="rId50"/>
    <p:sldId id="370" r:id="rId51"/>
    <p:sldId id="371" r:id="rId52"/>
    <p:sldId id="372" r:id="rId53"/>
    <p:sldId id="373" r:id="rId54"/>
    <p:sldId id="375" r:id="rId55"/>
    <p:sldId id="374" r:id="rId56"/>
    <p:sldId id="376" r:id="rId57"/>
    <p:sldId id="378" r:id="rId58"/>
    <p:sldId id="379" r:id="rId59"/>
    <p:sldId id="380" r:id="rId60"/>
    <p:sldId id="381" r:id="rId61"/>
    <p:sldId id="382" r:id="rId62"/>
    <p:sldId id="377" r:id="rId63"/>
    <p:sldId id="383" r:id="rId64"/>
    <p:sldId id="384" r:id="rId65"/>
    <p:sldId id="385" r:id="rId66"/>
    <p:sldId id="386" r:id="rId67"/>
    <p:sldId id="387" r:id="rId68"/>
    <p:sldId id="388" r:id="rId69"/>
    <p:sldId id="389" r:id="rId70"/>
    <p:sldId id="390" r:id="rId71"/>
    <p:sldId id="391" r:id="rId72"/>
    <p:sldId id="392" r:id="rId73"/>
    <p:sldId id="395" r:id="rId74"/>
    <p:sldId id="396" r:id="rId75"/>
    <p:sldId id="397" r:id="rId76"/>
    <p:sldId id="398" r:id="rId77"/>
    <p:sldId id="393" r:id="rId78"/>
    <p:sldId id="394" r:id="rId79"/>
    <p:sldId id="399" r:id="rId80"/>
    <p:sldId id="400" r:id="rId81"/>
    <p:sldId id="401" r:id="rId82"/>
    <p:sldId id="402" r:id="rId83"/>
    <p:sldId id="404" r:id="rId84"/>
    <p:sldId id="405" r:id="rId85"/>
    <p:sldId id="406" r:id="rId86"/>
    <p:sldId id="403" r:id="rId87"/>
    <p:sldId id="407" r:id="rId88"/>
    <p:sldId id="408" r:id="rId89"/>
    <p:sldId id="409" r:id="rId90"/>
    <p:sldId id="410" r:id="rId91"/>
    <p:sldId id="411" r:id="rId92"/>
    <p:sldId id="412" r:id="rId93"/>
    <p:sldId id="413" r:id="rId94"/>
    <p:sldId id="414" r:id="rId95"/>
    <p:sldId id="415" r:id="rId96"/>
    <p:sldId id="416" r:id="rId97"/>
    <p:sldId id="417" r:id="rId98"/>
    <p:sldId id="418" r:id="rId99"/>
    <p:sldId id="419" r:id="rId100"/>
    <p:sldId id="420" r:id="rId101"/>
    <p:sldId id="421" r:id="rId102"/>
    <p:sldId id="422" r:id="rId103"/>
    <p:sldId id="423" r:id="rId104"/>
    <p:sldId id="424" r:id="rId105"/>
    <p:sldId id="425" r:id="rId106"/>
    <p:sldId id="426" r:id="rId107"/>
    <p:sldId id="427" r:id="rId108"/>
    <p:sldId id="428" r:id="rId109"/>
    <p:sldId id="429" r:id="rId110"/>
    <p:sldId id="430" r:id="rId111"/>
    <p:sldId id="431" r:id="rId112"/>
    <p:sldId id="432" r:id="rId113"/>
    <p:sldId id="433" r:id="rId1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33CC"/>
    <a:srgbClr val="336600"/>
    <a:srgbClr val="FF0066"/>
    <a:srgbClr val="0066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956" y="-480"/>
      </p:cViewPr>
      <p:guideLst>
        <p:guide orient="horz" pos="2160"/>
        <p:guide pos="2880"/>
      </p:guideLst>
    </p:cSldViewPr>
  </p:slideViewPr>
  <p:notesTextViewPr>
    <p:cViewPr>
      <p:scale>
        <a:sx n="1" d="1"/>
        <a:sy n="1" d="1"/>
      </p:scale>
      <p:origin x="0" y="0"/>
    </p:cViewPr>
  </p:notesTextViewPr>
  <p:sorterViewPr>
    <p:cViewPr>
      <p:scale>
        <a:sx n="100" d="100"/>
        <a:sy n="100" d="100"/>
      </p:scale>
      <p:origin x="0" y="-2988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39A495-1351-4F53-9BB3-16A0F85958A8}" type="doc">
      <dgm:prSet loTypeId="urn:microsoft.com/office/officeart/2005/8/layout/cycle2" loCatId="cycle" qsTypeId="urn:microsoft.com/office/officeart/2005/8/quickstyle/simple1" qsCatId="simple" csTypeId="urn:microsoft.com/office/officeart/2005/8/colors/colorful1#1" csCatId="colorful" phldr="1"/>
      <dgm:spPr/>
      <dgm:t>
        <a:bodyPr/>
        <a:lstStyle/>
        <a:p>
          <a:endParaRPr lang="en-IN"/>
        </a:p>
      </dgm:t>
    </dgm:pt>
    <dgm:pt modelId="{E50AC15A-74A4-4A7E-9651-9352FD8A6F46}">
      <dgm:prSet phldrT="[Text]"/>
      <dgm:spPr/>
      <dgm:t>
        <a:bodyPr/>
        <a:lstStyle/>
        <a:p>
          <a:r>
            <a:rPr lang="en-IN" dirty="0"/>
            <a:t>Removal of unwanted observations</a:t>
          </a:r>
        </a:p>
      </dgm:t>
    </dgm:pt>
    <dgm:pt modelId="{D69F9604-DDCE-43A8-ACBB-FE68419A3153}" type="parTrans" cxnId="{9C926072-D03A-43F4-8B2F-3CEC7F748AB5}">
      <dgm:prSet/>
      <dgm:spPr/>
      <dgm:t>
        <a:bodyPr/>
        <a:lstStyle/>
        <a:p>
          <a:endParaRPr lang="en-IN"/>
        </a:p>
      </dgm:t>
    </dgm:pt>
    <dgm:pt modelId="{2F3B0064-A978-4D5B-8199-EF59796BBEB9}" type="sibTrans" cxnId="{9C926072-D03A-43F4-8B2F-3CEC7F748AB5}">
      <dgm:prSet/>
      <dgm:spPr/>
      <dgm:t>
        <a:bodyPr/>
        <a:lstStyle/>
        <a:p>
          <a:endParaRPr lang="en-IN"/>
        </a:p>
      </dgm:t>
    </dgm:pt>
    <dgm:pt modelId="{BE7C369B-B48A-4B53-AB58-679DE59099B6}">
      <dgm:prSet phldrT="[Text]"/>
      <dgm:spPr/>
      <dgm:t>
        <a:bodyPr/>
        <a:lstStyle/>
        <a:p>
          <a:r>
            <a:rPr lang="en-IN" dirty="0"/>
            <a:t>Fixing Structural Errors</a:t>
          </a:r>
        </a:p>
      </dgm:t>
    </dgm:pt>
    <dgm:pt modelId="{8EB85FF2-BA70-4F1A-9D36-CCDB8D9700A9}" type="parTrans" cxnId="{DD1F6F02-08D2-486E-B05C-14691B901003}">
      <dgm:prSet/>
      <dgm:spPr/>
      <dgm:t>
        <a:bodyPr/>
        <a:lstStyle/>
        <a:p>
          <a:endParaRPr lang="en-IN"/>
        </a:p>
      </dgm:t>
    </dgm:pt>
    <dgm:pt modelId="{DEE7DF9F-DD23-428A-9E6C-3F8F91E2B164}" type="sibTrans" cxnId="{DD1F6F02-08D2-486E-B05C-14691B901003}">
      <dgm:prSet/>
      <dgm:spPr/>
      <dgm:t>
        <a:bodyPr/>
        <a:lstStyle/>
        <a:p>
          <a:endParaRPr lang="en-IN"/>
        </a:p>
      </dgm:t>
    </dgm:pt>
    <dgm:pt modelId="{45751CD6-497F-4BA0-9C82-45C6AD22208C}">
      <dgm:prSet phldrT="[Text]"/>
      <dgm:spPr/>
      <dgm:t>
        <a:bodyPr/>
        <a:lstStyle/>
        <a:p>
          <a:r>
            <a:rPr lang="en-IN" dirty="0"/>
            <a:t>Managing Unwanted Outliers</a:t>
          </a:r>
        </a:p>
      </dgm:t>
    </dgm:pt>
    <dgm:pt modelId="{48C465CE-DBFA-41B0-A0D3-2B765078CB92}" type="parTrans" cxnId="{3C877365-E453-4EF6-A6F2-001615F6D1C2}">
      <dgm:prSet/>
      <dgm:spPr/>
      <dgm:t>
        <a:bodyPr/>
        <a:lstStyle/>
        <a:p>
          <a:endParaRPr lang="en-IN"/>
        </a:p>
      </dgm:t>
    </dgm:pt>
    <dgm:pt modelId="{A2729F6F-548E-4EF3-9BFB-CF37560EEBC1}" type="sibTrans" cxnId="{3C877365-E453-4EF6-A6F2-001615F6D1C2}">
      <dgm:prSet/>
      <dgm:spPr/>
      <dgm:t>
        <a:bodyPr/>
        <a:lstStyle/>
        <a:p>
          <a:endParaRPr lang="en-IN"/>
        </a:p>
      </dgm:t>
    </dgm:pt>
    <dgm:pt modelId="{BC59979D-F097-4F7F-B9A8-7DF09802A312}">
      <dgm:prSet phldrT="[Text]"/>
      <dgm:spPr/>
      <dgm:t>
        <a:bodyPr/>
        <a:lstStyle/>
        <a:p>
          <a:r>
            <a:rPr lang="en-IN" dirty="0"/>
            <a:t>Handling Missing Data</a:t>
          </a:r>
        </a:p>
      </dgm:t>
    </dgm:pt>
    <dgm:pt modelId="{C25261F1-2E5F-4C3E-BED5-7237914C427D}" type="parTrans" cxnId="{5074A97D-1C36-427F-9BFD-EBB3393B65F1}">
      <dgm:prSet/>
      <dgm:spPr/>
      <dgm:t>
        <a:bodyPr/>
        <a:lstStyle/>
        <a:p>
          <a:endParaRPr lang="en-IN"/>
        </a:p>
      </dgm:t>
    </dgm:pt>
    <dgm:pt modelId="{02E394F9-F29F-473A-AB94-75B3E7B56767}" type="sibTrans" cxnId="{5074A97D-1C36-427F-9BFD-EBB3393B65F1}">
      <dgm:prSet/>
      <dgm:spPr/>
      <dgm:t>
        <a:bodyPr/>
        <a:lstStyle/>
        <a:p>
          <a:endParaRPr lang="en-IN"/>
        </a:p>
      </dgm:t>
    </dgm:pt>
    <dgm:pt modelId="{275A7603-B710-41DE-92FE-DE4548218374}" type="pres">
      <dgm:prSet presAssocID="{1D39A495-1351-4F53-9BB3-16A0F85958A8}" presName="cycle" presStyleCnt="0">
        <dgm:presLayoutVars>
          <dgm:dir/>
          <dgm:resizeHandles val="exact"/>
        </dgm:presLayoutVars>
      </dgm:prSet>
      <dgm:spPr/>
      <dgm:t>
        <a:bodyPr/>
        <a:lstStyle/>
        <a:p>
          <a:endParaRPr lang="en-US"/>
        </a:p>
      </dgm:t>
    </dgm:pt>
    <dgm:pt modelId="{7FC17336-6959-40C4-9621-3F4D7D992B74}" type="pres">
      <dgm:prSet presAssocID="{E50AC15A-74A4-4A7E-9651-9352FD8A6F46}" presName="node" presStyleLbl="node1" presStyleIdx="0" presStyleCnt="4">
        <dgm:presLayoutVars>
          <dgm:bulletEnabled val="1"/>
        </dgm:presLayoutVars>
      </dgm:prSet>
      <dgm:spPr/>
      <dgm:t>
        <a:bodyPr/>
        <a:lstStyle/>
        <a:p>
          <a:endParaRPr lang="en-US"/>
        </a:p>
      </dgm:t>
    </dgm:pt>
    <dgm:pt modelId="{B833A3CB-38FF-4D99-958A-167B71864E1F}" type="pres">
      <dgm:prSet presAssocID="{2F3B0064-A978-4D5B-8199-EF59796BBEB9}" presName="sibTrans" presStyleLbl="sibTrans2D1" presStyleIdx="0" presStyleCnt="4"/>
      <dgm:spPr/>
      <dgm:t>
        <a:bodyPr/>
        <a:lstStyle/>
        <a:p>
          <a:endParaRPr lang="en-US"/>
        </a:p>
      </dgm:t>
    </dgm:pt>
    <dgm:pt modelId="{7A4BA4DC-C939-42FA-B2EF-5FB15B74028E}" type="pres">
      <dgm:prSet presAssocID="{2F3B0064-A978-4D5B-8199-EF59796BBEB9}" presName="connectorText" presStyleLbl="sibTrans2D1" presStyleIdx="0" presStyleCnt="4"/>
      <dgm:spPr/>
      <dgm:t>
        <a:bodyPr/>
        <a:lstStyle/>
        <a:p>
          <a:endParaRPr lang="en-US"/>
        </a:p>
      </dgm:t>
    </dgm:pt>
    <dgm:pt modelId="{CB46C9AF-CF2D-4EBF-9E57-4EB4A62DBA90}" type="pres">
      <dgm:prSet presAssocID="{BE7C369B-B48A-4B53-AB58-679DE59099B6}" presName="node" presStyleLbl="node1" presStyleIdx="1" presStyleCnt="4">
        <dgm:presLayoutVars>
          <dgm:bulletEnabled val="1"/>
        </dgm:presLayoutVars>
      </dgm:prSet>
      <dgm:spPr/>
      <dgm:t>
        <a:bodyPr/>
        <a:lstStyle/>
        <a:p>
          <a:endParaRPr lang="en-US"/>
        </a:p>
      </dgm:t>
    </dgm:pt>
    <dgm:pt modelId="{9AAB9EA8-F34F-4074-935D-05C206448D77}" type="pres">
      <dgm:prSet presAssocID="{DEE7DF9F-DD23-428A-9E6C-3F8F91E2B164}" presName="sibTrans" presStyleLbl="sibTrans2D1" presStyleIdx="1" presStyleCnt="4"/>
      <dgm:spPr/>
      <dgm:t>
        <a:bodyPr/>
        <a:lstStyle/>
        <a:p>
          <a:endParaRPr lang="en-US"/>
        </a:p>
      </dgm:t>
    </dgm:pt>
    <dgm:pt modelId="{388BD869-9886-410E-92E1-1438A66FAC45}" type="pres">
      <dgm:prSet presAssocID="{DEE7DF9F-DD23-428A-9E6C-3F8F91E2B164}" presName="connectorText" presStyleLbl="sibTrans2D1" presStyleIdx="1" presStyleCnt="4"/>
      <dgm:spPr/>
      <dgm:t>
        <a:bodyPr/>
        <a:lstStyle/>
        <a:p>
          <a:endParaRPr lang="en-US"/>
        </a:p>
      </dgm:t>
    </dgm:pt>
    <dgm:pt modelId="{6F219E1F-8076-45F9-8A9F-C4D87D1ECFF0}" type="pres">
      <dgm:prSet presAssocID="{45751CD6-497F-4BA0-9C82-45C6AD22208C}" presName="node" presStyleLbl="node1" presStyleIdx="2" presStyleCnt="4">
        <dgm:presLayoutVars>
          <dgm:bulletEnabled val="1"/>
        </dgm:presLayoutVars>
      </dgm:prSet>
      <dgm:spPr/>
      <dgm:t>
        <a:bodyPr/>
        <a:lstStyle/>
        <a:p>
          <a:endParaRPr lang="en-US"/>
        </a:p>
      </dgm:t>
    </dgm:pt>
    <dgm:pt modelId="{79A1B8B3-6EEE-4C46-AB7C-EA66B7B5B76E}" type="pres">
      <dgm:prSet presAssocID="{A2729F6F-548E-4EF3-9BFB-CF37560EEBC1}" presName="sibTrans" presStyleLbl="sibTrans2D1" presStyleIdx="2" presStyleCnt="4"/>
      <dgm:spPr/>
      <dgm:t>
        <a:bodyPr/>
        <a:lstStyle/>
        <a:p>
          <a:endParaRPr lang="en-US"/>
        </a:p>
      </dgm:t>
    </dgm:pt>
    <dgm:pt modelId="{29D7699F-0544-47BF-98A2-5D5CABD66073}" type="pres">
      <dgm:prSet presAssocID="{A2729F6F-548E-4EF3-9BFB-CF37560EEBC1}" presName="connectorText" presStyleLbl="sibTrans2D1" presStyleIdx="2" presStyleCnt="4"/>
      <dgm:spPr/>
      <dgm:t>
        <a:bodyPr/>
        <a:lstStyle/>
        <a:p>
          <a:endParaRPr lang="en-US"/>
        </a:p>
      </dgm:t>
    </dgm:pt>
    <dgm:pt modelId="{68F40AB6-9358-4636-932D-098A54C30E43}" type="pres">
      <dgm:prSet presAssocID="{BC59979D-F097-4F7F-B9A8-7DF09802A312}" presName="node" presStyleLbl="node1" presStyleIdx="3" presStyleCnt="4">
        <dgm:presLayoutVars>
          <dgm:bulletEnabled val="1"/>
        </dgm:presLayoutVars>
      </dgm:prSet>
      <dgm:spPr/>
      <dgm:t>
        <a:bodyPr/>
        <a:lstStyle/>
        <a:p>
          <a:endParaRPr lang="en-US"/>
        </a:p>
      </dgm:t>
    </dgm:pt>
    <dgm:pt modelId="{0599508A-89B6-4727-8D4B-85F9817A36B0}" type="pres">
      <dgm:prSet presAssocID="{02E394F9-F29F-473A-AB94-75B3E7B56767}" presName="sibTrans" presStyleLbl="sibTrans2D1" presStyleIdx="3" presStyleCnt="4"/>
      <dgm:spPr/>
      <dgm:t>
        <a:bodyPr/>
        <a:lstStyle/>
        <a:p>
          <a:endParaRPr lang="en-US"/>
        </a:p>
      </dgm:t>
    </dgm:pt>
    <dgm:pt modelId="{09349B49-6F55-4446-9274-D7E80840E0F3}" type="pres">
      <dgm:prSet presAssocID="{02E394F9-F29F-473A-AB94-75B3E7B56767}" presName="connectorText" presStyleLbl="sibTrans2D1" presStyleIdx="3" presStyleCnt="4"/>
      <dgm:spPr/>
      <dgm:t>
        <a:bodyPr/>
        <a:lstStyle/>
        <a:p>
          <a:endParaRPr lang="en-US"/>
        </a:p>
      </dgm:t>
    </dgm:pt>
  </dgm:ptLst>
  <dgm:cxnLst>
    <dgm:cxn modelId="{6FD426B6-9B35-44CB-9EE2-E9DD25085EA4}" type="presOf" srcId="{A2729F6F-548E-4EF3-9BFB-CF37560EEBC1}" destId="{79A1B8B3-6EEE-4C46-AB7C-EA66B7B5B76E}" srcOrd="0" destOrd="0" presId="urn:microsoft.com/office/officeart/2005/8/layout/cycle2"/>
    <dgm:cxn modelId="{0704D6B5-0804-456D-B7D8-65ED01036783}" type="presOf" srcId="{1D39A495-1351-4F53-9BB3-16A0F85958A8}" destId="{275A7603-B710-41DE-92FE-DE4548218374}" srcOrd="0" destOrd="0" presId="urn:microsoft.com/office/officeart/2005/8/layout/cycle2"/>
    <dgm:cxn modelId="{0ED09AC3-A546-449F-AE58-4C7D532F19A7}" type="presOf" srcId="{BE7C369B-B48A-4B53-AB58-679DE59099B6}" destId="{CB46C9AF-CF2D-4EBF-9E57-4EB4A62DBA90}" srcOrd="0" destOrd="0" presId="urn:microsoft.com/office/officeart/2005/8/layout/cycle2"/>
    <dgm:cxn modelId="{9C926072-D03A-43F4-8B2F-3CEC7F748AB5}" srcId="{1D39A495-1351-4F53-9BB3-16A0F85958A8}" destId="{E50AC15A-74A4-4A7E-9651-9352FD8A6F46}" srcOrd="0" destOrd="0" parTransId="{D69F9604-DDCE-43A8-ACBB-FE68419A3153}" sibTransId="{2F3B0064-A978-4D5B-8199-EF59796BBEB9}"/>
    <dgm:cxn modelId="{3C877365-E453-4EF6-A6F2-001615F6D1C2}" srcId="{1D39A495-1351-4F53-9BB3-16A0F85958A8}" destId="{45751CD6-497F-4BA0-9C82-45C6AD22208C}" srcOrd="2" destOrd="0" parTransId="{48C465CE-DBFA-41B0-A0D3-2B765078CB92}" sibTransId="{A2729F6F-548E-4EF3-9BFB-CF37560EEBC1}"/>
    <dgm:cxn modelId="{24AFD93D-8102-44D6-A6F1-FF0641432381}" type="presOf" srcId="{A2729F6F-548E-4EF3-9BFB-CF37560EEBC1}" destId="{29D7699F-0544-47BF-98A2-5D5CABD66073}" srcOrd="1" destOrd="0" presId="urn:microsoft.com/office/officeart/2005/8/layout/cycle2"/>
    <dgm:cxn modelId="{FDD3AA15-ACEE-4A07-A2F8-82541880B948}" type="presOf" srcId="{02E394F9-F29F-473A-AB94-75B3E7B56767}" destId="{09349B49-6F55-4446-9274-D7E80840E0F3}" srcOrd="1" destOrd="0" presId="urn:microsoft.com/office/officeart/2005/8/layout/cycle2"/>
    <dgm:cxn modelId="{24C4589D-49DE-430A-BD16-6FF388305CC3}" type="presOf" srcId="{DEE7DF9F-DD23-428A-9E6C-3F8F91E2B164}" destId="{388BD869-9886-410E-92E1-1438A66FAC45}" srcOrd="1" destOrd="0" presId="urn:microsoft.com/office/officeart/2005/8/layout/cycle2"/>
    <dgm:cxn modelId="{5074A97D-1C36-427F-9BFD-EBB3393B65F1}" srcId="{1D39A495-1351-4F53-9BB3-16A0F85958A8}" destId="{BC59979D-F097-4F7F-B9A8-7DF09802A312}" srcOrd="3" destOrd="0" parTransId="{C25261F1-2E5F-4C3E-BED5-7237914C427D}" sibTransId="{02E394F9-F29F-473A-AB94-75B3E7B56767}"/>
    <dgm:cxn modelId="{3DFC32F0-30EB-4C0D-8C0F-36798D593518}" type="presOf" srcId="{2F3B0064-A978-4D5B-8199-EF59796BBEB9}" destId="{7A4BA4DC-C939-42FA-B2EF-5FB15B74028E}" srcOrd="1" destOrd="0" presId="urn:microsoft.com/office/officeart/2005/8/layout/cycle2"/>
    <dgm:cxn modelId="{F48C4C86-3228-4B23-A309-FE5B6C3BC750}" type="presOf" srcId="{2F3B0064-A978-4D5B-8199-EF59796BBEB9}" destId="{B833A3CB-38FF-4D99-958A-167B71864E1F}" srcOrd="0" destOrd="0" presId="urn:microsoft.com/office/officeart/2005/8/layout/cycle2"/>
    <dgm:cxn modelId="{99897090-BC85-4F3A-B6FC-243C16A1A72E}" type="presOf" srcId="{DEE7DF9F-DD23-428A-9E6C-3F8F91E2B164}" destId="{9AAB9EA8-F34F-4074-935D-05C206448D77}" srcOrd="0" destOrd="0" presId="urn:microsoft.com/office/officeart/2005/8/layout/cycle2"/>
    <dgm:cxn modelId="{182EDDD7-B76A-4A09-8753-DA798B38D954}" type="presOf" srcId="{BC59979D-F097-4F7F-B9A8-7DF09802A312}" destId="{68F40AB6-9358-4636-932D-098A54C30E43}" srcOrd="0" destOrd="0" presId="urn:microsoft.com/office/officeart/2005/8/layout/cycle2"/>
    <dgm:cxn modelId="{9DF33F3D-3B88-40DF-B5A4-96C4E9EF1270}" type="presOf" srcId="{E50AC15A-74A4-4A7E-9651-9352FD8A6F46}" destId="{7FC17336-6959-40C4-9621-3F4D7D992B74}" srcOrd="0" destOrd="0" presId="urn:microsoft.com/office/officeart/2005/8/layout/cycle2"/>
    <dgm:cxn modelId="{87F35A6C-B5DC-4D11-A311-1111C44218C5}" type="presOf" srcId="{45751CD6-497F-4BA0-9C82-45C6AD22208C}" destId="{6F219E1F-8076-45F9-8A9F-C4D87D1ECFF0}" srcOrd="0" destOrd="0" presId="urn:microsoft.com/office/officeart/2005/8/layout/cycle2"/>
    <dgm:cxn modelId="{1F75ED46-1B57-4B99-8A8A-A2703C5EE2F0}" type="presOf" srcId="{02E394F9-F29F-473A-AB94-75B3E7B56767}" destId="{0599508A-89B6-4727-8D4B-85F9817A36B0}" srcOrd="0" destOrd="0" presId="urn:microsoft.com/office/officeart/2005/8/layout/cycle2"/>
    <dgm:cxn modelId="{DD1F6F02-08D2-486E-B05C-14691B901003}" srcId="{1D39A495-1351-4F53-9BB3-16A0F85958A8}" destId="{BE7C369B-B48A-4B53-AB58-679DE59099B6}" srcOrd="1" destOrd="0" parTransId="{8EB85FF2-BA70-4F1A-9D36-CCDB8D9700A9}" sibTransId="{DEE7DF9F-DD23-428A-9E6C-3F8F91E2B164}"/>
    <dgm:cxn modelId="{9E09C81A-283D-4AAF-957A-358C0DE442B8}" type="presParOf" srcId="{275A7603-B710-41DE-92FE-DE4548218374}" destId="{7FC17336-6959-40C4-9621-3F4D7D992B74}" srcOrd="0" destOrd="0" presId="urn:microsoft.com/office/officeart/2005/8/layout/cycle2"/>
    <dgm:cxn modelId="{D506F5C2-2F03-472F-AC7C-822606272627}" type="presParOf" srcId="{275A7603-B710-41DE-92FE-DE4548218374}" destId="{B833A3CB-38FF-4D99-958A-167B71864E1F}" srcOrd="1" destOrd="0" presId="urn:microsoft.com/office/officeart/2005/8/layout/cycle2"/>
    <dgm:cxn modelId="{AA56FB15-4891-4ED8-A755-5881208CD86A}" type="presParOf" srcId="{B833A3CB-38FF-4D99-958A-167B71864E1F}" destId="{7A4BA4DC-C939-42FA-B2EF-5FB15B74028E}" srcOrd="0" destOrd="0" presId="urn:microsoft.com/office/officeart/2005/8/layout/cycle2"/>
    <dgm:cxn modelId="{02272142-56CB-4C9D-A985-613370ECA412}" type="presParOf" srcId="{275A7603-B710-41DE-92FE-DE4548218374}" destId="{CB46C9AF-CF2D-4EBF-9E57-4EB4A62DBA90}" srcOrd="2" destOrd="0" presId="urn:microsoft.com/office/officeart/2005/8/layout/cycle2"/>
    <dgm:cxn modelId="{ADEEEA25-566D-4BEC-BE59-4E7598976A01}" type="presParOf" srcId="{275A7603-B710-41DE-92FE-DE4548218374}" destId="{9AAB9EA8-F34F-4074-935D-05C206448D77}" srcOrd="3" destOrd="0" presId="urn:microsoft.com/office/officeart/2005/8/layout/cycle2"/>
    <dgm:cxn modelId="{7E3DB82D-0D6E-4E9D-A0D5-3FF96741661A}" type="presParOf" srcId="{9AAB9EA8-F34F-4074-935D-05C206448D77}" destId="{388BD869-9886-410E-92E1-1438A66FAC45}" srcOrd="0" destOrd="0" presId="urn:microsoft.com/office/officeart/2005/8/layout/cycle2"/>
    <dgm:cxn modelId="{A4AC3289-4105-48EE-8E8F-FC621FFCEB4B}" type="presParOf" srcId="{275A7603-B710-41DE-92FE-DE4548218374}" destId="{6F219E1F-8076-45F9-8A9F-C4D87D1ECFF0}" srcOrd="4" destOrd="0" presId="urn:microsoft.com/office/officeart/2005/8/layout/cycle2"/>
    <dgm:cxn modelId="{A0F65607-B1EC-4466-9A8C-6D68F23F292F}" type="presParOf" srcId="{275A7603-B710-41DE-92FE-DE4548218374}" destId="{79A1B8B3-6EEE-4C46-AB7C-EA66B7B5B76E}" srcOrd="5" destOrd="0" presId="urn:microsoft.com/office/officeart/2005/8/layout/cycle2"/>
    <dgm:cxn modelId="{988F0E51-1C99-4334-A4B8-59DA6129C72E}" type="presParOf" srcId="{79A1B8B3-6EEE-4C46-AB7C-EA66B7B5B76E}" destId="{29D7699F-0544-47BF-98A2-5D5CABD66073}" srcOrd="0" destOrd="0" presId="urn:microsoft.com/office/officeart/2005/8/layout/cycle2"/>
    <dgm:cxn modelId="{6A445436-1414-47D6-AD4F-CB00855F1C53}" type="presParOf" srcId="{275A7603-B710-41DE-92FE-DE4548218374}" destId="{68F40AB6-9358-4636-932D-098A54C30E43}" srcOrd="6" destOrd="0" presId="urn:microsoft.com/office/officeart/2005/8/layout/cycle2"/>
    <dgm:cxn modelId="{6BCB7175-24E1-4EFC-B0BB-6E57BAC467C0}" type="presParOf" srcId="{275A7603-B710-41DE-92FE-DE4548218374}" destId="{0599508A-89B6-4727-8D4B-85F9817A36B0}" srcOrd="7" destOrd="0" presId="urn:microsoft.com/office/officeart/2005/8/layout/cycle2"/>
    <dgm:cxn modelId="{1BDF53E0-009B-4D97-949C-C709A648EEE0}" type="presParOf" srcId="{0599508A-89B6-4727-8D4B-85F9817A36B0}" destId="{09349B49-6F55-4446-9274-D7E80840E0F3}"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B279BF-658D-4B09-A732-4793013C87AE}" type="doc">
      <dgm:prSet loTypeId="urn:microsoft.com/office/officeart/2005/8/layout/cycle2" loCatId="cycle" qsTypeId="urn:microsoft.com/office/officeart/2005/8/quickstyle/simple1" qsCatId="simple" csTypeId="urn:microsoft.com/office/officeart/2005/8/colors/colorful1#2" csCatId="colorful" phldr="1"/>
      <dgm:spPr/>
      <dgm:t>
        <a:bodyPr/>
        <a:lstStyle/>
        <a:p>
          <a:endParaRPr lang="en-IN"/>
        </a:p>
      </dgm:t>
    </dgm:pt>
    <dgm:pt modelId="{C79C1AC8-1A0F-4272-B590-CD0DC507D93E}">
      <dgm:prSet phldrT="[Text]"/>
      <dgm:spPr/>
      <dgm:t>
        <a:bodyPr/>
        <a:lstStyle/>
        <a:p>
          <a:r>
            <a:rPr lang="en-IN" b="1" dirty="0"/>
            <a:t>Describe Purpose and Requirements</a:t>
          </a:r>
        </a:p>
      </dgm:t>
    </dgm:pt>
    <dgm:pt modelId="{A102D62F-3B91-469F-A753-2181B7A0E54B}" type="parTrans" cxnId="{15633EA8-D264-4B4B-A925-9FD5A46682DF}">
      <dgm:prSet/>
      <dgm:spPr/>
      <dgm:t>
        <a:bodyPr/>
        <a:lstStyle/>
        <a:p>
          <a:endParaRPr lang="en-IN" b="1"/>
        </a:p>
      </dgm:t>
    </dgm:pt>
    <dgm:pt modelId="{8F0847C8-57AE-4B90-A5AB-40DA31E4FF25}" type="sibTrans" cxnId="{15633EA8-D264-4B4B-A925-9FD5A46682DF}">
      <dgm:prSet/>
      <dgm:spPr/>
      <dgm:t>
        <a:bodyPr/>
        <a:lstStyle/>
        <a:p>
          <a:endParaRPr lang="en-IN" b="1"/>
        </a:p>
      </dgm:t>
    </dgm:pt>
    <dgm:pt modelId="{A5924B60-2D0C-41AE-B08D-1FA43D9A4D1E}">
      <dgm:prSet phldrT="[Text]"/>
      <dgm:spPr/>
      <dgm:t>
        <a:bodyPr/>
        <a:lstStyle/>
        <a:p>
          <a:r>
            <a:rPr lang="en-IN" b="1" dirty="0"/>
            <a:t>Data Collection</a:t>
          </a:r>
        </a:p>
      </dgm:t>
    </dgm:pt>
    <dgm:pt modelId="{D30924D2-F663-434B-96C8-0024DEFD6052}" type="parTrans" cxnId="{ACB7A0E9-85D3-43CF-89BC-45AAF38858DF}">
      <dgm:prSet/>
      <dgm:spPr/>
      <dgm:t>
        <a:bodyPr/>
        <a:lstStyle/>
        <a:p>
          <a:endParaRPr lang="en-IN" b="1"/>
        </a:p>
      </dgm:t>
    </dgm:pt>
    <dgm:pt modelId="{771BFD35-1EA8-41A7-BF1B-DA2B197C50B4}" type="sibTrans" cxnId="{ACB7A0E9-85D3-43CF-89BC-45AAF38858DF}">
      <dgm:prSet/>
      <dgm:spPr/>
      <dgm:t>
        <a:bodyPr/>
        <a:lstStyle/>
        <a:p>
          <a:endParaRPr lang="en-IN" b="1"/>
        </a:p>
      </dgm:t>
    </dgm:pt>
    <dgm:pt modelId="{4F4AAA3C-F796-4F7E-9AC3-23B2ADE68D1B}">
      <dgm:prSet phldrT="[Text]"/>
      <dgm:spPr/>
      <dgm:t>
        <a:bodyPr/>
        <a:lstStyle/>
        <a:p>
          <a:r>
            <a:rPr lang="en-IN" b="1" dirty="0"/>
            <a:t>Combining and Integrating Data </a:t>
          </a:r>
        </a:p>
      </dgm:t>
    </dgm:pt>
    <dgm:pt modelId="{A86F195F-74F9-4973-A64A-523841E56B03}" type="parTrans" cxnId="{E37B9749-0558-4109-99E5-E467063586C4}">
      <dgm:prSet/>
      <dgm:spPr/>
      <dgm:t>
        <a:bodyPr/>
        <a:lstStyle/>
        <a:p>
          <a:endParaRPr lang="en-IN" b="1"/>
        </a:p>
      </dgm:t>
    </dgm:pt>
    <dgm:pt modelId="{B1742622-E7EA-4C60-BDE7-52A45CF41253}" type="sibTrans" cxnId="{E37B9749-0558-4109-99E5-E467063586C4}">
      <dgm:prSet/>
      <dgm:spPr/>
      <dgm:t>
        <a:bodyPr/>
        <a:lstStyle/>
        <a:p>
          <a:endParaRPr lang="en-IN" b="1"/>
        </a:p>
      </dgm:t>
    </dgm:pt>
    <dgm:pt modelId="{8AA5D11F-7C8E-4226-92D5-28CC3C2968BE}">
      <dgm:prSet phldrT="[Text]"/>
      <dgm:spPr/>
      <dgm:t>
        <a:bodyPr/>
        <a:lstStyle/>
        <a:p>
          <a:r>
            <a:rPr lang="en-IN" b="1" dirty="0"/>
            <a:t>Data Profiling</a:t>
          </a:r>
        </a:p>
      </dgm:t>
    </dgm:pt>
    <dgm:pt modelId="{BEAB7D5F-79C0-43D1-A41C-EA0E1A65BBA4}" type="parTrans" cxnId="{7908D397-254C-4B2D-9B8D-017B5ABB179B}">
      <dgm:prSet/>
      <dgm:spPr/>
      <dgm:t>
        <a:bodyPr/>
        <a:lstStyle/>
        <a:p>
          <a:endParaRPr lang="en-IN" b="1"/>
        </a:p>
      </dgm:t>
    </dgm:pt>
    <dgm:pt modelId="{85A99DF0-F085-4228-8364-8F5BDEA105FE}" type="sibTrans" cxnId="{7908D397-254C-4B2D-9B8D-017B5ABB179B}">
      <dgm:prSet/>
      <dgm:spPr/>
      <dgm:t>
        <a:bodyPr/>
        <a:lstStyle/>
        <a:p>
          <a:endParaRPr lang="en-IN" b="1"/>
        </a:p>
      </dgm:t>
    </dgm:pt>
    <dgm:pt modelId="{181CC74C-0035-4C43-90AA-D25DD8B4E409}">
      <dgm:prSet phldrT="[Text]"/>
      <dgm:spPr/>
      <dgm:t>
        <a:bodyPr/>
        <a:lstStyle/>
        <a:p>
          <a:r>
            <a:rPr lang="en-IN" b="1" dirty="0"/>
            <a:t>Data Exploring</a:t>
          </a:r>
        </a:p>
      </dgm:t>
    </dgm:pt>
    <dgm:pt modelId="{01D4A7ED-31C2-4B87-A332-14F718B759FD}" type="parTrans" cxnId="{4EC9636B-1273-4688-8E71-362EB533802A}">
      <dgm:prSet/>
      <dgm:spPr/>
      <dgm:t>
        <a:bodyPr/>
        <a:lstStyle/>
        <a:p>
          <a:endParaRPr lang="en-IN" b="1"/>
        </a:p>
      </dgm:t>
    </dgm:pt>
    <dgm:pt modelId="{87514309-3F72-434A-A7A9-E106A17D3CC6}" type="sibTrans" cxnId="{4EC9636B-1273-4688-8E71-362EB533802A}">
      <dgm:prSet/>
      <dgm:spPr/>
      <dgm:t>
        <a:bodyPr/>
        <a:lstStyle/>
        <a:p>
          <a:endParaRPr lang="en-IN" b="1"/>
        </a:p>
      </dgm:t>
    </dgm:pt>
    <dgm:pt modelId="{2718A0AF-257B-4E50-8759-FF3611615E2E}">
      <dgm:prSet/>
      <dgm:spPr>
        <a:solidFill>
          <a:schemeClr val="bg2">
            <a:lumMod val="75000"/>
          </a:schemeClr>
        </a:solidFill>
      </dgm:spPr>
      <dgm:t>
        <a:bodyPr/>
        <a:lstStyle/>
        <a:p>
          <a:r>
            <a:rPr lang="en-IN" b="1" dirty="0"/>
            <a:t>Data Transformation and Enrichment</a:t>
          </a:r>
        </a:p>
      </dgm:t>
    </dgm:pt>
    <dgm:pt modelId="{DAFAFACD-CA59-47B2-AADE-915D7FCFD9A5}" type="parTrans" cxnId="{0767A467-C9C5-4C72-AA48-7DB9C9B82957}">
      <dgm:prSet/>
      <dgm:spPr/>
      <dgm:t>
        <a:bodyPr/>
        <a:lstStyle/>
        <a:p>
          <a:endParaRPr lang="en-IN" b="1"/>
        </a:p>
      </dgm:t>
    </dgm:pt>
    <dgm:pt modelId="{1721856B-0251-46EE-9145-A0E82A9ADFFC}" type="sibTrans" cxnId="{0767A467-C9C5-4C72-AA48-7DB9C9B82957}">
      <dgm:prSet/>
      <dgm:spPr>
        <a:solidFill>
          <a:schemeClr val="bg2">
            <a:lumMod val="75000"/>
          </a:schemeClr>
        </a:solidFill>
      </dgm:spPr>
      <dgm:t>
        <a:bodyPr/>
        <a:lstStyle/>
        <a:p>
          <a:endParaRPr lang="en-IN" b="1"/>
        </a:p>
      </dgm:t>
    </dgm:pt>
    <dgm:pt modelId="{2B77D0B1-231C-4701-993D-E8DE36C37371}" type="pres">
      <dgm:prSet presAssocID="{0BB279BF-658D-4B09-A732-4793013C87AE}" presName="cycle" presStyleCnt="0">
        <dgm:presLayoutVars>
          <dgm:dir/>
          <dgm:resizeHandles val="exact"/>
        </dgm:presLayoutVars>
      </dgm:prSet>
      <dgm:spPr/>
      <dgm:t>
        <a:bodyPr/>
        <a:lstStyle/>
        <a:p>
          <a:endParaRPr lang="en-US"/>
        </a:p>
      </dgm:t>
    </dgm:pt>
    <dgm:pt modelId="{D1B254B2-456D-4B06-8C3C-1DEB7A51BC09}" type="pres">
      <dgm:prSet presAssocID="{C79C1AC8-1A0F-4272-B590-CD0DC507D93E}" presName="node" presStyleLbl="node1" presStyleIdx="0" presStyleCnt="6">
        <dgm:presLayoutVars>
          <dgm:bulletEnabled val="1"/>
        </dgm:presLayoutVars>
      </dgm:prSet>
      <dgm:spPr/>
      <dgm:t>
        <a:bodyPr/>
        <a:lstStyle/>
        <a:p>
          <a:endParaRPr lang="en-US"/>
        </a:p>
      </dgm:t>
    </dgm:pt>
    <dgm:pt modelId="{AAA9CBEC-8446-4E9A-A89D-0EBD9562C176}" type="pres">
      <dgm:prSet presAssocID="{8F0847C8-57AE-4B90-A5AB-40DA31E4FF25}" presName="sibTrans" presStyleLbl="sibTrans2D1" presStyleIdx="0" presStyleCnt="6"/>
      <dgm:spPr/>
      <dgm:t>
        <a:bodyPr/>
        <a:lstStyle/>
        <a:p>
          <a:endParaRPr lang="en-US"/>
        </a:p>
      </dgm:t>
    </dgm:pt>
    <dgm:pt modelId="{37C648F6-5BB7-430D-B65F-DCF7AB0AA001}" type="pres">
      <dgm:prSet presAssocID="{8F0847C8-57AE-4B90-A5AB-40DA31E4FF25}" presName="connectorText" presStyleLbl="sibTrans2D1" presStyleIdx="0" presStyleCnt="6"/>
      <dgm:spPr/>
      <dgm:t>
        <a:bodyPr/>
        <a:lstStyle/>
        <a:p>
          <a:endParaRPr lang="en-US"/>
        </a:p>
      </dgm:t>
    </dgm:pt>
    <dgm:pt modelId="{386F73DD-F720-466B-9968-55006B896B0D}" type="pres">
      <dgm:prSet presAssocID="{A5924B60-2D0C-41AE-B08D-1FA43D9A4D1E}" presName="node" presStyleLbl="node1" presStyleIdx="1" presStyleCnt="6">
        <dgm:presLayoutVars>
          <dgm:bulletEnabled val="1"/>
        </dgm:presLayoutVars>
      </dgm:prSet>
      <dgm:spPr/>
      <dgm:t>
        <a:bodyPr/>
        <a:lstStyle/>
        <a:p>
          <a:endParaRPr lang="en-US"/>
        </a:p>
      </dgm:t>
    </dgm:pt>
    <dgm:pt modelId="{67DFC995-15AE-4D1C-A532-54F815D9D3FF}" type="pres">
      <dgm:prSet presAssocID="{771BFD35-1EA8-41A7-BF1B-DA2B197C50B4}" presName="sibTrans" presStyleLbl="sibTrans2D1" presStyleIdx="1" presStyleCnt="6"/>
      <dgm:spPr/>
      <dgm:t>
        <a:bodyPr/>
        <a:lstStyle/>
        <a:p>
          <a:endParaRPr lang="en-US"/>
        </a:p>
      </dgm:t>
    </dgm:pt>
    <dgm:pt modelId="{8E4F007B-6D67-41FD-BB5D-FB36212C2462}" type="pres">
      <dgm:prSet presAssocID="{771BFD35-1EA8-41A7-BF1B-DA2B197C50B4}" presName="connectorText" presStyleLbl="sibTrans2D1" presStyleIdx="1" presStyleCnt="6"/>
      <dgm:spPr/>
      <dgm:t>
        <a:bodyPr/>
        <a:lstStyle/>
        <a:p>
          <a:endParaRPr lang="en-US"/>
        </a:p>
      </dgm:t>
    </dgm:pt>
    <dgm:pt modelId="{46E66521-5070-4284-B33B-53DC9AF9549C}" type="pres">
      <dgm:prSet presAssocID="{4F4AAA3C-F796-4F7E-9AC3-23B2ADE68D1B}" presName="node" presStyleLbl="node1" presStyleIdx="2" presStyleCnt="6">
        <dgm:presLayoutVars>
          <dgm:bulletEnabled val="1"/>
        </dgm:presLayoutVars>
      </dgm:prSet>
      <dgm:spPr/>
      <dgm:t>
        <a:bodyPr/>
        <a:lstStyle/>
        <a:p>
          <a:endParaRPr lang="en-US"/>
        </a:p>
      </dgm:t>
    </dgm:pt>
    <dgm:pt modelId="{2CAD3959-9AE3-4F9D-A744-259F6A1E3214}" type="pres">
      <dgm:prSet presAssocID="{B1742622-E7EA-4C60-BDE7-52A45CF41253}" presName="sibTrans" presStyleLbl="sibTrans2D1" presStyleIdx="2" presStyleCnt="6"/>
      <dgm:spPr/>
      <dgm:t>
        <a:bodyPr/>
        <a:lstStyle/>
        <a:p>
          <a:endParaRPr lang="en-US"/>
        </a:p>
      </dgm:t>
    </dgm:pt>
    <dgm:pt modelId="{14B7B9B1-8834-4362-A967-57C80ED27931}" type="pres">
      <dgm:prSet presAssocID="{B1742622-E7EA-4C60-BDE7-52A45CF41253}" presName="connectorText" presStyleLbl="sibTrans2D1" presStyleIdx="2" presStyleCnt="6"/>
      <dgm:spPr/>
      <dgm:t>
        <a:bodyPr/>
        <a:lstStyle/>
        <a:p>
          <a:endParaRPr lang="en-US"/>
        </a:p>
      </dgm:t>
    </dgm:pt>
    <dgm:pt modelId="{4C1A65DC-8D4A-4107-A774-D2B8AEB411CA}" type="pres">
      <dgm:prSet presAssocID="{8AA5D11F-7C8E-4226-92D5-28CC3C2968BE}" presName="node" presStyleLbl="node1" presStyleIdx="3" presStyleCnt="6">
        <dgm:presLayoutVars>
          <dgm:bulletEnabled val="1"/>
        </dgm:presLayoutVars>
      </dgm:prSet>
      <dgm:spPr/>
      <dgm:t>
        <a:bodyPr/>
        <a:lstStyle/>
        <a:p>
          <a:endParaRPr lang="en-US"/>
        </a:p>
      </dgm:t>
    </dgm:pt>
    <dgm:pt modelId="{D51BAC00-A9D8-4D1A-ACAC-2599B99B0CC9}" type="pres">
      <dgm:prSet presAssocID="{85A99DF0-F085-4228-8364-8F5BDEA105FE}" presName="sibTrans" presStyleLbl="sibTrans2D1" presStyleIdx="3" presStyleCnt="6"/>
      <dgm:spPr/>
      <dgm:t>
        <a:bodyPr/>
        <a:lstStyle/>
        <a:p>
          <a:endParaRPr lang="en-US"/>
        </a:p>
      </dgm:t>
    </dgm:pt>
    <dgm:pt modelId="{343965DD-EF13-489B-91FA-29F3CBAF8406}" type="pres">
      <dgm:prSet presAssocID="{85A99DF0-F085-4228-8364-8F5BDEA105FE}" presName="connectorText" presStyleLbl="sibTrans2D1" presStyleIdx="3" presStyleCnt="6"/>
      <dgm:spPr/>
      <dgm:t>
        <a:bodyPr/>
        <a:lstStyle/>
        <a:p>
          <a:endParaRPr lang="en-US"/>
        </a:p>
      </dgm:t>
    </dgm:pt>
    <dgm:pt modelId="{F7D8C5A2-8B2A-4BC3-BC1C-560EEC34A952}" type="pres">
      <dgm:prSet presAssocID="{181CC74C-0035-4C43-90AA-D25DD8B4E409}" presName="node" presStyleLbl="node1" presStyleIdx="4" presStyleCnt="6">
        <dgm:presLayoutVars>
          <dgm:bulletEnabled val="1"/>
        </dgm:presLayoutVars>
      </dgm:prSet>
      <dgm:spPr/>
      <dgm:t>
        <a:bodyPr/>
        <a:lstStyle/>
        <a:p>
          <a:endParaRPr lang="en-US"/>
        </a:p>
      </dgm:t>
    </dgm:pt>
    <dgm:pt modelId="{96C9B74B-9DDA-4F1B-A69F-9237A3B30F47}" type="pres">
      <dgm:prSet presAssocID="{87514309-3F72-434A-A7A9-E106A17D3CC6}" presName="sibTrans" presStyleLbl="sibTrans2D1" presStyleIdx="4" presStyleCnt="6"/>
      <dgm:spPr/>
      <dgm:t>
        <a:bodyPr/>
        <a:lstStyle/>
        <a:p>
          <a:endParaRPr lang="en-US"/>
        </a:p>
      </dgm:t>
    </dgm:pt>
    <dgm:pt modelId="{4A9C5ECA-EE50-4A83-980B-F81390260422}" type="pres">
      <dgm:prSet presAssocID="{87514309-3F72-434A-A7A9-E106A17D3CC6}" presName="connectorText" presStyleLbl="sibTrans2D1" presStyleIdx="4" presStyleCnt="6"/>
      <dgm:spPr/>
      <dgm:t>
        <a:bodyPr/>
        <a:lstStyle/>
        <a:p>
          <a:endParaRPr lang="en-US"/>
        </a:p>
      </dgm:t>
    </dgm:pt>
    <dgm:pt modelId="{8FE9C562-68B5-4EF1-9579-6C90D8F6C37C}" type="pres">
      <dgm:prSet presAssocID="{2718A0AF-257B-4E50-8759-FF3611615E2E}" presName="node" presStyleLbl="node1" presStyleIdx="5" presStyleCnt="6">
        <dgm:presLayoutVars>
          <dgm:bulletEnabled val="1"/>
        </dgm:presLayoutVars>
      </dgm:prSet>
      <dgm:spPr/>
      <dgm:t>
        <a:bodyPr/>
        <a:lstStyle/>
        <a:p>
          <a:endParaRPr lang="en-US"/>
        </a:p>
      </dgm:t>
    </dgm:pt>
    <dgm:pt modelId="{159D61A4-2526-4B3F-8AB5-68B3D38C7C22}" type="pres">
      <dgm:prSet presAssocID="{1721856B-0251-46EE-9145-A0E82A9ADFFC}" presName="sibTrans" presStyleLbl="sibTrans2D1" presStyleIdx="5" presStyleCnt="6"/>
      <dgm:spPr/>
      <dgm:t>
        <a:bodyPr/>
        <a:lstStyle/>
        <a:p>
          <a:endParaRPr lang="en-US"/>
        </a:p>
      </dgm:t>
    </dgm:pt>
    <dgm:pt modelId="{FAC53130-CDBB-41FC-AE6F-DBC1AD475839}" type="pres">
      <dgm:prSet presAssocID="{1721856B-0251-46EE-9145-A0E82A9ADFFC}" presName="connectorText" presStyleLbl="sibTrans2D1" presStyleIdx="5" presStyleCnt="6"/>
      <dgm:spPr/>
      <dgm:t>
        <a:bodyPr/>
        <a:lstStyle/>
        <a:p>
          <a:endParaRPr lang="en-US"/>
        </a:p>
      </dgm:t>
    </dgm:pt>
  </dgm:ptLst>
  <dgm:cxnLst>
    <dgm:cxn modelId="{6EABF15B-B593-46F7-B3EE-319DA23377C2}" type="presOf" srcId="{87514309-3F72-434A-A7A9-E106A17D3CC6}" destId="{4A9C5ECA-EE50-4A83-980B-F81390260422}" srcOrd="1" destOrd="0" presId="urn:microsoft.com/office/officeart/2005/8/layout/cycle2"/>
    <dgm:cxn modelId="{768A7A94-3FA1-45EA-AE8E-CCA4C12E9BD4}" type="presOf" srcId="{85A99DF0-F085-4228-8364-8F5BDEA105FE}" destId="{D51BAC00-A9D8-4D1A-ACAC-2599B99B0CC9}" srcOrd="0" destOrd="0" presId="urn:microsoft.com/office/officeart/2005/8/layout/cycle2"/>
    <dgm:cxn modelId="{C233944E-B895-4A6F-B9B6-DA8303632446}" type="presOf" srcId="{C79C1AC8-1A0F-4272-B590-CD0DC507D93E}" destId="{D1B254B2-456D-4B06-8C3C-1DEB7A51BC09}" srcOrd="0" destOrd="0" presId="urn:microsoft.com/office/officeart/2005/8/layout/cycle2"/>
    <dgm:cxn modelId="{9428F85F-FF82-431C-94F7-CBBB939FD7AB}" type="presOf" srcId="{85A99DF0-F085-4228-8364-8F5BDEA105FE}" destId="{343965DD-EF13-489B-91FA-29F3CBAF8406}" srcOrd="1" destOrd="0" presId="urn:microsoft.com/office/officeart/2005/8/layout/cycle2"/>
    <dgm:cxn modelId="{88B65139-75FD-4ACA-97AD-1CC943195074}" type="presOf" srcId="{8F0847C8-57AE-4B90-A5AB-40DA31E4FF25}" destId="{37C648F6-5BB7-430D-B65F-DCF7AB0AA001}" srcOrd="1" destOrd="0" presId="urn:microsoft.com/office/officeart/2005/8/layout/cycle2"/>
    <dgm:cxn modelId="{55A37B3A-C2BA-4C13-A8A1-F2077BDC583C}" type="presOf" srcId="{771BFD35-1EA8-41A7-BF1B-DA2B197C50B4}" destId="{67DFC995-15AE-4D1C-A532-54F815D9D3FF}" srcOrd="0" destOrd="0" presId="urn:microsoft.com/office/officeart/2005/8/layout/cycle2"/>
    <dgm:cxn modelId="{ACB7A0E9-85D3-43CF-89BC-45AAF38858DF}" srcId="{0BB279BF-658D-4B09-A732-4793013C87AE}" destId="{A5924B60-2D0C-41AE-B08D-1FA43D9A4D1E}" srcOrd="1" destOrd="0" parTransId="{D30924D2-F663-434B-96C8-0024DEFD6052}" sibTransId="{771BFD35-1EA8-41A7-BF1B-DA2B197C50B4}"/>
    <dgm:cxn modelId="{E37B9749-0558-4109-99E5-E467063586C4}" srcId="{0BB279BF-658D-4B09-A732-4793013C87AE}" destId="{4F4AAA3C-F796-4F7E-9AC3-23B2ADE68D1B}" srcOrd="2" destOrd="0" parTransId="{A86F195F-74F9-4973-A64A-523841E56B03}" sibTransId="{B1742622-E7EA-4C60-BDE7-52A45CF41253}"/>
    <dgm:cxn modelId="{1465D8B3-E6AC-453C-931F-14C10A416C1C}" type="presOf" srcId="{181CC74C-0035-4C43-90AA-D25DD8B4E409}" destId="{F7D8C5A2-8B2A-4BC3-BC1C-560EEC34A952}" srcOrd="0" destOrd="0" presId="urn:microsoft.com/office/officeart/2005/8/layout/cycle2"/>
    <dgm:cxn modelId="{7EDC05D9-53DB-44F0-8722-2EA2220E620D}" type="presOf" srcId="{1721856B-0251-46EE-9145-A0E82A9ADFFC}" destId="{FAC53130-CDBB-41FC-AE6F-DBC1AD475839}" srcOrd="1" destOrd="0" presId="urn:microsoft.com/office/officeart/2005/8/layout/cycle2"/>
    <dgm:cxn modelId="{FA1916DE-FF6A-4748-8D2E-F828EF40E50C}" type="presOf" srcId="{8F0847C8-57AE-4B90-A5AB-40DA31E4FF25}" destId="{AAA9CBEC-8446-4E9A-A89D-0EBD9562C176}" srcOrd="0" destOrd="0" presId="urn:microsoft.com/office/officeart/2005/8/layout/cycle2"/>
    <dgm:cxn modelId="{D92A22CB-8266-4CDD-B049-8C524CFAC4E1}" type="presOf" srcId="{A5924B60-2D0C-41AE-B08D-1FA43D9A4D1E}" destId="{386F73DD-F720-466B-9968-55006B896B0D}" srcOrd="0" destOrd="0" presId="urn:microsoft.com/office/officeart/2005/8/layout/cycle2"/>
    <dgm:cxn modelId="{3AED9ED5-587F-472F-BCFD-9DBC8A701E4E}" type="presOf" srcId="{1721856B-0251-46EE-9145-A0E82A9ADFFC}" destId="{159D61A4-2526-4B3F-8AB5-68B3D38C7C22}" srcOrd="0" destOrd="0" presId="urn:microsoft.com/office/officeart/2005/8/layout/cycle2"/>
    <dgm:cxn modelId="{A47EE6F7-DDAE-4146-8E82-135B31848ADF}" type="presOf" srcId="{8AA5D11F-7C8E-4226-92D5-28CC3C2968BE}" destId="{4C1A65DC-8D4A-4107-A774-D2B8AEB411CA}" srcOrd="0" destOrd="0" presId="urn:microsoft.com/office/officeart/2005/8/layout/cycle2"/>
    <dgm:cxn modelId="{4EC9636B-1273-4688-8E71-362EB533802A}" srcId="{0BB279BF-658D-4B09-A732-4793013C87AE}" destId="{181CC74C-0035-4C43-90AA-D25DD8B4E409}" srcOrd="4" destOrd="0" parTransId="{01D4A7ED-31C2-4B87-A332-14F718B759FD}" sibTransId="{87514309-3F72-434A-A7A9-E106A17D3CC6}"/>
    <dgm:cxn modelId="{0767A467-C9C5-4C72-AA48-7DB9C9B82957}" srcId="{0BB279BF-658D-4B09-A732-4793013C87AE}" destId="{2718A0AF-257B-4E50-8759-FF3611615E2E}" srcOrd="5" destOrd="0" parTransId="{DAFAFACD-CA59-47B2-AADE-915D7FCFD9A5}" sibTransId="{1721856B-0251-46EE-9145-A0E82A9ADFFC}"/>
    <dgm:cxn modelId="{D6E43DF8-EA9C-4C97-A28D-6DB97BE66EE1}" type="presOf" srcId="{2718A0AF-257B-4E50-8759-FF3611615E2E}" destId="{8FE9C562-68B5-4EF1-9579-6C90D8F6C37C}" srcOrd="0" destOrd="0" presId="urn:microsoft.com/office/officeart/2005/8/layout/cycle2"/>
    <dgm:cxn modelId="{E4E57B58-EDA3-4F0F-B29B-48B6B4373D57}" type="presOf" srcId="{B1742622-E7EA-4C60-BDE7-52A45CF41253}" destId="{14B7B9B1-8834-4362-A967-57C80ED27931}" srcOrd="1" destOrd="0" presId="urn:microsoft.com/office/officeart/2005/8/layout/cycle2"/>
    <dgm:cxn modelId="{74AAF2ED-0065-459B-BDF6-D7D8909C5F77}" type="presOf" srcId="{0BB279BF-658D-4B09-A732-4793013C87AE}" destId="{2B77D0B1-231C-4701-993D-E8DE36C37371}" srcOrd="0" destOrd="0" presId="urn:microsoft.com/office/officeart/2005/8/layout/cycle2"/>
    <dgm:cxn modelId="{60DC8ACF-64E3-4492-A649-49E5FFC13C32}" type="presOf" srcId="{771BFD35-1EA8-41A7-BF1B-DA2B197C50B4}" destId="{8E4F007B-6D67-41FD-BB5D-FB36212C2462}" srcOrd="1" destOrd="0" presId="urn:microsoft.com/office/officeart/2005/8/layout/cycle2"/>
    <dgm:cxn modelId="{27A84CD7-04B0-4D7E-8EF2-E233B2B32ABA}" type="presOf" srcId="{87514309-3F72-434A-A7A9-E106A17D3CC6}" destId="{96C9B74B-9DDA-4F1B-A69F-9237A3B30F47}" srcOrd="0" destOrd="0" presId="urn:microsoft.com/office/officeart/2005/8/layout/cycle2"/>
    <dgm:cxn modelId="{50AD2F5A-5B7C-444B-A470-A17766B76469}" type="presOf" srcId="{B1742622-E7EA-4C60-BDE7-52A45CF41253}" destId="{2CAD3959-9AE3-4F9D-A744-259F6A1E3214}" srcOrd="0" destOrd="0" presId="urn:microsoft.com/office/officeart/2005/8/layout/cycle2"/>
    <dgm:cxn modelId="{7908D397-254C-4B2D-9B8D-017B5ABB179B}" srcId="{0BB279BF-658D-4B09-A732-4793013C87AE}" destId="{8AA5D11F-7C8E-4226-92D5-28CC3C2968BE}" srcOrd="3" destOrd="0" parTransId="{BEAB7D5F-79C0-43D1-A41C-EA0E1A65BBA4}" sibTransId="{85A99DF0-F085-4228-8364-8F5BDEA105FE}"/>
    <dgm:cxn modelId="{15633EA8-D264-4B4B-A925-9FD5A46682DF}" srcId="{0BB279BF-658D-4B09-A732-4793013C87AE}" destId="{C79C1AC8-1A0F-4272-B590-CD0DC507D93E}" srcOrd="0" destOrd="0" parTransId="{A102D62F-3B91-469F-A753-2181B7A0E54B}" sibTransId="{8F0847C8-57AE-4B90-A5AB-40DA31E4FF25}"/>
    <dgm:cxn modelId="{6B015C5E-7072-4FE0-BFF4-6AE1BA91E143}" type="presOf" srcId="{4F4AAA3C-F796-4F7E-9AC3-23B2ADE68D1B}" destId="{46E66521-5070-4284-B33B-53DC9AF9549C}" srcOrd="0" destOrd="0" presId="urn:microsoft.com/office/officeart/2005/8/layout/cycle2"/>
    <dgm:cxn modelId="{92C65D09-2D23-41A9-BE0F-8845FC012AC0}" type="presParOf" srcId="{2B77D0B1-231C-4701-993D-E8DE36C37371}" destId="{D1B254B2-456D-4B06-8C3C-1DEB7A51BC09}" srcOrd="0" destOrd="0" presId="urn:microsoft.com/office/officeart/2005/8/layout/cycle2"/>
    <dgm:cxn modelId="{9809EB8B-9217-4CA4-BE88-DC9E407119F0}" type="presParOf" srcId="{2B77D0B1-231C-4701-993D-E8DE36C37371}" destId="{AAA9CBEC-8446-4E9A-A89D-0EBD9562C176}" srcOrd="1" destOrd="0" presId="urn:microsoft.com/office/officeart/2005/8/layout/cycle2"/>
    <dgm:cxn modelId="{D91742CC-3653-46F7-BB33-D712CF3831F0}" type="presParOf" srcId="{AAA9CBEC-8446-4E9A-A89D-0EBD9562C176}" destId="{37C648F6-5BB7-430D-B65F-DCF7AB0AA001}" srcOrd="0" destOrd="0" presId="urn:microsoft.com/office/officeart/2005/8/layout/cycle2"/>
    <dgm:cxn modelId="{7EF7C2AE-6531-478B-8DCD-DB5CC2F675E8}" type="presParOf" srcId="{2B77D0B1-231C-4701-993D-E8DE36C37371}" destId="{386F73DD-F720-466B-9968-55006B896B0D}" srcOrd="2" destOrd="0" presId="urn:microsoft.com/office/officeart/2005/8/layout/cycle2"/>
    <dgm:cxn modelId="{ACB9FBF4-F72C-42D8-9B77-EC26EF879D3B}" type="presParOf" srcId="{2B77D0B1-231C-4701-993D-E8DE36C37371}" destId="{67DFC995-15AE-4D1C-A532-54F815D9D3FF}" srcOrd="3" destOrd="0" presId="urn:microsoft.com/office/officeart/2005/8/layout/cycle2"/>
    <dgm:cxn modelId="{BC3B1E19-E425-44F3-8674-BE46E9FC5980}" type="presParOf" srcId="{67DFC995-15AE-4D1C-A532-54F815D9D3FF}" destId="{8E4F007B-6D67-41FD-BB5D-FB36212C2462}" srcOrd="0" destOrd="0" presId="urn:microsoft.com/office/officeart/2005/8/layout/cycle2"/>
    <dgm:cxn modelId="{94283B8E-A467-4472-AC56-090859CBC4A5}" type="presParOf" srcId="{2B77D0B1-231C-4701-993D-E8DE36C37371}" destId="{46E66521-5070-4284-B33B-53DC9AF9549C}" srcOrd="4" destOrd="0" presId="urn:microsoft.com/office/officeart/2005/8/layout/cycle2"/>
    <dgm:cxn modelId="{42187E6A-01CB-4BB5-B75F-548C35D0C854}" type="presParOf" srcId="{2B77D0B1-231C-4701-993D-E8DE36C37371}" destId="{2CAD3959-9AE3-4F9D-A744-259F6A1E3214}" srcOrd="5" destOrd="0" presId="urn:microsoft.com/office/officeart/2005/8/layout/cycle2"/>
    <dgm:cxn modelId="{A2115220-F7D2-47B2-B208-DE99B351DF4A}" type="presParOf" srcId="{2CAD3959-9AE3-4F9D-A744-259F6A1E3214}" destId="{14B7B9B1-8834-4362-A967-57C80ED27931}" srcOrd="0" destOrd="0" presId="urn:microsoft.com/office/officeart/2005/8/layout/cycle2"/>
    <dgm:cxn modelId="{58C6CC16-CF41-4523-B10D-34E53017E553}" type="presParOf" srcId="{2B77D0B1-231C-4701-993D-E8DE36C37371}" destId="{4C1A65DC-8D4A-4107-A774-D2B8AEB411CA}" srcOrd="6" destOrd="0" presId="urn:microsoft.com/office/officeart/2005/8/layout/cycle2"/>
    <dgm:cxn modelId="{B1236A5A-6B1B-4523-AB5B-03FAB2813E4E}" type="presParOf" srcId="{2B77D0B1-231C-4701-993D-E8DE36C37371}" destId="{D51BAC00-A9D8-4D1A-ACAC-2599B99B0CC9}" srcOrd="7" destOrd="0" presId="urn:microsoft.com/office/officeart/2005/8/layout/cycle2"/>
    <dgm:cxn modelId="{E0863B39-4050-4651-AC4F-6682F6577758}" type="presParOf" srcId="{D51BAC00-A9D8-4D1A-ACAC-2599B99B0CC9}" destId="{343965DD-EF13-489B-91FA-29F3CBAF8406}" srcOrd="0" destOrd="0" presId="urn:microsoft.com/office/officeart/2005/8/layout/cycle2"/>
    <dgm:cxn modelId="{079FB99C-7C4B-4934-A898-65A809926C87}" type="presParOf" srcId="{2B77D0B1-231C-4701-993D-E8DE36C37371}" destId="{F7D8C5A2-8B2A-4BC3-BC1C-560EEC34A952}" srcOrd="8" destOrd="0" presId="urn:microsoft.com/office/officeart/2005/8/layout/cycle2"/>
    <dgm:cxn modelId="{B0E7006D-AEE7-4A29-BE4E-C8B767272927}" type="presParOf" srcId="{2B77D0B1-231C-4701-993D-E8DE36C37371}" destId="{96C9B74B-9DDA-4F1B-A69F-9237A3B30F47}" srcOrd="9" destOrd="0" presId="urn:microsoft.com/office/officeart/2005/8/layout/cycle2"/>
    <dgm:cxn modelId="{6D0EEC09-F35B-46B5-A965-3B6656AD8401}" type="presParOf" srcId="{96C9B74B-9DDA-4F1B-A69F-9237A3B30F47}" destId="{4A9C5ECA-EE50-4A83-980B-F81390260422}" srcOrd="0" destOrd="0" presId="urn:microsoft.com/office/officeart/2005/8/layout/cycle2"/>
    <dgm:cxn modelId="{0961CA1E-0E28-4477-9217-90633EB25ABA}" type="presParOf" srcId="{2B77D0B1-231C-4701-993D-E8DE36C37371}" destId="{8FE9C562-68B5-4EF1-9579-6C90D8F6C37C}" srcOrd="10" destOrd="0" presId="urn:microsoft.com/office/officeart/2005/8/layout/cycle2"/>
    <dgm:cxn modelId="{22E74A63-6434-4790-93BF-81A609B69589}" type="presParOf" srcId="{2B77D0B1-231C-4701-993D-E8DE36C37371}" destId="{159D61A4-2526-4B3F-8AB5-68B3D38C7C22}" srcOrd="11" destOrd="0" presId="urn:microsoft.com/office/officeart/2005/8/layout/cycle2"/>
    <dgm:cxn modelId="{687420B5-5E42-4CF4-8EF2-A06B3480554F}" type="presParOf" srcId="{159D61A4-2526-4B3F-8AB5-68B3D38C7C22}" destId="{FAC53130-CDBB-41FC-AE6F-DBC1AD475839}"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28FF84-0E14-4F5C-8D7A-F52BE7C31F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03B98B91-480C-412C-BAF2-CB099DF3FE95}">
      <dgm:prSet phldrT="[Text]"/>
      <dgm:spPr/>
      <dgm:t>
        <a:bodyPr/>
        <a:lstStyle/>
        <a:p>
          <a:r>
            <a:rPr lang="en-IN" dirty="0"/>
            <a:t>Techniques</a:t>
          </a:r>
        </a:p>
      </dgm:t>
    </dgm:pt>
    <dgm:pt modelId="{F1FFC3AF-E461-4B6B-B20F-3B4848B65506}" type="parTrans" cxnId="{F7FA5C40-47E1-4F27-82C2-0D9BF5782804}">
      <dgm:prSet/>
      <dgm:spPr/>
      <dgm:t>
        <a:bodyPr/>
        <a:lstStyle/>
        <a:p>
          <a:endParaRPr lang="en-IN"/>
        </a:p>
      </dgm:t>
    </dgm:pt>
    <dgm:pt modelId="{D69B53CA-763E-42DC-B61D-65573A0B6270}" type="sibTrans" cxnId="{F7FA5C40-47E1-4F27-82C2-0D9BF5782804}">
      <dgm:prSet/>
      <dgm:spPr/>
      <dgm:t>
        <a:bodyPr/>
        <a:lstStyle/>
        <a:p>
          <a:endParaRPr lang="en-IN"/>
        </a:p>
      </dgm:t>
    </dgm:pt>
    <dgm:pt modelId="{03D004A7-1955-4C99-B6B0-AF0A55DC04D4}">
      <dgm:prSet phldrT="[Text]"/>
      <dgm:spPr/>
      <dgm:t>
        <a:bodyPr/>
        <a:lstStyle/>
        <a:p>
          <a:r>
            <a:rPr lang="en-IN" dirty="0"/>
            <a:t>Deletion</a:t>
          </a:r>
        </a:p>
      </dgm:t>
    </dgm:pt>
    <dgm:pt modelId="{2369D75A-5B18-4ED3-A2DE-95B6472BD952}" type="parTrans" cxnId="{B22B7187-41C5-4B90-8123-D0C1427E9F11}">
      <dgm:prSet/>
      <dgm:spPr/>
      <dgm:t>
        <a:bodyPr/>
        <a:lstStyle/>
        <a:p>
          <a:endParaRPr lang="en-IN"/>
        </a:p>
      </dgm:t>
    </dgm:pt>
    <dgm:pt modelId="{19FB7D8C-8FCE-4D4C-A752-CAC235D9AF58}" type="sibTrans" cxnId="{B22B7187-41C5-4B90-8123-D0C1427E9F11}">
      <dgm:prSet/>
      <dgm:spPr/>
      <dgm:t>
        <a:bodyPr/>
        <a:lstStyle/>
        <a:p>
          <a:endParaRPr lang="en-IN"/>
        </a:p>
      </dgm:t>
    </dgm:pt>
    <dgm:pt modelId="{F6922D57-5BDF-4E08-9A36-AC0D07B6B123}">
      <dgm:prSet phldrT="[Text]"/>
      <dgm:spPr/>
      <dgm:t>
        <a:bodyPr/>
        <a:lstStyle/>
        <a:p>
          <a:r>
            <a:rPr lang="en-IN" dirty="0"/>
            <a:t>Imputation</a:t>
          </a:r>
        </a:p>
      </dgm:t>
    </dgm:pt>
    <dgm:pt modelId="{13FB76AB-8B44-492A-937A-3BCBD3CAC81D}" type="parTrans" cxnId="{7953B52F-883D-40EE-A27A-A8DCF222BD57}">
      <dgm:prSet/>
      <dgm:spPr/>
      <dgm:t>
        <a:bodyPr/>
        <a:lstStyle/>
        <a:p>
          <a:endParaRPr lang="en-IN"/>
        </a:p>
      </dgm:t>
    </dgm:pt>
    <dgm:pt modelId="{71FD24BC-F86A-4F2F-91C0-8457C5B73145}" type="sibTrans" cxnId="{7953B52F-883D-40EE-A27A-A8DCF222BD57}">
      <dgm:prSet/>
      <dgm:spPr/>
      <dgm:t>
        <a:bodyPr/>
        <a:lstStyle/>
        <a:p>
          <a:endParaRPr lang="en-IN"/>
        </a:p>
      </dgm:t>
    </dgm:pt>
    <dgm:pt modelId="{71ACC3BB-633D-468B-A959-2317286F91F1}" type="pres">
      <dgm:prSet presAssocID="{FA28FF84-0E14-4F5C-8D7A-F52BE7C31F05}" presName="hierChild1" presStyleCnt="0">
        <dgm:presLayoutVars>
          <dgm:chPref val="1"/>
          <dgm:dir/>
          <dgm:animOne val="branch"/>
          <dgm:animLvl val="lvl"/>
          <dgm:resizeHandles/>
        </dgm:presLayoutVars>
      </dgm:prSet>
      <dgm:spPr/>
      <dgm:t>
        <a:bodyPr/>
        <a:lstStyle/>
        <a:p>
          <a:endParaRPr lang="en-US"/>
        </a:p>
      </dgm:t>
    </dgm:pt>
    <dgm:pt modelId="{83F0EB19-3BE7-44EA-BFD6-C819A505E371}" type="pres">
      <dgm:prSet presAssocID="{03B98B91-480C-412C-BAF2-CB099DF3FE95}" presName="hierRoot1" presStyleCnt="0"/>
      <dgm:spPr/>
    </dgm:pt>
    <dgm:pt modelId="{46022163-2365-4D68-A84C-34DB5F4B0952}" type="pres">
      <dgm:prSet presAssocID="{03B98B91-480C-412C-BAF2-CB099DF3FE95}" presName="composite" presStyleCnt="0"/>
      <dgm:spPr/>
    </dgm:pt>
    <dgm:pt modelId="{8D7505BF-551C-4296-BA47-3685AAEED941}" type="pres">
      <dgm:prSet presAssocID="{03B98B91-480C-412C-BAF2-CB099DF3FE95}" presName="background" presStyleLbl="node0" presStyleIdx="0" presStyleCnt="1"/>
      <dgm:spPr>
        <a:solidFill>
          <a:srgbClr val="FF66FF"/>
        </a:solidFill>
      </dgm:spPr>
    </dgm:pt>
    <dgm:pt modelId="{2C621C8E-0272-4D7C-9763-BB0238B56D69}" type="pres">
      <dgm:prSet presAssocID="{03B98B91-480C-412C-BAF2-CB099DF3FE95}" presName="text" presStyleLbl="fgAcc0" presStyleIdx="0" presStyleCnt="1">
        <dgm:presLayoutVars>
          <dgm:chPref val="3"/>
        </dgm:presLayoutVars>
      </dgm:prSet>
      <dgm:spPr/>
      <dgm:t>
        <a:bodyPr/>
        <a:lstStyle/>
        <a:p>
          <a:endParaRPr lang="en-US"/>
        </a:p>
      </dgm:t>
    </dgm:pt>
    <dgm:pt modelId="{C5B51534-096E-4C52-B043-F42144D685A4}" type="pres">
      <dgm:prSet presAssocID="{03B98B91-480C-412C-BAF2-CB099DF3FE95}" presName="hierChild2" presStyleCnt="0"/>
      <dgm:spPr/>
    </dgm:pt>
    <dgm:pt modelId="{A72448E5-2FEC-468B-9187-EBF194539CDA}" type="pres">
      <dgm:prSet presAssocID="{2369D75A-5B18-4ED3-A2DE-95B6472BD952}" presName="Name10" presStyleLbl="parChTrans1D2" presStyleIdx="0" presStyleCnt="2"/>
      <dgm:spPr/>
      <dgm:t>
        <a:bodyPr/>
        <a:lstStyle/>
        <a:p>
          <a:endParaRPr lang="en-US"/>
        </a:p>
      </dgm:t>
    </dgm:pt>
    <dgm:pt modelId="{CE53A513-625B-442E-8A9D-B0A1A4534ED6}" type="pres">
      <dgm:prSet presAssocID="{03D004A7-1955-4C99-B6B0-AF0A55DC04D4}" presName="hierRoot2" presStyleCnt="0"/>
      <dgm:spPr/>
    </dgm:pt>
    <dgm:pt modelId="{34603F52-29E3-4ED8-96A5-BAB1DF659EFE}" type="pres">
      <dgm:prSet presAssocID="{03D004A7-1955-4C99-B6B0-AF0A55DC04D4}" presName="composite2" presStyleCnt="0"/>
      <dgm:spPr/>
    </dgm:pt>
    <dgm:pt modelId="{EE3FC139-427C-453E-B104-CBE26048C465}" type="pres">
      <dgm:prSet presAssocID="{03D004A7-1955-4C99-B6B0-AF0A55DC04D4}" presName="background2" presStyleLbl="node2" presStyleIdx="0" presStyleCnt="2"/>
      <dgm:spPr>
        <a:solidFill>
          <a:srgbClr val="FF66FF"/>
        </a:solidFill>
      </dgm:spPr>
    </dgm:pt>
    <dgm:pt modelId="{2939015D-B475-424C-8499-59873A87EB4C}" type="pres">
      <dgm:prSet presAssocID="{03D004A7-1955-4C99-B6B0-AF0A55DC04D4}" presName="text2" presStyleLbl="fgAcc2" presStyleIdx="0" presStyleCnt="2">
        <dgm:presLayoutVars>
          <dgm:chPref val="3"/>
        </dgm:presLayoutVars>
      </dgm:prSet>
      <dgm:spPr/>
      <dgm:t>
        <a:bodyPr/>
        <a:lstStyle/>
        <a:p>
          <a:endParaRPr lang="en-US"/>
        </a:p>
      </dgm:t>
    </dgm:pt>
    <dgm:pt modelId="{755380C3-E644-4271-B70C-45EB6C61A624}" type="pres">
      <dgm:prSet presAssocID="{03D004A7-1955-4C99-B6B0-AF0A55DC04D4}" presName="hierChild3" presStyleCnt="0"/>
      <dgm:spPr/>
    </dgm:pt>
    <dgm:pt modelId="{949E24BF-4F86-42F6-AAFF-5AE18DBBE082}" type="pres">
      <dgm:prSet presAssocID="{13FB76AB-8B44-492A-937A-3BCBD3CAC81D}" presName="Name10" presStyleLbl="parChTrans1D2" presStyleIdx="1" presStyleCnt="2"/>
      <dgm:spPr/>
      <dgm:t>
        <a:bodyPr/>
        <a:lstStyle/>
        <a:p>
          <a:endParaRPr lang="en-US"/>
        </a:p>
      </dgm:t>
    </dgm:pt>
    <dgm:pt modelId="{9FDA99F5-F136-4A94-81F3-DCF77E1A354B}" type="pres">
      <dgm:prSet presAssocID="{F6922D57-5BDF-4E08-9A36-AC0D07B6B123}" presName="hierRoot2" presStyleCnt="0"/>
      <dgm:spPr/>
    </dgm:pt>
    <dgm:pt modelId="{47AF99AD-AB4A-45BF-8402-D55A5D56539D}" type="pres">
      <dgm:prSet presAssocID="{F6922D57-5BDF-4E08-9A36-AC0D07B6B123}" presName="composite2" presStyleCnt="0"/>
      <dgm:spPr/>
    </dgm:pt>
    <dgm:pt modelId="{4929E38E-A980-45E9-81DE-496C2C9E1FC3}" type="pres">
      <dgm:prSet presAssocID="{F6922D57-5BDF-4E08-9A36-AC0D07B6B123}" presName="background2" presStyleLbl="node2" presStyleIdx="1" presStyleCnt="2"/>
      <dgm:spPr>
        <a:solidFill>
          <a:srgbClr val="FF66FF"/>
        </a:solidFill>
      </dgm:spPr>
    </dgm:pt>
    <dgm:pt modelId="{F4D9BFF9-A360-4AB2-AA2A-F9F30E09432A}" type="pres">
      <dgm:prSet presAssocID="{F6922D57-5BDF-4E08-9A36-AC0D07B6B123}" presName="text2" presStyleLbl="fgAcc2" presStyleIdx="1" presStyleCnt="2">
        <dgm:presLayoutVars>
          <dgm:chPref val="3"/>
        </dgm:presLayoutVars>
      </dgm:prSet>
      <dgm:spPr/>
      <dgm:t>
        <a:bodyPr/>
        <a:lstStyle/>
        <a:p>
          <a:endParaRPr lang="en-US"/>
        </a:p>
      </dgm:t>
    </dgm:pt>
    <dgm:pt modelId="{B4E29FD3-F1A5-4E28-8EFD-76C76F8B2501}" type="pres">
      <dgm:prSet presAssocID="{F6922D57-5BDF-4E08-9A36-AC0D07B6B123}" presName="hierChild3" presStyleCnt="0"/>
      <dgm:spPr/>
    </dgm:pt>
  </dgm:ptLst>
  <dgm:cxnLst>
    <dgm:cxn modelId="{D0FB2A04-751D-4EE3-ABA2-EB8AE61CBFB4}" type="presOf" srcId="{2369D75A-5B18-4ED3-A2DE-95B6472BD952}" destId="{A72448E5-2FEC-468B-9187-EBF194539CDA}" srcOrd="0" destOrd="0" presId="urn:microsoft.com/office/officeart/2005/8/layout/hierarchy1"/>
    <dgm:cxn modelId="{86916402-BE9B-41E1-8B2F-1F742600A904}" type="presOf" srcId="{FA28FF84-0E14-4F5C-8D7A-F52BE7C31F05}" destId="{71ACC3BB-633D-468B-A959-2317286F91F1}" srcOrd="0" destOrd="0" presId="urn:microsoft.com/office/officeart/2005/8/layout/hierarchy1"/>
    <dgm:cxn modelId="{7953B52F-883D-40EE-A27A-A8DCF222BD57}" srcId="{03B98B91-480C-412C-BAF2-CB099DF3FE95}" destId="{F6922D57-5BDF-4E08-9A36-AC0D07B6B123}" srcOrd="1" destOrd="0" parTransId="{13FB76AB-8B44-492A-937A-3BCBD3CAC81D}" sibTransId="{71FD24BC-F86A-4F2F-91C0-8457C5B73145}"/>
    <dgm:cxn modelId="{20F70C4F-527A-4A3C-A680-F2177DE922E5}" type="presOf" srcId="{03B98B91-480C-412C-BAF2-CB099DF3FE95}" destId="{2C621C8E-0272-4D7C-9763-BB0238B56D69}" srcOrd="0" destOrd="0" presId="urn:microsoft.com/office/officeart/2005/8/layout/hierarchy1"/>
    <dgm:cxn modelId="{25580A31-591D-4CC6-9D43-16BAE154057A}" type="presOf" srcId="{F6922D57-5BDF-4E08-9A36-AC0D07B6B123}" destId="{F4D9BFF9-A360-4AB2-AA2A-F9F30E09432A}" srcOrd="0" destOrd="0" presId="urn:microsoft.com/office/officeart/2005/8/layout/hierarchy1"/>
    <dgm:cxn modelId="{B22B7187-41C5-4B90-8123-D0C1427E9F11}" srcId="{03B98B91-480C-412C-BAF2-CB099DF3FE95}" destId="{03D004A7-1955-4C99-B6B0-AF0A55DC04D4}" srcOrd="0" destOrd="0" parTransId="{2369D75A-5B18-4ED3-A2DE-95B6472BD952}" sibTransId="{19FB7D8C-8FCE-4D4C-A752-CAC235D9AF58}"/>
    <dgm:cxn modelId="{4EA42139-28A5-4DFE-9EC3-DE3F56CCC555}" type="presOf" srcId="{03D004A7-1955-4C99-B6B0-AF0A55DC04D4}" destId="{2939015D-B475-424C-8499-59873A87EB4C}" srcOrd="0" destOrd="0" presId="urn:microsoft.com/office/officeart/2005/8/layout/hierarchy1"/>
    <dgm:cxn modelId="{F7FA5C40-47E1-4F27-82C2-0D9BF5782804}" srcId="{FA28FF84-0E14-4F5C-8D7A-F52BE7C31F05}" destId="{03B98B91-480C-412C-BAF2-CB099DF3FE95}" srcOrd="0" destOrd="0" parTransId="{F1FFC3AF-E461-4B6B-B20F-3B4848B65506}" sibTransId="{D69B53CA-763E-42DC-B61D-65573A0B6270}"/>
    <dgm:cxn modelId="{CDD1738D-7721-4D0D-B8B5-213C2D5870E5}" type="presOf" srcId="{13FB76AB-8B44-492A-937A-3BCBD3CAC81D}" destId="{949E24BF-4F86-42F6-AAFF-5AE18DBBE082}" srcOrd="0" destOrd="0" presId="urn:microsoft.com/office/officeart/2005/8/layout/hierarchy1"/>
    <dgm:cxn modelId="{69C76667-AC09-429D-8229-870107D10FFA}" type="presParOf" srcId="{71ACC3BB-633D-468B-A959-2317286F91F1}" destId="{83F0EB19-3BE7-44EA-BFD6-C819A505E371}" srcOrd="0" destOrd="0" presId="urn:microsoft.com/office/officeart/2005/8/layout/hierarchy1"/>
    <dgm:cxn modelId="{3F46F7DB-736D-4C02-95F1-99728231A39B}" type="presParOf" srcId="{83F0EB19-3BE7-44EA-BFD6-C819A505E371}" destId="{46022163-2365-4D68-A84C-34DB5F4B0952}" srcOrd="0" destOrd="0" presId="urn:microsoft.com/office/officeart/2005/8/layout/hierarchy1"/>
    <dgm:cxn modelId="{0B7CC39C-E67A-4A2A-B8C1-BB0E6A8E8FFC}" type="presParOf" srcId="{46022163-2365-4D68-A84C-34DB5F4B0952}" destId="{8D7505BF-551C-4296-BA47-3685AAEED941}" srcOrd="0" destOrd="0" presId="urn:microsoft.com/office/officeart/2005/8/layout/hierarchy1"/>
    <dgm:cxn modelId="{BA290B1E-7B60-443B-B586-7DE840875647}" type="presParOf" srcId="{46022163-2365-4D68-A84C-34DB5F4B0952}" destId="{2C621C8E-0272-4D7C-9763-BB0238B56D69}" srcOrd="1" destOrd="0" presId="urn:microsoft.com/office/officeart/2005/8/layout/hierarchy1"/>
    <dgm:cxn modelId="{4129F94A-6D60-433E-AF90-115472F03F1A}" type="presParOf" srcId="{83F0EB19-3BE7-44EA-BFD6-C819A505E371}" destId="{C5B51534-096E-4C52-B043-F42144D685A4}" srcOrd="1" destOrd="0" presId="urn:microsoft.com/office/officeart/2005/8/layout/hierarchy1"/>
    <dgm:cxn modelId="{9C0B2054-7EE0-4E00-B753-5AFF5E068E5D}" type="presParOf" srcId="{C5B51534-096E-4C52-B043-F42144D685A4}" destId="{A72448E5-2FEC-468B-9187-EBF194539CDA}" srcOrd="0" destOrd="0" presId="urn:microsoft.com/office/officeart/2005/8/layout/hierarchy1"/>
    <dgm:cxn modelId="{0B814E15-E0AD-4613-B531-EFAFBEC07597}" type="presParOf" srcId="{C5B51534-096E-4C52-B043-F42144D685A4}" destId="{CE53A513-625B-442E-8A9D-B0A1A4534ED6}" srcOrd="1" destOrd="0" presId="urn:microsoft.com/office/officeart/2005/8/layout/hierarchy1"/>
    <dgm:cxn modelId="{2D438212-8B7D-4574-B3B3-C052F5AE294A}" type="presParOf" srcId="{CE53A513-625B-442E-8A9D-B0A1A4534ED6}" destId="{34603F52-29E3-4ED8-96A5-BAB1DF659EFE}" srcOrd="0" destOrd="0" presId="urn:microsoft.com/office/officeart/2005/8/layout/hierarchy1"/>
    <dgm:cxn modelId="{3B60A6B6-E290-4D0C-9893-7FF1F5AA1B36}" type="presParOf" srcId="{34603F52-29E3-4ED8-96A5-BAB1DF659EFE}" destId="{EE3FC139-427C-453E-B104-CBE26048C465}" srcOrd="0" destOrd="0" presId="urn:microsoft.com/office/officeart/2005/8/layout/hierarchy1"/>
    <dgm:cxn modelId="{58B00CC7-F895-4E62-9CCB-AD188E8C5940}" type="presParOf" srcId="{34603F52-29E3-4ED8-96A5-BAB1DF659EFE}" destId="{2939015D-B475-424C-8499-59873A87EB4C}" srcOrd="1" destOrd="0" presId="urn:microsoft.com/office/officeart/2005/8/layout/hierarchy1"/>
    <dgm:cxn modelId="{6ED787CA-99E5-4A28-A548-EB95DF55F32C}" type="presParOf" srcId="{CE53A513-625B-442E-8A9D-B0A1A4534ED6}" destId="{755380C3-E644-4271-B70C-45EB6C61A624}" srcOrd="1" destOrd="0" presId="urn:microsoft.com/office/officeart/2005/8/layout/hierarchy1"/>
    <dgm:cxn modelId="{E6300D58-E1D0-4226-96F7-41A22BE8C9E8}" type="presParOf" srcId="{C5B51534-096E-4C52-B043-F42144D685A4}" destId="{949E24BF-4F86-42F6-AAFF-5AE18DBBE082}" srcOrd="2" destOrd="0" presId="urn:microsoft.com/office/officeart/2005/8/layout/hierarchy1"/>
    <dgm:cxn modelId="{0BA4100B-BDC2-461E-A0DB-45248424FEA7}" type="presParOf" srcId="{C5B51534-096E-4C52-B043-F42144D685A4}" destId="{9FDA99F5-F136-4A94-81F3-DCF77E1A354B}" srcOrd="3" destOrd="0" presId="urn:microsoft.com/office/officeart/2005/8/layout/hierarchy1"/>
    <dgm:cxn modelId="{201FB0C5-C41F-4B57-9058-4584D256A246}" type="presParOf" srcId="{9FDA99F5-F136-4A94-81F3-DCF77E1A354B}" destId="{47AF99AD-AB4A-45BF-8402-D55A5D56539D}" srcOrd="0" destOrd="0" presId="urn:microsoft.com/office/officeart/2005/8/layout/hierarchy1"/>
    <dgm:cxn modelId="{F6304D48-A5CE-466E-AD65-A7491E8790CC}" type="presParOf" srcId="{47AF99AD-AB4A-45BF-8402-D55A5D56539D}" destId="{4929E38E-A980-45E9-81DE-496C2C9E1FC3}" srcOrd="0" destOrd="0" presId="urn:microsoft.com/office/officeart/2005/8/layout/hierarchy1"/>
    <dgm:cxn modelId="{1AD45E16-9B0E-4357-8D47-E19D32D6F163}" type="presParOf" srcId="{47AF99AD-AB4A-45BF-8402-D55A5D56539D}" destId="{F4D9BFF9-A360-4AB2-AA2A-F9F30E09432A}" srcOrd="1" destOrd="0" presId="urn:microsoft.com/office/officeart/2005/8/layout/hierarchy1"/>
    <dgm:cxn modelId="{A3438BAA-FD5E-4EA8-8077-F3FCA2991F99}" type="presParOf" srcId="{9FDA99F5-F136-4A94-81F3-DCF77E1A354B}" destId="{B4E29FD3-F1A5-4E28-8EFD-76C76F8B2501}"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F023B4-620C-4A43-9672-6B5958A279DE}" type="doc">
      <dgm:prSet loTypeId="urn:microsoft.com/office/officeart/2005/8/layout/hierarchy1" loCatId="hierarchy" qsTypeId="urn:microsoft.com/office/officeart/2005/8/quickstyle/simple1" qsCatId="simple" csTypeId="urn:microsoft.com/office/officeart/2005/8/colors/colorful3" csCatId="colorful" phldr="1"/>
      <dgm:spPr/>
      <dgm:t>
        <a:bodyPr/>
        <a:lstStyle/>
        <a:p>
          <a:endParaRPr lang="en-IN"/>
        </a:p>
      </dgm:t>
    </dgm:pt>
    <dgm:pt modelId="{48580B4E-2E0D-4A3B-85F7-4E71CB9B0D4C}">
      <dgm:prSet phldrT="[Text]"/>
      <dgm:spPr/>
      <dgm:t>
        <a:bodyPr/>
        <a:lstStyle/>
        <a:p>
          <a:r>
            <a:rPr lang="en-IN" b="1" dirty="0">
              <a:latin typeface="+mj-lt"/>
            </a:rPr>
            <a:t>Standardization</a:t>
          </a:r>
        </a:p>
      </dgm:t>
    </dgm:pt>
    <dgm:pt modelId="{33373BAD-6426-4F7B-991A-D8ECD60A57C2}" type="parTrans" cxnId="{3B262CF8-7919-462A-BE5D-3B8E050B1A9C}">
      <dgm:prSet/>
      <dgm:spPr/>
      <dgm:t>
        <a:bodyPr/>
        <a:lstStyle/>
        <a:p>
          <a:endParaRPr lang="en-IN"/>
        </a:p>
      </dgm:t>
    </dgm:pt>
    <dgm:pt modelId="{03D029C2-EFFB-48B6-9F16-924D6D8DBD0D}" type="sibTrans" cxnId="{3B262CF8-7919-462A-BE5D-3B8E050B1A9C}">
      <dgm:prSet/>
      <dgm:spPr/>
      <dgm:t>
        <a:bodyPr/>
        <a:lstStyle/>
        <a:p>
          <a:endParaRPr lang="en-IN"/>
        </a:p>
      </dgm:t>
    </dgm:pt>
    <dgm:pt modelId="{4F9B167D-5AAF-4C01-948F-FD37574965A4}">
      <dgm:prSet phldrT="[Text]"/>
      <dgm:spPr/>
      <dgm:t>
        <a:bodyPr/>
        <a:lstStyle/>
        <a:p>
          <a:r>
            <a:rPr lang="en-IN" b="1" dirty="0">
              <a:latin typeface="+mj-lt"/>
            </a:rPr>
            <a:t>Z-Score</a:t>
          </a:r>
        </a:p>
      </dgm:t>
    </dgm:pt>
    <dgm:pt modelId="{BD6F118B-9128-4CA4-8794-1F9339179C80}" type="parTrans" cxnId="{03B3FABE-E5FA-49BE-93B5-FADACB8A4C58}">
      <dgm:prSet/>
      <dgm:spPr/>
      <dgm:t>
        <a:bodyPr/>
        <a:lstStyle/>
        <a:p>
          <a:endParaRPr lang="en-IN"/>
        </a:p>
      </dgm:t>
    </dgm:pt>
    <dgm:pt modelId="{C057CC56-D37A-4F67-986C-F82D7402828E}" type="sibTrans" cxnId="{03B3FABE-E5FA-49BE-93B5-FADACB8A4C58}">
      <dgm:prSet/>
      <dgm:spPr/>
      <dgm:t>
        <a:bodyPr/>
        <a:lstStyle/>
        <a:p>
          <a:endParaRPr lang="en-IN"/>
        </a:p>
      </dgm:t>
    </dgm:pt>
    <dgm:pt modelId="{66BA7DEE-33CB-4734-B08A-9287959A525B}">
      <dgm:prSet phldrT="[Text]"/>
      <dgm:spPr/>
      <dgm:t>
        <a:bodyPr/>
        <a:lstStyle/>
        <a:p>
          <a:r>
            <a:rPr lang="en-IN" b="1" dirty="0">
              <a:latin typeface="+mj-lt"/>
            </a:rPr>
            <a:t>Min-max</a:t>
          </a:r>
        </a:p>
      </dgm:t>
    </dgm:pt>
    <dgm:pt modelId="{24E64F78-F07E-41E1-B2F9-6DF83FD7BC5D}" type="parTrans" cxnId="{42C22AE6-848B-4D34-9FE3-10723DE8BD27}">
      <dgm:prSet/>
      <dgm:spPr/>
      <dgm:t>
        <a:bodyPr/>
        <a:lstStyle/>
        <a:p>
          <a:endParaRPr lang="en-IN"/>
        </a:p>
      </dgm:t>
    </dgm:pt>
    <dgm:pt modelId="{41BFAB71-C9B8-4C8D-8528-E5DF7AED94C4}" type="sibTrans" cxnId="{42C22AE6-848B-4D34-9FE3-10723DE8BD27}">
      <dgm:prSet/>
      <dgm:spPr/>
      <dgm:t>
        <a:bodyPr/>
        <a:lstStyle/>
        <a:p>
          <a:endParaRPr lang="en-IN"/>
        </a:p>
      </dgm:t>
    </dgm:pt>
    <dgm:pt modelId="{E18CE9B2-CA58-4F6E-B8F8-2E95866D57AC}" type="pres">
      <dgm:prSet presAssocID="{8AF023B4-620C-4A43-9672-6B5958A279DE}" presName="hierChild1" presStyleCnt="0">
        <dgm:presLayoutVars>
          <dgm:chPref val="1"/>
          <dgm:dir/>
          <dgm:animOne val="branch"/>
          <dgm:animLvl val="lvl"/>
          <dgm:resizeHandles/>
        </dgm:presLayoutVars>
      </dgm:prSet>
      <dgm:spPr/>
      <dgm:t>
        <a:bodyPr/>
        <a:lstStyle/>
        <a:p>
          <a:endParaRPr lang="en-US"/>
        </a:p>
      </dgm:t>
    </dgm:pt>
    <dgm:pt modelId="{6CA90C85-80E6-4A5D-A4B6-FE600F0728CA}" type="pres">
      <dgm:prSet presAssocID="{48580B4E-2E0D-4A3B-85F7-4E71CB9B0D4C}" presName="hierRoot1" presStyleCnt="0"/>
      <dgm:spPr/>
    </dgm:pt>
    <dgm:pt modelId="{B32BAA69-D28A-46D7-92B1-626D75D02FA2}" type="pres">
      <dgm:prSet presAssocID="{48580B4E-2E0D-4A3B-85F7-4E71CB9B0D4C}" presName="composite" presStyleCnt="0"/>
      <dgm:spPr/>
    </dgm:pt>
    <dgm:pt modelId="{189CD671-0D2B-43F6-BA8C-BA5292BD7DAE}" type="pres">
      <dgm:prSet presAssocID="{48580B4E-2E0D-4A3B-85F7-4E71CB9B0D4C}" presName="background" presStyleLbl="node0" presStyleIdx="0" presStyleCnt="1"/>
      <dgm:spPr/>
    </dgm:pt>
    <dgm:pt modelId="{30E52F94-CF4E-4689-82BC-2D0B037D8305}" type="pres">
      <dgm:prSet presAssocID="{48580B4E-2E0D-4A3B-85F7-4E71CB9B0D4C}" presName="text" presStyleLbl="fgAcc0" presStyleIdx="0" presStyleCnt="1">
        <dgm:presLayoutVars>
          <dgm:chPref val="3"/>
        </dgm:presLayoutVars>
      </dgm:prSet>
      <dgm:spPr/>
      <dgm:t>
        <a:bodyPr/>
        <a:lstStyle/>
        <a:p>
          <a:endParaRPr lang="en-US"/>
        </a:p>
      </dgm:t>
    </dgm:pt>
    <dgm:pt modelId="{5C949182-6B64-44D7-A2BC-79C2889EC9C0}" type="pres">
      <dgm:prSet presAssocID="{48580B4E-2E0D-4A3B-85F7-4E71CB9B0D4C}" presName="hierChild2" presStyleCnt="0"/>
      <dgm:spPr/>
    </dgm:pt>
    <dgm:pt modelId="{0421CFEC-F0DA-4F66-BF15-462AD7FAAB73}" type="pres">
      <dgm:prSet presAssocID="{BD6F118B-9128-4CA4-8794-1F9339179C80}" presName="Name10" presStyleLbl="parChTrans1D2" presStyleIdx="0" presStyleCnt="2"/>
      <dgm:spPr/>
      <dgm:t>
        <a:bodyPr/>
        <a:lstStyle/>
        <a:p>
          <a:endParaRPr lang="en-US"/>
        </a:p>
      </dgm:t>
    </dgm:pt>
    <dgm:pt modelId="{BB51F970-95AF-45FD-AA47-9AD26FD11C61}" type="pres">
      <dgm:prSet presAssocID="{4F9B167D-5AAF-4C01-948F-FD37574965A4}" presName="hierRoot2" presStyleCnt="0"/>
      <dgm:spPr/>
    </dgm:pt>
    <dgm:pt modelId="{5DB41E6E-8033-4EE2-BC21-1D2F1D09FC49}" type="pres">
      <dgm:prSet presAssocID="{4F9B167D-5AAF-4C01-948F-FD37574965A4}" presName="composite2" presStyleCnt="0"/>
      <dgm:spPr/>
    </dgm:pt>
    <dgm:pt modelId="{2C1E44D5-4A3B-406A-89C5-4F60D1AA56B3}" type="pres">
      <dgm:prSet presAssocID="{4F9B167D-5AAF-4C01-948F-FD37574965A4}" presName="background2" presStyleLbl="node2" presStyleIdx="0" presStyleCnt="2"/>
      <dgm:spPr/>
    </dgm:pt>
    <dgm:pt modelId="{79FC3F8A-5D21-4FB7-9015-5A3F73423497}" type="pres">
      <dgm:prSet presAssocID="{4F9B167D-5AAF-4C01-948F-FD37574965A4}" presName="text2" presStyleLbl="fgAcc2" presStyleIdx="0" presStyleCnt="2">
        <dgm:presLayoutVars>
          <dgm:chPref val="3"/>
        </dgm:presLayoutVars>
      </dgm:prSet>
      <dgm:spPr/>
      <dgm:t>
        <a:bodyPr/>
        <a:lstStyle/>
        <a:p>
          <a:endParaRPr lang="en-US"/>
        </a:p>
      </dgm:t>
    </dgm:pt>
    <dgm:pt modelId="{FF9E6A14-DD6E-4E7B-85E3-CFDF35977517}" type="pres">
      <dgm:prSet presAssocID="{4F9B167D-5AAF-4C01-948F-FD37574965A4}" presName="hierChild3" presStyleCnt="0"/>
      <dgm:spPr/>
    </dgm:pt>
    <dgm:pt modelId="{AEC904BB-FD91-4545-A816-8EA909B52DD0}" type="pres">
      <dgm:prSet presAssocID="{24E64F78-F07E-41E1-B2F9-6DF83FD7BC5D}" presName="Name10" presStyleLbl="parChTrans1D2" presStyleIdx="1" presStyleCnt="2"/>
      <dgm:spPr/>
      <dgm:t>
        <a:bodyPr/>
        <a:lstStyle/>
        <a:p>
          <a:endParaRPr lang="en-US"/>
        </a:p>
      </dgm:t>
    </dgm:pt>
    <dgm:pt modelId="{FF51AAC5-1ED1-46BD-9DFD-83386407C28B}" type="pres">
      <dgm:prSet presAssocID="{66BA7DEE-33CB-4734-B08A-9287959A525B}" presName="hierRoot2" presStyleCnt="0"/>
      <dgm:spPr/>
    </dgm:pt>
    <dgm:pt modelId="{58B1FD43-1DD6-4724-A891-F9BF53A6A5FD}" type="pres">
      <dgm:prSet presAssocID="{66BA7DEE-33CB-4734-B08A-9287959A525B}" presName="composite2" presStyleCnt="0"/>
      <dgm:spPr/>
    </dgm:pt>
    <dgm:pt modelId="{6768E63D-F66E-4810-A1BD-EAE37DCB0CE5}" type="pres">
      <dgm:prSet presAssocID="{66BA7DEE-33CB-4734-B08A-9287959A525B}" presName="background2" presStyleLbl="node2" presStyleIdx="1" presStyleCnt="2"/>
      <dgm:spPr/>
    </dgm:pt>
    <dgm:pt modelId="{4F75252F-F592-4704-9D07-CC5F679A7845}" type="pres">
      <dgm:prSet presAssocID="{66BA7DEE-33CB-4734-B08A-9287959A525B}" presName="text2" presStyleLbl="fgAcc2" presStyleIdx="1" presStyleCnt="2">
        <dgm:presLayoutVars>
          <dgm:chPref val="3"/>
        </dgm:presLayoutVars>
      </dgm:prSet>
      <dgm:spPr/>
      <dgm:t>
        <a:bodyPr/>
        <a:lstStyle/>
        <a:p>
          <a:endParaRPr lang="en-US"/>
        </a:p>
      </dgm:t>
    </dgm:pt>
    <dgm:pt modelId="{15D07BCB-4452-4D15-9788-4E9612115E0C}" type="pres">
      <dgm:prSet presAssocID="{66BA7DEE-33CB-4734-B08A-9287959A525B}" presName="hierChild3" presStyleCnt="0"/>
      <dgm:spPr/>
    </dgm:pt>
  </dgm:ptLst>
  <dgm:cxnLst>
    <dgm:cxn modelId="{4001A236-BB98-47E2-BC5C-50FD88EBD5C7}" type="presOf" srcId="{BD6F118B-9128-4CA4-8794-1F9339179C80}" destId="{0421CFEC-F0DA-4F66-BF15-462AD7FAAB73}" srcOrd="0" destOrd="0" presId="urn:microsoft.com/office/officeart/2005/8/layout/hierarchy1"/>
    <dgm:cxn modelId="{66028E1A-9FF3-4AD4-8541-24C432F547CA}" type="presOf" srcId="{48580B4E-2E0D-4A3B-85F7-4E71CB9B0D4C}" destId="{30E52F94-CF4E-4689-82BC-2D0B037D8305}" srcOrd="0" destOrd="0" presId="urn:microsoft.com/office/officeart/2005/8/layout/hierarchy1"/>
    <dgm:cxn modelId="{4383F6ED-6136-4407-8844-88E1653159BD}" type="presOf" srcId="{8AF023B4-620C-4A43-9672-6B5958A279DE}" destId="{E18CE9B2-CA58-4F6E-B8F8-2E95866D57AC}" srcOrd="0" destOrd="0" presId="urn:microsoft.com/office/officeart/2005/8/layout/hierarchy1"/>
    <dgm:cxn modelId="{88FE96B4-EF05-40E8-A6B4-852DF5BF8C73}" type="presOf" srcId="{4F9B167D-5AAF-4C01-948F-FD37574965A4}" destId="{79FC3F8A-5D21-4FB7-9015-5A3F73423497}" srcOrd="0" destOrd="0" presId="urn:microsoft.com/office/officeart/2005/8/layout/hierarchy1"/>
    <dgm:cxn modelId="{03B3FABE-E5FA-49BE-93B5-FADACB8A4C58}" srcId="{48580B4E-2E0D-4A3B-85F7-4E71CB9B0D4C}" destId="{4F9B167D-5AAF-4C01-948F-FD37574965A4}" srcOrd="0" destOrd="0" parTransId="{BD6F118B-9128-4CA4-8794-1F9339179C80}" sibTransId="{C057CC56-D37A-4F67-986C-F82D7402828E}"/>
    <dgm:cxn modelId="{A40F1173-65F9-4088-B68C-6048133394B2}" type="presOf" srcId="{66BA7DEE-33CB-4734-B08A-9287959A525B}" destId="{4F75252F-F592-4704-9D07-CC5F679A7845}" srcOrd="0" destOrd="0" presId="urn:microsoft.com/office/officeart/2005/8/layout/hierarchy1"/>
    <dgm:cxn modelId="{3B262CF8-7919-462A-BE5D-3B8E050B1A9C}" srcId="{8AF023B4-620C-4A43-9672-6B5958A279DE}" destId="{48580B4E-2E0D-4A3B-85F7-4E71CB9B0D4C}" srcOrd="0" destOrd="0" parTransId="{33373BAD-6426-4F7B-991A-D8ECD60A57C2}" sibTransId="{03D029C2-EFFB-48B6-9F16-924D6D8DBD0D}"/>
    <dgm:cxn modelId="{42C22AE6-848B-4D34-9FE3-10723DE8BD27}" srcId="{48580B4E-2E0D-4A3B-85F7-4E71CB9B0D4C}" destId="{66BA7DEE-33CB-4734-B08A-9287959A525B}" srcOrd="1" destOrd="0" parTransId="{24E64F78-F07E-41E1-B2F9-6DF83FD7BC5D}" sibTransId="{41BFAB71-C9B8-4C8D-8528-E5DF7AED94C4}"/>
    <dgm:cxn modelId="{921282F3-8038-4866-B885-A461E479DB6E}" type="presOf" srcId="{24E64F78-F07E-41E1-B2F9-6DF83FD7BC5D}" destId="{AEC904BB-FD91-4545-A816-8EA909B52DD0}" srcOrd="0" destOrd="0" presId="urn:microsoft.com/office/officeart/2005/8/layout/hierarchy1"/>
    <dgm:cxn modelId="{D9F1CC52-26FE-43C4-A0FF-6E04661563C6}" type="presParOf" srcId="{E18CE9B2-CA58-4F6E-B8F8-2E95866D57AC}" destId="{6CA90C85-80E6-4A5D-A4B6-FE600F0728CA}" srcOrd="0" destOrd="0" presId="urn:microsoft.com/office/officeart/2005/8/layout/hierarchy1"/>
    <dgm:cxn modelId="{939B3233-2E8D-4361-BFEF-111AF225BFDE}" type="presParOf" srcId="{6CA90C85-80E6-4A5D-A4B6-FE600F0728CA}" destId="{B32BAA69-D28A-46D7-92B1-626D75D02FA2}" srcOrd="0" destOrd="0" presId="urn:microsoft.com/office/officeart/2005/8/layout/hierarchy1"/>
    <dgm:cxn modelId="{C462A778-D770-4C75-A6A9-F4AD890F1A89}" type="presParOf" srcId="{B32BAA69-D28A-46D7-92B1-626D75D02FA2}" destId="{189CD671-0D2B-43F6-BA8C-BA5292BD7DAE}" srcOrd="0" destOrd="0" presId="urn:microsoft.com/office/officeart/2005/8/layout/hierarchy1"/>
    <dgm:cxn modelId="{7F381492-C162-4334-8A20-D8D8CAFD9961}" type="presParOf" srcId="{B32BAA69-D28A-46D7-92B1-626D75D02FA2}" destId="{30E52F94-CF4E-4689-82BC-2D0B037D8305}" srcOrd="1" destOrd="0" presId="urn:microsoft.com/office/officeart/2005/8/layout/hierarchy1"/>
    <dgm:cxn modelId="{36634A8B-155C-4639-A018-E2B69917F44B}" type="presParOf" srcId="{6CA90C85-80E6-4A5D-A4B6-FE600F0728CA}" destId="{5C949182-6B64-44D7-A2BC-79C2889EC9C0}" srcOrd="1" destOrd="0" presId="urn:microsoft.com/office/officeart/2005/8/layout/hierarchy1"/>
    <dgm:cxn modelId="{5D53A3BC-87E8-4A2A-81E8-54ED2086C910}" type="presParOf" srcId="{5C949182-6B64-44D7-A2BC-79C2889EC9C0}" destId="{0421CFEC-F0DA-4F66-BF15-462AD7FAAB73}" srcOrd="0" destOrd="0" presId="urn:microsoft.com/office/officeart/2005/8/layout/hierarchy1"/>
    <dgm:cxn modelId="{58F13466-1203-4ECE-BE40-7C59C03D3942}" type="presParOf" srcId="{5C949182-6B64-44D7-A2BC-79C2889EC9C0}" destId="{BB51F970-95AF-45FD-AA47-9AD26FD11C61}" srcOrd="1" destOrd="0" presId="urn:microsoft.com/office/officeart/2005/8/layout/hierarchy1"/>
    <dgm:cxn modelId="{B1BD259A-1378-4A2C-8D63-CA0329384AF5}" type="presParOf" srcId="{BB51F970-95AF-45FD-AA47-9AD26FD11C61}" destId="{5DB41E6E-8033-4EE2-BC21-1D2F1D09FC49}" srcOrd="0" destOrd="0" presId="urn:microsoft.com/office/officeart/2005/8/layout/hierarchy1"/>
    <dgm:cxn modelId="{A30E3B1A-E5FF-454E-9A05-7642CD0A12E9}" type="presParOf" srcId="{5DB41E6E-8033-4EE2-BC21-1D2F1D09FC49}" destId="{2C1E44D5-4A3B-406A-89C5-4F60D1AA56B3}" srcOrd="0" destOrd="0" presId="urn:microsoft.com/office/officeart/2005/8/layout/hierarchy1"/>
    <dgm:cxn modelId="{6A7EA010-205C-4234-9884-AA5733BC1E99}" type="presParOf" srcId="{5DB41E6E-8033-4EE2-BC21-1D2F1D09FC49}" destId="{79FC3F8A-5D21-4FB7-9015-5A3F73423497}" srcOrd="1" destOrd="0" presId="urn:microsoft.com/office/officeart/2005/8/layout/hierarchy1"/>
    <dgm:cxn modelId="{9EFBC67E-337A-4F23-8FD8-6DC1B6F7806D}" type="presParOf" srcId="{BB51F970-95AF-45FD-AA47-9AD26FD11C61}" destId="{FF9E6A14-DD6E-4E7B-85E3-CFDF35977517}" srcOrd="1" destOrd="0" presId="urn:microsoft.com/office/officeart/2005/8/layout/hierarchy1"/>
    <dgm:cxn modelId="{828FED1D-CC50-43FE-9477-1B458A279D43}" type="presParOf" srcId="{5C949182-6B64-44D7-A2BC-79C2889EC9C0}" destId="{AEC904BB-FD91-4545-A816-8EA909B52DD0}" srcOrd="2" destOrd="0" presId="urn:microsoft.com/office/officeart/2005/8/layout/hierarchy1"/>
    <dgm:cxn modelId="{726F87AC-F704-4629-A636-671FFE5355BB}" type="presParOf" srcId="{5C949182-6B64-44D7-A2BC-79C2889EC9C0}" destId="{FF51AAC5-1ED1-46BD-9DFD-83386407C28B}" srcOrd="3" destOrd="0" presId="urn:microsoft.com/office/officeart/2005/8/layout/hierarchy1"/>
    <dgm:cxn modelId="{27C50DA6-3F6B-4C30-8886-316B29AFC15E}" type="presParOf" srcId="{FF51AAC5-1ED1-46BD-9DFD-83386407C28B}" destId="{58B1FD43-1DD6-4724-A891-F9BF53A6A5FD}" srcOrd="0" destOrd="0" presId="urn:microsoft.com/office/officeart/2005/8/layout/hierarchy1"/>
    <dgm:cxn modelId="{99BC583F-C8D7-42E7-9E60-A78EF74B4232}" type="presParOf" srcId="{58B1FD43-1DD6-4724-A891-F9BF53A6A5FD}" destId="{6768E63D-F66E-4810-A1BD-EAE37DCB0CE5}" srcOrd="0" destOrd="0" presId="urn:microsoft.com/office/officeart/2005/8/layout/hierarchy1"/>
    <dgm:cxn modelId="{A692A24B-A27E-4FB2-A835-4F78459993C8}" type="presParOf" srcId="{58B1FD43-1DD6-4724-A891-F9BF53A6A5FD}" destId="{4F75252F-F592-4704-9D07-CC5F679A7845}" srcOrd="1" destOrd="0" presId="urn:microsoft.com/office/officeart/2005/8/layout/hierarchy1"/>
    <dgm:cxn modelId="{9FF5F3BF-F97A-4156-9A03-91DCF0A83334}" type="presParOf" srcId="{FF51AAC5-1ED1-46BD-9DFD-83386407C28B}" destId="{15D07BCB-4452-4D15-9788-4E9612115E0C}"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84C68A-20E7-4838-8B69-1B057647855C}" type="doc">
      <dgm:prSet loTypeId="urn:microsoft.com/office/officeart/2005/8/layout/hierarchy1" loCatId="hierarchy" qsTypeId="urn:microsoft.com/office/officeart/2005/8/quickstyle/simple1" qsCatId="simple" csTypeId="urn:microsoft.com/office/officeart/2005/8/colors/colorful5" csCatId="colorful" phldr="1"/>
      <dgm:spPr/>
      <dgm:t>
        <a:bodyPr/>
        <a:lstStyle/>
        <a:p>
          <a:endParaRPr lang="en-IN"/>
        </a:p>
      </dgm:t>
    </dgm:pt>
    <dgm:pt modelId="{CD8C8BAE-FB86-4071-AA10-B81269D8F214}">
      <dgm:prSet phldrT="[Text]" custT="1"/>
      <dgm:spPr/>
      <dgm:t>
        <a:bodyPr/>
        <a:lstStyle/>
        <a:p>
          <a:r>
            <a:rPr lang="en-IN" sz="3600" b="1" dirty="0">
              <a:latin typeface="+mj-lt"/>
            </a:rPr>
            <a:t>Types of Outliers</a:t>
          </a:r>
        </a:p>
      </dgm:t>
    </dgm:pt>
    <dgm:pt modelId="{8FB885B1-5CBF-4CDE-AC33-ED05204D295C}" type="parTrans" cxnId="{65D6B098-4EDF-4E18-B6A1-07BCAFF5B52F}">
      <dgm:prSet/>
      <dgm:spPr/>
      <dgm:t>
        <a:bodyPr/>
        <a:lstStyle/>
        <a:p>
          <a:endParaRPr lang="en-IN"/>
        </a:p>
      </dgm:t>
    </dgm:pt>
    <dgm:pt modelId="{E00E9674-147F-41B2-82E2-054F42F5DEF7}" type="sibTrans" cxnId="{65D6B098-4EDF-4E18-B6A1-07BCAFF5B52F}">
      <dgm:prSet/>
      <dgm:spPr/>
      <dgm:t>
        <a:bodyPr/>
        <a:lstStyle/>
        <a:p>
          <a:endParaRPr lang="en-IN"/>
        </a:p>
      </dgm:t>
    </dgm:pt>
    <dgm:pt modelId="{14C5F7D6-3398-42F7-B0FD-9C8A201B3EF1}">
      <dgm:prSet phldrT="[Text]" custT="1"/>
      <dgm:spPr/>
      <dgm:t>
        <a:bodyPr/>
        <a:lstStyle/>
        <a:p>
          <a:r>
            <a:rPr lang="en-IN" sz="3600" b="1" dirty="0">
              <a:latin typeface="+mj-lt"/>
            </a:rPr>
            <a:t>Global Outliers</a:t>
          </a:r>
        </a:p>
      </dgm:t>
    </dgm:pt>
    <dgm:pt modelId="{C8445E84-8DA6-478D-AC36-404C69199F50}" type="parTrans" cxnId="{7A9C73AC-1D4F-44D8-8BE2-784708153640}">
      <dgm:prSet/>
      <dgm:spPr/>
      <dgm:t>
        <a:bodyPr/>
        <a:lstStyle/>
        <a:p>
          <a:endParaRPr lang="en-IN"/>
        </a:p>
      </dgm:t>
    </dgm:pt>
    <dgm:pt modelId="{9A117436-4F1B-4307-B2A0-32246D3C1730}" type="sibTrans" cxnId="{7A9C73AC-1D4F-44D8-8BE2-784708153640}">
      <dgm:prSet/>
      <dgm:spPr/>
      <dgm:t>
        <a:bodyPr/>
        <a:lstStyle/>
        <a:p>
          <a:endParaRPr lang="en-IN"/>
        </a:p>
      </dgm:t>
    </dgm:pt>
    <dgm:pt modelId="{8F55D37A-70FB-49F5-BD5E-1F616693B567}">
      <dgm:prSet phldrT="[Text]" custT="1"/>
      <dgm:spPr/>
      <dgm:t>
        <a:bodyPr/>
        <a:lstStyle/>
        <a:p>
          <a:r>
            <a:rPr lang="en-IN" sz="3600" b="1" dirty="0">
              <a:latin typeface="+mj-lt"/>
            </a:rPr>
            <a:t>Contextual Outliers</a:t>
          </a:r>
        </a:p>
      </dgm:t>
    </dgm:pt>
    <dgm:pt modelId="{F0818696-EEDC-4F6B-8AEC-39B1C7AF3666}" type="parTrans" cxnId="{E0726320-C0E0-4751-AB66-0391EB9D359C}">
      <dgm:prSet/>
      <dgm:spPr/>
      <dgm:t>
        <a:bodyPr/>
        <a:lstStyle/>
        <a:p>
          <a:endParaRPr lang="en-IN"/>
        </a:p>
      </dgm:t>
    </dgm:pt>
    <dgm:pt modelId="{0EDD6757-0293-481F-A64F-7A153BE5C73A}" type="sibTrans" cxnId="{E0726320-C0E0-4751-AB66-0391EB9D359C}">
      <dgm:prSet/>
      <dgm:spPr/>
      <dgm:t>
        <a:bodyPr/>
        <a:lstStyle/>
        <a:p>
          <a:endParaRPr lang="en-IN"/>
        </a:p>
      </dgm:t>
    </dgm:pt>
    <dgm:pt modelId="{FC402D84-6E32-465E-A22B-D6AEB1FD135B}" type="pres">
      <dgm:prSet presAssocID="{CA84C68A-20E7-4838-8B69-1B057647855C}" presName="hierChild1" presStyleCnt="0">
        <dgm:presLayoutVars>
          <dgm:chPref val="1"/>
          <dgm:dir/>
          <dgm:animOne val="branch"/>
          <dgm:animLvl val="lvl"/>
          <dgm:resizeHandles/>
        </dgm:presLayoutVars>
      </dgm:prSet>
      <dgm:spPr/>
      <dgm:t>
        <a:bodyPr/>
        <a:lstStyle/>
        <a:p>
          <a:endParaRPr lang="en-US"/>
        </a:p>
      </dgm:t>
    </dgm:pt>
    <dgm:pt modelId="{B7C0D98F-2F01-4A5B-A53B-AD6770C42164}" type="pres">
      <dgm:prSet presAssocID="{CD8C8BAE-FB86-4071-AA10-B81269D8F214}" presName="hierRoot1" presStyleCnt="0"/>
      <dgm:spPr/>
    </dgm:pt>
    <dgm:pt modelId="{CC593F7C-C205-473B-8464-E38544C54189}" type="pres">
      <dgm:prSet presAssocID="{CD8C8BAE-FB86-4071-AA10-B81269D8F214}" presName="composite" presStyleCnt="0"/>
      <dgm:spPr/>
    </dgm:pt>
    <dgm:pt modelId="{0ACAEA5E-C8EF-47DE-B263-93301B2C041A}" type="pres">
      <dgm:prSet presAssocID="{CD8C8BAE-FB86-4071-AA10-B81269D8F214}" presName="background" presStyleLbl="node0" presStyleIdx="0" presStyleCnt="1"/>
      <dgm:spPr/>
    </dgm:pt>
    <dgm:pt modelId="{EBB0506C-F6A4-4D7D-B750-13F03E62F4A6}" type="pres">
      <dgm:prSet presAssocID="{CD8C8BAE-FB86-4071-AA10-B81269D8F214}" presName="text" presStyleLbl="fgAcc0" presStyleIdx="0" presStyleCnt="1">
        <dgm:presLayoutVars>
          <dgm:chPref val="3"/>
        </dgm:presLayoutVars>
      </dgm:prSet>
      <dgm:spPr/>
      <dgm:t>
        <a:bodyPr/>
        <a:lstStyle/>
        <a:p>
          <a:endParaRPr lang="en-US"/>
        </a:p>
      </dgm:t>
    </dgm:pt>
    <dgm:pt modelId="{4B88E15F-FC16-4644-92B1-1FA33B6D79D0}" type="pres">
      <dgm:prSet presAssocID="{CD8C8BAE-FB86-4071-AA10-B81269D8F214}" presName="hierChild2" presStyleCnt="0"/>
      <dgm:spPr/>
    </dgm:pt>
    <dgm:pt modelId="{0D0E9F5D-4DD5-448B-9E36-CD2514ADE07E}" type="pres">
      <dgm:prSet presAssocID="{C8445E84-8DA6-478D-AC36-404C69199F50}" presName="Name10" presStyleLbl="parChTrans1D2" presStyleIdx="0" presStyleCnt="2"/>
      <dgm:spPr/>
      <dgm:t>
        <a:bodyPr/>
        <a:lstStyle/>
        <a:p>
          <a:endParaRPr lang="en-US"/>
        </a:p>
      </dgm:t>
    </dgm:pt>
    <dgm:pt modelId="{FF728304-B271-413B-AA71-1A08797A9DCF}" type="pres">
      <dgm:prSet presAssocID="{14C5F7D6-3398-42F7-B0FD-9C8A201B3EF1}" presName="hierRoot2" presStyleCnt="0"/>
      <dgm:spPr/>
    </dgm:pt>
    <dgm:pt modelId="{E0DDD65B-530C-4F97-8D1D-2994CBD5FEFD}" type="pres">
      <dgm:prSet presAssocID="{14C5F7D6-3398-42F7-B0FD-9C8A201B3EF1}" presName="composite2" presStyleCnt="0"/>
      <dgm:spPr/>
    </dgm:pt>
    <dgm:pt modelId="{13F016DE-C80A-4094-B451-6393746FADAB}" type="pres">
      <dgm:prSet presAssocID="{14C5F7D6-3398-42F7-B0FD-9C8A201B3EF1}" presName="background2" presStyleLbl="node2" presStyleIdx="0" presStyleCnt="2"/>
      <dgm:spPr/>
    </dgm:pt>
    <dgm:pt modelId="{5CBEA7D0-A47A-4239-A4E7-2628B0D94EAB}" type="pres">
      <dgm:prSet presAssocID="{14C5F7D6-3398-42F7-B0FD-9C8A201B3EF1}" presName="text2" presStyleLbl="fgAcc2" presStyleIdx="0" presStyleCnt="2">
        <dgm:presLayoutVars>
          <dgm:chPref val="3"/>
        </dgm:presLayoutVars>
      </dgm:prSet>
      <dgm:spPr/>
      <dgm:t>
        <a:bodyPr/>
        <a:lstStyle/>
        <a:p>
          <a:endParaRPr lang="en-US"/>
        </a:p>
      </dgm:t>
    </dgm:pt>
    <dgm:pt modelId="{4C3F7186-4B52-4D41-A402-B3C4FCDE9248}" type="pres">
      <dgm:prSet presAssocID="{14C5F7D6-3398-42F7-B0FD-9C8A201B3EF1}" presName="hierChild3" presStyleCnt="0"/>
      <dgm:spPr/>
    </dgm:pt>
    <dgm:pt modelId="{A8AABE61-F096-49A9-82F5-3E9CA18AA4E1}" type="pres">
      <dgm:prSet presAssocID="{F0818696-EEDC-4F6B-8AEC-39B1C7AF3666}" presName="Name10" presStyleLbl="parChTrans1D2" presStyleIdx="1" presStyleCnt="2"/>
      <dgm:spPr/>
      <dgm:t>
        <a:bodyPr/>
        <a:lstStyle/>
        <a:p>
          <a:endParaRPr lang="en-US"/>
        </a:p>
      </dgm:t>
    </dgm:pt>
    <dgm:pt modelId="{48FEFB6F-EFB1-4AD0-BD51-D2EBBBBC145D}" type="pres">
      <dgm:prSet presAssocID="{8F55D37A-70FB-49F5-BD5E-1F616693B567}" presName="hierRoot2" presStyleCnt="0"/>
      <dgm:spPr/>
    </dgm:pt>
    <dgm:pt modelId="{C2F319D7-8E55-4E55-A3DA-8D2C9470FFBD}" type="pres">
      <dgm:prSet presAssocID="{8F55D37A-70FB-49F5-BD5E-1F616693B567}" presName="composite2" presStyleCnt="0"/>
      <dgm:spPr/>
    </dgm:pt>
    <dgm:pt modelId="{A6DFBC8B-36B9-423B-A30E-A6CEE17E54F7}" type="pres">
      <dgm:prSet presAssocID="{8F55D37A-70FB-49F5-BD5E-1F616693B567}" presName="background2" presStyleLbl="node2" presStyleIdx="1" presStyleCnt="2"/>
      <dgm:spPr/>
    </dgm:pt>
    <dgm:pt modelId="{638560E8-4622-42A0-A68D-6667177FC126}" type="pres">
      <dgm:prSet presAssocID="{8F55D37A-70FB-49F5-BD5E-1F616693B567}" presName="text2" presStyleLbl="fgAcc2" presStyleIdx="1" presStyleCnt="2">
        <dgm:presLayoutVars>
          <dgm:chPref val="3"/>
        </dgm:presLayoutVars>
      </dgm:prSet>
      <dgm:spPr/>
      <dgm:t>
        <a:bodyPr/>
        <a:lstStyle/>
        <a:p>
          <a:endParaRPr lang="en-US"/>
        </a:p>
      </dgm:t>
    </dgm:pt>
    <dgm:pt modelId="{3CD52BB8-D6FB-448E-BDC6-177ECFFFE745}" type="pres">
      <dgm:prSet presAssocID="{8F55D37A-70FB-49F5-BD5E-1F616693B567}" presName="hierChild3" presStyleCnt="0"/>
      <dgm:spPr/>
    </dgm:pt>
  </dgm:ptLst>
  <dgm:cxnLst>
    <dgm:cxn modelId="{65D6B098-4EDF-4E18-B6A1-07BCAFF5B52F}" srcId="{CA84C68A-20E7-4838-8B69-1B057647855C}" destId="{CD8C8BAE-FB86-4071-AA10-B81269D8F214}" srcOrd="0" destOrd="0" parTransId="{8FB885B1-5CBF-4CDE-AC33-ED05204D295C}" sibTransId="{E00E9674-147F-41B2-82E2-054F42F5DEF7}"/>
    <dgm:cxn modelId="{002C2173-CC6A-4321-A150-48DDFAC15D3B}" type="presOf" srcId="{C8445E84-8DA6-478D-AC36-404C69199F50}" destId="{0D0E9F5D-4DD5-448B-9E36-CD2514ADE07E}" srcOrd="0" destOrd="0" presId="urn:microsoft.com/office/officeart/2005/8/layout/hierarchy1"/>
    <dgm:cxn modelId="{FE5C7C64-A728-41F3-AE85-F695DE2825E0}" type="presOf" srcId="{CD8C8BAE-FB86-4071-AA10-B81269D8F214}" destId="{EBB0506C-F6A4-4D7D-B750-13F03E62F4A6}" srcOrd="0" destOrd="0" presId="urn:microsoft.com/office/officeart/2005/8/layout/hierarchy1"/>
    <dgm:cxn modelId="{F0EC4A50-268A-4549-8F09-611D26D233BB}" type="presOf" srcId="{CA84C68A-20E7-4838-8B69-1B057647855C}" destId="{FC402D84-6E32-465E-A22B-D6AEB1FD135B}" srcOrd="0" destOrd="0" presId="urn:microsoft.com/office/officeart/2005/8/layout/hierarchy1"/>
    <dgm:cxn modelId="{7A9C73AC-1D4F-44D8-8BE2-784708153640}" srcId="{CD8C8BAE-FB86-4071-AA10-B81269D8F214}" destId="{14C5F7D6-3398-42F7-B0FD-9C8A201B3EF1}" srcOrd="0" destOrd="0" parTransId="{C8445E84-8DA6-478D-AC36-404C69199F50}" sibTransId="{9A117436-4F1B-4307-B2A0-32246D3C1730}"/>
    <dgm:cxn modelId="{E0726320-C0E0-4751-AB66-0391EB9D359C}" srcId="{CD8C8BAE-FB86-4071-AA10-B81269D8F214}" destId="{8F55D37A-70FB-49F5-BD5E-1F616693B567}" srcOrd="1" destOrd="0" parTransId="{F0818696-EEDC-4F6B-8AEC-39B1C7AF3666}" sibTransId="{0EDD6757-0293-481F-A64F-7A153BE5C73A}"/>
    <dgm:cxn modelId="{39C6C584-E123-4104-A39D-CDBE2ECA814B}" type="presOf" srcId="{14C5F7D6-3398-42F7-B0FD-9C8A201B3EF1}" destId="{5CBEA7D0-A47A-4239-A4E7-2628B0D94EAB}" srcOrd="0" destOrd="0" presId="urn:microsoft.com/office/officeart/2005/8/layout/hierarchy1"/>
    <dgm:cxn modelId="{6E4EED6E-137B-4224-B862-354A055DCDBF}" type="presOf" srcId="{8F55D37A-70FB-49F5-BD5E-1F616693B567}" destId="{638560E8-4622-42A0-A68D-6667177FC126}" srcOrd="0" destOrd="0" presId="urn:microsoft.com/office/officeart/2005/8/layout/hierarchy1"/>
    <dgm:cxn modelId="{3BDE714A-7EAD-4C53-AD9B-7EAC74499F5E}" type="presOf" srcId="{F0818696-EEDC-4F6B-8AEC-39B1C7AF3666}" destId="{A8AABE61-F096-49A9-82F5-3E9CA18AA4E1}" srcOrd="0" destOrd="0" presId="urn:microsoft.com/office/officeart/2005/8/layout/hierarchy1"/>
    <dgm:cxn modelId="{A417B7A1-193A-4341-B046-3203A8F92580}" type="presParOf" srcId="{FC402D84-6E32-465E-A22B-D6AEB1FD135B}" destId="{B7C0D98F-2F01-4A5B-A53B-AD6770C42164}" srcOrd="0" destOrd="0" presId="urn:microsoft.com/office/officeart/2005/8/layout/hierarchy1"/>
    <dgm:cxn modelId="{CFBF243A-1BBE-48EA-BFE1-B5A345B5BDC0}" type="presParOf" srcId="{B7C0D98F-2F01-4A5B-A53B-AD6770C42164}" destId="{CC593F7C-C205-473B-8464-E38544C54189}" srcOrd="0" destOrd="0" presId="urn:microsoft.com/office/officeart/2005/8/layout/hierarchy1"/>
    <dgm:cxn modelId="{DBBBEBCC-C9D4-4BDA-B11C-BEB2DC36F7FC}" type="presParOf" srcId="{CC593F7C-C205-473B-8464-E38544C54189}" destId="{0ACAEA5E-C8EF-47DE-B263-93301B2C041A}" srcOrd="0" destOrd="0" presId="urn:microsoft.com/office/officeart/2005/8/layout/hierarchy1"/>
    <dgm:cxn modelId="{46B8A517-3ECE-4756-B644-4EB013761FCE}" type="presParOf" srcId="{CC593F7C-C205-473B-8464-E38544C54189}" destId="{EBB0506C-F6A4-4D7D-B750-13F03E62F4A6}" srcOrd="1" destOrd="0" presId="urn:microsoft.com/office/officeart/2005/8/layout/hierarchy1"/>
    <dgm:cxn modelId="{87B7CD9C-D569-4CF2-B46C-E4E3B85FBD34}" type="presParOf" srcId="{B7C0D98F-2F01-4A5B-A53B-AD6770C42164}" destId="{4B88E15F-FC16-4644-92B1-1FA33B6D79D0}" srcOrd="1" destOrd="0" presId="urn:microsoft.com/office/officeart/2005/8/layout/hierarchy1"/>
    <dgm:cxn modelId="{A75BD361-3344-4AF1-83B4-288BB6AF58CE}" type="presParOf" srcId="{4B88E15F-FC16-4644-92B1-1FA33B6D79D0}" destId="{0D0E9F5D-4DD5-448B-9E36-CD2514ADE07E}" srcOrd="0" destOrd="0" presId="urn:microsoft.com/office/officeart/2005/8/layout/hierarchy1"/>
    <dgm:cxn modelId="{142864C6-A270-4604-8790-B0096703EC58}" type="presParOf" srcId="{4B88E15F-FC16-4644-92B1-1FA33B6D79D0}" destId="{FF728304-B271-413B-AA71-1A08797A9DCF}" srcOrd="1" destOrd="0" presId="urn:microsoft.com/office/officeart/2005/8/layout/hierarchy1"/>
    <dgm:cxn modelId="{C727F7D5-EE88-4C93-80A4-508DA80699B4}" type="presParOf" srcId="{FF728304-B271-413B-AA71-1A08797A9DCF}" destId="{E0DDD65B-530C-4F97-8D1D-2994CBD5FEFD}" srcOrd="0" destOrd="0" presId="urn:microsoft.com/office/officeart/2005/8/layout/hierarchy1"/>
    <dgm:cxn modelId="{9CA021C4-8D02-4115-8965-371060CD4C66}" type="presParOf" srcId="{E0DDD65B-530C-4F97-8D1D-2994CBD5FEFD}" destId="{13F016DE-C80A-4094-B451-6393746FADAB}" srcOrd="0" destOrd="0" presId="urn:microsoft.com/office/officeart/2005/8/layout/hierarchy1"/>
    <dgm:cxn modelId="{075800A2-9632-475E-BCAA-3AD494704AFD}" type="presParOf" srcId="{E0DDD65B-530C-4F97-8D1D-2994CBD5FEFD}" destId="{5CBEA7D0-A47A-4239-A4E7-2628B0D94EAB}" srcOrd="1" destOrd="0" presId="urn:microsoft.com/office/officeart/2005/8/layout/hierarchy1"/>
    <dgm:cxn modelId="{C535EBAE-D206-4C36-9F4F-1EC0FEF2D5DB}" type="presParOf" srcId="{FF728304-B271-413B-AA71-1A08797A9DCF}" destId="{4C3F7186-4B52-4D41-A402-B3C4FCDE9248}" srcOrd="1" destOrd="0" presId="urn:microsoft.com/office/officeart/2005/8/layout/hierarchy1"/>
    <dgm:cxn modelId="{D7CCE722-35B1-461E-BBDE-416CDEECDC49}" type="presParOf" srcId="{4B88E15F-FC16-4644-92B1-1FA33B6D79D0}" destId="{A8AABE61-F096-49A9-82F5-3E9CA18AA4E1}" srcOrd="2" destOrd="0" presId="urn:microsoft.com/office/officeart/2005/8/layout/hierarchy1"/>
    <dgm:cxn modelId="{DB484BA8-6253-4E6C-A539-0DCC20E613D7}" type="presParOf" srcId="{4B88E15F-FC16-4644-92B1-1FA33B6D79D0}" destId="{48FEFB6F-EFB1-4AD0-BD51-D2EBBBBC145D}" srcOrd="3" destOrd="0" presId="urn:microsoft.com/office/officeart/2005/8/layout/hierarchy1"/>
    <dgm:cxn modelId="{4C5222EE-C23A-4A21-BCD4-8663119E4F98}" type="presParOf" srcId="{48FEFB6F-EFB1-4AD0-BD51-D2EBBBBC145D}" destId="{C2F319D7-8E55-4E55-A3DA-8D2C9470FFBD}" srcOrd="0" destOrd="0" presId="urn:microsoft.com/office/officeart/2005/8/layout/hierarchy1"/>
    <dgm:cxn modelId="{A568AE07-5DE5-4C50-8DEA-27420CB84CB8}" type="presParOf" srcId="{C2F319D7-8E55-4E55-A3DA-8D2C9470FFBD}" destId="{A6DFBC8B-36B9-423B-A30E-A6CEE17E54F7}" srcOrd="0" destOrd="0" presId="urn:microsoft.com/office/officeart/2005/8/layout/hierarchy1"/>
    <dgm:cxn modelId="{D3924C15-360E-45D5-929F-C683129FF8BD}" type="presParOf" srcId="{C2F319D7-8E55-4E55-A3DA-8D2C9470FFBD}" destId="{638560E8-4622-42A0-A68D-6667177FC126}" srcOrd="1" destOrd="0" presId="urn:microsoft.com/office/officeart/2005/8/layout/hierarchy1"/>
    <dgm:cxn modelId="{0B1F4199-9786-4139-96B8-D52232E602E8}" type="presParOf" srcId="{48FEFB6F-EFB1-4AD0-BD51-D2EBBBBC145D}" destId="{3CD52BB8-D6FB-448E-BDC6-177ECFFFE745}"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FC17336-6959-40C4-9621-3F4D7D992B74}">
      <dsp:nvSpPr>
        <dsp:cNvPr id="0" name=""/>
        <dsp:cNvSpPr/>
      </dsp:nvSpPr>
      <dsp:spPr>
        <a:xfrm>
          <a:off x="3041674" y="171"/>
          <a:ext cx="1536650" cy="153665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N" sz="1500" kern="1200" dirty="0"/>
            <a:t>Removal of unwanted observations</a:t>
          </a:r>
        </a:p>
      </dsp:txBody>
      <dsp:txXfrm>
        <a:off x="3041674" y="171"/>
        <a:ext cx="1536650" cy="1536650"/>
      </dsp:txXfrm>
    </dsp:sp>
    <dsp:sp modelId="{B833A3CB-38FF-4D99-958A-167B71864E1F}">
      <dsp:nvSpPr>
        <dsp:cNvPr id="0" name=""/>
        <dsp:cNvSpPr/>
      </dsp:nvSpPr>
      <dsp:spPr>
        <a:xfrm rot="2700000">
          <a:off x="4413390" y="1316910"/>
          <a:ext cx="408665" cy="51861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rot="2700000">
        <a:off x="4413390" y="1316910"/>
        <a:ext cx="408665" cy="518619"/>
      </dsp:txXfrm>
    </dsp:sp>
    <dsp:sp modelId="{CB46C9AF-CF2D-4EBF-9E57-4EB4A62DBA90}">
      <dsp:nvSpPr>
        <dsp:cNvPr id="0" name=""/>
        <dsp:cNvSpPr/>
      </dsp:nvSpPr>
      <dsp:spPr>
        <a:xfrm>
          <a:off x="4673477" y="1631974"/>
          <a:ext cx="1536650" cy="1536650"/>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N" sz="1500" kern="1200" dirty="0"/>
            <a:t>Fixing Structural Errors</a:t>
          </a:r>
        </a:p>
      </dsp:txBody>
      <dsp:txXfrm>
        <a:off x="4673477" y="1631974"/>
        <a:ext cx="1536650" cy="1536650"/>
      </dsp:txXfrm>
    </dsp:sp>
    <dsp:sp modelId="{9AAB9EA8-F34F-4074-935D-05C206448D77}">
      <dsp:nvSpPr>
        <dsp:cNvPr id="0" name=""/>
        <dsp:cNvSpPr/>
      </dsp:nvSpPr>
      <dsp:spPr>
        <a:xfrm rot="8100000">
          <a:off x="4429747" y="2948713"/>
          <a:ext cx="408665" cy="51861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rot="8100000">
        <a:off x="4429747" y="2948713"/>
        <a:ext cx="408665" cy="518619"/>
      </dsp:txXfrm>
    </dsp:sp>
    <dsp:sp modelId="{6F219E1F-8076-45F9-8A9F-C4D87D1ECFF0}">
      <dsp:nvSpPr>
        <dsp:cNvPr id="0" name=""/>
        <dsp:cNvSpPr/>
      </dsp:nvSpPr>
      <dsp:spPr>
        <a:xfrm>
          <a:off x="3041674" y="3263777"/>
          <a:ext cx="1536650" cy="1536650"/>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N" sz="1500" kern="1200" dirty="0"/>
            <a:t>Managing Unwanted Outliers</a:t>
          </a:r>
        </a:p>
      </dsp:txBody>
      <dsp:txXfrm>
        <a:off x="3041674" y="3263777"/>
        <a:ext cx="1536650" cy="1536650"/>
      </dsp:txXfrm>
    </dsp:sp>
    <dsp:sp modelId="{79A1B8B3-6EEE-4C46-AB7C-EA66B7B5B76E}">
      <dsp:nvSpPr>
        <dsp:cNvPr id="0" name=""/>
        <dsp:cNvSpPr/>
      </dsp:nvSpPr>
      <dsp:spPr>
        <a:xfrm rot="13500000">
          <a:off x="2797944" y="2965070"/>
          <a:ext cx="408665" cy="51861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rot="13500000">
        <a:off x="2797944" y="2965070"/>
        <a:ext cx="408665" cy="518619"/>
      </dsp:txXfrm>
    </dsp:sp>
    <dsp:sp modelId="{68F40AB6-9358-4636-932D-098A54C30E43}">
      <dsp:nvSpPr>
        <dsp:cNvPr id="0" name=""/>
        <dsp:cNvSpPr/>
      </dsp:nvSpPr>
      <dsp:spPr>
        <a:xfrm>
          <a:off x="1409871" y="1631974"/>
          <a:ext cx="1536650" cy="1536650"/>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IN" sz="1500" kern="1200" dirty="0"/>
            <a:t>Handling Missing Data</a:t>
          </a:r>
        </a:p>
      </dsp:txBody>
      <dsp:txXfrm>
        <a:off x="1409871" y="1631974"/>
        <a:ext cx="1536650" cy="1536650"/>
      </dsp:txXfrm>
    </dsp:sp>
    <dsp:sp modelId="{0599508A-89B6-4727-8D4B-85F9817A36B0}">
      <dsp:nvSpPr>
        <dsp:cNvPr id="0" name=""/>
        <dsp:cNvSpPr/>
      </dsp:nvSpPr>
      <dsp:spPr>
        <a:xfrm rot="18900000">
          <a:off x="2781587" y="1333267"/>
          <a:ext cx="408665" cy="518619"/>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rot="18900000">
        <a:off x="2781587" y="1333267"/>
        <a:ext cx="408665" cy="51861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B254B2-456D-4B06-8C3C-1DEB7A51BC09}">
      <dsp:nvSpPr>
        <dsp:cNvPr id="0" name=""/>
        <dsp:cNvSpPr/>
      </dsp:nvSpPr>
      <dsp:spPr>
        <a:xfrm>
          <a:off x="3210966" y="929"/>
          <a:ext cx="1198066" cy="1198066"/>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IN" sz="1000" b="1" kern="1200" dirty="0"/>
            <a:t>Describe Purpose and Requirements</a:t>
          </a:r>
        </a:p>
      </dsp:txBody>
      <dsp:txXfrm>
        <a:off x="3210966" y="929"/>
        <a:ext cx="1198066" cy="1198066"/>
      </dsp:txXfrm>
    </dsp:sp>
    <dsp:sp modelId="{AAA9CBEC-8446-4E9A-A89D-0EBD9562C176}">
      <dsp:nvSpPr>
        <dsp:cNvPr id="0" name=""/>
        <dsp:cNvSpPr/>
      </dsp:nvSpPr>
      <dsp:spPr>
        <a:xfrm rot="1800000">
          <a:off x="4422143" y="843356"/>
          <a:ext cx="319203" cy="40434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IN" sz="800" b="1" kern="1200"/>
        </a:p>
      </dsp:txBody>
      <dsp:txXfrm rot="1800000">
        <a:off x="4422143" y="843356"/>
        <a:ext cx="319203" cy="404347"/>
      </dsp:txXfrm>
    </dsp:sp>
    <dsp:sp modelId="{386F73DD-F720-466B-9968-55006B896B0D}">
      <dsp:nvSpPr>
        <dsp:cNvPr id="0" name=""/>
        <dsp:cNvSpPr/>
      </dsp:nvSpPr>
      <dsp:spPr>
        <a:xfrm>
          <a:off x="4770104" y="901098"/>
          <a:ext cx="1198066" cy="1198066"/>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IN" sz="1000" b="1" kern="1200" dirty="0"/>
            <a:t>Data Collection</a:t>
          </a:r>
        </a:p>
      </dsp:txBody>
      <dsp:txXfrm>
        <a:off x="4770104" y="901098"/>
        <a:ext cx="1198066" cy="1198066"/>
      </dsp:txXfrm>
    </dsp:sp>
    <dsp:sp modelId="{67DFC995-15AE-4D1C-A532-54F815D9D3FF}">
      <dsp:nvSpPr>
        <dsp:cNvPr id="0" name=""/>
        <dsp:cNvSpPr/>
      </dsp:nvSpPr>
      <dsp:spPr>
        <a:xfrm rot="5400000">
          <a:off x="5209535" y="2189092"/>
          <a:ext cx="319203" cy="40434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IN" sz="800" b="1" kern="1200"/>
        </a:p>
      </dsp:txBody>
      <dsp:txXfrm rot="5400000">
        <a:off x="5209535" y="2189092"/>
        <a:ext cx="319203" cy="404347"/>
      </dsp:txXfrm>
    </dsp:sp>
    <dsp:sp modelId="{46E66521-5070-4284-B33B-53DC9AF9549C}">
      <dsp:nvSpPr>
        <dsp:cNvPr id="0" name=""/>
        <dsp:cNvSpPr/>
      </dsp:nvSpPr>
      <dsp:spPr>
        <a:xfrm>
          <a:off x="4770104" y="2701435"/>
          <a:ext cx="1198066" cy="1198066"/>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IN" sz="1000" b="1" kern="1200" dirty="0"/>
            <a:t>Combining and Integrating Data </a:t>
          </a:r>
        </a:p>
      </dsp:txBody>
      <dsp:txXfrm>
        <a:off x="4770104" y="2701435"/>
        <a:ext cx="1198066" cy="1198066"/>
      </dsp:txXfrm>
    </dsp:sp>
    <dsp:sp modelId="{2CAD3959-9AE3-4F9D-A744-259F6A1E3214}">
      <dsp:nvSpPr>
        <dsp:cNvPr id="0" name=""/>
        <dsp:cNvSpPr/>
      </dsp:nvSpPr>
      <dsp:spPr>
        <a:xfrm rot="9000000">
          <a:off x="4437790" y="3543861"/>
          <a:ext cx="319203" cy="40434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IN" sz="800" b="1" kern="1200"/>
        </a:p>
      </dsp:txBody>
      <dsp:txXfrm rot="9000000">
        <a:off x="4437790" y="3543861"/>
        <a:ext cx="319203" cy="404347"/>
      </dsp:txXfrm>
    </dsp:sp>
    <dsp:sp modelId="{4C1A65DC-8D4A-4107-A774-D2B8AEB411CA}">
      <dsp:nvSpPr>
        <dsp:cNvPr id="0" name=""/>
        <dsp:cNvSpPr/>
      </dsp:nvSpPr>
      <dsp:spPr>
        <a:xfrm>
          <a:off x="3210966" y="3601603"/>
          <a:ext cx="1198066" cy="1198066"/>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IN" sz="1000" b="1" kern="1200" dirty="0"/>
            <a:t>Data Profiling</a:t>
          </a:r>
        </a:p>
      </dsp:txBody>
      <dsp:txXfrm>
        <a:off x="3210966" y="3601603"/>
        <a:ext cx="1198066" cy="1198066"/>
      </dsp:txXfrm>
    </dsp:sp>
    <dsp:sp modelId="{D51BAC00-A9D8-4D1A-ACAC-2599B99B0CC9}">
      <dsp:nvSpPr>
        <dsp:cNvPr id="0" name=""/>
        <dsp:cNvSpPr/>
      </dsp:nvSpPr>
      <dsp:spPr>
        <a:xfrm rot="12600000">
          <a:off x="2878653" y="3552896"/>
          <a:ext cx="319203" cy="40434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IN" sz="800" b="1" kern="1200"/>
        </a:p>
      </dsp:txBody>
      <dsp:txXfrm rot="12600000">
        <a:off x="2878653" y="3552896"/>
        <a:ext cx="319203" cy="404347"/>
      </dsp:txXfrm>
    </dsp:sp>
    <dsp:sp modelId="{F7D8C5A2-8B2A-4BC3-BC1C-560EEC34A952}">
      <dsp:nvSpPr>
        <dsp:cNvPr id="0" name=""/>
        <dsp:cNvSpPr/>
      </dsp:nvSpPr>
      <dsp:spPr>
        <a:xfrm>
          <a:off x="1651829" y="2701435"/>
          <a:ext cx="1198066" cy="1198066"/>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IN" sz="1000" b="1" kern="1200" dirty="0"/>
            <a:t>Data Exploring</a:t>
          </a:r>
        </a:p>
      </dsp:txBody>
      <dsp:txXfrm>
        <a:off x="1651829" y="2701435"/>
        <a:ext cx="1198066" cy="1198066"/>
      </dsp:txXfrm>
    </dsp:sp>
    <dsp:sp modelId="{96C9B74B-9DDA-4F1B-A69F-9237A3B30F47}">
      <dsp:nvSpPr>
        <dsp:cNvPr id="0" name=""/>
        <dsp:cNvSpPr/>
      </dsp:nvSpPr>
      <dsp:spPr>
        <a:xfrm rot="16200000">
          <a:off x="2091260" y="2207160"/>
          <a:ext cx="319203" cy="404347"/>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IN" sz="800" b="1" kern="1200"/>
        </a:p>
      </dsp:txBody>
      <dsp:txXfrm rot="16200000">
        <a:off x="2091260" y="2207160"/>
        <a:ext cx="319203" cy="404347"/>
      </dsp:txXfrm>
    </dsp:sp>
    <dsp:sp modelId="{8FE9C562-68B5-4EF1-9579-6C90D8F6C37C}">
      <dsp:nvSpPr>
        <dsp:cNvPr id="0" name=""/>
        <dsp:cNvSpPr/>
      </dsp:nvSpPr>
      <dsp:spPr>
        <a:xfrm>
          <a:off x="1651829" y="901098"/>
          <a:ext cx="1198066" cy="1198066"/>
        </a:xfrm>
        <a:prstGeom prst="ellipse">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IN" sz="1000" b="1" kern="1200" dirty="0"/>
            <a:t>Data Transformation and Enrichment</a:t>
          </a:r>
        </a:p>
      </dsp:txBody>
      <dsp:txXfrm>
        <a:off x="1651829" y="901098"/>
        <a:ext cx="1198066" cy="1198066"/>
      </dsp:txXfrm>
    </dsp:sp>
    <dsp:sp modelId="{159D61A4-2526-4B3F-8AB5-68B3D38C7C22}">
      <dsp:nvSpPr>
        <dsp:cNvPr id="0" name=""/>
        <dsp:cNvSpPr/>
      </dsp:nvSpPr>
      <dsp:spPr>
        <a:xfrm rot="19800000">
          <a:off x="2863005" y="852390"/>
          <a:ext cx="319203" cy="404347"/>
        </a:xfrm>
        <a:prstGeom prst="rightArrow">
          <a:avLst>
            <a:gd name="adj1" fmla="val 60000"/>
            <a:gd name="adj2" fmla="val 50000"/>
          </a:avLst>
        </a:prstGeom>
        <a:solidFill>
          <a:schemeClr val="bg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IN" sz="800" b="1" kern="1200"/>
        </a:p>
      </dsp:txBody>
      <dsp:txXfrm rot="19800000">
        <a:off x="2863005" y="852390"/>
        <a:ext cx="319203" cy="40434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49E24BF-4F86-42F6-AAFF-5AE18DBBE082}">
      <dsp:nvSpPr>
        <dsp:cNvPr id="0" name=""/>
        <dsp:cNvSpPr/>
      </dsp:nvSpPr>
      <dsp:spPr>
        <a:xfrm>
          <a:off x="2741126" y="1180042"/>
          <a:ext cx="1135087" cy="540198"/>
        </a:xfrm>
        <a:custGeom>
          <a:avLst/>
          <a:gdLst/>
          <a:ahLst/>
          <a:cxnLst/>
          <a:rect l="0" t="0" r="0" b="0"/>
          <a:pathLst>
            <a:path>
              <a:moveTo>
                <a:pt x="0" y="0"/>
              </a:moveTo>
              <a:lnTo>
                <a:pt x="0" y="368129"/>
              </a:lnTo>
              <a:lnTo>
                <a:pt x="1135087" y="368129"/>
              </a:lnTo>
              <a:lnTo>
                <a:pt x="1135087" y="5401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2448E5-2FEC-468B-9187-EBF194539CDA}">
      <dsp:nvSpPr>
        <dsp:cNvPr id="0" name=""/>
        <dsp:cNvSpPr/>
      </dsp:nvSpPr>
      <dsp:spPr>
        <a:xfrm>
          <a:off x="1606038" y="1180042"/>
          <a:ext cx="1135087" cy="540198"/>
        </a:xfrm>
        <a:custGeom>
          <a:avLst/>
          <a:gdLst/>
          <a:ahLst/>
          <a:cxnLst/>
          <a:rect l="0" t="0" r="0" b="0"/>
          <a:pathLst>
            <a:path>
              <a:moveTo>
                <a:pt x="1135087" y="0"/>
              </a:moveTo>
              <a:lnTo>
                <a:pt x="1135087" y="368129"/>
              </a:lnTo>
              <a:lnTo>
                <a:pt x="0" y="368129"/>
              </a:lnTo>
              <a:lnTo>
                <a:pt x="0" y="5401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7505BF-551C-4296-BA47-3685AAEED941}">
      <dsp:nvSpPr>
        <dsp:cNvPr id="0" name=""/>
        <dsp:cNvSpPr/>
      </dsp:nvSpPr>
      <dsp:spPr>
        <a:xfrm>
          <a:off x="1812418" y="583"/>
          <a:ext cx="1857416" cy="1179459"/>
        </a:xfrm>
        <a:prstGeom prst="roundRect">
          <a:avLst>
            <a:gd name="adj" fmla="val 10000"/>
          </a:avLst>
        </a:prstGeom>
        <a:solidFill>
          <a:srgbClr val="FF66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621C8E-0272-4D7C-9763-BB0238B56D69}">
      <dsp:nvSpPr>
        <dsp:cNvPr id="0" name=""/>
        <dsp:cNvSpPr/>
      </dsp:nvSpPr>
      <dsp:spPr>
        <a:xfrm>
          <a:off x="2018797" y="196643"/>
          <a:ext cx="1857416" cy="11794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IN" sz="2700" kern="1200" dirty="0"/>
            <a:t>Techniques</a:t>
          </a:r>
        </a:p>
      </dsp:txBody>
      <dsp:txXfrm>
        <a:off x="2018797" y="196643"/>
        <a:ext cx="1857416" cy="1179459"/>
      </dsp:txXfrm>
    </dsp:sp>
    <dsp:sp modelId="{EE3FC139-427C-453E-B104-CBE26048C465}">
      <dsp:nvSpPr>
        <dsp:cNvPr id="0" name=""/>
        <dsp:cNvSpPr/>
      </dsp:nvSpPr>
      <dsp:spPr>
        <a:xfrm>
          <a:off x="677330" y="1720240"/>
          <a:ext cx="1857416" cy="1179459"/>
        </a:xfrm>
        <a:prstGeom prst="roundRect">
          <a:avLst>
            <a:gd name="adj" fmla="val 10000"/>
          </a:avLst>
        </a:prstGeom>
        <a:solidFill>
          <a:srgbClr val="FF66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39015D-B475-424C-8499-59873A87EB4C}">
      <dsp:nvSpPr>
        <dsp:cNvPr id="0" name=""/>
        <dsp:cNvSpPr/>
      </dsp:nvSpPr>
      <dsp:spPr>
        <a:xfrm>
          <a:off x="883710" y="1916301"/>
          <a:ext cx="1857416" cy="11794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IN" sz="2700" kern="1200" dirty="0"/>
            <a:t>Deletion</a:t>
          </a:r>
        </a:p>
      </dsp:txBody>
      <dsp:txXfrm>
        <a:off x="883710" y="1916301"/>
        <a:ext cx="1857416" cy="1179459"/>
      </dsp:txXfrm>
    </dsp:sp>
    <dsp:sp modelId="{4929E38E-A980-45E9-81DE-496C2C9E1FC3}">
      <dsp:nvSpPr>
        <dsp:cNvPr id="0" name=""/>
        <dsp:cNvSpPr/>
      </dsp:nvSpPr>
      <dsp:spPr>
        <a:xfrm>
          <a:off x="2947505" y="1720240"/>
          <a:ext cx="1857416" cy="1179459"/>
        </a:xfrm>
        <a:prstGeom prst="roundRect">
          <a:avLst>
            <a:gd name="adj" fmla="val 10000"/>
          </a:avLst>
        </a:prstGeom>
        <a:solidFill>
          <a:srgbClr val="FF66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D9BFF9-A360-4AB2-AA2A-F9F30E09432A}">
      <dsp:nvSpPr>
        <dsp:cNvPr id="0" name=""/>
        <dsp:cNvSpPr/>
      </dsp:nvSpPr>
      <dsp:spPr>
        <a:xfrm>
          <a:off x="3153885" y="1916301"/>
          <a:ext cx="1857416" cy="117945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IN" sz="2700" kern="1200" dirty="0"/>
            <a:t>Imputation</a:t>
          </a:r>
        </a:p>
      </dsp:txBody>
      <dsp:txXfrm>
        <a:off x="3153885" y="1916301"/>
        <a:ext cx="1857416" cy="1179459"/>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8AABE61-F096-49A9-82F5-3E9CA18AA4E1}">
      <dsp:nvSpPr>
        <dsp:cNvPr id="0" name=""/>
        <dsp:cNvSpPr/>
      </dsp:nvSpPr>
      <dsp:spPr>
        <a:xfrm>
          <a:off x="3650009" y="1829534"/>
          <a:ext cx="1759892" cy="837548"/>
        </a:xfrm>
        <a:custGeom>
          <a:avLst/>
          <a:gdLst/>
          <a:ahLst/>
          <a:cxnLst/>
          <a:rect l="0" t="0" r="0" b="0"/>
          <a:pathLst>
            <a:path>
              <a:moveTo>
                <a:pt x="0" y="0"/>
              </a:moveTo>
              <a:lnTo>
                <a:pt x="0" y="570765"/>
              </a:lnTo>
              <a:lnTo>
                <a:pt x="1759892" y="570765"/>
              </a:lnTo>
              <a:lnTo>
                <a:pt x="1759892" y="83754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0E9F5D-4DD5-448B-9E36-CD2514ADE07E}">
      <dsp:nvSpPr>
        <dsp:cNvPr id="0" name=""/>
        <dsp:cNvSpPr/>
      </dsp:nvSpPr>
      <dsp:spPr>
        <a:xfrm>
          <a:off x="1890117" y="1829534"/>
          <a:ext cx="1759892" cy="837548"/>
        </a:xfrm>
        <a:custGeom>
          <a:avLst/>
          <a:gdLst/>
          <a:ahLst/>
          <a:cxnLst/>
          <a:rect l="0" t="0" r="0" b="0"/>
          <a:pathLst>
            <a:path>
              <a:moveTo>
                <a:pt x="1759892" y="0"/>
              </a:moveTo>
              <a:lnTo>
                <a:pt x="1759892" y="570765"/>
              </a:lnTo>
              <a:lnTo>
                <a:pt x="0" y="570765"/>
              </a:lnTo>
              <a:lnTo>
                <a:pt x="0" y="83754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CAEA5E-C8EF-47DE-B263-93301B2C041A}">
      <dsp:nvSpPr>
        <dsp:cNvPr id="0" name=""/>
        <dsp:cNvSpPr/>
      </dsp:nvSpPr>
      <dsp:spPr>
        <a:xfrm>
          <a:off x="2210097" y="846"/>
          <a:ext cx="2879824" cy="1828688"/>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B0506C-F6A4-4D7D-B750-13F03E62F4A6}">
      <dsp:nvSpPr>
        <dsp:cNvPr id="0" name=""/>
        <dsp:cNvSpPr/>
      </dsp:nvSpPr>
      <dsp:spPr>
        <a:xfrm>
          <a:off x="2530078" y="304827"/>
          <a:ext cx="2879824" cy="1828688"/>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IN" sz="3600" b="1" kern="1200" dirty="0">
              <a:latin typeface="+mj-lt"/>
            </a:rPr>
            <a:t>Types of Outliers</a:t>
          </a:r>
        </a:p>
      </dsp:txBody>
      <dsp:txXfrm>
        <a:off x="2530078" y="304827"/>
        <a:ext cx="2879824" cy="1828688"/>
      </dsp:txXfrm>
    </dsp:sp>
    <dsp:sp modelId="{13F016DE-C80A-4094-B451-6393746FADAB}">
      <dsp:nvSpPr>
        <dsp:cNvPr id="0" name=""/>
        <dsp:cNvSpPr/>
      </dsp:nvSpPr>
      <dsp:spPr>
        <a:xfrm>
          <a:off x="450205" y="2667083"/>
          <a:ext cx="2879824" cy="1828688"/>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BEA7D0-A47A-4239-A4E7-2628B0D94EAB}">
      <dsp:nvSpPr>
        <dsp:cNvPr id="0" name=""/>
        <dsp:cNvSpPr/>
      </dsp:nvSpPr>
      <dsp:spPr>
        <a:xfrm>
          <a:off x="770185" y="2971065"/>
          <a:ext cx="2879824" cy="1828688"/>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IN" sz="3600" b="1" kern="1200" dirty="0">
              <a:latin typeface="+mj-lt"/>
            </a:rPr>
            <a:t>Global Outliers</a:t>
          </a:r>
        </a:p>
      </dsp:txBody>
      <dsp:txXfrm>
        <a:off x="770185" y="2971065"/>
        <a:ext cx="2879824" cy="1828688"/>
      </dsp:txXfrm>
    </dsp:sp>
    <dsp:sp modelId="{A6DFBC8B-36B9-423B-A30E-A6CEE17E54F7}">
      <dsp:nvSpPr>
        <dsp:cNvPr id="0" name=""/>
        <dsp:cNvSpPr/>
      </dsp:nvSpPr>
      <dsp:spPr>
        <a:xfrm>
          <a:off x="3969990" y="2667083"/>
          <a:ext cx="2879824" cy="1828688"/>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8560E8-4622-42A0-A68D-6667177FC126}">
      <dsp:nvSpPr>
        <dsp:cNvPr id="0" name=""/>
        <dsp:cNvSpPr/>
      </dsp:nvSpPr>
      <dsp:spPr>
        <a:xfrm>
          <a:off x="4289970" y="2971065"/>
          <a:ext cx="2879824" cy="1828688"/>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IN" sz="3600" b="1" kern="1200" dirty="0">
              <a:latin typeface="+mj-lt"/>
            </a:rPr>
            <a:t>Contextual Outliers</a:t>
          </a:r>
        </a:p>
      </dsp:txBody>
      <dsp:txXfrm>
        <a:off x="4289970" y="2971065"/>
        <a:ext cx="2879824" cy="182868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DD1139-781C-477F-9C4E-4B3120CEDA4F}" type="datetimeFigureOut">
              <a:rPr lang="en-IN" smtClean="0"/>
              <a:pPr/>
              <a:t>07-04-2025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8F4D6F-C41D-4C44-B8AF-C313D714C18D}" type="slidenum">
              <a:rPr lang="en-IN" smtClean="0"/>
              <a:pPr/>
              <a:t>‹#›</a:t>
            </a:fld>
            <a:endParaRPr lang="en-IN"/>
          </a:p>
        </p:txBody>
      </p:sp>
    </p:spTree>
    <p:extLst>
      <p:ext uri="{BB962C8B-B14F-4D97-AF65-F5344CB8AC3E}">
        <p14:creationId xmlns="" xmlns:p14="http://schemas.microsoft.com/office/powerpoint/2010/main" val="4217802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38F4D6F-C41D-4C44-B8AF-C313D714C18D}" type="slidenum">
              <a:rPr lang="en-IN" smtClean="0"/>
              <a:pPr/>
              <a:t>1</a:t>
            </a:fld>
            <a:endParaRPr lang="en-IN"/>
          </a:p>
        </p:txBody>
      </p:sp>
    </p:spTree>
    <p:extLst>
      <p:ext uri="{BB962C8B-B14F-4D97-AF65-F5344CB8AC3E}">
        <p14:creationId xmlns="" xmlns:p14="http://schemas.microsoft.com/office/powerpoint/2010/main" val="3685098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89D784-7F79-495B-BD14-E0EE1E4E64B8}" type="datetimeFigureOut">
              <a:rPr lang="en-IN" smtClean="0"/>
              <a:pPr/>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14F8D-610E-4431-AC76-E7A45D1B3A8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89D784-7F79-495B-BD14-E0EE1E4E64B8}" type="datetimeFigureOut">
              <a:rPr lang="en-IN" smtClean="0"/>
              <a:pPr/>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14F8D-610E-4431-AC76-E7A45D1B3A8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89D784-7F79-495B-BD14-E0EE1E4E64B8}" type="datetimeFigureOut">
              <a:rPr lang="en-IN" smtClean="0"/>
              <a:pPr/>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14F8D-610E-4431-AC76-E7A45D1B3A8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389D784-7F79-495B-BD14-E0EE1E4E64B8}" type="datetimeFigureOut">
              <a:rPr lang="en-IN" smtClean="0"/>
              <a:pPr/>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14F8D-610E-4431-AC76-E7A45D1B3A8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89D784-7F79-495B-BD14-E0EE1E4E64B8}" type="datetimeFigureOut">
              <a:rPr lang="en-IN" smtClean="0"/>
              <a:pPr/>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14F8D-610E-4431-AC76-E7A45D1B3A8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89D784-7F79-495B-BD14-E0EE1E4E64B8}" type="datetimeFigureOut">
              <a:rPr lang="en-IN" smtClean="0"/>
              <a:pPr/>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E14F8D-610E-4431-AC76-E7A45D1B3A8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89D784-7F79-495B-BD14-E0EE1E4E64B8}" type="datetimeFigureOut">
              <a:rPr lang="en-IN" smtClean="0"/>
              <a:pPr/>
              <a:t>07-04-2025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E14F8D-610E-4431-AC76-E7A45D1B3A8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89D784-7F79-495B-BD14-E0EE1E4E64B8}" type="datetimeFigureOut">
              <a:rPr lang="en-IN" smtClean="0"/>
              <a:pPr/>
              <a:t>07-04-2025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E14F8D-610E-4431-AC76-E7A45D1B3A8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89D784-7F79-495B-BD14-E0EE1E4E64B8}" type="datetimeFigureOut">
              <a:rPr lang="en-IN" smtClean="0"/>
              <a:pPr/>
              <a:t>07-04-2025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E14F8D-610E-4431-AC76-E7A45D1B3A8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89D784-7F79-495B-BD14-E0EE1E4E64B8}" type="datetimeFigureOut">
              <a:rPr lang="en-IN" smtClean="0"/>
              <a:pPr/>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E14F8D-610E-4431-AC76-E7A45D1B3A82}"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389D784-7F79-495B-BD14-E0EE1E4E64B8}" type="datetimeFigureOut">
              <a:rPr lang="en-IN" smtClean="0"/>
              <a:pPr/>
              <a:t>07-04-2025</a:t>
            </a:fld>
            <a:endParaRPr lang="en-IN"/>
          </a:p>
        </p:txBody>
      </p:sp>
      <p:sp>
        <p:nvSpPr>
          <p:cNvPr id="9" name="Slide Number Placeholder 8"/>
          <p:cNvSpPr>
            <a:spLocks noGrp="1"/>
          </p:cNvSpPr>
          <p:nvPr>
            <p:ph type="sldNum" sz="quarter" idx="11"/>
          </p:nvPr>
        </p:nvSpPr>
        <p:spPr/>
        <p:txBody>
          <a:bodyPr/>
          <a:lstStyle/>
          <a:p>
            <a:fld id="{BDE14F8D-610E-4431-AC76-E7A45D1B3A82}"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DE14F8D-610E-4431-AC76-E7A45D1B3A82}"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389D784-7F79-495B-BD14-E0EE1E4E64B8}" type="datetimeFigureOut">
              <a:rPr lang="en-IN" smtClean="0"/>
              <a:pPr/>
              <a:t>07-04-2025</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b="1" kern="1200">
          <a:solidFill>
            <a:schemeClr val="tx1"/>
          </a:solidFill>
          <a:latin typeface="+mj-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b="1" kern="1200">
          <a:solidFill>
            <a:schemeClr val="tx1"/>
          </a:solidFill>
          <a:latin typeface="+mj-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b="1" kern="1200">
          <a:solidFill>
            <a:schemeClr val="tx1"/>
          </a:solidFill>
          <a:latin typeface="+mj-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b="1" kern="1200">
          <a:solidFill>
            <a:schemeClr val="tx1"/>
          </a:solidFill>
          <a:latin typeface="+mj-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b="1" kern="1200" baseline="0">
          <a:solidFill>
            <a:schemeClr val="tx1"/>
          </a:solidFill>
          <a:latin typeface="+mj-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905000"/>
            <a:ext cx="8229600" cy="2593975"/>
          </a:xfrm>
        </p:spPr>
        <p:txBody>
          <a:bodyPr/>
          <a:lstStyle/>
          <a:p>
            <a:pPr algn="ctr"/>
            <a:r>
              <a:rPr lang="en-GB" sz="4800" b="1" dirty="0"/>
              <a:t>Data Science </a:t>
            </a:r>
            <a:br>
              <a:rPr lang="en-GB" sz="4800" b="1" dirty="0"/>
            </a:br>
            <a:r>
              <a:rPr lang="en-GB" sz="4800" b="1" dirty="0"/>
              <a:t>21CSS303T</a:t>
            </a:r>
            <a:endParaRPr lang="en-IN" sz="4800" b="1" dirty="0"/>
          </a:p>
        </p:txBody>
      </p:sp>
    </p:spTree>
    <p:extLst>
      <p:ext uri="{BB962C8B-B14F-4D97-AF65-F5344CB8AC3E}">
        <p14:creationId xmlns="" xmlns:p14="http://schemas.microsoft.com/office/powerpoint/2010/main" val="2625890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General techniques for handling large volumes of data</a:t>
            </a:r>
            <a:endParaRPr lang="en-IN" sz="4000" dirty="0"/>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5536" y="2359226"/>
            <a:ext cx="7502108" cy="29872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1293960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81E882-2227-8CCB-F170-92A865ED5330}"/>
              </a:ext>
            </a:extLst>
          </p:cNvPr>
          <p:cNvSpPr>
            <a:spLocks noGrp="1"/>
          </p:cNvSpPr>
          <p:nvPr>
            <p:ph type="title"/>
          </p:nvPr>
        </p:nvSpPr>
        <p:spPr/>
        <p:txBody>
          <a:bodyPr/>
          <a:lstStyle/>
          <a:p>
            <a:r>
              <a:rPr lang="en-IN" dirty="0"/>
              <a:t>Summarizing</a:t>
            </a:r>
          </a:p>
        </p:txBody>
      </p:sp>
      <p:sp>
        <p:nvSpPr>
          <p:cNvPr id="3" name="Content Placeholder 2">
            <a:extLst>
              <a:ext uri="{FF2B5EF4-FFF2-40B4-BE49-F238E27FC236}">
                <a16:creationId xmlns="" xmlns:a16="http://schemas.microsoft.com/office/drawing/2014/main" id="{B3735459-E6C5-4328-3850-8137E3237F99}"/>
              </a:ext>
            </a:extLst>
          </p:cNvPr>
          <p:cNvSpPr>
            <a:spLocks noGrp="1"/>
          </p:cNvSpPr>
          <p:nvPr>
            <p:ph idx="1"/>
          </p:nvPr>
        </p:nvSpPr>
        <p:spPr/>
        <p:txBody>
          <a:bodyPr/>
          <a:lstStyle/>
          <a:p>
            <a:pPr marL="0" marR="0" lvl="0" indent="0" algn="just" rtl="0">
              <a:lnSpc>
                <a:spcPct val="150000"/>
              </a:lnSpc>
              <a:spcBef>
                <a:spcPts val="0"/>
              </a:spcBef>
              <a:spcAft>
                <a:spcPts val="0"/>
              </a:spcAft>
              <a:buClr>
                <a:schemeClr val="dk1"/>
              </a:buClr>
              <a:buSzPts val="1800"/>
              <a:buNone/>
            </a:pPr>
            <a:r>
              <a:rPr lang="en-US" sz="2400" i="0" u="none" strike="noStrike" cap="none" dirty="0">
                <a:solidFill>
                  <a:srgbClr val="C00000"/>
                </a:solidFill>
                <a:ea typeface="Calibri"/>
                <a:cs typeface="Calibri"/>
                <a:sym typeface="Calibri"/>
              </a:rPr>
              <a:t>Centrality</a:t>
            </a:r>
          </a:p>
          <a:p>
            <a:pPr marL="285750" marR="0" lvl="0" indent="-285750" algn="just" rtl="0">
              <a:lnSpc>
                <a:spcPct val="150000"/>
              </a:lnSpc>
              <a:spcBef>
                <a:spcPts val="0"/>
              </a:spcBef>
              <a:spcAft>
                <a:spcPts val="0"/>
              </a:spcAft>
              <a:buClr>
                <a:schemeClr val="dk1"/>
              </a:buClr>
              <a:buSzPts val="1800"/>
              <a:buFont typeface="Arial"/>
              <a:buChar char="•"/>
            </a:pPr>
            <a:r>
              <a:rPr lang="en-US" sz="2400" i="0" u="none" strike="noStrike" cap="none" dirty="0">
                <a:solidFill>
                  <a:schemeClr val="dk1"/>
                </a:solidFill>
                <a:ea typeface="Calibri"/>
                <a:cs typeface="Calibri"/>
                <a:sym typeface="Calibri"/>
              </a:rPr>
              <a:t>Centrality of a data describes the center or middle value of the data set. </a:t>
            </a:r>
            <a:endParaRPr lang="en-US" sz="2800" dirty="0"/>
          </a:p>
          <a:p>
            <a:pPr marL="285750" marR="0" lvl="0" indent="-285750" algn="just" rtl="0">
              <a:lnSpc>
                <a:spcPct val="150000"/>
              </a:lnSpc>
              <a:spcBef>
                <a:spcPts val="0"/>
              </a:spcBef>
              <a:spcAft>
                <a:spcPts val="0"/>
              </a:spcAft>
              <a:buClr>
                <a:schemeClr val="dk1"/>
              </a:buClr>
              <a:buSzPts val="1800"/>
              <a:buFont typeface="Arial"/>
              <a:buChar char="•"/>
            </a:pPr>
            <a:r>
              <a:rPr lang="en-US" sz="2400" i="0" u="none" strike="noStrike" cap="none" dirty="0">
                <a:solidFill>
                  <a:schemeClr val="dk1"/>
                </a:solidFill>
                <a:ea typeface="Calibri"/>
                <a:cs typeface="Calibri"/>
                <a:sym typeface="Calibri"/>
              </a:rPr>
              <a:t>The common measures of centrality are:</a:t>
            </a:r>
            <a:endParaRPr lang="en-US" sz="2800" dirty="0"/>
          </a:p>
          <a:p>
            <a:pPr marL="742950" marR="0" lvl="1" indent="-285750" algn="just" rtl="0">
              <a:lnSpc>
                <a:spcPct val="150000"/>
              </a:lnSpc>
              <a:spcBef>
                <a:spcPts val="0"/>
              </a:spcBef>
              <a:spcAft>
                <a:spcPts val="0"/>
              </a:spcAft>
              <a:buClr>
                <a:schemeClr val="dk1"/>
              </a:buClr>
              <a:buSzPts val="1800"/>
              <a:buFont typeface="Arial"/>
              <a:buChar char="•"/>
            </a:pPr>
            <a:r>
              <a:rPr lang="en-US" sz="2400" i="0" u="none" strike="noStrike" cap="none" dirty="0">
                <a:solidFill>
                  <a:srgbClr val="C00000"/>
                </a:solidFill>
                <a:ea typeface="Calibri"/>
                <a:cs typeface="Calibri"/>
                <a:sym typeface="Calibri"/>
              </a:rPr>
              <a:t>Mean: </a:t>
            </a:r>
            <a:r>
              <a:rPr lang="en-US" sz="2400" i="0" u="none" strike="noStrike" cap="none" dirty="0">
                <a:solidFill>
                  <a:schemeClr val="dk1"/>
                </a:solidFill>
                <a:ea typeface="Calibri"/>
                <a:cs typeface="Calibri"/>
                <a:sym typeface="Calibri"/>
              </a:rPr>
              <a:t>The average value of a dataset.</a:t>
            </a:r>
            <a:endParaRPr lang="en-US" sz="2800" dirty="0"/>
          </a:p>
          <a:p>
            <a:pPr marL="742950" marR="0" lvl="1" indent="-285750" algn="just" rtl="0">
              <a:lnSpc>
                <a:spcPct val="150000"/>
              </a:lnSpc>
              <a:spcBef>
                <a:spcPts val="0"/>
              </a:spcBef>
              <a:spcAft>
                <a:spcPts val="0"/>
              </a:spcAft>
              <a:buClr>
                <a:schemeClr val="dk1"/>
              </a:buClr>
              <a:buSzPts val="1800"/>
              <a:buFont typeface="Arial"/>
              <a:buChar char="•"/>
            </a:pPr>
            <a:r>
              <a:rPr lang="en-US" sz="2400" i="0" u="none" strike="noStrike" cap="none" dirty="0">
                <a:solidFill>
                  <a:srgbClr val="C00000"/>
                </a:solidFill>
                <a:ea typeface="Calibri"/>
                <a:cs typeface="Calibri"/>
                <a:sym typeface="Calibri"/>
              </a:rPr>
              <a:t>Mode: </a:t>
            </a:r>
            <a:r>
              <a:rPr lang="en-US" sz="2400" i="0" u="none" strike="noStrike" cap="none" dirty="0">
                <a:solidFill>
                  <a:schemeClr val="dk1"/>
                </a:solidFill>
                <a:ea typeface="Calibri"/>
                <a:cs typeface="Calibri"/>
                <a:sym typeface="Calibri"/>
              </a:rPr>
              <a:t>The most frequent value in a dataset.</a:t>
            </a:r>
            <a:endParaRPr lang="en-US" sz="2800" dirty="0"/>
          </a:p>
          <a:p>
            <a:pPr marL="742950" marR="0" lvl="1" indent="-285750" algn="just" rtl="0">
              <a:lnSpc>
                <a:spcPct val="150000"/>
              </a:lnSpc>
              <a:spcBef>
                <a:spcPts val="0"/>
              </a:spcBef>
              <a:spcAft>
                <a:spcPts val="0"/>
              </a:spcAft>
              <a:buClr>
                <a:schemeClr val="dk1"/>
              </a:buClr>
              <a:buSzPts val="1800"/>
              <a:buFont typeface="Arial"/>
              <a:buChar char="•"/>
            </a:pPr>
            <a:r>
              <a:rPr lang="en-US" sz="2400" i="0" u="none" strike="noStrike" cap="none" dirty="0">
                <a:solidFill>
                  <a:srgbClr val="C00000"/>
                </a:solidFill>
                <a:ea typeface="Calibri"/>
                <a:cs typeface="Calibri"/>
                <a:sym typeface="Calibri"/>
              </a:rPr>
              <a:t>Median: </a:t>
            </a:r>
            <a:r>
              <a:rPr lang="en-US" sz="2400" i="0" u="none" strike="noStrike" cap="none" dirty="0">
                <a:solidFill>
                  <a:schemeClr val="dk1"/>
                </a:solidFill>
                <a:ea typeface="Calibri"/>
                <a:cs typeface="Calibri"/>
                <a:sym typeface="Calibri"/>
              </a:rPr>
              <a:t>The middle value in a sorted dataset.</a:t>
            </a:r>
            <a:endParaRPr lang="en-US" sz="2800" dirty="0"/>
          </a:p>
          <a:p>
            <a:endParaRPr lang="en-IN" dirty="0"/>
          </a:p>
        </p:txBody>
      </p:sp>
    </p:spTree>
    <p:extLst>
      <p:ext uri="{BB962C8B-B14F-4D97-AF65-F5344CB8AC3E}">
        <p14:creationId xmlns="" xmlns:p14="http://schemas.microsoft.com/office/powerpoint/2010/main" val="2240775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FC2032-B3F0-287D-9C4F-947E53F3E198}"/>
              </a:ext>
            </a:extLst>
          </p:cNvPr>
          <p:cNvSpPr>
            <a:spLocks noGrp="1"/>
          </p:cNvSpPr>
          <p:nvPr>
            <p:ph type="title"/>
          </p:nvPr>
        </p:nvSpPr>
        <p:spPr/>
        <p:txBody>
          <a:bodyPr/>
          <a:lstStyle/>
          <a:p>
            <a:r>
              <a:rPr lang="en-IN" dirty="0"/>
              <a:t>Summarizing</a:t>
            </a:r>
          </a:p>
        </p:txBody>
      </p:sp>
      <p:sp>
        <p:nvSpPr>
          <p:cNvPr id="3" name="Content Placeholder 2">
            <a:extLst>
              <a:ext uri="{FF2B5EF4-FFF2-40B4-BE49-F238E27FC236}">
                <a16:creationId xmlns="" xmlns:a16="http://schemas.microsoft.com/office/drawing/2014/main" id="{21C1B59C-9A45-723E-3AE0-DF4900D9A955}"/>
              </a:ext>
            </a:extLst>
          </p:cNvPr>
          <p:cNvSpPr>
            <a:spLocks noGrp="1"/>
          </p:cNvSpPr>
          <p:nvPr>
            <p:ph idx="1"/>
          </p:nvPr>
        </p:nvSpPr>
        <p:spPr/>
        <p:txBody>
          <a:bodyPr/>
          <a:lstStyle/>
          <a:p>
            <a:pPr marL="0" marR="0" lvl="0" indent="0" algn="l" rtl="0">
              <a:lnSpc>
                <a:spcPct val="150000"/>
              </a:lnSpc>
              <a:spcBef>
                <a:spcPts val="0"/>
              </a:spcBef>
              <a:spcAft>
                <a:spcPts val="0"/>
              </a:spcAft>
              <a:buNone/>
            </a:pPr>
            <a:r>
              <a:rPr lang="en-US" sz="2400" dirty="0">
                <a:solidFill>
                  <a:srgbClr val="C00000"/>
                </a:solidFill>
                <a:ea typeface="Calibri"/>
                <a:cs typeface="Calibri"/>
                <a:sym typeface="Calibri"/>
              </a:rPr>
              <a:t>Dispersion</a:t>
            </a:r>
          </a:p>
          <a:p>
            <a:pPr marL="285750" marR="0" lvl="0" indent="-285750" algn="l" rtl="0">
              <a:lnSpc>
                <a:spcPct val="150000"/>
              </a:lnSpc>
              <a:spcBef>
                <a:spcPts val="0"/>
              </a:spcBef>
              <a:spcAft>
                <a:spcPts val="0"/>
              </a:spcAft>
              <a:buClr>
                <a:schemeClr val="dk1"/>
              </a:buClr>
              <a:buSzPts val="1800"/>
              <a:buFont typeface="Arial"/>
              <a:buChar char="•"/>
            </a:pPr>
            <a:r>
              <a:rPr lang="en-US" sz="2400" dirty="0">
                <a:solidFill>
                  <a:schemeClr val="dk1"/>
                </a:solidFill>
                <a:ea typeface="Calibri"/>
                <a:cs typeface="Calibri"/>
                <a:sym typeface="Calibri"/>
              </a:rPr>
              <a:t>This category measures how spread out the data is.</a:t>
            </a:r>
            <a:endParaRPr lang="en-US" sz="2400" dirty="0"/>
          </a:p>
          <a:p>
            <a:pPr marL="285750" marR="0" lvl="0" indent="-285750" algn="l" rtl="0">
              <a:lnSpc>
                <a:spcPct val="150000"/>
              </a:lnSpc>
              <a:spcBef>
                <a:spcPts val="0"/>
              </a:spcBef>
              <a:spcAft>
                <a:spcPts val="0"/>
              </a:spcAft>
              <a:buClr>
                <a:schemeClr val="dk1"/>
              </a:buClr>
              <a:buSzPts val="1800"/>
              <a:buFont typeface="Arial"/>
              <a:buChar char="•"/>
            </a:pPr>
            <a:r>
              <a:rPr lang="en-US" sz="2400" dirty="0">
                <a:solidFill>
                  <a:schemeClr val="dk1"/>
                </a:solidFill>
                <a:ea typeface="Calibri"/>
                <a:cs typeface="Calibri"/>
                <a:sym typeface="Calibri"/>
              </a:rPr>
              <a:t>The common measures of dispersion are:</a:t>
            </a:r>
            <a:endParaRPr lang="en-US" sz="2400" dirty="0"/>
          </a:p>
          <a:p>
            <a:pPr marL="742950" marR="0" lvl="1" indent="-285750" algn="l" rtl="0">
              <a:lnSpc>
                <a:spcPct val="150000"/>
              </a:lnSpc>
              <a:spcBef>
                <a:spcPts val="0"/>
              </a:spcBef>
              <a:spcAft>
                <a:spcPts val="0"/>
              </a:spcAft>
              <a:buClr>
                <a:schemeClr val="dk1"/>
              </a:buClr>
              <a:buSzPts val="1800"/>
              <a:buFont typeface="Arial"/>
              <a:buChar char="•"/>
            </a:pPr>
            <a:r>
              <a:rPr lang="en-US" sz="2400" i="0" u="none" strike="noStrike" cap="none" dirty="0">
                <a:solidFill>
                  <a:srgbClr val="C00000"/>
                </a:solidFill>
                <a:ea typeface="Calibri"/>
                <a:cs typeface="Calibri"/>
                <a:sym typeface="Calibri"/>
              </a:rPr>
              <a:t>Standard Deviation: </a:t>
            </a:r>
            <a:r>
              <a:rPr lang="en-US" sz="2400" i="0" u="none" strike="noStrike" cap="none" dirty="0">
                <a:solidFill>
                  <a:schemeClr val="dk1"/>
                </a:solidFill>
                <a:ea typeface="Calibri"/>
                <a:cs typeface="Calibri"/>
                <a:sym typeface="Calibri"/>
              </a:rPr>
              <a:t>Measures the average distance of data points from the mean.</a:t>
            </a:r>
            <a:endParaRPr lang="en-US" sz="2400" dirty="0"/>
          </a:p>
          <a:p>
            <a:pPr marL="742950" marR="0" lvl="1" indent="-285750" algn="l" rtl="0">
              <a:lnSpc>
                <a:spcPct val="150000"/>
              </a:lnSpc>
              <a:spcBef>
                <a:spcPts val="0"/>
              </a:spcBef>
              <a:spcAft>
                <a:spcPts val="0"/>
              </a:spcAft>
              <a:buClr>
                <a:schemeClr val="dk1"/>
              </a:buClr>
              <a:buSzPts val="1800"/>
              <a:buFont typeface="Arial"/>
              <a:buChar char="•"/>
            </a:pPr>
            <a:r>
              <a:rPr lang="en-US" sz="2400" i="0" u="none" strike="noStrike" cap="none" dirty="0">
                <a:solidFill>
                  <a:srgbClr val="C00000"/>
                </a:solidFill>
                <a:ea typeface="Calibri"/>
                <a:cs typeface="Calibri"/>
                <a:sym typeface="Calibri"/>
              </a:rPr>
              <a:t>Variance: </a:t>
            </a:r>
            <a:r>
              <a:rPr lang="en-US" sz="2400" i="0" u="none" strike="noStrike" cap="none" dirty="0">
                <a:solidFill>
                  <a:schemeClr val="dk1"/>
                </a:solidFill>
                <a:ea typeface="Calibri"/>
                <a:cs typeface="Calibri"/>
                <a:sym typeface="Calibri"/>
              </a:rPr>
              <a:t>The square of the standard deviation.</a:t>
            </a:r>
            <a:endParaRPr lang="en-US" sz="2400" dirty="0"/>
          </a:p>
          <a:p>
            <a:pPr marL="742950" marR="0" lvl="1" indent="-285750" algn="l" rtl="0">
              <a:lnSpc>
                <a:spcPct val="150000"/>
              </a:lnSpc>
              <a:spcBef>
                <a:spcPts val="0"/>
              </a:spcBef>
              <a:spcAft>
                <a:spcPts val="0"/>
              </a:spcAft>
              <a:buClr>
                <a:schemeClr val="dk1"/>
              </a:buClr>
              <a:buSzPts val="1800"/>
              <a:buFont typeface="Arial"/>
              <a:buChar char="•"/>
            </a:pPr>
            <a:r>
              <a:rPr lang="en-US" sz="2400" i="0" u="none" strike="noStrike" cap="none" dirty="0">
                <a:solidFill>
                  <a:srgbClr val="C00000"/>
                </a:solidFill>
                <a:ea typeface="Calibri"/>
                <a:cs typeface="Calibri"/>
                <a:sym typeface="Calibri"/>
              </a:rPr>
              <a:t>Range: </a:t>
            </a:r>
            <a:r>
              <a:rPr lang="en-US" sz="2400" i="0" u="none" strike="noStrike" cap="none" dirty="0">
                <a:solidFill>
                  <a:schemeClr val="dk1"/>
                </a:solidFill>
                <a:ea typeface="Calibri"/>
                <a:cs typeface="Calibri"/>
                <a:sym typeface="Calibri"/>
              </a:rPr>
              <a:t>The difference between the maximum and minimum values.</a:t>
            </a:r>
            <a:endParaRPr lang="en-US" sz="2400" dirty="0"/>
          </a:p>
          <a:p>
            <a:endParaRPr lang="en-IN" dirty="0"/>
          </a:p>
        </p:txBody>
      </p:sp>
    </p:spTree>
    <p:extLst>
      <p:ext uri="{BB962C8B-B14F-4D97-AF65-F5344CB8AC3E}">
        <p14:creationId xmlns="" xmlns:p14="http://schemas.microsoft.com/office/powerpoint/2010/main" val="40397900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9D345DF-E45A-5823-285F-8B9CF078FA06}"/>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1ADB1DC9-9832-5969-8902-A9B5ADE941A7}"/>
              </a:ext>
            </a:extLst>
          </p:cNvPr>
          <p:cNvSpPr>
            <a:spLocks noGrp="1"/>
          </p:cNvSpPr>
          <p:nvPr>
            <p:ph type="title"/>
          </p:nvPr>
        </p:nvSpPr>
        <p:spPr/>
        <p:txBody>
          <a:bodyPr/>
          <a:lstStyle/>
          <a:p>
            <a:r>
              <a:rPr lang="en-IN" dirty="0"/>
              <a:t>Summarizing</a:t>
            </a:r>
          </a:p>
        </p:txBody>
      </p:sp>
      <p:sp>
        <p:nvSpPr>
          <p:cNvPr id="3" name="Content Placeholder 2">
            <a:extLst>
              <a:ext uri="{FF2B5EF4-FFF2-40B4-BE49-F238E27FC236}">
                <a16:creationId xmlns="" xmlns:a16="http://schemas.microsoft.com/office/drawing/2014/main" id="{26EAB71E-742A-21F3-E642-E30B72BC0174}"/>
              </a:ext>
            </a:extLst>
          </p:cNvPr>
          <p:cNvSpPr>
            <a:spLocks noGrp="1"/>
          </p:cNvSpPr>
          <p:nvPr>
            <p:ph idx="1"/>
          </p:nvPr>
        </p:nvSpPr>
        <p:spPr/>
        <p:txBody>
          <a:bodyPr>
            <a:normAutofit fontScale="85000" lnSpcReduction="10000"/>
          </a:bodyPr>
          <a:lstStyle/>
          <a:p>
            <a:pPr marL="0" marR="0" lvl="0" indent="0" algn="just" rtl="0">
              <a:lnSpc>
                <a:spcPct val="150000"/>
              </a:lnSpc>
              <a:spcBef>
                <a:spcPts val="0"/>
              </a:spcBef>
              <a:spcAft>
                <a:spcPts val="0"/>
              </a:spcAft>
              <a:buNone/>
            </a:pPr>
            <a:r>
              <a:rPr lang="en-US" sz="2400" dirty="0">
                <a:solidFill>
                  <a:srgbClr val="C00000"/>
                </a:solidFill>
                <a:ea typeface="Calibri"/>
                <a:cs typeface="Calibri"/>
                <a:sym typeface="Calibri"/>
              </a:rPr>
              <a:t>Sample Distribution</a:t>
            </a:r>
          </a:p>
          <a:p>
            <a:pPr marL="285750" marR="0" lvl="0" indent="-285750" algn="just" rtl="0">
              <a:lnSpc>
                <a:spcPct val="150000"/>
              </a:lnSpc>
              <a:spcBef>
                <a:spcPts val="0"/>
              </a:spcBef>
              <a:spcAft>
                <a:spcPts val="0"/>
              </a:spcAft>
              <a:buClr>
                <a:schemeClr val="dk1"/>
              </a:buClr>
              <a:buSzPts val="1800"/>
              <a:buFont typeface="Arial"/>
              <a:buChar char="•"/>
            </a:pPr>
            <a:r>
              <a:rPr lang="en-US" sz="2400" dirty="0">
                <a:solidFill>
                  <a:schemeClr val="dk1"/>
                </a:solidFill>
                <a:ea typeface="Calibri"/>
                <a:cs typeface="Calibri"/>
                <a:sym typeface="Calibri"/>
              </a:rPr>
              <a:t>This category involves analyzing the shape and characteristics of the distribution of the data.</a:t>
            </a:r>
            <a:endParaRPr lang="en-US" sz="2400" dirty="0"/>
          </a:p>
          <a:p>
            <a:pPr marL="285750" marR="0" lvl="0" indent="-285750" algn="just" rtl="0">
              <a:lnSpc>
                <a:spcPct val="150000"/>
              </a:lnSpc>
              <a:spcBef>
                <a:spcPts val="0"/>
              </a:spcBef>
              <a:spcAft>
                <a:spcPts val="0"/>
              </a:spcAft>
              <a:buClr>
                <a:schemeClr val="dk1"/>
              </a:buClr>
              <a:buSzPts val="1800"/>
              <a:buFont typeface="Arial"/>
              <a:buChar char="•"/>
            </a:pPr>
            <a:r>
              <a:rPr lang="en-US" sz="2400" dirty="0">
                <a:solidFill>
                  <a:schemeClr val="dk1"/>
                </a:solidFill>
                <a:ea typeface="Calibri"/>
                <a:cs typeface="Calibri"/>
                <a:sym typeface="Calibri"/>
              </a:rPr>
              <a:t>The common methods under this category are:</a:t>
            </a:r>
            <a:endParaRPr lang="en-US" sz="2400" dirty="0"/>
          </a:p>
          <a:p>
            <a:pPr marL="742950" marR="0" lvl="1" indent="-285750" algn="just" rtl="0">
              <a:lnSpc>
                <a:spcPct val="150000"/>
              </a:lnSpc>
              <a:spcBef>
                <a:spcPts val="0"/>
              </a:spcBef>
              <a:spcAft>
                <a:spcPts val="0"/>
              </a:spcAft>
              <a:buClr>
                <a:schemeClr val="dk1"/>
              </a:buClr>
              <a:buSzPts val="1800"/>
              <a:buFont typeface="Arial"/>
              <a:buChar char="•"/>
            </a:pPr>
            <a:r>
              <a:rPr lang="en-US" sz="2400" i="0" u="none" strike="noStrike" cap="none" dirty="0">
                <a:solidFill>
                  <a:srgbClr val="C00000"/>
                </a:solidFill>
                <a:ea typeface="Calibri"/>
                <a:cs typeface="Calibri"/>
                <a:sym typeface="Calibri"/>
              </a:rPr>
              <a:t>Histogram: </a:t>
            </a:r>
            <a:r>
              <a:rPr lang="en-US" sz="2400" i="0" u="none" strike="noStrike" cap="none" dirty="0">
                <a:solidFill>
                  <a:schemeClr val="dk1"/>
                </a:solidFill>
                <a:ea typeface="Calibri"/>
                <a:cs typeface="Calibri"/>
                <a:sym typeface="Calibri"/>
              </a:rPr>
              <a:t>A graphical representation of the distribution of a numerical variable.</a:t>
            </a:r>
            <a:endParaRPr lang="en-US" sz="2400" dirty="0"/>
          </a:p>
          <a:p>
            <a:pPr marL="742950" marR="0" lvl="1" indent="-285750" algn="just" rtl="0">
              <a:lnSpc>
                <a:spcPct val="150000"/>
              </a:lnSpc>
              <a:spcBef>
                <a:spcPts val="0"/>
              </a:spcBef>
              <a:spcAft>
                <a:spcPts val="0"/>
              </a:spcAft>
              <a:buClr>
                <a:schemeClr val="dk1"/>
              </a:buClr>
              <a:buSzPts val="1800"/>
              <a:buFont typeface="Arial"/>
              <a:buChar char="•"/>
            </a:pPr>
            <a:r>
              <a:rPr lang="en-US" sz="2400" i="0" u="none" strike="noStrike" cap="none" dirty="0">
                <a:solidFill>
                  <a:srgbClr val="C00000"/>
                </a:solidFill>
                <a:ea typeface="Calibri"/>
                <a:cs typeface="Calibri"/>
                <a:sym typeface="Calibri"/>
              </a:rPr>
              <a:t>Tally: </a:t>
            </a:r>
            <a:r>
              <a:rPr lang="en-US" sz="2400" i="0" u="none" strike="noStrike" cap="none" dirty="0">
                <a:solidFill>
                  <a:schemeClr val="dk1"/>
                </a:solidFill>
                <a:ea typeface="Calibri"/>
                <a:cs typeface="Calibri"/>
                <a:sym typeface="Calibri"/>
              </a:rPr>
              <a:t>A simple counting method.</a:t>
            </a:r>
            <a:endParaRPr lang="en-US" sz="2400" dirty="0"/>
          </a:p>
          <a:p>
            <a:pPr marL="742950" marR="0" lvl="1" indent="-285750" algn="just" rtl="0">
              <a:lnSpc>
                <a:spcPct val="150000"/>
              </a:lnSpc>
              <a:spcBef>
                <a:spcPts val="0"/>
              </a:spcBef>
              <a:spcAft>
                <a:spcPts val="0"/>
              </a:spcAft>
              <a:buClr>
                <a:schemeClr val="dk1"/>
              </a:buClr>
              <a:buSzPts val="1800"/>
              <a:buFont typeface="Arial"/>
              <a:buChar char="•"/>
            </a:pPr>
            <a:r>
              <a:rPr lang="en-US" sz="2400" i="0" u="none" strike="noStrike" cap="none" dirty="0">
                <a:solidFill>
                  <a:srgbClr val="C00000"/>
                </a:solidFill>
                <a:ea typeface="Calibri"/>
                <a:cs typeface="Calibri"/>
                <a:sym typeface="Calibri"/>
              </a:rPr>
              <a:t>Skewness: </a:t>
            </a:r>
            <a:r>
              <a:rPr lang="en-US" sz="2400" i="0" u="none" strike="noStrike" cap="none" dirty="0">
                <a:solidFill>
                  <a:schemeClr val="dk1"/>
                </a:solidFill>
                <a:ea typeface="Calibri"/>
                <a:cs typeface="Calibri"/>
                <a:sym typeface="Calibri"/>
              </a:rPr>
              <a:t>Measures the asymmetry of the distribution.</a:t>
            </a:r>
            <a:endParaRPr lang="en-US" sz="2400" dirty="0"/>
          </a:p>
          <a:p>
            <a:pPr marL="742950" marR="0" lvl="1" indent="-285750" algn="just" rtl="0">
              <a:lnSpc>
                <a:spcPct val="150000"/>
              </a:lnSpc>
              <a:spcBef>
                <a:spcPts val="0"/>
              </a:spcBef>
              <a:spcAft>
                <a:spcPts val="0"/>
              </a:spcAft>
              <a:buClr>
                <a:schemeClr val="dk1"/>
              </a:buClr>
              <a:buSzPts val="1800"/>
              <a:buFont typeface="Arial"/>
              <a:buChar char="•"/>
            </a:pPr>
            <a:r>
              <a:rPr lang="en-US" sz="2400" i="0" u="none" strike="noStrike" cap="none" dirty="0">
                <a:solidFill>
                  <a:srgbClr val="C00000"/>
                </a:solidFill>
                <a:ea typeface="Calibri"/>
                <a:cs typeface="Calibri"/>
                <a:sym typeface="Calibri"/>
              </a:rPr>
              <a:t>Kurtosis: </a:t>
            </a:r>
            <a:r>
              <a:rPr lang="en-US" sz="2400" i="0" u="none" strike="noStrike" cap="none" dirty="0">
                <a:solidFill>
                  <a:schemeClr val="dk1"/>
                </a:solidFill>
                <a:ea typeface="Calibri"/>
                <a:cs typeface="Calibri"/>
                <a:sym typeface="Calibri"/>
              </a:rPr>
              <a:t>Measures the "</a:t>
            </a:r>
            <a:r>
              <a:rPr lang="en-US" sz="2400" i="0" u="none" strike="noStrike" cap="none" dirty="0" err="1">
                <a:solidFill>
                  <a:schemeClr val="dk1"/>
                </a:solidFill>
                <a:ea typeface="Calibri"/>
                <a:cs typeface="Calibri"/>
                <a:sym typeface="Calibri"/>
              </a:rPr>
              <a:t>tailedness</a:t>
            </a:r>
            <a:r>
              <a:rPr lang="en-US" sz="2400" i="0" u="none" strike="noStrike" cap="none" dirty="0">
                <a:solidFill>
                  <a:schemeClr val="dk1"/>
                </a:solidFill>
                <a:ea typeface="Calibri"/>
                <a:cs typeface="Calibri"/>
                <a:sym typeface="Calibri"/>
              </a:rPr>
              <a:t>" of the distribution.</a:t>
            </a:r>
            <a:endParaRPr lang="en-US" sz="2400" dirty="0"/>
          </a:p>
          <a:p>
            <a:endParaRPr lang="en-IN" dirty="0"/>
          </a:p>
        </p:txBody>
      </p:sp>
    </p:spTree>
    <p:extLst>
      <p:ext uri="{BB962C8B-B14F-4D97-AF65-F5344CB8AC3E}">
        <p14:creationId xmlns="" xmlns:p14="http://schemas.microsoft.com/office/powerpoint/2010/main" val="33697428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3D4BA6-6E90-2A7F-E7F7-BA47FB8BDC89}"/>
              </a:ext>
            </a:extLst>
          </p:cNvPr>
          <p:cNvSpPr>
            <a:spLocks noGrp="1"/>
          </p:cNvSpPr>
          <p:nvPr>
            <p:ph type="title"/>
          </p:nvPr>
        </p:nvSpPr>
        <p:spPr/>
        <p:txBody>
          <a:bodyPr/>
          <a:lstStyle/>
          <a:p>
            <a:r>
              <a:rPr lang="en-IN" dirty="0"/>
              <a:t>Binning</a:t>
            </a:r>
          </a:p>
        </p:txBody>
      </p:sp>
      <p:sp>
        <p:nvSpPr>
          <p:cNvPr id="3" name="Content Placeholder 2">
            <a:extLst>
              <a:ext uri="{FF2B5EF4-FFF2-40B4-BE49-F238E27FC236}">
                <a16:creationId xmlns="" xmlns:a16="http://schemas.microsoft.com/office/drawing/2014/main" id="{1D2A034D-628B-0BC1-B5BB-BDE78207C0B1}"/>
              </a:ext>
            </a:extLst>
          </p:cNvPr>
          <p:cNvSpPr>
            <a:spLocks noGrp="1"/>
          </p:cNvSpPr>
          <p:nvPr>
            <p:ph idx="1"/>
          </p:nvPr>
        </p:nvSpPr>
        <p:spPr/>
        <p:txBody>
          <a:bodyPr/>
          <a:lstStyle/>
          <a:p>
            <a:pPr algn="just"/>
            <a:r>
              <a:rPr lang="en-US" dirty="0"/>
              <a:t>Binning is the process of </a:t>
            </a:r>
            <a:r>
              <a:rPr lang="en-US" b="1" dirty="0"/>
              <a:t>grouping continuous values into discrete bins (intervals)</a:t>
            </a:r>
            <a:r>
              <a:rPr lang="en-US" dirty="0"/>
              <a:t>. </a:t>
            </a:r>
          </a:p>
          <a:p>
            <a:pPr algn="just"/>
            <a:r>
              <a:rPr lang="en-US" dirty="0"/>
              <a:t>It is commonly used in </a:t>
            </a:r>
            <a:r>
              <a:rPr lang="en-US" b="1" dirty="0"/>
              <a:t>data preprocessing, feature engineering, and data visualization</a:t>
            </a:r>
            <a:r>
              <a:rPr lang="en-US" dirty="0"/>
              <a:t> to reduce complexity and improve interpretability.</a:t>
            </a:r>
            <a:endParaRPr lang="en-IN" dirty="0"/>
          </a:p>
        </p:txBody>
      </p:sp>
    </p:spTree>
    <p:extLst>
      <p:ext uri="{BB962C8B-B14F-4D97-AF65-F5344CB8AC3E}">
        <p14:creationId xmlns="" xmlns:p14="http://schemas.microsoft.com/office/powerpoint/2010/main" val="318231773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C2F5D7C-94AD-5A2B-BE34-803C12B20C5E}"/>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4F64FC7-8DF7-8438-E55A-10FFA5DA306E}"/>
              </a:ext>
            </a:extLst>
          </p:cNvPr>
          <p:cNvSpPr>
            <a:spLocks noGrp="1"/>
          </p:cNvSpPr>
          <p:nvPr>
            <p:ph type="title"/>
          </p:nvPr>
        </p:nvSpPr>
        <p:spPr/>
        <p:txBody>
          <a:bodyPr/>
          <a:lstStyle/>
          <a:p>
            <a:r>
              <a:rPr lang="en-IN" dirty="0"/>
              <a:t>Binning</a:t>
            </a:r>
          </a:p>
        </p:txBody>
      </p:sp>
      <p:sp>
        <p:nvSpPr>
          <p:cNvPr id="3" name="Content Placeholder 2">
            <a:extLst>
              <a:ext uri="{FF2B5EF4-FFF2-40B4-BE49-F238E27FC236}">
                <a16:creationId xmlns="" xmlns:a16="http://schemas.microsoft.com/office/drawing/2014/main" id="{17C64E4A-00F2-3765-CFC8-806F5737E645}"/>
              </a:ext>
            </a:extLst>
          </p:cNvPr>
          <p:cNvSpPr>
            <a:spLocks noGrp="1"/>
          </p:cNvSpPr>
          <p:nvPr>
            <p:ph idx="1"/>
          </p:nvPr>
        </p:nvSpPr>
        <p:spPr/>
        <p:txBody>
          <a:bodyPr/>
          <a:lstStyle/>
          <a:p>
            <a:pPr marL="114300" indent="0">
              <a:buNone/>
            </a:pPr>
            <a:r>
              <a:rPr lang="en-US" b="1" dirty="0">
                <a:solidFill>
                  <a:srgbClr val="C00000"/>
                </a:solidFill>
              </a:rPr>
              <a:t>Types of Binning</a:t>
            </a:r>
          </a:p>
          <a:p>
            <a:pPr>
              <a:buFont typeface="+mj-lt"/>
              <a:buAutoNum type="arabicPeriod"/>
            </a:pPr>
            <a:r>
              <a:rPr lang="en-US" b="1" dirty="0">
                <a:solidFill>
                  <a:srgbClr val="0033CC"/>
                </a:solidFill>
              </a:rPr>
              <a:t>Equal-Width Binning</a:t>
            </a:r>
            <a:endParaRPr lang="en-US" dirty="0">
              <a:solidFill>
                <a:srgbClr val="0033CC"/>
              </a:solidFill>
            </a:endParaRPr>
          </a:p>
          <a:p>
            <a:pPr marL="800100" lvl="1" indent="-342900"/>
            <a:r>
              <a:rPr lang="en-US" dirty="0"/>
              <a:t>Divides the data into </a:t>
            </a:r>
            <a:r>
              <a:rPr lang="en-US" b="1" dirty="0"/>
              <a:t>equal-sized intervals</a:t>
            </a:r>
            <a:r>
              <a:rPr lang="en-US" dirty="0"/>
              <a:t>.</a:t>
            </a:r>
          </a:p>
          <a:p>
            <a:pPr marL="800100" lvl="1" indent="-342900"/>
            <a:r>
              <a:rPr lang="en-US" dirty="0"/>
              <a:t>Example: </a:t>
            </a:r>
            <a:r>
              <a:rPr lang="en-US" b="1" dirty="0"/>
              <a:t>Ages (22, 25, 30, 35, 40)</a:t>
            </a:r>
            <a:r>
              <a:rPr lang="en-US" dirty="0"/>
              <a:t> → Bins: [20-30], [30-40], etc.</a:t>
            </a:r>
          </a:p>
          <a:p>
            <a:pPr>
              <a:buFont typeface="+mj-lt"/>
              <a:buAutoNum type="arabicPeriod"/>
            </a:pPr>
            <a:r>
              <a:rPr lang="en-US" b="1" dirty="0">
                <a:solidFill>
                  <a:srgbClr val="0033CC"/>
                </a:solidFill>
              </a:rPr>
              <a:t>Equal-Frequency Binning (Quantile Binning)</a:t>
            </a:r>
            <a:endParaRPr lang="en-US" dirty="0">
              <a:solidFill>
                <a:srgbClr val="0033CC"/>
              </a:solidFill>
            </a:endParaRPr>
          </a:p>
          <a:p>
            <a:pPr marL="800100" lvl="1" indent="-342900"/>
            <a:r>
              <a:rPr lang="en-US" dirty="0"/>
              <a:t>Each bin contains </a:t>
            </a:r>
            <a:r>
              <a:rPr lang="en-US" b="1" dirty="0"/>
              <a:t>(almost) the same number of values</a:t>
            </a:r>
            <a:r>
              <a:rPr lang="en-US" dirty="0"/>
              <a:t>.</a:t>
            </a:r>
          </a:p>
          <a:p>
            <a:pPr marL="800100" lvl="1" indent="-342900"/>
            <a:r>
              <a:rPr lang="en-US" dirty="0"/>
              <a:t>Example: </a:t>
            </a:r>
            <a:r>
              <a:rPr lang="en-US" b="1" dirty="0"/>
              <a:t>5 salaries split into 3 bins, each with ~2 values</a:t>
            </a:r>
            <a:r>
              <a:rPr lang="en-US" dirty="0"/>
              <a:t>.</a:t>
            </a:r>
          </a:p>
          <a:p>
            <a:pPr>
              <a:buFont typeface="+mj-lt"/>
              <a:buAutoNum type="arabicPeriod"/>
            </a:pPr>
            <a:r>
              <a:rPr lang="en-US" b="1" dirty="0">
                <a:solidFill>
                  <a:srgbClr val="0033CC"/>
                </a:solidFill>
              </a:rPr>
              <a:t>Custom Binning</a:t>
            </a:r>
            <a:endParaRPr lang="en-US" dirty="0">
              <a:solidFill>
                <a:srgbClr val="0033CC"/>
              </a:solidFill>
            </a:endParaRPr>
          </a:p>
          <a:p>
            <a:pPr marL="800100" lvl="1" indent="-342900"/>
            <a:r>
              <a:rPr lang="en-US" dirty="0"/>
              <a:t>Manually defining bins based on domain knowledge.</a:t>
            </a:r>
          </a:p>
          <a:p>
            <a:pPr marL="800100" lvl="1" indent="-342900"/>
            <a:r>
              <a:rPr lang="en-US" dirty="0"/>
              <a:t>Example: </a:t>
            </a:r>
            <a:r>
              <a:rPr lang="en-US" b="1" dirty="0"/>
              <a:t>Categorizing income levels</a:t>
            </a:r>
            <a:r>
              <a:rPr lang="en-US" dirty="0"/>
              <a:t> → Low, Medium, High.</a:t>
            </a:r>
          </a:p>
        </p:txBody>
      </p:sp>
    </p:spTree>
    <p:extLst>
      <p:ext uri="{BB962C8B-B14F-4D97-AF65-F5344CB8AC3E}">
        <p14:creationId xmlns="" xmlns:p14="http://schemas.microsoft.com/office/powerpoint/2010/main" val="20855220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22ECC2-4190-5EB1-87E5-A4A216BC5180}"/>
              </a:ext>
            </a:extLst>
          </p:cNvPr>
          <p:cNvSpPr>
            <a:spLocks noGrp="1"/>
          </p:cNvSpPr>
          <p:nvPr>
            <p:ph type="title"/>
          </p:nvPr>
        </p:nvSpPr>
        <p:spPr/>
        <p:txBody>
          <a:bodyPr/>
          <a:lstStyle/>
          <a:p>
            <a:r>
              <a:rPr lang="en-IN" dirty="0"/>
              <a:t>Standardization</a:t>
            </a:r>
          </a:p>
        </p:txBody>
      </p:sp>
      <p:sp>
        <p:nvSpPr>
          <p:cNvPr id="3" name="Content Placeholder 2">
            <a:extLst>
              <a:ext uri="{FF2B5EF4-FFF2-40B4-BE49-F238E27FC236}">
                <a16:creationId xmlns="" xmlns:a16="http://schemas.microsoft.com/office/drawing/2014/main" id="{E5C25740-6AC1-2345-8274-CF214DF06D9A}"/>
              </a:ext>
            </a:extLst>
          </p:cNvPr>
          <p:cNvSpPr>
            <a:spLocks noGrp="1"/>
          </p:cNvSpPr>
          <p:nvPr>
            <p:ph idx="1"/>
          </p:nvPr>
        </p:nvSpPr>
        <p:spPr/>
        <p:txBody>
          <a:bodyPr/>
          <a:lstStyle/>
          <a:p>
            <a:pPr algn="just"/>
            <a:r>
              <a:rPr lang="en-US" sz="2400" b="1" dirty="0">
                <a:solidFill>
                  <a:schemeClr val="dk1"/>
                </a:solidFill>
                <a:ea typeface="Calibri"/>
                <a:cs typeface="Calibri"/>
                <a:sym typeface="Calibri"/>
              </a:rPr>
              <a:t>Standardization</a:t>
            </a:r>
            <a:r>
              <a:rPr lang="en-US" sz="2400" dirty="0">
                <a:solidFill>
                  <a:schemeClr val="dk1"/>
                </a:solidFill>
                <a:ea typeface="Calibri"/>
                <a:cs typeface="Calibri"/>
                <a:sym typeface="Calibri"/>
              </a:rPr>
              <a:t> is a common preprocessing technique in data science that transforms numerical data to have a mean of 0 and a standard deviation of 1. </a:t>
            </a:r>
          </a:p>
          <a:p>
            <a:pPr algn="just"/>
            <a:r>
              <a:rPr lang="en-US" sz="2400" dirty="0">
                <a:solidFill>
                  <a:schemeClr val="dk1"/>
                </a:solidFill>
                <a:ea typeface="Calibri"/>
                <a:cs typeface="Calibri"/>
                <a:sym typeface="Calibri"/>
              </a:rPr>
              <a:t>This is particularly useful when dealing with features that have different scales or units, as it ensures that all features contribute equally to the model.</a:t>
            </a:r>
            <a:endParaRPr lang="en-US" dirty="0"/>
          </a:p>
          <a:p>
            <a:endParaRPr lang="en-IN" dirty="0"/>
          </a:p>
        </p:txBody>
      </p:sp>
    </p:spTree>
    <p:extLst>
      <p:ext uri="{BB962C8B-B14F-4D97-AF65-F5344CB8AC3E}">
        <p14:creationId xmlns="" xmlns:p14="http://schemas.microsoft.com/office/powerpoint/2010/main" val="136803548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293D83DD-7E34-12EF-CAEC-E7B0AEB4D78C}"/>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42124185-4D0E-5398-435D-2B8BBDD874F8}"/>
              </a:ext>
            </a:extLst>
          </p:cNvPr>
          <p:cNvSpPr>
            <a:spLocks noGrp="1"/>
          </p:cNvSpPr>
          <p:nvPr>
            <p:ph type="title"/>
          </p:nvPr>
        </p:nvSpPr>
        <p:spPr/>
        <p:txBody>
          <a:bodyPr/>
          <a:lstStyle/>
          <a:p>
            <a:r>
              <a:rPr lang="en-IN" dirty="0"/>
              <a:t>Why Standardization?</a:t>
            </a:r>
          </a:p>
        </p:txBody>
      </p:sp>
      <p:sp>
        <p:nvSpPr>
          <p:cNvPr id="3" name="Content Placeholder 2">
            <a:extLst>
              <a:ext uri="{FF2B5EF4-FFF2-40B4-BE49-F238E27FC236}">
                <a16:creationId xmlns="" xmlns:a16="http://schemas.microsoft.com/office/drawing/2014/main" id="{4F77244F-8C9C-F9CF-FB29-A3EBEB563AE7}"/>
              </a:ext>
            </a:extLst>
          </p:cNvPr>
          <p:cNvSpPr>
            <a:spLocks noGrp="1"/>
          </p:cNvSpPr>
          <p:nvPr>
            <p:ph idx="1"/>
          </p:nvPr>
        </p:nvSpPr>
        <p:spPr>
          <a:xfrm>
            <a:off x="457200" y="1600200"/>
            <a:ext cx="8003232" cy="4983162"/>
          </a:xfrm>
        </p:spPr>
        <p:txBody>
          <a:bodyPr>
            <a:normAutofit fontScale="55000" lnSpcReduction="20000"/>
          </a:bodyPr>
          <a:lstStyle/>
          <a:p>
            <a:pPr marL="285750" marR="0" lvl="0" indent="-285750" algn="just" rtl="0">
              <a:lnSpc>
                <a:spcPct val="150000"/>
              </a:lnSpc>
              <a:spcBef>
                <a:spcPts val="0"/>
              </a:spcBef>
              <a:spcAft>
                <a:spcPts val="0"/>
              </a:spcAft>
              <a:buClr>
                <a:schemeClr val="dk1"/>
              </a:buClr>
              <a:buSzPts val="1800"/>
              <a:buFont typeface="Arial"/>
              <a:buChar char="•"/>
            </a:pPr>
            <a:r>
              <a:rPr lang="en-US" sz="3600" b="1" dirty="0">
                <a:solidFill>
                  <a:srgbClr val="C00000"/>
                </a:solidFill>
                <a:ea typeface="Calibri"/>
                <a:cs typeface="Calibri"/>
                <a:sym typeface="Calibri"/>
              </a:rPr>
              <a:t>Equalizes Feature Importance:</a:t>
            </a:r>
            <a:r>
              <a:rPr lang="en-US" sz="3600" dirty="0">
                <a:solidFill>
                  <a:srgbClr val="C00000"/>
                </a:solidFill>
                <a:ea typeface="Calibri"/>
                <a:cs typeface="Calibri"/>
                <a:sym typeface="Calibri"/>
              </a:rPr>
              <a:t> </a:t>
            </a:r>
            <a:r>
              <a:rPr lang="en-US" sz="3600" dirty="0">
                <a:solidFill>
                  <a:schemeClr val="dk1"/>
                </a:solidFill>
                <a:ea typeface="Calibri"/>
                <a:cs typeface="Calibri"/>
                <a:sym typeface="Calibri"/>
              </a:rPr>
              <a:t>Standardization prevents features with larger magnitudes from dominating the model, ensuring that all features are treated fairly.</a:t>
            </a:r>
            <a:endParaRPr lang="en-US" sz="3600" dirty="0"/>
          </a:p>
          <a:p>
            <a:pPr marL="285750" marR="0" lvl="0" indent="-171450" algn="just" rtl="0">
              <a:lnSpc>
                <a:spcPct val="150000"/>
              </a:lnSpc>
              <a:spcBef>
                <a:spcPts val="0"/>
              </a:spcBef>
              <a:spcAft>
                <a:spcPts val="0"/>
              </a:spcAft>
              <a:buClr>
                <a:schemeClr val="dk1"/>
              </a:buClr>
              <a:buSzPts val="1800"/>
              <a:buFont typeface="Arial"/>
              <a:buNone/>
            </a:pPr>
            <a:endParaRPr lang="en-US" sz="3600" b="1" dirty="0">
              <a:solidFill>
                <a:srgbClr val="C00000"/>
              </a:solidFill>
              <a:ea typeface="Calibri"/>
              <a:cs typeface="Calibri"/>
              <a:sym typeface="Calibri"/>
            </a:endParaRPr>
          </a:p>
          <a:p>
            <a:pPr marL="285750" marR="0" lvl="0" indent="-285750" algn="just" rtl="0">
              <a:lnSpc>
                <a:spcPct val="150000"/>
              </a:lnSpc>
              <a:spcBef>
                <a:spcPts val="0"/>
              </a:spcBef>
              <a:spcAft>
                <a:spcPts val="0"/>
              </a:spcAft>
              <a:buClr>
                <a:schemeClr val="dk1"/>
              </a:buClr>
              <a:buSzPts val="1800"/>
              <a:buFont typeface="Arial"/>
              <a:buChar char="•"/>
            </a:pPr>
            <a:r>
              <a:rPr lang="en-US" sz="3600" b="1" dirty="0">
                <a:solidFill>
                  <a:srgbClr val="C00000"/>
                </a:solidFill>
                <a:ea typeface="Calibri"/>
                <a:cs typeface="Calibri"/>
                <a:sym typeface="Calibri"/>
              </a:rPr>
              <a:t>Improves Model Performance:</a:t>
            </a:r>
            <a:r>
              <a:rPr lang="en-US" sz="3600" dirty="0">
                <a:solidFill>
                  <a:srgbClr val="C00000"/>
                </a:solidFill>
                <a:ea typeface="Calibri"/>
                <a:cs typeface="Calibri"/>
                <a:sym typeface="Calibri"/>
              </a:rPr>
              <a:t> </a:t>
            </a:r>
            <a:r>
              <a:rPr lang="en-US" sz="3600" dirty="0">
                <a:solidFill>
                  <a:schemeClr val="dk1"/>
                </a:solidFill>
                <a:ea typeface="Calibri"/>
                <a:cs typeface="Calibri"/>
                <a:sym typeface="Calibri"/>
              </a:rPr>
              <a:t>Many machine learning algorithms, especially those based on distance or gradient calculations, benefit from standardized data.</a:t>
            </a:r>
            <a:endParaRPr lang="en-US" sz="3600" dirty="0"/>
          </a:p>
          <a:p>
            <a:pPr marL="285750" marR="0" lvl="0" indent="-171450" algn="just" rtl="0">
              <a:lnSpc>
                <a:spcPct val="150000"/>
              </a:lnSpc>
              <a:spcBef>
                <a:spcPts val="0"/>
              </a:spcBef>
              <a:spcAft>
                <a:spcPts val="0"/>
              </a:spcAft>
              <a:buClr>
                <a:schemeClr val="dk1"/>
              </a:buClr>
              <a:buSzPts val="1800"/>
              <a:buFont typeface="Arial"/>
              <a:buNone/>
            </a:pPr>
            <a:endParaRPr lang="en-US" sz="3600" b="1" dirty="0">
              <a:solidFill>
                <a:srgbClr val="C00000"/>
              </a:solidFill>
              <a:ea typeface="Calibri"/>
              <a:cs typeface="Calibri"/>
              <a:sym typeface="Calibri"/>
            </a:endParaRPr>
          </a:p>
          <a:p>
            <a:pPr marL="285750" marR="0" lvl="0" indent="-285750" algn="just" rtl="0">
              <a:lnSpc>
                <a:spcPct val="150000"/>
              </a:lnSpc>
              <a:spcBef>
                <a:spcPts val="0"/>
              </a:spcBef>
              <a:spcAft>
                <a:spcPts val="0"/>
              </a:spcAft>
              <a:buClr>
                <a:schemeClr val="dk1"/>
              </a:buClr>
              <a:buSzPts val="1800"/>
              <a:buFont typeface="Arial"/>
              <a:buChar char="•"/>
            </a:pPr>
            <a:r>
              <a:rPr lang="en-US" sz="3600" b="1" dirty="0">
                <a:solidFill>
                  <a:srgbClr val="C00000"/>
                </a:solidFill>
                <a:ea typeface="Calibri"/>
                <a:cs typeface="Calibri"/>
                <a:sym typeface="Calibri"/>
              </a:rPr>
              <a:t>Compatibility with Certain Algorithms: </a:t>
            </a:r>
            <a:r>
              <a:rPr lang="en-US" sz="3600" dirty="0">
                <a:solidFill>
                  <a:schemeClr val="dk1"/>
                </a:solidFill>
                <a:ea typeface="Calibri"/>
                <a:cs typeface="Calibri"/>
                <a:sym typeface="Calibri"/>
              </a:rPr>
              <a:t>Some algorithms, like K-Nearest Neighbors and Support Vector Machines, assume standardized data.</a:t>
            </a:r>
          </a:p>
          <a:p>
            <a:pPr marL="0" marR="0" lvl="0" indent="0" algn="just" rtl="0">
              <a:lnSpc>
                <a:spcPct val="150000"/>
              </a:lnSpc>
              <a:spcBef>
                <a:spcPts val="0"/>
              </a:spcBef>
              <a:spcAft>
                <a:spcPts val="0"/>
              </a:spcAft>
              <a:buClr>
                <a:schemeClr val="dk1"/>
              </a:buClr>
              <a:buSzPts val="1800"/>
              <a:buNone/>
            </a:pPr>
            <a:r>
              <a:rPr lang="en-US" sz="2400" dirty="0">
                <a:solidFill>
                  <a:schemeClr val="dk1"/>
                </a:solidFill>
                <a:latin typeface="Calibri"/>
                <a:ea typeface="Calibri"/>
                <a:cs typeface="Calibri"/>
                <a:sym typeface="Calibri"/>
              </a:rPr>
              <a:t/>
            </a:r>
            <a:br>
              <a:rPr lang="en-US" sz="2400" dirty="0">
                <a:solidFill>
                  <a:schemeClr val="dk1"/>
                </a:solidFill>
                <a:latin typeface="Calibri"/>
                <a:ea typeface="Calibri"/>
                <a:cs typeface="Calibri"/>
                <a:sym typeface="Calibri"/>
              </a:rPr>
            </a:br>
            <a:endParaRPr lang="en-US" sz="2400" dirty="0">
              <a:solidFill>
                <a:schemeClr val="dk1"/>
              </a:solidFill>
              <a:latin typeface="Calibri"/>
              <a:ea typeface="Calibri"/>
              <a:cs typeface="Calibri"/>
              <a:sym typeface="Calibri"/>
            </a:endParaRPr>
          </a:p>
          <a:p>
            <a:endParaRPr lang="en-IN" dirty="0"/>
          </a:p>
        </p:txBody>
      </p:sp>
    </p:spTree>
    <p:extLst>
      <p:ext uri="{BB962C8B-B14F-4D97-AF65-F5344CB8AC3E}">
        <p14:creationId xmlns="" xmlns:p14="http://schemas.microsoft.com/office/powerpoint/2010/main" val="322264963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1EE379-7183-11C4-3244-71C6AE1C585C}"/>
              </a:ext>
            </a:extLst>
          </p:cNvPr>
          <p:cNvSpPr>
            <a:spLocks noGrp="1"/>
          </p:cNvSpPr>
          <p:nvPr>
            <p:ph type="title"/>
          </p:nvPr>
        </p:nvSpPr>
        <p:spPr/>
        <p:txBody>
          <a:bodyPr/>
          <a:lstStyle/>
          <a:p>
            <a:r>
              <a:rPr lang="en-IN" dirty="0"/>
              <a:t>Standardization</a:t>
            </a:r>
          </a:p>
        </p:txBody>
      </p:sp>
      <p:graphicFrame>
        <p:nvGraphicFramePr>
          <p:cNvPr id="12" name="Content Placeholder 11">
            <a:extLst>
              <a:ext uri="{FF2B5EF4-FFF2-40B4-BE49-F238E27FC236}">
                <a16:creationId xmlns="" xmlns:a16="http://schemas.microsoft.com/office/drawing/2014/main" id="{1A5F061C-A4D2-A377-961F-0707F5D849BE}"/>
              </a:ext>
            </a:extLst>
          </p:cNvPr>
          <p:cNvGraphicFramePr>
            <a:graphicFrameLocks noGrp="1"/>
          </p:cNvGraphicFramePr>
          <p:nvPr>
            <p:ph idx="1"/>
            <p:extLst>
              <p:ext uri="{D42A27DB-BD31-4B8C-83A1-F6EECF244321}">
                <p14:modId xmlns="" xmlns:p14="http://schemas.microsoft.com/office/powerpoint/2010/main" val="892440635"/>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9344520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F90291-9598-2F08-6841-114520DFF277}"/>
              </a:ext>
            </a:extLst>
          </p:cNvPr>
          <p:cNvSpPr>
            <a:spLocks noGrp="1"/>
          </p:cNvSpPr>
          <p:nvPr>
            <p:ph type="title"/>
          </p:nvPr>
        </p:nvSpPr>
        <p:spPr/>
        <p:txBody>
          <a:bodyPr/>
          <a:lstStyle/>
          <a:p>
            <a:r>
              <a:rPr lang="en-IN" dirty="0"/>
              <a:t>Standardization</a:t>
            </a:r>
          </a:p>
        </p:txBody>
      </p:sp>
      <p:sp>
        <p:nvSpPr>
          <p:cNvPr id="3" name="Content Placeholder 2">
            <a:extLst>
              <a:ext uri="{FF2B5EF4-FFF2-40B4-BE49-F238E27FC236}">
                <a16:creationId xmlns="" xmlns:a16="http://schemas.microsoft.com/office/drawing/2014/main" id="{F4BA7418-36ED-0A6D-B2AE-B3E19FA7A9E8}"/>
              </a:ext>
            </a:extLst>
          </p:cNvPr>
          <p:cNvSpPr>
            <a:spLocks noGrp="1"/>
          </p:cNvSpPr>
          <p:nvPr>
            <p:ph idx="1"/>
          </p:nvPr>
        </p:nvSpPr>
        <p:spPr/>
        <p:txBody>
          <a:bodyPr>
            <a:normAutofit fontScale="92500" lnSpcReduction="10000"/>
          </a:bodyPr>
          <a:lstStyle/>
          <a:p>
            <a:pPr marL="285750" marR="0" lvl="0" indent="-285750" algn="just" rtl="0">
              <a:lnSpc>
                <a:spcPct val="150000"/>
              </a:lnSpc>
              <a:spcBef>
                <a:spcPts val="0"/>
              </a:spcBef>
              <a:spcAft>
                <a:spcPts val="0"/>
              </a:spcAft>
              <a:buClr>
                <a:schemeClr val="dk1"/>
              </a:buClr>
              <a:buSzPts val="1800"/>
              <a:buFont typeface="Arial"/>
              <a:buChar char="•"/>
            </a:pPr>
            <a:r>
              <a:rPr lang="en-US" sz="1800" b="1" dirty="0">
                <a:solidFill>
                  <a:schemeClr val="dk1"/>
                </a:solidFill>
                <a:ea typeface="Calibri"/>
                <a:cs typeface="Calibri"/>
                <a:sym typeface="Calibri"/>
              </a:rPr>
              <a:t>Z-score normalization</a:t>
            </a:r>
            <a:r>
              <a:rPr lang="en-US" sz="1800" dirty="0">
                <a:solidFill>
                  <a:schemeClr val="dk1"/>
                </a:solidFill>
                <a:ea typeface="Calibri"/>
                <a:cs typeface="Calibri"/>
                <a:sym typeface="Calibri"/>
              </a:rPr>
              <a:t> is a data preprocessing technique that transforms numerical data to have a mean of 0 and a standard deviation of 1. This is particularly useful when dealing with features that have different scales or units, as it ensures that all features contribute equally to the model.</a:t>
            </a:r>
            <a:endParaRPr lang="en-US" dirty="0"/>
          </a:p>
          <a:p>
            <a:pPr marL="0" marR="0" lvl="0" indent="0" algn="just" rtl="0">
              <a:lnSpc>
                <a:spcPct val="150000"/>
              </a:lnSpc>
              <a:spcBef>
                <a:spcPts val="0"/>
              </a:spcBef>
              <a:spcAft>
                <a:spcPts val="0"/>
              </a:spcAft>
              <a:buNone/>
            </a:pPr>
            <a:endParaRPr lang="en-US" sz="1800" dirty="0">
              <a:solidFill>
                <a:srgbClr val="000000"/>
              </a:solidFill>
              <a:ea typeface="Calibri"/>
              <a:cs typeface="Calibri"/>
              <a:sym typeface="Calibri"/>
            </a:endParaRPr>
          </a:p>
          <a:p>
            <a:pPr marL="285750" marR="0" lvl="0" indent="-285750" algn="just" rtl="0">
              <a:lnSpc>
                <a:spcPct val="150000"/>
              </a:lnSpc>
              <a:spcBef>
                <a:spcPts val="0"/>
              </a:spcBef>
              <a:spcAft>
                <a:spcPts val="0"/>
              </a:spcAft>
              <a:buClr>
                <a:srgbClr val="000000"/>
              </a:buClr>
              <a:buSzPts val="1800"/>
              <a:buFont typeface="Arial"/>
              <a:buChar char="•"/>
            </a:pPr>
            <a:r>
              <a:rPr lang="en-US" sz="1800" b="0" i="0" dirty="0">
                <a:solidFill>
                  <a:srgbClr val="000000"/>
                </a:solidFill>
                <a:ea typeface="Calibri"/>
                <a:cs typeface="Calibri"/>
                <a:sym typeface="Calibri"/>
              </a:rPr>
              <a:t>The formula used is:</a:t>
            </a:r>
            <a:endParaRPr lang="en-US" dirty="0"/>
          </a:p>
          <a:p>
            <a:pPr marL="1371600" marR="0" lvl="3" indent="0" algn="just" rtl="0">
              <a:lnSpc>
                <a:spcPct val="150000"/>
              </a:lnSpc>
              <a:spcBef>
                <a:spcPts val="0"/>
              </a:spcBef>
              <a:spcAft>
                <a:spcPts val="0"/>
              </a:spcAft>
              <a:buNone/>
            </a:pPr>
            <a:r>
              <a:rPr lang="en-US" sz="1800" b="0" i="0" u="none" strike="noStrike" cap="none" dirty="0">
                <a:solidFill>
                  <a:srgbClr val="000000"/>
                </a:solidFill>
                <a:ea typeface="Calibri"/>
                <a:cs typeface="Calibri"/>
                <a:sym typeface="Calibri"/>
              </a:rPr>
              <a:t>z = (x - mean) / </a:t>
            </a:r>
            <a:r>
              <a:rPr lang="en-US" sz="1800" b="0" i="0" u="none" strike="noStrike" cap="none" dirty="0" err="1">
                <a:solidFill>
                  <a:srgbClr val="000000"/>
                </a:solidFill>
                <a:ea typeface="Calibri"/>
                <a:cs typeface="Calibri"/>
                <a:sym typeface="Calibri"/>
              </a:rPr>
              <a:t>standard_deviation</a:t>
            </a:r>
            <a:endParaRPr lang="en-US" sz="1800" b="0" i="0" u="none" strike="noStrike" cap="none" dirty="0">
              <a:solidFill>
                <a:srgbClr val="000000"/>
              </a:solidFill>
              <a:ea typeface="Calibri"/>
              <a:cs typeface="Calibri"/>
              <a:sym typeface="Calibri"/>
            </a:endParaRPr>
          </a:p>
          <a:p>
            <a:pPr marL="285750" marR="0" lvl="0" indent="-285750" algn="just" rtl="0">
              <a:lnSpc>
                <a:spcPct val="150000"/>
              </a:lnSpc>
              <a:spcBef>
                <a:spcPts val="0"/>
              </a:spcBef>
              <a:spcAft>
                <a:spcPts val="0"/>
              </a:spcAft>
              <a:buClr>
                <a:srgbClr val="000000"/>
              </a:buClr>
              <a:buSzPts val="1800"/>
              <a:buFont typeface="Arial"/>
              <a:buChar char="•"/>
            </a:pPr>
            <a:r>
              <a:rPr lang="en-US" sz="1800" dirty="0">
                <a:solidFill>
                  <a:srgbClr val="000000"/>
                </a:solidFill>
                <a:ea typeface="Calibri"/>
                <a:cs typeface="Calibri"/>
                <a:sym typeface="Calibri"/>
              </a:rPr>
              <a:t>where:</a:t>
            </a:r>
            <a:endParaRPr lang="en-US" dirty="0"/>
          </a:p>
          <a:p>
            <a:pPr marL="742950" marR="0" lvl="1" indent="-285750" algn="just"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ea typeface="Calibri"/>
                <a:cs typeface="Calibri"/>
                <a:sym typeface="Calibri"/>
              </a:rPr>
              <a:t>z is the normalized value.</a:t>
            </a:r>
            <a:endParaRPr lang="en-US" dirty="0"/>
          </a:p>
          <a:p>
            <a:pPr marL="742950" marR="0" lvl="1" indent="-285750" algn="just"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ea typeface="Calibri"/>
                <a:cs typeface="Calibri"/>
                <a:sym typeface="Calibri"/>
              </a:rPr>
              <a:t>x is the original value.</a:t>
            </a:r>
            <a:endParaRPr lang="en-US" dirty="0"/>
          </a:p>
          <a:p>
            <a:pPr marL="742950" marR="0" lvl="1" indent="-285750" algn="just"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ea typeface="Calibri"/>
                <a:cs typeface="Calibri"/>
                <a:sym typeface="Calibri"/>
              </a:rPr>
              <a:t>mean is the mean of the dataset.</a:t>
            </a:r>
            <a:endParaRPr lang="en-US" dirty="0"/>
          </a:p>
          <a:p>
            <a:pPr marL="742950" marR="0" lvl="1" indent="-285750" algn="just" rtl="0">
              <a:lnSpc>
                <a:spcPct val="150000"/>
              </a:lnSpc>
              <a:spcBef>
                <a:spcPts val="0"/>
              </a:spcBef>
              <a:spcAft>
                <a:spcPts val="0"/>
              </a:spcAft>
              <a:buClr>
                <a:srgbClr val="000000"/>
              </a:buClr>
              <a:buSzPts val="1800"/>
              <a:buFont typeface="Arial"/>
              <a:buChar char="•"/>
            </a:pPr>
            <a:r>
              <a:rPr lang="en-US" sz="1800" b="0" i="0" u="none" strike="noStrike" cap="none" dirty="0" err="1">
                <a:solidFill>
                  <a:srgbClr val="000000"/>
                </a:solidFill>
                <a:ea typeface="Calibri"/>
                <a:cs typeface="Calibri"/>
                <a:sym typeface="Calibri"/>
              </a:rPr>
              <a:t>standard_deviation</a:t>
            </a:r>
            <a:r>
              <a:rPr lang="en-US" sz="1800" b="0" i="0" u="none" strike="noStrike" cap="none" dirty="0">
                <a:solidFill>
                  <a:srgbClr val="000000"/>
                </a:solidFill>
                <a:ea typeface="Calibri"/>
                <a:cs typeface="Calibri"/>
                <a:sym typeface="Calibri"/>
              </a:rPr>
              <a:t> is the standard deviation of the dataset.</a:t>
            </a:r>
            <a:endParaRPr lang="en-IN" dirty="0"/>
          </a:p>
        </p:txBody>
      </p:sp>
    </p:spTree>
    <p:extLst>
      <p:ext uri="{BB962C8B-B14F-4D97-AF65-F5344CB8AC3E}">
        <p14:creationId xmlns="" xmlns:p14="http://schemas.microsoft.com/office/powerpoint/2010/main" val="11449492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61D5378C-6934-1C0D-CDF7-A945CED369D4}"/>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34D4FF30-7B59-1E7E-CF6E-CE7A069AB413}"/>
              </a:ext>
            </a:extLst>
          </p:cNvPr>
          <p:cNvSpPr>
            <a:spLocks noGrp="1"/>
          </p:cNvSpPr>
          <p:nvPr>
            <p:ph type="title"/>
          </p:nvPr>
        </p:nvSpPr>
        <p:spPr/>
        <p:txBody>
          <a:bodyPr/>
          <a:lstStyle/>
          <a:p>
            <a:r>
              <a:rPr lang="en-IN" dirty="0"/>
              <a:t>Standardization</a:t>
            </a:r>
          </a:p>
        </p:txBody>
      </p:sp>
      <p:sp>
        <p:nvSpPr>
          <p:cNvPr id="3" name="Content Placeholder 2">
            <a:extLst>
              <a:ext uri="{FF2B5EF4-FFF2-40B4-BE49-F238E27FC236}">
                <a16:creationId xmlns="" xmlns:a16="http://schemas.microsoft.com/office/drawing/2014/main" id="{CB18E6A0-243C-A806-BD88-AF0FB588A16B}"/>
              </a:ext>
            </a:extLst>
          </p:cNvPr>
          <p:cNvSpPr>
            <a:spLocks noGrp="1"/>
          </p:cNvSpPr>
          <p:nvPr>
            <p:ph idx="1"/>
          </p:nvPr>
        </p:nvSpPr>
        <p:spPr/>
        <p:txBody>
          <a:bodyPr>
            <a:normAutofit/>
          </a:bodyPr>
          <a:lstStyle/>
          <a:p>
            <a:pPr marL="285750" marR="0" lvl="0" indent="-285750" algn="just" rtl="0">
              <a:lnSpc>
                <a:spcPct val="150000"/>
              </a:lnSpc>
              <a:spcBef>
                <a:spcPts val="0"/>
              </a:spcBef>
              <a:spcAft>
                <a:spcPts val="0"/>
              </a:spcAft>
              <a:buClr>
                <a:schemeClr val="dk1"/>
              </a:buClr>
              <a:buSzPts val="1800"/>
              <a:buFont typeface="Arial"/>
              <a:buChar char="•"/>
            </a:pPr>
            <a:r>
              <a:rPr lang="en-US" sz="1800" b="1" dirty="0">
                <a:solidFill>
                  <a:schemeClr val="dk1"/>
                </a:solidFill>
                <a:ea typeface="Calibri"/>
                <a:cs typeface="Calibri"/>
                <a:sym typeface="Calibri"/>
              </a:rPr>
              <a:t>Min-max normalization</a:t>
            </a:r>
            <a:r>
              <a:rPr lang="en-US" sz="1800" dirty="0">
                <a:solidFill>
                  <a:schemeClr val="dk1"/>
                </a:solidFill>
                <a:ea typeface="Calibri"/>
                <a:cs typeface="Calibri"/>
                <a:sym typeface="Calibri"/>
              </a:rPr>
              <a:t> is a data preprocessing technique that scales numerical data to a specific range, typically between 0 and 1. It's useful when you want to preserve the relative distances between data points while ensuring that all features have a similar scale.</a:t>
            </a:r>
            <a:endParaRPr lang="en-US" sz="1800" dirty="0">
              <a:solidFill>
                <a:srgbClr val="000000"/>
              </a:solidFill>
              <a:ea typeface="Calibri"/>
              <a:cs typeface="Calibri"/>
              <a:sym typeface="Calibri"/>
            </a:endParaRPr>
          </a:p>
          <a:p>
            <a:pPr marL="285750" marR="0" lvl="0" indent="-285750" algn="just" rtl="0">
              <a:lnSpc>
                <a:spcPct val="150000"/>
              </a:lnSpc>
              <a:spcBef>
                <a:spcPts val="0"/>
              </a:spcBef>
              <a:spcAft>
                <a:spcPts val="0"/>
              </a:spcAft>
              <a:buClr>
                <a:srgbClr val="000000"/>
              </a:buClr>
              <a:buSzPts val="1800"/>
              <a:buFont typeface="Arial"/>
              <a:buChar char="•"/>
            </a:pPr>
            <a:r>
              <a:rPr lang="en-US" sz="1800" b="0" i="0" dirty="0">
                <a:solidFill>
                  <a:srgbClr val="000000"/>
                </a:solidFill>
                <a:ea typeface="Calibri"/>
                <a:cs typeface="Calibri"/>
                <a:sym typeface="Calibri"/>
              </a:rPr>
              <a:t>The formula used is:</a:t>
            </a:r>
            <a:endParaRPr lang="en-US" dirty="0"/>
          </a:p>
          <a:p>
            <a:pPr marL="914400" marR="0" lvl="2" indent="0" algn="just" rtl="0">
              <a:lnSpc>
                <a:spcPct val="150000"/>
              </a:lnSpc>
              <a:spcBef>
                <a:spcPts val="0"/>
              </a:spcBef>
              <a:spcAft>
                <a:spcPts val="0"/>
              </a:spcAft>
              <a:buNone/>
            </a:pPr>
            <a:r>
              <a:rPr lang="en-US" sz="1800" b="0" i="0" u="none" strike="noStrike" cap="none" dirty="0" err="1">
                <a:solidFill>
                  <a:srgbClr val="000000"/>
                </a:solidFill>
                <a:ea typeface="Calibri"/>
                <a:cs typeface="Calibri"/>
                <a:sym typeface="Calibri"/>
              </a:rPr>
              <a:t>x_scaled</a:t>
            </a:r>
            <a:r>
              <a:rPr lang="en-US" sz="1800" b="0" i="0" u="none" strike="noStrike" cap="none" dirty="0">
                <a:solidFill>
                  <a:srgbClr val="000000"/>
                </a:solidFill>
                <a:ea typeface="Calibri"/>
                <a:cs typeface="Calibri"/>
                <a:sym typeface="Calibri"/>
              </a:rPr>
              <a:t> = (x - min(x)) / (max(x) - min(x))</a:t>
            </a:r>
            <a:endParaRPr lang="en-US" dirty="0"/>
          </a:p>
          <a:p>
            <a:pPr marL="0" marR="0" lvl="0" indent="0" algn="just" rtl="0">
              <a:lnSpc>
                <a:spcPct val="150000"/>
              </a:lnSpc>
              <a:spcBef>
                <a:spcPts val="0"/>
              </a:spcBef>
              <a:spcAft>
                <a:spcPts val="0"/>
              </a:spcAft>
              <a:buNone/>
            </a:pPr>
            <a:r>
              <a:rPr lang="en-US" sz="1800" b="0" i="0" dirty="0">
                <a:solidFill>
                  <a:srgbClr val="000000"/>
                </a:solidFill>
                <a:ea typeface="Calibri"/>
                <a:cs typeface="Calibri"/>
                <a:sym typeface="Calibri"/>
              </a:rPr>
              <a:t>where:</a:t>
            </a:r>
            <a:endParaRPr lang="en-US" dirty="0"/>
          </a:p>
          <a:p>
            <a:pPr marL="742950" marR="0" lvl="1" indent="-285750" algn="just" rtl="0">
              <a:lnSpc>
                <a:spcPct val="150000"/>
              </a:lnSpc>
              <a:spcBef>
                <a:spcPts val="0"/>
              </a:spcBef>
              <a:spcAft>
                <a:spcPts val="0"/>
              </a:spcAft>
              <a:buClr>
                <a:srgbClr val="000000"/>
              </a:buClr>
              <a:buSzPts val="1800"/>
              <a:buFont typeface="Arial"/>
              <a:buChar char="•"/>
            </a:pPr>
            <a:r>
              <a:rPr lang="en-US" sz="1800" b="0" i="0" u="none" strike="noStrike" cap="none" dirty="0" err="1">
                <a:solidFill>
                  <a:srgbClr val="000000"/>
                </a:solidFill>
                <a:ea typeface="Calibri"/>
                <a:cs typeface="Calibri"/>
                <a:sym typeface="Calibri"/>
              </a:rPr>
              <a:t>x_scaled</a:t>
            </a:r>
            <a:r>
              <a:rPr lang="en-US" sz="1800" b="0" i="0" u="none" strike="noStrike" cap="none" dirty="0">
                <a:solidFill>
                  <a:srgbClr val="000000"/>
                </a:solidFill>
                <a:ea typeface="Calibri"/>
                <a:cs typeface="Calibri"/>
                <a:sym typeface="Calibri"/>
              </a:rPr>
              <a:t> is the normalized value.</a:t>
            </a:r>
            <a:endParaRPr lang="en-US" dirty="0"/>
          </a:p>
          <a:p>
            <a:pPr marL="742950" marR="0" lvl="1" indent="-285750" algn="just"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ea typeface="Calibri"/>
                <a:cs typeface="Calibri"/>
                <a:sym typeface="Calibri"/>
              </a:rPr>
              <a:t>x is the original value.</a:t>
            </a:r>
            <a:endParaRPr lang="en-US" dirty="0"/>
          </a:p>
          <a:p>
            <a:pPr marL="742950" marR="0" lvl="1" indent="-285750" algn="just"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ea typeface="Calibri"/>
                <a:cs typeface="Calibri"/>
                <a:sym typeface="Calibri"/>
              </a:rPr>
              <a:t>min(x) is the minimum value in the dataset.</a:t>
            </a:r>
            <a:endParaRPr lang="en-US" dirty="0"/>
          </a:p>
          <a:p>
            <a:pPr marL="742950" marR="0" lvl="1" indent="-285750" algn="l" rtl="0">
              <a:lnSpc>
                <a:spcPct val="15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Calibri"/>
                <a:ea typeface="Calibri"/>
                <a:cs typeface="Calibri"/>
                <a:sym typeface="Calibri"/>
              </a:rPr>
              <a:t>max(x) is the maximum value in the dataset.</a:t>
            </a:r>
            <a:endParaRPr lang="en-IN" dirty="0"/>
          </a:p>
        </p:txBody>
      </p:sp>
    </p:spTree>
    <p:extLst>
      <p:ext uri="{BB962C8B-B14F-4D97-AF65-F5344CB8AC3E}">
        <p14:creationId xmlns="" xmlns:p14="http://schemas.microsoft.com/office/powerpoint/2010/main" val="4071729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General techniques for handling large volumes of data</a:t>
            </a:r>
            <a:endParaRPr lang="en-IN" sz="4000" dirty="0"/>
          </a:p>
        </p:txBody>
      </p:sp>
      <p:sp>
        <p:nvSpPr>
          <p:cNvPr id="3" name="Content Placeholder 2"/>
          <p:cNvSpPr>
            <a:spLocks noGrp="1"/>
          </p:cNvSpPr>
          <p:nvPr>
            <p:ph idx="1"/>
          </p:nvPr>
        </p:nvSpPr>
        <p:spPr/>
        <p:txBody>
          <a:bodyPr>
            <a:normAutofit fontScale="92500"/>
          </a:bodyPr>
          <a:lstStyle/>
          <a:p>
            <a:r>
              <a:rPr lang="en-GB" dirty="0"/>
              <a:t>DIVIDING A LARGE MATRIX INTO MANY SMALL ONES</a:t>
            </a:r>
          </a:p>
          <a:p>
            <a:pPr lvl="1"/>
            <a:r>
              <a:rPr lang="en-IN" sz="1800" dirty="0" err="1"/>
              <a:t>bcolz</a:t>
            </a:r>
            <a:r>
              <a:rPr lang="en-IN" sz="1800" dirty="0"/>
              <a:t> - </a:t>
            </a:r>
            <a:r>
              <a:rPr lang="en-GB" sz="1800" b="0" dirty="0"/>
              <a:t>store data arrays compactly and uses the hard drive when the array no longer fits into the main memory</a:t>
            </a:r>
          </a:p>
          <a:p>
            <a:pPr lvl="1"/>
            <a:r>
              <a:rPr lang="en-GB" sz="1800" dirty="0" err="1"/>
              <a:t>Dask</a:t>
            </a:r>
            <a:r>
              <a:rPr lang="en-GB" sz="1800" dirty="0"/>
              <a:t> - </a:t>
            </a:r>
            <a:r>
              <a:rPr lang="en-GB" sz="1800" b="0" dirty="0"/>
              <a:t>optimize the flow of calculations and makes performing calculations in parallel easier</a:t>
            </a:r>
            <a:endParaRPr lang="en-IN" sz="1800" dirty="0"/>
          </a:p>
          <a:p>
            <a:r>
              <a:rPr lang="en-IN" dirty="0"/>
              <a:t>MAPREDUCE – easy to parallelize and distribute</a:t>
            </a:r>
          </a:p>
          <a:p>
            <a:r>
              <a:rPr lang="en-GB" b="0" dirty="0" err="1"/>
              <a:t>MapReduce</a:t>
            </a:r>
            <a:r>
              <a:rPr lang="en-GB" b="0" dirty="0"/>
              <a:t> algorithms are easy to understand with an analogy: Imagine that you were asked to count all the votes for the national elections. Your country has </a:t>
            </a:r>
            <a:r>
              <a:rPr lang="en-GB" dirty="0">
                <a:solidFill>
                  <a:srgbClr val="C00000"/>
                </a:solidFill>
              </a:rPr>
              <a:t>25 parties</a:t>
            </a:r>
            <a:r>
              <a:rPr lang="en-GB" b="0" dirty="0">
                <a:solidFill>
                  <a:srgbClr val="C00000"/>
                </a:solidFill>
              </a:rPr>
              <a:t>, </a:t>
            </a:r>
            <a:r>
              <a:rPr lang="en-GB" dirty="0">
                <a:solidFill>
                  <a:srgbClr val="C00000"/>
                </a:solidFill>
              </a:rPr>
              <a:t>1,500 voting offices, and 2 million people</a:t>
            </a:r>
            <a:r>
              <a:rPr lang="en-GB" b="0" dirty="0">
                <a:solidFill>
                  <a:srgbClr val="C00000"/>
                </a:solidFill>
              </a:rPr>
              <a:t>.</a:t>
            </a:r>
            <a:r>
              <a:rPr lang="en-GB" b="0" dirty="0"/>
              <a:t> You could choose to </a:t>
            </a:r>
          </a:p>
          <a:p>
            <a:pPr lvl="1"/>
            <a:r>
              <a:rPr lang="en-GB" b="0" dirty="0"/>
              <a:t>gather all the voting tickets from every office individually and count them centrally</a:t>
            </a:r>
          </a:p>
          <a:p>
            <a:pPr lvl="1"/>
            <a:r>
              <a:rPr lang="en-GB" b="0" dirty="0"/>
              <a:t>ask the local offices to count the votes for the 25 parties and hand over the results to you, and you could then aggregate them by party.</a:t>
            </a:r>
            <a:endParaRPr lang="en-GB" dirty="0"/>
          </a:p>
        </p:txBody>
      </p:sp>
    </p:spTree>
    <p:extLst>
      <p:ext uri="{BB962C8B-B14F-4D97-AF65-F5344CB8AC3E}">
        <p14:creationId xmlns="" xmlns:p14="http://schemas.microsoft.com/office/powerpoint/2010/main" val="270295083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07DA14-2E7E-D225-9413-FC15A0FCFEFF}"/>
              </a:ext>
            </a:extLst>
          </p:cNvPr>
          <p:cNvSpPr>
            <a:spLocks noGrp="1"/>
          </p:cNvSpPr>
          <p:nvPr>
            <p:ph type="title"/>
          </p:nvPr>
        </p:nvSpPr>
        <p:spPr/>
        <p:txBody>
          <a:bodyPr anchor="ctr">
            <a:normAutofit/>
          </a:bodyPr>
          <a:lstStyle/>
          <a:p>
            <a:r>
              <a:rPr lang="en-IN" dirty="0"/>
              <a:t>Outlier Noise</a:t>
            </a:r>
          </a:p>
        </p:txBody>
      </p:sp>
      <p:sp>
        <p:nvSpPr>
          <p:cNvPr id="3" name="Content Placeholder 2">
            <a:extLst>
              <a:ext uri="{FF2B5EF4-FFF2-40B4-BE49-F238E27FC236}">
                <a16:creationId xmlns="" xmlns:a16="http://schemas.microsoft.com/office/drawing/2014/main" id="{CA2E878E-0C50-EC57-6872-CA1D84FC8A4B}"/>
              </a:ext>
            </a:extLst>
          </p:cNvPr>
          <p:cNvSpPr>
            <a:spLocks noGrp="1"/>
          </p:cNvSpPr>
          <p:nvPr>
            <p:ph idx="1"/>
          </p:nvPr>
        </p:nvSpPr>
        <p:spPr/>
        <p:txBody>
          <a:bodyPr>
            <a:normAutofit/>
          </a:bodyPr>
          <a:lstStyle/>
          <a:p>
            <a:pPr marL="285750" indent="-285750">
              <a:lnSpc>
                <a:spcPct val="90000"/>
              </a:lnSpc>
              <a:buFont typeface="Arial" panose="020B0604020202020204" pitchFamily="34" charset="0"/>
              <a:buChar char="•"/>
            </a:pPr>
            <a:r>
              <a:rPr lang="en-US" sz="1800" i="0" dirty="0">
                <a:effectLst/>
                <a:highlight>
                  <a:srgbClr val="FFFFFF"/>
                </a:highlight>
              </a:rPr>
              <a:t>Outlier Noise or Outliers are the data points which deviate significantly from the norm.</a:t>
            </a:r>
          </a:p>
          <a:p>
            <a:pPr marL="285750" indent="-285750">
              <a:lnSpc>
                <a:spcPct val="90000"/>
              </a:lnSpc>
              <a:buFont typeface="Arial" panose="020B0604020202020204" pitchFamily="34" charset="0"/>
              <a:buChar char="•"/>
            </a:pPr>
            <a:r>
              <a:rPr lang="en-US" sz="1800" i="0" dirty="0">
                <a:effectLst/>
                <a:highlight>
                  <a:srgbClr val="FFFFFF"/>
                </a:highlight>
              </a:rPr>
              <a:t>Outliers can be single data points, or a subset of observations called a collective outlier. </a:t>
            </a:r>
          </a:p>
          <a:p>
            <a:pPr marL="285750" indent="-285750">
              <a:lnSpc>
                <a:spcPct val="90000"/>
              </a:lnSpc>
              <a:buFont typeface="Arial" panose="020B0604020202020204" pitchFamily="34" charset="0"/>
              <a:buChar char="•"/>
            </a:pPr>
            <a:r>
              <a:rPr lang="en-US" sz="1800" i="0" dirty="0">
                <a:effectLst/>
                <a:highlight>
                  <a:srgbClr val="FFFFFF"/>
                </a:highlight>
              </a:rPr>
              <a:t>The outlier data points can greatly impact the accuracy and reliability of </a:t>
            </a:r>
            <a:r>
              <a:rPr lang="en-US" sz="1800" dirty="0">
                <a:highlight>
                  <a:srgbClr val="FFFFFF"/>
                </a:highlight>
              </a:rPr>
              <a:t>statistical analyses </a:t>
            </a:r>
            <a:r>
              <a:rPr lang="en-US" sz="1800" i="0" dirty="0">
                <a:effectLst/>
                <a:highlight>
                  <a:srgbClr val="FFFFFF"/>
                </a:highlight>
              </a:rPr>
              <a:t>and machine learning models.</a:t>
            </a:r>
          </a:p>
          <a:p>
            <a:pPr marL="285750" indent="-285750">
              <a:lnSpc>
                <a:spcPct val="90000"/>
              </a:lnSpc>
              <a:buFont typeface="Arial" panose="020B0604020202020204" pitchFamily="34" charset="0"/>
              <a:buChar char="•"/>
            </a:pPr>
            <a:r>
              <a:rPr lang="en-US" sz="1800" i="0" dirty="0">
                <a:effectLst/>
                <a:highlight>
                  <a:srgbClr val="FFFFFF"/>
                </a:highlight>
              </a:rPr>
              <a:t>Outliers can also be called abnormalities, discordant, deviants, or anomalies.</a:t>
            </a:r>
            <a:endParaRPr lang="en-IN" sz="1800" dirty="0">
              <a:effectLst/>
            </a:endParaRPr>
          </a:p>
          <a:p>
            <a:pPr>
              <a:lnSpc>
                <a:spcPct val="90000"/>
              </a:lnSpc>
            </a:pPr>
            <a:endParaRPr lang="en-IN" sz="1800" dirty="0"/>
          </a:p>
        </p:txBody>
      </p:sp>
      <p:pic>
        <p:nvPicPr>
          <p:cNvPr id="4" name="Picture 3">
            <a:extLst>
              <a:ext uri="{FF2B5EF4-FFF2-40B4-BE49-F238E27FC236}">
                <a16:creationId xmlns="" xmlns:a16="http://schemas.microsoft.com/office/drawing/2014/main" id="{EFD7CB7F-3845-10CA-31BD-F28524E9638D}"/>
              </a:ext>
            </a:extLst>
          </p:cNvPr>
          <p:cNvPicPr>
            <a:picLocks noChangeAspect="1"/>
          </p:cNvPicPr>
          <p:nvPr/>
        </p:nvPicPr>
        <p:blipFill>
          <a:blip r:embed="rId2" cstate="print"/>
          <a:stretch>
            <a:fillRect/>
          </a:stretch>
        </p:blipFill>
        <p:spPr>
          <a:xfrm>
            <a:off x="2267744" y="3550158"/>
            <a:ext cx="5040560" cy="3225958"/>
          </a:xfrm>
          <a:prstGeom prst="rect">
            <a:avLst/>
          </a:prstGeom>
          <a:noFill/>
        </p:spPr>
      </p:pic>
    </p:spTree>
    <p:extLst>
      <p:ext uri="{BB962C8B-B14F-4D97-AF65-F5344CB8AC3E}">
        <p14:creationId xmlns="" xmlns:p14="http://schemas.microsoft.com/office/powerpoint/2010/main" val="139247877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43997B-7D2F-2C38-8753-B0C6FD13CBCA}"/>
              </a:ext>
            </a:extLst>
          </p:cNvPr>
          <p:cNvSpPr>
            <a:spLocks noGrp="1"/>
          </p:cNvSpPr>
          <p:nvPr>
            <p:ph type="title"/>
          </p:nvPr>
        </p:nvSpPr>
        <p:spPr/>
        <p:txBody>
          <a:bodyPr/>
          <a:lstStyle/>
          <a:p>
            <a:r>
              <a:rPr lang="en-IN" dirty="0"/>
              <a:t>Outlier Noise</a:t>
            </a:r>
          </a:p>
        </p:txBody>
      </p:sp>
      <p:graphicFrame>
        <p:nvGraphicFramePr>
          <p:cNvPr id="4" name="Content Placeholder 3">
            <a:extLst>
              <a:ext uri="{FF2B5EF4-FFF2-40B4-BE49-F238E27FC236}">
                <a16:creationId xmlns="" xmlns:a16="http://schemas.microsoft.com/office/drawing/2014/main" id="{A3DE02A4-1A37-E658-FCCE-E2820623DA80}"/>
              </a:ext>
            </a:extLst>
          </p:cNvPr>
          <p:cNvGraphicFramePr>
            <a:graphicFrameLocks noGrp="1"/>
          </p:cNvGraphicFramePr>
          <p:nvPr>
            <p:ph idx="1"/>
            <p:extLst>
              <p:ext uri="{D42A27DB-BD31-4B8C-83A1-F6EECF244321}">
                <p14:modId xmlns="" xmlns:p14="http://schemas.microsoft.com/office/powerpoint/2010/main" val="2370576388"/>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92268149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64F3F3-11F2-9382-BF14-8A99BC8340F2}"/>
              </a:ext>
            </a:extLst>
          </p:cNvPr>
          <p:cNvSpPr>
            <a:spLocks noGrp="1"/>
          </p:cNvSpPr>
          <p:nvPr>
            <p:ph type="title"/>
          </p:nvPr>
        </p:nvSpPr>
        <p:spPr/>
        <p:txBody>
          <a:bodyPr/>
          <a:lstStyle/>
          <a:p>
            <a:r>
              <a:rPr lang="en-IN" dirty="0"/>
              <a:t>Types of Outliers</a:t>
            </a:r>
          </a:p>
        </p:txBody>
      </p:sp>
      <p:sp>
        <p:nvSpPr>
          <p:cNvPr id="3" name="Content Placeholder 2">
            <a:extLst>
              <a:ext uri="{FF2B5EF4-FFF2-40B4-BE49-F238E27FC236}">
                <a16:creationId xmlns="" xmlns:a16="http://schemas.microsoft.com/office/drawing/2014/main" id="{320DBCB6-2CA2-8CD8-40C1-3DDEDE77D828}"/>
              </a:ext>
            </a:extLst>
          </p:cNvPr>
          <p:cNvSpPr>
            <a:spLocks noGrp="1"/>
          </p:cNvSpPr>
          <p:nvPr>
            <p:ph idx="1"/>
          </p:nvPr>
        </p:nvSpPr>
        <p:spPr/>
        <p:txBody>
          <a:bodyPr>
            <a:normAutofit fontScale="85000" lnSpcReduction="20000"/>
          </a:bodyPr>
          <a:lstStyle/>
          <a:p>
            <a:pPr marL="114300" indent="0" algn="just" rtl="0" fontAlgn="base">
              <a:lnSpc>
                <a:spcPct val="150000"/>
              </a:lnSpc>
              <a:buNone/>
            </a:pPr>
            <a:r>
              <a:rPr lang="en-US" i="0" dirty="0">
                <a:solidFill>
                  <a:srgbClr val="C00000"/>
                </a:solidFill>
                <a:effectLst/>
                <a:highlight>
                  <a:srgbClr val="FFFFFF"/>
                </a:highlight>
                <a:ea typeface="Calibri" panose="020F0502020204030204" pitchFamily="34" charset="0"/>
                <a:cs typeface="Calibri" panose="020F0502020204030204" pitchFamily="34" charset="0"/>
              </a:rPr>
              <a:t>Global outliers</a:t>
            </a:r>
            <a:endParaRPr lang="en-US" dirty="0">
              <a:solidFill>
                <a:srgbClr val="C00000"/>
              </a:solidFill>
              <a:highlight>
                <a:srgbClr val="FFFFFF"/>
              </a:highlight>
              <a:ea typeface="Calibri" panose="020F0502020204030204" pitchFamily="34" charset="0"/>
              <a:cs typeface="Calibri" panose="020F0502020204030204" pitchFamily="34" charset="0"/>
            </a:endParaRPr>
          </a:p>
          <a:p>
            <a:pPr marL="285750" indent="-285750" algn="just" rtl="0" fontAlgn="base">
              <a:lnSpc>
                <a:spcPct val="150000"/>
              </a:lnSpc>
              <a:buFont typeface="Arial" panose="020B0604020202020204" pitchFamily="34" charset="0"/>
              <a:buChar char="•"/>
            </a:pPr>
            <a:r>
              <a:rPr lang="en-US" i="0" dirty="0">
                <a:solidFill>
                  <a:srgbClr val="273239"/>
                </a:solidFill>
                <a:effectLst/>
                <a:highlight>
                  <a:srgbClr val="FFFFFF"/>
                </a:highlight>
                <a:ea typeface="Calibri" panose="020F0502020204030204" pitchFamily="34" charset="0"/>
                <a:cs typeface="Calibri" panose="020F0502020204030204" pitchFamily="34" charset="0"/>
              </a:rPr>
              <a:t>Global outliers are isolated data points that are far away from the main body of the data. </a:t>
            </a:r>
          </a:p>
          <a:p>
            <a:pPr marL="285750" indent="-285750" algn="just" rtl="0" fontAlgn="base">
              <a:lnSpc>
                <a:spcPct val="150000"/>
              </a:lnSpc>
              <a:buFont typeface="Arial" panose="020B0604020202020204" pitchFamily="34" charset="0"/>
              <a:buChar char="•"/>
            </a:pPr>
            <a:r>
              <a:rPr lang="en-US" i="0" dirty="0">
                <a:solidFill>
                  <a:srgbClr val="273239"/>
                </a:solidFill>
                <a:effectLst/>
                <a:highlight>
                  <a:srgbClr val="FFFFFF"/>
                </a:highlight>
                <a:ea typeface="Calibri" panose="020F0502020204030204" pitchFamily="34" charset="0"/>
                <a:cs typeface="Calibri" panose="020F0502020204030204" pitchFamily="34" charset="0"/>
              </a:rPr>
              <a:t>They are often easy to identify and remove.</a:t>
            </a:r>
          </a:p>
          <a:p>
            <a:pPr marL="285750" indent="-285750" algn="just" rtl="0" fontAlgn="base">
              <a:lnSpc>
                <a:spcPct val="150000"/>
              </a:lnSpc>
              <a:buFont typeface="Arial" panose="020B0604020202020204" pitchFamily="34" charset="0"/>
              <a:buChar char="•"/>
            </a:pPr>
            <a:endParaRPr lang="en-US" i="0" dirty="0">
              <a:solidFill>
                <a:srgbClr val="273239"/>
              </a:solidFill>
              <a:effectLst/>
              <a:highlight>
                <a:srgbClr val="FFFFFF"/>
              </a:highlight>
              <a:ea typeface="Calibri" panose="020F0502020204030204" pitchFamily="34" charset="0"/>
              <a:cs typeface="Calibri" panose="020F0502020204030204" pitchFamily="34" charset="0"/>
            </a:endParaRPr>
          </a:p>
          <a:p>
            <a:pPr marL="114300" indent="0" algn="just" rtl="0" fontAlgn="base">
              <a:lnSpc>
                <a:spcPct val="150000"/>
              </a:lnSpc>
              <a:buNone/>
            </a:pPr>
            <a:r>
              <a:rPr lang="en-US" i="0" dirty="0">
                <a:solidFill>
                  <a:srgbClr val="C00000"/>
                </a:solidFill>
                <a:effectLst/>
                <a:highlight>
                  <a:srgbClr val="FFFFFF"/>
                </a:highlight>
                <a:ea typeface="Calibri" panose="020F0502020204030204" pitchFamily="34" charset="0"/>
                <a:cs typeface="Calibri" panose="020F0502020204030204" pitchFamily="34" charset="0"/>
              </a:rPr>
              <a:t>Contextual outliers</a:t>
            </a:r>
            <a:endParaRPr lang="en-US" dirty="0">
              <a:solidFill>
                <a:srgbClr val="C00000"/>
              </a:solidFill>
              <a:highlight>
                <a:srgbClr val="FFFFFF"/>
              </a:highlight>
              <a:ea typeface="Calibri" panose="020F0502020204030204" pitchFamily="34" charset="0"/>
              <a:cs typeface="Calibri" panose="020F0502020204030204" pitchFamily="34" charset="0"/>
            </a:endParaRPr>
          </a:p>
          <a:p>
            <a:pPr marL="285750" indent="-285750" algn="just" rtl="0" fontAlgn="base">
              <a:lnSpc>
                <a:spcPct val="150000"/>
              </a:lnSpc>
              <a:buFont typeface="Arial" panose="020B0604020202020204" pitchFamily="34" charset="0"/>
              <a:buChar char="•"/>
            </a:pPr>
            <a:r>
              <a:rPr lang="en-US" i="0" dirty="0">
                <a:solidFill>
                  <a:srgbClr val="273239"/>
                </a:solidFill>
                <a:effectLst/>
                <a:highlight>
                  <a:srgbClr val="FFFFFF"/>
                </a:highlight>
                <a:ea typeface="Calibri" panose="020F0502020204030204" pitchFamily="34" charset="0"/>
                <a:cs typeface="Calibri" panose="020F0502020204030204" pitchFamily="34" charset="0"/>
              </a:rPr>
              <a:t>Contextual outliers are data points that are unusual in a specific context but may not be outliers in a different context. </a:t>
            </a:r>
          </a:p>
          <a:p>
            <a:pPr marL="285750" indent="-285750" algn="just" rtl="0" fontAlgn="base">
              <a:lnSpc>
                <a:spcPct val="150000"/>
              </a:lnSpc>
              <a:buFont typeface="Arial" panose="020B0604020202020204" pitchFamily="34" charset="0"/>
              <a:buChar char="•"/>
            </a:pPr>
            <a:r>
              <a:rPr lang="en-US" i="0" dirty="0">
                <a:solidFill>
                  <a:srgbClr val="273239"/>
                </a:solidFill>
                <a:effectLst/>
                <a:highlight>
                  <a:srgbClr val="FFFFFF"/>
                </a:highlight>
                <a:ea typeface="Calibri" panose="020F0502020204030204" pitchFamily="34" charset="0"/>
                <a:cs typeface="Calibri" panose="020F0502020204030204" pitchFamily="34" charset="0"/>
              </a:rPr>
              <a:t>They are often more difficult to identify and may require additional information or domain knowledge to determine their significance.</a:t>
            </a:r>
          </a:p>
          <a:p>
            <a:endParaRPr lang="en-IN" dirty="0"/>
          </a:p>
        </p:txBody>
      </p:sp>
    </p:spTree>
    <p:extLst>
      <p:ext uri="{BB962C8B-B14F-4D97-AF65-F5344CB8AC3E}">
        <p14:creationId xmlns="" xmlns:p14="http://schemas.microsoft.com/office/powerpoint/2010/main" val="164535484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C610CE-564B-8C67-69B5-99419CAAEB61}"/>
              </a:ext>
            </a:extLst>
          </p:cNvPr>
          <p:cNvSpPr>
            <a:spLocks noGrp="1"/>
          </p:cNvSpPr>
          <p:nvPr>
            <p:ph type="title"/>
          </p:nvPr>
        </p:nvSpPr>
        <p:spPr/>
        <p:txBody>
          <a:bodyPr/>
          <a:lstStyle/>
          <a:p>
            <a:r>
              <a:rPr lang="en-IN" dirty="0" err="1"/>
              <a:t>Anamolies</a:t>
            </a:r>
            <a:endParaRPr lang="en-IN" dirty="0"/>
          </a:p>
        </p:txBody>
      </p:sp>
      <p:sp>
        <p:nvSpPr>
          <p:cNvPr id="3" name="Content Placeholder 2">
            <a:extLst>
              <a:ext uri="{FF2B5EF4-FFF2-40B4-BE49-F238E27FC236}">
                <a16:creationId xmlns="" xmlns:a16="http://schemas.microsoft.com/office/drawing/2014/main" id="{CB902E57-182E-5A08-D3A8-9243E64EBE12}"/>
              </a:ext>
            </a:extLst>
          </p:cNvPr>
          <p:cNvSpPr>
            <a:spLocks noGrp="1"/>
          </p:cNvSpPr>
          <p:nvPr>
            <p:ph idx="1"/>
          </p:nvPr>
        </p:nvSpPr>
        <p:spPr/>
        <p:txBody>
          <a:bodyPr>
            <a:normAutofit fontScale="92500"/>
          </a:bodyPr>
          <a:lstStyle/>
          <a:p>
            <a:pPr marL="285750" indent="-285750" algn="just">
              <a:lnSpc>
                <a:spcPct val="150000"/>
              </a:lnSpc>
              <a:buFont typeface="Arial" panose="020B0604020202020204" pitchFamily="34" charset="0"/>
              <a:buChar char="•"/>
            </a:pPr>
            <a:r>
              <a:rPr lang="en-US" i="0" dirty="0">
                <a:effectLst/>
                <a:highlight>
                  <a:srgbClr val="FFFFFF"/>
                </a:highlight>
                <a:ea typeface="Calibri" panose="020F0502020204030204" pitchFamily="34" charset="0"/>
                <a:cs typeface="Calibri" panose="020F0502020204030204" pitchFamily="34" charset="0"/>
              </a:rPr>
              <a:t>A data object that deviates significantly from normal objects, such as an unusual credit card purchase. </a:t>
            </a:r>
          </a:p>
          <a:p>
            <a:pPr marL="285750" indent="-285750" algn="just">
              <a:lnSpc>
                <a:spcPct val="150000"/>
              </a:lnSpc>
              <a:buFont typeface="Arial" panose="020B0604020202020204" pitchFamily="34" charset="0"/>
              <a:buChar char="•"/>
            </a:pPr>
            <a:r>
              <a:rPr lang="en-US" i="0" dirty="0">
                <a:effectLst/>
                <a:highlight>
                  <a:srgbClr val="FFFFFF"/>
                </a:highlight>
                <a:ea typeface="Calibri" panose="020F0502020204030204" pitchFamily="34" charset="0"/>
                <a:cs typeface="Calibri" panose="020F0502020204030204" pitchFamily="34" charset="0"/>
              </a:rPr>
              <a:t>Anomalies can also be instances or collections of data that are very rare in the data set and have features that differ significantly from most of the data. </a:t>
            </a:r>
          </a:p>
          <a:p>
            <a:pPr marL="285750" indent="-285750" algn="just">
              <a:lnSpc>
                <a:spcPct val="150000"/>
              </a:lnSpc>
              <a:buFont typeface="Arial" panose="020B0604020202020204" pitchFamily="34" charset="0"/>
              <a:buChar char="•"/>
            </a:pPr>
            <a:r>
              <a:rPr lang="en-US" i="0" dirty="0">
                <a:effectLst/>
                <a:highlight>
                  <a:srgbClr val="FFFFFF"/>
                </a:highlight>
                <a:ea typeface="Calibri" panose="020F0502020204030204" pitchFamily="34" charset="0"/>
                <a:cs typeface="Calibri" panose="020F0502020204030204" pitchFamily="34" charset="0"/>
              </a:rPr>
              <a:t>Anomalies can be contextual outliers, which are anomalies that have values that significantly deviate from other data points in the same context. For example, an anomaly in one dataset might not be an anomaly in another.</a:t>
            </a:r>
            <a:endParaRPr lang="en-IN" sz="2400" dirty="0">
              <a:effectLst/>
              <a:ea typeface="Calibri" panose="020F0502020204030204" pitchFamily="34" charset="0"/>
              <a:cs typeface="Calibri" panose="020F0502020204030204" pitchFamily="34" charset="0"/>
            </a:endParaRPr>
          </a:p>
          <a:p>
            <a:endParaRPr lang="en-IN" dirty="0"/>
          </a:p>
        </p:txBody>
      </p:sp>
    </p:spTree>
    <p:extLst>
      <p:ext uri="{BB962C8B-B14F-4D97-AF65-F5344CB8AC3E}">
        <p14:creationId xmlns="" xmlns:p14="http://schemas.microsoft.com/office/powerpoint/2010/main" val="2858391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Choosing the right data structure</a:t>
            </a:r>
            <a:endParaRPr lang="en-IN" sz="4000" dirty="0"/>
          </a:p>
        </p:txBody>
      </p:sp>
      <p:sp>
        <p:nvSpPr>
          <p:cNvPr id="3" name="Content Placeholder 2"/>
          <p:cNvSpPr>
            <a:spLocks noGrp="1"/>
          </p:cNvSpPr>
          <p:nvPr>
            <p:ph idx="1"/>
          </p:nvPr>
        </p:nvSpPr>
        <p:spPr/>
        <p:txBody>
          <a:bodyPr/>
          <a:lstStyle/>
          <a:p>
            <a:r>
              <a:rPr lang="en-GB" b="0" dirty="0"/>
              <a:t>Algorithms can make or break your program, but the way you store your data is of equal importance. </a:t>
            </a:r>
          </a:p>
          <a:p>
            <a:r>
              <a:rPr lang="en-GB" b="0" dirty="0"/>
              <a:t>Data structures have different storage requirements, but also influence the performance of </a:t>
            </a:r>
            <a:r>
              <a:rPr lang="en-GB" b="0" i="1" dirty="0"/>
              <a:t>CRUD </a:t>
            </a:r>
            <a:r>
              <a:rPr lang="en-GB" b="0" dirty="0"/>
              <a:t>(create, read, update, and delete) and other operations </a:t>
            </a:r>
            <a:r>
              <a:rPr lang="en-IN" b="0" dirty="0"/>
              <a:t>on the data set.</a:t>
            </a:r>
            <a:endParaRPr lang="en-IN" dirty="0"/>
          </a:p>
        </p:txBody>
      </p:sp>
    </p:spTree>
    <p:extLst>
      <p:ext uri="{BB962C8B-B14F-4D97-AF65-F5344CB8AC3E}">
        <p14:creationId xmlns="" xmlns:p14="http://schemas.microsoft.com/office/powerpoint/2010/main" val="667530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Sparse Matrix</a:t>
            </a:r>
            <a:endParaRPr lang="en-IN" dirty="0"/>
          </a:p>
        </p:txBody>
      </p:sp>
      <p:sp>
        <p:nvSpPr>
          <p:cNvPr id="3" name="Content Placeholder 2"/>
          <p:cNvSpPr>
            <a:spLocks noGrp="1"/>
          </p:cNvSpPr>
          <p:nvPr>
            <p:ph idx="1"/>
          </p:nvPr>
        </p:nvSpPr>
        <p:spPr/>
        <p:txBody>
          <a:bodyPr/>
          <a:lstStyle/>
          <a:p>
            <a:r>
              <a:rPr lang="en-IN" b="0" dirty="0"/>
              <a:t>SPARSE DATA</a:t>
            </a:r>
          </a:p>
          <a:p>
            <a:r>
              <a:rPr lang="en-GB" b="0" dirty="0"/>
              <a:t>A sparse data set contains relatively little information compared to its entries (observations).</a:t>
            </a:r>
            <a:endParaRPr lang="en-IN" dirty="0"/>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52097" y="3356992"/>
            <a:ext cx="6644605" cy="2777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12176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Trees </a:t>
            </a:r>
            <a:endParaRPr lang="en-IN" dirty="0"/>
          </a:p>
        </p:txBody>
      </p:sp>
      <p:sp>
        <p:nvSpPr>
          <p:cNvPr id="3" name="Content Placeholder 2"/>
          <p:cNvSpPr>
            <a:spLocks noGrp="1"/>
          </p:cNvSpPr>
          <p:nvPr>
            <p:ph idx="1"/>
          </p:nvPr>
        </p:nvSpPr>
        <p:spPr/>
        <p:txBody>
          <a:bodyPr/>
          <a:lstStyle/>
          <a:p>
            <a:pPr marL="114300" indent="0">
              <a:buNone/>
            </a:pPr>
            <a:r>
              <a:rPr lang="en-IN" b="0" dirty="0"/>
              <a:t>TREE STRUCTURES</a:t>
            </a:r>
          </a:p>
          <a:p>
            <a:r>
              <a:rPr lang="en-GB" b="0" dirty="0"/>
              <a:t>Trees are a class of data structure that allows you to </a:t>
            </a:r>
            <a:r>
              <a:rPr lang="en-GB" dirty="0">
                <a:solidFill>
                  <a:srgbClr val="C00000"/>
                </a:solidFill>
              </a:rPr>
              <a:t>retrieve information much faster</a:t>
            </a:r>
            <a:r>
              <a:rPr lang="en-GB" b="0" dirty="0"/>
              <a:t> than scanning through a table. </a:t>
            </a:r>
          </a:p>
          <a:p>
            <a:r>
              <a:rPr lang="en-GB" b="0" dirty="0"/>
              <a:t>A tree always has a root value and </a:t>
            </a:r>
            <a:r>
              <a:rPr lang="en-GB" b="0" dirty="0" err="1"/>
              <a:t>subtrees</a:t>
            </a:r>
            <a:r>
              <a:rPr lang="en-GB" b="0" dirty="0"/>
              <a:t> of children, each with its children, and so on.</a:t>
            </a:r>
            <a:endParaRPr lang="en-IN" dirty="0"/>
          </a:p>
        </p:txBody>
      </p:sp>
    </p:spTree>
    <p:extLst>
      <p:ext uri="{BB962C8B-B14F-4D97-AF65-F5344CB8AC3E}">
        <p14:creationId xmlns="" xmlns:p14="http://schemas.microsoft.com/office/powerpoint/2010/main" val="2982127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Trees</a:t>
            </a:r>
            <a:endParaRPr lang="en-IN" sz="4000" dirty="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26705" y="1628800"/>
            <a:ext cx="5954410" cy="4631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713456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Trees</a:t>
            </a:r>
            <a:endParaRPr lang="en-IN" dirty="0"/>
          </a:p>
        </p:txBody>
      </p:sp>
      <p:sp>
        <p:nvSpPr>
          <p:cNvPr id="3" name="Content Placeholder 2"/>
          <p:cNvSpPr>
            <a:spLocks noGrp="1"/>
          </p:cNvSpPr>
          <p:nvPr>
            <p:ph idx="1"/>
          </p:nvPr>
        </p:nvSpPr>
        <p:spPr/>
        <p:txBody>
          <a:bodyPr/>
          <a:lstStyle/>
          <a:p>
            <a:r>
              <a:rPr lang="en-GB" b="0" dirty="0"/>
              <a:t>Trees are also popular in databases. </a:t>
            </a:r>
          </a:p>
          <a:p>
            <a:r>
              <a:rPr lang="en-GB" b="0" dirty="0"/>
              <a:t>Databases prefer not to scan the table from the first line until the last, but to use a device called an </a:t>
            </a:r>
            <a:r>
              <a:rPr lang="en-GB" i="1" dirty="0">
                <a:solidFill>
                  <a:srgbClr val="C00000"/>
                </a:solidFill>
              </a:rPr>
              <a:t>index</a:t>
            </a:r>
            <a:r>
              <a:rPr lang="en-GB" b="0" i="1" dirty="0"/>
              <a:t> </a:t>
            </a:r>
            <a:r>
              <a:rPr lang="en-GB" b="0" dirty="0"/>
              <a:t>to avoid this. </a:t>
            </a:r>
          </a:p>
          <a:p>
            <a:r>
              <a:rPr lang="en-GB" b="0" dirty="0"/>
              <a:t>Indices are often based on data structures such as trees and hash tables to find observations faster. The use of an index </a:t>
            </a:r>
            <a:r>
              <a:rPr lang="en-GB" dirty="0">
                <a:solidFill>
                  <a:srgbClr val="C00000"/>
                </a:solidFill>
              </a:rPr>
              <a:t>speeds up the process of finding data enormously</a:t>
            </a:r>
            <a:r>
              <a:rPr lang="en-GB" b="0" dirty="0"/>
              <a:t>. </a:t>
            </a:r>
            <a:endParaRPr lang="en-IN" dirty="0"/>
          </a:p>
        </p:txBody>
      </p:sp>
    </p:spTree>
    <p:extLst>
      <p:ext uri="{BB962C8B-B14F-4D97-AF65-F5344CB8AC3E}">
        <p14:creationId xmlns="" xmlns:p14="http://schemas.microsoft.com/office/powerpoint/2010/main" val="4104881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Hash Tables</a:t>
            </a:r>
            <a:endParaRPr lang="en-IN" dirty="0"/>
          </a:p>
        </p:txBody>
      </p:sp>
      <p:sp>
        <p:nvSpPr>
          <p:cNvPr id="3" name="Content Placeholder 2"/>
          <p:cNvSpPr>
            <a:spLocks noGrp="1"/>
          </p:cNvSpPr>
          <p:nvPr>
            <p:ph idx="1"/>
          </p:nvPr>
        </p:nvSpPr>
        <p:spPr/>
        <p:txBody>
          <a:bodyPr/>
          <a:lstStyle/>
          <a:p>
            <a:r>
              <a:rPr lang="en-GB" b="0" dirty="0"/>
              <a:t>Hash tables are data structures that calculate </a:t>
            </a:r>
            <a:r>
              <a:rPr lang="en-GB" dirty="0">
                <a:solidFill>
                  <a:srgbClr val="C00000"/>
                </a:solidFill>
              </a:rPr>
              <a:t>a key for every value in your data and put the keys in a bucket</a:t>
            </a:r>
            <a:r>
              <a:rPr lang="en-GB" b="0" dirty="0"/>
              <a:t>. This way you can quickly retrieve the information by looking in the right bucket when you encounter the data. </a:t>
            </a:r>
          </a:p>
          <a:p>
            <a:r>
              <a:rPr lang="en-GB" b="0" dirty="0"/>
              <a:t>Dictionaries in Python are a </a:t>
            </a:r>
            <a:r>
              <a:rPr lang="en-GB" dirty="0">
                <a:solidFill>
                  <a:srgbClr val="C00000"/>
                </a:solidFill>
              </a:rPr>
              <a:t>hash table </a:t>
            </a:r>
            <a:r>
              <a:rPr lang="en-GB" b="0" dirty="0"/>
              <a:t>implementation, and they’re a close relative of </a:t>
            </a:r>
            <a:r>
              <a:rPr lang="en-GB" dirty="0">
                <a:solidFill>
                  <a:srgbClr val="C00000"/>
                </a:solidFill>
              </a:rPr>
              <a:t>key-value</a:t>
            </a:r>
            <a:r>
              <a:rPr lang="en-GB" b="0" dirty="0"/>
              <a:t> stores.</a:t>
            </a:r>
            <a:endParaRPr lang="en-IN" dirty="0"/>
          </a:p>
        </p:txBody>
      </p:sp>
    </p:spTree>
    <p:extLst>
      <p:ext uri="{BB962C8B-B14F-4D97-AF65-F5344CB8AC3E}">
        <p14:creationId xmlns="" xmlns:p14="http://schemas.microsoft.com/office/powerpoint/2010/main" val="4182063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Selecting the right tool</a:t>
            </a:r>
            <a:endParaRPr lang="en-IN" sz="4000" dirty="0"/>
          </a:p>
        </p:txBody>
      </p:sp>
      <p:sp>
        <p:nvSpPr>
          <p:cNvPr id="3" name="Content Placeholder 2"/>
          <p:cNvSpPr>
            <a:spLocks noGrp="1"/>
          </p:cNvSpPr>
          <p:nvPr>
            <p:ph idx="1"/>
          </p:nvPr>
        </p:nvSpPr>
        <p:spPr/>
        <p:txBody>
          <a:bodyPr/>
          <a:lstStyle/>
          <a:p>
            <a:r>
              <a:rPr lang="en-GB" b="0" dirty="0"/>
              <a:t>With the right class of algorithms and data structures in place, it’s time to choose the right tool for the job. </a:t>
            </a:r>
          </a:p>
          <a:p>
            <a:r>
              <a:rPr lang="en-GB" b="0" dirty="0"/>
              <a:t>The right tool can be a Python library or at least a tool that’s </a:t>
            </a:r>
            <a:r>
              <a:rPr lang="en-IN" b="0" dirty="0"/>
              <a:t>controlled from Python.</a:t>
            </a:r>
            <a:endParaRPr lang="en-IN" dirty="0"/>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9552" y="3284984"/>
            <a:ext cx="7671888" cy="26642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959893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Selecting the right tool</a:t>
            </a:r>
            <a:endParaRPr lang="en-IN" dirty="0"/>
          </a:p>
        </p:txBody>
      </p:sp>
      <p:sp>
        <p:nvSpPr>
          <p:cNvPr id="3" name="Content Placeholder 2"/>
          <p:cNvSpPr>
            <a:spLocks noGrp="1"/>
          </p:cNvSpPr>
          <p:nvPr>
            <p:ph idx="1"/>
          </p:nvPr>
        </p:nvSpPr>
        <p:spPr/>
        <p:txBody>
          <a:bodyPr/>
          <a:lstStyle/>
          <a:p>
            <a:r>
              <a:rPr lang="en-GB" b="0" dirty="0"/>
              <a:t>Python has a number of libraries that can help you deal with large data. They range from smarter data structures over code optimizers to just-in-time compilers.</a:t>
            </a:r>
          </a:p>
          <a:p>
            <a:pPr lvl="1"/>
            <a:r>
              <a:rPr lang="en-GB" i="1" dirty="0" err="1">
                <a:solidFill>
                  <a:srgbClr val="C00000"/>
                </a:solidFill>
              </a:rPr>
              <a:t>Cython</a:t>
            </a:r>
            <a:endParaRPr lang="en-GB" i="1" dirty="0">
              <a:solidFill>
                <a:srgbClr val="C00000"/>
              </a:solidFill>
            </a:endParaRPr>
          </a:p>
          <a:p>
            <a:pPr lvl="1"/>
            <a:r>
              <a:rPr lang="en-GB" i="1" dirty="0" err="1">
                <a:solidFill>
                  <a:srgbClr val="C00000"/>
                </a:solidFill>
              </a:rPr>
              <a:t>Numexpr</a:t>
            </a:r>
            <a:endParaRPr lang="en-GB" i="1" dirty="0">
              <a:solidFill>
                <a:srgbClr val="C00000"/>
              </a:solidFill>
            </a:endParaRPr>
          </a:p>
          <a:p>
            <a:pPr lvl="1"/>
            <a:r>
              <a:rPr lang="en-GB" i="1" dirty="0" err="1">
                <a:solidFill>
                  <a:srgbClr val="C00000"/>
                </a:solidFill>
              </a:rPr>
              <a:t>Numba</a:t>
            </a:r>
            <a:endParaRPr lang="en-GB" i="1" dirty="0">
              <a:solidFill>
                <a:srgbClr val="C00000"/>
              </a:solidFill>
            </a:endParaRPr>
          </a:p>
          <a:p>
            <a:pPr lvl="1"/>
            <a:r>
              <a:rPr lang="en-GB" i="1" dirty="0" err="1">
                <a:solidFill>
                  <a:srgbClr val="C00000"/>
                </a:solidFill>
              </a:rPr>
              <a:t>Bcolz</a:t>
            </a:r>
            <a:endParaRPr lang="en-GB" i="1" dirty="0">
              <a:solidFill>
                <a:srgbClr val="C00000"/>
              </a:solidFill>
            </a:endParaRPr>
          </a:p>
          <a:p>
            <a:pPr lvl="1"/>
            <a:r>
              <a:rPr lang="en-GB" i="1" dirty="0">
                <a:solidFill>
                  <a:srgbClr val="C00000"/>
                </a:solidFill>
              </a:rPr>
              <a:t>Blaze</a:t>
            </a:r>
          </a:p>
          <a:p>
            <a:pPr lvl="1"/>
            <a:r>
              <a:rPr lang="en-GB" i="1" dirty="0" err="1">
                <a:solidFill>
                  <a:srgbClr val="C00000"/>
                </a:solidFill>
              </a:rPr>
              <a:t>Theano</a:t>
            </a:r>
            <a:endParaRPr lang="en-GB" i="1" dirty="0">
              <a:solidFill>
                <a:srgbClr val="C00000"/>
              </a:solidFill>
            </a:endParaRPr>
          </a:p>
          <a:p>
            <a:pPr lvl="1"/>
            <a:r>
              <a:rPr lang="en-GB" i="1" dirty="0" err="1">
                <a:solidFill>
                  <a:srgbClr val="C00000"/>
                </a:solidFill>
              </a:rPr>
              <a:t>Dask</a:t>
            </a:r>
            <a:endParaRPr lang="en-IN" i="1" dirty="0">
              <a:solidFill>
                <a:srgbClr val="C00000"/>
              </a:solidFill>
            </a:endParaRPr>
          </a:p>
        </p:txBody>
      </p:sp>
    </p:spTree>
    <p:extLst>
      <p:ext uri="{BB962C8B-B14F-4D97-AF65-F5344CB8AC3E}">
        <p14:creationId xmlns="" xmlns:p14="http://schemas.microsoft.com/office/powerpoint/2010/main" val="1094373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Unit </a:t>
            </a:r>
            <a:r>
              <a:rPr lang="en-GB" dirty="0" smtClean="0"/>
              <a:t>II</a:t>
            </a:r>
            <a:endParaRPr lang="en-IN" dirty="0"/>
          </a:p>
        </p:txBody>
      </p:sp>
      <p:sp>
        <p:nvSpPr>
          <p:cNvPr id="3" name="Content Placeholder 2"/>
          <p:cNvSpPr>
            <a:spLocks noGrp="1"/>
          </p:cNvSpPr>
          <p:nvPr>
            <p:ph idx="1"/>
          </p:nvPr>
        </p:nvSpPr>
        <p:spPr/>
        <p:txBody>
          <a:bodyPr>
            <a:normAutofit/>
          </a:bodyPr>
          <a:lstStyle/>
          <a:p>
            <a:pPr marL="114300" indent="0">
              <a:buNone/>
            </a:pPr>
            <a:r>
              <a:rPr lang="en-US" dirty="0">
                <a:solidFill>
                  <a:srgbClr val="C00000"/>
                </a:solidFill>
              </a:rPr>
              <a:t>Unit-2:</a:t>
            </a:r>
            <a:r>
              <a:rPr lang="en-US" sz="1800" b="1" dirty="0">
                <a:effectLst/>
                <a:ea typeface="Calibri" panose="020F0502020204030204" pitchFamily="34" charset="0"/>
                <a:cs typeface="Arial" panose="020B0604020202020204" pitchFamily="34" charset="0"/>
              </a:rPr>
              <a:t>  DATA WRANGLING, DATA CLEANING AND PREPARATION                                                                                                                                                                                                                                                           10 hours</a:t>
            </a:r>
            <a:endParaRPr lang="en-IN" sz="1800" dirty="0">
              <a:effectLst/>
              <a:ea typeface="Calibri" panose="020F0502020204030204" pitchFamily="34" charset="0"/>
              <a:cs typeface="Mangal" panose="02040503050203030202" pitchFamily="18" charset="0"/>
            </a:endParaRPr>
          </a:p>
          <a:p>
            <a:pPr algn="just">
              <a:tabLst>
                <a:tab pos="4572000" algn="l"/>
                <a:tab pos="4857750" algn="l"/>
              </a:tabLst>
            </a:pPr>
            <a:r>
              <a:rPr lang="en-US" sz="1800" b="1" dirty="0">
                <a:effectLst/>
                <a:latin typeface="Arial Narrow" panose="020B0606020202030204" pitchFamily="34" charset="0"/>
                <a:ea typeface="Tahoma" panose="020B0604030504040204" pitchFamily="34" charset="0"/>
                <a:cs typeface="Arial" panose="020B0604020202020204" pitchFamily="34" charset="0"/>
              </a:rPr>
              <a:t> </a:t>
            </a:r>
            <a:r>
              <a:rPr lang="en-US" sz="1800" b="1" dirty="0">
                <a:solidFill>
                  <a:srgbClr val="C00000"/>
                </a:solidFill>
                <a:effectLst/>
                <a:ea typeface="Calibri" panose="020F0502020204030204" pitchFamily="34" charset="0"/>
                <a:cs typeface="Mangal" panose="02040503050203030202" pitchFamily="18" charset="0"/>
              </a:rPr>
              <a:t>Data Handling:</a:t>
            </a:r>
            <a:r>
              <a:rPr lang="en-US" sz="1800" dirty="0">
                <a:solidFill>
                  <a:srgbClr val="C00000"/>
                </a:solidFill>
                <a:effectLst/>
                <a:ea typeface="Calibri" panose="020F0502020204030204" pitchFamily="34" charset="0"/>
                <a:cs typeface="Mangal" panose="02040503050203030202" pitchFamily="18" charset="0"/>
              </a:rPr>
              <a:t> </a:t>
            </a:r>
            <a:r>
              <a:rPr lang="en-US" sz="1800" dirty="0">
                <a:effectLst/>
                <a:ea typeface="Calibri" panose="020F0502020204030204" pitchFamily="34" charset="0"/>
                <a:cs typeface="Mangal" panose="02040503050203030202" pitchFamily="18" charset="0"/>
              </a:rPr>
              <a:t>Problem faced when handling large data-General techniques for handling large volume of data- General programming tips for dealing large data sets </a:t>
            </a:r>
            <a:endParaRPr lang="en-IN" sz="1800" dirty="0">
              <a:effectLst/>
              <a:ea typeface="Calibri" panose="020F0502020204030204" pitchFamily="34" charset="0"/>
              <a:cs typeface="Mangal" panose="02040503050203030202" pitchFamily="18" charset="0"/>
            </a:endParaRPr>
          </a:p>
          <a:p>
            <a:pPr algn="just">
              <a:tabLst>
                <a:tab pos="4572000" algn="l"/>
                <a:tab pos="4857750" algn="l"/>
              </a:tabLst>
            </a:pPr>
            <a:r>
              <a:rPr lang="en-US" sz="1800" b="1" dirty="0">
                <a:solidFill>
                  <a:srgbClr val="C00000"/>
                </a:solidFill>
                <a:effectLst/>
                <a:ea typeface="Tahoma" panose="020B0604030504040204" pitchFamily="34" charset="0"/>
                <a:cs typeface="Arial" panose="020B0604020202020204" pitchFamily="34" charset="0"/>
              </a:rPr>
              <a:t>Data Wrangling:</a:t>
            </a:r>
            <a:r>
              <a:rPr lang="en-US" sz="1800" dirty="0">
                <a:solidFill>
                  <a:srgbClr val="C00000"/>
                </a:solidFill>
                <a:effectLst/>
                <a:ea typeface="Tahoma" panose="020B0604030504040204" pitchFamily="34" charset="0"/>
                <a:cs typeface="Arial" panose="020B0604020202020204" pitchFamily="34" charset="0"/>
              </a:rPr>
              <a:t> </a:t>
            </a:r>
            <a:r>
              <a:rPr lang="en-US" sz="1800" dirty="0">
                <a:effectLst/>
                <a:ea typeface="Tahoma" panose="020B0604030504040204" pitchFamily="34" charset="0"/>
                <a:cs typeface="Arial" panose="020B0604020202020204" pitchFamily="34" charset="0"/>
              </a:rPr>
              <a:t>Clean, Transform, Merge, Reshape: Combining and Merging Datasets, Merging on Index, Concatenate, Combining with overlap, Reshaping, Pivoting</a:t>
            </a:r>
            <a:endParaRPr lang="en-IN" sz="1800" dirty="0">
              <a:effectLst/>
              <a:ea typeface="Calibri" panose="020F0502020204030204" pitchFamily="34" charset="0"/>
              <a:cs typeface="Mangal" panose="02040503050203030202" pitchFamily="18" charset="0"/>
            </a:endParaRPr>
          </a:p>
          <a:p>
            <a:r>
              <a:rPr lang="en-US" sz="1800" b="1" dirty="0">
                <a:solidFill>
                  <a:srgbClr val="C00000"/>
                </a:solidFill>
                <a:effectLst/>
                <a:ea typeface="Tahoma" panose="020B0604030504040204" pitchFamily="34" charset="0"/>
                <a:cs typeface="Arial" panose="020B0604020202020204" pitchFamily="34" charset="0"/>
              </a:rPr>
              <a:t>Data Cleaning and Preparation:</a:t>
            </a:r>
            <a:r>
              <a:rPr lang="en-US" sz="1800" dirty="0">
                <a:solidFill>
                  <a:srgbClr val="C00000"/>
                </a:solidFill>
                <a:effectLst/>
                <a:ea typeface="Tahoma" panose="020B0604030504040204" pitchFamily="34" charset="0"/>
                <a:cs typeface="Arial" panose="020B0604020202020204" pitchFamily="34" charset="0"/>
              </a:rPr>
              <a:t> </a:t>
            </a:r>
            <a:r>
              <a:rPr lang="en-US" sz="1800" dirty="0">
                <a:effectLst/>
                <a:ea typeface="Tahoma" panose="020B0604030504040204" pitchFamily="34" charset="0"/>
                <a:cs typeface="Arial" panose="020B0604020202020204" pitchFamily="34" charset="0"/>
              </a:rPr>
              <a:t>Handling Missing Data, Data Transformation, String Manipulation, summarizing, Binning, classing and Standardization, outlier/Noise&amp; Anomalies.</a:t>
            </a:r>
            <a:endParaRPr lang="en-IN" dirty="0"/>
          </a:p>
        </p:txBody>
      </p:sp>
    </p:spTree>
    <p:extLst>
      <p:ext uri="{BB962C8B-B14F-4D97-AF65-F5344CB8AC3E}">
        <p14:creationId xmlns="" xmlns:p14="http://schemas.microsoft.com/office/powerpoint/2010/main" val="34571280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Selecting the right tool</a:t>
            </a:r>
            <a:endParaRPr lang="en-IN" dirty="0"/>
          </a:p>
        </p:txBody>
      </p:sp>
      <p:sp>
        <p:nvSpPr>
          <p:cNvPr id="3" name="Content Placeholder 2"/>
          <p:cNvSpPr>
            <a:spLocks noGrp="1"/>
          </p:cNvSpPr>
          <p:nvPr>
            <p:ph idx="1"/>
          </p:nvPr>
        </p:nvSpPr>
        <p:spPr/>
        <p:txBody>
          <a:bodyPr>
            <a:normAutofit fontScale="92500" lnSpcReduction="10000"/>
          </a:bodyPr>
          <a:lstStyle/>
          <a:p>
            <a:r>
              <a:rPr lang="en-GB" b="0" dirty="0"/>
              <a:t>Python has a number of libraries that can help you deal with large data. They range from smarter data structures over code optimizers to just-in-time compilers.</a:t>
            </a:r>
          </a:p>
          <a:p>
            <a:pPr lvl="1" algn="just"/>
            <a:r>
              <a:rPr lang="en-GB" i="1" dirty="0" err="1">
                <a:solidFill>
                  <a:srgbClr val="C00000"/>
                </a:solidFill>
              </a:rPr>
              <a:t>Cython</a:t>
            </a:r>
            <a:r>
              <a:rPr lang="en-GB" i="1" dirty="0">
                <a:solidFill>
                  <a:srgbClr val="C00000"/>
                </a:solidFill>
              </a:rPr>
              <a:t> - </a:t>
            </a:r>
            <a:r>
              <a:rPr lang="en-GB" b="0" dirty="0"/>
              <a:t>specify the data type while developing the program. Once the compiler has this information, it runs programs much </a:t>
            </a:r>
            <a:r>
              <a:rPr lang="en-IN" b="0" dirty="0"/>
              <a:t>faster.</a:t>
            </a:r>
            <a:endParaRPr lang="en-GB" i="1" dirty="0">
              <a:solidFill>
                <a:srgbClr val="C00000"/>
              </a:solidFill>
            </a:endParaRPr>
          </a:p>
          <a:p>
            <a:pPr lvl="1" algn="just"/>
            <a:r>
              <a:rPr lang="en-GB" i="1" dirty="0" err="1">
                <a:solidFill>
                  <a:srgbClr val="C00000"/>
                </a:solidFill>
              </a:rPr>
              <a:t>Numexpr</a:t>
            </a:r>
            <a:r>
              <a:rPr lang="en-GB" i="1" dirty="0">
                <a:solidFill>
                  <a:srgbClr val="C00000"/>
                </a:solidFill>
              </a:rPr>
              <a:t> - </a:t>
            </a:r>
            <a:r>
              <a:rPr lang="en-IN" b="0" dirty="0"/>
              <a:t>numerical expression evaluator </a:t>
            </a:r>
            <a:r>
              <a:rPr lang="en-GB" b="0" dirty="0"/>
              <a:t>for </a:t>
            </a:r>
            <a:r>
              <a:rPr lang="en-GB" b="0" dirty="0" err="1"/>
              <a:t>NumPy</a:t>
            </a:r>
            <a:r>
              <a:rPr lang="en-GB" b="0" dirty="0"/>
              <a:t> but can be many times faster than the original </a:t>
            </a:r>
            <a:r>
              <a:rPr lang="en-GB" b="0" dirty="0" err="1"/>
              <a:t>NumPy</a:t>
            </a:r>
            <a:endParaRPr lang="en-GB" i="1" dirty="0">
              <a:solidFill>
                <a:srgbClr val="C00000"/>
              </a:solidFill>
            </a:endParaRPr>
          </a:p>
          <a:p>
            <a:pPr lvl="1" algn="just"/>
            <a:r>
              <a:rPr lang="en-GB" i="1" dirty="0" err="1">
                <a:solidFill>
                  <a:srgbClr val="C00000"/>
                </a:solidFill>
              </a:rPr>
              <a:t>Numba</a:t>
            </a:r>
            <a:r>
              <a:rPr lang="en-GB" i="1" dirty="0">
                <a:solidFill>
                  <a:srgbClr val="C00000"/>
                </a:solidFill>
              </a:rPr>
              <a:t> - </a:t>
            </a:r>
            <a:r>
              <a:rPr lang="en-GB" b="0" dirty="0"/>
              <a:t>achieve greater speed by compiling your code right before you execute it, also known as </a:t>
            </a:r>
            <a:r>
              <a:rPr lang="en-GB" b="0" i="1" dirty="0"/>
              <a:t>just-in-time compiling</a:t>
            </a:r>
            <a:r>
              <a:rPr lang="en-GB" b="0" dirty="0"/>
              <a:t>.</a:t>
            </a:r>
            <a:endParaRPr lang="en-GB" i="1" dirty="0">
              <a:solidFill>
                <a:srgbClr val="C00000"/>
              </a:solidFill>
            </a:endParaRPr>
          </a:p>
          <a:p>
            <a:pPr lvl="1" algn="just"/>
            <a:r>
              <a:rPr lang="en-GB" i="1" dirty="0" err="1">
                <a:solidFill>
                  <a:srgbClr val="C00000"/>
                </a:solidFill>
              </a:rPr>
              <a:t>Bcolz</a:t>
            </a:r>
            <a:r>
              <a:rPr lang="en-GB" i="1" dirty="0">
                <a:solidFill>
                  <a:srgbClr val="C00000"/>
                </a:solidFill>
              </a:rPr>
              <a:t> - </a:t>
            </a:r>
            <a:r>
              <a:rPr lang="en-GB" b="0" dirty="0"/>
              <a:t>overcome the out-of-memory problem that can occur when using </a:t>
            </a:r>
            <a:r>
              <a:rPr lang="en-GB" b="0" dirty="0" err="1"/>
              <a:t>NumPy</a:t>
            </a:r>
            <a:r>
              <a:rPr lang="en-GB" b="0" dirty="0"/>
              <a:t>. It can store and work with arrays in an optimal  compressed form. It not only slims down your data need but also uses </a:t>
            </a:r>
            <a:r>
              <a:rPr lang="en-GB" b="0" dirty="0" err="1"/>
              <a:t>Numexpr</a:t>
            </a:r>
            <a:r>
              <a:rPr lang="en-GB" b="0" dirty="0"/>
              <a:t> in the background to reduce the calculations needed when performing calculations with </a:t>
            </a:r>
            <a:r>
              <a:rPr lang="en-IN" b="0" dirty="0" err="1"/>
              <a:t>bcolz</a:t>
            </a:r>
            <a:r>
              <a:rPr lang="en-IN" b="0" dirty="0"/>
              <a:t> arrays.</a:t>
            </a:r>
            <a:endParaRPr lang="en-GB" i="1" dirty="0">
              <a:solidFill>
                <a:srgbClr val="C00000"/>
              </a:solidFill>
            </a:endParaRPr>
          </a:p>
        </p:txBody>
      </p:sp>
    </p:spTree>
    <p:extLst>
      <p:ext uri="{BB962C8B-B14F-4D97-AF65-F5344CB8AC3E}">
        <p14:creationId xmlns="" xmlns:p14="http://schemas.microsoft.com/office/powerpoint/2010/main" val="6329921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Selecting the right tool</a:t>
            </a:r>
            <a:endParaRPr lang="en-IN" dirty="0"/>
          </a:p>
        </p:txBody>
      </p:sp>
      <p:sp>
        <p:nvSpPr>
          <p:cNvPr id="3" name="Content Placeholder 2"/>
          <p:cNvSpPr>
            <a:spLocks noGrp="1"/>
          </p:cNvSpPr>
          <p:nvPr>
            <p:ph idx="1"/>
          </p:nvPr>
        </p:nvSpPr>
        <p:spPr/>
        <p:txBody>
          <a:bodyPr>
            <a:normAutofit/>
          </a:bodyPr>
          <a:lstStyle/>
          <a:p>
            <a:r>
              <a:rPr lang="en-GB" b="0" dirty="0"/>
              <a:t>Python has a number of libraries that can help you deal with large data. They range from smarter data structures over code optimizers to just-in-time compilers.</a:t>
            </a:r>
          </a:p>
          <a:p>
            <a:pPr lvl="1" algn="just"/>
            <a:r>
              <a:rPr lang="en-GB" i="1" dirty="0">
                <a:solidFill>
                  <a:srgbClr val="C00000"/>
                </a:solidFill>
              </a:rPr>
              <a:t>Blaze - </a:t>
            </a:r>
            <a:r>
              <a:rPr lang="en-GB" b="0" dirty="0"/>
              <a:t>if you want to use the power of a database backend but like the “</a:t>
            </a:r>
            <a:r>
              <a:rPr lang="en-GB" b="0" dirty="0" err="1"/>
              <a:t>Pythonic</a:t>
            </a:r>
            <a:r>
              <a:rPr lang="en-GB" b="0" dirty="0"/>
              <a:t> way” of working with data. Blaze will translate your Python code into </a:t>
            </a:r>
            <a:r>
              <a:rPr lang="en-GB" sz="1800" b="0" dirty="0"/>
              <a:t>SQL </a:t>
            </a:r>
            <a:r>
              <a:rPr lang="en-GB" b="0" dirty="0"/>
              <a:t>but can handle many more data stores than relational databases such as </a:t>
            </a:r>
            <a:r>
              <a:rPr lang="en-GB" sz="1800" b="0" dirty="0"/>
              <a:t>CSV</a:t>
            </a:r>
            <a:r>
              <a:rPr lang="en-GB" b="0" dirty="0"/>
              <a:t>, Spark, and others.</a:t>
            </a:r>
            <a:endParaRPr lang="en-GB" i="1" dirty="0">
              <a:solidFill>
                <a:srgbClr val="C00000"/>
              </a:solidFill>
            </a:endParaRPr>
          </a:p>
          <a:p>
            <a:pPr lvl="1" algn="just"/>
            <a:r>
              <a:rPr lang="en-GB" i="1" dirty="0" err="1">
                <a:solidFill>
                  <a:srgbClr val="C00000"/>
                </a:solidFill>
              </a:rPr>
              <a:t>Theano</a:t>
            </a:r>
            <a:r>
              <a:rPr lang="en-GB" i="1" dirty="0">
                <a:solidFill>
                  <a:srgbClr val="C00000"/>
                </a:solidFill>
              </a:rPr>
              <a:t> - </a:t>
            </a:r>
            <a:r>
              <a:rPr lang="en-GB" b="0" dirty="0"/>
              <a:t>work directly with the graphical processing unit (</a:t>
            </a:r>
            <a:r>
              <a:rPr lang="en-GB" sz="1800" b="0" dirty="0"/>
              <a:t>GPU</a:t>
            </a:r>
            <a:r>
              <a:rPr lang="en-GB" b="0" dirty="0"/>
              <a:t>) and do symbolical simplifications whenever possible, and it comes with an excellent just-in-time compiler.</a:t>
            </a:r>
            <a:endParaRPr lang="en-GB" i="1" dirty="0">
              <a:solidFill>
                <a:srgbClr val="C00000"/>
              </a:solidFill>
            </a:endParaRPr>
          </a:p>
          <a:p>
            <a:pPr lvl="1" algn="just"/>
            <a:r>
              <a:rPr lang="en-GB" i="1" dirty="0" err="1">
                <a:solidFill>
                  <a:srgbClr val="C00000"/>
                </a:solidFill>
              </a:rPr>
              <a:t>Dask</a:t>
            </a:r>
            <a:r>
              <a:rPr lang="en-GB" i="1" dirty="0">
                <a:solidFill>
                  <a:srgbClr val="C00000"/>
                </a:solidFill>
              </a:rPr>
              <a:t> - </a:t>
            </a:r>
            <a:r>
              <a:rPr lang="en-GB" b="0" dirty="0" err="1"/>
              <a:t>Dask</a:t>
            </a:r>
            <a:r>
              <a:rPr lang="en-GB" b="0" dirty="0"/>
              <a:t> enables you to optimize your flow of calculations and execute them efficiently. It also enables you to distribute calculations.</a:t>
            </a:r>
            <a:endParaRPr lang="en-IN" i="1" dirty="0">
              <a:solidFill>
                <a:srgbClr val="C00000"/>
              </a:solidFill>
            </a:endParaRPr>
          </a:p>
        </p:txBody>
      </p:sp>
    </p:spTree>
    <p:extLst>
      <p:ext uri="{BB962C8B-B14F-4D97-AF65-F5344CB8AC3E}">
        <p14:creationId xmlns="" xmlns:p14="http://schemas.microsoft.com/office/powerpoint/2010/main" val="1829858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General programming tips for dealing with </a:t>
            </a:r>
            <a:r>
              <a:rPr lang="en-IN" sz="3600" dirty="0"/>
              <a:t>large data sets</a:t>
            </a:r>
          </a:p>
        </p:txBody>
      </p:sp>
      <p:sp>
        <p:nvSpPr>
          <p:cNvPr id="3" name="Content Placeholder 2"/>
          <p:cNvSpPr>
            <a:spLocks noGrp="1"/>
          </p:cNvSpPr>
          <p:nvPr>
            <p:ph idx="1"/>
          </p:nvPr>
        </p:nvSpPr>
        <p:spPr/>
        <p:txBody>
          <a:bodyPr/>
          <a:lstStyle/>
          <a:p>
            <a:pPr marL="114300" indent="0">
              <a:buNone/>
            </a:pPr>
            <a:r>
              <a:rPr lang="en-GB" b="0" dirty="0"/>
              <a:t>■ </a:t>
            </a:r>
            <a:r>
              <a:rPr lang="en-GB" b="0" i="1" dirty="0"/>
              <a:t>Don’t reinvent the wheel. </a:t>
            </a:r>
            <a:r>
              <a:rPr lang="en-GB" b="0" dirty="0"/>
              <a:t>Use tools and libraries developed by others.</a:t>
            </a:r>
          </a:p>
          <a:p>
            <a:pPr marL="114300" indent="0">
              <a:buNone/>
            </a:pPr>
            <a:r>
              <a:rPr lang="en-GB" b="0" dirty="0"/>
              <a:t>■ </a:t>
            </a:r>
            <a:r>
              <a:rPr lang="en-GB" b="0" i="1" dirty="0"/>
              <a:t>Get the most out of your hardware. </a:t>
            </a:r>
            <a:r>
              <a:rPr lang="en-GB" b="0" dirty="0"/>
              <a:t>Your machine is never used to its full potential; with simple adaptions you can make it work harder.</a:t>
            </a:r>
          </a:p>
          <a:p>
            <a:pPr marL="114300" indent="0">
              <a:buNone/>
            </a:pPr>
            <a:r>
              <a:rPr lang="en-GB" b="0" dirty="0"/>
              <a:t>■ </a:t>
            </a:r>
            <a:r>
              <a:rPr lang="en-GB" b="0" i="1" dirty="0"/>
              <a:t>Reduce the computing need. </a:t>
            </a:r>
            <a:r>
              <a:rPr lang="en-GB" b="0" dirty="0"/>
              <a:t>Slim down your memory and processing needs as </a:t>
            </a:r>
            <a:r>
              <a:rPr lang="en-IN" b="0" dirty="0"/>
              <a:t>much as possible.</a:t>
            </a:r>
            <a:endParaRPr lang="en-IN" dirty="0"/>
          </a:p>
        </p:txBody>
      </p:sp>
    </p:spTree>
    <p:extLst>
      <p:ext uri="{BB962C8B-B14F-4D97-AF65-F5344CB8AC3E}">
        <p14:creationId xmlns="" xmlns:p14="http://schemas.microsoft.com/office/powerpoint/2010/main" val="4031182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a:t>General programming tips for dealing with </a:t>
            </a:r>
            <a:r>
              <a:rPr lang="en-IN" sz="4400" dirty="0"/>
              <a:t>large data sets</a:t>
            </a:r>
          </a:p>
        </p:txBody>
      </p:sp>
      <p:pic>
        <p:nvPicPr>
          <p:cNvPr id="6147" name="Picture 3"/>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568" y="1844824"/>
            <a:ext cx="6970374" cy="3600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304116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a:t>General programming tips for dealing with </a:t>
            </a:r>
            <a:r>
              <a:rPr lang="en-IN" sz="4400" dirty="0"/>
              <a:t>large data sets</a:t>
            </a:r>
          </a:p>
        </p:txBody>
      </p:sp>
      <p:sp>
        <p:nvSpPr>
          <p:cNvPr id="3" name="Content Placeholder 2"/>
          <p:cNvSpPr>
            <a:spLocks noGrp="1"/>
          </p:cNvSpPr>
          <p:nvPr>
            <p:ph idx="1"/>
          </p:nvPr>
        </p:nvSpPr>
        <p:spPr/>
        <p:txBody>
          <a:bodyPr>
            <a:normAutofit lnSpcReduction="10000"/>
          </a:bodyPr>
          <a:lstStyle/>
          <a:p>
            <a:r>
              <a:rPr lang="en-GB" i="1" dirty="0"/>
              <a:t>Exploit the power of databases.</a:t>
            </a:r>
          </a:p>
          <a:p>
            <a:pPr lvl="1" algn="just"/>
            <a:r>
              <a:rPr lang="en-GB" b="0" dirty="0"/>
              <a:t>The first reaction most data scientists have when working with large data sets is to prepare their  </a:t>
            </a:r>
            <a:r>
              <a:rPr lang="en-GB" dirty="0">
                <a:solidFill>
                  <a:srgbClr val="C00000"/>
                </a:solidFill>
              </a:rPr>
              <a:t>analytical base tables </a:t>
            </a:r>
            <a:r>
              <a:rPr lang="en-GB" b="0" dirty="0"/>
              <a:t>inside a database. This method </a:t>
            </a:r>
            <a:r>
              <a:rPr lang="en-GB" dirty="0">
                <a:solidFill>
                  <a:srgbClr val="C00000"/>
                </a:solidFill>
              </a:rPr>
              <a:t>works well </a:t>
            </a:r>
            <a:r>
              <a:rPr lang="en-GB" b="0" dirty="0"/>
              <a:t>when the features you want to prepare are </a:t>
            </a:r>
            <a:r>
              <a:rPr lang="en-GB" dirty="0">
                <a:solidFill>
                  <a:srgbClr val="C00000"/>
                </a:solidFill>
              </a:rPr>
              <a:t>fairly simple</a:t>
            </a:r>
            <a:r>
              <a:rPr lang="en-GB" b="0" dirty="0"/>
              <a:t>. When this preparation involves  advanced </a:t>
            </a:r>
            <a:r>
              <a:rPr lang="en-GB" b="0" dirty="0" err="1"/>
              <a:t>modeling</a:t>
            </a:r>
            <a:r>
              <a:rPr lang="en-GB" b="0" dirty="0"/>
              <a:t>, find out if it’s possible to employ </a:t>
            </a:r>
            <a:r>
              <a:rPr lang="en-GB" dirty="0">
                <a:solidFill>
                  <a:srgbClr val="C00000"/>
                </a:solidFill>
              </a:rPr>
              <a:t>user-defined functions and procedures</a:t>
            </a:r>
            <a:r>
              <a:rPr lang="en-GB" b="0" dirty="0"/>
              <a:t>.</a:t>
            </a:r>
            <a:endParaRPr lang="en-GB" i="1" dirty="0"/>
          </a:p>
          <a:p>
            <a:r>
              <a:rPr lang="en-IN" i="1" dirty="0"/>
              <a:t>Use optimized libraries. </a:t>
            </a:r>
            <a:endParaRPr lang="en-IN" dirty="0"/>
          </a:p>
          <a:p>
            <a:pPr lvl="1"/>
            <a:r>
              <a:rPr lang="en-GB" b="0" dirty="0"/>
              <a:t>Creating libraries like Mahout, </a:t>
            </a:r>
            <a:r>
              <a:rPr lang="en-GB" b="0" dirty="0" err="1"/>
              <a:t>Weka</a:t>
            </a:r>
            <a:r>
              <a:rPr lang="en-GB" b="0" dirty="0"/>
              <a:t>, and other machine learning algorithms requires time and knowledge. </a:t>
            </a:r>
          </a:p>
          <a:p>
            <a:pPr lvl="1"/>
            <a:r>
              <a:rPr lang="en-GB" b="0" dirty="0"/>
              <a:t>They are </a:t>
            </a:r>
            <a:r>
              <a:rPr lang="en-GB" dirty="0">
                <a:solidFill>
                  <a:srgbClr val="C00000"/>
                </a:solidFill>
              </a:rPr>
              <a:t>highly optimized </a:t>
            </a:r>
            <a:r>
              <a:rPr lang="en-GB" b="0" dirty="0"/>
              <a:t>and incorporate best practices and state-of-the art technologies. </a:t>
            </a:r>
          </a:p>
          <a:p>
            <a:pPr lvl="1"/>
            <a:r>
              <a:rPr lang="en-GB" b="0" dirty="0"/>
              <a:t>Spend your time on getting things done, not on reinventing and repeating others people’s efforts, unless it’s for the sake of understanding how things work.</a:t>
            </a:r>
            <a:endParaRPr lang="en-IN" dirty="0"/>
          </a:p>
        </p:txBody>
      </p:sp>
    </p:spTree>
    <p:extLst>
      <p:ext uri="{BB962C8B-B14F-4D97-AF65-F5344CB8AC3E}">
        <p14:creationId xmlns="" xmlns:p14="http://schemas.microsoft.com/office/powerpoint/2010/main" val="1524442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a:t>General programming tips for dealing with </a:t>
            </a:r>
            <a:r>
              <a:rPr lang="en-IN" sz="4400" dirty="0"/>
              <a:t>large data sets</a:t>
            </a:r>
          </a:p>
        </p:txBody>
      </p:sp>
      <p:sp>
        <p:nvSpPr>
          <p:cNvPr id="3" name="Content Placeholder 2"/>
          <p:cNvSpPr>
            <a:spLocks noGrp="1"/>
          </p:cNvSpPr>
          <p:nvPr>
            <p:ph idx="1"/>
          </p:nvPr>
        </p:nvSpPr>
        <p:spPr/>
        <p:txBody>
          <a:bodyPr/>
          <a:lstStyle/>
          <a:p>
            <a:r>
              <a:rPr lang="en-GB" dirty="0"/>
              <a:t>Get the most out of your hardware</a:t>
            </a:r>
          </a:p>
          <a:p>
            <a:pPr lvl="1"/>
            <a:r>
              <a:rPr lang="en-GB" i="1" dirty="0">
                <a:solidFill>
                  <a:srgbClr val="C00000"/>
                </a:solidFill>
              </a:rPr>
              <a:t>Feed the CPU compressed data</a:t>
            </a:r>
            <a:r>
              <a:rPr lang="en-GB" dirty="0">
                <a:solidFill>
                  <a:srgbClr val="C00000"/>
                </a:solidFill>
              </a:rPr>
              <a:t> - </a:t>
            </a:r>
            <a:r>
              <a:rPr lang="en-GB" b="0" dirty="0"/>
              <a:t>Avoid </a:t>
            </a:r>
            <a:r>
              <a:rPr lang="en-GB" sz="1800" b="0" dirty="0"/>
              <a:t>CPU </a:t>
            </a:r>
            <a:r>
              <a:rPr lang="en-GB" b="0" dirty="0"/>
              <a:t>starvation is to feed the </a:t>
            </a:r>
            <a:r>
              <a:rPr lang="en-GB" sz="1800" b="0" dirty="0"/>
              <a:t>CPU </a:t>
            </a:r>
            <a:r>
              <a:rPr lang="en-GB" b="0" dirty="0"/>
              <a:t>compressed data instead of the inflated (raw) data.</a:t>
            </a:r>
          </a:p>
          <a:p>
            <a:pPr lvl="1"/>
            <a:r>
              <a:rPr lang="en-GB" i="1" dirty="0">
                <a:solidFill>
                  <a:srgbClr val="C00000"/>
                </a:solidFill>
              </a:rPr>
              <a:t>Make use of the GPU - </a:t>
            </a:r>
            <a:r>
              <a:rPr lang="en-GB" b="0" dirty="0"/>
              <a:t>Sometimes your </a:t>
            </a:r>
            <a:r>
              <a:rPr lang="en-GB" sz="1800" b="0" dirty="0"/>
              <a:t>CPU </a:t>
            </a:r>
            <a:r>
              <a:rPr lang="en-GB" b="0" dirty="0"/>
              <a:t>and not your memory is the bottleneck. If your computations are parallelizable, you can benefit from switching to the </a:t>
            </a:r>
            <a:r>
              <a:rPr lang="en-GB" sz="1800" b="0" dirty="0"/>
              <a:t>GPU</a:t>
            </a:r>
            <a:r>
              <a:rPr lang="en-GB" b="0" dirty="0"/>
              <a:t>. This has a much higher throughput for computations than a </a:t>
            </a:r>
            <a:r>
              <a:rPr lang="en-GB" sz="1800" b="0" dirty="0"/>
              <a:t>CPU</a:t>
            </a:r>
            <a:r>
              <a:rPr lang="en-GB" b="0" dirty="0"/>
              <a:t>.</a:t>
            </a:r>
            <a:endParaRPr lang="en-GB" b="0" i="1" dirty="0"/>
          </a:p>
          <a:p>
            <a:pPr lvl="1"/>
            <a:r>
              <a:rPr lang="en-IN" i="1" dirty="0">
                <a:solidFill>
                  <a:srgbClr val="C00000"/>
                </a:solidFill>
              </a:rPr>
              <a:t>Use multiple threads - </a:t>
            </a:r>
            <a:r>
              <a:rPr lang="en-GB" b="0" dirty="0"/>
              <a:t>It’s still possible to parallelize computations on your </a:t>
            </a:r>
            <a:r>
              <a:rPr lang="en-GB" sz="1800" b="0" dirty="0"/>
              <a:t>CPU</a:t>
            </a:r>
            <a:r>
              <a:rPr lang="en-GB" b="0" dirty="0"/>
              <a:t>. You can achieve this with normal Python threads.</a:t>
            </a:r>
            <a:endParaRPr lang="en-IN" dirty="0"/>
          </a:p>
        </p:txBody>
      </p:sp>
    </p:spTree>
    <p:extLst>
      <p:ext uri="{BB962C8B-B14F-4D97-AF65-F5344CB8AC3E}">
        <p14:creationId xmlns="" xmlns:p14="http://schemas.microsoft.com/office/powerpoint/2010/main" val="2415411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a:t>General programming tips for dealing with </a:t>
            </a:r>
            <a:r>
              <a:rPr lang="en-IN" sz="4400" dirty="0"/>
              <a:t>large data sets</a:t>
            </a:r>
          </a:p>
        </p:txBody>
      </p:sp>
      <p:sp>
        <p:nvSpPr>
          <p:cNvPr id="3" name="Content Placeholder 2"/>
          <p:cNvSpPr>
            <a:spLocks noGrp="1"/>
          </p:cNvSpPr>
          <p:nvPr>
            <p:ph idx="1"/>
          </p:nvPr>
        </p:nvSpPr>
        <p:spPr/>
        <p:txBody>
          <a:bodyPr/>
          <a:lstStyle/>
          <a:p>
            <a:pPr marL="114300" indent="0">
              <a:buNone/>
            </a:pPr>
            <a:r>
              <a:rPr lang="en-IN" i="1" dirty="0"/>
              <a:t>Reduce your computing needs</a:t>
            </a:r>
          </a:p>
          <a:p>
            <a:r>
              <a:rPr lang="en-IN" b="0" dirty="0"/>
              <a:t>“Working smart + hard = achievement.” </a:t>
            </a:r>
          </a:p>
          <a:p>
            <a:r>
              <a:rPr lang="en-GB" b="0" dirty="0"/>
              <a:t>This also applies to the programs you write. </a:t>
            </a:r>
          </a:p>
          <a:p>
            <a:r>
              <a:rPr lang="en-GB" b="0" dirty="0"/>
              <a:t>The best way to avoid having large data problems is by </a:t>
            </a:r>
            <a:r>
              <a:rPr lang="en-GB" dirty="0"/>
              <a:t>removing as much of the work as possible up front</a:t>
            </a:r>
            <a:r>
              <a:rPr lang="en-GB" b="0" dirty="0"/>
              <a:t> and letting the computer work only on the part that can’t be </a:t>
            </a:r>
            <a:r>
              <a:rPr lang="en-IN" b="0" dirty="0"/>
              <a:t>skipped.</a:t>
            </a:r>
            <a:endParaRPr lang="en-IN" dirty="0"/>
          </a:p>
        </p:txBody>
      </p:sp>
    </p:spTree>
    <p:extLst>
      <p:ext uri="{BB962C8B-B14F-4D97-AF65-F5344CB8AC3E}">
        <p14:creationId xmlns="" xmlns:p14="http://schemas.microsoft.com/office/powerpoint/2010/main" val="2787588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a:t>General programming tips for dealing with </a:t>
            </a:r>
            <a:r>
              <a:rPr lang="en-IN" sz="4400" dirty="0"/>
              <a:t>large data sets</a:t>
            </a:r>
          </a:p>
        </p:txBody>
      </p:sp>
      <p:sp>
        <p:nvSpPr>
          <p:cNvPr id="3" name="Content Placeholder 2"/>
          <p:cNvSpPr>
            <a:spLocks noGrp="1"/>
          </p:cNvSpPr>
          <p:nvPr>
            <p:ph idx="1"/>
          </p:nvPr>
        </p:nvSpPr>
        <p:spPr/>
        <p:txBody>
          <a:bodyPr>
            <a:normAutofit fontScale="85000" lnSpcReduction="20000"/>
          </a:bodyPr>
          <a:lstStyle/>
          <a:p>
            <a:pPr marL="114300" indent="0">
              <a:buNone/>
            </a:pPr>
            <a:r>
              <a:rPr lang="en-IN" i="1" dirty="0"/>
              <a:t>Reduce your computing needs</a:t>
            </a:r>
          </a:p>
          <a:p>
            <a:r>
              <a:rPr lang="en-GB" i="1" dirty="0">
                <a:solidFill>
                  <a:srgbClr val="C00000"/>
                </a:solidFill>
              </a:rPr>
              <a:t>Profile your code and remediate slow pieces of code</a:t>
            </a:r>
            <a:r>
              <a:rPr lang="en-GB" dirty="0">
                <a:solidFill>
                  <a:srgbClr val="C00000"/>
                </a:solidFill>
              </a:rPr>
              <a:t> </a:t>
            </a:r>
            <a:r>
              <a:rPr lang="en-GB" b="0" dirty="0"/>
              <a:t>– Profiler to detect slow parts inside your program</a:t>
            </a:r>
          </a:p>
          <a:p>
            <a:r>
              <a:rPr lang="en-GB" i="1" dirty="0">
                <a:solidFill>
                  <a:srgbClr val="C00000"/>
                </a:solidFill>
              </a:rPr>
              <a:t>Use compiled code whenever possible, certainly when loops are involved </a:t>
            </a:r>
            <a:r>
              <a:rPr lang="en-GB" b="0" i="1" dirty="0"/>
              <a:t>- </a:t>
            </a:r>
            <a:r>
              <a:rPr lang="en-GB" b="0" dirty="0"/>
              <a:t>Use functions from packages that are optimized for numerical computations</a:t>
            </a:r>
            <a:endParaRPr lang="en-GB" b="0" i="1" dirty="0"/>
          </a:p>
          <a:p>
            <a:r>
              <a:rPr lang="en-GB" i="1" dirty="0">
                <a:solidFill>
                  <a:srgbClr val="C00000"/>
                </a:solidFill>
              </a:rPr>
              <a:t>Otherwise, compile the code yourself</a:t>
            </a:r>
            <a:r>
              <a:rPr lang="en-GB" dirty="0">
                <a:solidFill>
                  <a:srgbClr val="C00000"/>
                </a:solidFill>
              </a:rPr>
              <a:t> </a:t>
            </a:r>
            <a:r>
              <a:rPr lang="en-GB" b="0" dirty="0"/>
              <a:t>- just-in-time compiler or implement the slowest parts of your code in a lower-level language such as C or Fortran and integrate</a:t>
            </a:r>
          </a:p>
          <a:p>
            <a:r>
              <a:rPr lang="en-GB" i="1" dirty="0">
                <a:solidFill>
                  <a:srgbClr val="C00000"/>
                </a:solidFill>
              </a:rPr>
              <a:t>Avoid pulling data into memory</a:t>
            </a:r>
            <a:r>
              <a:rPr lang="en-GB" b="0" i="1" dirty="0"/>
              <a:t> - </a:t>
            </a:r>
            <a:r>
              <a:rPr lang="en-GB" b="0" dirty="0"/>
              <a:t>reading data in chunks and parsing the data on the fly. This won’t work on every algorithm but enables calculations on extremely large data sets.</a:t>
            </a:r>
            <a:endParaRPr lang="en-GB" b="0" i="1" dirty="0"/>
          </a:p>
          <a:p>
            <a:r>
              <a:rPr lang="en-GB" i="1" dirty="0">
                <a:solidFill>
                  <a:srgbClr val="C00000"/>
                </a:solidFill>
              </a:rPr>
              <a:t>Use generators to avoid intermediate data storage </a:t>
            </a:r>
            <a:r>
              <a:rPr lang="en-GB" b="0" i="1" dirty="0"/>
              <a:t>- </a:t>
            </a:r>
            <a:r>
              <a:rPr lang="en-GB" b="0" dirty="0"/>
              <a:t>Generators help you return data per observation instead of in batches.</a:t>
            </a:r>
            <a:endParaRPr lang="en-GB" b="0" i="1" dirty="0"/>
          </a:p>
          <a:p>
            <a:r>
              <a:rPr lang="en-GB" i="1" dirty="0">
                <a:solidFill>
                  <a:srgbClr val="C00000"/>
                </a:solidFill>
              </a:rPr>
              <a:t>Use as little data as possible</a:t>
            </a:r>
            <a:r>
              <a:rPr lang="en-GB" b="0" i="1" dirty="0"/>
              <a:t>. </a:t>
            </a:r>
            <a:r>
              <a:rPr lang="en-GB" b="0" dirty="0"/>
              <a:t>If no large-scale algorithm is available and you aren’t willing to implement such a technique yourself, then you can still train your data on only a sample of the original data.</a:t>
            </a:r>
          </a:p>
          <a:p>
            <a:r>
              <a:rPr lang="en-GB" i="1" dirty="0">
                <a:solidFill>
                  <a:srgbClr val="C00000"/>
                </a:solidFill>
              </a:rPr>
              <a:t>Use your math skills to simplify calculations as much as possible</a:t>
            </a:r>
            <a:r>
              <a:rPr lang="en-GB" b="0" i="1" dirty="0"/>
              <a:t>.</a:t>
            </a:r>
            <a:endParaRPr lang="en-IN" i="1" dirty="0"/>
          </a:p>
        </p:txBody>
      </p:sp>
    </p:spTree>
    <p:extLst>
      <p:ext uri="{BB962C8B-B14F-4D97-AF65-F5344CB8AC3E}">
        <p14:creationId xmlns="" xmlns:p14="http://schemas.microsoft.com/office/powerpoint/2010/main" val="26205506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41B616-F244-32DA-F653-F20579C5D15E}"/>
              </a:ext>
            </a:extLst>
          </p:cNvPr>
          <p:cNvSpPr>
            <a:spLocks noGrp="1"/>
          </p:cNvSpPr>
          <p:nvPr>
            <p:ph type="title"/>
          </p:nvPr>
        </p:nvSpPr>
        <p:spPr/>
        <p:txBody>
          <a:bodyPr/>
          <a:lstStyle/>
          <a:p>
            <a:r>
              <a:rPr lang="en-IN" dirty="0"/>
              <a:t>Data Wrangling</a:t>
            </a:r>
          </a:p>
        </p:txBody>
      </p:sp>
      <p:sp>
        <p:nvSpPr>
          <p:cNvPr id="3" name="Content Placeholder 2">
            <a:extLst>
              <a:ext uri="{FF2B5EF4-FFF2-40B4-BE49-F238E27FC236}">
                <a16:creationId xmlns="" xmlns:a16="http://schemas.microsoft.com/office/drawing/2014/main" id="{BBDAEFAE-58FD-B4F3-A5EF-1D10E3F47A01}"/>
              </a:ext>
            </a:extLst>
          </p:cNvPr>
          <p:cNvSpPr>
            <a:spLocks noGrp="1"/>
          </p:cNvSpPr>
          <p:nvPr>
            <p:ph idx="1"/>
          </p:nvPr>
        </p:nvSpPr>
        <p:spPr/>
        <p:txBody>
          <a:bodyPr/>
          <a:lstStyle/>
          <a:p>
            <a:pPr marL="285750" indent="-285750" algn="just">
              <a:buFont typeface="Arial" panose="020B0604020202020204" pitchFamily="34" charset="0"/>
              <a:buChar char="•"/>
            </a:pPr>
            <a:r>
              <a:rPr lang="en-US" dirty="0">
                <a:solidFill>
                  <a:srgbClr val="333333"/>
                </a:solidFill>
              </a:rPr>
              <a:t>D</a:t>
            </a:r>
            <a:r>
              <a:rPr lang="en-US" i="0" dirty="0">
                <a:solidFill>
                  <a:srgbClr val="333333"/>
                </a:solidFill>
                <a:effectLst/>
              </a:rPr>
              <a:t>ata Wrangling is referred to as </a:t>
            </a:r>
            <a:r>
              <a:rPr lang="en-US" i="1" dirty="0">
                <a:solidFill>
                  <a:srgbClr val="333333"/>
                </a:solidFill>
                <a:effectLst/>
              </a:rPr>
              <a:t>data munging</a:t>
            </a:r>
            <a:r>
              <a:rPr lang="en-US" i="0" dirty="0">
                <a:solidFill>
                  <a:srgbClr val="333333"/>
                </a:solidFill>
                <a:effectLst/>
              </a:rPr>
              <a:t>. </a:t>
            </a:r>
          </a:p>
          <a:p>
            <a:pPr marL="285750" indent="-285750" algn="just">
              <a:buFont typeface="Arial" panose="020B0604020202020204" pitchFamily="34" charset="0"/>
              <a:buChar char="•"/>
            </a:pPr>
            <a:r>
              <a:rPr lang="en-US" i="0" dirty="0">
                <a:solidFill>
                  <a:srgbClr val="333333"/>
                </a:solidFill>
                <a:effectLst/>
              </a:rPr>
              <a:t>It is the process of transforming and mapping data from one "raw" data form into another format to make it more appropriate and valuable for various downstream purposes such as analytics. </a:t>
            </a:r>
          </a:p>
          <a:p>
            <a:pPr marL="285750" indent="-285750" algn="just">
              <a:buFont typeface="Arial" panose="020B0604020202020204" pitchFamily="34" charset="0"/>
              <a:buChar char="•"/>
            </a:pPr>
            <a:r>
              <a:rPr lang="en-US" i="0" dirty="0">
                <a:solidFill>
                  <a:srgbClr val="333333"/>
                </a:solidFill>
                <a:effectLst/>
              </a:rPr>
              <a:t>The goal of data wrangling is to assure quality and useful data</a:t>
            </a:r>
            <a:endParaRPr lang="en-IN" dirty="0"/>
          </a:p>
        </p:txBody>
      </p:sp>
    </p:spTree>
    <p:extLst>
      <p:ext uri="{BB962C8B-B14F-4D97-AF65-F5344CB8AC3E}">
        <p14:creationId xmlns="" xmlns:p14="http://schemas.microsoft.com/office/powerpoint/2010/main" val="22596578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4C3ABB-A61B-844A-AB58-F01B9E9258F6}"/>
              </a:ext>
            </a:extLst>
          </p:cNvPr>
          <p:cNvSpPr>
            <a:spLocks noGrp="1"/>
          </p:cNvSpPr>
          <p:nvPr>
            <p:ph type="title"/>
          </p:nvPr>
        </p:nvSpPr>
        <p:spPr/>
        <p:txBody>
          <a:bodyPr/>
          <a:lstStyle/>
          <a:p>
            <a:r>
              <a:rPr lang="en-IN" dirty="0"/>
              <a:t>Data Wrangling</a:t>
            </a:r>
          </a:p>
        </p:txBody>
      </p:sp>
      <p:pic>
        <p:nvPicPr>
          <p:cNvPr id="4" name="Picture 2" descr="Six Steps of Data Wrangling ...">
            <a:extLst>
              <a:ext uri="{FF2B5EF4-FFF2-40B4-BE49-F238E27FC236}">
                <a16:creationId xmlns="" xmlns:a16="http://schemas.microsoft.com/office/drawing/2014/main" id="{7A44E413-9BF0-AE65-67F5-FFFA3FC78DD6}"/>
              </a:ext>
            </a:extLst>
          </p:cNvPr>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63688" y="1595236"/>
            <a:ext cx="5015234" cy="501523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66520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Problems faced when handling large data</a:t>
            </a:r>
            <a:endParaRPr lang="en-IN" dirty="0"/>
          </a:p>
        </p:txBody>
      </p:sp>
      <p:sp>
        <p:nvSpPr>
          <p:cNvPr id="3" name="Content Placeholder 2"/>
          <p:cNvSpPr>
            <a:spLocks noGrp="1"/>
          </p:cNvSpPr>
          <p:nvPr>
            <p:ph idx="1"/>
          </p:nvPr>
        </p:nvSpPr>
        <p:spPr/>
        <p:txBody>
          <a:bodyPr/>
          <a:lstStyle/>
          <a:p>
            <a:r>
              <a:rPr lang="en-GB" b="0" dirty="0"/>
              <a:t>A large volume of data poses new challenges, such as overloaded memory and algorithms that never stop running. It forces you to adapt and expand your repertoire of techniques. But even when you can perform your analysis, you should take care </a:t>
            </a:r>
            <a:r>
              <a:rPr lang="en-GB" b="0"/>
              <a:t>of issues such </a:t>
            </a:r>
            <a:r>
              <a:rPr lang="en-GB" b="0" dirty="0"/>
              <a:t>as I/O (input/output) and CPU starvation, because these can cause speed issues.</a:t>
            </a:r>
            <a:endParaRPr lang="en-IN" dirty="0"/>
          </a:p>
        </p:txBody>
      </p:sp>
    </p:spTree>
    <p:extLst>
      <p:ext uri="{BB962C8B-B14F-4D97-AF65-F5344CB8AC3E}">
        <p14:creationId xmlns="" xmlns:p14="http://schemas.microsoft.com/office/powerpoint/2010/main" val="34982177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1722AE5-A84D-B6F3-B82A-45619A03A154}"/>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29E9CA2F-8474-3CB1-7A94-3FC7083EF9A4}"/>
              </a:ext>
            </a:extLst>
          </p:cNvPr>
          <p:cNvSpPr>
            <a:spLocks noGrp="1"/>
          </p:cNvSpPr>
          <p:nvPr>
            <p:ph type="title"/>
          </p:nvPr>
        </p:nvSpPr>
        <p:spPr/>
        <p:txBody>
          <a:bodyPr/>
          <a:lstStyle/>
          <a:p>
            <a:r>
              <a:rPr lang="en-IN" dirty="0"/>
              <a:t>Data Wrangling</a:t>
            </a:r>
          </a:p>
        </p:txBody>
      </p:sp>
      <p:sp>
        <p:nvSpPr>
          <p:cNvPr id="3" name="Content Placeholder 2">
            <a:extLst>
              <a:ext uri="{FF2B5EF4-FFF2-40B4-BE49-F238E27FC236}">
                <a16:creationId xmlns="" xmlns:a16="http://schemas.microsoft.com/office/drawing/2014/main" id="{7B0A77D4-7069-B240-3382-FE210FF08ED0}"/>
              </a:ext>
            </a:extLst>
          </p:cNvPr>
          <p:cNvSpPr>
            <a:spLocks noGrp="1"/>
          </p:cNvSpPr>
          <p:nvPr>
            <p:ph idx="1"/>
          </p:nvPr>
        </p:nvSpPr>
        <p:spPr/>
        <p:txBody>
          <a:bodyPr/>
          <a:lstStyle/>
          <a:p>
            <a:pPr marL="285750" indent="-285750" algn="just">
              <a:buFont typeface="Arial" panose="020B0604020202020204" pitchFamily="34" charset="0"/>
              <a:buChar char="•"/>
            </a:pPr>
            <a:r>
              <a:rPr lang="en-US" i="0" dirty="0">
                <a:solidFill>
                  <a:srgbClr val="C00000"/>
                </a:solidFill>
                <a:effectLst/>
              </a:rPr>
              <a:t>Data Wrangling</a:t>
            </a:r>
            <a:r>
              <a:rPr lang="en-US" i="0" dirty="0">
                <a:solidFill>
                  <a:srgbClr val="333333"/>
                </a:solidFill>
                <a:effectLst/>
              </a:rPr>
              <a:t> is one of those technical terms that are more or less self-descriptive. </a:t>
            </a:r>
          </a:p>
          <a:p>
            <a:pPr marL="285750" indent="-285750" algn="just">
              <a:buFont typeface="Arial" panose="020B0604020202020204" pitchFamily="34" charset="0"/>
              <a:buChar char="•"/>
            </a:pPr>
            <a:r>
              <a:rPr lang="en-US" i="0" dirty="0">
                <a:solidFill>
                  <a:srgbClr val="333333"/>
                </a:solidFill>
                <a:effectLst/>
              </a:rPr>
              <a:t>The term </a:t>
            </a:r>
            <a:r>
              <a:rPr lang="en-US" i="0" dirty="0">
                <a:solidFill>
                  <a:srgbClr val="C00000"/>
                </a:solidFill>
                <a:effectLst/>
              </a:rPr>
              <a:t>"wrangling" </a:t>
            </a:r>
            <a:r>
              <a:rPr lang="en-US" i="0" dirty="0">
                <a:solidFill>
                  <a:srgbClr val="333333"/>
                </a:solidFill>
                <a:effectLst/>
              </a:rPr>
              <a:t>refers to rounding up information in a certain way</a:t>
            </a:r>
            <a:r>
              <a:rPr lang="en-US" b="0" i="0" dirty="0">
                <a:solidFill>
                  <a:srgbClr val="333333"/>
                </a:solidFill>
                <a:effectLst/>
                <a:latin typeface="inter-regular"/>
              </a:rPr>
              <a:t>. </a:t>
            </a:r>
          </a:p>
          <a:p>
            <a:endParaRPr lang="en-IN" dirty="0"/>
          </a:p>
        </p:txBody>
      </p:sp>
      <p:pic>
        <p:nvPicPr>
          <p:cNvPr id="5" name="Picture 2" descr="Data Wrangling">
            <a:extLst>
              <a:ext uri="{FF2B5EF4-FFF2-40B4-BE49-F238E27FC236}">
                <a16:creationId xmlns="" xmlns:a16="http://schemas.microsoft.com/office/drawing/2014/main" id="{4A9EE8BA-413E-56D1-BD8E-0092704AF15F}"/>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200" y="3429000"/>
            <a:ext cx="8135360" cy="3041373"/>
          </a:xfrm>
          <a:prstGeom prst="rect">
            <a:avLst/>
          </a:prstGeom>
          <a:noFill/>
          <a:ln w="6350">
            <a:solidFill>
              <a:schemeClr val="tx1"/>
            </a:solid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218666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C6622A-2B08-82B9-8932-69CB9731C1DB}"/>
              </a:ext>
            </a:extLst>
          </p:cNvPr>
          <p:cNvSpPr>
            <a:spLocks noGrp="1"/>
          </p:cNvSpPr>
          <p:nvPr>
            <p:ph type="title"/>
          </p:nvPr>
        </p:nvSpPr>
        <p:spPr/>
        <p:txBody>
          <a:bodyPr/>
          <a:lstStyle/>
          <a:p>
            <a:r>
              <a:rPr lang="en-IN" dirty="0"/>
              <a:t>Data Wrangling</a:t>
            </a:r>
          </a:p>
        </p:txBody>
      </p:sp>
      <p:sp>
        <p:nvSpPr>
          <p:cNvPr id="3" name="Content Placeholder 2">
            <a:extLst>
              <a:ext uri="{FF2B5EF4-FFF2-40B4-BE49-F238E27FC236}">
                <a16:creationId xmlns="" xmlns:a16="http://schemas.microsoft.com/office/drawing/2014/main" id="{7227046C-3B55-1AA1-670A-429F93091104}"/>
              </a:ext>
            </a:extLst>
          </p:cNvPr>
          <p:cNvSpPr>
            <a:spLocks noGrp="1"/>
          </p:cNvSpPr>
          <p:nvPr>
            <p:ph idx="1"/>
          </p:nvPr>
        </p:nvSpPr>
        <p:spPr/>
        <p:txBody>
          <a:bodyPr/>
          <a:lstStyle/>
          <a:p>
            <a:pPr marL="285750" indent="-285750" algn="just">
              <a:buFont typeface="Arial" panose="020B0604020202020204" pitchFamily="34" charset="0"/>
              <a:buChar char="•"/>
            </a:pPr>
            <a:r>
              <a:rPr lang="en-US" i="0" dirty="0">
                <a:solidFill>
                  <a:srgbClr val="C00000"/>
                </a:solidFill>
                <a:effectLst/>
                <a:ea typeface="Calibri" panose="020F0502020204030204" pitchFamily="34" charset="0"/>
                <a:cs typeface="Calibri" panose="020F0502020204030204" pitchFamily="34" charset="0"/>
              </a:rPr>
              <a:t>Discovery:</a:t>
            </a:r>
            <a:r>
              <a:rPr lang="en-US" i="0" dirty="0">
                <a:solidFill>
                  <a:srgbClr val="000000"/>
                </a:solidFill>
                <a:effectLst/>
                <a:ea typeface="Calibri" panose="020F0502020204030204" pitchFamily="34" charset="0"/>
                <a:cs typeface="Calibri" panose="020F0502020204030204" pitchFamily="34" charset="0"/>
              </a:rPr>
              <a:t> Before starting the wrangling process, it is critical to think about what may lie beneath your data. </a:t>
            </a:r>
          </a:p>
          <a:p>
            <a:pPr marL="285750" indent="-285750" algn="just">
              <a:buFont typeface="Arial" panose="020B0604020202020204" pitchFamily="34" charset="0"/>
              <a:buChar char="•"/>
            </a:pPr>
            <a:r>
              <a:rPr lang="en-US" i="0" dirty="0">
                <a:solidFill>
                  <a:srgbClr val="C00000"/>
                </a:solidFill>
                <a:effectLst/>
                <a:ea typeface="Calibri" panose="020F0502020204030204" pitchFamily="34" charset="0"/>
                <a:cs typeface="Calibri" panose="020F0502020204030204" pitchFamily="34" charset="0"/>
              </a:rPr>
              <a:t>Organization: </a:t>
            </a:r>
            <a:r>
              <a:rPr lang="en-US" i="0" dirty="0">
                <a:solidFill>
                  <a:srgbClr val="000000"/>
                </a:solidFill>
                <a:effectLst/>
                <a:ea typeface="Calibri" panose="020F0502020204030204" pitchFamily="34" charset="0"/>
                <a:cs typeface="Calibri" panose="020F0502020204030204" pitchFamily="34" charset="0"/>
              </a:rPr>
              <a:t>After you've gathered your raw data within a particular dataset, you must structure your data. </a:t>
            </a:r>
          </a:p>
          <a:p>
            <a:pPr marL="285750" indent="-285750" algn="just">
              <a:buFont typeface="Arial" panose="020B0604020202020204" pitchFamily="34" charset="0"/>
              <a:buChar char="•"/>
            </a:pPr>
            <a:r>
              <a:rPr lang="en-US" i="0" dirty="0">
                <a:solidFill>
                  <a:srgbClr val="C00000"/>
                </a:solidFill>
                <a:effectLst/>
                <a:ea typeface="Calibri" panose="020F0502020204030204" pitchFamily="34" charset="0"/>
                <a:cs typeface="Calibri" panose="020F0502020204030204" pitchFamily="34" charset="0"/>
              </a:rPr>
              <a:t>Cleaning: </a:t>
            </a:r>
            <a:r>
              <a:rPr lang="en-US" i="0" dirty="0">
                <a:solidFill>
                  <a:srgbClr val="000000"/>
                </a:solidFill>
                <a:effectLst/>
                <a:ea typeface="Calibri" panose="020F0502020204030204" pitchFamily="34" charset="0"/>
                <a:cs typeface="Calibri" panose="020F0502020204030204" pitchFamily="34" charset="0"/>
              </a:rPr>
              <a:t>When your data is organized, you can begin cleaning your data. Data cleaning involves removing outliers, formatting nulls, and eliminating duplicate data. </a:t>
            </a:r>
          </a:p>
          <a:p>
            <a:endParaRPr lang="en-IN" dirty="0"/>
          </a:p>
        </p:txBody>
      </p:sp>
    </p:spTree>
    <p:extLst>
      <p:ext uri="{BB962C8B-B14F-4D97-AF65-F5344CB8AC3E}">
        <p14:creationId xmlns="" xmlns:p14="http://schemas.microsoft.com/office/powerpoint/2010/main" val="33608877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A484C78-9DBC-6430-C99C-A49C66FFC55D}"/>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9D13B705-F8CF-E5DC-A862-144F74D12FAC}"/>
              </a:ext>
            </a:extLst>
          </p:cNvPr>
          <p:cNvSpPr>
            <a:spLocks noGrp="1"/>
          </p:cNvSpPr>
          <p:nvPr>
            <p:ph type="title"/>
          </p:nvPr>
        </p:nvSpPr>
        <p:spPr/>
        <p:txBody>
          <a:bodyPr/>
          <a:lstStyle/>
          <a:p>
            <a:r>
              <a:rPr lang="en-IN" dirty="0"/>
              <a:t>Data Wrangling</a:t>
            </a:r>
          </a:p>
        </p:txBody>
      </p:sp>
      <p:sp>
        <p:nvSpPr>
          <p:cNvPr id="3" name="Content Placeholder 2">
            <a:extLst>
              <a:ext uri="{FF2B5EF4-FFF2-40B4-BE49-F238E27FC236}">
                <a16:creationId xmlns="" xmlns:a16="http://schemas.microsoft.com/office/drawing/2014/main" id="{B5A1B526-A77A-4B0A-5D43-88ACCC10C394}"/>
              </a:ext>
            </a:extLst>
          </p:cNvPr>
          <p:cNvSpPr>
            <a:spLocks noGrp="1"/>
          </p:cNvSpPr>
          <p:nvPr>
            <p:ph idx="1"/>
          </p:nvPr>
        </p:nvSpPr>
        <p:spPr/>
        <p:txBody>
          <a:bodyPr>
            <a:normAutofit fontScale="92500" lnSpcReduction="20000"/>
          </a:bodyPr>
          <a:lstStyle/>
          <a:p>
            <a:pPr marL="285750" indent="-285750" algn="just">
              <a:lnSpc>
                <a:spcPct val="150000"/>
              </a:lnSpc>
              <a:buFont typeface="Arial" panose="020B0604020202020204" pitchFamily="34" charset="0"/>
              <a:buChar char="•"/>
            </a:pPr>
            <a:r>
              <a:rPr lang="en-US" i="0" dirty="0">
                <a:solidFill>
                  <a:srgbClr val="C00000"/>
                </a:solidFill>
                <a:effectLst/>
                <a:ea typeface="Calibri" panose="020F0502020204030204" pitchFamily="34" charset="0"/>
                <a:cs typeface="Calibri" panose="020F0502020204030204" pitchFamily="34" charset="0"/>
              </a:rPr>
              <a:t>Data enrichment: </a:t>
            </a:r>
            <a:r>
              <a:rPr lang="en-US" i="0" dirty="0">
                <a:solidFill>
                  <a:srgbClr val="000000"/>
                </a:solidFill>
                <a:effectLst/>
                <a:ea typeface="Calibri" panose="020F0502020204030204" pitchFamily="34" charset="0"/>
                <a:cs typeface="Calibri" panose="020F0502020204030204" pitchFamily="34" charset="0"/>
              </a:rPr>
              <a:t>This step requires that you take a step back from your data to determine if you have enough data to proceed. </a:t>
            </a:r>
          </a:p>
          <a:p>
            <a:pPr marL="285750" indent="-285750" algn="just">
              <a:lnSpc>
                <a:spcPct val="150000"/>
              </a:lnSpc>
              <a:buFont typeface="Arial" panose="020B0604020202020204" pitchFamily="34" charset="0"/>
              <a:buChar char="•"/>
            </a:pPr>
            <a:r>
              <a:rPr lang="en-US" i="0" dirty="0">
                <a:solidFill>
                  <a:srgbClr val="C00000"/>
                </a:solidFill>
                <a:effectLst/>
                <a:ea typeface="Calibri" panose="020F0502020204030204" pitchFamily="34" charset="0"/>
                <a:cs typeface="Calibri" panose="020F0502020204030204" pitchFamily="34" charset="0"/>
              </a:rPr>
              <a:t>Validation: </a:t>
            </a:r>
            <a:r>
              <a:rPr lang="en-US" i="0" dirty="0">
                <a:solidFill>
                  <a:srgbClr val="000000"/>
                </a:solidFill>
                <a:effectLst/>
                <a:ea typeface="Calibri" panose="020F0502020204030204" pitchFamily="34" charset="0"/>
                <a:cs typeface="Calibri" panose="020F0502020204030204" pitchFamily="34" charset="0"/>
              </a:rPr>
              <a:t>After determining you gathered enough data, you will need to apply validation rules to your data. Validation rules, performed in repetitive sequences, confirm that data is consistent throughout your dataset. </a:t>
            </a:r>
          </a:p>
          <a:p>
            <a:pPr marL="285750" indent="-285750" algn="just">
              <a:lnSpc>
                <a:spcPct val="150000"/>
              </a:lnSpc>
              <a:buFont typeface="Arial" panose="020B0604020202020204" pitchFamily="34" charset="0"/>
              <a:buChar char="•"/>
            </a:pPr>
            <a:r>
              <a:rPr lang="en-US" i="0" dirty="0">
                <a:solidFill>
                  <a:srgbClr val="C00000"/>
                </a:solidFill>
                <a:effectLst/>
                <a:ea typeface="Calibri" panose="020F0502020204030204" pitchFamily="34" charset="0"/>
                <a:cs typeface="Calibri" panose="020F0502020204030204" pitchFamily="34" charset="0"/>
              </a:rPr>
              <a:t>Publishing: </a:t>
            </a:r>
            <a:r>
              <a:rPr lang="en-US" i="0" dirty="0">
                <a:solidFill>
                  <a:srgbClr val="000000"/>
                </a:solidFill>
                <a:effectLst/>
                <a:ea typeface="Calibri" panose="020F0502020204030204" pitchFamily="34" charset="0"/>
                <a:cs typeface="Calibri" panose="020F0502020204030204" pitchFamily="34" charset="0"/>
              </a:rPr>
              <a:t>The final step of the data munging process is data publishing. Data providing notes and documentation of your wrangling process and creating access for other users and applications.</a:t>
            </a:r>
          </a:p>
          <a:p>
            <a:endParaRPr lang="en-IN" dirty="0"/>
          </a:p>
        </p:txBody>
      </p:sp>
    </p:spTree>
    <p:extLst>
      <p:ext uri="{BB962C8B-B14F-4D97-AF65-F5344CB8AC3E}">
        <p14:creationId xmlns="" xmlns:p14="http://schemas.microsoft.com/office/powerpoint/2010/main" val="12249598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DC873E-4892-AC1A-6936-6F6079F7BDCC}"/>
              </a:ext>
            </a:extLst>
          </p:cNvPr>
          <p:cNvSpPr>
            <a:spLocks noGrp="1"/>
          </p:cNvSpPr>
          <p:nvPr>
            <p:ph type="title"/>
          </p:nvPr>
        </p:nvSpPr>
        <p:spPr/>
        <p:txBody>
          <a:bodyPr/>
          <a:lstStyle/>
          <a:p>
            <a:r>
              <a:rPr lang="en-IN" dirty="0"/>
              <a:t>Data Wrangling</a:t>
            </a:r>
          </a:p>
        </p:txBody>
      </p:sp>
      <p:sp>
        <p:nvSpPr>
          <p:cNvPr id="4" name="Rectangle 3">
            <a:extLst>
              <a:ext uri="{FF2B5EF4-FFF2-40B4-BE49-F238E27FC236}">
                <a16:creationId xmlns="" xmlns:a16="http://schemas.microsoft.com/office/drawing/2014/main" id="{5BDD2DB8-686D-E6E7-4E92-34C818C6C13B}"/>
              </a:ext>
            </a:extLst>
          </p:cNvPr>
          <p:cNvSpPr/>
          <p:nvPr/>
        </p:nvSpPr>
        <p:spPr>
          <a:xfrm>
            <a:off x="2936739" y="2683565"/>
            <a:ext cx="2613991" cy="745435"/>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Use case of Data Wrangling</a:t>
            </a:r>
          </a:p>
        </p:txBody>
      </p:sp>
      <p:sp>
        <p:nvSpPr>
          <p:cNvPr id="5" name="Rectangle 4">
            <a:extLst>
              <a:ext uri="{FF2B5EF4-FFF2-40B4-BE49-F238E27FC236}">
                <a16:creationId xmlns="" xmlns:a16="http://schemas.microsoft.com/office/drawing/2014/main" id="{A17BBD27-B6E1-8348-F64B-8AA374DD33BE}"/>
              </a:ext>
            </a:extLst>
          </p:cNvPr>
          <p:cNvSpPr/>
          <p:nvPr/>
        </p:nvSpPr>
        <p:spPr>
          <a:xfrm>
            <a:off x="1053271" y="4033866"/>
            <a:ext cx="2613991" cy="745435"/>
          </a:xfrm>
          <a:prstGeom prst="rect">
            <a:avLst/>
          </a:prstGeom>
          <a:solidFill>
            <a:srgbClr val="336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Fraud Detection</a:t>
            </a:r>
          </a:p>
        </p:txBody>
      </p:sp>
      <p:sp>
        <p:nvSpPr>
          <p:cNvPr id="6" name="Rectangle 5">
            <a:extLst>
              <a:ext uri="{FF2B5EF4-FFF2-40B4-BE49-F238E27FC236}">
                <a16:creationId xmlns="" xmlns:a16="http://schemas.microsoft.com/office/drawing/2014/main" id="{A72D7AB9-A7B4-478A-8136-7123C91847C6}"/>
              </a:ext>
            </a:extLst>
          </p:cNvPr>
          <p:cNvSpPr/>
          <p:nvPr/>
        </p:nvSpPr>
        <p:spPr>
          <a:xfrm>
            <a:off x="4800321" y="4033865"/>
            <a:ext cx="2613991" cy="745435"/>
          </a:xfrm>
          <a:prstGeom prst="rect">
            <a:avLst/>
          </a:prstGeom>
          <a:solidFill>
            <a:srgbClr val="336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Customer Behavior Analysis</a:t>
            </a:r>
          </a:p>
        </p:txBody>
      </p:sp>
      <p:cxnSp>
        <p:nvCxnSpPr>
          <p:cNvPr id="7" name="Straight Arrow Connector 6">
            <a:extLst>
              <a:ext uri="{FF2B5EF4-FFF2-40B4-BE49-F238E27FC236}">
                <a16:creationId xmlns="" xmlns:a16="http://schemas.microsoft.com/office/drawing/2014/main" id="{73488EB1-79C6-322C-A73A-B71C256D3C99}"/>
              </a:ext>
            </a:extLst>
          </p:cNvPr>
          <p:cNvCxnSpPr/>
          <p:nvPr/>
        </p:nvCxnSpPr>
        <p:spPr>
          <a:xfrm>
            <a:off x="3165338" y="3429000"/>
            <a:ext cx="0" cy="6048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 xmlns:a16="http://schemas.microsoft.com/office/drawing/2014/main" id="{97E76F8B-FEEE-17C7-61B8-36304C5DB666}"/>
              </a:ext>
            </a:extLst>
          </p:cNvPr>
          <p:cNvCxnSpPr/>
          <p:nvPr/>
        </p:nvCxnSpPr>
        <p:spPr>
          <a:xfrm>
            <a:off x="5325441" y="3439995"/>
            <a:ext cx="0" cy="6048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552737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BE5B40EC-0C53-B9D5-0623-8C00ED6FC62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65B23E1E-87E6-9C28-207F-69BA9B0F899C}"/>
              </a:ext>
            </a:extLst>
          </p:cNvPr>
          <p:cNvSpPr>
            <a:spLocks noGrp="1"/>
          </p:cNvSpPr>
          <p:nvPr>
            <p:ph type="title"/>
          </p:nvPr>
        </p:nvSpPr>
        <p:spPr/>
        <p:txBody>
          <a:bodyPr/>
          <a:lstStyle/>
          <a:p>
            <a:r>
              <a:rPr lang="en-IN" dirty="0"/>
              <a:t>Data Wrangling</a:t>
            </a:r>
          </a:p>
        </p:txBody>
      </p:sp>
      <p:sp>
        <p:nvSpPr>
          <p:cNvPr id="3" name="Content Placeholder 2">
            <a:extLst>
              <a:ext uri="{FF2B5EF4-FFF2-40B4-BE49-F238E27FC236}">
                <a16:creationId xmlns="" xmlns:a16="http://schemas.microsoft.com/office/drawing/2014/main" id="{8F3EC7D3-0811-CAE5-63BA-5D96B5148A62}"/>
              </a:ext>
            </a:extLst>
          </p:cNvPr>
          <p:cNvSpPr>
            <a:spLocks noGrp="1"/>
          </p:cNvSpPr>
          <p:nvPr>
            <p:ph idx="1"/>
          </p:nvPr>
        </p:nvSpPr>
        <p:spPr/>
        <p:txBody>
          <a:bodyPr>
            <a:normAutofit/>
          </a:bodyPr>
          <a:lstStyle/>
          <a:p>
            <a:pPr marL="114300" indent="0" algn="just">
              <a:buNone/>
            </a:pPr>
            <a:r>
              <a:rPr lang="en-US" i="0" dirty="0">
                <a:solidFill>
                  <a:srgbClr val="333333"/>
                </a:solidFill>
                <a:effectLst/>
                <a:ea typeface="Calibri" panose="020F0502020204030204" pitchFamily="34" charset="0"/>
                <a:cs typeface="Calibri" panose="020F0502020204030204" pitchFamily="34" charset="0"/>
              </a:rPr>
              <a:t>Data munging is used for diverse use-cases as follows:</a:t>
            </a:r>
          </a:p>
          <a:p>
            <a:pPr marL="285750" indent="-285750" algn="just">
              <a:buFont typeface="Arial" panose="020B0604020202020204" pitchFamily="34" charset="0"/>
              <a:buChar char="•"/>
            </a:pPr>
            <a:r>
              <a:rPr lang="en-IN" i="0" dirty="0">
                <a:solidFill>
                  <a:srgbClr val="C00000"/>
                </a:solidFill>
                <a:effectLst/>
                <a:ea typeface="Calibri" panose="020F0502020204030204" pitchFamily="34" charset="0"/>
                <a:cs typeface="Calibri" panose="020F0502020204030204" pitchFamily="34" charset="0"/>
              </a:rPr>
              <a:t>Fraud Detection </a:t>
            </a:r>
            <a:r>
              <a:rPr lang="en-IN" i="0" dirty="0">
                <a:solidFill>
                  <a:srgbClr val="333333"/>
                </a:solidFill>
                <a:effectLst/>
                <a:ea typeface="Calibri" panose="020F0502020204030204" pitchFamily="34" charset="0"/>
                <a:cs typeface="Calibri" panose="020F0502020204030204" pitchFamily="34" charset="0"/>
              </a:rPr>
              <a:t>- </a:t>
            </a:r>
            <a:r>
              <a:rPr lang="en-US" i="0" dirty="0">
                <a:solidFill>
                  <a:srgbClr val="000000"/>
                </a:solidFill>
                <a:effectLst/>
                <a:ea typeface="Calibri" panose="020F0502020204030204" pitchFamily="34" charset="0"/>
                <a:cs typeface="Calibri" panose="020F0502020204030204" pitchFamily="34" charset="0"/>
              </a:rPr>
              <a:t>Distinguish corporate fraud by identifying unusual behavior by examining detailed information like multi-party and multi-layered emails or web chats.</a:t>
            </a:r>
          </a:p>
          <a:p>
            <a:pPr marL="285750" indent="-285750" algn="just">
              <a:buFont typeface="Arial" panose="020B0604020202020204" pitchFamily="34" charset="0"/>
              <a:buChar char="•"/>
            </a:pPr>
            <a:r>
              <a:rPr lang="en-IN" i="0" dirty="0">
                <a:solidFill>
                  <a:srgbClr val="C00000"/>
                </a:solidFill>
                <a:effectLst/>
                <a:ea typeface="Calibri" panose="020F0502020204030204" pitchFamily="34" charset="0"/>
                <a:cs typeface="Calibri" panose="020F0502020204030204" pitchFamily="34" charset="0"/>
              </a:rPr>
              <a:t>Customer Behaviour Analysis </a:t>
            </a:r>
            <a:r>
              <a:rPr lang="en-IN" i="0" dirty="0">
                <a:solidFill>
                  <a:srgbClr val="333333"/>
                </a:solidFill>
                <a:effectLst/>
                <a:ea typeface="Calibri" panose="020F0502020204030204" pitchFamily="34" charset="0"/>
                <a:cs typeface="Calibri" panose="020F0502020204030204" pitchFamily="34" charset="0"/>
              </a:rPr>
              <a:t>- </a:t>
            </a:r>
            <a:r>
              <a:rPr lang="en-US" i="0" dirty="0">
                <a:solidFill>
                  <a:srgbClr val="333333"/>
                </a:solidFill>
                <a:effectLst/>
                <a:ea typeface="Calibri" panose="020F0502020204030204" pitchFamily="34" charset="0"/>
                <a:cs typeface="Calibri" panose="020F0502020204030204" pitchFamily="34" charset="0"/>
              </a:rPr>
              <a:t>A data-munging tool can quickly help your business processes get precise insights via customer behavior analysis.</a:t>
            </a:r>
          </a:p>
          <a:p>
            <a:endParaRPr lang="en-IN" dirty="0"/>
          </a:p>
        </p:txBody>
      </p:sp>
    </p:spTree>
    <p:extLst>
      <p:ext uri="{BB962C8B-B14F-4D97-AF65-F5344CB8AC3E}">
        <p14:creationId xmlns="" xmlns:p14="http://schemas.microsoft.com/office/powerpoint/2010/main" val="30516054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4C3213E-1602-520F-93AE-783D1009FA7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0C8A64FD-C797-4803-4A41-66A5E9A5FF6A}"/>
              </a:ext>
            </a:extLst>
          </p:cNvPr>
          <p:cNvSpPr>
            <a:spLocks noGrp="1"/>
          </p:cNvSpPr>
          <p:nvPr>
            <p:ph type="title"/>
          </p:nvPr>
        </p:nvSpPr>
        <p:spPr/>
        <p:txBody>
          <a:bodyPr/>
          <a:lstStyle/>
          <a:p>
            <a:r>
              <a:rPr lang="en-IN" dirty="0"/>
              <a:t>Data Wrangling Tools</a:t>
            </a:r>
          </a:p>
        </p:txBody>
      </p:sp>
      <p:sp>
        <p:nvSpPr>
          <p:cNvPr id="3" name="Content Placeholder 2">
            <a:extLst>
              <a:ext uri="{FF2B5EF4-FFF2-40B4-BE49-F238E27FC236}">
                <a16:creationId xmlns="" xmlns:a16="http://schemas.microsoft.com/office/drawing/2014/main" id="{881D521B-52CE-AD8B-A8FF-FB895C7A31A7}"/>
              </a:ext>
            </a:extLst>
          </p:cNvPr>
          <p:cNvSpPr>
            <a:spLocks noGrp="1"/>
          </p:cNvSpPr>
          <p:nvPr>
            <p:ph idx="1"/>
          </p:nvPr>
        </p:nvSpPr>
        <p:spPr/>
        <p:txBody>
          <a:bodyPr>
            <a:normAutofit fontScale="47500" lnSpcReduction="20000"/>
          </a:bodyPr>
          <a:lstStyle/>
          <a:p>
            <a:pPr marL="114300" indent="0" algn="just">
              <a:lnSpc>
                <a:spcPct val="150000"/>
              </a:lnSpc>
              <a:buNone/>
            </a:pPr>
            <a:r>
              <a:rPr lang="en-US" sz="3300" i="0" dirty="0">
                <a:solidFill>
                  <a:srgbClr val="333333"/>
                </a:solidFill>
                <a:effectLst/>
                <a:ea typeface="Calibri" panose="020F0502020204030204" pitchFamily="34" charset="0"/>
                <a:cs typeface="Calibri" panose="020F0502020204030204" pitchFamily="34" charset="0"/>
              </a:rPr>
              <a:t>There are different tools for data wrangling that can be used for gathering, importing, structuring, and cleaning data before it can be fed into analytics and BI apps.</a:t>
            </a:r>
          </a:p>
          <a:p>
            <a:pPr marL="285750" indent="-285750" algn="just">
              <a:lnSpc>
                <a:spcPct val="150000"/>
              </a:lnSpc>
            </a:pPr>
            <a:r>
              <a:rPr lang="en-US" sz="3300" i="0" dirty="0" smtClean="0">
                <a:solidFill>
                  <a:srgbClr val="C00000"/>
                </a:solidFill>
                <a:effectLst/>
                <a:ea typeface="Calibri" panose="020F0502020204030204" pitchFamily="34" charset="0"/>
                <a:cs typeface="Calibri" panose="020F0502020204030204" pitchFamily="34" charset="0"/>
              </a:rPr>
              <a:t>Spreadsheets / </a:t>
            </a:r>
            <a:r>
              <a:rPr lang="en-US" sz="3300" i="0" dirty="0" smtClean="0">
                <a:solidFill>
                  <a:srgbClr val="FF0000"/>
                </a:solidFill>
                <a:effectLst/>
                <a:ea typeface="Calibri" panose="020F0502020204030204" pitchFamily="34" charset="0"/>
                <a:cs typeface="Calibri" panose="020F0502020204030204" pitchFamily="34" charset="0"/>
              </a:rPr>
              <a:t>Excel Power </a:t>
            </a:r>
            <a:r>
              <a:rPr lang="en-US" sz="3300" dirty="0" smtClean="0">
                <a:solidFill>
                  <a:srgbClr val="FF0000"/>
                </a:solidFill>
                <a:ea typeface="Calibri" panose="020F0502020204030204" pitchFamily="34" charset="0"/>
                <a:cs typeface="Calibri" panose="020F0502020204030204" pitchFamily="34" charset="0"/>
              </a:rPr>
              <a:t>Query- </a:t>
            </a:r>
            <a:r>
              <a:rPr lang="en-US" sz="3300" dirty="0" smtClean="0">
                <a:solidFill>
                  <a:srgbClr val="000000"/>
                </a:solidFill>
                <a:ea typeface="Calibri" panose="020F0502020204030204" pitchFamily="34" charset="0"/>
                <a:cs typeface="Calibri" panose="020F0502020204030204" pitchFamily="34" charset="0"/>
              </a:rPr>
              <a:t>A basic tool for manually cleaning and organizing data.</a:t>
            </a:r>
          </a:p>
          <a:p>
            <a:pPr marL="285750" indent="-285750" algn="just">
              <a:lnSpc>
                <a:spcPct val="150000"/>
              </a:lnSpc>
              <a:buFont typeface="Arial" panose="020B0604020202020204" pitchFamily="34" charset="0"/>
              <a:buChar char="•"/>
            </a:pPr>
            <a:r>
              <a:rPr lang="en-US" sz="3300" i="0" dirty="0" err="1" smtClean="0">
                <a:solidFill>
                  <a:srgbClr val="C00000"/>
                </a:solidFill>
                <a:effectLst/>
                <a:ea typeface="Calibri" panose="020F0502020204030204" pitchFamily="34" charset="0"/>
                <a:cs typeface="Calibri" panose="020F0502020204030204" pitchFamily="34" charset="0"/>
              </a:rPr>
              <a:t>OpenRefine</a:t>
            </a:r>
            <a:r>
              <a:rPr lang="en-US" sz="3300" i="0" dirty="0" smtClean="0">
                <a:solidFill>
                  <a:srgbClr val="C00000"/>
                </a:solidFill>
                <a:effectLst/>
                <a:ea typeface="Calibri" panose="020F0502020204030204" pitchFamily="34" charset="0"/>
                <a:cs typeface="Calibri" panose="020F0502020204030204" pitchFamily="34" charset="0"/>
              </a:rPr>
              <a:t> </a:t>
            </a:r>
            <a:r>
              <a:rPr lang="en-US" sz="3300" i="0" dirty="0" smtClean="0">
                <a:solidFill>
                  <a:srgbClr val="000000"/>
                </a:solidFill>
                <a:effectLst/>
                <a:ea typeface="Calibri" panose="020F0502020204030204" pitchFamily="34" charset="0"/>
                <a:cs typeface="Calibri" panose="020F0502020204030204" pitchFamily="34" charset="0"/>
              </a:rPr>
              <a:t>- An automated data cleaning tool that requires programming skills</a:t>
            </a:r>
          </a:p>
          <a:p>
            <a:pPr marL="285750" indent="-285750" algn="just">
              <a:lnSpc>
                <a:spcPct val="150000"/>
              </a:lnSpc>
            </a:pPr>
            <a:r>
              <a:rPr lang="en-US" sz="3300" i="0" dirty="0" smtClean="0">
                <a:solidFill>
                  <a:srgbClr val="C00000"/>
                </a:solidFill>
                <a:effectLst/>
                <a:ea typeface="Calibri" panose="020F0502020204030204" pitchFamily="34" charset="0"/>
                <a:cs typeface="Calibri" panose="020F0502020204030204" pitchFamily="34" charset="0"/>
              </a:rPr>
              <a:t>Tabula</a:t>
            </a:r>
            <a:r>
              <a:rPr lang="en-US" sz="3300" i="0" dirty="0" smtClean="0">
                <a:solidFill>
                  <a:srgbClr val="000000"/>
                </a:solidFill>
                <a:effectLst/>
                <a:ea typeface="Calibri" panose="020F0502020204030204" pitchFamily="34" charset="0"/>
                <a:cs typeface="Calibri" panose="020F0502020204030204" pitchFamily="34" charset="0"/>
              </a:rPr>
              <a:t> - </a:t>
            </a:r>
            <a:r>
              <a:rPr lang="en-US" sz="3400" dirty="0" smtClean="0">
                <a:solidFill>
                  <a:srgbClr val="000000"/>
                </a:solidFill>
                <a:ea typeface="Calibri" panose="020F0502020204030204" pitchFamily="34" charset="0"/>
                <a:cs typeface="Calibri" panose="020F0502020204030204" pitchFamily="34" charset="0"/>
              </a:rPr>
              <a:t>A tool used to extract data from PDFs.</a:t>
            </a:r>
          </a:p>
          <a:p>
            <a:pPr marL="285750" indent="-285750" algn="just">
              <a:lnSpc>
                <a:spcPct val="150000"/>
              </a:lnSpc>
              <a:buFont typeface="Arial" panose="020B0604020202020204" pitchFamily="34" charset="0"/>
              <a:buChar char="•"/>
            </a:pPr>
            <a:r>
              <a:rPr lang="en-US" sz="3300" i="0" dirty="0" smtClean="0">
                <a:solidFill>
                  <a:srgbClr val="C00000"/>
                </a:solidFill>
                <a:effectLst/>
                <a:ea typeface="Calibri" panose="020F0502020204030204" pitchFamily="34" charset="0"/>
                <a:cs typeface="Calibri" panose="020F0502020204030204" pitchFamily="34" charset="0"/>
              </a:rPr>
              <a:t>Google </a:t>
            </a:r>
            <a:r>
              <a:rPr lang="en-US" sz="3300" i="0" dirty="0" err="1" smtClean="0">
                <a:solidFill>
                  <a:srgbClr val="C00000"/>
                </a:solidFill>
                <a:effectLst/>
                <a:ea typeface="Calibri" panose="020F0502020204030204" pitchFamily="34" charset="0"/>
                <a:cs typeface="Calibri" panose="020F0502020204030204" pitchFamily="34" charset="0"/>
              </a:rPr>
              <a:t>DataPrep</a:t>
            </a:r>
            <a:r>
              <a:rPr lang="en-US" sz="3300" i="0" dirty="0" smtClean="0">
                <a:solidFill>
                  <a:srgbClr val="C00000"/>
                </a:solidFill>
                <a:effectLst/>
                <a:ea typeface="Calibri" panose="020F0502020204030204" pitchFamily="34" charset="0"/>
                <a:cs typeface="Calibri" panose="020F0502020204030204" pitchFamily="34" charset="0"/>
              </a:rPr>
              <a:t> </a:t>
            </a:r>
            <a:r>
              <a:rPr lang="en-US" sz="3300" i="0" dirty="0" smtClean="0">
                <a:solidFill>
                  <a:srgbClr val="000000"/>
                </a:solidFill>
                <a:effectLst/>
                <a:ea typeface="Calibri" panose="020F0502020204030204" pitchFamily="34" charset="0"/>
                <a:cs typeface="Calibri" panose="020F0502020204030204" pitchFamily="34" charset="0"/>
              </a:rPr>
              <a:t>- It is a data service that explores, cleans, and prepares data</a:t>
            </a:r>
          </a:p>
          <a:p>
            <a:pPr marL="285750" indent="-285750" algn="just">
              <a:lnSpc>
                <a:spcPct val="150000"/>
              </a:lnSpc>
              <a:buFont typeface="Arial" panose="020B0604020202020204" pitchFamily="34" charset="0"/>
              <a:buChar char="•"/>
            </a:pPr>
            <a:r>
              <a:rPr lang="en-US" sz="3300" i="0" dirty="0" smtClean="0">
                <a:solidFill>
                  <a:srgbClr val="C00000"/>
                </a:solidFill>
                <a:effectLst/>
                <a:ea typeface="Calibri" panose="020F0502020204030204" pitchFamily="34" charset="0"/>
                <a:cs typeface="Calibri" panose="020F0502020204030204" pitchFamily="34" charset="0"/>
              </a:rPr>
              <a:t>Data wrangler </a:t>
            </a:r>
            <a:r>
              <a:rPr lang="en-US" sz="3300" i="0" dirty="0" smtClean="0">
                <a:solidFill>
                  <a:srgbClr val="000000"/>
                </a:solidFill>
                <a:effectLst/>
                <a:ea typeface="Calibri" panose="020F0502020204030204" pitchFamily="34" charset="0"/>
                <a:cs typeface="Calibri" panose="020F0502020204030204" pitchFamily="34" charset="0"/>
              </a:rPr>
              <a:t>- It is a data cleaning and transforming tool</a:t>
            </a:r>
          </a:p>
          <a:p>
            <a:pPr marL="285750" indent="-285750" algn="just">
              <a:lnSpc>
                <a:spcPct val="150000"/>
              </a:lnSpc>
              <a:buFont typeface="Arial" panose="020B0604020202020204" pitchFamily="34" charset="0"/>
              <a:buChar char="•"/>
            </a:pPr>
            <a:r>
              <a:rPr lang="en-US" sz="3300" i="0" dirty="0" err="1" smtClean="0">
                <a:solidFill>
                  <a:srgbClr val="C00000"/>
                </a:solidFill>
                <a:effectLst/>
                <a:ea typeface="Calibri" panose="020F0502020204030204" pitchFamily="34" charset="0"/>
                <a:cs typeface="Calibri" panose="020F0502020204030204" pitchFamily="34" charset="0"/>
              </a:rPr>
              <a:t>Plotly</a:t>
            </a:r>
            <a:r>
              <a:rPr lang="en-US" sz="3300" i="0" dirty="0" smtClean="0">
                <a:solidFill>
                  <a:srgbClr val="000000"/>
                </a:solidFill>
                <a:effectLst/>
                <a:ea typeface="Calibri" panose="020F0502020204030204" pitchFamily="34" charset="0"/>
                <a:cs typeface="Calibri" panose="020F0502020204030204" pitchFamily="34" charset="0"/>
              </a:rPr>
              <a:t> (data wrangling with Python) is useful for maps and chart data.</a:t>
            </a:r>
          </a:p>
          <a:p>
            <a:endParaRPr lang="en-IN" dirty="0"/>
          </a:p>
        </p:txBody>
      </p:sp>
    </p:spTree>
    <p:extLst>
      <p:ext uri="{BB962C8B-B14F-4D97-AF65-F5344CB8AC3E}">
        <p14:creationId xmlns="" xmlns:p14="http://schemas.microsoft.com/office/powerpoint/2010/main" val="13458117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315D6F8-9A1C-DBEC-1CB1-82F049551865}"/>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AD837A3E-8307-CE5A-B9EA-4B2A2C164310}"/>
              </a:ext>
            </a:extLst>
          </p:cNvPr>
          <p:cNvSpPr>
            <a:spLocks noGrp="1"/>
          </p:cNvSpPr>
          <p:nvPr>
            <p:ph type="title"/>
          </p:nvPr>
        </p:nvSpPr>
        <p:spPr/>
        <p:txBody>
          <a:bodyPr/>
          <a:lstStyle/>
          <a:p>
            <a:r>
              <a:rPr lang="en-IN" dirty="0"/>
              <a:t>Benefits of Data Wrangling</a:t>
            </a:r>
          </a:p>
        </p:txBody>
      </p:sp>
      <p:pic>
        <p:nvPicPr>
          <p:cNvPr id="6" name="Picture 2" descr="Data Wrangling">
            <a:extLst>
              <a:ext uri="{FF2B5EF4-FFF2-40B4-BE49-F238E27FC236}">
                <a16:creationId xmlns="" xmlns:a16="http://schemas.microsoft.com/office/drawing/2014/main" id="{8C61F0FC-F051-960E-2A20-7AF1825A3D4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520" y="1844824"/>
            <a:ext cx="8031661" cy="4176464"/>
          </a:xfrm>
          <a:prstGeom prst="rect">
            <a:avLst/>
          </a:prstGeom>
          <a:noFill/>
          <a:ln w="9525">
            <a:solidFill>
              <a:schemeClr val="tx1"/>
            </a:solid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47171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161599-A31D-BE5D-CF39-1212E65DC764}"/>
              </a:ext>
            </a:extLst>
          </p:cNvPr>
          <p:cNvSpPr>
            <a:spLocks noGrp="1"/>
          </p:cNvSpPr>
          <p:nvPr>
            <p:ph type="title"/>
          </p:nvPr>
        </p:nvSpPr>
        <p:spPr/>
        <p:txBody>
          <a:bodyPr/>
          <a:lstStyle/>
          <a:p>
            <a:r>
              <a:rPr lang="en-IN" dirty="0"/>
              <a:t>Benefits of Data Wrangling</a:t>
            </a:r>
          </a:p>
        </p:txBody>
      </p:sp>
      <p:sp>
        <p:nvSpPr>
          <p:cNvPr id="3" name="Content Placeholder 2">
            <a:extLst>
              <a:ext uri="{FF2B5EF4-FFF2-40B4-BE49-F238E27FC236}">
                <a16:creationId xmlns="" xmlns:a16="http://schemas.microsoft.com/office/drawing/2014/main" id="{E143A778-F361-6EFA-C602-E5BEDA673990}"/>
              </a:ext>
            </a:extLst>
          </p:cNvPr>
          <p:cNvSpPr>
            <a:spLocks noGrp="1"/>
          </p:cNvSpPr>
          <p:nvPr>
            <p:ph idx="1"/>
          </p:nvPr>
        </p:nvSpPr>
        <p:spPr/>
        <p:txBody>
          <a:bodyPr/>
          <a:lstStyle/>
          <a:p>
            <a:pPr marL="285750" indent="-285750" algn="just">
              <a:buFont typeface="Arial" panose="020B0604020202020204" pitchFamily="34" charset="0"/>
              <a:buChar char="•"/>
            </a:pPr>
            <a:r>
              <a:rPr lang="en-US" i="0" dirty="0">
                <a:solidFill>
                  <a:srgbClr val="C00000"/>
                </a:solidFill>
                <a:effectLst/>
              </a:rPr>
              <a:t>Data consistency: </a:t>
            </a:r>
            <a:r>
              <a:rPr lang="en-US" i="0" dirty="0">
                <a:solidFill>
                  <a:srgbClr val="000000"/>
                </a:solidFill>
                <a:effectLst/>
              </a:rPr>
              <a:t>The organizational aspect of data wrangling offers a resulting dataset that is more consistent.</a:t>
            </a:r>
          </a:p>
          <a:p>
            <a:pPr marL="285750" indent="-285750" algn="just">
              <a:buFont typeface="Arial" panose="020B0604020202020204" pitchFamily="34" charset="0"/>
              <a:buChar char="•"/>
            </a:pPr>
            <a:r>
              <a:rPr lang="en-US" i="0" dirty="0">
                <a:solidFill>
                  <a:srgbClr val="C00000"/>
                </a:solidFill>
                <a:effectLst/>
              </a:rPr>
              <a:t>Improved insights: </a:t>
            </a:r>
            <a:r>
              <a:rPr lang="en-US" i="0" dirty="0">
                <a:solidFill>
                  <a:srgbClr val="000000"/>
                </a:solidFill>
                <a:effectLst/>
              </a:rPr>
              <a:t>Data wrangling can provide statistical insights about metadata by transforming the metadata to be more constant. </a:t>
            </a:r>
            <a:endParaRPr lang="en-US" dirty="0">
              <a:solidFill>
                <a:srgbClr val="000000"/>
              </a:solidFill>
            </a:endParaRPr>
          </a:p>
          <a:p>
            <a:pPr marL="285750" indent="-285750" algn="just">
              <a:buFont typeface="Arial" panose="020B0604020202020204" pitchFamily="34" charset="0"/>
              <a:buChar char="•"/>
            </a:pPr>
            <a:r>
              <a:rPr lang="en-US" i="0" dirty="0">
                <a:solidFill>
                  <a:srgbClr val="C00000"/>
                </a:solidFill>
                <a:effectLst/>
              </a:rPr>
              <a:t>Cost efficiency: </a:t>
            </a:r>
            <a:r>
              <a:rPr lang="en-US" i="0" dirty="0">
                <a:solidFill>
                  <a:srgbClr val="000000"/>
                </a:solidFill>
                <a:effectLst/>
              </a:rPr>
              <a:t>Data-wrangling allows for more efficient data analysis and model-building processes, businesses will ultimately save money in the long run.</a:t>
            </a:r>
            <a:endParaRPr lang="en-US" i="0" dirty="0">
              <a:solidFill>
                <a:srgbClr val="333333"/>
              </a:solidFill>
              <a:effectLst/>
              <a:ea typeface="Calibri" panose="020F0502020204030204" pitchFamily="34" charset="0"/>
              <a:cs typeface="Calibri" panose="020F0502020204030204" pitchFamily="34" charset="0"/>
            </a:endParaRPr>
          </a:p>
          <a:p>
            <a:endParaRPr lang="en-IN" dirty="0"/>
          </a:p>
        </p:txBody>
      </p:sp>
    </p:spTree>
    <p:extLst>
      <p:ext uri="{BB962C8B-B14F-4D97-AF65-F5344CB8AC3E}">
        <p14:creationId xmlns="" xmlns:p14="http://schemas.microsoft.com/office/powerpoint/2010/main" val="1813885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3C9367-BF6C-3689-4981-20C4F7159EA6}"/>
              </a:ext>
            </a:extLst>
          </p:cNvPr>
          <p:cNvSpPr>
            <a:spLocks noGrp="1"/>
          </p:cNvSpPr>
          <p:nvPr>
            <p:ph type="title"/>
          </p:nvPr>
        </p:nvSpPr>
        <p:spPr/>
        <p:txBody>
          <a:bodyPr/>
          <a:lstStyle/>
          <a:p>
            <a:r>
              <a:rPr lang="en-IN" dirty="0"/>
              <a:t>Clean, Transform and Merge</a:t>
            </a:r>
          </a:p>
        </p:txBody>
      </p:sp>
      <p:sp>
        <p:nvSpPr>
          <p:cNvPr id="3" name="Content Placeholder 2">
            <a:extLst>
              <a:ext uri="{FF2B5EF4-FFF2-40B4-BE49-F238E27FC236}">
                <a16:creationId xmlns="" xmlns:a16="http://schemas.microsoft.com/office/drawing/2014/main" id="{679CC775-E5C4-BB02-958E-93ADA2A99E35}"/>
              </a:ext>
            </a:extLst>
          </p:cNvPr>
          <p:cNvSpPr>
            <a:spLocks noGrp="1"/>
          </p:cNvSpPr>
          <p:nvPr>
            <p:ph idx="1"/>
          </p:nvPr>
        </p:nvSpPr>
        <p:spPr/>
        <p:txBody>
          <a:bodyPr/>
          <a:lstStyle/>
          <a:p>
            <a:pPr marL="114300" indent="0">
              <a:buNone/>
            </a:pPr>
            <a:r>
              <a:rPr lang="en-US" dirty="0"/>
              <a:t>When working with datasets in </a:t>
            </a:r>
            <a:r>
              <a:rPr lang="en-US" b="1" dirty="0"/>
              <a:t>pandas</a:t>
            </a:r>
            <a:r>
              <a:rPr lang="en-US" dirty="0"/>
              <a:t>, you typically follow three major steps:</a:t>
            </a:r>
          </a:p>
          <a:p>
            <a:pPr>
              <a:buFont typeface="+mj-lt"/>
              <a:buAutoNum type="arabicPeriod"/>
            </a:pPr>
            <a:r>
              <a:rPr lang="en-US" b="1" dirty="0">
                <a:solidFill>
                  <a:srgbClr val="C00000"/>
                </a:solidFill>
              </a:rPr>
              <a:t>Cleaning</a:t>
            </a:r>
            <a:r>
              <a:rPr lang="en-US" dirty="0">
                <a:solidFill>
                  <a:srgbClr val="C00000"/>
                </a:solidFill>
              </a:rPr>
              <a:t> –</a:t>
            </a:r>
            <a:r>
              <a:rPr lang="en-US" dirty="0"/>
              <a:t> Handling missing values, duplicates, and inconsistent data</a:t>
            </a:r>
          </a:p>
          <a:p>
            <a:pPr>
              <a:buFont typeface="+mj-lt"/>
              <a:buAutoNum type="arabicPeriod"/>
            </a:pPr>
            <a:r>
              <a:rPr lang="en-US" b="1" dirty="0">
                <a:solidFill>
                  <a:srgbClr val="C00000"/>
                </a:solidFill>
              </a:rPr>
              <a:t>Transforming</a:t>
            </a:r>
            <a:r>
              <a:rPr lang="en-US" dirty="0">
                <a:solidFill>
                  <a:srgbClr val="C00000"/>
                </a:solidFill>
              </a:rPr>
              <a:t> </a:t>
            </a:r>
            <a:r>
              <a:rPr lang="en-US" dirty="0"/>
              <a:t>– Changing data formats, applying functions, feature engineering</a:t>
            </a:r>
          </a:p>
          <a:p>
            <a:pPr>
              <a:buFont typeface="+mj-lt"/>
              <a:buAutoNum type="arabicPeriod"/>
            </a:pPr>
            <a:r>
              <a:rPr lang="en-US" b="1" dirty="0">
                <a:solidFill>
                  <a:srgbClr val="C00000"/>
                </a:solidFill>
              </a:rPr>
              <a:t>Merging</a:t>
            </a:r>
            <a:r>
              <a:rPr lang="en-US" dirty="0"/>
              <a:t> – Combining multiple datasets for analysis</a:t>
            </a:r>
          </a:p>
          <a:p>
            <a:endParaRPr lang="en-IN" dirty="0"/>
          </a:p>
        </p:txBody>
      </p:sp>
    </p:spTree>
    <p:extLst>
      <p:ext uri="{BB962C8B-B14F-4D97-AF65-F5344CB8AC3E}">
        <p14:creationId xmlns="" xmlns:p14="http://schemas.microsoft.com/office/powerpoint/2010/main" val="1363988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6577CB12-0468-9D0A-7169-FC04FF3B62D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57A8D29-9632-1C68-F25C-F862A3A4A102}"/>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 xmlns:a16="http://schemas.microsoft.com/office/drawing/2014/main" id="{0B8B7115-A534-5F53-E95D-49DEF8E57A66}"/>
              </a:ext>
            </a:extLst>
          </p:cNvPr>
          <p:cNvSpPr>
            <a:spLocks noGrp="1"/>
          </p:cNvSpPr>
          <p:nvPr>
            <p:ph idx="1"/>
          </p:nvPr>
        </p:nvSpPr>
        <p:spPr>
          <a:xfrm>
            <a:off x="457200" y="1600200"/>
            <a:ext cx="7620000" cy="4983162"/>
          </a:xfrm>
        </p:spPr>
        <p:txBody>
          <a:bodyPr>
            <a:normAutofit fontScale="55000" lnSpcReduction="20000"/>
          </a:bodyPr>
          <a:lstStyle/>
          <a:p>
            <a:pPr marL="114300" indent="0">
              <a:buNone/>
            </a:pPr>
            <a:r>
              <a:rPr lang="en-US" sz="3300" b="0" dirty="0">
                <a:latin typeface="Courier New" panose="02070309020205020404" pitchFamily="49" charset="0"/>
                <a:cs typeface="Courier New" panose="02070309020205020404" pitchFamily="49" charset="0"/>
              </a:rPr>
              <a:t>import pandas as pd</a:t>
            </a:r>
          </a:p>
          <a:p>
            <a:pPr marL="114300" indent="0">
              <a:buNone/>
            </a:pPr>
            <a:endParaRPr lang="en-US" sz="3300" b="0" dirty="0">
              <a:latin typeface="Courier New" panose="02070309020205020404" pitchFamily="49" charset="0"/>
              <a:cs typeface="Courier New" panose="02070309020205020404" pitchFamily="49" charset="0"/>
            </a:endParaRPr>
          </a:p>
          <a:p>
            <a:pPr marL="114300" indent="0">
              <a:buNone/>
            </a:pPr>
            <a:r>
              <a:rPr lang="en-US" sz="3300" b="0" dirty="0">
                <a:latin typeface="Courier New" panose="02070309020205020404" pitchFamily="49" charset="0"/>
                <a:cs typeface="Courier New" panose="02070309020205020404" pitchFamily="49" charset="0"/>
              </a:rPr>
              <a:t>data = {'Name': ['Alice', 'Bob', None, 'David'],</a:t>
            </a:r>
          </a:p>
          <a:p>
            <a:pPr marL="114300" indent="0">
              <a:buNone/>
            </a:pPr>
            <a:r>
              <a:rPr lang="en-US" sz="3300" b="0" dirty="0">
                <a:latin typeface="Courier New" panose="02070309020205020404" pitchFamily="49" charset="0"/>
                <a:cs typeface="Courier New" panose="02070309020205020404" pitchFamily="49" charset="0"/>
              </a:rPr>
              <a:t>        'Age': [25, None, 30, 40],</a:t>
            </a:r>
          </a:p>
          <a:p>
            <a:pPr marL="114300" indent="0">
              <a:buNone/>
            </a:pPr>
            <a:r>
              <a:rPr lang="en-US" sz="3300" b="0" dirty="0">
                <a:latin typeface="Courier New" panose="02070309020205020404" pitchFamily="49" charset="0"/>
                <a:cs typeface="Courier New" panose="02070309020205020404" pitchFamily="49" charset="0"/>
              </a:rPr>
              <a:t>        'City': ['New York', 'Paris', 'London', None]}</a:t>
            </a:r>
          </a:p>
          <a:p>
            <a:pPr marL="114300" indent="0">
              <a:buNone/>
            </a:pPr>
            <a:endParaRPr lang="en-US" sz="3300" b="0" dirty="0">
              <a:latin typeface="Courier New" panose="02070309020205020404" pitchFamily="49" charset="0"/>
              <a:cs typeface="Courier New" panose="02070309020205020404" pitchFamily="49" charset="0"/>
            </a:endParaRPr>
          </a:p>
          <a:p>
            <a:pPr marL="114300" indent="0">
              <a:buNone/>
            </a:pPr>
            <a:r>
              <a:rPr lang="en-US" sz="3300" b="0" dirty="0" err="1">
                <a:latin typeface="Courier New" panose="02070309020205020404" pitchFamily="49" charset="0"/>
                <a:cs typeface="Courier New" panose="02070309020205020404" pitchFamily="49" charset="0"/>
              </a:rPr>
              <a:t>df</a:t>
            </a:r>
            <a:r>
              <a:rPr lang="en-US" sz="3300" b="0" dirty="0">
                <a:latin typeface="Courier New" panose="02070309020205020404" pitchFamily="49" charset="0"/>
                <a:cs typeface="Courier New" panose="02070309020205020404" pitchFamily="49" charset="0"/>
              </a:rPr>
              <a:t> = </a:t>
            </a:r>
            <a:r>
              <a:rPr lang="en-US" sz="3300" b="0" dirty="0" err="1">
                <a:latin typeface="Courier New" panose="02070309020205020404" pitchFamily="49" charset="0"/>
                <a:cs typeface="Courier New" panose="02070309020205020404" pitchFamily="49" charset="0"/>
              </a:rPr>
              <a:t>pd.DataFrame</a:t>
            </a:r>
            <a:r>
              <a:rPr lang="en-US" sz="3300" b="0" dirty="0">
                <a:latin typeface="Courier New" panose="02070309020205020404" pitchFamily="49" charset="0"/>
                <a:cs typeface="Courier New" panose="02070309020205020404" pitchFamily="49" charset="0"/>
              </a:rPr>
              <a:t>(data)</a:t>
            </a:r>
          </a:p>
          <a:p>
            <a:pPr marL="114300" indent="0">
              <a:buNone/>
            </a:pPr>
            <a:endParaRPr lang="en-US" sz="3300" b="0" dirty="0">
              <a:latin typeface="Courier New" panose="02070309020205020404" pitchFamily="49" charset="0"/>
              <a:cs typeface="Courier New" panose="02070309020205020404" pitchFamily="49" charset="0"/>
            </a:endParaRPr>
          </a:p>
          <a:p>
            <a:pPr marL="114300" indent="0">
              <a:buNone/>
            </a:pPr>
            <a:r>
              <a:rPr lang="en-US" sz="3300" b="0" dirty="0" err="1">
                <a:latin typeface="Courier New" panose="02070309020205020404" pitchFamily="49" charset="0"/>
                <a:cs typeface="Courier New" panose="02070309020205020404" pitchFamily="49" charset="0"/>
              </a:rPr>
              <a:t>df_cleaned</a:t>
            </a:r>
            <a:r>
              <a:rPr lang="en-US" sz="3300" b="0" dirty="0">
                <a:latin typeface="Courier New" panose="02070309020205020404" pitchFamily="49" charset="0"/>
                <a:cs typeface="Courier New" panose="02070309020205020404" pitchFamily="49" charset="0"/>
              </a:rPr>
              <a:t> = </a:t>
            </a:r>
            <a:r>
              <a:rPr lang="en-US" sz="3300" b="0" dirty="0" err="1">
                <a:latin typeface="Courier New" panose="02070309020205020404" pitchFamily="49" charset="0"/>
                <a:cs typeface="Courier New" panose="02070309020205020404" pitchFamily="49" charset="0"/>
              </a:rPr>
              <a:t>df.dropna</a:t>
            </a:r>
            <a:r>
              <a:rPr lang="en-US" sz="3300" b="0" dirty="0">
                <a:latin typeface="Courier New" panose="02070309020205020404" pitchFamily="49" charset="0"/>
                <a:cs typeface="Courier New" panose="02070309020205020404" pitchFamily="49" charset="0"/>
              </a:rPr>
              <a:t>()</a:t>
            </a:r>
          </a:p>
          <a:p>
            <a:pPr marL="114300" indent="0">
              <a:buNone/>
            </a:pPr>
            <a:endParaRPr lang="en-US" sz="3300" b="0" dirty="0">
              <a:latin typeface="Courier New" panose="02070309020205020404" pitchFamily="49" charset="0"/>
              <a:cs typeface="Courier New" panose="02070309020205020404" pitchFamily="49" charset="0"/>
            </a:endParaRPr>
          </a:p>
          <a:p>
            <a:pPr marL="114300" indent="0">
              <a:buNone/>
            </a:pPr>
            <a:r>
              <a:rPr lang="en-US" sz="3300" b="0" dirty="0">
                <a:latin typeface="Courier New" panose="02070309020205020404" pitchFamily="49" charset="0"/>
                <a:cs typeface="Courier New" panose="02070309020205020404" pitchFamily="49" charset="0"/>
              </a:rPr>
              <a:t># Fill missing values with default values</a:t>
            </a:r>
          </a:p>
          <a:p>
            <a:pPr marL="114300" indent="0">
              <a:buNone/>
            </a:pPr>
            <a:r>
              <a:rPr lang="en-US" sz="3300" b="0" dirty="0" err="1">
                <a:latin typeface="Courier New" panose="02070309020205020404" pitchFamily="49" charset="0"/>
                <a:cs typeface="Courier New" panose="02070309020205020404" pitchFamily="49" charset="0"/>
              </a:rPr>
              <a:t>df_filled</a:t>
            </a:r>
            <a:r>
              <a:rPr lang="en-US" sz="3300" b="0" dirty="0">
                <a:latin typeface="Courier New" panose="02070309020205020404" pitchFamily="49" charset="0"/>
                <a:cs typeface="Courier New" panose="02070309020205020404" pitchFamily="49" charset="0"/>
              </a:rPr>
              <a:t> = </a:t>
            </a:r>
            <a:r>
              <a:rPr lang="en-US" sz="3300" b="0" dirty="0" err="1">
                <a:latin typeface="Courier New" panose="02070309020205020404" pitchFamily="49" charset="0"/>
                <a:cs typeface="Courier New" panose="02070309020205020404" pitchFamily="49" charset="0"/>
              </a:rPr>
              <a:t>df.fillna</a:t>
            </a:r>
            <a:r>
              <a:rPr lang="en-US" sz="3300" b="0" dirty="0">
                <a:latin typeface="Courier New" panose="02070309020205020404" pitchFamily="49" charset="0"/>
                <a:cs typeface="Courier New" panose="02070309020205020404" pitchFamily="49" charset="0"/>
              </a:rPr>
              <a:t>({'Name': 'Unknown', 'Age': </a:t>
            </a:r>
            <a:r>
              <a:rPr lang="en-US" sz="3300" b="0" dirty="0" err="1">
                <a:latin typeface="Courier New" panose="02070309020205020404" pitchFamily="49" charset="0"/>
                <a:cs typeface="Courier New" panose="02070309020205020404" pitchFamily="49" charset="0"/>
              </a:rPr>
              <a:t>df</a:t>
            </a:r>
            <a:r>
              <a:rPr lang="en-US" sz="3300" b="0" dirty="0">
                <a:latin typeface="Courier New" panose="02070309020205020404" pitchFamily="49" charset="0"/>
                <a:cs typeface="Courier New" panose="02070309020205020404" pitchFamily="49" charset="0"/>
              </a:rPr>
              <a:t>['Age'].mean(), 'City': 'Unknown'})</a:t>
            </a:r>
          </a:p>
          <a:p>
            <a:pPr marL="114300" indent="0">
              <a:buNone/>
            </a:pPr>
            <a:endParaRPr lang="en-US" sz="3300" b="0" dirty="0">
              <a:latin typeface="Courier New" panose="02070309020205020404" pitchFamily="49" charset="0"/>
              <a:cs typeface="Courier New" panose="02070309020205020404" pitchFamily="49" charset="0"/>
            </a:endParaRPr>
          </a:p>
          <a:p>
            <a:pPr marL="114300" indent="0">
              <a:buNone/>
            </a:pPr>
            <a:r>
              <a:rPr lang="en-US" sz="3300" b="0" dirty="0">
                <a:latin typeface="Courier New" panose="02070309020205020404" pitchFamily="49" charset="0"/>
                <a:cs typeface="Courier New" panose="02070309020205020404" pitchFamily="49" charset="0"/>
              </a:rPr>
              <a:t>print(</a:t>
            </a:r>
            <a:r>
              <a:rPr lang="en-US" sz="3300" b="0" dirty="0" err="1">
                <a:latin typeface="Courier New" panose="02070309020205020404" pitchFamily="49" charset="0"/>
                <a:cs typeface="Courier New" panose="02070309020205020404" pitchFamily="49" charset="0"/>
              </a:rPr>
              <a:t>df_filled</a:t>
            </a:r>
            <a:r>
              <a:rPr lang="en-US" sz="3300" b="0" dirty="0">
                <a:latin typeface="Courier New" panose="02070309020205020404" pitchFamily="49" charset="0"/>
                <a:cs typeface="Courier New" panose="02070309020205020404" pitchFamily="49" charset="0"/>
              </a:rPr>
              <a:t>)</a:t>
            </a:r>
          </a:p>
          <a:p>
            <a:endParaRPr lang="en-IN" dirty="0"/>
          </a:p>
        </p:txBody>
      </p:sp>
    </p:spTree>
    <p:extLst>
      <p:ext uri="{BB962C8B-B14F-4D97-AF65-F5344CB8AC3E}">
        <p14:creationId xmlns="" xmlns:p14="http://schemas.microsoft.com/office/powerpoint/2010/main" val="3787838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Problems faced when handling large data</a:t>
            </a:r>
            <a:endParaRPr lang="en-IN" dirty="0"/>
          </a:p>
        </p:txBody>
      </p:sp>
      <p:sp>
        <p:nvSpPr>
          <p:cNvPr id="3" name="Content Placeholder 2"/>
          <p:cNvSpPr>
            <a:spLocks noGrp="1"/>
          </p:cNvSpPr>
          <p:nvPr>
            <p:ph idx="1"/>
          </p:nvPr>
        </p:nvSpPr>
        <p:spPr/>
        <p:txBody>
          <a:bodyPr/>
          <a:lstStyle/>
          <a:p>
            <a:r>
              <a:rPr lang="en-GB" b="0" dirty="0"/>
              <a:t>A computer only has a limited amount of RAM. </a:t>
            </a:r>
          </a:p>
          <a:p>
            <a:r>
              <a:rPr lang="en-GB" b="0" dirty="0"/>
              <a:t>When you try to squeeze more data into this memory than actually fits, the OS will start swapping out memory blocks to disks, which is far less efficient than having it all in memory. </a:t>
            </a:r>
          </a:p>
          <a:p>
            <a:r>
              <a:rPr lang="en-GB" b="0" dirty="0"/>
              <a:t>But only a few algorithms are designed to handle large data sets; most of them load the whole data set into memory at once, which causes the out-of-memory error.</a:t>
            </a:r>
            <a:endParaRPr lang="en-IN" dirty="0"/>
          </a:p>
        </p:txBody>
      </p:sp>
    </p:spTree>
    <p:extLst>
      <p:ext uri="{BB962C8B-B14F-4D97-AF65-F5344CB8AC3E}">
        <p14:creationId xmlns="" xmlns:p14="http://schemas.microsoft.com/office/powerpoint/2010/main" val="24225227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A9AB5E-EF55-82C6-D439-53F66A5AE010}"/>
              </a:ext>
            </a:extLst>
          </p:cNvPr>
          <p:cNvSpPr>
            <a:spLocks noGrp="1"/>
          </p:cNvSpPr>
          <p:nvPr>
            <p:ph type="title"/>
          </p:nvPr>
        </p:nvSpPr>
        <p:spPr/>
        <p:txBody>
          <a:bodyPr/>
          <a:lstStyle/>
          <a:p>
            <a:r>
              <a:rPr lang="en-IN" dirty="0"/>
              <a:t>Data Transformation</a:t>
            </a:r>
          </a:p>
        </p:txBody>
      </p:sp>
      <p:sp>
        <p:nvSpPr>
          <p:cNvPr id="3" name="Content Placeholder 2">
            <a:extLst>
              <a:ext uri="{FF2B5EF4-FFF2-40B4-BE49-F238E27FC236}">
                <a16:creationId xmlns="" xmlns:a16="http://schemas.microsoft.com/office/drawing/2014/main" id="{590EEEB4-968C-9BD7-C39F-E04855EED392}"/>
              </a:ext>
            </a:extLst>
          </p:cNvPr>
          <p:cNvSpPr>
            <a:spLocks noGrp="1"/>
          </p:cNvSpPr>
          <p:nvPr>
            <p:ph idx="1"/>
          </p:nvPr>
        </p:nvSpPr>
        <p:spPr/>
        <p:txBody>
          <a:bodyPr>
            <a:normAutofit fontScale="92500"/>
          </a:bodyPr>
          <a:lstStyle/>
          <a:p>
            <a:pPr marL="114300" indent="0">
              <a:buNone/>
            </a:pPr>
            <a:r>
              <a:rPr lang="en-IN" dirty="0">
                <a:latin typeface="Courier New" panose="02070309020205020404" pitchFamily="49" charset="0"/>
                <a:cs typeface="Courier New" panose="02070309020205020404" pitchFamily="49" charset="0"/>
              </a:rPr>
              <a:t>#Applying Functions to Columns (apply(), map())</a:t>
            </a:r>
          </a:p>
          <a:p>
            <a:pPr marL="114300" indent="0">
              <a:buNone/>
            </a:pPr>
            <a:r>
              <a:rPr lang="en-IN" dirty="0" err="1">
                <a:latin typeface="Courier New" panose="02070309020205020404" pitchFamily="49" charset="0"/>
                <a:cs typeface="Courier New" panose="02070309020205020404" pitchFamily="49" charset="0"/>
              </a:rPr>
              <a:t>df</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Age_Category</a:t>
            </a:r>
            <a:r>
              <a:rPr lang="en-IN" dirty="0">
                <a:latin typeface="Courier New" panose="02070309020205020404" pitchFamily="49" charset="0"/>
                <a:cs typeface="Courier New" panose="02070309020205020404" pitchFamily="49" charset="0"/>
              </a:rPr>
              <a:t>'] = </a:t>
            </a:r>
            <a:r>
              <a:rPr lang="en-IN" dirty="0" err="1">
                <a:latin typeface="Courier New" panose="02070309020205020404" pitchFamily="49" charset="0"/>
                <a:cs typeface="Courier New" panose="02070309020205020404" pitchFamily="49" charset="0"/>
              </a:rPr>
              <a:t>df</a:t>
            </a:r>
            <a:r>
              <a:rPr lang="en-IN" dirty="0">
                <a:latin typeface="Courier New" panose="02070309020205020404" pitchFamily="49" charset="0"/>
                <a:cs typeface="Courier New" panose="02070309020205020404" pitchFamily="49" charset="0"/>
              </a:rPr>
              <a:t>['Age'].apply(lambda x: 'Young' if x &lt; 30 else 'Old’)</a:t>
            </a:r>
          </a:p>
          <a:p>
            <a:pPr marL="114300" indent="0">
              <a:buNone/>
            </a:pPr>
            <a:endParaRPr lang="en-IN" dirty="0">
              <a:latin typeface="Courier New" panose="02070309020205020404" pitchFamily="49" charset="0"/>
              <a:cs typeface="Courier New" panose="02070309020205020404" pitchFamily="49" charset="0"/>
            </a:endParaRPr>
          </a:p>
          <a:p>
            <a:pPr marL="114300" indent="0">
              <a:buNone/>
            </a:pPr>
            <a:r>
              <a:rPr lang="en-IN" dirty="0">
                <a:latin typeface="Courier New" panose="02070309020205020404" pitchFamily="49" charset="0"/>
                <a:cs typeface="Courier New" panose="02070309020205020404" pitchFamily="49" charset="0"/>
              </a:rPr>
              <a:t>#Changing Data Types (</a:t>
            </a:r>
            <a:r>
              <a:rPr lang="en-IN" dirty="0" err="1">
                <a:latin typeface="Courier New" panose="02070309020205020404" pitchFamily="49" charset="0"/>
                <a:cs typeface="Courier New" panose="02070309020205020404" pitchFamily="49" charset="0"/>
              </a:rPr>
              <a:t>astype</a:t>
            </a:r>
            <a:r>
              <a:rPr lang="en-IN" dirty="0">
                <a:latin typeface="Courier New" panose="02070309020205020404" pitchFamily="49" charset="0"/>
                <a:cs typeface="Courier New" panose="02070309020205020404" pitchFamily="49" charset="0"/>
              </a:rPr>
              <a:t>())</a:t>
            </a:r>
          </a:p>
          <a:p>
            <a:pPr marL="114300" indent="0">
              <a:buNone/>
            </a:pPr>
            <a:r>
              <a:rPr lang="en-IN" dirty="0" err="1">
                <a:latin typeface="Courier New" panose="02070309020205020404" pitchFamily="49" charset="0"/>
                <a:cs typeface="Courier New" panose="02070309020205020404" pitchFamily="49" charset="0"/>
              </a:rPr>
              <a:t>df</a:t>
            </a:r>
            <a:r>
              <a:rPr lang="en-IN" dirty="0">
                <a:latin typeface="Courier New" panose="02070309020205020404" pitchFamily="49" charset="0"/>
                <a:cs typeface="Courier New" panose="02070309020205020404" pitchFamily="49" charset="0"/>
              </a:rPr>
              <a:t>['Age'] = </a:t>
            </a:r>
            <a:r>
              <a:rPr lang="en-IN" dirty="0" err="1">
                <a:latin typeface="Courier New" panose="02070309020205020404" pitchFamily="49" charset="0"/>
                <a:cs typeface="Courier New" panose="02070309020205020404" pitchFamily="49" charset="0"/>
              </a:rPr>
              <a:t>df</a:t>
            </a:r>
            <a:r>
              <a:rPr lang="en-IN" dirty="0">
                <a:latin typeface="Courier New" panose="02070309020205020404" pitchFamily="49" charset="0"/>
                <a:cs typeface="Courier New" panose="02070309020205020404" pitchFamily="49" charset="0"/>
              </a:rPr>
              <a:t>['Age'].</a:t>
            </a:r>
            <a:r>
              <a:rPr lang="en-IN" dirty="0" err="1">
                <a:latin typeface="Courier New" panose="02070309020205020404" pitchFamily="49" charset="0"/>
                <a:cs typeface="Courier New" panose="02070309020205020404" pitchFamily="49" charset="0"/>
              </a:rPr>
              <a:t>astype</a:t>
            </a:r>
            <a:r>
              <a:rPr lang="en-IN" dirty="0">
                <a:latin typeface="Courier New" panose="02070309020205020404" pitchFamily="49" charset="0"/>
                <a:cs typeface="Courier New" panose="02070309020205020404" pitchFamily="49" charset="0"/>
              </a:rPr>
              <a:t>(int)  # Convert float to integer</a:t>
            </a:r>
          </a:p>
          <a:p>
            <a:pPr marL="114300" indent="0">
              <a:buNone/>
            </a:pPr>
            <a:endParaRPr lang="en-IN" dirty="0">
              <a:latin typeface="Courier New" panose="02070309020205020404" pitchFamily="49" charset="0"/>
              <a:cs typeface="Courier New" panose="02070309020205020404" pitchFamily="49" charset="0"/>
            </a:endParaRPr>
          </a:p>
          <a:p>
            <a:pPr marL="114300" indent="0">
              <a:buNone/>
            </a:pPr>
            <a:r>
              <a:rPr lang="en-IN" dirty="0">
                <a:latin typeface="Courier New" panose="02070309020205020404" pitchFamily="49" charset="0"/>
                <a:cs typeface="Courier New" panose="02070309020205020404" pitchFamily="49" charset="0"/>
              </a:rPr>
              <a:t>#Renaming Columns (rename())</a:t>
            </a:r>
          </a:p>
          <a:p>
            <a:pPr marL="114300" indent="0">
              <a:buNone/>
            </a:pPr>
            <a:r>
              <a:rPr lang="en-IN" dirty="0" err="1">
                <a:latin typeface="Courier New" panose="02070309020205020404" pitchFamily="49" charset="0"/>
                <a:cs typeface="Courier New" panose="02070309020205020404" pitchFamily="49" charset="0"/>
              </a:rPr>
              <a:t>df</a:t>
            </a:r>
            <a:r>
              <a:rPr lang="en-IN" dirty="0">
                <a:latin typeface="Courier New" panose="02070309020205020404" pitchFamily="49" charset="0"/>
                <a:cs typeface="Courier New" panose="02070309020205020404" pitchFamily="49" charset="0"/>
              </a:rPr>
              <a:t> = </a:t>
            </a:r>
            <a:r>
              <a:rPr lang="en-IN" dirty="0" err="1">
                <a:latin typeface="Courier New" panose="02070309020205020404" pitchFamily="49" charset="0"/>
                <a:cs typeface="Courier New" panose="02070309020205020404" pitchFamily="49" charset="0"/>
              </a:rPr>
              <a:t>df.rename</a:t>
            </a:r>
            <a:r>
              <a:rPr lang="en-IN" dirty="0">
                <a:latin typeface="Courier New" panose="02070309020205020404" pitchFamily="49" charset="0"/>
                <a:cs typeface="Courier New" panose="02070309020205020404" pitchFamily="49" charset="0"/>
              </a:rPr>
              <a:t>(columns={'Name': '</a:t>
            </a:r>
            <a:r>
              <a:rPr lang="en-IN" dirty="0" err="1">
                <a:latin typeface="Courier New" panose="02070309020205020404" pitchFamily="49" charset="0"/>
                <a:cs typeface="Courier New" panose="02070309020205020404" pitchFamily="49" charset="0"/>
              </a:rPr>
              <a:t>Full_Name</a:t>
            </a:r>
            <a:r>
              <a:rPr lang="en-IN" dirty="0">
                <a:latin typeface="Courier New" panose="02070309020205020404" pitchFamily="49" charset="0"/>
                <a:cs typeface="Courier New" panose="02070309020205020404" pitchFamily="49" charset="0"/>
              </a:rPr>
              <a:t>'})</a:t>
            </a:r>
          </a:p>
          <a:p>
            <a:pPr marL="114300" indent="0">
              <a:buNone/>
            </a:pPr>
            <a:endParaRPr lang="en-IN" dirty="0">
              <a:latin typeface="Courier New" panose="02070309020205020404" pitchFamily="49" charset="0"/>
              <a:cs typeface="Courier New" panose="02070309020205020404" pitchFamily="49" charset="0"/>
            </a:endParaRPr>
          </a:p>
          <a:p>
            <a:pPr marL="114300" indent="0">
              <a:buNone/>
            </a:pPr>
            <a:r>
              <a:rPr lang="en-IN" dirty="0">
                <a:latin typeface="Courier New" panose="02070309020205020404" pitchFamily="49" charset="0"/>
                <a:cs typeface="Courier New" panose="02070309020205020404" pitchFamily="49" charset="0"/>
              </a:rPr>
              <a:t>#Creating New Columns (assign())</a:t>
            </a:r>
          </a:p>
          <a:p>
            <a:pPr marL="114300" indent="0">
              <a:buNone/>
            </a:pPr>
            <a:r>
              <a:rPr lang="en-IN" dirty="0" err="1">
                <a:latin typeface="Courier New" panose="02070309020205020404" pitchFamily="49" charset="0"/>
                <a:cs typeface="Courier New" panose="02070309020205020404" pitchFamily="49" charset="0"/>
              </a:rPr>
              <a:t>df</a:t>
            </a:r>
            <a:r>
              <a:rPr lang="en-IN" dirty="0">
                <a:latin typeface="Courier New" panose="02070309020205020404" pitchFamily="49" charset="0"/>
                <a:cs typeface="Courier New" panose="02070309020205020404" pitchFamily="49" charset="0"/>
              </a:rPr>
              <a:t> = </a:t>
            </a:r>
            <a:r>
              <a:rPr lang="en-IN" dirty="0" err="1">
                <a:latin typeface="Courier New" panose="02070309020205020404" pitchFamily="49" charset="0"/>
                <a:cs typeface="Courier New" panose="02070309020205020404" pitchFamily="49" charset="0"/>
              </a:rPr>
              <a:t>df.assign</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Age_Squared</a:t>
            </a:r>
            <a:r>
              <a:rPr lang="en-IN" dirty="0">
                <a:latin typeface="Courier New" panose="02070309020205020404" pitchFamily="49" charset="0"/>
                <a:cs typeface="Courier New" panose="02070309020205020404" pitchFamily="49" charset="0"/>
              </a:rPr>
              <a:t>=</a:t>
            </a:r>
            <a:r>
              <a:rPr lang="en-IN" dirty="0" err="1">
                <a:latin typeface="Courier New" panose="02070309020205020404" pitchFamily="49" charset="0"/>
                <a:cs typeface="Courier New" panose="02070309020205020404" pitchFamily="49" charset="0"/>
              </a:rPr>
              <a:t>df</a:t>
            </a:r>
            <a:r>
              <a:rPr lang="en-IN" dirty="0">
                <a:latin typeface="Courier New" panose="02070309020205020404" pitchFamily="49" charset="0"/>
                <a:cs typeface="Courier New" panose="02070309020205020404" pitchFamily="49" charset="0"/>
              </a:rPr>
              <a:t>['Age'] ** 2)</a:t>
            </a:r>
          </a:p>
        </p:txBody>
      </p:sp>
    </p:spTree>
    <p:extLst>
      <p:ext uri="{BB962C8B-B14F-4D97-AF65-F5344CB8AC3E}">
        <p14:creationId xmlns="" xmlns:p14="http://schemas.microsoft.com/office/powerpoint/2010/main" val="5057575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4B4460-C77C-E1DC-627B-BFE29EE78138}"/>
              </a:ext>
            </a:extLst>
          </p:cNvPr>
          <p:cNvSpPr>
            <a:spLocks noGrp="1"/>
          </p:cNvSpPr>
          <p:nvPr>
            <p:ph type="title"/>
          </p:nvPr>
        </p:nvSpPr>
        <p:spPr/>
        <p:txBody>
          <a:bodyPr/>
          <a:lstStyle/>
          <a:p>
            <a:r>
              <a:rPr lang="en-IN" dirty="0"/>
              <a:t>Merging data</a:t>
            </a:r>
          </a:p>
        </p:txBody>
      </p:sp>
      <p:sp>
        <p:nvSpPr>
          <p:cNvPr id="3" name="Content Placeholder 2">
            <a:extLst>
              <a:ext uri="{FF2B5EF4-FFF2-40B4-BE49-F238E27FC236}">
                <a16:creationId xmlns="" xmlns:a16="http://schemas.microsoft.com/office/drawing/2014/main" id="{584BB1CC-F509-63BD-87BF-D4B798CC12B1}"/>
              </a:ext>
            </a:extLst>
          </p:cNvPr>
          <p:cNvSpPr>
            <a:spLocks noGrp="1"/>
          </p:cNvSpPr>
          <p:nvPr>
            <p:ph idx="1"/>
          </p:nvPr>
        </p:nvSpPr>
        <p:spPr/>
        <p:txBody>
          <a:bodyPr/>
          <a:lstStyle/>
          <a:p>
            <a:pPr marL="114300" indent="0">
              <a:buNone/>
            </a:pPr>
            <a:r>
              <a:rPr lang="en-IN" sz="2000" b="0" dirty="0">
                <a:latin typeface="Courier New" panose="02070309020205020404" pitchFamily="49" charset="0"/>
                <a:cs typeface="Courier New" panose="02070309020205020404" pitchFamily="49" charset="0"/>
              </a:rPr>
              <a:t>Using merge() for SQL-like Joins</a:t>
            </a:r>
          </a:p>
          <a:p>
            <a:pPr marL="114300" indent="0">
              <a:buNone/>
            </a:pPr>
            <a:r>
              <a:rPr lang="en-IN" sz="2000" b="0" dirty="0">
                <a:latin typeface="Courier New" panose="02070309020205020404" pitchFamily="49" charset="0"/>
                <a:cs typeface="Courier New" panose="02070309020205020404" pitchFamily="49" charset="0"/>
              </a:rPr>
              <a:t>df1 = </a:t>
            </a:r>
            <a:r>
              <a:rPr lang="en-IN" sz="2000" b="0" dirty="0" err="1">
                <a:latin typeface="Courier New" panose="02070309020205020404" pitchFamily="49" charset="0"/>
                <a:cs typeface="Courier New" panose="02070309020205020404" pitchFamily="49" charset="0"/>
              </a:rPr>
              <a:t>pd.DataFrame</a:t>
            </a:r>
            <a:r>
              <a:rPr lang="en-IN" sz="2000" b="0" dirty="0">
                <a:latin typeface="Courier New" panose="02070309020205020404" pitchFamily="49" charset="0"/>
                <a:cs typeface="Courier New" panose="02070309020205020404" pitchFamily="49" charset="0"/>
              </a:rPr>
              <a:t>({'ID': [1, 2, 3], 'Name': ['Alice', 'Bob', 'Charlie']})</a:t>
            </a:r>
          </a:p>
          <a:p>
            <a:pPr marL="114300" indent="0">
              <a:buNone/>
            </a:pPr>
            <a:r>
              <a:rPr lang="en-IN" sz="2000" b="0" dirty="0">
                <a:latin typeface="Courier New" panose="02070309020205020404" pitchFamily="49" charset="0"/>
                <a:cs typeface="Courier New" panose="02070309020205020404" pitchFamily="49" charset="0"/>
              </a:rPr>
              <a:t>df2 = </a:t>
            </a:r>
            <a:r>
              <a:rPr lang="en-IN" sz="2000" b="0" dirty="0" err="1">
                <a:latin typeface="Courier New" panose="02070309020205020404" pitchFamily="49" charset="0"/>
                <a:cs typeface="Courier New" panose="02070309020205020404" pitchFamily="49" charset="0"/>
              </a:rPr>
              <a:t>pd.DataFrame</a:t>
            </a:r>
            <a:r>
              <a:rPr lang="en-IN" sz="2000" b="0" dirty="0">
                <a:latin typeface="Courier New" panose="02070309020205020404" pitchFamily="49" charset="0"/>
                <a:cs typeface="Courier New" panose="02070309020205020404" pitchFamily="49" charset="0"/>
              </a:rPr>
              <a:t>({'ID': [1, 2, 4], 'Score': [85, 90, 75]})</a:t>
            </a:r>
          </a:p>
          <a:p>
            <a:pPr marL="114300" indent="0">
              <a:buNone/>
            </a:pPr>
            <a:endParaRPr lang="en-IN" sz="2000" b="0" dirty="0">
              <a:latin typeface="Courier New" panose="02070309020205020404" pitchFamily="49" charset="0"/>
              <a:cs typeface="Courier New" panose="02070309020205020404" pitchFamily="49" charset="0"/>
            </a:endParaRPr>
          </a:p>
          <a:p>
            <a:pPr marL="114300" indent="0">
              <a:buNone/>
            </a:pPr>
            <a:r>
              <a:rPr lang="en-IN" sz="2000" b="0" dirty="0" err="1">
                <a:latin typeface="Courier New" panose="02070309020205020404" pitchFamily="49" charset="0"/>
                <a:cs typeface="Courier New" panose="02070309020205020404" pitchFamily="49" charset="0"/>
              </a:rPr>
              <a:t>merged_df</a:t>
            </a:r>
            <a:r>
              <a:rPr lang="en-IN" sz="2000" b="0" dirty="0">
                <a:latin typeface="Courier New" panose="02070309020205020404" pitchFamily="49" charset="0"/>
                <a:cs typeface="Courier New" panose="02070309020205020404" pitchFamily="49" charset="0"/>
              </a:rPr>
              <a:t> = </a:t>
            </a:r>
            <a:r>
              <a:rPr lang="en-IN" sz="2000" b="0" dirty="0" err="1">
                <a:latin typeface="Courier New" panose="02070309020205020404" pitchFamily="49" charset="0"/>
                <a:cs typeface="Courier New" panose="02070309020205020404" pitchFamily="49" charset="0"/>
              </a:rPr>
              <a:t>pd.merge</a:t>
            </a:r>
            <a:r>
              <a:rPr lang="en-IN" sz="2000" b="0" dirty="0">
                <a:latin typeface="Courier New" panose="02070309020205020404" pitchFamily="49" charset="0"/>
                <a:cs typeface="Courier New" panose="02070309020205020404" pitchFamily="49" charset="0"/>
              </a:rPr>
              <a:t>(df1, df2, on='ID', how='left')  # Left join</a:t>
            </a:r>
          </a:p>
          <a:p>
            <a:endParaRPr lang="en-IN" dirty="0"/>
          </a:p>
          <a:p>
            <a:endParaRPr lang="en-IN" dirty="0"/>
          </a:p>
        </p:txBody>
      </p:sp>
    </p:spTree>
    <p:extLst>
      <p:ext uri="{BB962C8B-B14F-4D97-AF65-F5344CB8AC3E}">
        <p14:creationId xmlns="" xmlns:p14="http://schemas.microsoft.com/office/powerpoint/2010/main" val="295319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33C4E0-E208-DC0A-0BCE-D198ED14D5C6}"/>
              </a:ext>
            </a:extLst>
          </p:cNvPr>
          <p:cNvSpPr>
            <a:spLocks noGrp="1"/>
          </p:cNvSpPr>
          <p:nvPr>
            <p:ph type="title"/>
          </p:nvPr>
        </p:nvSpPr>
        <p:spPr/>
        <p:txBody>
          <a:bodyPr/>
          <a:lstStyle/>
          <a:p>
            <a:r>
              <a:rPr lang="en-IN" dirty="0"/>
              <a:t>Clean, Transform and Merge</a:t>
            </a:r>
          </a:p>
        </p:txBody>
      </p:sp>
      <p:sp>
        <p:nvSpPr>
          <p:cNvPr id="3" name="Content Placeholder 2">
            <a:extLst>
              <a:ext uri="{FF2B5EF4-FFF2-40B4-BE49-F238E27FC236}">
                <a16:creationId xmlns="" xmlns:a16="http://schemas.microsoft.com/office/drawing/2014/main" id="{69EF98DC-8252-B5C3-D4FF-C8F1C87A558D}"/>
              </a:ext>
            </a:extLst>
          </p:cNvPr>
          <p:cNvSpPr>
            <a:spLocks noGrp="1"/>
          </p:cNvSpPr>
          <p:nvPr>
            <p:ph idx="1"/>
          </p:nvPr>
        </p:nvSpPr>
        <p:spPr/>
        <p:txBody>
          <a:bodyPr>
            <a:normAutofit fontScale="70000" lnSpcReduction="20000"/>
          </a:bodyPr>
          <a:lstStyle/>
          <a:p>
            <a:pPr marL="114300" indent="0">
              <a:buNone/>
            </a:pPr>
            <a:r>
              <a:rPr lang="en-IN" sz="2300" dirty="0">
                <a:latin typeface="Courier New" panose="02070309020205020404" pitchFamily="49" charset="0"/>
                <a:cs typeface="Courier New" panose="02070309020205020404" pitchFamily="49" charset="0"/>
              </a:rPr>
              <a:t>import pandas as pd</a:t>
            </a:r>
          </a:p>
          <a:p>
            <a:pPr marL="114300" indent="0">
              <a:buNone/>
            </a:pPr>
            <a:endParaRPr lang="en-IN" sz="2300" dirty="0">
              <a:latin typeface="Courier New" panose="02070309020205020404" pitchFamily="49" charset="0"/>
              <a:cs typeface="Courier New" panose="02070309020205020404" pitchFamily="49" charset="0"/>
            </a:endParaRPr>
          </a:p>
          <a:p>
            <a:pPr marL="114300" indent="0">
              <a:buNone/>
            </a:pPr>
            <a:r>
              <a:rPr lang="en-IN" sz="2300" dirty="0">
                <a:latin typeface="Courier New" panose="02070309020205020404" pitchFamily="49" charset="0"/>
                <a:cs typeface="Courier New" panose="02070309020205020404" pitchFamily="49" charset="0"/>
              </a:rPr>
              <a:t># Creating two datasets</a:t>
            </a:r>
          </a:p>
          <a:p>
            <a:pPr marL="114300" indent="0">
              <a:buNone/>
            </a:pPr>
            <a:r>
              <a:rPr lang="en-IN" sz="2300" dirty="0">
                <a:latin typeface="Courier New" panose="02070309020205020404" pitchFamily="49" charset="0"/>
                <a:cs typeface="Courier New" panose="02070309020205020404" pitchFamily="49" charset="0"/>
              </a:rPr>
              <a:t>df1 = </a:t>
            </a:r>
            <a:r>
              <a:rPr lang="en-IN" sz="2300" dirty="0" err="1">
                <a:latin typeface="Courier New" panose="02070309020205020404" pitchFamily="49" charset="0"/>
                <a:cs typeface="Courier New" panose="02070309020205020404" pitchFamily="49" charset="0"/>
              </a:rPr>
              <a:t>pd.DataFrame</a:t>
            </a:r>
            <a:r>
              <a:rPr lang="en-IN" sz="2300" dirty="0">
                <a:latin typeface="Courier New" panose="02070309020205020404" pitchFamily="49" charset="0"/>
                <a:cs typeface="Courier New" panose="02070309020205020404" pitchFamily="49" charset="0"/>
              </a:rPr>
              <a:t>({'ID': [1, 2, 3], 'Name': ['Alice', 'Bob', None], 'Age': [25, 30, None]})</a:t>
            </a:r>
          </a:p>
          <a:p>
            <a:pPr marL="114300" indent="0">
              <a:buNone/>
            </a:pPr>
            <a:r>
              <a:rPr lang="en-IN" sz="2300" dirty="0">
                <a:latin typeface="Courier New" panose="02070309020205020404" pitchFamily="49" charset="0"/>
                <a:cs typeface="Courier New" panose="02070309020205020404" pitchFamily="49" charset="0"/>
              </a:rPr>
              <a:t>df2 = </a:t>
            </a:r>
            <a:r>
              <a:rPr lang="en-IN" sz="2300" dirty="0" err="1">
                <a:latin typeface="Courier New" panose="02070309020205020404" pitchFamily="49" charset="0"/>
                <a:cs typeface="Courier New" panose="02070309020205020404" pitchFamily="49" charset="0"/>
              </a:rPr>
              <a:t>pd.DataFrame</a:t>
            </a:r>
            <a:r>
              <a:rPr lang="en-IN" sz="2300" dirty="0">
                <a:latin typeface="Courier New" panose="02070309020205020404" pitchFamily="49" charset="0"/>
                <a:cs typeface="Courier New" panose="02070309020205020404" pitchFamily="49" charset="0"/>
              </a:rPr>
              <a:t>({'ID': [1, 2, 4], 'Score': [85, 90, 75]})</a:t>
            </a:r>
          </a:p>
          <a:p>
            <a:pPr marL="114300" indent="0">
              <a:buNone/>
            </a:pPr>
            <a:endParaRPr lang="en-IN" sz="2300" dirty="0">
              <a:latin typeface="Courier New" panose="02070309020205020404" pitchFamily="49" charset="0"/>
              <a:cs typeface="Courier New" panose="02070309020205020404" pitchFamily="49" charset="0"/>
            </a:endParaRPr>
          </a:p>
          <a:p>
            <a:pPr marL="114300" indent="0">
              <a:buNone/>
            </a:pPr>
            <a:r>
              <a:rPr lang="en-IN" sz="2300" dirty="0">
                <a:latin typeface="Courier New" panose="02070309020205020404" pitchFamily="49" charset="0"/>
                <a:cs typeface="Courier New" panose="02070309020205020404" pitchFamily="49" charset="0"/>
              </a:rPr>
              <a:t># Cleaning: Fill missing values</a:t>
            </a:r>
          </a:p>
          <a:p>
            <a:pPr marL="114300" indent="0">
              <a:buNone/>
            </a:pPr>
            <a:r>
              <a:rPr lang="en-IN" sz="2300" dirty="0">
                <a:latin typeface="Courier New" panose="02070309020205020404" pitchFamily="49" charset="0"/>
                <a:cs typeface="Courier New" panose="02070309020205020404" pitchFamily="49" charset="0"/>
              </a:rPr>
              <a:t>df1['Name'].</a:t>
            </a:r>
            <a:r>
              <a:rPr lang="en-IN" sz="2300" dirty="0" err="1">
                <a:latin typeface="Courier New" panose="02070309020205020404" pitchFamily="49" charset="0"/>
                <a:cs typeface="Courier New" panose="02070309020205020404" pitchFamily="49" charset="0"/>
              </a:rPr>
              <a:t>fillna</a:t>
            </a:r>
            <a:r>
              <a:rPr lang="en-IN" sz="2300" dirty="0">
                <a:latin typeface="Courier New" panose="02070309020205020404" pitchFamily="49" charset="0"/>
                <a:cs typeface="Courier New" panose="02070309020205020404" pitchFamily="49" charset="0"/>
              </a:rPr>
              <a:t>('Unknown', </a:t>
            </a:r>
            <a:r>
              <a:rPr lang="en-IN" sz="2300" dirty="0" err="1">
                <a:latin typeface="Courier New" panose="02070309020205020404" pitchFamily="49" charset="0"/>
                <a:cs typeface="Courier New" panose="02070309020205020404" pitchFamily="49" charset="0"/>
              </a:rPr>
              <a:t>inplace</a:t>
            </a:r>
            <a:r>
              <a:rPr lang="en-IN" sz="2300" dirty="0">
                <a:latin typeface="Courier New" panose="02070309020205020404" pitchFamily="49" charset="0"/>
                <a:cs typeface="Courier New" panose="02070309020205020404" pitchFamily="49" charset="0"/>
              </a:rPr>
              <a:t>=True)</a:t>
            </a:r>
          </a:p>
          <a:p>
            <a:pPr marL="114300" indent="0">
              <a:buNone/>
            </a:pPr>
            <a:r>
              <a:rPr lang="en-IN" sz="2300" dirty="0">
                <a:latin typeface="Courier New" panose="02070309020205020404" pitchFamily="49" charset="0"/>
                <a:cs typeface="Courier New" panose="02070309020205020404" pitchFamily="49" charset="0"/>
              </a:rPr>
              <a:t>df1['Age'].</a:t>
            </a:r>
            <a:r>
              <a:rPr lang="en-IN" sz="2300" dirty="0" err="1">
                <a:latin typeface="Courier New" panose="02070309020205020404" pitchFamily="49" charset="0"/>
                <a:cs typeface="Courier New" panose="02070309020205020404" pitchFamily="49" charset="0"/>
              </a:rPr>
              <a:t>fillna</a:t>
            </a:r>
            <a:r>
              <a:rPr lang="en-IN" sz="2300" dirty="0">
                <a:latin typeface="Courier New" panose="02070309020205020404" pitchFamily="49" charset="0"/>
                <a:cs typeface="Courier New" panose="02070309020205020404" pitchFamily="49" charset="0"/>
              </a:rPr>
              <a:t>(df1['Age'].mean(), </a:t>
            </a:r>
            <a:r>
              <a:rPr lang="en-IN" sz="2300" dirty="0" err="1">
                <a:latin typeface="Courier New" panose="02070309020205020404" pitchFamily="49" charset="0"/>
                <a:cs typeface="Courier New" panose="02070309020205020404" pitchFamily="49" charset="0"/>
              </a:rPr>
              <a:t>inplace</a:t>
            </a:r>
            <a:r>
              <a:rPr lang="en-IN" sz="2300" dirty="0">
                <a:latin typeface="Courier New" panose="02070309020205020404" pitchFamily="49" charset="0"/>
                <a:cs typeface="Courier New" panose="02070309020205020404" pitchFamily="49" charset="0"/>
              </a:rPr>
              <a:t>=True)</a:t>
            </a:r>
          </a:p>
          <a:p>
            <a:pPr marL="114300" indent="0">
              <a:buNone/>
            </a:pPr>
            <a:endParaRPr lang="en-IN" sz="2300" dirty="0">
              <a:latin typeface="Courier New" panose="02070309020205020404" pitchFamily="49" charset="0"/>
              <a:cs typeface="Courier New" panose="02070309020205020404" pitchFamily="49" charset="0"/>
            </a:endParaRPr>
          </a:p>
          <a:p>
            <a:pPr marL="114300" indent="0">
              <a:buNone/>
            </a:pPr>
            <a:r>
              <a:rPr lang="en-IN" sz="2300" dirty="0">
                <a:latin typeface="Courier New" panose="02070309020205020404" pitchFamily="49" charset="0"/>
                <a:cs typeface="Courier New" panose="02070309020205020404" pitchFamily="49" charset="0"/>
              </a:rPr>
              <a:t># Transforming: Add Age Category</a:t>
            </a:r>
          </a:p>
          <a:p>
            <a:pPr marL="114300" indent="0">
              <a:buNone/>
            </a:pPr>
            <a:r>
              <a:rPr lang="en-IN" sz="2300" dirty="0">
                <a:latin typeface="Courier New" panose="02070309020205020404" pitchFamily="49" charset="0"/>
                <a:cs typeface="Courier New" panose="02070309020205020404" pitchFamily="49" charset="0"/>
              </a:rPr>
              <a:t>df1['</a:t>
            </a:r>
            <a:r>
              <a:rPr lang="en-IN" sz="2300" dirty="0" err="1">
                <a:latin typeface="Courier New" panose="02070309020205020404" pitchFamily="49" charset="0"/>
                <a:cs typeface="Courier New" panose="02070309020205020404" pitchFamily="49" charset="0"/>
              </a:rPr>
              <a:t>Age_Category</a:t>
            </a:r>
            <a:r>
              <a:rPr lang="en-IN" sz="2300" dirty="0">
                <a:latin typeface="Courier New" panose="02070309020205020404" pitchFamily="49" charset="0"/>
                <a:cs typeface="Courier New" panose="02070309020205020404" pitchFamily="49" charset="0"/>
              </a:rPr>
              <a:t>'] = df1['Age'].apply(lambda x: 'Young' if x &lt; 30 else 'Old')</a:t>
            </a:r>
          </a:p>
          <a:p>
            <a:pPr marL="114300" indent="0">
              <a:buNone/>
            </a:pPr>
            <a:endParaRPr lang="en-IN" sz="2300" dirty="0">
              <a:latin typeface="Courier New" panose="02070309020205020404" pitchFamily="49" charset="0"/>
              <a:cs typeface="Courier New" panose="02070309020205020404" pitchFamily="49" charset="0"/>
            </a:endParaRPr>
          </a:p>
          <a:p>
            <a:pPr marL="114300" indent="0">
              <a:buNone/>
            </a:pPr>
            <a:r>
              <a:rPr lang="en-IN" sz="2300" dirty="0">
                <a:latin typeface="Courier New" panose="02070309020205020404" pitchFamily="49" charset="0"/>
                <a:cs typeface="Courier New" panose="02070309020205020404" pitchFamily="49" charset="0"/>
              </a:rPr>
              <a:t># Merging datasets</a:t>
            </a:r>
          </a:p>
          <a:p>
            <a:pPr marL="114300" indent="0">
              <a:buNone/>
            </a:pPr>
            <a:r>
              <a:rPr lang="en-IN" sz="2300" dirty="0" err="1">
                <a:latin typeface="Courier New" panose="02070309020205020404" pitchFamily="49" charset="0"/>
                <a:cs typeface="Courier New" panose="02070309020205020404" pitchFamily="49" charset="0"/>
              </a:rPr>
              <a:t>merged_df</a:t>
            </a:r>
            <a:r>
              <a:rPr lang="en-IN" sz="2300" dirty="0">
                <a:latin typeface="Courier New" panose="02070309020205020404" pitchFamily="49" charset="0"/>
                <a:cs typeface="Courier New" panose="02070309020205020404" pitchFamily="49" charset="0"/>
              </a:rPr>
              <a:t> = </a:t>
            </a:r>
            <a:r>
              <a:rPr lang="en-IN" sz="2300" dirty="0" err="1">
                <a:latin typeface="Courier New" panose="02070309020205020404" pitchFamily="49" charset="0"/>
                <a:cs typeface="Courier New" panose="02070309020205020404" pitchFamily="49" charset="0"/>
              </a:rPr>
              <a:t>pd.merge</a:t>
            </a:r>
            <a:r>
              <a:rPr lang="en-IN" sz="2300" dirty="0">
                <a:latin typeface="Courier New" panose="02070309020205020404" pitchFamily="49" charset="0"/>
                <a:cs typeface="Courier New" panose="02070309020205020404" pitchFamily="49" charset="0"/>
              </a:rPr>
              <a:t>(df1, df2, on='ID', how='left')</a:t>
            </a:r>
          </a:p>
          <a:p>
            <a:pPr marL="114300" indent="0">
              <a:buNone/>
            </a:pPr>
            <a:endParaRPr lang="en-IN" sz="2300" dirty="0">
              <a:latin typeface="Courier New" panose="02070309020205020404" pitchFamily="49" charset="0"/>
              <a:cs typeface="Courier New" panose="02070309020205020404" pitchFamily="49" charset="0"/>
            </a:endParaRPr>
          </a:p>
          <a:p>
            <a:pPr marL="114300" indent="0">
              <a:buNone/>
            </a:pPr>
            <a:r>
              <a:rPr lang="en-IN" sz="2300" dirty="0">
                <a:latin typeface="Courier New" panose="02070309020205020404" pitchFamily="49" charset="0"/>
                <a:cs typeface="Courier New" panose="02070309020205020404" pitchFamily="49" charset="0"/>
              </a:rPr>
              <a:t>print(</a:t>
            </a:r>
            <a:r>
              <a:rPr lang="en-IN" sz="2300" dirty="0" err="1">
                <a:latin typeface="Courier New" panose="02070309020205020404" pitchFamily="49" charset="0"/>
                <a:cs typeface="Courier New" panose="02070309020205020404" pitchFamily="49" charset="0"/>
              </a:rPr>
              <a:t>merged_df</a:t>
            </a:r>
            <a:r>
              <a:rPr lang="en-IN" sz="2300" dirty="0">
                <a:latin typeface="Courier New" panose="02070309020205020404" pitchFamily="49" charset="0"/>
                <a:cs typeface="Courier New" panose="02070309020205020404" pitchFamily="49" charset="0"/>
              </a:rPr>
              <a:t>)</a:t>
            </a:r>
          </a:p>
          <a:p>
            <a:endParaRPr lang="en-IN" dirty="0"/>
          </a:p>
        </p:txBody>
      </p:sp>
    </p:spTree>
    <p:extLst>
      <p:ext uri="{BB962C8B-B14F-4D97-AF65-F5344CB8AC3E}">
        <p14:creationId xmlns="" xmlns:p14="http://schemas.microsoft.com/office/powerpoint/2010/main" val="2860271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B973B6-1F21-1D66-D2BF-EDD25CC88C91}"/>
              </a:ext>
            </a:extLst>
          </p:cNvPr>
          <p:cNvSpPr>
            <a:spLocks noGrp="1"/>
          </p:cNvSpPr>
          <p:nvPr>
            <p:ph type="title"/>
          </p:nvPr>
        </p:nvSpPr>
        <p:spPr/>
        <p:txBody>
          <a:bodyPr/>
          <a:lstStyle/>
          <a:p>
            <a:r>
              <a:rPr lang="en-IN" dirty="0"/>
              <a:t>Combining and Merging datasets</a:t>
            </a:r>
          </a:p>
        </p:txBody>
      </p:sp>
      <p:sp>
        <p:nvSpPr>
          <p:cNvPr id="3" name="Content Placeholder 2">
            <a:extLst>
              <a:ext uri="{FF2B5EF4-FFF2-40B4-BE49-F238E27FC236}">
                <a16:creationId xmlns="" xmlns:a16="http://schemas.microsoft.com/office/drawing/2014/main" id="{EF387E89-05C6-A99C-D7FB-A48CEDD817EB}"/>
              </a:ext>
            </a:extLst>
          </p:cNvPr>
          <p:cNvSpPr>
            <a:spLocks noGrp="1"/>
          </p:cNvSpPr>
          <p:nvPr>
            <p:ph idx="1"/>
          </p:nvPr>
        </p:nvSpPr>
        <p:spPr/>
        <p:txBody>
          <a:bodyPr>
            <a:normAutofit fontScale="85000" lnSpcReduction="10000"/>
          </a:bodyPr>
          <a:lstStyle/>
          <a:p>
            <a:pPr>
              <a:lnSpc>
                <a:spcPct val="150000"/>
              </a:lnSpc>
            </a:pPr>
            <a:r>
              <a:rPr lang="en-US" sz="2400" i="0" dirty="0">
                <a:solidFill>
                  <a:srgbClr val="000000"/>
                </a:solidFill>
                <a:effectLst/>
                <a:ea typeface="Calibri" panose="020F0502020204030204" pitchFamily="34" charset="0"/>
                <a:cs typeface="Calibri" panose="020F0502020204030204" pitchFamily="34" charset="0"/>
              </a:rPr>
              <a:t>Data contained in pandas objects can be combined together in a number of built-in ways:</a:t>
            </a:r>
          </a:p>
          <a:p>
            <a:pPr marL="285750" indent="-285750">
              <a:lnSpc>
                <a:spcPct val="150000"/>
              </a:lnSpc>
              <a:buFont typeface="Arial" panose="020B0604020202020204" pitchFamily="34" charset="0"/>
              <a:buChar char="•"/>
            </a:pPr>
            <a:r>
              <a:rPr lang="en-US" sz="2400" i="0" dirty="0" err="1">
                <a:solidFill>
                  <a:srgbClr val="C00000"/>
                </a:solidFill>
                <a:effectLst/>
                <a:ea typeface="Calibri" panose="020F0502020204030204" pitchFamily="34" charset="0"/>
                <a:cs typeface="Calibri" panose="020F0502020204030204" pitchFamily="34" charset="0"/>
              </a:rPr>
              <a:t>pandas.merge</a:t>
            </a:r>
            <a:r>
              <a:rPr lang="en-US" sz="2400" i="0" dirty="0">
                <a:solidFill>
                  <a:srgbClr val="C00000"/>
                </a:solidFill>
                <a:effectLst/>
                <a:ea typeface="Calibri" panose="020F0502020204030204" pitchFamily="34" charset="0"/>
                <a:cs typeface="Calibri" panose="020F0502020204030204" pitchFamily="34" charset="0"/>
              </a:rPr>
              <a:t> </a:t>
            </a:r>
            <a:r>
              <a:rPr lang="en-US" sz="2400" i="0" dirty="0">
                <a:solidFill>
                  <a:srgbClr val="000000"/>
                </a:solidFill>
                <a:effectLst/>
                <a:ea typeface="Calibri" panose="020F0502020204030204" pitchFamily="34" charset="0"/>
                <a:cs typeface="Calibri" panose="020F0502020204030204" pitchFamily="34" charset="0"/>
              </a:rPr>
              <a:t>connects rows in </a:t>
            </a:r>
            <a:r>
              <a:rPr lang="en-US" sz="2400" i="0" dirty="0" err="1">
                <a:solidFill>
                  <a:srgbClr val="000000"/>
                </a:solidFill>
                <a:effectLst/>
                <a:ea typeface="Calibri" panose="020F0502020204030204" pitchFamily="34" charset="0"/>
                <a:cs typeface="Calibri" panose="020F0502020204030204" pitchFamily="34" charset="0"/>
              </a:rPr>
              <a:t>DataFrames</a:t>
            </a:r>
            <a:r>
              <a:rPr lang="en-US" sz="2400" i="0" dirty="0">
                <a:solidFill>
                  <a:srgbClr val="000000"/>
                </a:solidFill>
                <a:effectLst/>
                <a:ea typeface="Calibri" panose="020F0502020204030204" pitchFamily="34" charset="0"/>
                <a:cs typeface="Calibri" panose="020F0502020204030204" pitchFamily="34" charset="0"/>
              </a:rPr>
              <a:t> based on one or more keys. This will be familiar to users of SQL or other relational databases, as it implements database </a:t>
            </a:r>
            <a:r>
              <a:rPr lang="en-US" sz="2400" i="1" dirty="0">
                <a:solidFill>
                  <a:srgbClr val="000000"/>
                </a:solidFill>
                <a:effectLst/>
                <a:ea typeface="Calibri" panose="020F0502020204030204" pitchFamily="34" charset="0"/>
                <a:cs typeface="Calibri" panose="020F0502020204030204" pitchFamily="34" charset="0"/>
              </a:rPr>
              <a:t>join </a:t>
            </a:r>
            <a:r>
              <a:rPr lang="en-US" sz="2400" i="0" dirty="0">
                <a:solidFill>
                  <a:srgbClr val="000000"/>
                </a:solidFill>
                <a:effectLst/>
                <a:ea typeface="Calibri" panose="020F0502020204030204" pitchFamily="34" charset="0"/>
                <a:cs typeface="Calibri" panose="020F0502020204030204" pitchFamily="34" charset="0"/>
              </a:rPr>
              <a:t>operations.</a:t>
            </a:r>
          </a:p>
          <a:p>
            <a:pPr marL="285750" indent="-285750">
              <a:lnSpc>
                <a:spcPct val="150000"/>
              </a:lnSpc>
              <a:buFont typeface="Arial" panose="020B0604020202020204" pitchFamily="34" charset="0"/>
              <a:buChar char="•"/>
            </a:pPr>
            <a:r>
              <a:rPr lang="en-US" sz="2400" i="0" dirty="0" err="1">
                <a:solidFill>
                  <a:srgbClr val="C00000"/>
                </a:solidFill>
                <a:effectLst/>
                <a:ea typeface="Calibri" panose="020F0502020204030204" pitchFamily="34" charset="0"/>
                <a:cs typeface="Calibri" panose="020F0502020204030204" pitchFamily="34" charset="0"/>
              </a:rPr>
              <a:t>pandas.concat</a:t>
            </a:r>
            <a:r>
              <a:rPr lang="en-US" sz="2400" i="0" dirty="0">
                <a:solidFill>
                  <a:srgbClr val="C00000"/>
                </a:solidFill>
                <a:effectLst/>
                <a:ea typeface="Calibri" panose="020F0502020204030204" pitchFamily="34" charset="0"/>
                <a:cs typeface="Calibri" panose="020F0502020204030204" pitchFamily="34" charset="0"/>
              </a:rPr>
              <a:t> </a:t>
            </a:r>
            <a:r>
              <a:rPr lang="en-US" sz="2400" i="0" dirty="0">
                <a:solidFill>
                  <a:srgbClr val="000000"/>
                </a:solidFill>
                <a:effectLst/>
                <a:ea typeface="Calibri" panose="020F0502020204030204" pitchFamily="34" charset="0"/>
                <a:cs typeface="Calibri" panose="020F0502020204030204" pitchFamily="34" charset="0"/>
              </a:rPr>
              <a:t>glues or stacks together objects along an axis.</a:t>
            </a:r>
          </a:p>
          <a:p>
            <a:pPr marL="285750" indent="-285750">
              <a:lnSpc>
                <a:spcPct val="150000"/>
              </a:lnSpc>
              <a:buFont typeface="Arial" panose="020B0604020202020204" pitchFamily="34" charset="0"/>
              <a:buChar char="•"/>
            </a:pPr>
            <a:r>
              <a:rPr lang="en-US" sz="2400" i="0" dirty="0" err="1">
                <a:solidFill>
                  <a:srgbClr val="C00000"/>
                </a:solidFill>
                <a:effectLst/>
                <a:ea typeface="Calibri" panose="020F0502020204030204" pitchFamily="34" charset="0"/>
                <a:cs typeface="Calibri" panose="020F0502020204030204" pitchFamily="34" charset="0"/>
              </a:rPr>
              <a:t>combine_first</a:t>
            </a:r>
            <a:r>
              <a:rPr lang="en-US" sz="2400" i="0" dirty="0">
                <a:solidFill>
                  <a:srgbClr val="000000"/>
                </a:solidFill>
                <a:effectLst/>
                <a:ea typeface="Calibri" panose="020F0502020204030204" pitchFamily="34" charset="0"/>
                <a:cs typeface="Calibri" panose="020F0502020204030204" pitchFamily="34" charset="0"/>
              </a:rPr>
              <a:t> instance method enables splicing together overlapping data to fill in missing values in one object with values from another.</a:t>
            </a:r>
            <a:endParaRPr lang="en-IN" dirty="0"/>
          </a:p>
        </p:txBody>
      </p:sp>
    </p:spTree>
    <p:extLst>
      <p:ext uri="{BB962C8B-B14F-4D97-AF65-F5344CB8AC3E}">
        <p14:creationId xmlns="" xmlns:p14="http://schemas.microsoft.com/office/powerpoint/2010/main" val="21193922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33F0F1-FDA7-E605-CCF2-2577203483CE}"/>
              </a:ext>
            </a:extLst>
          </p:cNvPr>
          <p:cNvSpPr>
            <a:spLocks noGrp="1"/>
          </p:cNvSpPr>
          <p:nvPr>
            <p:ph type="title"/>
          </p:nvPr>
        </p:nvSpPr>
        <p:spPr/>
        <p:txBody>
          <a:bodyPr/>
          <a:lstStyle/>
          <a:p>
            <a:r>
              <a:rPr lang="en-IN" dirty="0"/>
              <a:t>Combining and Merging datasets</a:t>
            </a:r>
          </a:p>
        </p:txBody>
      </p:sp>
      <p:sp>
        <p:nvSpPr>
          <p:cNvPr id="3" name="Content Placeholder 2">
            <a:extLst>
              <a:ext uri="{FF2B5EF4-FFF2-40B4-BE49-F238E27FC236}">
                <a16:creationId xmlns="" xmlns:a16="http://schemas.microsoft.com/office/drawing/2014/main" id="{ABB109A4-C436-A807-B1B3-882597279EB1}"/>
              </a:ext>
            </a:extLst>
          </p:cNvPr>
          <p:cNvSpPr>
            <a:spLocks noGrp="1"/>
          </p:cNvSpPr>
          <p:nvPr>
            <p:ph idx="1"/>
          </p:nvPr>
        </p:nvSpPr>
        <p:spPr/>
        <p:txBody>
          <a:bodyPr/>
          <a:lstStyle/>
          <a:p>
            <a:pPr marL="114300" indent="0">
              <a:buNone/>
            </a:pPr>
            <a:r>
              <a:rPr lang="en-IN" sz="1800" b="0" dirty="0">
                <a:latin typeface="Courier New" panose="02070309020205020404" pitchFamily="49" charset="0"/>
                <a:cs typeface="Courier New" panose="02070309020205020404" pitchFamily="49" charset="0"/>
              </a:rPr>
              <a:t>import pandas as pd</a:t>
            </a:r>
          </a:p>
          <a:p>
            <a:pPr marL="114300" indent="0">
              <a:buNone/>
            </a:pPr>
            <a:endParaRPr lang="en-IN" sz="1800" b="0" dirty="0">
              <a:latin typeface="Courier New" panose="02070309020205020404" pitchFamily="49" charset="0"/>
              <a:cs typeface="Courier New" panose="02070309020205020404" pitchFamily="49" charset="0"/>
            </a:endParaRPr>
          </a:p>
          <a:p>
            <a:pPr marL="114300" indent="0">
              <a:buNone/>
            </a:pPr>
            <a:r>
              <a:rPr lang="en-IN" sz="1800" b="0" dirty="0">
                <a:latin typeface="Courier New" panose="02070309020205020404" pitchFamily="49" charset="0"/>
                <a:cs typeface="Courier New" panose="02070309020205020404" pitchFamily="49" charset="0"/>
              </a:rPr>
              <a:t>df1 = </a:t>
            </a:r>
            <a:r>
              <a:rPr lang="en-IN" sz="1800" b="0" dirty="0" err="1">
                <a:latin typeface="Courier New" panose="02070309020205020404" pitchFamily="49" charset="0"/>
                <a:cs typeface="Courier New" panose="02070309020205020404" pitchFamily="49" charset="0"/>
              </a:rPr>
              <a:t>pd.DataFrame</a:t>
            </a:r>
            <a:r>
              <a:rPr lang="en-IN" sz="1800" b="0" dirty="0">
                <a:latin typeface="Courier New" panose="02070309020205020404" pitchFamily="49" charset="0"/>
                <a:cs typeface="Courier New" panose="02070309020205020404" pitchFamily="49" charset="0"/>
              </a:rPr>
              <a:t>({'ID': [1, 2, 3], 'Name': ['Alice', 'Bob', 'Charlie’]})</a:t>
            </a:r>
          </a:p>
          <a:p>
            <a:pPr marL="114300" indent="0">
              <a:buNone/>
            </a:pPr>
            <a:endParaRPr lang="en-IN" sz="1800" b="0" dirty="0">
              <a:latin typeface="Courier New" panose="02070309020205020404" pitchFamily="49" charset="0"/>
              <a:cs typeface="Courier New" panose="02070309020205020404" pitchFamily="49" charset="0"/>
            </a:endParaRPr>
          </a:p>
          <a:p>
            <a:pPr marL="114300" indent="0">
              <a:buNone/>
            </a:pPr>
            <a:r>
              <a:rPr lang="en-IN" sz="1800" b="0" dirty="0">
                <a:latin typeface="Courier New" panose="02070309020205020404" pitchFamily="49" charset="0"/>
                <a:cs typeface="Courier New" panose="02070309020205020404" pitchFamily="49" charset="0"/>
              </a:rPr>
              <a:t>df2 = </a:t>
            </a:r>
            <a:r>
              <a:rPr lang="en-IN" sz="1800" b="0" dirty="0" err="1">
                <a:latin typeface="Courier New" panose="02070309020205020404" pitchFamily="49" charset="0"/>
                <a:cs typeface="Courier New" panose="02070309020205020404" pitchFamily="49" charset="0"/>
              </a:rPr>
              <a:t>pd.DataFrame</a:t>
            </a:r>
            <a:r>
              <a:rPr lang="en-IN" sz="1800" b="0" dirty="0">
                <a:latin typeface="Courier New" panose="02070309020205020404" pitchFamily="49" charset="0"/>
                <a:cs typeface="Courier New" panose="02070309020205020404" pitchFamily="49" charset="0"/>
              </a:rPr>
              <a:t>({'ID': [1, 2, 4], 'Score': [85, 90, 75]})</a:t>
            </a:r>
          </a:p>
          <a:p>
            <a:pPr marL="114300" indent="0">
              <a:buNone/>
            </a:pPr>
            <a:endParaRPr lang="en-IN" sz="1800" b="0" dirty="0">
              <a:latin typeface="Courier New" panose="02070309020205020404" pitchFamily="49" charset="0"/>
              <a:cs typeface="Courier New" panose="02070309020205020404" pitchFamily="49" charset="0"/>
            </a:endParaRPr>
          </a:p>
          <a:p>
            <a:pPr marL="114300" indent="0">
              <a:buNone/>
            </a:pPr>
            <a:r>
              <a:rPr lang="en-IN" sz="1800" b="0" dirty="0" err="1">
                <a:latin typeface="Courier New" panose="02070309020205020404" pitchFamily="49" charset="0"/>
                <a:cs typeface="Courier New" panose="02070309020205020404" pitchFamily="49" charset="0"/>
              </a:rPr>
              <a:t>merged_df</a:t>
            </a:r>
            <a:r>
              <a:rPr lang="en-IN" sz="1800" b="0" dirty="0">
                <a:latin typeface="Courier New" panose="02070309020205020404" pitchFamily="49" charset="0"/>
                <a:cs typeface="Courier New" panose="02070309020205020404" pitchFamily="49" charset="0"/>
              </a:rPr>
              <a:t> = </a:t>
            </a:r>
            <a:r>
              <a:rPr lang="en-IN" sz="1800" b="0" dirty="0" err="1">
                <a:latin typeface="Courier New" panose="02070309020205020404" pitchFamily="49" charset="0"/>
                <a:cs typeface="Courier New" panose="02070309020205020404" pitchFamily="49" charset="0"/>
              </a:rPr>
              <a:t>pd.merge</a:t>
            </a:r>
            <a:r>
              <a:rPr lang="en-IN" sz="1800" b="0" dirty="0">
                <a:latin typeface="Courier New" panose="02070309020205020404" pitchFamily="49" charset="0"/>
                <a:cs typeface="Courier New" panose="02070309020205020404" pitchFamily="49" charset="0"/>
              </a:rPr>
              <a:t>(df1, df2, on='ID', how='inner’)  </a:t>
            </a:r>
          </a:p>
          <a:p>
            <a:pPr marL="114300" indent="0">
              <a:buNone/>
            </a:pPr>
            <a:r>
              <a:rPr lang="en-IN" sz="1800" b="0" dirty="0">
                <a:latin typeface="Courier New" panose="02070309020205020404" pitchFamily="49" charset="0"/>
                <a:cs typeface="Courier New" panose="02070309020205020404" pitchFamily="49" charset="0"/>
              </a:rPr>
              <a:t># Inner join</a:t>
            </a:r>
          </a:p>
          <a:p>
            <a:pPr marL="114300" indent="0">
              <a:buNone/>
            </a:pPr>
            <a:r>
              <a:rPr lang="en-IN" sz="1800" b="0" dirty="0">
                <a:latin typeface="Courier New" panose="02070309020205020404" pitchFamily="49" charset="0"/>
                <a:cs typeface="Courier New" panose="02070309020205020404" pitchFamily="49" charset="0"/>
              </a:rPr>
              <a:t>print(</a:t>
            </a:r>
            <a:r>
              <a:rPr lang="en-IN" sz="1800" b="0" dirty="0" err="1">
                <a:latin typeface="Courier New" panose="02070309020205020404" pitchFamily="49" charset="0"/>
                <a:cs typeface="Courier New" panose="02070309020205020404" pitchFamily="49" charset="0"/>
              </a:rPr>
              <a:t>merged_df</a:t>
            </a:r>
            <a:r>
              <a:rPr lang="en-IN" sz="1800" b="0" dirty="0">
                <a:latin typeface="Courier New" panose="02070309020205020404" pitchFamily="49" charset="0"/>
                <a:cs typeface="Courier New" panose="02070309020205020404" pitchFamily="49" charset="0"/>
              </a:rPr>
              <a:t>)</a:t>
            </a:r>
          </a:p>
          <a:p>
            <a:endParaRPr lang="en-IN" dirty="0"/>
          </a:p>
        </p:txBody>
      </p:sp>
    </p:spTree>
    <p:extLst>
      <p:ext uri="{BB962C8B-B14F-4D97-AF65-F5344CB8AC3E}">
        <p14:creationId xmlns="" xmlns:p14="http://schemas.microsoft.com/office/powerpoint/2010/main" val="3323046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6ABE8F87-BF9D-94C6-0A40-96D7A4CB09F2}"/>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1CDA56F7-D526-4C54-BEE3-0450680A3950}"/>
              </a:ext>
            </a:extLst>
          </p:cNvPr>
          <p:cNvSpPr>
            <a:spLocks noGrp="1"/>
          </p:cNvSpPr>
          <p:nvPr>
            <p:ph type="title"/>
          </p:nvPr>
        </p:nvSpPr>
        <p:spPr>
          <a:xfrm>
            <a:off x="457200" y="274638"/>
            <a:ext cx="7620000" cy="1143000"/>
          </a:xfrm>
        </p:spPr>
        <p:txBody>
          <a:bodyPr anchor="ctr">
            <a:normAutofit/>
          </a:bodyPr>
          <a:lstStyle/>
          <a:p>
            <a:pPr>
              <a:lnSpc>
                <a:spcPct val="90000"/>
              </a:lnSpc>
            </a:pPr>
            <a:r>
              <a:rPr lang="en-IN" sz="3900"/>
              <a:t>Combining and Merging datasets</a:t>
            </a:r>
          </a:p>
        </p:txBody>
      </p:sp>
      <p:pic>
        <p:nvPicPr>
          <p:cNvPr id="7" name="Picture 6">
            <a:extLst>
              <a:ext uri="{FF2B5EF4-FFF2-40B4-BE49-F238E27FC236}">
                <a16:creationId xmlns="" xmlns:a16="http://schemas.microsoft.com/office/drawing/2014/main" id="{9E3E2106-EF9A-47D0-80E5-1CA2938E70C9}"/>
              </a:ext>
            </a:extLst>
          </p:cNvPr>
          <p:cNvPicPr>
            <a:picLocks noChangeAspect="1"/>
          </p:cNvPicPr>
          <p:nvPr/>
        </p:nvPicPr>
        <p:blipFill>
          <a:blip r:embed="rId2" cstate="print"/>
          <a:srcRect l="1587" r="-1" b="-1"/>
          <a:stretch/>
        </p:blipFill>
        <p:spPr>
          <a:xfrm>
            <a:off x="755576" y="1772816"/>
            <a:ext cx="6923112" cy="4361561"/>
          </a:xfrm>
          <a:prstGeom prst="rect">
            <a:avLst/>
          </a:prstGeom>
          <a:no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 xmlns:p14="http://schemas.microsoft.com/office/powerpoint/2010/main" val="2847919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F8A5CF-FF94-7E6E-871B-6816D3630523}"/>
              </a:ext>
            </a:extLst>
          </p:cNvPr>
          <p:cNvSpPr>
            <a:spLocks noGrp="1"/>
          </p:cNvSpPr>
          <p:nvPr>
            <p:ph type="title"/>
          </p:nvPr>
        </p:nvSpPr>
        <p:spPr/>
        <p:txBody>
          <a:bodyPr/>
          <a:lstStyle/>
          <a:p>
            <a:r>
              <a:rPr lang="en-IN" dirty="0"/>
              <a:t>Combining and Merging datasets</a:t>
            </a:r>
          </a:p>
        </p:txBody>
      </p:sp>
      <p:sp>
        <p:nvSpPr>
          <p:cNvPr id="3" name="Content Placeholder 2">
            <a:extLst>
              <a:ext uri="{FF2B5EF4-FFF2-40B4-BE49-F238E27FC236}">
                <a16:creationId xmlns="" xmlns:a16="http://schemas.microsoft.com/office/drawing/2014/main" id="{6CB5DABE-8ABF-855C-5736-EB533DCA2852}"/>
              </a:ext>
            </a:extLst>
          </p:cNvPr>
          <p:cNvSpPr>
            <a:spLocks noGrp="1"/>
          </p:cNvSpPr>
          <p:nvPr>
            <p:ph idx="1"/>
          </p:nvPr>
        </p:nvSpPr>
        <p:spPr/>
        <p:txBody>
          <a:bodyPr>
            <a:normAutofit fontScale="92500"/>
          </a:bodyPr>
          <a:lstStyle/>
          <a:p>
            <a:pPr marL="114300" indent="0">
              <a:buNone/>
            </a:pPr>
            <a:r>
              <a:rPr lang="en-US" dirty="0">
                <a:solidFill>
                  <a:srgbClr val="C00000"/>
                </a:solidFill>
              </a:rPr>
              <a:t>Concatenating Datasets (</a:t>
            </a:r>
            <a:r>
              <a:rPr lang="en-US" dirty="0" err="1">
                <a:solidFill>
                  <a:srgbClr val="C00000"/>
                </a:solidFill>
              </a:rPr>
              <a:t>concat</a:t>
            </a:r>
            <a:r>
              <a:rPr lang="en-US" dirty="0">
                <a:solidFill>
                  <a:srgbClr val="C00000"/>
                </a:solidFill>
              </a:rPr>
              <a:t>())</a:t>
            </a:r>
          </a:p>
          <a:p>
            <a:r>
              <a:rPr lang="en-US" dirty="0"/>
              <a:t>The </a:t>
            </a:r>
            <a:r>
              <a:rPr lang="en-US" dirty="0" err="1"/>
              <a:t>concat</a:t>
            </a:r>
            <a:r>
              <a:rPr lang="en-US" dirty="0"/>
              <a:t>() function is used to stack datasets either vertically (row-wise) or horizontally (column-wise).</a:t>
            </a:r>
          </a:p>
          <a:p>
            <a:pPr marL="114300" indent="0">
              <a:buNone/>
            </a:pPr>
            <a:endParaRPr lang="en-US" dirty="0"/>
          </a:p>
          <a:p>
            <a:pPr marL="114300" indent="0">
              <a:buNone/>
            </a:pPr>
            <a:r>
              <a:rPr lang="en-US" dirty="0"/>
              <a:t>Row-wise concatenation</a:t>
            </a:r>
          </a:p>
          <a:p>
            <a:pPr marL="114300" indent="0">
              <a:buNone/>
            </a:pPr>
            <a:r>
              <a:rPr lang="en-IN" b="0" dirty="0">
                <a:latin typeface="Courier New" panose="02070309020205020404" pitchFamily="49" charset="0"/>
                <a:cs typeface="Courier New" panose="02070309020205020404" pitchFamily="49" charset="0"/>
              </a:rPr>
              <a:t>df1 = </a:t>
            </a:r>
            <a:r>
              <a:rPr lang="en-IN" b="0" dirty="0" err="1">
                <a:latin typeface="Courier New" panose="02070309020205020404" pitchFamily="49" charset="0"/>
                <a:cs typeface="Courier New" panose="02070309020205020404" pitchFamily="49" charset="0"/>
              </a:rPr>
              <a:t>pd.DataFrame</a:t>
            </a:r>
            <a:r>
              <a:rPr lang="en-IN" b="0" dirty="0">
                <a:latin typeface="Courier New" panose="02070309020205020404" pitchFamily="49" charset="0"/>
                <a:cs typeface="Courier New" panose="02070309020205020404" pitchFamily="49" charset="0"/>
              </a:rPr>
              <a:t>({'ID': [1, 2], 'Name': ['Alice', 'Bob']})</a:t>
            </a:r>
          </a:p>
          <a:p>
            <a:pPr marL="114300" indent="0">
              <a:buNone/>
            </a:pPr>
            <a:r>
              <a:rPr lang="en-IN" b="0" dirty="0">
                <a:latin typeface="Courier New" panose="02070309020205020404" pitchFamily="49" charset="0"/>
                <a:cs typeface="Courier New" panose="02070309020205020404" pitchFamily="49" charset="0"/>
              </a:rPr>
              <a:t>df2 = </a:t>
            </a:r>
            <a:r>
              <a:rPr lang="en-IN" b="0" dirty="0" err="1">
                <a:latin typeface="Courier New" panose="02070309020205020404" pitchFamily="49" charset="0"/>
                <a:cs typeface="Courier New" panose="02070309020205020404" pitchFamily="49" charset="0"/>
              </a:rPr>
              <a:t>pd.DataFrame</a:t>
            </a:r>
            <a:r>
              <a:rPr lang="en-IN" b="0" dirty="0">
                <a:latin typeface="Courier New" panose="02070309020205020404" pitchFamily="49" charset="0"/>
                <a:cs typeface="Courier New" panose="02070309020205020404" pitchFamily="49" charset="0"/>
              </a:rPr>
              <a:t>({'ID': [3, 4], 'Name': ['Charlie', 'David']})</a:t>
            </a:r>
          </a:p>
          <a:p>
            <a:pPr marL="114300" indent="0">
              <a:buNone/>
            </a:pPr>
            <a:endParaRPr lang="en-IN" b="0" dirty="0">
              <a:latin typeface="Courier New" panose="02070309020205020404" pitchFamily="49" charset="0"/>
              <a:cs typeface="Courier New" panose="02070309020205020404" pitchFamily="49" charset="0"/>
            </a:endParaRPr>
          </a:p>
          <a:p>
            <a:pPr marL="114300" indent="0">
              <a:buNone/>
            </a:pPr>
            <a:r>
              <a:rPr lang="en-IN" b="0" dirty="0" err="1">
                <a:latin typeface="Courier New" panose="02070309020205020404" pitchFamily="49" charset="0"/>
                <a:cs typeface="Courier New" panose="02070309020205020404" pitchFamily="49" charset="0"/>
              </a:rPr>
              <a:t>concat_df</a:t>
            </a:r>
            <a:r>
              <a:rPr lang="en-IN" b="0" dirty="0">
                <a:latin typeface="Courier New" panose="02070309020205020404" pitchFamily="49" charset="0"/>
                <a:cs typeface="Courier New" panose="02070309020205020404" pitchFamily="49" charset="0"/>
              </a:rPr>
              <a:t> = </a:t>
            </a:r>
            <a:r>
              <a:rPr lang="en-IN" b="0" dirty="0" err="1">
                <a:latin typeface="Courier New" panose="02070309020205020404" pitchFamily="49" charset="0"/>
                <a:cs typeface="Courier New" panose="02070309020205020404" pitchFamily="49" charset="0"/>
              </a:rPr>
              <a:t>pd.concat</a:t>
            </a:r>
            <a:r>
              <a:rPr lang="en-IN" b="0" dirty="0">
                <a:latin typeface="Courier New" panose="02070309020205020404" pitchFamily="49" charset="0"/>
                <a:cs typeface="Courier New" panose="02070309020205020404" pitchFamily="49" charset="0"/>
              </a:rPr>
              <a:t>([df1, df2], </a:t>
            </a:r>
            <a:r>
              <a:rPr lang="en-IN" b="0" dirty="0" err="1">
                <a:latin typeface="Courier New" panose="02070309020205020404" pitchFamily="49" charset="0"/>
                <a:cs typeface="Courier New" panose="02070309020205020404" pitchFamily="49" charset="0"/>
              </a:rPr>
              <a:t>ignore_index</a:t>
            </a:r>
            <a:r>
              <a:rPr lang="en-IN" b="0" dirty="0">
                <a:latin typeface="Courier New" panose="02070309020205020404" pitchFamily="49" charset="0"/>
                <a:cs typeface="Courier New" panose="02070309020205020404" pitchFamily="49" charset="0"/>
              </a:rPr>
              <a:t>=True)  # Stacks them vertically</a:t>
            </a: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concat_df</a:t>
            </a:r>
            <a:r>
              <a:rPr lang="en-IN" b="0" dirty="0">
                <a:latin typeface="Courier New" panose="02070309020205020404" pitchFamily="49" charset="0"/>
                <a:cs typeface="Courier New" panose="02070309020205020404" pitchFamily="49" charset="0"/>
              </a:rPr>
              <a:t>)</a:t>
            </a:r>
          </a:p>
          <a:p>
            <a:endParaRPr lang="en-IN" dirty="0"/>
          </a:p>
        </p:txBody>
      </p:sp>
    </p:spTree>
    <p:extLst>
      <p:ext uri="{BB962C8B-B14F-4D97-AF65-F5344CB8AC3E}">
        <p14:creationId xmlns="" xmlns:p14="http://schemas.microsoft.com/office/powerpoint/2010/main" val="18142219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BF1E041F-3C78-C7BA-0723-C557E9A807D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A004AE8F-CCF2-2856-8467-40CAB679BF7F}"/>
              </a:ext>
            </a:extLst>
          </p:cNvPr>
          <p:cNvSpPr>
            <a:spLocks noGrp="1"/>
          </p:cNvSpPr>
          <p:nvPr>
            <p:ph type="title"/>
          </p:nvPr>
        </p:nvSpPr>
        <p:spPr/>
        <p:txBody>
          <a:bodyPr/>
          <a:lstStyle/>
          <a:p>
            <a:r>
              <a:rPr lang="en-IN" dirty="0"/>
              <a:t>Combining and Merging datasets</a:t>
            </a:r>
          </a:p>
        </p:txBody>
      </p:sp>
      <p:sp>
        <p:nvSpPr>
          <p:cNvPr id="3" name="Content Placeholder 2">
            <a:extLst>
              <a:ext uri="{FF2B5EF4-FFF2-40B4-BE49-F238E27FC236}">
                <a16:creationId xmlns="" xmlns:a16="http://schemas.microsoft.com/office/drawing/2014/main" id="{599210E2-0D1B-AB4E-7743-6DAF502282B2}"/>
              </a:ext>
            </a:extLst>
          </p:cNvPr>
          <p:cNvSpPr>
            <a:spLocks noGrp="1"/>
          </p:cNvSpPr>
          <p:nvPr>
            <p:ph idx="1"/>
          </p:nvPr>
        </p:nvSpPr>
        <p:spPr/>
        <p:txBody>
          <a:bodyPr>
            <a:normAutofit/>
          </a:bodyPr>
          <a:lstStyle/>
          <a:p>
            <a:pPr marL="114300" indent="0">
              <a:buNone/>
            </a:pPr>
            <a:r>
              <a:rPr lang="en-US" dirty="0">
                <a:solidFill>
                  <a:srgbClr val="C00000"/>
                </a:solidFill>
              </a:rPr>
              <a:t>Concatenating Datasets (</a:t>
            </a:r>
            <a:r>
              <a:rPr lang="en-US" dirty="0" err="1">
                <a:solidFill>
                  <a:srgbClr val="C00000"/>
                </a:solidFill>
              </a:rPr>
              <a:t>concat</a:t>
            </a:r>
            <a:r>
              <a:rPr lang="en-US" dirty="0">
                <a:solidFill>
                  <a:srgbClr val="C00000"/>
                </a:solidFill>
              </a:rPr>
              <a:t>())</a:t>
            </a:r>
          </a:p>
          <a:p>
            <a:r>
              <a:rPr lang="en-US" dirty="0"/>
              <a:t>The </a:t>
            </a:r>
            <a:r>
              <a:rPr lang="en-US" dirty="0" err="1"/>
              <a:t>concat</a:t>
            </a:r>
            <a:r>
              <a:rPr lang="en-US" dirty="0"/>
              <a:t>() function is used to stack datasets either vertically (row-wise) or horizontally (column-wise).</a:t>
            </a:r>
          </a:p>
          <a:p>
            <a:pPr marL="114300" indent="0">
              <a:buNone/>
            </a:pPr>
            <a:endParaRPr lang="en-US" dirty="0"/>
          </a:p>
          <a:p>
            <a:pPr marL="114300" indent="0">
              <a:buNone/>
            </a:pPr>
            <a:r>
              <a:rPr lang="en-US" dirty="0"/>
              <a:t>Column-wise concatenation</a:t>
            </a:r>
          </a:p>
          <a:p>
            <a:pPr marL="114300" indent="0">
              <a:buNone/>
            </a:pPr>
            <a:r>
              <a:rPr lang="en-IN" b="0" dirty="0">
                <a:latin typeface="Courier New" panose="02070309020205020404" pitchFamily="49" charset="0"/>
                <a:cs typeface="Courier New" panose="02070309020205020404" pitchFamily="49" charset="0"/>
              </a:rPr>
              <a:t>df1 = </a:t>
            </a:r>
            <a:r>
              <a:rPr lang="en-IN" b="0" dirty="0" err="1">
                <a:latin typeface="Courier New" panose="02070309020205020404" pitchFamily="49" charset="0"/>
                <a:cs typeface="Courier New" panose="02070309020205020404" pitchFamily="49" charset="0"/>
              </a:rPr>
              <a:t>pd.DataFrame</a:t>
            </a:r>
            <a:r>
              <a:rPr lang="en-IN" b="0" dirty="0">
                <a:latin typeface="Courier New" panose="02070309020205020404" pitchFamily="49" charset="0"/>
                <a:cs typeface="Courier New" panose="02070309020205020404" pitchFamily="49" charset="0"/>
              </a:rPr>
              <a:t>({'ID': [1, 2], 'Name': ['Alice', 'Bob']})</a:t>
            </a:r>
          </a:p>
          <a:p>
            <a:pPr marL="114300" indent="0">
              <a:buNone/>
            </a:pPr>
            <a:r>
              <a:rPr lang="en-IN" b="0" dirty="0">
                <a:latin typeface="Courier New" panose="02070309020205020404" pitchFamily="49" charset="0"/>
                <a:cs typeface="Courier New" panose="02070309020205020404" pitchFamily="49" charset="0"/>
              </a:rPr>
              <a:t>df2 = </a:t>
            </a:r>
            <a:r>
              <a:rPr lang="en-IN" b="0" dirty="0" err="1">
                <a:latin typeface="Courier New" panose="02070309020205020404" pitchFamily="49" charset="0"/>
                <a:cs typeface="Courier New" panose="02070309020205020404" pitchFamily="49" charset="0"/>
              </a:rPr>
              <a:t>pd.DataFrame</a:t>
            </a:r>
            <a:r>
              <a:rPr lang="en-IN" b="0" dirty="0">
                <a:latin typeface="Courier New" panose="02070309020205020404" pitchFamily="49" charset="0"/>
                <a:cs typeface="Courier New" panose="02070309020205020404" pitchFamily="49" charset="0"/>
              </a:rPr>
              <a:t>({'Score': [85, 90]})</a:t>
            </a:r>
          </a:p>
          <a:p>
            <a:pPr marL="114300" indent="0">
              <a:buNone/>
            </a:pPr>
            <a:endParaRPr lang="en-IN" b="0" dirty="0">
              <a:latin typeface="Courier New" panose="02070309020205020404" pitchFamily="49" charset="0"/>
              <a:cs typeface="Courier New" panose="02070309020205020404" pitchFamily="49" charset="0"/>
            </a:endParaRPr>
          </a:p>
          <a:p>
            <a:pPr marL="114300" indent="0">
              <a:buNone/>
            </a:pPr>
            <a:r>
              <a:rPr lang="en-IN" b="0" dirty="0" err="1">
                <a:latin typeface="Courier New" panose="02070309020205020404" pitchFamily="49" charset="0"/>
                <a:cs typeface="Courier New" panose="02070309020205020404" pitchFamily="49" charset="0"/>
              </a:rPr>
              <a:t>concat_df</a:t>
            </a:r>
            <a:r>
              <a:rPr lang="en-IN" b="0" dirty="0">
                <a:latin typeface="Courier New" panose="02070309020205020404" pitchFamily="49" charset="0"/>
                <a:cs typeface="Courier New" panose="02070309020205020404" pitchFamily="49" charset="0"/>
              </a:rPr>
              <a:t> = </a:t>
            </a:r>
            <a:r>
              <a:rPr lang="en-IN" b="0" dirty="0" err="1">
                <a:latin typeface="Courier New" panose="02070309020205020404" pitchFamily="49" charset="0"/>
                <a:cs typeface="Courier New" panose="02070309020205020404" pitchFamily="49" charset="0"/>
              </a:rPr>
              <a:t>pd.concat</a:t>
            </a:r>
            <a:r>
              <a:rPr lang="en-IN" b="0" dirty="0">
                <a:latin typeface="Courier New" panose="02070309020205020404" pitchFamily="49" charset="0"/>
                <a:cs typeface="Courier New" panose="02070309020205020404" pitchFamily="49" charset="0"/>
              </a:rPr>
              <a:t>([df1, df2], axis=1)  # Joins column-wise</a:t>
            </a: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concat_df</a:t>
            </a:r>
            <a:r>
              <a:rPr lang="en-IN" b="0" dirty="0">
                <a:latin typeface="Courier New" panose="02070309020205020404" pitchFamily="49" charset="0"/>
                <a:cs typeface="Courier New" panose="02070309020205020404" pitchFamily="49" charset="0"/>
              </a:rPr>
              <a:t>)</a:t>
            </a:r>
          </a:p>
          <a:p>
            <a:endParaRPr lang="en-IN" dirty="0"/>
          </a:p>
        </p:txBody>
      </p:sp>
    </p:spTree>
    <p:extLst>
      <p:ext uri="{BB962C8B-B14F-4D97-AF65-F5344CB8AC3E}">
        <p14:creationId xmlns="" xmlns:p14="http://schemas.microsoft.com/office/powerpoint/2010/main" val="17798217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2B5AA5-0E46-DE64-F19F-B2FF3342EE35}"/>
              </a:ext>
            </a:extLst>
          </p:cNvPr>
          <p:cNvSpPr>
            <a:spLocks noGrp="1"/>
          </p:cNvSpPr>
          <p:nvPr>
            <p:ph type="title"/>
          </p:nvPr>
        </p:nvSpPr>
        <p:spPr/>
        <p:txBody>
          <a:bodyPr/>
          <a:lstStyle/>
          <a:p>
            <a:r>
              <a:rPr lang="en-IN" dirty="0"/>
              <a:t>Combining and Merging datasets</a:t>
            </a:r>
          </a:p>
        </p:txBody>
      </p:sp>
      <p:sp>
        <p:nvSpPr>
          <p:cNvPr id="3" name="Content Placeholder 2">
            <a:extLst>
              <a:ext uri="{FF2B5EF4-FFF2-40B4-BE49-F238E27FC236}">
                <a16:creationId xmlns="" xmlns:a16="http://schemas.microsoft.com/office/drawing/2014/main" id="{E4DA9093-D9E1-695A-2867-5FDE1BE23FD1}"/>
              </a:ext>
            </a:extLst>
          </p:cNvPr>
          <p:cNvSpPr>
            <a:spLocks noGrp="1"/>
          </p:cNvSpPr>
          <p:nvPr>
            <p:ph idx="1"/>
          </p:nvPr>
        </p:nvSpPr>
        <p:spPr/>
        <p:txBody>
          <a:bodyPr/>
          <a:lstStyle/>
          <a:p>
            <a:pPr marL="114300" indent="0">
              <a:buNone/>
            </a:pPr>
            <a:r>
              <a:rPr lang="en-IN" dirty="0">
                <a:solidFill>
                  <a:srgbClr val="C00000"/>
                </a:solidFill>
              </a:rPr>
              <a:t>Joining Datasets (join())</a:t>
            </a:r>
          </a:p>
          <a:p>
            <a:r>
              <a:rPr lang="en-IN" dirty="0"/>
              <a:t>Similar to merge(), but by default, it joins on the index.</a:t>
            </a:r>
          </a:p>
          <a:p>
            <a:pPr marL="114300" indent="0">
              <a:buNone/>
            </a:pPr>
            <a:endParaRPr lang="en-IN" b="0" dirty="0">
              <a:latin typeface="Courier New" panose="02070309020205020404" pitchFamily="49" charset="0"/>
              <a:cs typeface="Courier New" panose="02070309020205020404" pitchFamily="49" charset="0"/>
            </a:endParaRPr>
          </a:p>
          <a:p>
            <a:pPr marL="114300" indent="0">
              <a:buNone/>
            </a:pPr>
            <a:r>
              <a:rPr lang="en-IN" b="0" dirty="0">
                <a:latin typeface="Courier New" panose="02070309020205020404" pitchFamily="49" charset="0"/>
                <a:cs typeface="Courier New" panose="02070309020205020404" pitchFamily="49" charset="0"/>
              </a:rPr>
              <a:t>df1 = </a:t>
            </a:r>
            <a:r>
              <a:rPr lang="en-IN" b="0" dirty="0" err="1">
                <a:latin typeface="Courier New" panose="02070309020205020404" pitchFamily="49" charset="0"/>
                <a:cs typeface="Courier New" panose="02070309020205020404" pitchFamily="49" charset="0"/>
              </a:rPr>
              <a:t>pd.DataFrame</a:t>
            </a:r>
            <a:r>
              <a:rPr lang="en-IN" b="0" dirty="0">
                <a:latin typeface="Courier New" panose="02070309020205020404" pitchFamily="49" charset="0"/>
                <a:cs typeface="Courier New" panose="02070309020205020404" pitchFamily="49" charset="0"/>
              </a:rPr>
              <a:t>({'Name': ['Alice', 'Bob', 'Charlie']}, index=[1, 2, 3])</a:t>
            </a:r>
          </a:p>
          <a:p>
            <a:pPr marL="114300" indent="0">
              <a:buNone/>
            </a:pPr>
            <a:r>
              <a:rPr lang="en-IN" b="0" dirty="0">
                <a:latin typeface="Courier New" panose="02070309020205020404" pitchFamily="49" charset="0"/>
                <a:cs typeface="Courier New" panose="02070309020205020404" pitchFamily="49" charset="0"/>
              </a:rPr>
              <a:t>df2 = </a:t>
            </a:r>
            <a:r>
              <a:rPr lang="en-IN" b="0" dirty="0" err="1">
                <a:latin typeface="Courier New" panose="02070309020205020404" pitchFamily="49" charset="0"/>
                <a:cs typeface="Courier New" panose="02070309020205020404" pitchFamily="49" charset="0"/>
              </a:rPr>
              <a:t>pd.DataFrame</a:t>
            </a:r>
            <a:r>
              <a:rPr lang="en-IN" b="0" dirty="0">
                <a:latin typeface="Courier New" panose="02070309020205020404" pitchFamily="49" charset="0"/>
                <a:cs typeface="Courier New" panose="02070309020205020404" pitchFamily="49" charset="0"/>
              </a:rPr>
              <a:t>({'Score': [85, 90, 75]}, index=[1, 2, 4])</a:t>
            </a:r>
          </a:p>
          <a:p>
            <a:pPr marL="114300" indent="0">
              <a:buNone/>
            </a:pPr>
            <a:endParaRPr lang="en-IN" b="0" dirty="0">
              <a:latin typeface="Courier New" panose="02070309020205020404" pitchFamily="49" charset="0"/>
              <a:cs typeface="Courier New" panose="02070309020205020404" pitchFamily="49" charset="0"/>
            </a:endParaRPr>
          </a:p>
          <a:p>
            <a:pPr marL="114300" indent="0">
              <a:buNone/>
            </a:pPr>
            <a:r>
              <a:rPr lang="en-IN" b="0" dirty="0" err="1">
                <a:latin typeface="Courier New" panose="02070309020205020404" pitchFamily="49" charset="0"/>
                <a:cs typeface="Courier New" panose="02070309020205020404" pitchFamily="49" charset="0"/>
              </a:rPr>
              <a:t>joined_df</a:t>
            </a:r>
            <a:r>
              <a:rPr lang="en-IN" b="0" dirty="0">
                <a:latin typeface="Courier New" panose="02070309020205020404" pitchFamily="49" charset="0"/>
                <a:cs typeface="Courier New" panose="02070309020205020404" pitchFamily="49" charset="0"/>
              </a:rPr>
              <a:t> = df1.join(df2, how='outer’)  </a:t>
            </a:r>
          </a:p>
          <a:p>
            <a:pPr marL="114300" indent="0">
              <a:buNone/>
            </a:pPr>
            <a:r>
              <a:rPr lang="en-IN" b="0" dirty="0">
                <a:latin typeface="Courier New" panose="02070309020205020404" pitchFamily="49" charset="0"/>
                <a:cs typeface="Courier New" panose="02070309020205020404" pitchFamily="49" charset="0"/>
              </a:rPr>
              <a:t># Joins based on index</a:t>
            </a: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joined_df</a:t>
            </a:r>
            <a:r>
              <a:rPr lang="en-IN" b="0" dirty="0">
                <a:latin typeface="Courier New" panose="02070309020205020404" pitchFamily="49" charset="0"/>
                <a:cs typeface="Courier New" panose="02070309020205020404" pitchFamily="49" charset="0"/>
              </a:rPr>
              <a:t>)</a:t>
            </a:r>
          </a:p>
          <a:p>
            <a:endParaRPr lang="en-IN" dirty="0"/>
          </a:p>
        </p:txBody>
      </p:sp>
    </p:spTree>
    <p:extLst>
      <p:ext uri="{BB962C8B-B14F-4D97-AF65-F5344CB8AC3E}">
        <p14:creationId xmlns="" xmlns:p14="http://schemas.microsoft.com/office/powerpoint/2010/main" val="3610708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009A35-C5C3-FAA6-886A-3BCE0CC79792}"/>
              </a:ext>
            </a:extLst>
          </p:cNvPr>
          <p:cNvSpPr>
            <a:spLocks noGrp="1"/>
          </p:cNvSpPr>
          <p:nvPr>
            <p:ph type="title"/>
          </p:nvPr>
        </p:nvSpPr>
        <p:spPr/>
        <p:txBody>
          <a:bodyPr/>
          <a:lstStyle/>
          <a:p>
            <a:r>
              <a:rPr lang="en-IN" dirty="0"/>
              <a:t>Merging on Index</a:t>
            </a:r>
          </a:p>
        </p:txBody>
      </p:sp>
      <p:sp>
        <p:nvSpPr>
          <p:cNvPr id="3" name="Content Placeholder 2">
            <a:extLst>
              <a:ext uri="{FF2B5EF4-FFF2-40B4-BE49-F238E27FC236}">
                <a16:creationId xmlns="" xmlns:a16="http://schemas.microsoft.com/office/drawing/2014/main" id="{D9A26202-3E28-520B-709C-08CD269D4F31}"/>
              </a:ext>
            </a:extLst>
          </p:cNvPr>
          <p:cNvSpPr>
            <a:spLocks noGrp="1"/>
          </p:cNvSpPr>
          <p:nvPr>
            <p:ph idx="1"/>
          </p:nvPr>
        </p:nvSpPr>
        <p:spPr/>
        <p:txBody>
          <a:bodyPr/>
          <a:lstStyle/>
          <a:p>
            <a:r>
              <a:rPr lang="en-US" dirty="0"/>
              <a:t>When merging datasets based on the index, you can use either merge() with </a:t>
            </a:r>
            <a:r>
              <a:rPr lang="en-US" dirty="0" err="1"/>
              <a:t>left_index</a:t>
            </a:r>
            <a:r>
              <a:rPr lang="en-US" dirty="0"/>
              <a:t>=True, </a:t>
            </a:r>
            <a:r>
              <a:rPr lang="en-US" dirty="0" err="1"/>
              <a:t>right_index</a:t>
            </a:r>
            <a:r>
              <a:rPr lang="en-US" dirty="0"/>
              <a:t>=True or join(), which is specifically designed for index-based joins.</a:t>
            </a:r>
          </a:p>
          <a:p>
            <a:endParaRPr lang="en-US" dirty="0"/>
          </a:p>
          <a:p>
            <a:pPr marL="114300" indent="0">
              <a:buNone/>
            </a:pPr>
            <a:r>
              <a:rPr lang="en-US" dirty="0">
                <a:solidFill>
                  <a:srgbClr val="C00000"/>
                </a:solidFill>
              </a:rPr>
              <a:t>Using merge() with Indexes</a:t>
            </a:r>
          </a:p>
          <a:p>
            <a:r>
              <a:rPr lang="en-US" dirty="0"/>
              <a:t>You can merge two </a:t>
            </a:r>
            <a:r>
              <a:rPr lang="en-US" dirty="0" err="1"/>
              <a:t>DataFrames</a:t>
            </a:r>
            <a:r>
              <a:rPr lang="en-US" dirty="0"/>
              <a:t> by their index using merge() with </a:t>
            </a:r>
            <a:r>
              <a:rPr lang="en-US" dirty="0" err="1"/>
              <a:t>left_index</a:t>
            </a:r>
            <a:r>
              <a:rPr lang="en-US" dirty="0"/>
              <a:t>=True and </a:t>
            </a:r>
            <a:r>
              <a:rPr lang="en-US" dirty="0" err="1"/>
              <a:t>right_index</a:t>
            </a:r>
            <a:r>
              <a:rPr lang="en-US" dirty="0"/>
              <a:t>=True.</a:t>
            </a:r>
            <a:endParaRPr lang="en-IN" dirty="0"/>
          </a:p>
        </p:txBody>
      </p:sp>
    </p:spTree>
    <p:extLst>
      <p:ext uri="{BB962C8B-B14F-4D97-AF65-F5344CB8AC3E}">
        <p14:creationId xmlns="" xmlns:p14="http://schemas.microsoft.com/office/powerpoint/2010/main" val="109644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Problems faced when handling large data</a:t>
            </a:r>
            <a:endParaRPr lang="en-IN" dirty="0"/>
          </a:p>
        </p:txBody>
      </p:sp>
      <p:pic>
        <p:nvPicPr>
          <p:cNvPr id="1026"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5800" y="2571750"/>
            <a:ext cx="7162800" cy="2857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9550435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796197-96B6-81D4-C3C4-233374392DD3}"/>
              </a:ext>
            </a:extLst>
          </p:cNvPr>
          <p:cNvSpPr>
            <a:spLocks noGrp="1"/>
          </p:cNvSpPr>
          <p:nvPr>
            <p:ph type="title"/>
          </p:nvPr>
        </p:nvSpPr>
        <p:spPr/>
        <p:txBody>
          <a:bodyPr/>
          <a:lstStyle/>
          <a:p>
            <a:r>
              <a:rPr lang="en-IN" dirty="0"/>
              <a:t>Merging on Index</a:t>
            </a:r>
          </a:p>
        </p:txBody>
      </p:sp>
      <p:sp>
        <p:nvSpPr>
          <p:cNvPr id="3" name="Content Placeholder 2">
            <a:extLst>
              <a:ext uri="{FF2B5EF4-FFF2-40B4-BE49-F238E27FC236}">
                <a16:creationId xmlns="" xmlns:a16="http://schemas.microsoft.com/office/drawing/2014/main" id="{0392AB80-CB05-CE37-E54D-D31561115BA4}"/>
              </a:ext>
            </a:extLst>
          </p:cNvPr>
          <p:cNvSpPr>
            <a:spLocks noGrp="1"/>
          </p:cNvSpPr>
          <p:nvPr>
            <p:ph idx="1"/>
          </p:nvPr>
        </p:nvSpPr>
        <p:spPr/>
        <p:txBody>
          <a:bodyPr>
            <a:normAutofit fontScale="92500"/>
          </a:bodyPr>
          <a:lstStyle/>
          <a:p>
            <a:pPr marL="114300" indent="0">
              <a:buNone/>
            </a:pPr>
            <a:r>
              <a:rPr lang="en-IN" b="0" dirty="0">
                <a:latin typeface="Courier New" panose="02070309020205020404" pitchFamily="49" charset="0"/>
                <a:cs typeface="Courier New" panose="02070309020205020404" pitchFamily="49" charset="0"/>
              </a:rPr>
              <a:t>import pandas as pd</a:t>
            </a:r>
          </a:p>
          <a:p>
            <a:pPr marL="114300" indent="0">
              <a:buNone/>
            </a:pPr>
            <a:endParaRPr lang="en-IN" b="0" dirty="0">
              <a:latin typeface="Courier New" panose="02070309020205020404" pitchFamily="49" charset="0"/>
              <a:cs typeface="Courier New" panose="02070309020205020404" pitchFamily="49" charset="0"/>
            </a:endParaRPr>
          </a:p>
          <a:p>
            <a:pPr marL="114300" indent="0">
              <a:buNone/>
            </a:pPr>
            <a:r>
              <a:rPr lang="en-IN" b="0" dirty="0">
                <a:latin typeface="Courier New" panose="02070309020205020404" pitchFamily="49" charset="0"/>
                <a:cs typeface="Courier New" panose="02070309020205020404" pitchFamily="49" charset="0"/>
              </a:rPr>
              <a:t># Creating two datasets with indexes</a:t>
            </a:r>
          </a:p>
          <a:p>
            <a:pPr marL="114300" indent="0">
              <a:buNone/>
            </a:pPr>
            <a:r>
              <a:rPr lang="en-IN" b="0" dirty="0">
                <a:latin typeface="Courier New" panose="02070309020205020404" pitchFamily="49" charset="0"/>
                <a:cs typeface="Courier New" panose="02070309020205020404" pitchFamily="49" charset="0"/>
              </a:rPr>
              <a:t>df1 = </a:t>
            </a:r>
            <a:r>
              <a:rPr lang="en-IN" b="0" dirty="0" err="1">
                <a:latin typeface="Courier New" panose="02070309020205020404" pitchFamily="49" charset="0"/>
                <a:cs typeface="Courier New" panose="02070309020205020404" pitchFamily="49" charset="0"/>
              </a:rPr>
              <a:t>pd.DataFrame</a:t>
            </a:r>
            <a:r>
              <a:rPr lang="en-IN" b="0" dirty="0">
                <a:latin typeface="Courier New" panose="02070309020205020404" pitchFamily="49" charset="0"/>
                <a:cs typeface="Courier New" panose="02070309020205020404" pitchFamily="49" charset="0"/>
              </a:rPr>
              <a:t>({'Name': ['Alice', 'Bob', 'Charlie']}, index=[101, 102, 103])</a:t>
            </a:r>
          </a:p>
          <a:p>
            <a:pPr marL="114300" indent="0">
              <a:buNone/>
            </a:pPr>
            <a:r>
              <a:rPr lang="en-IN" b="0" dirty="0">
                <a:latin typeface="Courier New" panose="02070309020205020404" pitchFamily="49" charset="0"/>
                <a:cs typeface="Courier New" panose="02070309020205020404" pitchFamily="49" charset="0"/>
              </a:rPr>
              <a:t>df2 = </a:t>
            </a:r>
            <a:r>
              <a:rPr lang="en-IN" b="0" dirty="0" err="1">
                <a:latin typeface="Courier New" panose="02070309020205020404" pitchFamily="49" charset="0"/>
                <a:cs typeface="Courier New" panose="02070309020205020404" pitchFamily="49" charset="0"/>
              </a:rPr>
              <a:t>pd.DataFrame</a:t>
            </a:r>
            <a:r>
              <a:rPr lang="en-IN" b="0" dirty="0">
                <a:latin typeface="Courier New" panose="02070309020205020404" pitchFamily="49" charset="0"/>
                <a:cs typeface="Courier New" panose="02070309020205020404" pitchFamily="49" charset="0"/>
              </a:rPr>
              <a:t>({'Score': [85, 90, 75]}, index=[101, 102, 104])</a:t>
            </a:r>
          </a:p>
          <a:p>
            <a:pPr marL="114300" indent="0">
              <a:buNone/>
            </a:pPr>
            <a:endParaRPr lang="en-IN" b="0" dirty="0">
              <a:latin typeface="Courier New" panose="02070309020205020404" pitchFamily="49" charset="0"/>
              <a:cs typeface="Courier New" panose="02070309020205020404" pitchFamily="49" charset="0"/>
            </a:endParaRPr>
          </a:p>
          <a:p>
            <a:pPr marL="114300" indent="0">
              <a:buNone/>
            </a:pPr>
            <a:r>
              <a:rPr lang="en-IN" b="0" dirty="0">
                <a:latin typeface="Courier New" panose="02070309020205020404" pitchFamily="49" charset="0"/>
                <a:cs typeface="Courier New" panose="02070309020205020404" pitchFamily="49" charset="0"/>
              </a:rPr>
              <a:t># Merging on index</a:t>
            </a:r>
          </a:p>
          <a:p>
            <a:pPr marL="114300" indent="0">
              <a:buNone/>
            </a:pPr>
            <a:r>
              <a:rPr lang="en-IN" b="0" dirty="0" err="1">
                <a:latin typeface="Courier New" panose="02070309020205020404" pitchFamily="49" charset="0"/>
                <a:cs typeface="Courier New" panose="02070309020205020404" pitchFamily="49" charset="0"/>
              </a:rPr>
              <a:t>merged_df</a:t>
            </a:r>
            <a:r>
              <a:rPr lang="en-IN" b="0" dirty="0">
                <a:latin typeface="Courier New" panose="02070309020205020404" pitchFamily="49" charset="0"/>
                <a:cs typeface="Courier New" panose="02070309020205020404" pitchFamily="49" charset="0"/>
              </a:rPr>
              <a:t> = </a:t>
            </a:r>
            <a:r>
              <a:rPr lang="en-IN" b="0" dirty="0" err="1">
                <a:latin typeface="Courier New" panose="02070309020205020404" pitchFamily="49" charset="0"/>
                <a:cs typeface="Courier New" panose="02070309020205020404" pitchFamily="49" charset="0"/>
              </a:rPr>
              <a:t>pd.merge</a:t>
            </a:r>
            <a:r>
              <a:rPr lang="en-IN" b="0" dirty="0">
                <a:latin typeface="Courier New" panose="02070309020205020404" pitchFamily="49" charset="0"/>
                <a:cs typeface="Courier New" panose="02070309020205020404" pitchFamily="49" charset="0"/>
              </a:rPr>
              <a:t>(df1, df2, </a:t>
            </a:r>
            <a:r>
              <a:rPr lang="en-IN" b="0" dirty="0" err="1">
                <a:latin typeface="Courier New" panose="02070309020205020404" pitchFamily="49" charset="0"/>
                <a:cs typeface="Courier New" panose="02070309020205020404" pitchFamily="49" charset="0"/>
              </a:rPr>
              <a:t>left_index</a:t>
            </a:r>
            <a:r>
              <a:rPr lang="en-IN" b="0" dirty="0">
                <a:latin typeface="Courier New" panose="02070309020205020404" pitchFamily="49" charset="0"/>
                <a:cs typeface="Courier New" panose="02070309020205020404" pitchFamily="49" charset="0"/>
              </a:rPr>
              <a:t>=True, </a:t>
            </a:r>
            <a:r>
              <a:rPr lang="en-IN" b="0" dirty="0" err="1">
                <a:latin typeface="Courier New" panose="02070309020205020404" pitchFamily="49" charset="0"/>
                <a:cs typeface="Courier New" panose="02070309020205020404" pitchFamily="49" charset="0"/>
              </a:rPr>
              <a:t>right_index</a:t>
            </a:r>
            <a:r>
              <a:rPr lang="en-IN" b="0" dirty="0">
                <a:latin typeface="Courier New" panose="02070309020205020404" pitchFamily="49" charset="0"/>
                <a:cs typeface="Courier New" panose="02070309020205020404" pitchFamily="49" charset="0"/>
              </a:rPr>
              <a:t>=True, how='outer')</a:t>
            </a:r>
          </a:p>
          <a:p>
            <a:pPr marL="114300" indent="0">
              <a:buNone/>
            </a:pPr>
            <a:endParaRPr lang="en-IN" b="0" dirty="0">
              <a:latin typeface="Courier New" panose="02070309020205020404" pitchFamily="49" charset="0"/>
              <a:cs typeface="Courier New" panose="02070309020205020404" pitchFamily="49" charset="0"/>
            </a:endParaRP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merged_df</a:t>
            </a:r>
            <a:r>
              <a:rPr lang="en-IN" b="0" dirty="0">
                <a:latin typeface="Courier New" panose="02070309020205020404" pitchFamily="49" charset="0"/>
                <a:cs typeface="Courier New" panose="02070309020205020404" pitchFamily="49" charset="0"/>
              </a:rPr>
              <a:t>)</a:t>
            </a:r>
          </a:p>
          <a:p>
            <a:endParaRPr lang="en-IN" dirty="0"/>
          </a:p>
        </p:txBody>
      </p:sp>
    </p:spTree>
    <p:extLst>
      <p:ext uri="{BB962C8B-B14F-4D97-AF65-F5344CB8AC3E}">
        <p14:creationId xmlns="" xmlns:p14="http://schemas.microsoft.com/office/powerpoint/2010/main" val="13687171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562DBF-7CED-C915-E03D-A5FE60F2BF55}"/>
              </a:ext>
            </a:extLst>
          </p:cNvPr>
          <p:cNvSpPr>
            <a:spLocks noGrp="1"/>
          </p:cNvSpPr>
          <p:nvPr>
            <p:ph type="title"/>
          </p:nvPr>
        </p:nvSpPr>
        <p:spPr/>
        <p:txBody>
          <a:bodyPr/>
          <a:lstStyle/>
          <a:p>
            <a:r>
              <a:rPr lang="en-IN" dirty="0"/>
              <a:t>Merging on Index</a:t>
            </a:r>
          </a:p>
        </p:txBody>
      </p:sp>
      <p:sp>
        <p:nvSpPr>
          <p:cNvPr id="3" name="Content Placeholder 2">
            <a:extLst>
              <a:ext uri="{FF2B5EF4-FFF2-40B4-BE49-F238E27FC236}">
                <a16:creationId xmlns="" xmlns:a16="http://schemas.microsoft.com/office/drawing/2014/main" id="{BC56F98C-61A1-7C4A-94B0-7C829055BF10}"/>
              </a:ext>
            </a:extLst>
          </p:cNvPr>
          <p:cNvSpPr>
            <a:spLocks noGrp="1"/>
          </p:cNvSpPr>
          <p:nvPr>
            <p:ph idx="1"/>
          </p:nvPr>
        </p:nvSpPr>
        <p:spPr/>
        <p:txBody>
          <a:bodyPr/>
          <a:lstStyle/>
          <a:p>
            <a:pPr marL="114300" indent="0">
              <a:buNone/>
            </a:pPr>
            <a:r>
              <a:rPr lang="en-US" dirty="0">
                <a:solidFill>
                  <a:srgbClr val="C00000"/>
                </a:solidFill>
              </a:rPr>
              <a:t>2. Using join() for Index-Based Merging</a:t>
            </a:r>
          </a:p>
          <a:p>
            <a:r>
              <a:rPr lang="en-US" dirty="0"/>
              <a:t>The join() function is simpler and is specifically designed for merging on indexes.</a:t>
            </a: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 Joining on index</a:t>
            </a:r>
          </a:p>
          <a:p>
            <a:pPr marL="114300" indent="0">
              <a:buNone/>
            </a:pPr>
            <a:r>
              <a:rPr lang="en-US" sz="2000" dirty="0" err="1">
                <a:latin typeface="Courier New" panose="02070309020205020404" pitchFamily="49" charset="0"/>
                <a:cs typeface="Courier New" panose="02070309020205020404" pitchFamily="49" charset="0"/>
              </a:rPr>
              <a:t>joined_df</a:t>
            </a:r>
            <a:r>
              <a:rPr lang="en-US" sz="2000" dirty="0">
                <a:latin typeface="Courier New" panose="02070309020205020404" pitchFamily="49" charset="0"/>
                <a:cs typeface="Courier New" panose="02070309020205020404" pitchFamily="49" charset="0"/>
              </a:rPr>
              <a:t> = df1.join(df2, how='outer')</a:t>
            </a:r>
          </a:p>
          <a:p>
            <a:pPr marL="114300" indent="0">
              <a:buNone/>
            </a:pPr>
            <a:endParaRPr lang="en-US" sz="2000" dirty="0">
              <a:latin typeface="Courier New" panose="02070309020205020404" pitchFamily="49" charset="0"/>
              <a:cs typeface="Courier New" panose="02070309020205020404" pitchFamily="49" charset="0"/>
            </a:endParaRPr>
          </a:p>
          <a:p>
            <a:pPr marL="114300" indent="0">
              <a:buNone/>
            </a:pPr>
            <a:r>
              <a:rPr lang="en-US" sz="2000" dirty="0">
                <a:latin typeface="Courier New" panose="02070309020205020404" pitchFamily="49" charset="0"/>
                <a:cs typeface="Courier New" panose="02070309020205020404" pitchFamily="49" charset="0"/>
              </a:rPr>
              <a:t>print(</a:t>
            </a:r>
            <a:r>
              <a:rPr lang="en-US" sz="2000" dirty="0" err="1">
                <a:latin typeface="Courier New" panose="02070309020205020404" pitchFamily="49" charset="0"/>
                <a:cs typeface="Courier New" panose="02070309020205020404" pitchFamily="49" charset="0"/>
              </a:rPr>
              <a:t>joined_df</a:t>
            </a:r>
            <a:r>
              <a:rPr lang="en-US" sz="2000" dirty="0">
                <a:latin typeface="Courier New" panose="02070309020205020404" pitchFamily="49" charset="0"/>
                <a:cs typeface="Courier New" panose="02070309020205020404" pitchFamily="49" charset="0"/>
              </a:rPr>
              <a:t>)</a:t>
            </a:r>
          </a:p>
          <a:p>
            <a:pPr marL="114300" indent="0">
              <a:buNone/>
            </a:pPr>
            <a:endParaRPr lang="en-IN" dirty="0"/>
          </a:p>
        </p:txBody>
      </p:sp>
    </p:spTree>
    <p:extLst>
      <p:ext uri="{BB962C8B-B14F-4D97-AF65-F5344CB8AC3E}">
        <p14:creationId xmlns="" xmlns:p14="http://schemas.microsoft.com/office/powerpoint/2010/main" val="13971451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6668BF-8452-AEDB-8C8A-067362C4B68B}"/>
              </a:ext>
            </a:extLst>
          </p:cNvPr>
          <p:cNvSpPr>
            <a:spLocks noGrp="1"/>
          </p:cNvSpPr>
          <p:nvPr>
            <p:ph type="title"/>
          </p:nvPr>
        </p:nvSpPr>
        <p:spPr/>
        <p:txBody>
          <a:bodyPr/>
          <a:lstStyle/>
          <a:p>
            <a:r>
              <a:rPr lang="en-IN" dirty="0"/>
              <a:t>Merging on Index</a:t>
            </a:r>
          </a:p>
        </p:txBody>
      </p:sp>
      <p:sp>
        <p:nvSpPr>
          <p:cNvPr id="3" name="Content Placeholder 2">
            <a:extLst>
              <a:ext uri="{FF2B5EF4-FFF2-40B4-BE49-F238E27FC236}">
                <a16:creationId xmlns="" xmlns:a16="http://schemas.microsoft.com/office/drawing/2014/main" id="{CCF509B3-EEA3-B9D0-48CE-8F5F7CFAC66F}"/>
              </a:ext>
            </a:extLst>
          </p:cNvPr>
          <p:cNvSpPr>
            <a:spLocks noGrp="1"/>
          </p:cNvSpPr>
          <p:nvPr>
            <p:ph idx="1"/>
          </p:nvPr>
        </p:nvSpPr>
        <p:spPr/>
        <p:txBody>
          <a:bodyPr>
            <a:normAutofit fontScale="85000" lnSpcReduction="20000"/>
          </a:bodyPr>
          <a:lstStyle/>
          <a:p>
            <a:pPr marL="114300" indent="0">
              <a:buNone/>
            </a:pPr>
            <a:r>
              <a:rPr lang="en-IN" dirty="0">
                <a:solidFill>
                  <a:srgbClr val="C00000"/>
                </a:solidFill>
              </a:rPr>
              <a:t>Resetting Index Before Merging</a:t>
            </a:r>
          </a:p>
          <a:p>
            <a:r>
              <a:rPr lang="en-IN" dirty="0"/>
              <a:t>If the datasets have an ID column instead of an index, you may need to set the index first.</a:t>
            </a:r>
          </a:p>
          <a:p>
            <a:endParaRPr lang="en-IN" dirty="0"/>
          </a:p>
          <a:p>
            <a:pPr marL="114300" indent="0">
              <a:buNone/>
            </a:pPr>
            <a:r>
              <a:rPr lang="en-IN" sz="2300" dirty="0">
                <a:latin typeface="Courier New" panose="02070309020205020404" pitchFamily="49" charset="0"/>
                <a:cs typeface="Courier New" panose="02070309020205020404" pitchFamily="49" charset="0"/>
              </a:rPr>
              <a:t>df1 = </a:t>
            </a:r>
            <a:r>
              <a:rPr lang="en-IN" sz="2300" dirty="0" err="1">
                <a:latin typeface="Courier New" panose="02070309020205020404" pitchFamily="49" charset="0"/>
                <a:cs typeface="Courier New" panose="02070309020205020404" pitchFamily="49" charset="0"/>
              </a:rPr>
              <a:t>pd.DataFrame</a:t>
            </a:r>
            <a:r>
              <a:rPr lang="en-IN" sz="2300" dirty="0">
                <a:latin typeface="Courier New" panose="02070309020205020404" pitchFamily="49" charset="0"/>
                <a:cs typeface="Courier New" panose="02070309020205020404" pitchFamily="49" charset="0"/>
              </a:rPr>
              <a:t>({'ID': [101, 102, 103], 'Name': ['Alice', 'Bob', 'Charlie']})</a:t>
            </a:r>
          </a:p>
          <a:p>
            <a:pPr marL="114300" indent="0">
              <a:buNone/>
            </a:pPr>
            <a:r>
              <a:rPr lang="en-IN" sz="2300" dirty="0">
                <a:latin typeface="Courier New" panose="02070309020205020404" pitchFamily="49" charset="0"/>
                <a:cs typeface="Courier New" panose="02070309020205020404" pitchFamily="49" charset="0"/>
              </a:rPr>
              <a:t>df2 = </a:t>
            </a:r>
            <a:r>
              <a:rPr lang="en-IN" sz="2300" dirty="0" err="1">
                <a:latin typeface="Courier New" panose="02070309020205020404" pitchFamily="49" charset="0"/>
                <a:cs typeface="Courier New" panose="02070309020205020404" pitchFamily="49" charset="0"/>
              </a:rPr>
              <a:t>pd.DataFrame</a:t>
            </a:r>
            <a:r>
              <a:rPr lang="en-IN" sz="2300" dirty="0">
                <a:latin typeface="Courier New" panose="02070309020205020404" pitchFamily="49" charset="0"/>
                <a:cs typeface="Courier New" panose="02070309020205020404" pitchFamily="49" charset="0"/>
              </a:rPr>
              <a:t>({'ID': [101, 102, 104], 'Score': [85, 90, 75]})</a:t>
            </a:r>
          </a:p>
          <a:p>
            <a:pPr marL="114300" indent="0">
              <a:buNone/>
            </a:pPr>
            <a:endParaRPr lang="en-IN" sz="2300" dirty="0">
              <a:latin typeface="Courier New" panose="02070309020205020404" pitchFamily="49" charset="0"/>
              <a:cs typeface="Courier New" panose="02070309020205020404" pitchFamily="49" charset="0"/>
            </a:endParaRPr>
          </a:p>
          <a:p>
            <a:pPr marL="114300" indent="0">
              <a:buNone/>
            </a:pPr>
            <a:r>
              <a:rPr lang="en-IN" sz="2300" dirty="0">
                <a:latin typeface="Courier New" panose="02070309020205020404" pitchFamily="49" charset="0"/>
                <a:cs typeface="Courier New" panose="02070309020205020404" pitchFamily="49" charset="0"/>
              </a:rPr>
              <a:t># Setting ID as the index</a:t>
            </a:r>
          </a:p>
          <a:p>
            <a:pPr marL="114300" indent="0">
              <a:buNone/>
            </a:pPr>
            <a:r>
              <a:rPr lang="en-IN" sz="2300" dirty="0">
                <a:latin typeface="Courier New" panose="02070309020205020404" pitchFamily="49" charset="0"/>
                <a:cs typeface="Courier New" panose="02070309020205020404" pitchFamily="49" charset="0"/>
              </a:rPr>
              <a:t>df1.set_index('ID', </a:t>
            </a:r>
            <a:r>
              <a:rPr lang="en-IN" sz="2300" dirty="0" err="1">
                <a:latin typeface="Courier New" panose="02070309020205020404" pitchFamily="49" charset="0"/>
                <a:cs typeface="Courier New" panose="02070309020205020404" pitchFamily="49" charset="0"/>
              </a:rPr>
              <a:t>inplace</a:t>
            </a:r>
            <a:r>
              <a:rPr lang="en-IN" sz="2300" dirty="0">
                <a:latin typeface="Courier New" panose="02070309020205020404" pitchFamily="49" charset="0"/>
                <a:cs typeface="Courier New" panose="02070309020205020404" pitchFamily="49" charset="0"/>
              </a:rPr>
              <a:t>=True)</a:t>
            </a:r>
          </a:p>
          <a:p>
            <a:pPr marL="114300" indent="0">
              <a:buNone/>
            </a:pPr>
            <a:r>
              <a:rPr lang="en-IN" sz="2300" dirty="0">
                <a:latin typeface="Courier New" panose="02070309020205020404" pitchFamily="49" charset="0"/>
                <a:cs typeface="Courier New" panose="02070309020205020404" pitchFamily="49" charset="0"/>
              </a:rPr>
              <a:t>df2.set_index('ID', </a:t>
            </a:r>
            <a:r>
              <a:rPr lang="en-IN" sz="2300" dirty="0" err="1">
                <a:latin typeface="Courier New" panose="02070309020205020404" pitchFamily="49" charset="0"/>
                <a:cs typeface="Courier New" panose="02070309020205020404" pitchFamily="49" charset="0"/>
              </a:rPr>
              <a:t>inplace</a:t>
            </a:r>
            <a:r>
              <a:rPr lang="en-IN" sz="2300" dirty="0">
                <a:latin typeface="Courier New" panose="02070309020205020404" pitchFamily="49" charset="0"/>
                <a:cs typeface="Courier New" panose="02070309020205020404" pitchFamily="49" charset="0"/>
              </a:rPr>
              <a:t>=True)</a:t>
            </a:r>
          </a:p>
          <a:p>
            <a:pPr marL="114300" indent="0">
              <a:buNone/>
            </a:pPr>
            <a:endParaRPr lang="en-IN" sz="2300" dirty="0">
              <a:latin typeface="Courier New" panose="02070309020205020404" pitchFamily="49" charset="0"/>
              <a:cs typeface="Courier New" panose="02070309020205020404" pitchFamily="49" charset="0"/>
            </a:endParaRPr>
          </a:p>
          <a:p>
            <a:pPr marL="114300" indent="0">
              <a:buNone/>
            </a:pPr>
            <a:r>
              <a:rPr lang="en-IN" sz="2300" dirty="0" err="1">
                <a:latin typeface="Courier New" panose="02070309020205020404" pitchFamily="49" charset="0"/>
                <a:cs typeface="Courier New" panose="02070309020205020404" pitchFamily="49" charset="0"/>
              </a:rPr>
              <a:t>merged_df</a:t>
            </a:r>
            <a:r>
              <a:rPr lang="en-IN" sz="2300" dirty="0">
                <a:latin typeface="Courier New" panose="02070309020205020404" pitchFamily="49" charset="0"/>
                <a:cs typeface="Courier New" panose="02070309020205020404" pitchFamily="49" charset="0"/>
              </a:rPr>
              <a:t> = df1.merge(df2, </a:t>
            </a:r>
            <a:r>
              <a:rPr lang="en-IN" sz="2300" dirty="0" err="1">
                <a:latin typeface="Courier New" panose="02070309020205020404" pitchFamily="49" charset="0"/>
                <a:cs typeface="Courier New" panose="02070309020205020404" pitchFamily="49" charset="0"/>
              </a:rPr>
              <a:t>left_index</a:t>
            </a:r>
            <a:r>
              <a:rPr lang="en-IN" sz="2300" dirty="0">
                <a:latin typeface="Courier New" panose="02070309020205020404" pitchFamily="49" charset="0"/>
                <a:cs typeface="Courier New" panose="02070309020205020404" pitchFamily="49" charset="0"/>
              </a:rPr>
              <a:t>=True, </a:t>
            </a:r>
            <a:r>
              <a:rPr lang="en-IN" sz="2300" dirty="0" err="1">
                <a:latin typeface="Courier New" panose="02070309020205020404" pitchFamily="49" charset="0"/>
                <a:cs typeface="Courier New" panose="02070309020205020404" pitchFamily="49" charset="0"/>
              </a:rPr>
              <a:t>right_index</a:t>
            </a:r>
            <a:r>
              <a:rPr lang="en-IN" sz="2300" dirty="0">
                <a:latin typeface="Courier New" panose="02070309020205020404" pitchFamily="49" charset="0"/>
                <a:cs typeface="Courier New" panose="02070309020205020404" pitchFamily="49" charset="0"/>
              </a:rPr>
              <a:t>=True, how='outer')</a:t>
            </a:r>
          </a:p>
          <a:p>
            <a:pPr marL="114300" indent="0">
              <a:buNone/>
            </a:pPr>
            <a:r>
              <a:rPr lang="en-IN" sz="2300" dirty="0">
                <a:latin typeface="Courier New" panose="02070309020205020404" pitchFamily="49" charset="0"/>
                <a:cs typeface="Courier New" panose="02070309020205020404" pitchFamily="49" charset="0"/>
              </a:rPr>
              <a:t>print(</a:t>
            </a:r>
            <a:r>
              <a:rPr lang="en-IN" sz="2300" dirty="0" err="1">
                <a:latin typeface="Courier New" panose="02070309020205020404" pitchFamily="49" charset="0"/>
                <a:cs typeface="Courier New" panose="02070309020205020404" pitchFamily="49" charset="0"/>
              </a:rPr>
              <a:t>merged_df</a:t>
            </a:r>
            <a:r>
              <a:rPr lang="en-IN" sz="2300" dirty="0">
                <a:latin typeface="Courier New" panose="02070309020205020404" pitchFamily="49" charset="0"/>
                <a:cs typeface="Courier New" panose="02070309020205020404" pitchFamily="49" charset="0"/>
              </a:rPr>
              <a:t>)</a:t>
            </a:r>
          </a:p>
        </p:txBody>
      </p:sp>
    </p:spTree>
    <p:extLst>
      <p:ext uri="{BB962C8B-B14F-4D97-AF65-F5344CB8AC3E}">
        <p14:creationId xmlns="" xmlns:p14="http://schemas.microsoft.com/office/powerpoint/2010/main" val="31049507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E5BB0C-D380-31ED-735C-B6EA2F8BC569}"/>
              </a:ext>
            </a:extLst>
          </p:cNvPr>
          <p:cNvSpPr>
            <a:spLocks noGrp="1"/>
          </p:cNvSpPr>
          <p:nvPr>
            <p:ph type="title"/>
          </p:nvPr>
        </p:nvSpPr>
        <p:spPr/>
        <p:txBody>
          <a:bodyPr/>
          <a:lstStyle/>
          <a:p>
            <a:r>
              <a:rPr lang="en-IN" dirty="0"/>
              <a:t>Concatenate</a:t>
            </a:r>
          </a:p>
        </p:txBody>
      </p:sp>
      <p:sp>
        <p:nvSpPr>
          <p:cNvPr id="3" name="Content Placeholder 2">
            <a:extLst>
              <a:ext uri="{FF2B5EF4-FFF2-40B4-BE49-F238E27FC236}">
                <a16:creationId xmlns="" xmlns:a16="http://schemas.microsoft.com/office/drawing/2014/main" id="{7F24310E-D6B6-82E5-FD26-D9A9AEE9F639}"/>
              </a:ext>
            </a:extLst>
          </p:cNvPr>
          <p:cNvSpPr>
            <a:spLocks noGrp="1"/>
          </p:cNvSpPr>
          <p:nvPr>
            <p:ph idx="1"/>
          </p:nvPr>
        </p:nvSpPr>
        <p:spPr/>
        <p:txBody>
          <a:bodyPr>
            <a:normAutofit fontScale="77500" lnSpcReduction="20000"/>
          </a:bodyPr>
          <a:lstStyle/>
          <a:p>
            <a:pPr marL="114300" indent="0">
              <a:buNone/>
            </a:pPr>
            <a:r>
              <a:rPr lang="en-IN" dirty="0">
                <a:solidFill>
                  <a:srgbClr val="C00000"/>
                </a:solidFill>
              </a:rPr>
              <a:t>Concatenating </a:t>
            </a:r>
            <a:r>
              <a:rPr lang="en-IN" dirty="0" err="1">
                <a:solidFill>
                  <a:srgbClr val="C00000"/>
                </a:solidFill>
              </a:rPr>
              <a:t>DataFrames</a:t>
            </a:r>
            <a:r>
              <a:rPr lang="en-IN" dirty="0">
                <a:solidFill>
                  <a:srgbClr val="C00000"/>
                </a:solidFill>
              </a:rPr>
              <a:t> (</a:t>
            </a:r>
            <a:r>
              <a:rPr lang="en-IN" dirty="0" err="1">
                <a:solidFill>
                  <a:srgbClr val="C00000"/>
                </a:solidFill>
              </a:rPr>
              <a:t>concat</a:t>
            </a:r>
            <a:r>
              <a:rPr lang="en-IN" dirty="0">
                <a:solidFill>
                  <a:srgbClr val="C00000"/>
                </a:solidFill>
              </a:rPr>
              <a:t>())</a:t>
            </a:r>
          </a:p>
          <a:p>
            <a:r>
              <a:rPr lang="en-IN" dirty="0"/>
              <a:t>Concatenation allows stacking datasets vertically (row-wise) or horizontally (column-wise).</a:t>
            </a:r>
          </a:p>
          <a:p>
            <a:endParaRPr lang="en-IN" dirty="0"/>
          </a:p>
          <a:p>
            <a:pPr marL="114300" indent="0">
              <a:buNone/>
            </a:pPr>
            <a:r>
              <a:rPr lang="en-IN" dirty="0">
                <a:solidFill>
                  <a:srgbClr val="C00000"/>
                </a:solidFill>
              </a:rPr>
              <a:t>Vertical Concatenation (Row-wise)</a:t>
            </a:r>
          </a:p>
          <a:p>
            <a:pPr marL="114300" indent="0">
              <a:buNone/>
            </a:pPr>
            <a:r>
              <a:rPr lang="en-IN" b="0" dirty="0">
                <a:latin typeface="Courier New" panose="02070309020205020404" pitchFamily="49" charset="0"/>
                <a:cs typeface="Courier New" panose="02070309020205020404" pitchFamily="49" charset="0"/>
              </a:rPr>
              <a:t>import pandas as pd</a:t>
            </a:r>
          </a:p>
          <a:p>
            <a:pPr marL="114300" indent="0">
              <a:buNone/>
            </a:pPr>
            <a:endParaRPr lang="en-IN" b="0" dirty="0">
              <a:latin typeface="Courier New" panose="02070309020205020404" pitchFamily="49" charset="0"/>
              <a:cs typeface="Courier New" panose="02070309020205020404" pitchFamily="49" charset="0"/>
            </a:endParaRPr>
          </a:p>
          <a:p>
            <a:pPr marL="114300" indent="0">
              <a:buNone/>
            </a:pPr>
            <a:r>
              <a:rPr lang="en-IN" b="0" dirty="0">
                <a:latin typeface="Courier New" panose="02070309020205020404" pitchFamily="49" charset="0"/>
                <a:cs typeface="Courier New" panose="02070309020205020404" pitchFamily="49" charset="0"/>
              </a:rPr>
              <a:t>df1 = </a:t>
            </a:r>
            <a:r>
              <a:rPr lang="en-IN" b="0" dirty="0" err="1">
                <a:latin typeface="Courier New" panose="02070309020205020404" pitchFamily="49" charset="0"/>
                <a:cs typeface="Courier New" panose="02070309020205020404" pitchFamily="49" charset="0"/>
              </a:rPr>
              <a:t>pd.DataFrame</a:t>
            </a:r>
            <a:r>
              <a:rPr lang="en-IN" b="0" dirty="0">
                <a:latin typeface="Courier New" panose="02070309020205020404" pitchFamily="49" charset="0"/>
                <a:cs typeface="Courier New" panose="02070309020205020404" pitchFamily="49" charset="0"/>
              </a:rPr>
              <a:t>({'ID': [1, 2], 'Name': ['Alice', 'Bob']})</a:t>
            </a:r>
          </a:p>
          <a:p>
            <a:pPr marL="114300" indent="0">
              <a:buNone/>
            </a:pPr>
            <a:r>
              <a:rPr lang="en-IN" b="0" dirty="0">
                <a:latin typeface="Courier New" panose="02070309020205020404" pitchFamily="49" charset="0"/>
                <a:cs typeface="Courier New" panose="02070309020205020404" pitchFamily="49" charset="0"/>
              </a:rPr>
              <a:t>df2 = </a:t>
            </a:r>
            <a:r>
              <a:rPr lang="en-IN" b="0" dirty="0" err="1">
                <a:latin typeface="Courier New" panose="02070309020205020404" pitchFamily="49" charset="0"/>
                <a:cs typeface="Courier New" panose="02070309020205020404" pitchFamily="49" charset="0"/>
              </a:rPr>
              <a:t>pd.DataFrame</a:t>
            </a:r>
            <a:r>
              <a:rPr lang="en-IN" b="0" dirty="0">
                <a:latin typeface="Courier New" panose="02070309020205020404" pitchFamily="49" charset="0"/>
                <a:cs typeface="Courier New" panose="02070309020205020404" pitchFamily="49" charset="0"/>
              </a:rPr>
              <a:t>({'ID': [3, 4], 'Name': ['Charlie', 'David']})</a:t>
            </a:r>
          </a:p>
          <a:p>
            <a:pPr marL="114300" indent="0">
              <a:buNone/>
            </a:pPr>
            <a:endParaRPr lang="en-IN" b="0" dirty="0">
              <a:latin typeface="Courier New" panose="02070309020205020404" pitchFamily="49" charset="0"/>
              <a:cs typeface="Courier New" panose="02070309020205020404" pitchFamily="49" charset="0"/>
            </a:endParaRPr>
          </a:p>
          <a:p>
            <a:pPr marL="114300" indent="0">
              <a:buNone/>
            </a:pPr>
            <a:r>
              <a:rPr lang="en-IN" b="0" dirty="0" err="1">
                <a:latin typeface="Courier New" panose="02070309020205020404" pitchFamily="49" charset="0"/>
                <a:cs typeface="Courier New" panose="02070309020205020404" pitchFamily="49" charset="0"/>
              </a:rPr>
              <a:t>concat_df</a:t>
            </a:r>
            <a:r>
              <a:rPr lang="en-IN" b="0" dirty="0">
                <a:latin typeface="Courier New" panose="02070309020205020404" pitchFamily="49" charset="0"/>
                <a:cs typeface="Courier New" panose="02070309020205020404" pitchFamily="49" charset="0"/>
              </a:rPr>
              <a:t> = </a:t>
            </a:r>
            <a:r>
              <a:rPr lang="en-IN" b="0" dirty="0" err="1">
                <a:latin typeface="Courier New" panose="02070309020205020404" pitchFamily="49" charset="0"/>
                <a:cs typeface="Courier New" panose="02070309020205020404" pitchFamily="49" charset="0"/>
              </a:rPr>
              <a:t>pd.concat</a:t>
            </a:r>
            <a:r>
              <a:rPr lang="en-IN" b="0" dirty="0">
                <a:latin typeface="Courier New" panose="02070309020205020404" pitchFamily="49" charset="0"/>
                <a:cs typeface="Courier New" panose="02070309020205020404" pitchFamily="49" charset="0"/>
              </a:rPr>
              <a:t>([df1, df2], </a:t>
            </a:r>
            <a:r>
              <a:rPr lang="en-IN" b="0" dirty="0" err="1">
                <a:latin typeface="Courier New" panose="02070309020205020404" pitchFamily="49" charset="0"/>
                <a:cs typeface="Courier New" panose="02070309020205020404" pitchFamily="49" charset="0"/>
              </a:rPr>
              <a:t>ignore_index</a:t>
            </a:r>
            <a:r>
              <a:rPr lang="en-IN" b="0" dirty="0">
                <a:latin typeface="Courier New" panose="02070309020205020404" pitchFamily="49" charset="0"/>
                <a:cs typeface="Courier New" panose="02070309020205020404" pitchFamily="49" charset="0"/>
              </a:rPr>
              <a:t>=True)  # Stacks them</a:t>
            </a: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concat_df</a:t>
            </a:r>
            <a:r>
              <a:rPr lang="en-IN" b="0" dirty="0">
                <a:latin typeface="Courier New" panose="02070309020205020404" pitchFamily="49" charset="0"/>
                <a:cs typeface="Courier New" panose="02070309020205020404" pitchFamily="49" charset="0"/>
              </a:rPr>
              <a:t>)</a:t>
            </a:r>
          </a:p>
          <a:p>
            <a:pPr marL="114300" indent="0">
              <a:buNone/>
            </a:pPr>
            <a:endParaRPr lang="en-IN" dirty="0">
              <a:latin typeface="Courier New" panose="02070309020205020404" pitchFamily="49" charset="0"/>
              <a:cs typeface="Courier New" panose="02070309020205020404" pitchFamily="49" charset="0"/>
            </a:endParaRPr>
          </a:p>
          <a:p>
            <a:pPr marL="114300" indent="0">
              <a:buNone/>
            </a:pPr>
            <a:r>
              <a:rPr lang="en-IN" dirty="0">
                <a:solidFill>
                  <a:srgbClr val="C00000"/>
                </a:solidFill>
              </a:rPr>
              <a:t>📌 Key points:</a:t>
            </a:r>
          </a:p>
          <a:p>
            <a:r>
              <a:rPr lang="en-US" dirty="0" err="1">
                <a:latin typeface="Courier New" panose="02070309020205020404" pitchFamily="49" charset="0"/>
                <a:cs typeface="Courier New" panose="02070309020205020404" pitchFamily="49" charset="0"/>
              </a:rPr>
              <a:t>ignore_index</a:t>
            </a:r>
            <a:r>
              <a:rPr lang="en-US" dirty="0">
                <a:latin typeface="Courier New" panose="02070309020205020404" pitchFamily="49" charset="0"/>
                <a:cs typeface="Courier New" panose="02070309020205020404" pitchFamily="49" charset="0"/>
              </a:rPr>
              <a:t>=True resets the index after stacking.</a:t>
            </a:r>
          </a:p>
          <a:p>
            <a:r>
              <a:rPr lang="en-US" dirty="0">
                <a:latin typeface="Courier New" panose="02070309020205020404" pitchFamily="49" charset="0"/>
                <a:cs typeface="Courier New" panose="02070309020205020404" pitchFamily="49" charset="0"/>
              </a:rPr>
              <a:t>By default, it stacks row-wise (axis=0).</a:t>
            </a: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 xmlns:p14="http://schemas.microsoft.com/office/powerpoint/2010/main" val="4545386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6AEDE3EF-CE09-37A4-9C74-22E01E762BB4}"/>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9D4E3918-511B-19E8-65BE-E4590118302F}"/>
              </a:ext>
            </a:extLst>
          </p:cNvPr>
          <p:cNvSpPr>
            <a:spLocks noGrp="1"/>
          </p:cNvSpPr>
          <p:nvPr>
            <p:ph type="title"/>
          </p:nvPr>
        </p:nvSpPr>
        <p:spPr/>
        <p:txBody>
          <a:bodyPr/>
          <a:lstStyle/>
          <a:p>
            <a:r>
              <a:rPr lang="en-IN" dirty="0"/>
              <a:t>Concatenate</a:t>
            </a:r>
          </a:p>
        </p:txBody>
      </p:sp>
      <p:sp>
        <p:nvSpPr>
          <p:cNvPr id="3" name="Content Placeholder 2">
            <a:extLst>
              <a:ext uri="{FF2B5EF4-FFF2-40B4-BE49-F238E27FC236}">
                <a16:creationId xmlns="" xmlns:a16="http://schemas.microsoft.com/office/drawing/2014/main" id="{C9583893-F93E-33B8-F4B7-FACEFD54C971}"/>
              </a:ext>
            </a:extLst>
          </p:cNvPr>
          <p:cNvSpPr>
            <a:spLocks noGrp="1"/>
          </p:cNvSpPr>
          <p:nvPr>
            <p:ph idx="1"/>
          </p:nvPr>
        </p:nvSpPr>
        <p:spPr/>
        <p:txBody>
          <a:bodyPr>
            <a:normAutofit fontScale="85000" lnSpcReduction="20000"/>
          </a:bodyPr>
          <a:lstStyle/>
          <a:p>
            <a:pPr marL="114300" indent="0">
              <a:buNone/>
            </a:pPr>
            <a:r>
              <a:rPr lang="en-IN" dirty="0">
                <a:solidFill>
                  <a:srgbClr val="C00000"/>
                </a:solidFill>
              </a:rPr>
              <a:t>Concatenating </a:t>
            </a:r>
            <a:r>
              <a:rPr lang="en-IN" dirty="0" err="1">
                <a:solidFill>
                  <a:srgbClr val="C00000"/>
                </a:solidFill>
              </a:rPr>
              <a:t>DataFrames</a:t>
            </a:r>
            <a:r>
              <a:rPr lang="en-IN" dirty="0">
                <a:solidFill>
                  <a:srgbClr val="C00000"/>
                </a:solidFill>
              </a:rPr>
              <a:t> (</a:t>
            </a:r>
            <a:r>
              <a:rPr lang="en-IN" dirty="0" err="1">
                <a:solidFill>
                  <a:srgbClr val="C00000"/>
                </a:solidFill>
              </a:rPr>
              <a:t>concat</a:t>
            </a:r>
            <a:r>
              <a:rPr lang="en-IN" dirty="0">
                <a:solidFill>
                  <a:srgbClr val="C00000"/>
                </a:solidFill>
              </a:rPr>
              <a:t>())</a:t>
            </a:r>
          </a:p>
          <a:p>
            <a:r>
              <a:rPr lang="en-IN" dirty="0"/>
              <a:t>Concatenation allows stacking datasets vertically (row-wise) or horizontally (column-wise).</a:t>
            </a:r>
          </a:p>
          <a:p>
            <a:endParaRPr lang="en-IN" dirty="0"/>
          </a:p>
          <a:p>
            <a:pPr marL="114300" indent="0">
              <a:buNone/>
            </a:pPr>
            <a:r>
              <a:rPr lang="en-IN" dirty="0">
                <a:solidFill>
                  <a:srgbClr val="C00000"/>
                </a:solidFill>
              </a:rPr>
              <a:t>Horizontal Concatenation (Column-wise)</a:t>
            </a:r>
          </a:p>
          <a:p>
            <a:pPr marL="114300" indent="0">
              <a:buNone/>
            </a:pPr>
            <a:r>
              <a:rPr lang="en-IN" b="0" dirty="0">
                <a:latin typeface="Courier New" panose="02070309020205020404" pitchFamily="49" charset="0"/>
                <a:cs typeface="Courier New" panose="02070309020205020404" pitchFamily="49" charset="0"/>
              </a:rPr>
              <a:t>df1 = </a:t>
            </a:r>
            <a:r>
              <a:rPr lang="en-IN" b="0" dirty="0" err="1">
                <a:latin typeface="Courier New" panose="02070309020205020404" pitchFamily="49" charset="0"/>
                <a:cs typeface="Courier New" panose="02070309020205020404" pitchFamily="49" charset="0"/>
              </a:rPr>
              <a:t>pd.DataFrame</a:t>
            </a:r>
            <a:r>
              <a:rPr lang="en-IN" b="0" dirty="0">
                <a:latin typeface="Courier New" panose="02070309020205020404" pitchFamily="49" charset="0"/>
                <a:cs typeface="Courier New" panose="02070309020205020404" pitchFamily="49" charset="0"/>
              </a:rPr>
              <a:t>({'ID': [1, 2], 'Name': ['Alice', 'Bob']})</a:t>
            </a:r>
          </a:p>
          <a:p>
            <a:pPr marL="114300" indent="0">
              <a:buNone/>
            </a:pPr>
            <a:r>
              <a:rPr lang="en-IN" b="0" dirty="0">
                <a:latin typeface="Courier New" panose="02070309020205020404" pitchFamily="49" charset="0"/>
                <a:cs typeface="Courier New" panose="02070309020205020404" pitchFamily="49" charset="0"/>
              </a:rPr>
              <a:t>df2 = </a:t>
            </a:r>
            <a:r>
              <a:rPr lang="en-IN" b="0" dirty="0" err="1">
                <a:latin typeface="Courier New" panose="02070309020205020404" pitchFamily="49" charset="0"/>
                <a:cs typeface="Courier New" panose="02070309020205020404" pitchFamily="49" charset="0"/>
              </a:rPr>
              <a:t>pd.DataFrame</a:t>
            </a:r>
            <a:r>
              <a:rPr lang="en-IN" b="0" dirty="0">
                <a:latin typeface="Courier New" panose="02070309020205020404" pitchFamily="49" charset="0"/>
                <a:cs typeface="Courier New" panose="02070309020205020404" pitchFamily="49" charset="0"/>
              </a:rPr>
              <a:t>({'Age': [25, 30], 'City': ['NY', 'LA']})</a:t>
            </a:r>
          </a:p>
          <a:p>
            <a:pPr marL="114300" indent="0">
              <a:buNone/>
            </a:pPr>
            <a:endParaRPr lang="en-IN" b="0" dirty="0">
              <a:latin typeface="Courier New" panose="02070309020205020404" pitchFamily="49" charset="0"/>
              <a:cs typeface="Courier New" panose="02070309020205020404" pitchFamily="49" charset="0"/>
            </a:endParaRPr>
          </a:p>
          <a:p>
            <a:pPr marL="114300" indent="0">
              <a:buNone/>
            </a:pPr>
            <a:r>
              <a:rPr lang="en-IN" b="0" dirty="0" err="1">
                <a:latin typeface="Courier New" panose="02070309020205020404" pitchFamily="49" charset="0"/>
                <a:cs typeface="Courier New" panose="02070309020205020404" pitchFamily="49" charset="0"/>
              </a:rPr>
              <a:t>concat_df</a:t>
            </a:r>
            <a:r>
              <a:rPr lang="en-IN" b="0" dirty="0">
                <a:latin typeface="Courier New" panose="02070309020205020404" pitchFamily="49" charset="0"/>
                <a:cs typeface="Courier New" panose="02070309020205020404" pitchFamily="49" charset="0"/>
              </a:rPr>
              <a:t> = </a:t>
            </a:r>
            <a:r>
              <a:rPr lang="en-IN" b="0" dirty="0" err="1">
                <a:latin typeface="Courier New" panose="02070309020205020404" pitchFamily="49" charset="0"/>
                <a:cs typeface="Courier New" panose="02070309020205020404" pitchFamily="49" charset="0"/>
              </a:rPr>
              <a:t>pd.concat</a:t>
            </a:r>
            <a:r>
              <a:rPr lang="en-IN" b="0" dirty="0">
                <a:latin typeface="Courier New" panose="02070309020205020404" pitchFamily="49" charset="0"/>
                <a:cs typeface="Courier New" panose="02070309020205020404" pitchFamily="49" charset="0"/>
              </a:rPr>
              <a:t>([df1, df2], axis=1)  # Joins column-wise</a:t>
            </a: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concat_df</a:t>
            </a:r>
            <a:r>
              <a:rPr lang="en-IN" b="0" dirty="0">
                <a:latin typeface="Courier New" panose="02070309020205020404" pitchFamily="49" charset="0"/>
                <a:cs typeface="Courier New" panose="02070309020205020404" pitchFamily="49" charset="0"/>
              </a:rPr>
              <a:t>)</a:t>
            </a:r>
          </a:p>
          <a:p>
            <a:pPr marL="114300" indent="0">
              <a:buNone/>
            </a:pPr>
            <a:endParaRPr lang="en-IN" b="0" dirty="0">
              <a:latin typeface="Courier New" panose="02070309020205020404" pitchFamily="49" charset="0"/>
              <a:cs typeface="Courier New" panose="02070309020205020404" pitchFamily="49" charset="0"/>
            </a:endParaRPr>
          </a:p>
          <a:p>
            <a:pPr marL="114300" indent="0">
              <a:buNone/>
            </a:pPr>
            <a:r>
              <a:rPr lang="en-IN" dirty="0">
                <a:solidFill>
                  <a:srgbClr val="C00000"/>
                </a:solidFill>
              </a:rPr>
              <a:t>📌 Key points:</a:t>
            </a:r>
          </a:p>
          <a:p>
            <a:pPr lvl="1"/>
            <a:r>
              <a:rPr lang="en-IN" b="0" i="1" dirty="0"/>
              <a:t>axis=1 joins column-wise.</a:t>
            </a:r>
          </a:p>
          <a:p>
            <a:pPr lvl="1"/>
            <a:r>
              <a:rPr lang="en-IN" b="0" i="1" dirty="0"/>
              <a:t>If indices don’t match, missing values (</a:t>
            </a:r>
            <a:r>
              <a:rPr lang="en-IN" b="0" i="1" dirty="0" err="1"/>
              <a:t>NaN</a:t>
            </a:r>
            <a:r>
              <a:rPr lang="en-IN" b="0" i="1" dirty="0"/>
              <a:t>) appear.</a:t>
            </a:r>
            <a:endParaRPr lang="en-IN" b="0" i="1" dirty="0">
              <a:latin typeface="Courier New" panose="02070309020205020404" pitchFamily="49" charset="0"/>
              <a:cs typeface="Courier New" panose="02070309020205020404" pitchFamily="49" charset="0"/>
            </a:endParaRPr>
          </a:p>
        </p:txBody>
      </p:sp>
    </p:spTree>
    <p:extLst>
      <p:ext uri="{BB962C8B-B14F-4D97-AF65-F5344CB8AC3E}">
        <p14:creationId xmlns="" xmlns:p14="http://schemas.microsoft.com/office/powerpoint/2010/main" val="27182646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5E62B4-A2FB-11FB-14A0-BD3638158ED3}"/>
              </a:ext>
            </a:extLst>
          </p:cNvPr>
          <p:cNvSpPr>
            <a:spLocks noGrp="1"/>
          </p:cNvSpPr>
          <p:nvPr>
            <p:ph type="title"/>
          </p:nvPr>
        </p:nvSpPr>
        <p:spPr/>
        <p:txBody>
          <a:bodyPr/>
          <a:lstStyle/>
          <a:p>
            <a:r>
              <a:rPr lang="en-IN" dirty="0"/>
              <a:t>Combining with Overlap</a:t>
            </a:r>
          </a:p>
        </p:txBody>
      </p:sp>
      <p:sp>
        <p:nvSpPr>
          <p:cNvPr id="3" name="Content Placeholder 2">
            <a:extLst>
              <a:ext uri="{FF2B5EF4-FFF2-40B4-BE49-F238E27FC236}">
                <a16:creationId xmlns="" xmlns:a16="http://schemas.microsoft.com/office/drawing/2014/main" id="{C16E5552-48A6-620D-1178-C37CD5AFB7EE}"/>
              </a:ext>
            </a:extLst>
          </p:cNvPr>
          <p:cNvSpPr>
            <a:spLocks noGrp="1"/>
          </p:cNvSpPr>
          <p:nvPr>
            <p:ph idx="1"/>
          </p:nvPr>
        </p:nvSpPr>
        <p:spPr/>
        <p:txBody>
          <a:bodyPr>
            <a:normAutofit fontScale="85000" lnSpcReduction="20000"/>
          </a:bodyPr>
          <a:lstStyle/>
          <a:p>
            <a:pPr marL="114300" indent="0">
              <a:buNone/>
            </a:pPr>
            <a:r>
              <a:rPr lang="en-IN" dirty="0">
                <a:solidFill>
                  <a:srgbClr val="C00000"/>
                </a:solidFill>
              </a:rPr>
              <a:t>Combining with Overlap (</a:t>
            </a:r>
            <a:r>
              <a:rPr lang="en-IN" dirty="0" err="1">
                <a:solidFill>
                  <a:srgbClr val="C00000"/>
                </a:solidFill>
              </a:rPr>
              <a:t>combine_first</a:t>
            </a:r>
            <a:r>
              <a:rPr lang="en-IN" dirty="0">
                <a:solidFill>
                  <a:srgbClr val="C00000"/>
                </a:solidFill>
              </a:rPr>
              <a:t>())</a:t>
            </a:r>
          </a:p>
          <a:p>
            <a:r>
              <a:rPr lang="en-IN" dirty="0"/>
              <a:t>This method is used to fill missing values in one </a:t>
            </a:r>
            <a:r>
              <a:rPr lang="en-IN" dirty="0" err="1"/>
              <a:t>DataFrame</a:t>
            </a:r>
            <a:r>
              <a:rPr lang="en-IN" dirty="0"/>
              <a:t> with values from another.</a:t>
            </a:r>
          </a:p>
          <a:p>
            <a:endParaRPr lang="en-IN" dirty="0"/>
          </a:p>
          <a:p>
            <a:pPr marL="114300" indent="0">
              <a:buNone/>
            </a:pPr>
            <a:r>
              <a:rPr lang="en-IN" b="0" dirty="0">
                <a:latin typeface="Courier New" panose="02070309020205020404" pitchFamily="49" charset="0"/>
                <a:cs typeface="Courier New" panose="02070309020205020404" pitchFamily="49" charset="0"/>
              </a:rPr>
              <a:t>df1 = </a:t>
            </a:r>
            <a:r>
              <a:rPr lang="en-IN" b="0" dirty="0" err="1">
                <a:latin typeface="Courier New" panose="02070309020205020404" pitchFamily="49" charset="0"/>
                <a:cs typeface="Courier New" panose="02070309020205020404" pitchFamily="49" charset="0"/>
              </a:rPr>
              <a:t>pd.DataFrame</a:t>
            </a:r>
            <a:r>
              <a:rPr lang="en-IN" b="0" dirty="0">
                <a:latin typeface="Courier New" panose="02070309020205020404" pitchFamily="49" charset="0"/>
                <a:cs typeface="Courier New" panose="02070309020205020404" pitchFamily="49" charset="0"/>
              </a:rPr>
              <a:t>({'ID': [1, 2, 3], 'Name': ['Alice', 'Bob', None], 'Score': [85, None, 75]})</a:t>
            </a:r>
          </a:p>
          <a:p>
            <a:pPr marL="114300" indent="0">
              <a:buNone/>
            </a:pPr>
            <a:r>
              <a:rPr lang="en-IN" b="0" dirty="0">
                <a:latin typeface="Courier New" panose="02070309020205020404" pitchFamily="49" charset="0"/>
                <a:cs typeface="Courier New" panose="02070309020205020404" pitchFamily="49" charset="0"/>
              </a:rPr>
              <a:t>df2 = </a:t>
            </a:r>
            <a:r>
              <a:rPr lang="en-IN" b="0" dirty="0" err="1">
                <a:latin typeface="Courier New" panose="02070309020205020404" pitchFamily="49" charset="0"/>
                <a:cs typeface="Courier New" panose="02070309020205020404" pitchFamily="49" charset="0"/>
              </a:rPr>
              <a:t>pd.DataFrame</a:t>
            </a:r>
            <a:r>
              <a:rPr lang="en-IN" b="0" dirty="0">
                <a:latin typeface="Courier New" panose="02070309020205020404" pitchFamily="49" charset="0"/>
                <a:cs typeface="Courier New" panose="02070309020205020404" pitchFamily="49" charset="0"/>
              </a:rPr>
              <a:t>({'ID': [1, 2, 3], 'Name': [None, 'Bobby', 'Charlie'], 'Score': [None, 90, None]})</a:t>
            </a:r>
          </a:p>
          <a:p>
            <a:pPr marL="114300" indent="0">
              <a:buNone/>
            </a:pPr>
            <a:endParaRPr lang="en-IN" b="0" dirty="0">
              <a:latin typeface="Courier New" panose="02070309020205020404" pitchFamily="49" charset="0"/>
              <a:cs typeface="Courier New" panose="02070309020205020404" pitchFamily="49" charset="0"/>
            </a:endParaRPr>
          </a:p>
          <a:p>
            <a:pPr marL="114300" indent="0">
              <a:buNone/>
            </a:pPr>
            <a:r>
              <a:rPr lang="en-IN" b="0" dirty="0">
                <a:latin typeface="Courier New" panose="02070309020205020404" pitchFamily="49" charset="0"/>
                <a:cs typeface="Courier New" panose="02070309020205020404" pitchFamily="49" charset="0"/>
              </a:rPr>
              <a:t># Filling missing values in df1 with df2</a:t>
            </a:r>
          </a:p>
          <a:p>
            <a:pPr marL="114300" indent="0">
              <a:buNone/>
            </a:pPr>
            <a:r>
              <a:rPr lang="en-IN" b="0" dirty="0" err="1">
                <a:latin typeface="Courier New" panose="02070309020205020404" pitchFamily="49" charset="0"/>
                <a:cs typeface="Courier New" panose="02070309020205020404" pitchFamily="49" charset="0"/>
              </a:rPr>
              <a:t>combined_df</a:t>
            </a:r>
            <a:r>
              <a:rPr lang="en-IN" b="0" dirty="0">
                <a:latin typeface="Courier New" panose="02070309020205020404" pitchFamily="49" charset="0"/>
                <a:cs typeface="Courier New" panose="02070309020205020404" pitchFamily="49" charset="0"/>
              </a:rPr>
              <a:t> = df1.combine_first(df2)</a:t>
            </a: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combined_df</a:t>
            </a:r>
            <a:r>
              <a:rPr lang="en-IN" b="0" dirty="0">
                <a:latin typeface="Courier New" panose="02070309020205020404" pitchFamily="49" charset="0"/>
                <a:cs typeface="Courier New" panose="02070309020205020404" pitchFamily="49" charset="0"/>
              </a:rPr>
              <a:t>)</a:t>
            </a:r>
          </a:p>
          <a:p>
            <a:r>
              <a:rPr lang="en-IN" dirty="0">
                <a:solidFill>
                  <a:srgbClr val="C00000"/>
                </a:solidFill>
              </a:rPr>
              <a:t>📌 Key points:</a:t>
            </a:r>
          </a:p>
          <a:p>
            <a:pPr lvl="1"/>
            <a:r>
              <a:rPr lang="en-IN" dirty="0"/>
              <a:t>It fills missing values (</a:t>
            </a:r>
            <a:r>
              <a:rPr lang="en-IN" dirty="0" err="1"/>
              <a:t>NaN</a:t>
            </a:r>
            <a:r>
              <a:rPr lang="en-IN" dirty="0"/>
              <a:t>) in df1 with values from df2 only if they exist.</a:t>
            </a:r>
          </a:p>
          <a:p>
            <a:pPr lvl="1"/>
            <a:r>
              <a:rPr lang="en-IN" dirty="0"/>
              <a:t>Works element-wise, maintaining the structure.</a:t>
            </a:r>
          </a:p>
        </p:txBody>
      </p:sp>
    </p:spTree>
    <p:extLst>
      <p:ext uri="{BB962C8B-B14F-4D97-AF65-F5344CB8AC3E}">
        <p14:creationId xmlns="" xmlns:p14="http://schemas.microsoft.com/office/powerpoint/2010/main" val="20290155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972307-7B8B-12E6-993E-133B2934145D}"/>
              </a:ext>
            </a:extLst>
          </p:cNvPr>
          <p:cNvSpPr>
            <a:spLocks noGrp="1"/>
          </p:cNvSpPr>
          <p:nvPr>
            <p:ph type="title"/>
          </p:nvPr>
        </p:nvSpPr>
        <p:spPr/>
        <p:txBody>
          <a:bodyPr/>
          <a:lstStyle/>
          <a:p>
            <a:r>
              <a:rPr lang="en-IN" dirty="0"/>
              <a:t>When to use which method?</a:t>
            </a:r>
          </a:p>
        </p:txBody>
      </p:sp>
      <p:graphicFrame>
        <p:nvGraphicFramePr>
          <p:cNvPr id="14" name="Content Placeholder 13">
            <a:extLst>
              <a:ext uri="{FF2B5EF4-FFF2-40B4-BE49-F238E27FC236}">
                <a16:creationId xmlns="" xmlns:a16="http://schemas.microsoft.com/office/drawing/2014/main" id="{0D01516B-3738-D959-0A23-D0D535279FB8}"/>
              </a:ext>
            </a:extLst>
          </p:cNvPr>
          <p:cNvGraphicFramePr>
            <a:graphicFrameLocks noGrp="1"/>
          </p:cNvGraphicFramePr>
          <p:nvPr>
            <p:ph idx="1"/>
            <p:extLst>
              <p:ext uri="{D42A27DB-BD31-4B8C-83A1-F6EECF244321}">
                <p14:modId xmlns="" xmlns:p14="http://schemas.microsoft.com/office/powerpoint/2010/main" val="3295190665"/>
              </p:ext>
            </p:extLst>
          </p:nvPr>
        </p:nvGraphicFramePr>
        <p:xfrm>
          <a:off x="457200" y="1600200"/>
          <a:ext cx="7620000" cy="2291080"/>
        </p:xfrm>
        <a:graphic>
          <a:graphicData uri="http://schemas.openxmlformats.org/drawingml/2006/table">
            <a:tbl>
              <a:tblPr firstRow="1" bandRow="1">
                <a:tableStyleId>{5C22544A-7EE6-4342-B048-85BDC9FD1C3A}</a:tableStyleId>
              </a:tblPr>
              <a:tblGrid>
                <a:gridCol w="2170584">
                  <a:extLst>
                    <a:ext uri="{9D8B030D-6E8A-4147-A177-3AD203B41FA5}">
                      <a16:colId xmlns="" xmlns:a16="http://schemas.microsoft.com/office/drawing/2014/main" val="2046102542"/>
                    </a:ext>
                  </a:extLst>
                </a:gridCol>
                <a:gridCol w="5449416">
                  <a:extLst>
                    <a:ext uri="{9D8B030D-6E8A-4147-A177-3AD203B41FA5}">
                      <a16:colId xmlns="" xmlns:a16="http://schemas.microsoft.com/office/drawing/2014/main" val="2883315932"/>
                    </a:ext>
                  </a:extLst>
                </a:gridCol>
              </a:tblGrid>
              <a:tr h="370840">
                <a:tc>
                  <a:txBody>
                    <a:bodyPr/>
                    <a:lstStyle/>
                    <a:p>
                      <a:r>
                        <a:rPr lang="en-IN" b="1" dirty="0">
                          <a:latin typeface="+mj-lt"/>
                        </a:rPr>
                        <a:t>Method</a:t>
                      </a:r>
                    </a:p>
                  </a:txBody>
                  <a:tcPr anchor="ctr"/>
                </a:tc>
                <a:tc>
                  <a:txBody>
                    <a:bodyPr/>
                    <a:lstStyle/>
                    <a:p>
                      <a:r>
                        <a:rPr lang="en-IN" b="1" dirty="0">
                          <a:latin typeface="+mj-lt"/>
                        </a:rPr>
                        <a:t>Use Case</a:t>
                      </a:r>
                    </a:p>
                  </a:txBody>
                  <a:tcPr anchor="ctr"/>
                </a:tc>
                <a:extLst>
                  <a:ext uri="{0D108BD9-81ED-4DB2-BD59-A6C34878D82A}">
                    <a16:rowId xmlns="" xmlns:a16="http://schemas.microsoft.com/office/drawing/2014/main" val="14857589"/>
                  </a:ext>
                </a:extLst>
              </a:tr>
              <a:tr h="370840">
                <a:tc>
                  <a:txBody>
                    <a:bodyPr/>
                    <a:lstStyle/>
                    <a:p>
                      <a:r>
                        <a:rPr lang="en-IN" b="1">
                          <a:latin typeface="+mj-lt"/>
                        </a:rPr>
                        <a:t>concat()</a:t>
                      </a:r>
                    </a:p>
                  </a:txBody>
                  <a:tcPr anchor="ctr"/>
                </a:tc>
                <a:tc>
                  <a:txBody>
                    <a:bodyPr/>
                    <a:lstStyle/>
                    <a:p>
                      <a:r>
                        <a:rPr lang="en-US" b="1" dirty="0">
                          <a:latin typeface="+mj-lt"/>
                        </a:rPr>
                        <a:t>Stacking datasets vertically (rows) or horizontally (columns)</a:t>
                      </a:r>
                    </a:p>
                  </a:txBody>
                  <a:tcPr anchor="ctr"/>
                </a:tc>
                <a:extLst>
                  <a:ext uri="{0D108BD9-81ED-4DB2-BD59-A6C34878D82A}">
                    <a16:rowId xmlns="" xmlns:a16="http://schemas.microsoft.com/office/drawing/2014/main" val="3226139751"/>
                  </a:ext>
                </a:extLst>
              </a:tr>
              <a:tr h="370840">
                <a:tc>
                  <a:txBody>
                    <a:bodyPr/>
                    <a:lstStyle/>
                    <a:p>
                      <a:r>
                        <a:rPr lang="en-IN" b="1">
                          <a:latin typeface="+mj-lt"/>
                        </a:rPr>
                        <a:t>merge()</a:t>
                      </a:r>
                    </a:p>
                  </a:txBody>
                  <a:tcPr anchor="ctr"/>
                </a:tc>
                <a:tc>
                  <a:txBody>
                    <a:bodyPr/>
                    <a:lstStyle/>
                    <a:p>
                      <a:r>
                        <a:rPr lang="en-US" b="1" dirty="0">
                          <a:latin typeface="+mj-lt"/>
                        </a:rPr>
                        <a:t>Joining datasets using a common column (like SQL joins)</a:t>
                      </a:r>
                    </a:p>
                  </a:txBody>
                  <a:tcPr anchor="ctr"/>
                </a:tc>
                <a:extLst>
                  <a:ext uri="{0D108BD9-81ED-4DB2-BD59-A6C34878D82A}">
                    <a16:rowId xmlns="" xmlns:a16="http://schemas.microsoft.com/office/drawing/2014/main" val="2041622941"/>
                  </a:ext>
                </a:extLst>
              </a:tr>
              <a:tr h="370840">
                <a:tc>
                  <a:txBody>
                    <a:bodyPr/>
                    <a:lstStyle/>
                    <a:p>
                      <a:r>
                        <a:rPr lang="en-IN" b="1">
                          <a:latin typeface="+mj-lt"/>
                        </a:rPr>
                        <a:t>combine_first()</a:t>
                      </a:r>
                    </a:p>
                  </a:txBody>
                  <a:tcPr anchor="ctr"/>
                </a:tc>
                <a:tc>
                  <a:txBody>
                    <a:bodyPr/>
                    <a:lstStyle/>
                    <a:p>
                      <a:r>
                        <a:rPr lang="en-US" b="1" dirty="0">
                          <a:latin typeface="+mj-lt"/>
                        </a:rPr>
                        <a:t>Filling missing values in one dataset using another</a:t>
                      </a:r>
                    </a:p>
                  </a:txBody>
                  <a:tcPr anchor="ctr"/>
                </a:tc>
                <a:extLst>
                  <a:ext uri="{0D108BD9-81ED-4DB2-BD59-A6C34878D82A}">
                    <a16:rowId xmlns="" xmlns:a16="http://schemas.microsoft.com/office/drawing/2014/main" val="2887842240"/>
                  </a:ext>
                </a:extLst>
              </a:tr>
            </a:tbl>
          </a:graphicData>
        </a:graphic>
      </p:graphicFrame>
    </p:spTree>
    <p:extLst>
      <p:ext uri="{BB962C8B-B14F-4D97-AF65-F5344CB8AC3E}">
        <p14:creationId xmlns="" xmlns:p14="http://schemas.microsoft.com/office/powerpoint/2010/main" val="10594566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504334-212C-4711-A9AE-0A64103FEA7F}"/>
              </a:ext>
            </a:extLst>
          </p:cNvPr>
          <p:cNvSpPr>
            <a:spLocks noGrp="1"/>
          </p:cNvSpPr>
          <p:nvPr>
            <p:ph type="title"/>
          </p:nvPr>
        </p:nvSpPr>
        <p:spPr/>
        <p:txBody>
          <a:bodyPr/>
          <a:lstStyle/>
          <a:p>
            <a:r>
              <a:rPr lang="en-IN" dirty="0"/>
              <a:t>Reshaping</a:t>
            </a:r>
          </a:p>
        </p:txBody>
      </p:sp>
      <p:sp>
        <p:nvSpPr>
          <p:cNvPr id="3" name="Content Placeholder 2">
            <a:extLst>
              <a:ext uri="{FF2B5EF4-FFF2-40B4-BE49-F238E27FC236}">
                <a16:creationId xmlns="" xmlns:a16="http://schemas.microsoft.com/office/drawing/2014/main" id="{5044421A-303C-7B51-2F47-ED28E0549E4B}"/>
              </a:ext>
            </a:extLst>
          </p:cNvPr>
          <p:cNvSpPr>
            <a:spLocks noGrp="1"/>
          </p:cNvSpPr>
          <p:nvPr>
            <p:ph idx="1"/>
          </p:nvPr>
        </p:nvSpPr>
        <p:spPr/>
        <p:txBody>
          <a:bodyPr>
            <a:normAutofit/>
          </a:bodyPr>
          <a:lstStyle/>
          <a:p>
            <a:pPr marL="285750" marR="0" lvl="0" indent="-285750" algn="just" rtl="0">
              <a:lnSpc>
                <a:spcPct val="150000"/>
              </a:lnSpc>
              <a:spcBef>
                <a:spcPts val="0"/>
              </a:spcBef>
              <a:spcAft>
                <a:spcPts val="0"/>
              </a:spcAft>
              <a:buClr>
                <a:srgbClr val="000000"/>
              </a:buClr>
              <a:buSzPts val="1800"/>
              <a:buFont typeface="Arial"/>
              <a:buChar char="•"/>
            </a:pPr>
            <a:r>
              <a:rPr lang="en-US" sz="2000" i="0" u="none" strike="noStrike" cap="none" dirty="0">
                <a:solidFill>
                  <a:srgbClr val="000000"/>
                </a:solidFill>
                <a:ea typeface="Calibri"/>
                <a:cs typeface="Calibri"/>
                <a:sym typeface="Calibri"/>
              </a:rPr>
              <a:t>There are a number of fundamental operations for rearranging tabular data. </a:t>
            </a:r>
            <a:endParaRPr lang="en-US" sz="2000" dirty="0"/>
          </a:p>
          <a:p>
            <a:pPr marL="285750" marR="0" lvl="0" indent="-285750" algn="just" rtl="0">
              <a:lnSpc>
                <a:spcPct val="150000"/>
              </a:lnSpc>
              <a:spcBef>
                <a:spcPts val="0"/>
              </a:spcBef>
              <a:spcAft>
                <a:spcPts val="0"/>
              </a:spcAft>
              <a:buClr>
                <a:srgbClr val="000000"/>
              </a:buClr>
              <a:buSzPts val="1800"/>
              <a:buFont typeface="Arial"/>
              <a:buChar char="•"/>
            </a:pPr>
            <a:r>
              <a:rPr lang="en-US" sz="2000" i="0" u="none" strike="noStrike" cap="none" dirty="0">
                <a:solidFill>
                  <a:srgbClr val="000000"/>
                </a:solidFill>
                <a:ea typeface="Calibri"/>
                <a:cs typeface="Calibri"/>
                <a:sym typeface="Calibri"/>
              </a:rPr>
              <a:t>These are alternatingly referred to as </a:t>
            </a:r>
            <a:r>
              <a:rPr lang="en-US" sz="2000" i="1" u="none" strike="noStrike" cap="none" dirty="0">
                <a:solidFill>
                  <a:srgbClr val="000000"/>
                </a:solidFill>
                <a:ea typeface="Calibri"/>
                <a:cs typeface="Calibri"/>
                <a:sym typeface="Calibri"/>
              </a:rPr>
              <a:t>reshape </a:t>
            </a:r>
            <a:r>
              <a:rPr lang="en-US" sz="2000" i="0" u="none" strike="noStrike" cap="none" dirty="0">
                <a:solidFill>
                  <a:srgbClr val="000000"/>
                </a:solidFill>
                <a:ea typeface="Calibri"/>
                <a:cs typeface="Calibri"/>
                <a:sym typeface="Calibri"/>
              </a:rPr>
              <a:t>or </a:t>
            </a:r>
            <a:r>
              <a:rPr lang="en-US" sz="2000" i="1" u="none" strike="noStrike" cap="none" dirty="0">
                <a:solidFill>
                  <a:srgbClr val="000000"/>
                </a:solidFill>
                <a:ea typeface="Calibri"/>
                <a:cs typeface="Calibri"/>
                <a:sym typeface="Calibri"/>
              </a:rPr>
              <a:t>pivot </a:t>
            </a:r>
            <a:r>
              <a:rPr lang="en-US" sz="2000" i="0" u="none" strike="noStrike" cap="none" dirty="0">
                <a:solidFill>
                  <a:srgbClr val="000000"/>
                </a:solidFill>
                <a:ea typeface="Calibri"/>
                <a:cs typeface="Calibri"/>
                <a:sym typeface="Calibri"/>
              </a:rPr>
              <a:t>operations.</a:t>
            </a:r>
            <a:endParaRPr lang="en-IN" sz="2000" dirty="0"/>
          </a:p>
        </p:txBody>
      </p:sp>
      <p:pic>
        <p:nvPicPr>
          <p:cNvPr id="4" name="Google Shape;103;p2" descr="Reshaping Data in a Pandas DataFrame ...">
            <a:extLst>
              <a:ext uri="{FF2B5EF4-FFF2-40B4-BE49-F238E27FC236}">
                <a16:creationId xmlns="" xmlns:a16="http://schemas.microsoft.com/office/drawing/2014/main" id="{EDD1C16B-C45C-424E-B62C-3B8705704163}"/>
              </a:ext>
            </a:extLst>
          </p:cNvPr>
          <p:cNvPicPr preferRelativeResize="0"/>
          <p:nvPr/>
        </p:nvPicPr>
        <p:blipFill rotWithShape="1">
          <a:blip r:embed="rId2" cstate="print">
            <a:alphaModFix/>
          </a:blip>
          <a:srcRect/>
          <a:stretch/>
        </p:blipFill>
        <p:spPr>
          <a:xfrm>
            <a:off x="1547664" y="3823430"/>
            <a:ext cx="5737480" cy="2868740"/>
          </a:xfrm>
          <a:prstGeom prst="rect">
            <a:avLst/>
          </a:prstGeom>
          <a:noFill/>
          <a:ln>
            <a:noFill/>
          </a:ln>
        </p:spPr>
      </p:pic>
    </p:spTree>
    <p:extLst>
      <p:ext uri="{BB962C8B-B14F-4D97-AF65-F5344CB8AC3E}">
        <p14:creationId xmlns="" xmlns:p14="http://schemas.microsoft.com/office/powerpoint/2010/main" val="2087427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10211E-65D4-419C-41EF-415E604E87A8}"/>
              </a:ext>
            </a:extLst>
          </p:cNvPr>
          <p:cNvSpPr>
            <a:spLocks noGrp="1"/>
          </p:cNvSpPr>
          <p:nvPr>
            <p:ph type="title"/>
          </p:nvPr>
        </p:nvSpPr>
        <p:spPr/>
        <p:txBody>
          <a:bodyPr/>
          <a:lstStyle/>
          <a:p>
            <a:r>
              <a:rPr lang="en-IN" dirty="0"/>
              <a:t>Reshaping</a:t>
            </a:r>
          </a:p>
        </p:txBody>
      </p:sp>
      <p:sp>
        <p:nvSpPr>
          <p:cNvPr id="3" name="Content Placeholder 2">
            <a:extLst>
              <a:ext uri="{FF2B5EF4-FFF2-40B4-BE49-F238E27FC236}">
                <a16:creationId xmlns="" xmlns:a16="http://schemas.microsoft.com/office/drawing/2014/main" id="{3098DB0E-F70B-E3CB-0B00-235E1DC1C5B4}"/>
              </a:ext>
            </a:extLst>
          </p:cNvPr>
          <p:cNvSpPr>
            <a:spLocks noGrp="1"/>
          </p:cNvSpPr>
          <p:nvPr>
            <p:ph idx="1"/>
          </p:nvPr>
        </p:nvSpPr>
        <p:spPr/>
        <p:txBody>
          <a:bodyPr/>
          <a:lstStyle/>
          <a:p>
            <a:pPr marL="114300" indent="0">
              <a:buNone/>
            </a:pPr>
            <a:r>
              <a:rPr lang="en-US" dirty="0"/>
              <a:t>Reshaping in pandas refers to </a:t>
            </a:r>
            <a:r>
              <a:rPr lang="en-US" b="1" dirty="0"/>
              <a:t>changing the structure or layout</a:t>
            </a:r>
            <a:r>
              <a:rPr lang="en-US" dirty="0"/>
              <a:t> of a </a:t>
            </a:r>
            <a:r>
              <a:rPr lang="en-US" dirty="0" err="1"/>
              <a:t>DataFrame</a:t>
            </a:r>
            <a:r>
              <a:rPr lang="en-US" dirty="0"/>
              <a:t>. They are:</a:t>
            </a:r>
          </a:p>
          <a:p>
            <a:r>
              <a:rPr lang="en-US" dirty="0">
                <a:solidFill>
                  <a:srgbClr val="C00000"/>
                </a:solidFill>
              </a:rPr>
              <a:t>Pivoting</a:t>
            </a:r>
          </a:p>
          <a:p>
            <a:r>
              <a:rPr lang="en-US" dirty="0">
                <a:solidFill>
                  <a:srgbClr val="C00000"/>
                </a:solidFill>
              </a:rPr>
              <a:t>Melting</a:t>
            </a:r>
          </a:p>
          <a:p>
            <a:r>
              <a:rPr lang="en-US" dirty="0">
                <a:solidFill>
                  <a:srgbClr val="C00000"/>
                </a:solidFill>
              </a:rPr>
              <a:t>Stacking,</a:t>
            </a:r>
          </a:p>
          <a:p>
            <a:r>
              <a:rPr lang="en-US" dirty="0">
                <a:solidFill>
                  <a:srgbClr val="C00000"/>
                </a:solidFill>
              </a:rPr>
              <a:t>Unstacking.</a:t>
            </a:r>
          </a:p>
          <a:p>
            <a:endParaRPr lang="en-IN" dirty="0"/>
          </a:p>
        </p:txBody>
      </p:sp>
    </p:spTree>
    <p:extLst>
      <p:ext uri="{BB962C8B-B14F-4D97-AF65-F5344CB8AC3E}">
        <p14:creationId xmlns="" xmlns:p14="http://schemas.microsoft.com/office/powerpoint/2010/main" val="8508007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AED1D1-840E-F84C-DA3B-F01205675B94}"/>
              </a:ext>
            </a:extLst>
          </p:cNvPr>
          <p:cNvSpPr>
            <a:spLocks noGrp="1"/>
          </p:cNvSpPr>
          <p:nvPr>
            <p:ph type="title"/>
          </p:nvPr>
        </p:nvSpPr>
        <p:spPr/>
        <p:txBody>
          <a:bodyPr/>
          <a:lstStyle/>
          <a:p>
            <a:r>
              <a:rPr lang="en-IN" dirty="0"/>
              <a:t>Pivoting</a:t>
            </a:r>
          </a:p>
        </p:txBody>
      </p:sp>
      <p:sp>
        <p:nvSpPr>
          <p:cNvPr id="3" name="Content Placeholder 2">
            <a:extLst>
              <a:ext uri="{FF2B5EF4-FFF2-40B4-BE49-F238E27FC236}">
                <a16:creationId xmlns="" xmlns:a16="http://schemas.microsoft.com/office/drawing/2014/main" id="{6B5690D1-42DF-ABD5-B862-0FB0BB217F35}"/>
              </a:ext>
            </a:extLst>
          </p:cNvPr>
          <p:cNvSpPr>
            <a:spLocks noGrp="1"/>
          </p:cNvSpPr>
          <p:nvPr>
            <p:ph idx="1"/>
          </p:nvPr>
        </p:nvSpPr>
        <p:spPr/>
        <p:txBody>
          <a:bodyPr>
            <a:normAutofit fontScale="70000" lnSpcReduction="20000"/>
          </a:bodyPr>
          <a:lstStyle/>
          <a:p>
            <a:pPr marL="114300" indent="0">
              <a:buNone/>
            </a:pPr>
            <a:r>
              <a:rPr lang="en-IN" dirty="0">
                <a:solidFill>
                  <a:srgbClr val="C00000"/>
                </a:solidFill>
              </a:rPr>
              <a:t>Pivoting Data (pivot() and </a:t>
            </a:r>
            <a:r>
              <a:rPr lang="en-IN" dirty="0" err="1">
                <a:solidFill>
                  <a:srgbClr val="C00000"/>
                </a:solidFill>
              </a:rPr>
              <a:t>pivot_table</a:t>
            </a:r>
            <a:r>
              <a:rPr lang="en-IN" dirty="0">
                <a:solidFill>
                  <a:srgbClr val="C00000"/>
                </a:solidFill>
              </a:rPr>
              <a:t>())</a:t>
            </a:r>
          </a:p>
          <a:p>
            <a:r>
              <a:rPr lang="en-IN" dirty="0"/>
              <a:t>Pivoting rearranges data by turning unique values into columns.</a:t>
            </a:r>
          </a:p>
          <a:p>
            <a:endParaRPr lang="en-IN" dirty="0"/>
          </a:p>
          <a:p>
            <a:pPr marL="114300" indent="0">
              <a:buNone/>
            </a:pPr>
            <a:r>
              <a:rPr lang="en-IN" dirty="0"/>
              <a:t> Using pivot()</a:t>
            </a:r>
          </a:p>
          <a:p>
            <a:pPr marL="114300" indent="0">
              <a:buNone/>
            </a:pPr>
            <a:r>
              <a:rPr lang="en-IN" b="0" dirty="0">
                <a:latin typeface="Courier New" panose="02070309020205020404" pitchFamily="49" charset="0"/>
                <a:cs typeface="Courier New" panose="02070309020205020404" pitchFamily="49" charset="0"/>
              </a:rPr>
              <a:t>import pandas as pd</a:t>
            </a:r>
          </a:p>
          <a:p>
            <a:pPr marL="114300" indent="0">
              <a:buNone/>
            </a:pPr>
            <a:r>
              <a:rPr lang="en-IN" b="0" dirty="0" err="1">
                <a:latin typeface="Courier New" panose="02070309020205020404" pitchFamily="49" charset="0"/>
                <a:cs typeface="Courier New" panose="02070309020205020404" pitchFamily="49" charset="0"/>
              </a:rPr>
              <a:t>df</a:t>
            </a:r>
            <a:r>
              <a:rPr lang="en-IN" b="0" dirty="0">
                <a:latin typeface="Courier New" panose="02070309020205020404" pitchFamily="49" charset="0"/>
                <a:cs typeface="Courier New" panose="02070309020205020404" pitchFamily="49" charset="0"/>
              </a:rPr>
              <a:t> = </a:t>
            </a:r>
            <a:r>
              <a:rPr lang="en-IN" b="0" dirty="0" err="1">
                <a:latin typeface="Courier New" panose="02070309020205020404" pitchFamily="49" charset="0"/>
                <a:cs typeface="Courier New" panose="02070309020205020404" pitchFamily="49" charset="0"/>
              </a:rPr>
              <a:t>pd.DataFrame</a:t>
            </a:r>
            <a:r>
              <a:rPr lang="en-IN" b="0" dirty="0">
                <a:latin typeface="Courier New" panose="02070309020205020404" pitchFamily="49" charset="0"/>
                <a:cs typeface="Courier New" panose="02070309020205020404" pitchFamily="49" charset="0"/>
              </a:rPr>
              <a:t>({</a:t>
            </a:r>
          </a:p>
          <a:p>
            <a:pPr marL="114300" indent="0">
              <a:buNone/>
            </a:pPr>
            <a:r>
              <a:rPr lang="en-IN" b="0" dirty="0">
                <a:latin typeface="Courier New" panose="02070309020205020404" pitchFamily="49" charset="0"/>
                <a:cs typeface="Courier New" panose="02070309020205020404" pitchFamily="49" charset="0"/>
              </a:rPr>
              <a:t>    'Date': ['2024-01-01', '2024-01-01', '2024-01-02', '2024-01-02'],</a:t>
            </a:r>
          </a:p>
          <a:p>
            <a:pPr marL="114300" indent="0">
              <a:buNone/>
            </a:pPr>
            <a:r>
              <a:rPr lang="en-IN" b="0" dirty="0">
                <a:latin typeface="Courier New" panose="02070309020205020404" pitchFamily="49" charset="0"/>
                <a:cs typeface="Courier New" panose="02070309020205020404" pitchFamily="49" charset="0"/>
              </a:rPr>
              <a:t>    'City': ['New York', 'London', 'New York', 'London'],</a:t>
            </a:r>
          </a:p>
          <a:p>
            <a:pPr marL="114300" indent="0">
              <a:buNone/>
            </a:pPr>
            <a:r>
              <a:rPr lang="en-IN" b="0" dirty="0">
                <a:latin typeface="Courier New" panose="02070309020205020404" pitchFamily="49" charset="0"/>
                <a:cs typeface="Courier New" panose="02070309020205020404" pitchFamily="49" charset="0"/>
              </a:rPr>
              <a:t>    'Sales': [200, 150, 220, 180] })</a:t>
            </a:r>
          </a:p>
          <a:p>
            <a:pPr marL="114300" indent="0">
              <a:buNone/>
            </a:pPr>
            <a:endParaRPr lang="en-IN" b="0" dirty="0">
              <a:latin typeface="Courier New" panose="02070309020205020404" pitchFamily="49" charset="0"/>
              <a:cs typeface="Courier New" panose="02070309020205020404" pitchFamily="49" charset="0"/>
            </a:endParaRPr>
          </a:p>
          <a:p>
            <a:pPr marL="114300" indent="0">
              <a:buNone/>
            </a:pPr>
            <a:r>
              <a:rPr lang="en-IN" b="0" dirty="0" err="1">
                <a:latin typeface="Courier New" panose="02070309020205020404" pitchFamily="49" charset="0"/>
                <a:cs typeface="Courier New" panose="02070309020205020404" pitchFamily="49" charset="0"/>
              </a:rPr>
              <a:t>pivot_df</a:t>
            </a:r>
            <a:r>
              <a:rPr lang="en-IN" b="0" dirty="0">
                <a:latin typeface="Courier New" panose="02070309020205020404" pitchFamily="49" charset="0"/>
                <a:cs typeface="Courier New" panose="02070309020205020404" pitchFamily="49" charset="0"/>
              </a:rPr>
              <a:t> = </a:t>
            </a:r>
            <a:r>
              <a:rPr lang="en-IN" b="0" dirty="0" err="1">
                <a:latin typeface="Courier New" panose="02070309020205020404" pitchFamily="49" charset="0"/>
                <a:cs typeface="Courier New" panose="02070309020205020404" pitchFamily="49" charset="0"/>
              </a:rPr>
              <a:t>df.pivot</a:t>
            </a:r>
            <a:r>
              <a:rPr lang="en-IN" b="0" dirty="0">
                <a:latin typeface="Courier New" panose="02070309020205020404" pitchFamily="49" charset="0"/>
                <a:cs typeface="Courier New" panose="02070309020205020404" pitchFamily="49" charset="0"/>
              </a:rPr>
              <a:t>(index='Date', columns='City', values='Sales’)</a:t>
            </a:r>
          </a:p>
          <a:p>
            <a:pPr marL="114300" indent="0">
              <a:buNone/>
            </a:pPr>
            <a:endParaRPr lang="en-IN" b="0" dirty="0">
              <a:latin typeface="Courier New" panose="02070309020205020404" pitchFamily="49" charset="0"/>
              <a:cs typeface="Courier New" panose="02070309020205020404" pitchFamily="49" charset="0"/>
            </a:endParaRP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pivot_df</a:t>
            </a:r>
            <a:r>
              <a:rPr lang="en-IN" b="0" dirty="0">
                <a:latin typeface="Courier New" panose="02070309020205020404" pitchFamily="49" charset="0"/>
                <a:cs typeface="Courier New" panose="02070309020205020404" pitchFamily="49" charset="0"/>
              </a:rPr>
              <a:t>)</a:t>
            </a:r>
          </a:p>
          <a:p>
            <a:pPr marL="114300" indent="0">
              <a:buNone/>
            </a:pPr>
            <a:endParaRPr lang="en-IN" dirty="0"/>
          </a:p>
          <a:p>
            <a:pPr marL="114300" indent="0">
              <a:buNone/>
            </a:pPr>
            <a:r>
              <a:rPr lang="en-IN" dirty="0">
                <a:solidFill>
                  <a:srgbClr val="C00000"/>
                </a:solidFill>
              </a:rPr>
              <a:t>📌 Key points:</a:t>
            </a:r>
          </a:p>
          <a:p>
            <a:pPr lvl="1"/>
            <a:r>
              <a:rPr lang="en-IN" dirty="0"/>
              <a:t>Converts City values into column names.</a:t>
            </a:r>
          </a:p>
          <a:p>
            <a:pPr lvl="1"/>
            <a:r>
              <a:rPr lang="en-IN" dirty="0"/>
              <a:t>Uses Date as the index.</a:t>
            </a:r>
          </a:p>
          <a:p>
            <a:pPr lvl="1"/>
            <a:r>
              <a:rPr lang="en-IN" dirty="0"/>
              <a:t>Shows Sales values as table entries.</a:t>
            </a:r>
          </a:p>
        </p:txBody>
      </p:sp>
    </p:spTree>
    <p:extLst>
      <p:ext uri="{BB962C8B-B14F-4D97-AF65-F5344CB8AC3E}">
        <p14:creationId xmlns="" xmlns:p14="http://schemas.microsoft.com/office/powerpoint/2010/main" val="284359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General techniques for handling large volumes of data</a:t>
            </a:r>
            <a:endParaRPr lang="en-IN" sz="4000" dirty="0"/>
          </a:p>
        </p:txBody>
      </p:sp>
      <p:sp>
        <p:nvSpPr>
          <p:cNvPr id="3" name="Content Placeholder 2"/>
          <p:cNvSpPr>
            <a:spLocks noGrp="1"/>
          </p:cNvSpPr>
          <p:nvPr>
            <p:ph idx="1"/>
          </p:nvPr>
        </p:nvSpPr>
        <p:spPr/>
        <p:txBody>
          <a:bodyPr/>
          <a:lstStyle/>
          <a:p>
            <a:r>
              <a:rPr lang="en-GB" b="0" dirty="0"/>
              <a:t>Never-ending algorithms, out-of-memory errors, and speed issues are the most common challenges you face when working with large data.</a:t>
            </a:r>
            <a:endParaRPr lang="en-IN" dirty="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09451" y="3068960"/>
            <a:ext cx="6324773" cy="32681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960688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DF29DF-14BB-ABFA-EAD0-B461C69B6DEF}"/>
              </a:ext>
            </a:extLst>
          </p:cNvPr>
          <p:cNvSpPr>
            <a:spLocks noGrp="1"/>
          </p:cNvSpPr>
          <p:nvPr>
            <p:ph type="title"/>
          </p:nvPr>
        </p:nvSpPr>
        <p:spPr/>
        <p:txBody>
          <a:bodyPr/>
          <a:lstStyle/>
          <a:p>
            <a:r>
              <a:rPr lang="en-IN" dirty="0"/>
              <a:t>Melting</a:t>
            </a:r>
          </a:p>
        </p:txBody>
      </p:sp>
      <p:sp>
        <p:nvSpPr>
          <p:cNvPr id="3" name="Content Placeholder 2">
            <a:extLst>
              <a:ext uri="{FF2B5EF4-FFF2-40B4-BE49-F238E27FC236}">
                <a16:creationId xmlns="" xmlns:a16="http://schemas.microsoft.com/office/drawing/2014/main" id="{81B467E2-9597-5DC7-32D3-7A807C2547A9}"/>
              </a:ext>
            </a:extLst>
          </p:cNvPr>
          <p:cNvSpPr>
            <a:spLocks noGrp="1"/>
          </p:cNvSpPr>
          <p:nvPr>
            <p:ph idx="1"/>
          </p:nvPr>
        </p:nvSpPr>
        <p:spPr/>
        <p:txBody>
          <a:bodyPr>
            <a:normAutofit lnSpcReduction="10000"/>
          </a:bodyPr>
          <a:lstStyle/>
          <a:p>
            <a:pPr marL="114300" indent="0">
              <a:buNone/>
            </a:pPr>
            <a:r>
              <a:rPr lang="en-IN" dirty="0">
                <a:solidFill>
                  <a:srgbClr val="C00000"/>
                </a:solidFill>
              </a:rPr>
              <a:t>Melting Data (melt())</a:t>
            </a:r>
          </a:p>
          <a:p>
            <a:r>
              <a:rPr lang="en-IN" dirty="0"/>
              <a:t>The opposite of pivoting – it converts wide data into long format.</a:t>
            </a:r>
          </a:p>
          <a:p>
            <a:endParaRPr lang="en-IN" dirty="0"/>
          </a:p>
          <a:p>
            <a:pPr marL="114300" indent="0">
              <a:buNone/>
            </a:pPr>
            <a:r>
              <a:rPr lang="en-IN" b="0" dirty="0" err="1">
                <a:latin typeface="Courier New" panose="02070309020205020404" pitchFamily="49" charset="0"/>
                <a:cs typeface="Courier New" panose="02070309020205020404" pitchFamily="49" charset="0"/>
              </a:rPr>
              <a:t>melted_df</a:t>
            </a:r>
            <a:r>
              <a:rPr lang="en-IN" b="0" dirty="0">
                <a:latin typeface="Courier New" panose="02070309020205020404" pitchFamily="49" charset="0"/>
                <a:cs typeface="Courier New" panose="02070309020205020404" pitchFamily="49" charset="0"/>
              </a:rPr>
              <a:t> = </a:t>
            </a:r>
            <a:r>
              <a:rPr lang="en-IN" b="0" dirty="0" err="1">
                <a:latin typeface="Courier New" panose="02070309020205020404" pitchFamily="49" charset="0"/>
                <a:cs typeface="Courier New" panose="02070309020205020404" pitchFamily="49" charset="0"/>
              </a:rPr>
              <a:t>pivot_df.reset_index</a:t>
            </a:r>
            <a:r>
              <a:rPr lang="en-IN" b="0" dirty="0">
                <a:latin typeface="Courier New" panose="02070309020205020404" pitchFamily="49" charset="0"/>
                <a:cs typeface="Courier New" panose="02070309020205020404" pitchFamily="49" charset="0"/>
              </a:rPr>
              <a:t>().melt(</a:t>
            </a:r>
            <a:r>
              <a:rPr lang="en-IN" b="0" dirty="0" err="1">
                <a:latin typeface="Courier New" panose="02070309020205020404" pitchFamily="49" charset="0"/>
                <a:cs typeface="Courier New" panose="02070309020205020404" pitchFamily="49" charset="0"/>
              </a:rPr>
              <a:t>id_vars</a:t>
            </a:r>
            <a:r>
              <a:rPr lang="en-IN" b="0" dirty="0">
                <a:latin typeface="Courier New" panose="02070309020205020404" pitchFamily="49" charset="0"/>
                <a:cs typeface="Courier New" panose="02070309020205020404" pitchFamily="49" charset="0"/>
              </a:rPr>
              <a:t>='Date', </a:t>
            </a:r>
            <a:r>
              <a:rPr lang="en-IN" b="0" dirty="0" err="1">
                <a:latin typeface="Courier New" panose="02070309020205020404" pitchFamily="49" charset="0"/>
                <a:cs typeface="Courier New" panose="02070309020205020404" pitchFamily="49" charset="0"/>
              </a:rPr>
              <a:t>var_name</a:t>
            </a:r>
            <a:r>
              <a:rPr lang="en-IN" b="0" dirty="0">
                <a:latin typeface="Courier New" panose="02070309020205020404" pitchFamily="49" charset="0"/>
                <a:cs typeface="Courier New" panose="02070309020205020404" pitchFamily="49" charset="0"/>
              </a:rPr>
              <a:t>='City', </a:t>
            </a:r>
            <a:r>
              <a:rPr lang="en-IN" b="0" dirty="0" err="1">
                <a:latin typeface="Courier New" panose="02070309020205020404" pitchFamily="49" charset="0"/>
                <a:cs typeface="Courier New" panose="02070309020205020404" pitchFamily="49" charset="0"/>
              </a:rPr>
              <a:t>value_name</a:t>
            </a:r>
            <a:r>
              <a:rPr lang="en-IN" b="0" dirty="0">
                <a:latin typeface="Courier New" panose="02070309020205020404" pitchFamily="49" charset="0"/>
                <a:cs typeface="Courier New" panose="02070309020205020404" pitchFamily="49" charset="0"/>
              </a:rPr>
              <a:t>='Sales')</a:t>
            </a: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melted_df</a:t>
            </a:r>
            <a:r>
              <a:rPr lang="en-IN" b="0" dirty="0">
                <a:latin typeface="Courier New" panose="02070309020205020404" pitchFamily="49" charset="0"/>
                <a:cs typeface="Courier New" panose="02070309020205020404" pitchFamily="49" charset="0"/>
              </a:rPr>
              <a:t>)</a:t>
            </a:r>
          </a:p>
          <a:p>
            <a:pPr marL="114300" indent="0">
              <a:buNone/>
            </a:pPr>
            <a:endParaRPr lang="en-IN" b="0" dirty="0">
              <a:latin typeface="Courier New" panose="02070309020205020404" pitchFamily="49" charset="0"/>
              <a:cs typeface="Courier New" panose="02070309020205020404" pitchFamily="49" charset="0"/>
            </a:endParaRPr>
          </a:p>
          <a:p>
            <a:r>
              <a:rPr lang="en-IN" dirty="0">
                <a:solidFill>
                  <a:srgbClr val="C00000"/>
                </a:solidFill>
              </a:rPr>
              <a:t>📌 Key points:</a:t>
            </a:r>
          </a:p>
          <a:p>
            <a:pPr lvl="1"/>
            <a:r>
              <a:rPr lang="en-IN" dirty="0"/>
              <a:t>Converts </a:t>
            </a:r>
            <a:r>
              <a:rPr lang="en-IN" dirty="0" err="1"/>
              <a:t>pivot_df</a:t>
            </a:r>
            <a:r>
              <a:rPr lang="en-IN" dirty="0"/>
              <a:t> back into a long format.</a:t>
            </a:r>
          </a:p>
          <a:p>
            <a:pPr lvl="1"/>
            <a:r>
              <a:rPr lang="en-IN" dirty="0" err="1"/>
              <a:t>id_vars</a:t>
            </a:r>
            <a:r>
              <a:rPr lang="en-IN" dirty="0"/>
              <a:t> keeps specified columns (Date).</a:t>
            </a:r>
          </a:p>
          <a:p>
            <a:pPr lvl="1"/>
            <a:r>
              <a:rPr lang="en-IN" dirty="0" err="1"/>
              <a:t>var_name</a:t>
            </a:r>
            <a:r>
              <a:rPr lang="en-IN" dirty="0"/>
              <a:t> and </a:t>
            </a:r>
            <a:r>
              <a:rPr lang="en-IN" dirty="0" err="1"/>
              <a:t>value_name</a:t>
            </a:r>
            <a:r>
              <a:rPr lang="en-IN" dirty="0"/>
              <a:t> rename the columns.</a:t>
            </a:r>
          </a:p>
        </p:txBody>
      </p:sp>
    </p:spTree>
    <p:extLst>
      <p:ext uri="{BB962C8B-B14F-4D97-AF65-F5344CB8AC3E}">
        <p14:creationId xmlns="" xmlns:p14="http://schemas.microsoft.com/office/powerpoint/2010/main" val="10847576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3513B4-E3E2-E314-E557-45DDA5D346C4}"/>
              </a:ext>
            </a:extLst>
          </p:cNvPr>
          <p:cNvSpPr>
            <a:spLocks noGrp="1"/>
          </p:cNvSpPr>
          <p:nvPr>
            <p:ph type="title"/>
          </p:nvPr>
        </p:nvSpPr>
        <p:spPr/>
        <p:txBody>
          <a:bodyPr/>
          <a:lstStyle/>
          <a:p>
            <a:r>
              <a:rPr lang="en-IN" dirty="0"/>
              <a:t>Stacking and Unstacking</a:t>
            </a:r>
          </a:p>
        </p:txBody>
      </p:sp>
      <p:sp>
        <p:nvSpPr>
          <p:cNvPr id="3" name="Content Placeholder 2">
            <a:extLst>
              <a:ext uri="{FF2B5EF4-FFF2-40B4-BE49-F238E27FC236}">
                <a16:creationId xmlns="" xmlns:a16="http://schemas.microsoft.com/office/drawing/2014/main" id="{C1DA7AC0-EE89-D88B-0124-98473F73DD0D}"/>
              </a:ext>
            </a:extLst>
          </p:cNvPr>
          <p:cNvSpPr>
            <a:spLocks noGrp="1"/>
          </p:cNvSpPr>
          <p:nvPr>
            <p:ph idx="1"/>
          </p:nvPr>
        </p:nvSpPr>
        <p:spPr/>
        <p:txBody>
          <a:bodyPr>
            <a:normAutofit/>
          </a:bodyPr>
          <a:lstStyle/>
          <a:p>
            <a:pPr marL="114300" indent="0">
              <a:buNone/>
            </a:pPr>
            <a:r>
              <a:rPr lang="en-IN" dirty="0">
                <a:solidFill>
                  <a:srgbClr val="C00000"/>
                </a:solidFill>
              </a:rPr>
              <a:t>Stacking (stack())</a:t>
            </a:r>
          </a:p>
          <a:p>
            <a:r>
              <a:rPr lang="en-IN" dirty="0"/>
              <a:t>Converts columns into a hierarchical index (multi-index rows).</a:t>
            </a:r>
          </a:p>
          <a:p>
            <a:pPr marL="114300" indent="0">
              <a:buNone/>
            </a:pPr>
            <a:endParaRPr lang="en-IN" b="0" dirty="0">
              <a:latin typeface="Courier New" panose="02070309020205020404" pitchFamily="49" charset="0"/>
              <a:cs typeface="Courier New" panose="02070309020205020404" pitchFamily="49" charset="0"/>
            </a:endParaRPr>
          </a:p>
          <a:p>
            <a:pPr marL="114300" indent="0">
              <a:buNone/>
            </a:pPr>
            <a:r>
              <a:rPr lang="en-IN" b="0" dirty="0" err="1">
                <a:latin typeface="Courier New" panose="02070309020205020404" pitchFamily="49" charset="0"/>
                <a:cs typeface="Courier New" panose="02070309020205020404" pitchFamily="49" charset="0"/>
              </a:rPr>
              <a:t>stacked_df</a:t>
            </a:r>
            <a:r>
              <a:rPr lang="en-IN" b="0" dirty="0">
                <a:latin typeface="Courier New" panose="02070309020205020404" pitchFamily="49" charset="0"/>
                <a:cs typeface="Courier New" panose="02070309020205020404" pitchFamily="49" charset="0"/>
              </a:rPr>
              <a:t> = </a:t>
            </a:r>
            <a:r>
              <a:rPr lang="en-IN" b="0" dirty="0" err="1">
                <a:latin typeface="Courier New" panose="02070309020205020404" pitchFamily="49" charset="0"/>
                <a:cs typeface="Courier New" panose="02070309020205020404" pitchFamily="49" charset="0"/>
              </a:rPr>
              <a:t>pivot_df.stack</a:t>
            </a:r>
            <a:r>
              <a:rPr lang="en-IN" b="0" dirty="0">
                <a:latin typeface="Courier New" panose="02070309020205020404" pitchFamily="49" charset="0"/>
                <a:cs typeface="Courier New" panose="02070309020205020404" pitchFamily="49" charset="0"/>
              </a:rPr>
              <a:t>()</a:t>
            </a: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stacked_df</a:t>
            </a:r>
            <a:r>
              <a:rPr lang="en-IN" b="0" dirty="0">
                <a:latin typeface="Courier New" panose="02070309020205020404" pitchFamily="49" charset="0"/>
                <a:cs typeface="Courier New" panose="02070309020205020404" pitchFamily="49" charset="0"/>
              </a:rPr>
              <a:t>)</a:t>
            </a:r>
          </a:p>
          <a:p>
            <a:pPr marL="114300" indent="0">
              <a:buNone/>
            </a:pPr>
            <a:endParaRPr lang="en-IN" dirty="0">
              <a:solidFill>
                <a:srgbClr val="C00000"/>
              </a:solidFill>
            </a:endParaRPr>
          </a:p>
          <a:p>
            <a:pPr marL="114300" indent="0">
              <a:buNone/>
            </a:pPr>
            <a:r>
              <a:rPr lang="en-IN" dirty="0">
                <a:solidFill>
                  <a:srgbClr val="C00000"/>
                </a:solidFill>
              </a:rPr>
              <a:t>Unstacking (unstack())</a:t>
            </a:r>
          </a:p>
          <a:p>
            <a:r>
              <a:rPr lang="en-IN" dirty="0"/>
              <a:t>Converts multi-index rows back into columns.</a:t>
            </a:r>
          </a:p>
          <a:p>
            <a:pPr marL="114300" indent="0">
              <a:buNone/>
            </a:pPr>
            <a:r>
              <a:rPr lang="en-IN" b="0" dirty="0" err="1">
                <a:latin typeface="Courier New" panose="02070309020205020404" pitchFamily="49" charset="0"/>
                <a:cs typeface="Courier New" panose="02070309020205020404" pitchFamily="49" charset="0"/>
              </a:rPr>
              <a:t>unstacked_df</a:t>
            </a:r>
            <a:r>
              <a:rPr lang="en-IN" b="0" dirty="0">
                <a:latin typeface="Courier New" panose="02070309020205020404" pitchFamily="49" charset="0"/>
                <a:cs typeface="Courier New" panose="02070309020205020404" pitchFamily="49" charset="0"/>
              </a:rPr>
              <a:t> = </a:t>
            </a:r>
            <a:r>
              <a:rPr lang="en-IN" b="0" dirty="0" err="1">
                <a:latin typeface="Courier New" panose="02070309020205020404" pitchFamily="49" charset="0"/>
                <a:cs typeface="Courier New" panose="02070309020205020404" pitchFamily="49" charset="0"/>
              </a:rPr>
              <a:t>stacked_df.unstack</a:t>
            </a:r>
            <a:r>
              <a:rPr lang="en-IN" b="0" dirty="0">
                <a:latin typeface="Courier New" panose="02070309020205020404" pitchFamily="49" charset="0"/>
                <a:cs typeface="Courier New" panose="02070309020205020404" pitchFamily="49" charset="0"/>
              </a:rPr>
              <a:t>()</a:t>
            </a: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unstacked_df</a:t>
            </a:r>
            <a:r>
              <a:rPr lang="en-IN" b="0" dirty="0">
                <a:latin typeface="Courier New" panose="02070309020205020404" pitchFamily="49" charset="0"/>
                <a:cs typeface="Courier New" panose="02070309020205020404" pitchFamily="49" charset="0"/>
              </a:rPr>
              <a:t>)</a:t>
            </a:r>
          </a:p>
        </p:txBody>
      </p:sp>
    </p:spTree>
    <p:extLst>
      <p:ext uri="{BB962C8B-B14F-4D97-AF65-F5344CB8AC3E}">
        <p14:creationId xmlns="" xmlns:p14="http://schemas.microsoft.com/office/powerpoint/2010/main" val="40050196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8E5F6B-8FCF-F794-3FAA-BD47D1661CCB}"/>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 xmlns:a16="http://schemas.microsoft.com/office/drawing/2014/main" id="{E4210293-1605-E3E7-E81D-17E57D2D9AD0}"/>
              </a:ext>
            </a:extLst>
          </p:cNvPr>
          <p:cNvSpPr>
            <a:spLocks noGrp="1"/>
          </p:cNvSpPr>
          <p:nvPr>
            <p:ph idx="1"/>
          </p:nvPr>
        </p:nvSpPr>
        <p:spPr/>
        <p:txBody>
          <a:bodyPr>
            <a:normAutofit fontScale="92500"/>
          </a:bodyPr>
          <a:lstStyle/>
          <a:p>
            <a:pPr marL="285750" indent="-285750" algn="l">
              <a:lnSpc>
                <a:spcPct val="150000"/>
              </a:lnSpc>
              <a:buFont typeface="Arial" panose="020B0604020202020204" pitchFamily="34" charset="0"/>
              <a:buChar char="•"/>
            </a:pPr>
            <a:r>
              <a:rPr lang="en-US" sz="2400" i="0" dirty="0">
                <a:solidFill>
                  <a:srgbClr val="273239"/>
                </a:solidFill>
                <a:effectLst/>
                <a:highlight>
                  <a:srgbClr val="FFFFFF"/>
                </a:highlight>
                <a:ea typeface="Calibri" panose="020F0502020204030204" pitchFamily="34" charset="0"/>
                <a:cs typeface="Calibri" panose="020F0502020204030204" pitchFamily="34" charset="0"/>
              </a:rPr>
              <a:t>Data cleaning, also known as </a:t>
            </a:r>
            <a:r>
              <a:rPr lang="en-US" sz="2400" i="0" dirty="0">
                <a:solidFill>
                  <a:srgbClr val="C00000"/>
                </a:solidFill>
                <a:effectLst/>
                <a:highlight>
                  <a:srgbClr val="FFFFFF"/>
                </a:highlight>
                <a:ea typeface="Calibri" panose="020F0502020204030204" pitchFamily="34" charset="0"/>
                <a:cs typeface="Calibri" panose="020F0502020204030204" pitchFamily="34" charset="0"/>
              </a:rPr>
              <a:t>data cleansing or data preprocessing</a:t>
            </a:r>
            <a:r>
              <a:rPr lang="en-US" sz="2400" i="0" dirty="0">
                <a:solidFill>
                  <a:srgbClr val="273239"/>
                </a:solidFill>
                <a:effectLst/>
                <a:highlight>
                  <a:srgbClr val="FFFFFF"/>
                </a:highlight>
                <a:ea typeface="Calibri" panose="020F0502020204030204" pitchFamily="34" charset="0"/>
                <a:cs typeface="Calibri" panose="020F0502020204030204" pitchFamily="34" charset="0"/>
              </a:rPr>
              <a:t>, is a crucial step in the data science pipeline that involves identifying and correcting or removing errors, inconsistencies, and inaccuracies in the data to improve its quality and usability. </a:t>
            </a:r>
          </a:p>
          <a:p>
            <a:pPr marL="285750" indent="-285750" algn="l">
              <a:lnSpc>
                <a:spcPct val="150000"/>
              </a:lnSpc>
              <a:buFont typeface="Arial" panose="020B0604020202020204" pitchFamily="34" charset="0"/>
              <a:buChar char="•"/>
            </a:pPr>
            <a:r>
              <a:rPr lang="en-US" sz="2400" i="0" dirty="0">
                <a:solidFill>
                  <a:srgbClr val="273239"/>
                </a:solidFill>
                <a:effectLst/>
                <a:highlight>
                  <a:srgbClr val="FFFFFF"/>
                </a:highlight>
                <a:ea typeface="Calibri" panose="020F0502020204030204" pitchFamily="34" charset="0"/>
                <a:cs typeface="Calibri" panose="020F0502020204030204" pitchFamily="34" charset="0"/>
              </a:rPr>
              <a:t>Data cleaning is essential because raw data is often </a:t>
            </a:r>
            <a:r>
              <a:rPr lang="en-US" sz="2400" i="0" dirty="0">
                <a:solidFill>
                  <a:srgbClr val="C00000"/>
                </a:solidFill>
                <a:effectLst/>
                <a:highlight>
                  <a:srgbClr val="FFFFFF"/>
                </a:highlight>
                <a:ea typeface="Calibri" panose="020F0502020204030204" pitchFamily="34" charset="0"/>
                <a:cs typeface="Calibri" panose="020F0502020204030204" pitchFamily="34" charset="0"/>
              </a:rPr>
              <a:t>noisy, incomplete, and inconsistent</a:t>
            </a:r>
            <a:r>
              <a:rPr lang="en-US" sz="2400" i="0" dirty="0">
                <a:solidFill>
                  <a:srgbClr val="273239"/>
                </a:solidFill>
                <a:effectLst/>
                <a:highlight>
                  <a:srgbClr val="FFFFFF"/>
                </a:highlight>
                <a:ea typeface="Calibri" panose="020F0502020204030204" pitchFamily="34" charset="0"/>
                <a:cs typeface="Calibri" panose="020F0502020204030204" pitchFamily="34" charset="0"/>
              </a:rPr>
              <a:t>, which can negatively impact the accuracy and reliability of the insights derived from it.</a:t>
            </a:r>
            <a:endParaRPr lang="en-IN" sz="2400" dirty="0">
              <a:effectLst/>
              <a:ea typeface="Calibri" panose="020F0502020204030204" pitchFamily="34" charset="0"/>
              <a:cs typeface="Calibri" panose="020F0502020204030204" pitchFamily="34" charset="0"/>
            </a:endParaRPr>
          </a:p>
          <a:p>
            <a:endParaRPr lang="en-IN" dirty="0"/>
          </a:p>
        </p:txBody>
      </p:sp>
    </p:spTree>
    <p:extLst>
      <p:ext uri="{BB962C8B-B14F-4D97-AF65-F5344CB8AC3E}">
        <p14:creationId xmlns="" xmlns:p14="http://schemas.microsoft.com/office/powerpoint/2010/main" val="10105434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204C9B-485E-465A-6B4D-7B79125D4214}"/>
              </a:ext>
            </a:extLst>
          </p:cNvPr>
          <p:cNvSpPr>
            <a:spLocks noGrp="1"/>
          </p:cNvSpPr>
          <p:nvPr>
            <p:ph type="title"/>
          </p:nvPr>
        </p:nvSpPr>
        <p:spPr/>
        <p:txBody>
          <a:bodyPr/>
          <a:lstStyle/>
          <a:p>
            <a:r>
              <a:rPr lang="en-IN" dirty="0"/>
              <a:t>Why data cleaning is important?</a:t>
            </a:r>
          </a:p>
        </p:txBody>
      </p:sp>
      <p:sp>
        <p:nvSpPr>
          <p:cNvPr id="3" name="Content Placeholder 2">
            <a:extLst>
              <a:ext uri="{FF2B5EF4-FFF2-40B4-BE49-F238E27FC236}">
                <a16:creationId xmlns="" xmlns:a16="http://schemas.microsoft.com/office/drawing/2014/main" id="{6D2C80B4-5FF3-49D5-2975-BC18E9377936}"/>
              </a:ext>
            </a:extLst>
          </p:cNvPr>
          <p:cNvSpPr>
            <a:spLocks noGrp="1"/>
          </p:cNvSpPr>
          <p:nvPr>
            <p:ph idx="1"/>
          </p:nvPr>
        </p:nvSpPr>
        <p:spPr/>
        <p:txBody>
          <a:bodyPr>
            <a:normAutofit fontScale="85000" lnSpcReduction="20000"/>
          </a:bodyPr>
          <a:lstStyle/>
          <a:p>
            <a:pPr marL="285750" indent="-285750" algn="just" rtl="0" fontAlgn="base">
              <a:lnSpc>
                <a:spcPct val="150000"/>
              </a:lnSpc>
              <a:buFont typeface="Arial" panose="020B0604020202020204" pitchFamily="34" charset="0"/>
              <a:buChar char="•"/>
            </a:pPr>
            <a:r>
              <a:rPr lang="en-US" i="0" dirty="0">
                <a:solidFill>
                  <a:srgbClr val="273239"/>
                </a:solidFill>
                <a:effectLst/>
                <a:highlight>
                  <a:srgbClr val="FFFFFF"/>
                </a:highlight>
                <a:ea typeface="Calibri" panose="020F0502020204030204" pitchFamily="34" charset="0"/>
                <a:cs typeface="Calibri" panose="020F0502020204030204" pitchFamily="34" charset="0"/>
              </a:rPr>
              <a:t>Data cleansing is a crucial step in the data preparation process, playing an important role in ensuring the accuracy, reliability, and overall quality of a dataset.</a:t>
            </a:r>
          </a:p>
          <a:p>
            <a:pPr marL="285750" indent="-285750" algn="just" rtl="0" fontAlgn="base">
              <a:lnSpc>
                <a:spcPct val="150000"/>
              </a:lnSpc>
              <a:buFont typeface="Arial" panose="020B0604020202020204" pitchFamily="34" charset="0"/>
              <a:buChar char="•"/>
            </a:pPr>
            <a:r>
              <a:rPr lang="en-US" i="0" dirty="0">
                <a:solidFill>
                  <a:srgbClr val="273239"/>
                </a:solidFill>
                <a:effectLst/>
                <a:highlight>
                  <a:srgbClr val="FFFFFF"/>
                </a:highlight>
                <a:ea typeface="Calibri" panose="020F0502020204030204" pitchFamily="34" charset="0"/>
                <a:cs typeface="Calibri" panose="020F0502020204030204" pitchFamily="34" charset="0"/>
              </a:rPr>
              <a:t>For decision-making, the integrity of the conclusions drawn heavily relies on the cleanliness of the underlying data. Without proper data cleaning, </a:t>
            </a:r>
            <a:r>
              <a:rPr lang="en-US" i="0" dirty="0" err="1">
                <a:solidFill>
                  <a:srgbClr val="273239"/>
                </a:solidFill>
                <a:effectLst/>
                <a:highlight>
                  <a:srgbClr val="FFFFFF"/>
                </a:highlight>
                <a:ea typeface="Calibri" panose="020F0502020204030204" pitchFamily="34" charset="0"/>
                <a:cs typeface="Calibri" panose="020F0502020204030204" pitchFamily="34" charset="0"/>
              </a:rPr>
              <a:t>inccuracies</a:t>
            </a:r>
            <a:r>
              <a:rPr lang="en-US" i="0" dirty="0">
                <a:solidFill>
                  <a:srgbClr val="273239"/>
                </a:solidFill>
                <a:effectLst/>
                <a:highlight>
                  <a:srgbClr val="FFFFFF"/>
                </a:highlight>
                <a:ea typeface="Calibri" panose="020F0502020204030204" pitchFamily="34" charset="0"/>
                <a:cs typeface="Calibri" panose="020F0502020204030204" pitchFamily="34" charset="0"/>
              </a:rPr>
              <a:t>, outliers, missing values, and inconsistencies can compromise the validity of analytical results. Moreover, clean data facilitates more effective modeling and pattern recognition, as algorithms perform optimally when fed high-quality, error-free input.</a:t>
            </a:r>
          </a:p>
          <a:p>
            <a:pPr marL="285750" indent="-285750" algn="just" rtl="0" fontAlgn="base">
              <a:lnSpc>
                <a:spcPct val="150000"/>
              </a:lnSpc>
              <a:buFont typeface="Arial" panose="020B0604020202020204" pitchFamily="34" charset="0"/>
              <a:buChar char="•"/>
            </a:pPr>
            <a:r>
              <a:rPr lang="en-US" i="0" dirty="0">
                <a:solidFill>
                  <a:srgbClr val="273239"/>
                </a:solidFill>
                <a:effectLst/>
                <a:highlight>
                  <a:srgbClr val="FFFFFF"/>
                </a:highlight>
                <a:ea typeface="Calibri" panose="020F0502020204030204" pitchFamily="34" charset="0"/>
                <a:cs typeface="Calibri" panose="020F0502020204030204" pitchFamily="34" charset="0"/>
              </a:rPr>
              <a:t>Additionally, clean datasets enhance the interpretability of findings, aiding in the formulation of actionable insights.</a:t>
            </a:r>
          </a:p>
          <a:p>
            <a:endParaRPr lang="en-IN" dirty="0"/>
          </a:p>
        </p:txBody>
      </p:sp>
    </p:spTree>
    <p:extLst>
      <p:ext uri="{BB962C8B-B14F-4D97-AF65-F5344CB8AC3E}">
        <p14:creationId xmlns="" xmlns:p14="http://schemas.microsoft.com/office/powerpoint/2010/main" val="33276887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F18C09-D160-C784-5FB1-BDA530328640}"/>
              </a:ext>
            </a:extLst>
          </p:cNvPr>
          <p:cNvSpPr>
            <a:spLocks noGrp="1"/>
          </p:cNvSpPr>
          <p:nvPr>
            <p:ph type="title"/>
          </p:nvPr>
        </p:nvSpPr>
        <p:spPr/>
        <p:txBody>
          <a:bodyPr/>
          <a:lstStyle/>
          <a:p>
            <a:r>
              <a:rPr lang="en-IN" dirty="0"/>
              <a:t>Steps to perform data </a:t>
            </a:r>
            <a:r>
              <a:rPr lang="en-IN" dirty="0" err="1"/>
              <a:t>cleanlines</a:t>
            </a:r>
            <a:endParaRPr lang="en-IN" dirty="0"/>
          </a:p>
        </p:txBody>
      </p:sp>
      <p:graphicFrame>
        <p:nvGraphicFramePr>
          <p:cNvPr id="4" name="Content Placeholder 3">
            <a:extLst>
              <a:ext uri="{FF2B5EF4-FFF2-40B4-BE49-F238E27FC236}">
                <a16:creationId xmlns="" xmlns:a16="http://schemas.microsoft.com/office/drawing/2014/main" id="{2C727FE0-60FA-1139-2F38-D078BAD9BC27}"/>
              </a:ext>
            </a:extLst>
          </p:cNvPr>
          <p:cNvGraphicFramePr>
            <a:graphicFrameLocks noGrp="1"/>
          </p:cNvGraphicFramePr>
          <p:nvPr>
            <p:ph idx="1"/>
            <p:extLst>
              <p:ext uri="{D42A27DB-BD31-4B8C-83A1-F6EECF244321}">
                <p14:modId xmlns="" xmlns:p14="http://schemas.microsoft.com/office/powerpoint/2010/main" val="785170122"/>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6619962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7CFC30-C7F9-3391-0780-B3D58F7CF00A}"/>
              </a:ext>
            </a:extLst>
          </p:cNvPr>
          <p:cNvSpPr>
            <a:spLocks noGrp="1"/>
          </p:cNvSpPr>
          <p:nvPr>
            <p:ph type="title"/>
          </p:nvPr>
        </p:nvSpPr>
        <p:spPr/>
        <p:txBody>
          <a:bodyPr/>
          <a:lstStyle/>
          <a:p>
            <a:r>
              <a:rPr lang="en-IN" dirty="0"/>
              <a:t>Data Preparation</a:t>
            </a:r>
          </a:p>
        </p:txBody>
      </p:sp>
      <p:sp>
        <p:nvSpPr>
          <p:cNvPr id="3" name="Content Placeholder 2">
            <a:extLst>
              <a:ext uri="{FF2B5EF4-FFF2-40B4-BE49-F238E27FC236}">
                <a16:creationId xmlns="" xmlns:a16="http://schemas.microsoft.com/office/drawing/2014/main" id="{A65FD2B5-68D7-8C41-B051-AA9C03A0590B}"/>
              </a:ext>
            </a:extLst>
          </p:cNvPr>
          <p:cNvSpPr>
            <a:spLocks noGrp="1"/>
          </p:cNvSpPr>
          <p:nvPr>
            <p:ph idx="1"/>
          </p:nvPr>
        </p:nvSpPr>
        <p:spPr/>
        <p:txBody>
          <a:bodyPr/>
          <a:lstStyle/>
          <a:p>
            <a:pPr marL="285750" indent="-285750" algn="just" rtl="0" fontAlgn="base">
              <a:lnSpc>
                <a:spcPct val="150000"/>
              </a:lnSpc>
              <a:buFont typeface="Arial" panose="020B0604020202020204" pitchFamily="34" charset="0"/>
              <a:buChar char="•"/>
            </a:pPr>
            <a:r>
              <a:rPr lang="en-US" i="0" dirty="0">
                <a:solidFill>
                  <a:srgbClr val="273239"/>
                </a:solidFill>
                <a:effectLst/>
                <a:highlight>
                  <a:srgbClr val="FFFFFF"/>
                </a:highlight>
                <a:ea typeface="Calibri" panose="020F0502020204030204" pitchFamily="34" charset="0"/>
                <a:cs typeface="Calibri" panose="020F0502020204030204" pitchFamily="34" charset="0"/>
              </a:rPr>
              <a:t>Data preparation is the process of making raw data ready for after processing and analysis. The key methods are to </a:t>
            </a:r>
            <a:r>
              <a:rPr lang="en-US" i="0" dirty="0">
                <a:solidFill>
                  <a:srgbClr val="C00000"/>
                </a:solidFill>
                <a:effectLst/>
                <a:highlight>
                  <a:srgbClr val="FFFFFF"/>
                </a:highlight>
                <a:ea typeface="Calibri" panose="020F0502020204030204" pitchFamily="34" charset="0"/>
                <a:cs typeface="Calibri" panose="020F0502020204030204" pitchFamily="34" charset="0"/>
              </a:rPr>
              <a:t>collect, clean, and label raw data </a:t>
            </a:r>
            <a:r>
              <a:rPr lang="en-US" i="0" dirty="0">
                <a:solidFill>
                  <a:srgbClr val="273239"/>
                </a:solidFill>
                <a:effectLst/>
                <a:highlight>
                  <a:srgbClr val="FFFFFF"/>
                </a:highlight>
                <a:ea typeface="Calibri" panose="020F0502020204030204" pitchFamily="34" charset="0"/>
                <a:cs typeface="Calibri" panose="020F0502020204030204" pitchFamily="34" charset="0"/>
              </a:rPr>
              <a:t>in a format suitable for machine learning (ML) algorithms, followed by data exploration and visualization. </a:t>
            </a:r>
          </a:p>
          <a:p>
            <a:pPr marL="285750" indent="-285750" algn="just" rtl="0" fontAlgn="base">
              <a:lnSpc>
                <a:spcPct val="150000"/>
              </a:lnSpc>
              <a:buFont typeface="Arial" panose="020B0604020202020204" pitchFamily="34" charset="0"/>
              <a:buChar char="•"/>
            </a:pPr>
            <a:r>
              <a:rPr lang="en-US" i="0" dirty="0">
                <a:solidFill>
                  <a:srgbClr val="273239"/>
                </a:solidFill>
                <a:effectLst/>
                <a:highlight>
                  <a:srgbClr val="FFFFFF"/>
                </a:highlight>
                <a:ea typeface="Calibri" panose="020F0502020204030204" pitchFamily="34" charset="0"/>
                <a:cs typeface="Calibri" panose="020F0502020204030204" pitchFamily="34" charset="0"/>
              </a:rPr>
              <a:t>The process of cleaning and combining raw data before using it for machine learning and business analysis is known as </a:t>
            </a:r>
            <a:r>
              <a:rPr lang="en-US" i="0" dirty="0">
                <a:solidFill>
                  <a:srgbClr val="C00000"/>
                </a:solidFill>
                <a:effectLst/>
                <a:highlight>
                  <a:srgbClr val="FFFFFF"/>
                </a:highlight>
                <a:ea typeface="Calibri" panose="020F0502020204030204" pitchFamily="34" charset="0"/>
                <a:cs typeface="Calibri" panose="020F0502020204030204" pitchFamily="34" charset="0"/>
              </a:rPr>
              <a:t>data preparation.</a:t>
            </a:r>
            <a:endParaRPr lang="en-US" i="0" dirty="0">
              <a:solidFill>
                <a:srgbClr val="273239"/>
              </a:solidFill>
              <a:effectLst/>
              <a:highlight>
                <a:srgbClr val="FFFFFF"/>
              </a:highlight>
              <a:ea typeface="Calibri" panose="020F0502020204030204" pitchFamily="34" charset="0"/>
              <a:cs typeface="Calibri" panose="020F0502020204030204" pitchFamily="34" charset="0"/>
            </a:endParaRPr>
          </a:p>
          <a:p>
            <a:endParaRPr lang="en-IN" dirty="0"/>
          </a:p>
        </p:txBody>
      </p:sp>
    </p:spTree>
    <p:extLst>
      <p:ext uri="{BB962C8B-B14F-4D97-AF65-F5344CB8AC3E}">
        <p14:creationId xmlns="" xmlns:p14="http://schemas.microsoft.com/office/powerpoint/2010/main" val="19450274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826001-A602-C593-4D08-2F6339894BEC}"/>
              </a:ext>
            </a:extLst>
          </p:cNvPr>
          <p:cNvSpPr>
            <a:spLocks noGrp="1"/>
          </p:cNvSpPr>
          <p:nvPr>
            <p:ph type="title"/>
          </p:nvPr>
        </p:nvSpPr>
        <p:spPr/>
        <p:txBody>
          <a:bodyPr/>
          <a:lstStyle/>
          <a:p>
            <a:r>
              <a:rPr lang="en-IN" dirty="0"/>
              <a:t>Why data preparation is important?</a:t>
            </a:r>
          </a:p>
        </p:txBody>
      </p:sp>
      <p:sp>
        <p:nvSpPr>
          <p:cNvPr id="3" name="Content Placeholder 2">
            <a:extLst>
              <a:ext uri="{FF2B5EF4-FFF2-40B4-BE49-F238E27FC236}">
                <a16:creationId xmlns="" xmlns:a16="http://schemas.microsoft.com/office/drawing/2014/main" id="{C39E39CB-F6B4-4340-BD6C-E6130BF1EFBB}"/>
              </a:ext>
            </a:extLst>
          </p:cNvPr>
          <p:cNvSpPr>
            <a:spLocks noGrp="1"/>
          </p:cNvSpPr>
          <p:nvPr>
            <p:ph idx="1"/>
          </p:nvPr>
        </p:nvSpPr>
        <p:spPr/>
        <p:txBody>
          <a:bodyPr/>
          <a:lstStyle/>
          <a:p>
            <a:pPr marL="285750" indent="-285750" algn="just" rtl="0" fontAlgn="base">
              <a:lnSpc>
                <a:spcPct val="150000"/>
              </a:lnSpc>
              <a:buFont typeface="Arial" panose="020B0604020202020204" pitchFamily="34" charset="0"/>
              <a:buChar char="•"/>
            </a:pPr>
            <a:r>
              <a:rPr lang="en-US" i="0" dirty="0">
                <a:solidFill>
                  <a:srgbClr val="273239"/>
                </a:solidFill>
                <a:effectLst/>
                <a:highlight>
                  <a:srgbClr val="FFFFFF"/>
                </a:highlight>
                <a:ea typeface="Calibri" panose="020F0502020204030204" pitchFamily="34" charset="0"/>
                <a:cs typeface="Calibri" panose="020F0502020204030204" pitchFamily="34" charset="0"/>
              </a:rPr>
              <a:t>Data preparation </a:t>
            </a:r>
            <a:r>
              <a:rPr lang="en-US" i="0" dirty="0">
                <a:solidFill>
                  <a:srgbClr val="FF0000"/>
                </a:solidFill>
                <a:effectLst/>
                <a:highlight>
                  <a:srgbClr val="FFFFFF"/>
                </a:highlight>
                <a:ea typeface="Calibri" panose="020F0502020204030204" pitchFamily="34" charset="0"/>
                <a:cs typeface="Calibri" panose="020F0502020204030204" pitchFamily="34" charset="0"/>
              </a:rPr>
              <a:t>ensures data accuracy </a:t>
            </a:r>
            <a:r>
              <a:rPr lang="en-US" i="0" dirty="0">
                <a:solidFill>
                  <a:srgbClr val="273239"/>
                </a:solidFill>
                <a:effectLst/>
                <a:highlight>
                  <a:srgbClr val="FFFFFF"/>
                </a:highlight>
                <a:ea typeface="Calibri" panose="020F0502020204030204" pitchFamily="34" charset="0"/>
                <a:cs typeface="Calibri" panose="020F0502020204030204" pitchFamily="34" charset="0"/>
              </a:rPr>
              <a:t>and consistency, leading to reliable insights and informed decision-making.</a:t>
            </a:r>
          </a:p>
          <a:p>
            <a:pPr marL="285750" indent="-285750" algn="just" rtl="0" fontAlgn="base">
              <a:lnSpc>
                <a:spcPct val="150000"/>
              </a:lnSpc>
              <a:buFont typeface="Arial" panose="020B0604020202020204" pitchFamily="34" charset="0"/>
              <a:buChar char="•"/>
            </a:pPr>
            <a:r>
              <a:rPr lang="en-US" i="0" dirty="0">
                <a:solidFill>
                  <a:srgbClr val="273239"/>
                </a:solidFill>
                <a:effectLst/>
                <a:highlight>
                  <a:srgbClr val="FFFFFF"/>
                </a:highlight>
                <a:ea typeface="Calibri" panose="020F0502020204030204" pitchFamily="34" charset="0"/>
                <a:cs typeface="Calibri" panose="020F0502020204030204" pitchFamily="34" charset="0"/>
              </a:rPr>
              <a:t>It </a:t>
            </a:r>
            <a:r>
              <a:rPr lang="en-US" i="0" dirty="0">
                <a:solidFill>
                  <a:srgbClr val="FF0000"/>
                </a:solidFill>
                <a:effectLst/>
                <a:highlight>
                  <a:srgbClr val="FFFFFF"/>
                </a:highlight>
                <a:ea typeface="Calibri" panose="020F0502020204030204" pitchFamily="34" charset="0"/>
                <a:cs typeface="Calibri" panose="020F0502020204030204" pitchFamily="34" charset="0"/>
              </a:rPr>
              <a:t>optimizes data for analysis</a:t>
            </a:r>
            <a:r>
              <a:rPr lang="en-US" i="0" dirty="0">
                <a:solidFill>
                  <a:srgbClr val="273239"/>
                </a:solidFill>
                <a:effectLst/>
                <a:highlight>
                  <a:srgbClr val="FFFFFF"/>
                </a:highlight>
                <a:ea typeface="Calibri" panose="020F0502020204030204" pitchFamily="34" charset="0"/>
                <a:cs typeface="Calibri" panose="020F0502020204030204" pitchFamily="34" charset="0"/>
              </a:rPr>
              <a:t>, uncovering hidden patterns and trends. Additionally, </a:t>
            </a:r>
            <a:r>
              <a:rPr lang="en-US" i="0" dirty="0">
                <a:solidFill>
                  <a:srgbClr val="FF0000"/>
                </a:solidFill>
                <a:effectLst/>
                <a:highlight>
                  <a:srgbClr val="FFFFFF"/>
                </a:highlight>
                <a:ea typeface="Calibri" panose="020F0502020204030204" pitchFamily="34" charset="0"/>
                <a:cs typeface="Calibri" panose="020F0502020204030204" pitchFamily="34" charset="0"/>
              </a:rPr>
              <a:t>it enhances model performance and accuracy, </a:t>
            </a:r>
            <a:r>
              <a:rPr lang="en-US" i="0" dirty="0">
                <a:solidFill>
                  <a:srgbClr val="273239"/>
                </a:solidFill>
                <a:effectLst/>
                <a:highlight>
                  <a:srgbClr val="FFFFFF"/>
                </a:highlight>
                <a:ea typeface="Calibri" panose="020F0502020204030204" pitchFamily="34" charset="0"/>
                <a:cs typeface="Calibri" panose="020F0502020204030204" pitchFamily="34" charset="0"/>
              </a:rPr>
              <a:t>driving better decision outcomes.</a:t>
            </a:r>
          </a:p>
          <a:p>
            <a:pPr marL="285750" indent="-285750" algn="just" rtl="0" fontAlgn="base">
              <a:lnSpc>
                <a:spcPct val="150000"/>
              </a:lnSpc>
              <a:buFont typeface="Arial" panose="020B0604020202020204" pitchFamily="34" charset="0"/>
              <a:buChar char="•"/>
            </a:pPr>
            <a:r>
              <a:rPr lang="en-US" dirty="0">
                <a:solidFill>
                  <a:srgbClr val="FF0000"/>
                </a:solidFill>
              </a:rPr>
              <a:t>It saves time and resources by preventing errors and inefficiencies in the analysis phase.</a:t>
            </a:r>
            <a:endParaRPr lang="en-US" i="0" dirty="0">
              <a:solidFill>
                <a:srgbClr val="FF0000"/>
              </a:solidFill>
              <a:effectLst/>
              <a:highlight>
                <a:srgbClr val="FFFFFF"/>
              </a:highlight>
              <a:ea typeface="Calibri" panose="020F0502020204030204" pitchFamily="34" charset="0"/>
              <a:cs typeface="Calibri" panose="020F0502020204030204" pitchFamily="34" charset="0"/>
            </a:endParaRPr>
          </a:p>
          <a:p>
            <a:endParaRPr lang="en-IN" dirty="0"/>
          </a:p>
        </p:txBody>
      </p:sp>
    </p:spTree>
    <p:extLst>
      <p:ext uri="{BB962C8B-B14F-4D97-AF65-F5344CB8AC3E}">
        <p14:creationId xmlns="" xmlns:p14="http://schemas.microsoft.com/office/powerpoint/2010/main" val="30509076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3A34F0-776F-C63D-3171-99C46EF332F7}"/>
              </a:ext>
            </a:extLst>
          </p:cNvPr>
          <p:cNvSpPr>
            <a:spLocks noGrp="1"/>
          </p:cNvSpPr>
          <p:nvPr>
            <p:ph type="title"/>
          </p:nvPr>
        </p:nvSpPr>
        <p:spPr/>
        <p:txBody>
          <a:bodyPr/>
          <a:lstStyle/>
          <a:p>
            <a:r>
              <a:rPr lang="en-IN" dirty="0"/>
              <a:t>Steps to perform data preparation</a:t>
            </a:r>
          </a:p>
        </p:txBody>
      </p:sp>
      <p:graphicFrame>
        <p:nvGraphicFramePr>
          <p:cNvPr id="4" name="Content Placeholder 3">
            <a:extLst>
              <a:ext uri="{FF2B5EF4-FFF2-40B4-BE49-F238E27FC236}">
                <a16:creationId xmlns="" xmlns:a16="http://schemas.microsoft.com/office/drawing/2014/main" id="{AB6D5BA3-285E-3328-200F-6D66FD47C460}"/>
              </a:ext>
            </a:extLst>
          </p:cNvPr>
          <p:cNvGraphicFramePr>
            <a:graphicFrameLocks noGrp="1"/>
          </p:cNvGraphicFramePr>
          <p:nvPr>
            <p:ph idx="1"/>
            <p:extLst>
              <p:ext uri="{D42A27DB-BD31-4B8C-83A1-F6EECF244321}">
                <p14:modId xmlns="" xmlns:p14="http://schemas.microsoft.com/office/powerpoint/2010/main" val="1292740263"/>
              </p:ext>
            </p:extLst>
          </p:nvPr>
        </p:nvGraphicFramePr>
        <p:xfrm>
          <a:off x="457200" y="16002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2485533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993F04-6710-43D2-38CE-2E2A54BB9269}"/>
              </a:ext>
            </a:extLst>
          </p:cNvPr>
          <p:cNvSpPr>
            <a:spLocks noGrp="1"/>
          </p:cNvSpPr>
          <p:nvPr>
            <p:ph type="title"/>
          </p:nvPr>
        </p:nvSpPr>
        <p:spPr/>
        <p:txBody>
          <a:bodyPr/>
          <a:lstStyle/>
          <a:p>
            <a:r>
              <a:rPr lang="en-IN" dirty="0"/>
              <a:t>Handling Missing data</a:t>
            </a:r>
          </a:p>
        </p:txBody>
      </p:sp>
      <p:sp>
        <p:nvSpPr>
          <p:cNvPr id="3" name="Content Placeholder 2">
            <a:extLst>
              <a:ext uri="{FF2B5EF4-FFF2-40B4-BE49-F238E27FC236}">
                <a16:creationId xmlns="" xmlns:a16="http://schemas.microsoft.com/office/drawing/2014/main" id="{E86D8D8F-C90F-AEB2-6D4B-4E60638BA31A}"/>
              </a:ext>
            </a:extLst>
          </p:cNvPr>
          <p:cNvSpPr>
            <a:spLocks noGrp="1"/>
          </p:cNvSpPr>
          <p:nvPr>
            <p:ph idx="1"/>
          </p:nvPr>
        </p:nvSpPr>
        <p:spPr/>
        <p:txBody>
          <a:bodyPr/>
          <a:lstStyle/>
          <a:p>
            <a:pPr marL="0" indent="0" algn="just">
              <a:buNone/>
            </a:pPr>
            <a:r>
              <a:rPr lang="en-US" i="0" dirty="0">
                <a:solidFill>
                  <a:srgbClr val="C00000"/>
                </a:solidFill>
                <a:effectLst/>
                <a:ea typeface="Calibri" panose="020F0502020204030204" pitchFamily="34" charset="0"/>
                <a:cs typeface="Calibri" panose="020F0502020204030204" pitchFamily="34" charset="0"/>
              </a:rPr>
              <a:t>What are missing values?</a:t>
            </a:r>
          </a:p>
          <a:p>
            <a:pPr marL="285750" indent="-285750" algn="just">
              <a:buFont typeface="Arial" panose="020B0604020202020204" pitchFamily="34" charset="0"/>
              <a:buChar char="•"/>
            </a:pPr>
            <a:r>
              <a:rPr lang="en-US" i="0" dirty="0">
                <a:solidFill>
                  <a:srgbClr val="273239"/>
                </a:solidFill>
                <a:effectLst/>
                <a:ea typeface="Calibri" panose="020F0502020204030204" pitchFamily="34" charset="0"/>
                <a:cs typeface="Calibri" panose="020F0502020204030204" pitchFamily="34" charset="0"/>
              </a:rPr>
              <a:t>Missing values are data points that are absent for a specific variable in a dataset. </a:t>
            </a:r>
          </a:p>
          <a:p>
            <a:pPr marL="285750" indent="-285750" algn="just">
              <a:buFont typeface="Arial" panose="020B0604020202020204" pitchFamily="34" charset="0"/>
              <a:buChar char="•"/>
            </a:pPr>
            <a:r>
              <a:rPr lang="en-US" i="0" dirty="0">
                <a:solidFill>
                  <a:srgbClr val="273239"/>
                </a:solidFill>
                <a:effectLst/>
                <a:ea typeface="Calibri" panose="020F0502020204030204" pitchFamily="34" charset="0"/>
                <a:cs typeface="Calibri" panose="020F0502020204030204" pitchFamily="34" charset="0"/>
              </a:rPr>
              <a:t>They can be represented in various ways, such as blank cells, null values, or special symbols like “NA” or “unknown.” These missing data points pose a significant challenge in data analysis and can lead to inaccurate or biased results.</a:t>
            </a:r>
          </a:p>
          <a:p>
            <a:endParaRPr lang="en-IN" dirty="0"/>
          </a:p>
        </p:txBody>
      </p:sp>
      <p:pic>
        <p:nvPicPr>
          <p:cNvPr id="4" name="Picture 3">
            <a:extLst>
              <a:ext uri="{FF2B5EF4-FFF2-40B4-BE49-F238E27FC236}">
                <a16:creationId xmlns="" xmlns:a16="http://schemas.microsoft.com/office/drawing/2014/main" id="{5F232D8E-FE90-B042-CC07-E19683781098}"/>
              </a:ext>
            </a:extLst>
          </p:cNvPr>
          <p:cNvPicPr>
            <a:picLocks noChangeAspect="1"/>
          </p:cNvPicPr>
          <p:nvPr/>
        </p:nvPicPr>
        <p:blipFill>
          <a:blip r:embed="rId2" cstate="print"/>
          <a:stretch>
            <a:fillRect/>
          </a:stretch>
        </p:blipFill>
        <p:spPr>
          <a:xfrm>
            <a:off x="2051720" y="4480607"/>
            <a:ext cx="4357695" cy="2304068"/>
          </a:xfrm>
          <a:prstGeom prst="rect">
            <a:avLst/>
          </a:prstGeom>
        </p:spPr>
      </p:pic>
    </p:spTree>
    <p:extLst>
      <p:ext uri="{BB962C8B-B14F-4D97-AF65-F5344CB8AC3E}">
        <p14:creationId xmlns="" xmlns:p14="http://schemas.microsoft.com/office/powerpoint/2010/main" val="21081563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BB14A4-24BA-D2D8-03F9-7EB4CF41EEC9}"/>
              </a:ext>
            </a:extLst>
          </p:cNvPr>
          <p:cNvSpPr>
            <a:spLocks noGrp="1"/>
          </p:cNvSpPr>
          <p:nvPr>
            <p:ph type="title"/>
          </p:nvPr>
        </p:nvSpPr>
        <p:spPr/>
        <p:txBody>
          <a:bodyPr/>
          <a:lstStyle/>
          <a:p>
            <a:r>
              <a:rPr lang="en-IN" dirty="0"/>
              <a:t>Why is it important?</a:t>
            </a:r>
          </a:p>
        </p:txBody>
      </p:sp>
      <p:sp>
        <p:nvSpPr>
          <p:cNvPr id="3" name="Content Placeholder 2">
            <a:extLst>
              <a:ext uri="{FF2B5EF4-FFF2-40B4-BE49-F238E27FC236}">
                <a16:creationId xmlns="" xmlns:a16="http://schemas.microsoft.com/office/drawing/2014/main" id="{D46674FC-C34C-0002-13AE-9858AFD85125}"/>
              </a:ext>
            </a:extLst>
          </p:cNvPr>
          <p:cNvSpPr>
            <a:spLocks noGrp="1"/>
          </p:cNvSpPr>
          <p:nvPr>
            <p:ph idx="1"/>
          </p:nvPr>
        </p:nvSpPr>
        <p:spPr/>
        <p:txBody>
          <a:bodyPr>
            <a:normAutofit fontScale="70000" lnSpcReduction="20000"/>
          </a:bodyPr>
          <a:lstStyle/>
          <a:p>
            <a:pPr marL="285750" indent="-285750" algn="just">
              <a:lnSpc>
                <a:spcPct val="150000"/>
              </a:lnSpc>
              <a:buFont typeface="Arial" panose="020B0604020202020204" pitchFamily="34" charset="0"/>
              <a:buChar char="•"/>
            </a:pPr>
            <a:r>
              <a:rPr lang="en-US" b="1" dirty="0">
                <a:solidFill>
                  <a:srgbClr val="C00000"/>
                </a:solidFill>
                <a:ea typeface="Calibri" panose="020F0502020204030204" pitchFamily="34" charset="0"/>
                <a:cs typeface="Calibri" panose="020F0502020204030204" pitchFamily="34" charset="0"/>
              </a:rPr>
              <a:t>Data Quality: </a:t>
            </a:r>
            <a:r>
              <a:rPr lang="en-US" dirty="0">
                <a:ea typeface="Calibri" panose="020F0502020204030204" pitchFamily="34" charset="0"/>
                <a:cs typeface="Calibri" panose="020F0502020204030204" pitchFamily="34" charset="0"/>
              </a:rPr>
              <a:t>Missing values can introduce errors and inconsistencies into your dataset, leading to inaccurate results and unreliable models.</a:t>
            </a:r>
          </a:p>
          <a:p>
            <a:pPr marL="285750" indent="-285750" algn="just">
              <a:lnSpc>
                <a:spcPct val="150000"/>
              </a:lnSpc>
              <a:buFont typeface="Arial" panose="020B0604020202020204" pitchFamily="34" charset="0"/>
              <a:buChar char="•"/>
            </a:pPr>
            <a:r>
              <a:rPr lang="en-US" b="1" dirty="0">
                <a:solidFill>
                  <a:srgbClr val="C00000"/>
                </a:solidFill>
                <a:ea typeface="Calibri" panose="020F0502020204030204" pitchFamily="34" charset="0"/>
                <a:cs typeface="Calibri" panose="020F0502020204030204" pitchFamily="34" charset="0"/>
              </a:rPr>
              <a:t>Model Performance: </a:t>
            </a:r>
            <a:r>
              <a:rPr lang="en-US" dirty="0">
                <a:ea typeface="Calibri" panose="020F0502020204030204" pitchFamily="34" charset="0"/>
                <a:cs typeface="Calibri" panose="020F0502020204030204" pitchFamily="34" charset="0"/>
              </a:rPr>
              <a:t>Many machine learning algorithms cannot handle missing values directly. If not addressed, they can either produce incorrect results or fail to converge.</a:t>
            </a:r>
          </a:p>
          <a:p>
            <a:pPr marL="285750" indent="-285750" algn="just">
              <a:lnSpc>
                <a:spcPct val="150000"/>
              </a:lnSpc>
              <a:buFont typeface="Arial" panose="020B0604020202020204" pitchFamily="34" charset="0"/>
              <a:buChar char="•"/>
            </a:pPr>
            <a:r>
              <a:rPr lang="en-US" b="1" dirty="0">
                <a:solidFill>
                  <a:srgbClr val="C00000"/>
                </a:solidFill>
                <a:ea typeface="Calibri" panose="020F0502020204030204" pitchFamily="34" charset="0"/>
                <a:cs typeface="Calibri" panose="020F0502020204030204" pitchFamily="34" charset="0"/>
              </a:rPr>
              <a:t>Bias: </a:t>
            </a:r>
            <a:r>
              <a:rPr lang="en-US" dirty="0">
                <a:ea typeface="Calibri" panose="020F0502020204030204" pitchFamily="34" charset="0"/>
                <a:cs typeface="Calibri" panose="020F0502020204030204" pitchFamily="34" charset="0"/>
              </a:rPr>
              <a:t>Improper handling of missing values can introduce bias into your analysis, leading to misleading conclusions. For example, if missing values are more likely to occur in certain groups, ignoring or deleting them can bias your results.</a:t>
            </a:r>
          </a:p>
          <a:p>
            <a:pPr marL="285750" indent="-285750" algn="just">
              <a:lnSpc>
                <a:spcPct val="150000"/>
              </a:lnSpc>
              <a:buFont typeface="Arial" panose="020B0604020202020204" pitchFamily="34" charset="0"/>
              <a:buChar char="•"/>
            </a:pPr>
            <a:r>
              <a:rPr lang="en-US" b="1" dirty="0">
                <a:solidFill>
                  <a:srgbClr val="C00000"/>
                </a:solidFill>
                <a:ea typeface="Calibri" panose="020F0502020204030204" pitchFamily="34" charset="0"/>
                <a:cs typeface="Calibri" panose="020F0502020204030204" pitchFamily="34" charset="0"/>
              </a:rPr>
              <a:t>Data Loss: </a:t>
            </a:r>
            <a:r>
              <a:rPr lang="en-US" dirty="0">
                <a:ea typeface="Calibri" panose="020F0502020204030204" pitchFamily="34" charset="0"/>
                <a:cs typeface="Calibri" panose="020F0502020204030204" pitchFamily="34" charset="0"/>
              </a:rPr>
              <a:t>Deleting rows or columns with missing values can result in significant data loss, especially if there are many missing values. This can reduce the statistical power of your analysis.</a:t>
            </a:r>
          </a:p>
          <a:p>
            <a:pPr marL="285750" indent="-285750" algn="just">
              <a:lnSpc>
                <a:spcPct val="150000"/>
              </a:lnSpc>
              <a:buFont typeface="Arial" panose="020B0604020202020204" pitchFamily="34" charset="0"/>
              <a:buChar char="•"/>
            </a:pPr>
            <a:r>
              <a:rPr lang="en-US" b="1" dirty="0">
                <a:solidFill>
                  <a:srgbClr val="C00000"/>
                </a:solidFill>
                <a:ea typeface="Calibri" panose="020F0502020204030204" pitchFamily="34" charset="0"/>
                <a:cs typeface="Calibri" panose="020F0502020204030204" pitchFamily="34" charset="0"/>
              </a:rPr>
              <a:t>Interpretation: </a:t>
            </a:r>
            <a:r>
              <a:rPr lang="en-US" dirty="0">
                <a:ea typeface="Calibri" panose="020F0502020204030204" pitchFamily="34" charset="0"/>
                <a:cs typeface="Calibri" panose="020F0502020204030204" pitchFamily="34" charset="0"/>
              </a:rPr>
              <a:t>Missing values can make it difficult to interpret the results of your analysis. For example, if a variable has many missing values, it may be difficult to draw meaningful conclusions about its relationship with other variables.</a:t>
            </a:r>
            <a:endParaRPr lang="en-IN" sz="2400" dirty="0">
              <a:effectLst/>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933661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General techniques for handling large volumes of data</a:t>
            </a:r>
            <a:endParaRPr lang="en-IN" sz="4000" dirty="0"/>
          </a:p>
        </p:txBody>
      </p:sp>
      <p:sp>
        <p:nvSpPr>
          <p:cNvPr id="3" name="Content Placeholder 2"/>
          <p:cNvSpPr>
            <a:spLocks noGrp="1"/>
          </p:cNvSpPr>
          <p:nvPr>
            <p:ph idx="1"/>
          </p:nvPr>
        </p:nvSpPr>
        <p:spPr/>
        <p:txBody>
          <a:bodyPr>
            <a:normAutofit/>
          </a:bodyPr>
          <a:lstStyle/>
          <a:p>
            <a:r>
              <a:rPr lang="en-GB" b="0" dirty="0"/>
              <a:t>No clear one-to-one mapping exists between the problems and solutions because many solutions address both </a:t>
            </a:r>
            <a:r>
              <a:rPr lang="en-GB" dirty="0">
                <a:solidFill>
                  <a:srgbClr val="C00000"/>
                </a:solidFill>
              </a:rPr>
              <a:t>lack of memory </a:t>
            </a:r>
            <a:r>
              <a:rPr lang="en-GB" b="0" dirty="0"/>
              <a:t>and </a:t>
            </a:r>
            <a:r>
              <a:rPr lang="en-GB" dirty="0">
                <a:solidFill>
                  <a:srgbClr val="C00000"/>
                </a:solidFill>
              </a:rPr>
              <a:t>computational performance</a:t>
            </a:r>
            <a:r>
              <a:rPr lang="en-GB" b="0" dirty="0"/>
              <a:t>. </a:t>
            </a:r>
          </a:p>
          <a:p>
            <a:r>
              <a:rPr lang="en-GB" b="0" dirty="0"/>
              <a:t>For instance, </a:t>
            </a:r>
            <a:r>
              <a:rPr lang="en-GB" dirty="0">
                <a:solidFill>
                  <a:srgbClr val="C00000"/>
                </a:solidFill>
              </a:rPr>
              <a:t>data set compression </a:t>
            </a:r>
            <a:r>
              <a:rPr lang="en-GB" b="0" dirty="0"/>
              <a:t>will help you solve memory issues because the data set becomes smaller. But this also affects </a:t>
            </a:r>
            <a:r>
              <a:rPr lang="en-GB" dirty="0">
                <a:solidFill>
                  <a:srgbClr val="C00000"/>
                </a:solidFill>
              </a:rPr>
              <a:t>computation speed </a:t>
            </a:r>
            <a:r>
              <a:rPr lang="en-GB" b="0" dirty="0"/>
              <a:t>with a shift from the slow hard disk to the fast CPU. </a:t>
            </a:r>
          </a:p>
          <a:p>
            <a:r>
              <a:rPr lang="en-GB" b="0" dirty="0"/>
              <a:t>Contrary to RAM (random access memory), the hard disc will store everything even after the power goes down, but </a:t>
            </a:r>
            <a:r>
              <a:rPr lang="en-GB" dirty="0">
                <a:solidFill>
                  <a:srgbClr val="C00000"/>
                </a:solidFill>
              </a:rPr>
              <a:t>writing to disk costs more time than changing information </a:t>
            </a:r>
            <a:r>
              <a:rPr lang="en-GB" b="0" dirty="0"/>
              <a:t>in the fleeting RAM. When constantly changing the information, RAM is thus preferable over the (more durable) hard disk.</a:t>
            </a:r>
            <a:endParaRPr lang="en-IN" dirty="0"/>
          </a:p>
        </p:txBody>
      </p:sp>
    </p:spTree>
    <p:extLst>
      <p:ext uri="{BB962C8B-B14F-4D97-AF65-F5344CB8AC3E}">
        <p14:creationId xmlns="" xmlns:p14="http://schemas.microsoft.com/office/powerpoint/2010/main" val="318041181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9AE97E-4CD8-D528-91BF-5738287EE872}"/>
              </a:ext>
            </a:extLst>
          </p:cNvPr>
          <p:cNvSpPr>
            <a:spLocks noGrp="1"/>
          </p:cNvSpPr>
          <p:nvPr>
            <p:ph type="title"/>
          </p:nvPr>
        </p:nvSpPr>
        <p:spPr/>
        <p:txBody>
          <a:bodyPr/>
          <a:lstStyle/>
          <a:p>
            <a:r>
              <a:rPr lang="en-IN" dirty="0"/>
              <a:t>Techniques to handle missing data</a:t>
            </a:r>
          </a:p>
        </p:txBody>
      </p:sp>
      <p:graphicFrame>
        <p:nvGraphicFramePr>
          <p:cNvPr id="4" name="Content Placeholder 3">
            <a:extLst>
              <a:ext uri="{FF2B5EF4-FFF2-40B4-BE49-F238E27FC236}">
                <a16:creationId xmlns="" xmlns:a16="http://schemas.microsoft.com/office/drawing/2014/main" id="{98660383-71F1-627A-4B14-554F965A740A}"/>
              </a:ext>
            </a:extLst>
          </p:cNvPr>
          <p:cNvGraphicFramePr>
            <a:graphicFrameLocks noGrp="1"/>
          </p:cNvGraphicFramePr>
          <p:nvPr>
            <p:ph idx="1"/>
            <p:extLst>
              <p:ext uri="{D42A27DB-BD31-4B8C-83A1-F6EECF244321}">
                <p14:modId xmlns="" xmlns:p14="http://schemas.microsoft.com/office/powerpoint/2010/main" val="2704643446"/>
              </p:ext>
            </p:extLst>
          </p:nvPr>
        </p:nvGraphicFramePr>
        <p:xfrm>
          <a:off x="1259632" y="1772816"/>
          <a:ext cx="5688632" cy="3096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8153000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F5F50E-9910-BC9F-19D6-3D9266B8E2AD}"/>
              </a:ext>
            </a:extLst>
          </p:cNvPr>
          <p:cNvSpPr>
            <a:spLocks noGrp="1"/>
          </p:cNvSpPr>
          <p:nvPr>
            <p:ph type="title"/>
          </p:nvPr>
        </p:nvSpPr>
        <p:spPr/>
        <p:txBody>
          <a:bodyPr/>
          <a:lstStyle/>
          <a:p>
            <a:r>
              <a:rPr lang="en-IN" dirty="0"/>
              <a:t>Deletion</a:t>
            </a:r>
          </a:p>
        </p:txBody>
      </p:sp>
      <p:sp>
        <p:nvSpPr>
          <p:cNvPr id="3" name="Content Placeholder 2">
            <a:extLst>
              <a:ext uri="{FF2B5EF4-FFF2-40B4-BE49-F238E27FC236}">
                <a16:creationId xmlns="" xmlns:a16="http://schemas.microsoft.com/office/drawing/2014/main" id="{019ADB09-5FBD-964A-B328-E5B040EEBD9D}"/>
              </a:ext>
            </a:extLst>
          </p:cNvPr>
          <p:cNvSpPr>
            <a:spLocks noGrp="1"/>
          </p:cNvSpPr>
          <p:nvPr>
            <p:ph idx="1"/>
          </p:nvPr>
        </p:nvSpPr>
        <p:spPr/>
        <p:txBody>
          <a:bodyPr>
            <a:normAutofit/>
          </a:bodyPr>
          <a:lstStyle/>
          <a:p>
            <a:pPr marL="285750" indent="-285750" algn="just">
              <a:lnSpc>
                <a:spcPct val="150000"/>
              </a:lnSpc>
              <a:buFont typeface="Arial" panose="020B0604020202020204" pitchFamily="34" charset="0"/>
              <a:buChar char="•"/>
            </a:pPr>
            <a:r>
              <a:rPr lang="en-US" sz="2000" b="1" dirty="0">
                <a:solidFill>
                  <a:srgbClr val="C00000"/>
                </a:solidFill>
                <a:effectLst/>
                <a:ea typeface="Calibri" panose="020F0502020204030204" pitchFamily="34" charset="0"/>
                <a:cs typeface="Calibri" panose="020F0502020204030204" pitchFamily="34" charset="0"/>
              </a:rPr>
              <a:t>Listwise Deletion: </a:t>
            </a:r>
            <a:r>
              <a:rPr lang="en-US" sz="2000" dirty="0">
                <a:effectLst/>
                <a:ea typeface="Calibri" panose="020F0502020204030204" pitchFamily="34" charset="0"/>
                <a:cs typeface="Calibri" panose="020F0502020204030204" pitchFamily="34" charset="0"/>
              </a:rPr>
              <a:t>Remove entire rows or columns containing missing values. This method is simple but can result in a significant loss of data, especially if there are many missing values.</a:t>
            </a:r>
          </a:p>
          <a:p>
            <a:pPr marL="285750" indent="-285750" algn="just">
              <a:lnSpc>
                <a:spcPct val="150000"/>
              </a:lnSpc>
              <a:buFont typeface="Arial" panose="020B0604020202020204" pitchFamily="34" charset="0"/>
              <a:buChar char="•"/>
            </a:pPr>
            <a:endParaRPr lang="en-US" sz="2000" dirty="0">
              <a:effectLst/>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2000" b="1" dirty="0">
                <a:solidFill>
                  <a:srgbClr val="C00000"/>
                </a:solidFill>
                <a:effectLst/>
                <a:ea typeface="Calibri" panose="020F0502020204030204" pitchFamily="34" charset="0"/>
                <a:cs typeface="Calibri" panose="020F0502020204030204" pitchFamily="34" charset="0"/>
              </a:rPr>
              <a:t>Pairwise Deletion: </a:t>
            </a:r>
            <a:r>
              <a:rPr lang="en-US" sz="2000" dirty="0">
                <a:effectLst/>
                <a:ea typeface="Calibri" panose="020F0502020204030204" pitchFamily="34" charset="0"/>
                <a:cs typeface="Calibri" panose="020F0502020204030204" pitchFamily="34" charset="0"/>
              </a:rPr>
              <a:t>Remove pairs of observations where at least one value is missing. This is less wasteful than listwise deletion but can introduce bias if missingness is not random.</a:t>
            </a:r>
            <a:endParaRPr lang="en-IN" sz="2000" dirty="0">
              <a:effectLst/>
              <a:ea typeface="Calibri" panose="020F0502020204030204" pitchFamily="34" charset="0"/>
              <a:cs typeface="Calibri" panose="020F0502020204030204" pitchFamily="34" charset="0"/>
            </a:endParaRPr>
          </a:p>
          <a:p>
            <a:endParaRPr lang="en-IN" dirty="0"/>
          </a:p>
        </p:txBody>
      </p:sp>
    </p:spTree>
    <p:extLst>
      <p:ext uri="{BB962C8B-B14F-4D97-AF65-F5344CB8AC3E}">
        <p14:creationId xmlns="" xmlns:p14="http://schemas.microsoft.com/office/powerpoint/2010/main" val="13936028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FDC2BC-FA14-2A84-72C8-1674609448A8}"/>
              </a:ext>
            </a:extLst>
          </p:cNvPr>
          <p:cNvSpPr>
            <a:spLocks noGrp="1"/>
          </p:cNvSpPr>
          <p:nvPr>
            <p:ph type="title"/>
          </p:nvPr>
        </p:nvSpPr>
        <p:spPr/>
        <p:txBody>
          <a:bodyPr/>
          <a:lstStyle/>
          <a:p>
            <a:r>
              <a:rPr lang="en-IN" dirty="0"/>
              <a:t>Imputation</a:t>
            </a:r>
          </a:p>
        </p:txBody>
      </p:sp>
      <p:sp>
        <p:nvSpPr>
          <p:cNvPr id="3" name="Content Placeholder 2">
            <a:extLst>
              <a:ext uri="{FF2B5EF4-FFF2-40B4-BE49-F238E27FC236}">
                <a16:creationId xmlns="" xmlns:a16="http://schemas.microsoft.com/office/drawing/2014/main" id="{E84B024E-E852-25FA-1FE9-9E7F8291CC97}"/>
              </a:ext>
            </a:extLst>
          </p:cNvPr>
          <p:cNvSpPr>
            <a:spLocks noGrp="1"/>
          </p:cNvSpPr>
          <p:nvPr>
            <p:ph idx="1"/>
          </p:nvPr>
        </p:nvSpPr>
        <p:spPr>
          <a:xfrm>
            <a:off x="457200" y="1600200"/>
            <a:ext cx="7620000" cy="5257800"/>
          </a:xfrm>
        </p:spPr>
        <p:txBody>
          <a:bodyPr>
            <a:normAutofit fontScale="25000" lnSpcReduction="20000"/>
          </a:bodyPr>
          <a:lstStyle/>
          <a:p>
            <a:pPr marL="285750" indent="-285750" algn="just">
              <a:lnSpc>
                <a:spcPct val="150000"/>
              </a:lnSpc>
              <a:buFont typeface="Arial" panose="020B0604020202020204" pitchFamily="34" charset="0"/>
              <a:buChar char="•"/>
            </a:pPr>
            <a:r>
              <a:rPr lang="en-US" sz="6400" b="1" dirty="0">
                <a:solidFill>
                  <a:srgbClr val="C00000"/>
                </a:solidFill>
                <a:effectLst/>
                <a:ea typeface="Calibri" panose="020F0502020204030204" pitchFamily="34" charset="0"/>
                <a:cs typeface="Calibri" panose="020F0502020204030204" pitchFamily="34" charset="0"/>
              </a:rPr>
              <a:t>Mean/Median/Mode Imputation: </a:t>
            </a:r>
            <a:r>
              <a:rPr lang="en-US" sz="6400" dirty="0">
                <a:effectLst/>
                <a:ea typeface="Calibri" panose="020F0502020204030204" pitchFamily="34" charset="0"/>
                <a:cs typeface="Calibri" panose="020F0502020204030204" pitchFamily="34" charset="0"/>
              </a:rPr>
              <a:t>Replace missing values with the mean, median, or mode of the respective column. This is a simple approach but can introduce bias if the distribution is skewed.</a:t>
            </a:r>
          </a:p>
          <a:p>
            <a:pPr marL="285750" indent="-285750" algn="just">
              <a:lnSpc>
                <a:spcPct val="150000"/>
              </a:lnSpc>
              <a:buFont typeface="Arial" panose="020B0604020202020204" pitchFamily="34" charset="0"/>
              <a:buChar char="•"/>
            </a:pPr>
            <a:endParaRPr lang="en-US" sz="6400" dirty="0">
              <a:effectLst/>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6400" b="1" dirty="0">
                <a:solidFill>
                  <a:srgbClr val="C00000"/>
                </a:solidFill>
                <a:effectLst/>
                <a:ea typeface="Calibri" panose="020F0502020204030204" pitchFamily="34" charset="0"/>
                <a:cs typeface="Calibri" panose="020F0502020204030204" pitchFamily="34" charset="0"/>
              </a:rPr>
              <a:t>K-Nearest Neighbors (KNN) Imputation:</a:t>
            </a:r>
            <a:r>
              <a:rPr lang="en-US" sz="6400" dirty="0">
                <a:solidFill>
                  <a:srgbClr val="C00000"/>
                </a:solidFill>
                <a:effectLst/>
                <a:ea typeface="Calibri" panose="020F0502020204030204" pitchFamily="34" charset="0"/>
                <a:cs typeface="Calibri" panose="020F0502020204030204" pitchFamily="34" charset="0"/>
              </a:rPr>
              <a:t> </a:t>
            </a:r>
            <a:r>
              <a:rPr lang="en-US" sz="6400" dirty="0">
                <a:effectLst/>
                <a:ea typeface="Calibri" panose="020F0502020204030204" pitchFamily="34" charset="0"/>
                <a:cs typeface="Calibri" panose="020F0502020204030204" pitchFamily="34" charset="0"/>
              </a:rPr>
              <a:t>Impute missing values using the average values of the k nearest neighbors. This method can be effective for numerical data.</a:t>
            </a:r>
          </a:p>
          <a:p>
            <a:pPr marL="285750" indent="-285750" algn="just">
              <a:lnSpc>
                <a:spcPct val="150000"/>
              </a:lnSpc>
              <a:buFont typeface="Arial" panose="020B0604020202020204" pitchFamily="34" charset="0"/>
              <a:buChar char="•"/>
            </a:pPr>
            <a:endParaRPr lang="en-US" sz="6400" dirty="0">
              <a:effectLst/>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6400" b="1" dirty="0">
                <a:solidFill>
                  <a:srgbClr val="C00000"/>
                </a:solidFill>
                <a:effectLst/>
                <a:ea typeface="Calibri" panose="020F0502020204030204" pitchFamily="34" charset="0"/>
                <a:cs typeface="Calibri" panose="020F0502020204030204" pitchFamily="34" charset="0"/>
              </a:rPr>
              <a:t>Regression Imputation:</a:t>
            </a:r>
            <a:r>
              <a:rPr lang="en-US" sz="6400" dirty="0">
                <a:solidFill>
                  <a:srgbClr val="C00000"/>
                </a:solidFill>
                <a:effectLst/>
                <a:ea typeface="Calibri" panose="020F0502020204030204" pitchFamily="34" charset="0"/>
                <a:cs typeface="Calibri" panose="020F0502020204030204" pitchFamily="34" charset="0"/>
              </a:rPr>
              <a:t> </a:t>
            </a:r>
            <a:r>
              <a:rPr lang="en-US" sz="6400" dirty="0">
                <a:effectLst/>
                <a:ea typeface="Calibri" panose="020F0502020204030204" pitchFamily="34" charset="0"/>
                <a:cs typeface="Calibri" panose="020F0502020204030204" pitchFamily="34" charset="0"/>
              </a:rPr>
              <a:t>Use regression models to predict missing values based on other features. This is suitable for numerical data with strong relationships between features.</a:t>
            </a:r>
          </a:p>
          <a:p>
            <a:pPr marL="285750" indent="-285750" algn="just">
              <a:lnSpc>
                <a:spcPct val="150000"/>
              </a:lnSpc>
              <a:buFont typeface="Arial" panose="020B0604020202020204" pitchFamily="34" charset="0"/>
              <a:buChar char="•"/>
            </a:pPr>
            <a:endParaRPr lang="en-US" sz="6400" dirty="0">
              <a:effectLst/>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6400" b="1" dirty="0">
                <a:solidFill>
                  <a:srgbClr val="C00000"/>
                </a:solidFill>
                <a:effectLst/>
                <a:ea typeface="Calibri" panose="020F0502020204030204" pitchFamily="34" charset="0"/>
                <a:cs typeface="Calibri" panose="020F0502020204030204" pitchFamily="34" charset="0"/>
              </a:rPr>
              <a:t>Multiple Imputation:</a:t>
            </a:r>
            <a:r>
              <a:rPr lang="en-US" sz="6400" dirty="0">
                <a:solidFill>
                  <a:srgbClr val="C00000"/>
                </a:solidFill>
                <a:effectLst/>
                <a:ea typeface="Calibri" panose="020F0502020204030204" pitchFamily="34" charset="0"/>
                <a:cs typeface="Calibri" panose="020F0502020204030204" pitchFamily="34" charset="0"/>
              </a:rPr>
              <a:t> </a:t>
            </a:r>
            <a:r>
              <a:rPr lang="en-US" sz="6400" dirty="0">
                <a:effectLst/>
                <a:ea typeface="Calibri" panose="020F0502020204030204" pitchFamily="34" charset="0"/>
                <a:cs typeface="Calibri" panose="020F0502020204030204" pitchFamily="34" charset="0"/>
              </a:rPr>
              <a:t>Create multiple imputed datasets by filling in missing values with different plausible values. This method can help to account for uncertainty in the imputation process.</a:t>
            </a:r>
            <a:endParaRPr lang="en-IN" sz="6400" dirty="0">
              <a:effectLst/>
              <a:ea typeface="Calibri" panose="020F0502020204030204" pitchFamily="34" charset="0"/>
              <a:cs typeface="Calibri" panose="020F0502020204030204" pitchFamily="34" charset="0"/>
            </a:endParaRPr>
          </a:p>
          <a:p>
            <a:endParaRPr lang="en-IN" dirty="0"/>
          </a:p>
        </p:txBody>
      </p:sp>
    </p:spTree>
    <p:extLst>
      <p:ext uri="{BB962C8B-B14F-4D97-AF65-F5344CB8AC3E}">
        <p14:creationId xmlns="" xmlns:p14="http://schemas.microsoft.com/office/powerpoint/2010/main" val="183114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FAD87E-FB44-C40C-FCA5-EC8CEA036DA9}"/>
              </a:ext>
            </a:extLst>
          </p:cNvPr>
          <p:cNvSpPr>
            <a:spLocks noGrp="1"/>
          </p:cNvSpPr>
          <p:nvPr>
            <p:ph type="title"/>
          </p:nvPr>
        </p:nvSpPr>
        <p:spPr/>
        <p:txBody>
          <a:bodyPr/>
          <a:lstStyle/>
          <a:p>
            <a:r>
              <a:rPr lang="en-IN" dirty="0"/>
              <a:t>Handling missing values</a:t>
            </a:r>
          </a:p>
        </p:txBody>
      </p:sp>
      <p:sp>
        <p:nvSpPr>
          <p:cNvPr id="3" name="Content Placeholder 2">
            <a:extLst>
              <a:ext uri="{FF2B5EF4-FFF2-40B4-BE49-F238E27FC236}">
                <a16:creationId xmlns="" xmlns:a16="http://schemas.microsoft.com/office/drawing/2014/main" id="{EC6DA7C5-9500-9BB4-427B-72C8C5B0A221}"/>
              </a:ext>
            </a:extLst>
          </p:cNvPr>
          <p:cNvSpPr>
            <a:spLocks noGrp="1"/>
          </p:cNvSpPr>
          <p:nvPr>
            <p:ph idx="1"/>
          </p:nvPr>
        </p:nvSpPr>
        <p:spPr>
          <a:xfrm>
            <a:off x="457200" y="1600200"/>
            <a:ext cx="8003232" cy="4800600"/>
          </a:xfrm>
        </p:spPr>
        <p:txBody>
          <a:bodyPr>
            <a:normAutofit fontScale="92500"/>
          </a:bodyPr>
          <a:lstStyle/>
          <a:p>
            <a:pPr marL="114300" indent="0">
              <a:buNone/>
            </a:pPr>
            <a:r>
              <a:rPr lang="en-IN" b="0" dirty="0">
                <a:latin typeface="Courier New" panose="02070309020205020404" pitchFamily="49" charset="0"/>
                <a:cs typeface="Courier New" panose="02070309020205020404" pitchFamily="49" charset="0"/>
              </a:rPr>
              <a:t>import pandas as pd</a:t>
            </a:r>
          </a:p>
          <a:p>
            <a:pPr marL="114300" indent="0">
              <a:buNone/>
            </a:pPr>
            <a:r>
              <a:rPr lang="en-IN" b="0" dirty="0">
                <a:latin typeface="Courier New" panose="02070309020205020404" pitchFamily="49" charset="0"/>
                <a:cs typeface="Courier New" panose="02070309020205020404" pitchFamily="49" charset="0"/>
              </a:rPr>
              <a:t>import </a:t>
            </a:r>
            <a:r>
              <a:rPr lang="en-IN" b="0" dirty="0" err="1">
                <a:latin typeface="Courier New" panose="02070309020205020404" pitchFamily="49" charset="0"/>
                <a:cs typeface="Courier New" panose="02070309020205020404" pitchFamily="49" charset="0"/>
              </a:rPr>
              <a:t>numpy</a:t>
            </a:r>
            <a:r>
              <a:rPr lang="en-IN" b="0" dirty="0">
                <a:latin typeface="Courier New" panose="02070309020205020404" pitchFamily="49" charset="0"/>
                <a:cs typeface="Courier New" panose="02070309020205020404" pitchFamily="49" charset="0"/>
              </a:rPr>
              <a:t> as np</a:t>
            </a:r>
          </a:p>
          <a:p>
            <a:pPr marL="114300" indent="0">
              <a:buNone/>
            </a:pPr>
            <a:endParaRPr lang="en-IN" b="0" dirty="0">
              <a:latin typeface="Courier New" panose="02070309020205020404" pitchFamily="49" charset="0"/>
              <a:cs typeface="Courier New" panose="02070309020205020404" pitchFamily="49" charset="0"/>
            </a:endParaRPr>
          </a:p>
          <a:p>
            <a:pPr marL="114300" indent="0">
              <a:buNone/>
            </a:pPr>
            <a:r>
              <a:rPr lang="en-IN" b="0" dirty="0">
                <a:latin typeface="Courier New" panose="02070309020205020404" pitchFamily="49" charset="0"/>
                <a:cs typeface="Courier New" panose="02070309020205020404" pitchFamily="49" charset="0"/>
              </a:rPr>
              <a:t># Creating a sample </a:t>
            </a:r>
            <a:r>
              <a:rPr lang="en-IN" b="0" dirty="0" err="1">
                <a:latin typeface="Courier New" panose="02070309020205020404" pitchFamily="49" charset="0"/>
                <a:cs typeface="Courier New" panose="02070309020205020404" pitchFamily="49" charset="0"/>
              </a:rPr>
              <a:t>dataframe</a:t>
            </a:r>
            <a:r>
              <a:rPr lang="en-IN" b="0" dirty="0">
                <a:latin typeface="Courier New" panose="02070309020205020404" pitchFamily="49" charset="0"/>
                <a:cs typeface="Courier New" panose="02070309020205020404" pitchFamily="49" charset="0"/>
              </a:rPr>
              <a:t> with missing values</a:t>
            </a:r>
          </a:p>
          <a:p>
            <a:pPr marL="114300" indent="0">
              <a:buNone/>
            </a:pPr>
            <a:r>
              <a:rPr lang="en-IN" b="0" dirty="0">
                <a:latin typeface="Courier New" panose="02070309020205020404" pitchFamily="49" charset="0"/>
                <a:cs typeface="Courier New" panose="02070309020205020404" pitchFamily="49" charset="0"/>
              </a:rPr>
              <a:t>data = {'Name': ['Alice', 'Bob', 'Charlie', 'David', </a:t>
            </a:r>
            <a:r>
              <a:rPr lang="en-IN" b="0" dirty="0" err="1">
                <a:latin typeface="Courier New" panose="02070309020205020404" pitchFamily="49" charset="0"/>
                <a:cs typeface="Courier New" panose="02070309020205020404" pitchFamily="49" charset="0"/>
              </a:rPr>
              <a:t>np.nan</a:t>
            </a:r>
            <a:r>
              <a:rPr lang="en-IN" b="0" dirty="0">
                <a:latin typeface="Courier New" panose="02070309020205020404" pitchFamily="49" charset="0"/>
                <a:cs typeface="Courier New" panose="02070309020205020404" pitchFamily="49" charset="0"/>
              </a:rPr>
              <a:t>],</a:t>
            </a:r>
          </a:p>
          <a:p>
            <a:pPr marL="114300" indent="0">
              <a:buNone/>
            </a:pPr>
            <a:r>
              <a:rPr lang="en-IN" b="0" dirty="0">
                <a:latin typeface="Courier New" panose="02070309020205020404" pitchFamily="49" charset="0"/>
                <a:cs typeface="Courier New" panose="02070309020205020404" pitchFamily="49" charset="0"/>
              </a:rPr>
              <a:t>        'Age': [25, </a:t>
            </a:r>
            <a:r>
              <a:rPr lang="en-IN" b="0" dirty="0" err="1">
                <a:latin typeface="Courier New" panose="02070309020205020404" pitchFamily="49" charset="0"/>
                <a:cs typeface="Courier New" panose="02070309020205020404" pitchFamily="49" charset="0"/>
              </a:rPr>
              <a:t>np.nan</a:t>
            </a:r>
            <a:r>
              <a:rPr lang="en-IN" b="0" dirty="0">
                <a:latin typeface="Courier New" panose="02070309020205020404" pitchFamily="49" charset="0"/>
                <a:cs typeface="Courier New" panose="02070309020205020404" pitchFamily="49" charset="0"/>
              </a:rPr>
              <a:t>, 30, 22, 35],</a:t>
            </a:r>
          </a:p>
          <a:p>
            <a:pPr marL="114300" indent="0">
              <a:buNone/>
            </a:pPr>
            <a:r>
              <a:rPr lang="en-IN" b="0" dirty="0">
                <a:latin typeface="Courier New" panose="02070309020205020404" pitchFamily="49" charset="0"/>
                <a:cs typeface="Courier New" panose="02070309020205020404" pitchFamily="49" charset="0"/>
              </a:rPr>
              <a:t>        'Salary': [50000, 54000, </a:t>
            </a:r>
            <a:r>
              <a:rPr lang="en-IN" b="0" dirty="0" err="1">
                <a:latin typeface="Courier New" panose="02070309020205020404" pitchFamily="49" charset="0"/>
                <a:cs typeface="Courier New" panose="02070309020205020404" pitchFamily="49" charset="0"/>
              </a:rPr>
              <a:t>np.nan</a:t>
            </a:r>
            <a:r>
              <a:rPr lang="en-IN" b="0" dirty="0">
                <a:latin typeface="Courier New" panose="02070309020205020404" pitchFamily="49" charset="0"/>
                <a:cs typeface="Courier New" panose="02070309020205020404" pitchFamily="49" charset="0"/>
              </a:rPr>
              <a:t>, 42000, 48000]}</a:t>
            </a:r>
          </a:p>
          <a:p>
            <a:pPr marL="114300" indent="0">
              <a:buNone/>
            </a:pPr>
            <a:endParaRPr lang="en-IN" b="0" dirty="0">
              <a:latin typeface="Courier New" panose="02070309020205020404" pitchFamily="49" charset="0"/>
              <a:cs typeface="Courier New" panose="02070309020205020404" pitchFamily="49" charset="0"/>
            </a:endParaRPr>
          </a:p>
          <a:p>
            <a:pPr marL="114300" indent="0">
              <a:buNone/>
            </a:pPr>
            <a:r>
              <a:rPr lang="en-IN" b="0" dirty="0" err="1">
                <a:latin typeface="Courier New" panose="02070309020205020404" pitchFamily="49" charset="0"/>
                <a:cs typeface="Courier New" panose="02070309020205020404" pitchFamily="49" charset="0"/>
              </a:rPr>
              <a:t>df</a:t>
            </a:r>
            <a:r>
              <a:rPr lang="en-IN" b="0" dirty="0">
                <a:latin typeface="Courier New" panose="02070309020205020404" pitchFamily="49" charset="0"/>
                <a:cs typeface="Courier New" panose="02070309020205020404" pitchFamily="49" charset="0"/>
              </a:rPr>
              <a:t> = </a:t>
            </a:r>
            <a:r>
              <a:rPr lang="en-IN" b="0" dirty="0" err="1">
                <a:latin typeface="Courier New" panose="02070309020205020404" pitchFamily="49" charset="0"/>
                <a:cs typeface="Courier New" panose="02070309020205020404" pitchFamily="49" charset="0"/>
              </a:rPr>
              <a:t>pd.DataFrame</a:t>
            </a:r>
            <a:r>
              <a:rPr lang="en-IN" b="0" dirty="0">
                <a:latin typeface="Courier New" panose="02070309020205020404" pitchFamily="49" charset="0"/>
                <a:cs typeface="Courier New" panose="02070309020205020404" pitchFamily="49" charset="0"/>
              </a:rPr>
              <a:t>(data)</a:t>
            </a:r>
          </a:p>
          <a:p>
            <a:pPr marL="114300" indent="0">
              <a:buNone/>
            </a:pPr>
            <a:r>
              <a:rPr lang="en-IN" b="0" dirty="0">
                <a:latin typeface="Courier New" panose="02070309020205020404" pitchFamily="49" charset="0"/>
                <a:cs typeface="Courier New" panose="02070309020205020404" pitchFamily="49" charset="0"/>
              </a:rPr>
              <a:t>print("Original </a:t>
            </a:r>
            <a:r>
              <a:rPr lang="en-IN" b="0" dirty="0" err="1">
                <a:latin typeface="Courier New" panose="02070309020205020404" pitchFamily="49" charset="0"/>
                <a:cs typeface="Courier New" panose="02070309020205020404" pitchFamily="49" charset="0"/>
              </a:rPr>
              <a:t>DataFrame</a:t>
            </a:r>
            <a:r>
              <a:rPr lang="en-IN" b="0" dirty="0">
                <a:latin typeface="Courier New" panose="02070309020205020404" pitchFamily="49" charset="0"/>
                <a:cs typeface="Courier New" panose="02070309020205020404" pitchFamily="49" charset="0"/>
              </a:rPr>
              <a:t>:")</a:t>
            </a: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df</a:t>
            </a:r>
            <a:r>
              <a:rPr lang="en-IN" b="0" dirty="0">
                <a:latin typeface="Courier New" panose="02070309020205020404" pitchFamily="49" charset="0"/>
                <a:cs typeface="Courier New" panose="02070309020205020404" pitchFamily="49" charset="0"/>
              </a:rPr>
              <a:t>)</a:t>
            </a:r>
          </a:p>
          <a:p>
            <a:endParaRPr lang="en-IN" dirty="0"/>
          </a:p>
        </p:txBody>
      </p:sp>
    </p:spTree>
    <p:extLst>
      <p:ext uri="{BB962C8B-B14F-4D97-AF65-F5344CB8AC3E}">
        <p14:creationId xmlns="" xmlns:p14="http://schemas.microsoft.com/office/powerpoint/2010/main" val="16338611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7E82672-702A-C3E8-0BF3-5D7539AA053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3E58C031-8F1C-938A-FFFA-1A0FBD212673}"/>
              </a:ext>
            </a:extLst>
          </p:cNvPr>
          <p:cNvSpPr>
            <a:spLocks noGrp="1"/>
          </p:cNvSpPr>
          <p:nvPr>
            <p:ph type="title"/>
          </p:nvPr>
        </p:nvSpPr>
        <p:spPr/>
        <p:txBody>
          <a:bodyPr/>
          <a:lstStyle/>
          <a:p>
            <a:r>
              <a:rPr lang="en-IN" dirty="0"/>
              <a:t>Handling missing values</a:t>
            </a:r>
          </a:p>
        </p:txBody>
      </p:sp>
      <p:sp>
        <p:nvSpPr>
          <p:cNvPr id="3" name="Content Placeholder 2">
            <a:extLst>
              <a:ext uri="{FF2B5EF4-FFF2-40B4-BE49-F238E27FC236}">
                <a16:creationId xmlns="" xmlns:a16="http://schemas.microsoft.com/office/drawing/2014/main" id="{BDEF5B46-5610-D2F3-45F6-8348E6980E65}"/>
              </a:ext>
            </a:extLst>
          </p:cNvPr>
          <p:cNvSpPr>
            <a:spLocks noGrp="1"/>
          </p:cNvSpPr>
          <p:nvPr>
            <p:ph idx="1"/>
          </p:nvPr>
        </p:nvSpPr>
        <p:spPr>
          <a:xfrm>
            <a:off x="457200" y="1600200"/>
            <a:ext cx="8003232" cy="4800600"/>
          </a:xfrm>
        </p:spPr>
        <p:txBody>
          <a:bodyPr>
            <a:normAutofit lnSpcReduction="10000"/>
          </a:bodyPr>
          <a:lstStyle/>
          <a:p>
            <a:pPr marL="114300" indent="0">
              <a:buNone/>
            </a:pPr>
            <a:r>
              <a:rPr lang="en-US" dirty="0"/>
              <a:t>1)Check for missing values</a:t>
            </a:r>
          </a:p>
          <a:p>
            <a:pPr marL="114300" indent="0">
              <a:buNone/>
            </a:pPr>
            <a:r>
              <a:rPr lang="en-US" b="0" dirty="0">
                <a:latin typeface="Courier New" panose="02070309020205020404" pitchFamily="49" charset="0"/>
                <a:cs typeface="Courier New" panose="02070309020205020404" pitchFamily="49" charset="0"/>
              </a:rPr>
              <a:t>print(</a:t>
            </a:r>
            <a:r>
              <a:rPr lang="en-US" b="0" dirty="0" err="1">
                <a:latin typeface="Courier New" panose="02070309020205020404" pitchFamily="49" charset="0"/>
                <a:cs typeface="Courier New" panose="02070309020205020404" pitchFamily="49" charset="0"/>
              </a:rPr>
              <a:t>df.isnull</a:t>
            </a:r>
            <a:r>
              <a:rPr lang="en-US" b="0" dirty="0">
                <a:latin typeface="Courier New" panose="02070309020205020404" pitchFamily="49" charset="0"/>
                <a:cs typeface="Courier New" panose="02070309020205020404" pitchFamily="49" charset="0"/>
              </a:rPr>
              <a:t>())  # Boolean </a:t>
            </a:r>
            <a:r>
              <a:rPr lang="en-US" b="0" dirty="0" err="1">
                <a:latin typeface="Courier New" panose="02070309020205020404" pitchFamily="49" charset="0"/>
                <a:cs typeface="Courier New" panose="02070309020205020404" pitchFamily="49" charset="0"/>
              </a:rPr>
              <a:t>DataFrame</a:t>
            </a:r>
            <a:r>
              <a:rPr lang="en-US" b="0" dirty="0">
                <a:latin typeface="Courier New" panose="02070309020205020404" pitchFamily="49" charset="0"/>
                <a:cs typeface="Courier New" panose="02070309020205020404" pitchFamily="49" charset="0"/>
              </a:rPr>
              <a:t> indicating missing values</a:t>
            </a:r>
          </a:p>
          <a:p>
            <a:pPr marL="114300" indent="0">
              <a:buNone/>
            </a:pPr>
            <a:r>
              <a:rPr lang="en-US" b="0" dirty="0">
                <a:latin typeface="Courier New" panose="02070309020205020404" pitchFamily="49" charset="0"/>
                <a:cs typeface="Courier New" panose="02070309020205020404" pitchFamily="49" charset="0"/>
              </a:rPr>
              <a:t>print(</a:t>
            </a:r>
            <a:r>
              <a:rPr lang="en-US" b="0" dirty="0" err="1">
                <a:latin typeface="Courier New" panose="02070309020205020404" pitchFamily="49" charset="0"/>
                <a:cs typeface="Courier New" panose="02070309020205020404" pitchFamily="49" charset="0"/>
              </a:rPr>
              <a:t>df.isnull</a:t>
            </a:r>
            <a:r>
              <a:rPr lang="en-US" b="0" dirty="0">
                <a:latin typeface="Courier New" panose="02070309020205020404" pitchFamily="49" charset="0"/>
                <a:cs typeface="Courier New" panose="02070309020205020404" pitchFamily="49" charset="0"/>
              </a:rPr>
              <a:t>().sum())  # Count of missing values in each column</a:t>
            </a:r>
          </a:p>
          <a:p>
            <a:pPr marL="114300" indent="0">
              <a:buNone/>
            </a:pPr>
            <a:endParaRPr lang="en-US" b="0" dirty="0">
              <a:latin typeface="Courier New" panose="02070309020205020404" pitchFamily="49" charset="0"/>
              <a:cs typeface="Courier New" panose="02070309020205020404" pitchFamily="49" charset="0"/>
            </a:endParaRPr>
          </a:p>
          <a:p>
            <a:pPr marL="114300" indent="0">
              <a:buNone/>
            </a:pPr>
            <a:r>
              <a:rPr lang="en-US" dirty="0"/>
              <a:t>2)Removing missing values</a:t>
            </a:r>
          </a:p>
          <a:p>
            <a:pPr marL="114300" indent="0">
              <a:buNone/>
            </a:pPr>
            <a:r>
              <a:rPr lang="en-US" b="0" i="1" dirty="0">
                <a:latin typeface="Courier New" panose="02070309020205020404" pitchFamily="49" charset="0"/>
                <a:cs typeface="Courier New" panose="02070309020205020404" pitchFamily="49" charset="0"/>
              </a:rPr>
              <a:t>#Drop rows with missing values</a:t>
            </a:r>
          </a:p>
          <a:p>
            <a:pPr marL="114300" indent="0">
              <a:buNone/>
            </a:pPr>
            <a:r>
              <a:rPr lang="en-US" b="0" dirty="0" err="1">
                <a:latin typeface="Courier New" panose="02070309020205020404" pitchFamily="49" charset="0"/>
                <a:cs typeface="Courier New" panose="02070309020205020404" pitchFamily="49" charset="0"/>
              </a:rPr>
              <a:t>df_cleaned</a:t>
            </a:r>
            <a:r>
              <a:rPr lang="en-US" b="0" dirty="0">
                <a:latin typeface="Courier New" panose="02070309020205020404" pitchFamily="49" charset="0"/>
                <a:cs typeface="Courier New" panose="02070309020205020404" pitchFamily="49" charset="0"/>
              </a:rPr>
              <a:t> = </a:t>
            </a:r>
            <a:r>
              <a:rPr lang="en-US" b="0" dirty="0" err="1">
                <a:latin typeface="Courier New" panose="02070309020205020404" pitchFamily="49" charset="0"/>
                <a:cs typeface="Courier New" panose="02070309020205020404" pitchFamily="49" charset="0"/>
              </a:rPr>
              <a:t>df.dropna</a:t>
            </a:r>
            <a:r>
              <a:rPr lang="en-US" b="0" dirty="0">
                <a:latin typeface="Courier New" panose="02070309020205020404" pitchFamily="49" charset="0"/>
                <a:cs typeface="Courier New" panose="02070309020205020404" pitchFamily="49" charset="0"/>
              </a:rPr>
              <a:t>()</a:t>
            </a:r>
          </a:p>
          <a:p>
            <a:pPr marL="114300" indent="0">
              <a:buNone/>
            </a:pPr>
            <a:r>
              <a:rPr lang="en-US" b="0" dirty="0">
                <a:latin typeface="Courier New" panose="02070309020205020404" pitchFamily="49" charset="0"/>
                <a:cs typeface="Courier New" panose="02070309020205020404" pitchFamily="49" charset="0"/>
              </a:rPr>
              <a:t>print(</a:t>
            </a:r>
            <a:r>
              <a:rPr lang="en-US" b="0" dirty="0" err="1">
                <a:latin typeface="Courier New" panose="02070309020205020404" pitchFamily="49" charset="0"/>
                <a:cs typeface="Courier New" panose="02070309020205020404" pitchFamily="49" charset="0"/>
              </a:rPr>
              <a:t>df_cleaned</a:t>
            </a:r>
            <a:r>
              <a:rPr lang="en-US" b="0" dirty="0">
                <a:latin typeface="Courier New" panose="02070309020205020404" pitchFamily="49" charset="0"/>
                <a:cs typeface="Courier New" panose="02070309020205020404" pitchFamily="49" charset="0"/>
              </a:rPr>
              <a:t>)</a:t>
            </a:r>
          </a:p>
          <a:p>
            <a:pPr marL="114300" indent="0">
              <a:buNone/>
            </a:pPr>
            <a:r>
              <a:rPr lang="en-US" b="0" i="1" dirty="0">
                <a:latin typeface="Courier New" panose="02070309020205020404" pitchFamily="49" charset="0"/>
                <a:cs typeface="Courier New" panose="02070309020205020404" pitchFamily="49" charset="0"/>
              </a:rPr>
              <a:t>#Drop columns with missing values</a:t>
            </a:r>
          </a:p>
          <a:p>
            <a:pPr marL="114300" indent="0">
              <a:buNone/>
            </a:pPr>
            <a:r>
              <a:rPr lang="en-US" b="0" dirty="0" err="1">
                <a:latin typeface="Courier New" panose="02070309020205020404" pitchFamily="49" charset="0"/>
                <a:cs typeface="Courier New" panose="02070309020205020404" pitchFamily="49" charset="0"/>
              </a:rPr>
              <a:t>df_cleaned</a:t>
            </a:r>
            <a:r>
              <a:rPr lang="en-US" b="0" dirty="0">
                <a:latin typeface="Courier New" panose="02070309020205020404" pitchFamily="49" charset="0"/>
                <a:cs typeface="Courier New" panose="02070309020205020404" pitchFamily="49" charset="0"/>
              </a:rPr>
              <a:t> = </a:t>
            </a:r>
            <a:r>
              <a:rPr lang="en-US" b="0" dirty="0" err="1">
                <a:latin typeface="Courier New" panose="02070309020205020404" pitchFamily="49" charset="0"/>
                <a:cs typeface="Courier New" panose="02070309020205020404" pitchFamily="49" charset="0"/>
              </a:rPr>
              <a:t>df.dropna</a:t>
            </a:r>
            <a:r>
              <a:rPr lang="en-US" b="0" dirty="0">
                <a:latin typeface="Courier New" panose="02070309020205020404" pitchFamily="49" charset="0"/>
                <a:cs typeface="Courier New" panose="02070309020205020404" pitchFamily="49" charset="0"/>
              </a:rPr>
              <a:t>(axis=1)</a:t>
            </a:r>
          </a:p>
          <a:p>
            <a:pPr marL="114300" indent="0">
              <a:buNone/>
            </a:pPr>
            <a:r>
              <a:rPr lang="en-US" b="0" dirty="0">
                <a:latin typeface="Courier New" panose="02070309020205020404" pitchFamily="49" charset="0"/>
                <a:cs typeface="Courier New" panose="02070309020205020404" pitchFamily="49" charset="0"/>
              </a:rPr>
              <a:t>print(</a:t>
            </a:r>
            <a:r>
              <a:rPr lang="en-US" b="0" dirty="0" err="1">
                <a:latin typeface="Courier New" panose="02070309020205020404" pitchFamily="49" charset="0"/>
                <a:cs typeface="Courier New" panose="02070309020205020404" pitchFamily="49" charset="0"/>
              </a:rPr>
              <a:t>df_cleaned</a:t>
            </a:r>
            <a:r>
              <a:rPr lang="en-US" b="0" dirty="0">
                <a:latin typeface="Courier New" panose="02070309020205020404" pitchFamily="49" charset="0"/>
                <a:cs typeface="Courier New" panose="02070309020205020404" pitchFamily="49" charset="0"/>
              </a:rPr>
              <a:t>)</a:t>
            </a:r>
          </a:p>
          <a:p>
            <a:pPr marL="114300" indent="0">
              <a:buNone/>
            </a:pPr>
            <a:endParaRPr lang="en-US" dirty="0"/>
          </a:p>
          <a:p>
            <a:pPr marL="114300" indent="0">
              <a:buNone/>
            </a:pPr>
            <a:endParaRPr lang="en-US" b="0" dirty="0">
              <a:latin typeface="Courier New" panose="02070309020205020404" pitchFamily="49" charset="0"/>
              <a:cs typeface="Courier New" panose="02070309020205020404" pitchFamily="49" charset="0"/>
            </a:endParaRPr>
          </a:p>
          <a:p>
            <a:endParaRPr lang="en-IN" dirty="0"/>
          </a:p>
        </p:txBody>
      </p:sp>
    </p:spTree>
    <p:extLst>
      <p:ext uri="{BB962C8B-B14F-4D97-AF65-F5344CB8AC3E}">
        <p14:creationId xmlns="" xmlns:p14="http://schemas.microsoft.com/office/powerpoint/2010/main" val="9308745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333AE43-DAA3-BA02-0ECA-7A97E843DC3F}"/>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BB62FB1-6C6B-442A-0170-0D860942B547}"/>
              </a:ext>
            </a:extLst>
          </p:cNvPr>
          <p:cNvSpPr>
            <a:spLocks noGrp="1"/>
          </p:cNvSpPr>
          <p:nvPr>
            <p:ph type="title"/>
          </p:nvPr>
        </p:nvSpPr>
        <p:spPr/>
        <p:txBody>
          <a:bodyPr/>
          <a:lstStyle/>
          <a:p>
            <a:r>
              <a:rPr lang="en-IN" dirty="0"/>
              <a:t>Handling missing values</a:t>
            </a:r>
          </a:p>
        </p:txBody>
      </p:sp>
      <p:sp>
        <p:nvSpPr>
          <p:cNvPr id="3" name="Content Placeholder 2">
            <a:extLst>
              <a:ext uri="{FF2B5EF4-FFF2-40B4-BE49-F238E27FC236}">
                <a16:creationId xmlns="" xmlns:a16="http://schemas.microsoft.com/office/drawing/2014/main" id="{D87BBC1A-B920-C93A-B4CC-6490256DDEAE}"/>
              </a:ext>
            </a:extLst>
          </p:cNvPr>
          <p:cNvSpPr>
            <a:spLocks noGrp="1"/>
          </p:cNvSpPr>
          <p:nvPr>
            <p:ph idx="1"/>
          </p:nvPr>
        </p:nvSpPr>
        <p:spPr>
          <a:xfrm>
            <a:off x="457200" y="1600200"/>
            <a:ext cx="8003232" cy="4800600"/>
          </a:xfrm>
        </p:spPr>
        <p:txBody>
          <a:bodyPr>
            <a:normAutofit/>
          </a:bodyPr>
          <a:lstStyle/>
          <a:p>
            <a:pPr marL="114300" indent="0">
              <a:buNone/>
            </a:pPr>
            <a:r>
              <a:rPr lang="en-US" dirty="0"/>
              <a:t>3) Filling missing values</a:t>
            </a:r>
          </a:p>
          <a:p>
            <a:pPr marL="114300" indent="0">
              <a:buNone/>
            </a:pPr>
            <a:r>
              <a:rPr lang="en-US" b="0" dirty="0">
                <a:latin typeface="Courier New" panose="02070309020205020404" pitchFamily="49" charset="0"/>
                <a:cs typeface="Courier New" panose="02070309020205020404" pitchFamily="49" charset="0"/>
              </a:rPr>
              <a:t>#Fill with a specific value</a:t>
            </a:r>
          </a:p>
          <a:p>
            <a:pPr marL="114300" indent="0">
              <a:buNone/>
            </a:pPr>
            <a:r>
              <a:rPr lang="en-US" b="0" dirty="0" err="1">
                <a:latin typeface="Courier New" panose="02070309020205020404" pitchFamily="49" charset="0"/>
                <a:cs typeface="Courier New" panose="02070309020205020404" pitchFamily="49" charset="0"/>
              </a:rPr>
              <a:t>df_filled</a:t>
            </a:r>
            <a:r>
              <a:rPr lang="en-US" b="0" dirty="0">
                <a:latin typeface="Courier New" panose="02070309020205020404" pitchFamily="49" charset="0"/>
                <a:cs typeface="Courier New" panose="02070309020205020404" pitchFamily="49" charset="0"/>
              </a:rPr>
              <a:t> = </a:t>
            </a:r>
            <a:r>
              <a:rPr lang="en-US" b="0" dirty="0" err="1">
                <a:latin typeface="Courier New" panose="02070309020205020404" pitchFamily="49" charset="0"/>
                <a:cs typeface="Courier New" panose="02070309020205020404" pitchFamily="49" charset="0"/>
              </a:rPr>
              <a:t>df.fillna</a:t>
            </a:r>
            <a:r>
              <a:rPr lang="en-US" b="0" dirty="0">
                <a:latin typeface="Courier New" panose="02070309020205020404" pitchFamily="49" charset="0"/>
                <a:cs typeface="Courier New" panose="02070309020205020404" pitchFamily="49" charset="0"/>
              </a:rPr>
              <a:t>(0)</a:t>
            </a:r>
          </a:p>
          <a:p>
            <a:pPr marL="114300" indent="0">
              <a:buNone/>
            </a:pPr>
            <a:r>
              <a:rPr lang="en-US" b="0" dirty="0">
                <a:latin typeface="Courier New" panose="02070309020205020404" pitchFamily="49" charset="0"/>
                <a:cs typeface="Courier New" panose="02070309020205020404" pitchFamily="49" charset="0"/>
              </a:rPr>
              <a:t>print(</a:t>
            </a:r>
            <a:r>
              <a:rPr lang="en-US" b="0" dirty="0" err="1">
                <a:latin typeface="Courier New" panose="02070309020205020404" pitchFamily="49" charset="0"/>
                <a:cs typeface="Courier New" panose="02070309020205020404" pitchFamily="49" charset="0"/>
              </a:rPr>
              <a:t>df_filled</a:t>
            </a:r>
            <a:r>
              <a:rPr lang="en-US" b="0" dirty="0">
                <a:latin typeface="Courier New" panose="02070309020205020404" pitchFamily="49" charset="0"/>
                <a:cs typeface="Courier New" panose="02070309020205020404" pitchFamily="49" charset="0"/>
              </a:rPr>
              <a:t>)</a:t>
            </a:r>
          </a:p>
          <a:p>
            <a:pPr marL="114300" indent="0">
              <a:buNone/>
            </a:pPr>
            <a:r>
              <a:rPr lang="en-US" b="0" dirty="0">
                <a:latin typeface="Courier New" panose="02070309020205020404" pitchFamily="49" charset="0"/>
                <a:cs typeface="Courier New" panose="02070309020205020404" pitchFamily="49" charset="0"/>
              </a:rPr>
              <a:t>#Fill with column mean, median and mode</a:t>
            </a:r>
          </a:p>
          <a:p>
            <a:pPr marL="114300" indent="0">
              <a:buNone/>
            </a:pPr>
            <a:r>
              <a:rPr lang="en-US" b="0" dirty="0" err="1">
                <a:latin typeface="Courier New" panose="02070309020205020404" pitchFamily="49" charset="0"/>
                <a:cs typeface="Courier New" panose="02070309020205020404" pitchFamily="49" charset="0"/>
              </a:rPr>
              <a:t>df</a:t>
            </a:r>
            <a:r>
              <a:rPr lang="en-US" b="0" dirty="0">
                <a:latin typeface="Courier New" panose="02070309020205020404" pitchFamily="49" charset="0"/>
                <a:cs typeface="Courier New" panose="02070309020205020404" pitchFamily="49" charset="0"/>
              </a:rPr>
              <a:t>['Age'].</a:t>
            </a:r>
            <a:r>
              <a:rPr lang="en-US" b="0" dirty="0" err="1">
                <a:latin typeface="Courier New" panose="02070309020205020404" pitchFamily="49" charset="0"/>
                <a:cs typeface="Courier New" panose="02070309020205020404" pitchFamily="49" charset="0"/>
              </a:rPr>
              <a:t>fillna</a:t>
            </a:r>
            <a:r>
              <a:rPr lang="en-US" b="0" dirty="0">
                <a:latin typeface="Courier New" panose="02070309020205020404" pitchFamily="49" charset="0"/>
                <a:cs typeface="Courier New" panose="02070309020205020404" pitchFamily="49" charset="0"/>
              </a:rPr>
              <a:t>(</a:t>
            </a:r>
            <a:r>
              <a:rPr lang="en-US" b="0" dirty="0" err="1">
                <a:latin typeface="Courier New" panose="02070309020205020404" pitchFamily="49" charset="0"/>
                <a:cs typeface="Courier New" panose="02070309020205020404" pitchFamily="49" charset="0"/>
              </a:rPr>
              <a:t>df</a:t>
            </a:r>
            <a:r>
              <a:rPr lang="en-US" b="0" dirty="0">
                <a:latin typeface="Courier New" panose="02070309020205020404" pitchFamily="49" charset="0"/>
                <a:cs typeface="Courier New" panose="02070309020205020404" pitchFamily="49" charset="0"/>
              </a:rPr>
              <a:t>['Age'].mean(), </a:t>
            </a:r>
            <a:r>
              <a:rPr lang="en-US" b="0" dirty="0" err="1">
                <a:latin typeface="Courier New" panose="02070309020205020404" pitchFamily="49" charset="0"/>
                <a:cs typeface="Courier New" panose="02070309020205020404" pitchFamily="49" charset="0"/>
              </a:rPr>
              <a:t>inplace</a:t>
            </a:r>
            <a:r>
              <a:rPr lang="en-US" b="0" dirty="0">
                <a:latin typeface="Courier New" panose="02070309020205020404" pitchFamily="49" charset="0"/>
                <a:cs typeface="Courier New" panose="02070309020205020404" pitchFamily="49" charset="0"/>
              </a:rPr>
              <a:t>=True)  # Mean</a:t>
            </a:r>
          </a:p>
          <a:p>
            <a:pPr marL="114300" indent="0">
              <a:buNone/>
            </a:pPr>
            <a:r>
              <a:rPr lang="en-US" b="0" dirty="0" err="1">
                <a:latin typeface="Courier New" panose="02070309020205020404" pitchFamily="49" charset="0"/>
                <a:cs typeface="Courier New" panose="02070309020205020404" pitchFamily="49" charset="0"/>
              </a:rPr>
              <a:t>df</a:t>
            </a:r>
            <a:r>
              <a:rPr lang="en-US" b="0" dirty="0">
                <a:latin typeface="Courier New" panose="02070309020205020404" pitchFamily="49" charset="0"/>
                <a:cs typeface="Courier New" panose="02070309020205020404" pitchFamily="49" charset="0"/>
              </a:rPr>
              <a:t>['Salary'].</a:t>
            </a:r>
            <a:r>
              <a:rPr lang="en-US" b="0" dirty="0" err="1">
                <a:latin typeface="Courier New" panose="02070309020205020404" pitchFamily="49" charset="0"/>
                <a:cs typeface="Courier New" panose="02070309020205020404" pitchFamily="49" charset="0"/>
              </a:rPr>
              <a:t>fillna</a:t>
            </a:r>
            <a:r>
              <a:rPr lang="en-US" b="0" dirty="0">
                <a:latin typeface="Courier New" panose="02070309020205020404" pitchFamily="49" charset="0"/>
                <a:cs typeface="Courier New" panose="02070309020205020404" pitchFamily="49" charset="0"/>
              </a:rPr>
              <a:t>(</a:t>
            </a:r>
            <a:r>
              <a:rPr lang="en-US" b="0" dirty="0" err="1">
                <a:latin typeface="Courier New" panose="02070309020205020404" pitchFamily="49" charset="0"/>
                <a:cs typeface="Courier New" panose="02070309020205020404" pitchFamily="49" charset="0"/>
              </a:rPr>
              <a:t>df</a:t>
            </a:r>
            <a:r>
              <a:rPr lang="en-US" b="0" dirty="0">
                <a:latin typeface="Courier New" panose="02070309020205020404" pitchFamily="49" charset="0"/>
                <a:cs typeface="Courier New" panose="02070309020205020404" pitchFamily="49" charset="0"/>
              </a:rPr>
              <a:t>['Salary'].median(), </a:t>
            </a:r>
            <a:r>
              <a:rPr lang="en-US" b="0" dirty="0" err="1">
                <a:latin typeface="Courier New" panose="02070309020205020404" pitchFamily="49" charset="0"/>
                <a:cs typeface="Courier New" panose="02070309020205020404" pitchFamily="49" charset="0"/>
              </a:rPr>
              <a:t>inplace</a:t>
            </a:r>
            <a:r>
              <a:rPr lang="en-US" b="0" dirty="0">
                <a:latin typeface="Courier New" panose="02070309020205020404" pitchFamily="49" charset="0"/>
                <a:cs typeface="Courier New" panose="02070309020205020404" pitchFamily="49" charset="0"/>
              </a:rPr>
              <a:t>=True)  # Median</a:t>
            </a:r>
          </a:p>
          <a:p>
            <a:pPr marL="114300" indent="0">
              <a:buNone/>
            </a:pPr>
            <a:r>
              <a:rPr lang="en-US" b="0" dirty="0" err="1">
                <a:latin typeface="Courier New" panose="02070309020205020404" pitchFamily="49" charset="0"/>
                <a:cs typeface="Courier New" panose="02070309020205020404" pitchFamily="49" charset="0"/>
              </a:rPr>
              <a:t>df</a:t>
            </a:r>
            <a:r>
              <a:rPr lang="en-US" b="0" dirty="0">
                <a:latin typeface="Courier New" panose="02070309020205020404" pitchFamily="49" charset="0"/>
                <a:cs typeface="Courier New" panose="02070309020205020404" pitchFamily="49" charset="0"/>
              </a:rPr>
              <a:t>['Name'].</a:t>
            </a:r>
            <a:r>
              <a:rPr lang="en-US" b="0" dirty="0" err="1">
                <a:latin typeface="Courier New" panose="02070309020205020404" pitchFamily="49" charset="0"/>
                <a:cs typeface="Courier New" panose="02070309020205020404" pitchFamily="49" charset="0"/>
              </a:rPr>
              <a:t>fillna</a:t>
            </a:r>
            <a:r>
              <a:rPr lang="en-US" b="0" dirty="0">
                <a:latin typeface="Courier New" panose="02070309020205020404" pitchFamily="49" charset="0"/>
                <a:cs typeface="Courier New" panose="02070309020205020404" pitchFamily="49" charset="0"/>
              </a:rPr>
              <a:t>(</a:t>
            </a:r>
            <a:r>
              <a:rPr lang="en-US" b="0" dirty="0" err="1">
                <a:latin typeface="Courier New" panose="02070309020205020404" pitchFamily="49" charset="0"/>
                <a:cs typeface="Courier New" panose="02070309020205020404" pitchFamily="49" charset="0"/>
              </a:rPr>
              <a:t>df</a:t>
            </a:r>
            <a:r>
              <a:rPr lang="en-US" b="0" dirty="0">
                <a:latin typeface="Courier New" panose="02070309020205020404" pitchFamily="49" charset="0"/>
                <a:cs typeface="Courier New" panose="02070309020205020404" pitchFamily="49" charset="0"/>
              </a:rPr>
              <a:t>['Name'].mode()[0], </a:t>
            </a:r>
            <a:r>
              <a:rPr lang="en-US" b="0" dirty="0" err="1">
                <a:latin typeface="Courier New" panose="02070309020205020404" pitchFamily="49" charset="0"/>
                <a:cs typeface="Courier New" panose="02070309020205020404" pitchFamily="49" charset="0"/>
              </a:rPr>
              <a:t>inplace</a:t>
            </a:r>
            <a:r>
              <a:rPr lang="en-US" b="0" dirty="0">
                <a:latin typeface="Courier New" panose="02070309020205020404" pitchFamily="49" charset="0"/>
                <a:cs typeface="Courier New" panose="02070309020205020404" pitchFamily="49" charset="0"/>
              </a:rPr>
              <a:t>=True)  # Mode</a:t>
            </a:r>
          </a:p>
          <a:p>
            <a:pPr marL="114300" indent="0">
              <a:buNone/>
            </a:pPr>
            <a:r>
              <a:rPr lang="en-US" b="0" dirty="0">
                <a:latin typeface="Courier New" panose="02070309020205020404" pitchFamily="49" charset="0"/>
                <a:cs typeface="Courier New" panose="02070309020205020404" pitchFamily="49" charset="0"/>
              </a:rPr>
              <a:t>print(</a:t>
            </a:r>
            <a:r>
              <a:rPr lang="en-US" b="0" dirty="0" err="1">
                <a:latin typeface="Courier New" panose="02070309020205020404" pitchFamily="49" charset="0"/>
                <a:cs typeface="Courier New" panose="02070309020205020404" pitchFamily="49" charset="0"/>
              </a:rPr>
              <a:t>df</a:t>
            </a:r>
            <a:r>
              <a:rPr lang="en-US" b="0" dirty="0">
                <a:latin typeface="Courier New" panose="02070309020205020404" pitchFamily="49" charset="0"/>
                <a:cs typeface="Courier New" panose="02070309020205020404" pitchFamily="49" charset="0"/>
              </a:rPr>
              <a:t>)</a:t>
            </a:r>
          </a:p>
          <a:p>
            <a:pPr marL="114300" indent="0">
              <a:buNone/>
            </a:pPr>
            <a:endParaRPr lang="en-US" b="0" dirty="0">
              <a:latin typeface="Courier New" panose="02070309020205020404" pitchFamily="49" charset="0"/>
              <a:cs typeface="Courier New" panose="02070309020205020404" pitchFamily="49" charset="0"/>
            </a:endParaRPr>
          </a:p>
          <a:p>
            <a:pPr marL="114300" indent="0">
              <a:buNone/>
            </a:pPr>
            <a:endParaRPr lang="en-US" b="0" dirty="0">
              <a:latin typeface="Courier New" panose="02070309020205020404" pitchFamily="49" charset="0"/>
              <a:cs typeface="Courier New" panose="02070309020205020404" pitchFamily="49" charset="0"/>
            </a:endParaRPr>
          </a:p>
          <a:p>
            <a:pPr marL="114300" indent="0">
              <a:buNone/>
            </a:pPr>
            <a:endParaRPr lang="en-US" b="0" dirty="0">
              <a:latin typeface="Courier New" panose="02070309020205020404" pitchFamily="49" charset="0"/>
              <a:cs typeface="Courier New" panose="02070309020205020404" pitchFamily="49" charset="0"/>
            </a:endParaRPr>
          </a:p>
          <a:p>
            <a:pPr marL="114300" indent="0">
              <a:buNone/>
            </a:pPr>
            <a:endParaRPr lang="en-US" dirty="0"/>
          </a:p>
          <a:p>
            <a:pPr marL="114300" indent="0">
              <a:buNone/>
            </a:pPr>
            <a:endParaRPr lang="en-US" b="0" dirty="0">
              <a:latin typeface="Courier New" panose="02070309020205020404" pitchFamily="49" charset="0"/>
              <a:cs typeface="Courier New" panose="02070309020205020404" pitchFamily="49" charset="0"/>
            </a:endParaRPr>
          </a:p>
          <a:p>
            <a:endParaRPr lang="en-IN" dirty="0"/>
          </a:p>
        </p:txBody>
      </p:sp>
    </p:spTree>
    <p:extLst>
      <p:ext uri="{BB962C8B-B14F-4D97-AF65-F5344CB8AC3E}">
        <p14:creationId xmlns="" xmlns:p14="http://schemas.microsoft.com/office/powerpoint/2010/main" val="41656532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9358147-9201-0031-1F34-B7B0B3A678DB}"/>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A96D7770-8213-B247-B2C9-846C32308F4E}"/>
              </a:ext>
            </a:extLst>
          </p:cNvPr>
          <p:cNvSpPr>
            <a:spLocks noGrp="1"/>
          </p:cNvSpPr>
          <p:nvPr>
            <p:ph type="title"/>
          </p:nvPr>
        </p:nvSpPr>
        <p:spPr/>
        <p:txBody>
          <a:bodyPr/>
          <a:lstStyle/>
          <a:p>
            <a:r>
              <a:rPr lang="en-IN" dirty="0"/>
              <a:t>Handling missing values</a:t>
            </a:r>
          </a:p>
        </p:txBody>
      </p:sp>
      <p:sp>
        <p:nvSpPr>
          <p:cNvPr id="3" name="Content Placeholder 2">
            <a:extLst>
              <a:ext uri="{FF2B5EF4-FFF2-40B4-BE49-F238E27FC236}">
                <a16:creationId xmlns="" xmlns:a16="http://schemas.microsoft.com/office/drawing/2014/main" id="{6FE2D634-51BB-6CB2-D35B-2412A082BE2C}"/>
              </a:ext>
            </a:extLst>
          </p:cNvPr>
          <p:cNvSpPr>
            <a:spLocks noGrp="1"/>
          </p:cNvSpPr>
          <p:nvPr>
            <p:ph idx="1"/>
          </p:nvPr>
        </p:nvSpPr>
        <p:spPr>
          <a:xfrm>
            <a:off x="457200" y="1600200"/>
            <a:ext cx="8003232" cy="4800600"/>
          </a:xfrm>
        </p:spPr>
        <p:txBody>
          <a:bodyPr>
            <a:normAutofit/>
          </a:bodyPr>
          <a:lstStyle/>
          <a:p>
            <a:pPr marL="114300" indent="0">
              <a:buNone/>
            </a:pPr>
            <a:r>
              <a:rPr lang="en-US" dirty="0"/>
              <a:t>3) Forward and backward fill</a:t>
            </a:r>
          </a:p>
          <a:p>
            <a:pPr marL="114300" indent="0">
              <a:buNone/>
            </a:pPr>
            <a:r>
              <a:rPr lang="en-US" b="0" dirty="0">
                <a:latin typeface="Courier New" panose="02070309020205020404" pitchFamily="49" charset="0"/>
                <a:cs typeface="Courier New" panose="02070309020205020404" pitchFamily="49" charset="0"/>
              </a:rPr>
              <a:t>#Forward fill (propagates previous values #forward)</a:t>
            </a:r>
          </a:p>
          <a:p>
            <a:pPr marL="114300" indent="0">
              <a:buNone/>
            </a:pPr>
            <a:r>
              <a:rPr lang="en-US" b="0" dirty="0" err="1">
                <a:latin typeface="Courier New" panose="02070309020205020404" pitchFamily="49" charset="0"/>
                <a:cs typeface="Courier New" panose="02070309020205020404" pitchFamily="49" charset="0"/>
              </a:rPr>
              <a:t>df_ffill</a:t>
            </a:r>
            <a:r>
              <a:rPr lang="en-US" b="0" dirty="0">
                <a:latin typeface="Courier New" panose="02070309020205020404" pitchFamily="49" charset="0"/>
                <a:cs typeface="Courier New" panose="02070309020205020404" pitchFamily="49" charset="0"/>
              </a:rPr>
              <a:t> = </a:t>
            </a:r>
            <a:r>
              <a:rPr lang="en-US" b="0" dirty="0" err="1">
                <a:latin typeface="Courier New" panose="02070309020205020404" pitchFamily="49" charset="0"/>
                <a:cs typeface="Courier New" panose="02070309020205020404" pitchFamily="49" charset="0"/>
              </a:rPr>
              <a:t>df.fillna</a:t>
            </a:r>
            <a:r>
              <a:rPr lang="en-US" b="0" dirty="0">
                <a:latin typeface="Courier New" panose="02070309020205020404" pitchFamily="49" charset="0"/>
                <a:cs typeface="Courier New" panose="02070309020205020404" pitchFamily="49" charset="0"/>
              </a:rPr>
              <a:t>(method='</a:t>
            </a:r>
            <a:r>
              <a:rPr lang="en-US" b="0" dirty="0" err="1">
                <a:latin typeface="Courier New" panose="02070309020205020404" pitchFamily="49" charset="0"/>
                <a:cs typeface="Courier New" panose="02070309020205020404" pitchFamily="49" charset="0"/>
              </a:rPr>
              <a:t>ffill</a:t>
            </a:r>
            <a:r>
              <a:rPr lang="en-US" b="0" dirty="0">
                <a:latin typeface="Courier New" panose="02070309020205020404" pitchFamily="49" charset="0"/>
                <a:cs typeface="Courier New" panose="02070309020205020404" pitchFamily="49" charset="0"/>
              </a:rPr>
              <a:t>')</a:t>
            </a:r>
          </a:p>
          <a:p>
            <a:pPr marL="114300" indent="0">
              <a:buNone/>
            </a:pPr>
            <a:r>
              <a:rPr lang="en-US" b="0" dirty="0">
                <a:latin typeface="Courier New" panose="02070309020205020404" pitchFamily="49" charset="0"/>
                <a:cs typeface="Courier New" panose="02070309020205020404" pitchFamily="49" charset="0"/>
              </a:rPr>
              <a:t>print(</a:t>
            </a:r>
            <a:r>
              <a:rPr lang="en-US" b="0" dirty="0" err="1">
                <a:latin typeface="Courier New" panose="02070309020205020404" pitchFamily="49" charset="0"/>
                <a:cs typeface="Courier New" panose="02070309020205020404" pitchFamily="49" charset="0"/>
              </a:rPr>
              <a:t>df_ffill</a:t>
            </a:r>
            <a:r>
              <a:rPr lang="en-US" b="0" dirty="0">
                <a:latin typeface="Courier New" panose="02070309020205020404" pitchFamily="49" charset="0"/>
                <a:cs typeface="Courier New" panose="02070309020205020404" pitchFamily="49" charset="0"/>
              </a:rPr>
              <a:t>)</a:t>
            </a:r>
          </a:p>
          <a:p>
            <a:pPr marL="114300" indent="0">
              <a:buNone/>
            </a:pPr>
            <a:endParaRPr lang="en-US" b="0" dirty="0">
              <a:latin typeface="Courier New" panose="02070309020205020404" pitchFamily="49" charset="0"/>
              <a:cs typeface="Courier New" panose="02070309020205020404" pitchFamily="49" charset="0"/>
            </a:endParaRPr>
          </a:p>
          <a:p>
            <a:pPr marL="114300" indent="0">
              <a:buNone/>
            </a:pPr>
            <a:r>
              <a:rPr lang="en-US" b="0" dirty="0">
                <a:latin typeface="Courier New" panose="02070309020205020404" pitchFamily="49" charset="0"/>
                <a:cs typeface="Courier New" panose="02070309020205020404" pitchFamily="49" charset="0"/>
              </a:rPr>
              <a:t>#Backward fill (propagates next value #backward)</a:t>
            </a:r>
          </a:p>
          <a:p>
            <a:pPr marL="114300" indent="0">
              <a:buNone/>
            </a:pPr>
            <a:r>
              <a:rPr lang="en-US" b="0" dirty="0" err="1">
                <a:latin typeface="Courier New" panose="02070309020205020404" pitchFamily="49" charset="0"/>
                <a:cs typeface="Courier New" panose="02070309020205020404" pitchFamily="49" charset="0"/>
              </a:rPr>
              <a:t>df_ffill</a:t>
            </a:r>
            <a:r>
              <a:rPr lang="en-US" b="0" dirty="0">
                <a:latin typeface="Courier New" panose="02070309020205020404" pitchFamily="49" charset="0"/>
                <a:cs typeface="Courier New" panose="02070309020205020404" pitchFamily="49" charset="0"/>
              </a:rPr>
              <a:t> = </a:t>
            </a:r>
            <a:r>
              <a:rPr lang="en-US" b="0" dirty="0" err="1">
                <a:latin typeface="Courier New" panose="02070309020205020404" pitchFamily="49" charset="0"/>
                <a:cs typeface="Courier New" panose="02070309020205020404" pitchFamily="49" charset="0"/>
              </a:rPr>
              <a:t>df.fillna</a:t>
            </a:r>
            <a:r>
              <a:rPr lang="en-US" b="0" dirty="0">
                <a:latin typeface="Courier New" panose="02070309020205020404" pitchFamily="49" charset="0"/>
                <a:cs typeface="Courier New" panose="02070309020205020404" pitchFamily="49" charset="0"/>
              </a:rPr>
              <a:t>(method='</a:t>
            </a:r>
            <a:r>
              <a:rPr lang="en-US" b="0" dirty="0" err="1">
                <a:latin typeface="Courier New" panose="02070309020205020404" pitchFamily="49" charset="0"/>
                <a:cs typeface="Courier New" panose="02070309020205020404" pitchFamily="49" charset="0"/>
              </a:rPr>
              <a:t>ffill</a:t>
            </a:r>
            <a:r>
              <a:rPr lang="en-US" b="0" dirty="0">
                <a:latin typeface="Courier New" panose="02070309020205020404" pitchFamily="49" charset="0"/>
                <a:cs typeface="Courier New" panose="02070309020205020404" pitchFamily="49" charset="0"/>
              </a:rPr>
              <a:t>')</a:t>
            </a:r>
          </a:p>
          <a:p>
            <a:pPr marL="114300" indent="0">
              <a:buNone/>
            </a:pPr>
            <a:r>
              <a:rPr lang="en-US" b="0" dirty="0">
                <a:latin typeface="Courier New" panose="02070309020205020404" pitchFamily="49" charset="0"/>
                <a:cs typeface="Courier New" panose="02070309020205020404" pitchFamily="49" charset="0"/>
              </a:rPr>
              <a:t>print(</a:t>
            </a:r>
            <a:r>
              <a:rPr lang="en-US" b="0" dirty="0" err="1">
                <a:latin typeface="Courier New" panose="02070309020205020404" pitchFamily="49" charset="0"/>
                <a:cs typeface="Courier New" panose="02070309020205020404" pitchFamily="49" charset="0"/>
              </a:rPr>
              <a:t>df_ffill</a:t>
            </a:r>
            <a:r>
              <a:rPr lang="en-US" b="0" dirty="0">
                <a:latin typeface="Courier New" panose="02070309020205020404" pitchFamily="49" charset="0"/>
                <a:cs typeface="Courier New" panose="02070309020205020404" pitchFamily="49" charset="0"/>
              </a:rPr>
              <a:t>)</a:t>
            </a:r>
          </a:p>
          <a:p>
            <a:pPr marL="114300" indent="0">
              <a:buNone/>
            </a:pPr>
            <a:endParaRPr lang="en-US" b="0" dirty="0">
              <a:latin typeface="Courier New" panose="02070309020205020404" pitchFamily="49" charset="0"/>
              <a:cs typeface="Courier New" panose="02070309020205020404" pitchFamily="49" charset="0"/>
            </a:endParaRPr>
          </a:p>
          <a:p>
            <a:pPr marL="114300" indent="0">
              <a:buNone/>
            </a:pPr>
            <a:endParaRPr lang="en-US" b="0" dirty="0">
              <a:latin typeface="Courier New" panose="02070309020205020404" pitchFamily="49" charset="0"/>
              <a:cs typeface="Courier New" panose="02070309020205020404" pitchFamily="49" charset="0"/>
            </a:endParaRPr>
          </a:p>
          <a:p>
            <a:pPr marL="114300" indent="0">
              <a:buNone/>
            </a:pPr>
            <a:endParaRPr lang="en-US" b="0" dirty="0">
              <a:latin typeface="Courier New" panose="02070309020205020404" pitchFamily="49" charset="0"/>
              <a:cs typeface="Courier New" panose="02070309020205020404" pitchFamily="49" charset="0"/>
            </a:endParaRPr>
          </a:p>
          <a:p>
            <a:pPr marL="114300" indent="0">
              <a:buNone/>
            </a:pPr>
            <a:endParaRPr lang="en-US" dirty="0"/>
          </a:p>
          <a:p>
            <a:pPr marL="114300" indent="0">
              <a:buNone/>
            </a:pPr>
            <a:endParaRPr lang="en-US" b="0" dirty="0">
              <a:latin typeface="Courier New" panose="02070309020205020404" pitchFamily="49" charset="0"/>
              <a:cs typeface="Courier New" panose="02070309020205020404" pitchFamily="49" charset="0"/>
            </a:endParaRPr>
          </a:p>
          <a:p>
            <a:endParaRPr lang="en-IN" dirty="0"/>
          </a:p>
        </p:txBody>
      </p:sp>
    </p:spTree>
    <p:extLst>
      <p:ext uri="{BB962C8B-B14F-4D97-AF65-F5344CB8AC3E}">
        <p14:creationId xmlns="" xmlns:p14="http://schemas.microsoft.com/office/powerpoint/2010/main" val="33691969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F6C331-2776-50AA-C4DA-96C47DD47948}"/>
              </a:ext>
            </a:extLst>
          </p:cNvPr>
          <p:cNvSpPr>
            <a:spLocks noGrp="1"/>
          </p:cNvSpPr>
          <p:nvPr>
            <p:ph type="title"/>
          </p:nvPr>
        </p:nvSpPr>
        <p:spPr/>
        <p:txBody>
          <a:bodyPr/>
          <a:lstStyle/>
          <a:p>
            <a:r>
              <a:rPr lang="en-IN" dirty="0"/>
              <a:t>Choosing the right approach</a:t>
            </a:r>
          </a:p>
        </p:txBody>
      </p:sp>
      <p:sp>
        <p:nvSpPr>
          <p:cNvPr id="3" name="Content Placeholder 2">
            <a:extLst>
              <a:ext uri="{FF2B5EF4-FFF2-40B4-BE49-F238E27FC236}">
                <a16:creationId xmlns="" xmlns:a16="http://schemas.microsoft.com/office/drawing/2014/main" id="{A540125A-3469-F659-B966-4702A1AFB8AD}"/>
              </a:ext>
            </a:extLst>
          </p:cNvPr>
          <p:cNvSpPr>
            <a:spLocks noGrp="1"/>
          </p:cNvSpPr>
          <p:nvPr>
            <p:ph idx="1"/>
          </p:nvPr>
        </p:nvSpPr>
        <p:spPr/>
        <p:txBody>
          <a:bodyPr>
            <a:normAutofit fontScale="62500" lnSpcReduction="20000"/>
          </a:bodyPr>
          <a:lstStyle/>
          <a:p>
            <a:pPr marL="285750" indent="-285750" algn="just">
              <a:lnSpc>
                <a:spcPct val="150000"/>
              </a:lnSpc>
              <a:buFont typeface="Arial" panose="020B0604020202020204" pitchFamily="34" charset="0"/>
              <a:buChar char="•"/>
            </a:pPr>
            <a:r>
              <a:rPr lang="en-US" sz="2600" dirty="0">
                <a:ea typeface="Calibri" panose="020F0502020204030204" pitchFamily="34" charset="0"/>
                <a:cs typeface="Calibri" panose="020F0502020204030204" pitchFamily="34" charset="0"/>
              </a:rPr>
              <a:t>The best approach for handling missing values depends on the nature of your data, the amount of missing data, and the specific requirements of your analysis. Consider the following factors:</a:t>
            </a:r>
          </a:p>
          <a:p>
            <a:pPr marL="742950" lvl="1" indent="-285750" algn="just">
              <a:lnSpc>
                <a:spcPct val="150000"/>
              </a:lnSpc>
              <a:buFont typeface="Arial" panose="020B0604020202020204" pitchFamily="34" charset="0"/>
              <a:buChar char="•"/>
            </a:pPr>
            <a:r>
              <a:rPr lang="en-US" sz="2600" b="1" dirty="0">
                <a:solidFill>
                  <a:srgbClr val="C00000"/>
                </a:solidFill>
                <a:ea typeface="Calibri" panose="020F0502020204030204" pitchFamily="34" charset="0"/>
                <a:cs typeface="Calibri" panose="020F0502020204030204" pitchFamily="34" charset="0"/>
              </a:rPr>
              <a:t>Amount of missing data:</a:t>
            </a:r>
            <a:r>
              <a:rPr lang="en-US" sz="2600" dirty="0">
                <a:solidFill>
                  <a:srgbClr val="C00000"/>
                </a:solidFill>
                <a:ea typeface="Calibri" panose="020F0502020204030204" pitchFamily="34" charset="0"/>
                <a:cs typeface="Calibri" panose="020F0502020204030204" pitchFamily="34" charset="0"/>
              </a:rPr>
              <a:t> </a:t>
            </a:r>
            <a:r>
              <a:rPr lang="en-US" sz="2600" dirty="0">
                <a:ea typeface="Calibri" panose="020F0502020204030204" pitchFamily="34" charset="0"/>
                <a:cs typeface="Calibri" panose="020F0502020204030204" pitchFamily="34" charset="0"/>
              </a:rPr>
              <a:t>If there are many missing values, imputation might be preferable to deletion.</a:t>
            </a:r>
          </a:p>
          <a:p>
            <a:pPr marL="742950" lvl="1" indent="-285750" algn="just">
              <a:lnSpc>
                <a:spcPct val="150000"/>
              </a:lnSpc>
              <a:buFont typeface="Arial" panose="020B0604020202020204" pitchFamily="34" charset="0"/>
              <a:buChar char="•"/>
            </a:pPr>
            <a:r>
              <a:rPr lang="en-US" sz="2600" b="1" dirty="0">
                <a:solidFill>
                  <a:srgbClr val="C00000"/>
                </a:solidFill>
                <a:ea typeface="Calibri" panose="020F0502020204030204" pitchFamily="34" charset="0"/>
                <a:cs typeface="Calibri" panose="020F0502020204030204" pitchFamily="34" charset="0"/>
              </a:rPr>
              <a:t>Distribution of missing data:</a:t>
            </a:r>
            <a:r>
              <a:rPr lang="en-US" sz="2600" dirty="0">
                <a:solidFill>
                  <a:srgbClr val="C00000"/>
                </a:solidFill>
                <a:ea typeface="Calibri" panose="020F0502020204030204" pitchFamily="34" charset="0"/>
                <a:cs typeface="Calibri" panose="020F0502020204030204" pitchFamily="34" charset="0"/>
              </a:rPr>
              <a:t> </a:t>
            </a:r>
            <a:r>
              <a:rPr lang="en-US" sz="2600" dirty="0">
                <a:ea typeface="Calibri" panose="020F0502020204030204" pitchFamily="34" charset="0"/>
                <a:cs typeface="Calibri" panose="020F0502020204030204" pitchFamily="34" charset="0"/>
              </a:rPr>
              <a:t>If missingness is random, imputation might be suitable. If missingness is related to other variables, more sophisticated techniques might be necessary.</a:t>
            </a:r>
          </a:p>
          <a:p>
            <a:pPr marL="742950" lvl="1" indent="-285750" algn="just">
              <a:lnSpc>
                <a:spcPct val="150000"/>
              </a:lnSpc>
              <a:buFont typeface="Arial" panose="020B0604020202020204" pitchFamily="34" charset="0"/>
              <a:buChar char="•"/>
            </a:pPr>
            <a:r>
              <a:rPr lang="en-US" sz="2600" b="1" dirty="0">
                <a:solidFill>
                  <a:srgbClr val="C00000"/>
                </a:solidFill>
                <a:ea typeface="Calibri" panose="020F0502020204030204" pitchFamily="34" charset="0"/>
                <a:cs typeface="Calibri" panose="020F0502020204030204" pitchFamily="34" charset="0"/>
              </a:rPr>
              <a:t>Impact of missing data on the analysis:</a:t>
            </a:r>
            <a:r>
              <a:rPr lang="en-US" sz="2600" dirty="0">
                <a:solidFill>
                  <a:srgbClr val="C00000"/>
                </a:solidFill>
                <a:ea typeface="Calibri" panose="020F0502020204030204" pitchFamily="34" charset="0"/>
                <a:cs typeface="Calibri" panose="020F0502020204030204" pitchFamily="34" charset="0"/>
              </a:rPr>
              <a:t> </a:t>
            </a:r>
            <a:r>
              <a:rPr lang="en-US" sz="2600" dirty="0">
                <a:ea typeface="Calibri" panose="020F0502020204030204" pitchFamily="34" charset="0"/>
                <a:cs typeface="Calibri" panose="020F0502020204030204" pitchFamily="34" charset="0"/>
              </a:rPr>
              <a:t>If missing values are likely to bias your results, it's important to address them.</a:t>
            </a:r>
          </a:p>
          <a:p>
            <a:pPr marL="285750" indent="-285750" algn="just">
              <a:lnSpc>
                <a:spcPct val="150000"/>
              </a:lnSpc>
              <a:buFont typeface="Arial" panose="020B0604020202020204" pitchFamily="34" charset="0"/>
              <a:buChar char="•"/>
            </a:pPr>
            <a:endParaRPr lang="en-US" sz="2600" dirty="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2600" dirty="0">
                <a:ea typeface="Calibri" panose="020F0502020204030204" pitchFamily="34" charset="0"/>
                <a:cs typeface="Calibri" panose="020F0502020204030204" pitchFamily="34" charset="0"/>
              </a:rPr>
              <a:t>By carefully considering these factors and applying appropriate techniques, you can effectively handle missing values in your data science projects and improve the accuracy and reliability of your models.</a:t>
            </a:r>
          </a:p>
          <a:p>
            <a:endParaRPr lang="en-IN" dirty="0"/>
          </a:p>
        </p:txBody>
      </p:sp>
    </p:spTree>
    <p:extLst>
      <p:ext uri="{BB962C8B-B14F-4D97-AF65-F5344CB8AC3E}">
        <p14:creationId xmlns="" xmlns:p14="http://schemas.microsoft.com/office/powerpoint/2010/main" val="22258577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7D09190-2F0D-9ADF-12E5-47BFDE3514E7}"/>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6773C59-B52E-0485-0205-3BBE4D42A8DA}"/>
              </a:ext>
            </a:extLst>
          </p:cNvPr>
          <p:cNvSpPr>
            <a:spLocks noGrp="1"/>
          </p:cNvSpPr>
          <p:nvPr>
            <p:ph type="title"/>
          </p:nvPr>
        </p:nvSpPr>
        <p:spPr/>
        <p:txBody>
          <a:bodyPr/>
          <a:lstStyle/>
          <a:p>
            <a:r>
              <a:rPr lang="en-IN" dirty="0"/>
              <a:t>Choosing the right approach</a:t>
            </a:r>
          </a:p>
        </p:txBody>
      </p:sp>
      <p:sp>
        <p:nvSpPr>
          <p:cNvPr id="3" name="Content Placeholder 2">
            <a:extLst>
              <a:ext uri="{FF2B5EF4-FFF2-40B4-BE49-F238E27FC236}">
                <a16:creationId xmlns="" xmlns:a16="http://schemas.microsoft.com/office/drawing/2014/main" id="{F7A7B648-A6D6-DFF6-4297-32219FF890A1}"/>
              </a:ext>
            </a:extLst>
          </p:cNvPr>
          <p:cNvSpPr>
            <a:spLocks noGrp="1"/>
          </p:cNvSpPr>
          <p:nvPr>
            <p:ph idx="1"/>
          </p:nvPr>
        </p:nvSpPr>
        <p:spPr/>
        <p:txBody>
          <a:bodyPr>
            <a:normAutofit fontScale="62500" lnSpcReduction="20000"/>
          </a:bodyPr>
          <a:lstStyle/>
          <a:p>
            <a:pPr marL="285750" indent="-285750" algn="just">
              <a:lnSpc>
                <a:spcPct val="150000"/>
              </a:lnSpc>
              <a:buFont typeface="Arial" panose="020B0604020202020204" pitchFamily="34" charset="0"/>
              <a:buChar char="•"/>
            </a:pPr>
            <a:r>
              <a:rPr lang="en-US" sz="2600" dirty="0">
                <a:ea typeface="Calibri" panose="020F0502020204030204" pitchFamily="34" charset="0"/>
                <a:cs typeface="Calibri" panose="020F0502020204030204" pitchFamily="34" charset="0"/>
              </a:rPr>
              <a:t>The best approach for handling missing values depends on the nature of your data, the amount of missing data, and the specific requirements of your analysis. Consider the following factors:</a:t>
            </a:r>
          </a:p>
          <a:p>
            <a:pPr marL="742950" lvl="1" indent="-285750" algn="just">
              <a:lnSpc>
                <a:spcPct val="150000"/>
              </a:lnSpc>
              <a:buFont typeface="Arial" panose="020B0604020202020204" pitchFamily="34" charset="0"/>
              <a:buChar char="•"/>
            </a:pPr>
            <a:r>
              <a:rPr lang="en-US" sz="2600" b="1" dirty="0">
                <a:solidFill>
                  <a:srgbClr val="C00000"/>
                </a:solidFill>
                <a:ea typeface="Calibri" panose="020F0502020204030204" pitchFamily="34" charset="0"/>
                <a:cs typeface="Calibri" panose="020F0502020204030204" pitchFamily="34" charset="0"/>
              </a:rPr>
              <a:t>Amount of missing data:</a:t>
            </a:r>
            <a:r>
              <a:rPr lang="en-US" sz="2600" dirty="0">
                <a:solidFill>
                  <a:srgbClr val="C00000"/>
                </a:solidFill>
                <a:ea typeface="Calibri" panose="020F0502020204030204" pitchFamily="34" charset="0"/>
                <a:cs typeface="Calibri" panose="020F0502020204030204" pitchFamily="34" charset="0"/>
              </a:rPr>
              <a:t> </a:t>
            </a:r>
            <a:r>
              <a:rPr lang="en-US" sz="2600" dirty="0">
                <a:ea typeface="Calibri" panose="020F0502020204030204" pitchFamily="34" charset="0"/>
                <a:cs typeface="Calibri" panose="020F0502020204030204" pitchFamily="34" charset="0"/>
              </a:rPr>
              <a:t>If there are many missing values, imputation might be preferable to deletion.</a:t>
            </a:r>
          </a:p>
          <a:p>
            <a:pPr marL="742950" lvl="1" indent="-285750" algn="just">
              <a:lnSpc>
                <a:spcPct val="150000"/>
              </a:lnSpc>
              <a:buFont typeface="Arial" panose="020B0604020202020204" pitchFamily="34" charset="0"/>
              <a:buChar char="•"/>
            </a:pPr>
            <a:r>
              <a:rPr lang="en-US" sz="2600" b="1" dirty="0">
                <a:solidFill>
                  <a:srgbClr val="C00000"/>
                </a:solidFill>
                <a:ea typeface="Calibri" panose="020F0502020204030204" pitchFamily="34" charset="0"/>
                <a:cs typeface="Calibri" panose="020F0502020204030204" pitchFamily="34" charset="0"/>
              </a:rPr>
              <a:t>Distribution of missing data:</a:t>
            </a:r>
            <a:r>
              <a:rPr lang="en-US" sz="2600" dirty="0">
                <a:solidFill>
                  <a:srgbClr val="C00000"/>
                </a:solidFill>
                <a:ea typeface="Calibri" panose="020F0502020204030204" pitchFamily="34" charset="0"/>
                <a:cs typeface="Calibri" panose="020F0502020204030204" pitchFamily="34" charset="0"/>
              </a:rPr>
              <a:t> </a:t>
            </a:r>
            <a:r>
              <a:rPr lang="en-US" sz="2600" dirty="0">
                <a:ea typeface="Calibri" panose="020F0502020204030204" pitchFamily="34" charset="0"/>
                <a:cs typeface="Calibri" panose="020F0502020204030204" pitchFamily="34" charset="0"/>
              </a:rPr>
              <a:t>If missingness is random, imputation might be suitable. If missingness is related to other variables, more sophisticated techniques might be necessary.</a:t>
            </a:r>
          </a:p>
          <a:p>
            <a:pPr marL="742950" lvl="1" indent="-285750" algn="just">
              <a:lnSpc>
                <a:spcPct val="150000"/>
              </a:lnSpc>
              <a:buFont typeface="Arial" panose="020B0604020202020204" pitchFamily="34" charset="0"/>
              <a:buChar char="•"/>
            </a:pPr>
            <a:r>
              <a:rPr lang="en-US" sz="2600" b="1" dirty="0">
                <a:solidFill>
                  <a:srgbClr val="C00000"/>
                </a:solidFill>
                <a:ea typeface="Calibri" panose="020F0502020204030204" pitchFamily="34" charset="0"/>
                <a:cs typeface="Calibri" panose="020F0502020204030204" pitchFamily="34" charset="0"/>
              </a:rPr>
              <a:t>Impact of missing data on the analysis:</a:t>
            </a:r>
            <a:r>
              <a:rPr lang="en-US" sz="2600" dirty="0">
                <a:solidFill>
                  <a:srgbClr val="C00000"/>
                </a:solidFill>
                <a:ea typeface="Calibri" panose="020F0502020204030204" pitchFamily="34" charset="0"/>
                <a:cs typeface="Calibri" panose="020F0502020204030204" pitchFamily="34" charset="0"/>
              </a:rPr>
              <a:t> </a:t>
            </a:r>
            <a:r>
              <a:rPr lang="en-US" sz="2600" dirty="0">
                <a:ea typeface="Calibri" panose="020F0502020204030204" pitchFamily="34" charset="0"/>
                <a:cs typeface="Calibri" panose="020F0502020204030204" pitchFamily="34" charset="0"/>
              </a:rPr>
              <a:t>If missing values are likely to bias your results, it's important to address them.</a:t>
            </a:r>
          </a:p>
          <a:p>
            <a:pPr marL="285750" indent="-285750" algn="just">
              <a:lnSpc>
                <a:spcPct val="150000"/>
              </a:lnSpc>
              <a:buFont typeface="Arial" panose="020B0604020202020204" pitchFamily="34" charset="0"/>
              <a:buChar char="•"/>
            </a:pPr>
            <a:endParaRPr lang="en-US" sz="2600" dirty="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2600" dirty="0">
                <a:ea typeface="Calibri" panose="020F0502020204030204" pitchFamily="34" charset="0"/>
                <a:cs typeface="Calibri" panose="020F0502020204030204" pitchFamily="34" charset="0"/>
              </a:rPr>
              <a:t>By carefully considering these factors and applying appropriate techniques, you can effectively handle missing values in your data science projects and improve the accuracy and reliability of your models.</a:t>
            </a:r>
          </a:p>
          <a:p>
            <a:endParaRPr lang="en-IN" dirty="0"/>
          </a:p>
        </p:txBody>
      </p:sp>
    </p:spTree>
    <p:extLst>
      <p:ext uri="{BB962C8B-B14F-4D97-AF65-F5344CB8AC3E}">
        <p14:creationId xmlns="" xmlns:p14="http://schemas.microsoft.com/office/powerpoint/2010/main" val="1364923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50A06A-57C7-BCFF-1BC5-18FC9E0248BE}"/>
              </a:ext>
            </a:extLst>
          </p:cNvPr>
          <p:cNvSpPr>
            <a:spLocks noGrp="1"/>
          </p:cNvSpPr>
          <p:nvPr>
            <p:ph type="title"/>
          </p:nvPr>
        </p:nvSpPr>
        <p:spPr/>
        <p:txBody>
          <a:bodyPr/>
          <a:lstStyle/>
          <a:p>
            <a:r>
              <a:rPr lang="en-IN" dirty="0"/>
              <a:t>Data Transformation</a:t>
            </a:r>
          </a:p>
        </p:txBody>
      </p:sp>
      <p:sp>
        <p:nvSpPr>
          <p:cNvPr id="3" name="Content Placeholder 2">
            <a:extLst>
              <a:ext uri="{FF2B5EF4-FFF2-40B4-BE49-F238E27FC236}">
                <a16:creationId xmlns="" xmlns:a16="http://schemas.microsoft.com/office/drawing/2014/main" id="{249E76AA-0768-7AFC-8EB4-0BBF5A90A8A8}"/>
              </a:ext>
            </a:extLst>
          </p:cNvPr>
          <p:cNvSpPr>
            <a:spLocks noGrp="1"/>
          </p:cNvSpPr>
          <p:nvPr>
            <p:ph idx="1"/>
          </p:nvPr>
        </p:nvSpPr>
        <p:spPr/>
        <p:txBody>
          <a:bodyPr/>
          <a:lstStyle/>
          <a:p>
            <a:pPr marL="285750" indent="-285750" algn="just">
              <a:buFont typeface="Arial" panose="020B0604020202020204" pitchFamily="34" charset="0"/>
              <a:buChar char="•"/>
            </a:pPr>
            <a:r>
              <a:rPr lang="en-US" i="0" dirty="0">
                <a:solidFill>
                  <a:srgbClr val="1F1F1F"/>
                </a:solidFill>
                <a:effectLst/>
                <a:highlight>
                  <a:srgbClr val="FFFFFF"/>
                </a:highlight>
                <a:ea typeface="Calibri" panose="020F0502020204030204" pitchFamily="34" charset="0"/>
                <a:cs typeface="Calibri" panose="020F0502020204030204" pitchFamily="34" charset="0"/>
              </a:rPr>
              <a:t>Data transformation is </a:t>
            </a:r>
            <a:r>
              <a:rPr lang="en-US" i="0" dirty="0">
                <a:solidFill>
                  <a:srgbClr val="040C28"/>
                </a:solidFill>
                <a:effectLst/>
                <a:ea typeface="Calibri" panose="020F0502020204030204" pitchFamily="34" charset="0"/>
                <a:cs typeface="Calibri" panose="020F0502020204030204" pitchFamily="34" charset="0"/>
              </a:rPr>
              <a:t>the process of converting, cleansing, and structuring data into a usable format that can be analyzed to support decision making processes, and to propel the growth of an organization</a:t>
            </a:r>
            <a:r>
              <a:rPr lang="en-US" i="0" dirty="0">
                <a:solidFill>
                  <a:srgbClr val="1F1F1F"/>
                </a:solidFill>
                <a:effectLst/>
                <a:highlight>
                  <a:srgbClr val="FFFFFF"/>
                </a:highlight>
                <a:ea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r>
              <a:rPr lang="en-US" i="0" dirty="0">
                <a:solidFill>
                  <a:srgbClr val="1F1F1F"/>
                </a:solidFill>
                <a:effectLst/>
                <a:highlight>
                  <a:srgbClr val="FFFFFF"/>
                </a:highlight>
                <a:ea typeface="Calibri" panose="020F0502020204030204" pitchFamily="34" charset="0"/>
                <a:cs typeface="Calibri" panose="020F0502020204030204" pitchFamily="34" charset="0"/>
              </a:rPr>
              <a:t>Data transformation is used when data needs to be converted to match that of the destination system.</a:t>
            </a:r>
            <a:endParaRPr lang="en-IN" sz="2400" dirty="0">
              <a:effectLst/>
              <a:ea typeface="Calibri" panose="020F0502020204030204" pitchFamily="34" charset="0"/>
              <a:cs typeface="Calibri" panose="020F0502020204030204" pitchFamily="34" charset="0"/>
            </a:endParaRPr>
          </a:p>
          <a:p>
            <a:endParaRPr lang="en-IN" dirty="0"/>
          </a:p>
        </p:txBody>
      </p:sp>
      <p:pic>
        <p:nvPicPr>
          <p:cNvPr id="4" name="Picture 2" descr="What Is Data Transformation: Definition, Benefits And More">
            <a:extLst>
              <a:ext uri="{FF2B5EF4-FFF2-40B4-BE49-F238E27FC236}">
                <a16:creationId xmlns="" xmlns:a16="http://schemas.microsoft.com/office/drawing/2014/main" id="{76BB2E35-4A7B-0FD2-5E6B-C17D0B2FECB3}"/>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14450" y="3861048"/>
            <a:ext cx="5345782" cy="300053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863879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General techniques for handling large volumes of data</a:t>
            </a:r>
            <a:endParaRPr lang="en-IN" sz="4000" dirty="0"/>
          </a:p>
        </p:txBody>
      </p:sp>
      <p:sp>
        <p:nvSpPr>
          <p:cNvPr id="3" name="Content Placeholder 2"/>
          <p:cNvSpPr>
            <a:spLocks noGrp="1"/>
          </p:cNvSpPr>
          <p:nvPr>
            <p:ph idx="1"/>
          </p:nvPr>
        </p:nvSpPr>
        <p:spPr/>
        <p:txBody>
          <a:bodyPr/>
          <a:lstStyle/>
          <a:p>
            <a:r>
              <a:rPr lang="en-GB" b="0" dirty="0"/>
              <a:t>An algorithm that’s well suited for handling large data </a:t>
            </a:r>
            <a:r>
              <a:rPr lang="en-GB" dirty="0">
                <a:solidFill>
                  <a:srgbClr val="C00000"/>
                </a:solidFill>
              </a:rPr>
              <a:t>doesn’t need to load the entire data set into memory </a:t>
            </a:r>
            <a:r>
              <a:rPr lang="en-GB" b="0" dirty="0"/>
              <a:t>to make predictions. Ideally, the algorithm also supports </a:t>
            </a:r>
            <a:r>
              <a:rPr lang="en-IN" b="0" dirty="0"/>
              <a:t>parallelized calculations.</a:t>
            </a:r>
            <a:endParaRPr lang="en-IN" dirty="0"/>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31639" y="3573016"/>
            <a:ext cx="6257925" cy="259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711578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C2D9EC-8A4F-AF34-B525-C553279EB91F}"/>
              </a:ext>
            </a:extLst>
          </p:cNvPr>
          <p:cNvSpPr>
            <a:spLocks noGrp="1"/>
          </p:cNvSpPr>
          <p:nvPr>
            <p:ph type="title"/>
          </p:nvPr>
        </p:nvSpPr>
        <p:spPr>
          <a:xfrm>
            <a:off x="457200" y="274638"/>
            <a:ext cx="7620000" cy="1143000"/>
          </a:xfrm>
        </p:spPr>
        <p:txBody>
          <a:bodyPr anchor="ctr">
            <a:normAutofit/>
          </a:bodyPr>
          <a:lstStyle/>
          <a:p>
            <a:pPr>
              <a:lnSpc>
                <a:spcPct val="90000"/>
              </a:lnSpc>
            </a:pPr>
            <a:r>
              <a:rPr lang="en-IN" sz="3900" dirty="0"/>
              <a:t>Data Transformation Techniques</a:t>
            </a:r>
          </a:p>
        </p:txBody>
      </p:sp>
      <p:pic>
        <p:nvPicPr>
          <p:cNvPr id="4" name="Content Placeholder 3">
            <a:extLst>
              <a:ext uri="{FF2B5EF4-FFF2-40B4-BE49-F238E27FC236}">
                <a16:creationId xmlns="" xmlns:a16="http://schemas.microsoft.com/office/drawing/2014/main" id="{7314BC7E-2A67-3ECF-E275-BE1CE586F8D6}"/>
              </a:ext>
            </a:extLst>
          </p:cNvPr>
          <p:cNvPicPr>
            <a:picLocks noGrp="1" noChangeAspect="1"/>
          </p:cNvPicPr>
          <p:nvPr>
            <p:ph idx="1"/>
          </p:nvPr>
        </p:nvPicPr>
        <p:blipFill>
          <a:blip r:embed="rId2" cstate="print"/>
          <a:stretch>
            <a:fillRect/>
          </a:stretch>
        </p:blipFill>
        <p:spPr>
          <a:xfrm>
            <a:off x="457200" y="2038350"/>
            <a:ext cx="7620000" cy="3924300"/>
          </a:xfrm>
          <a:prstGeom prst="rect">
            <a:avLst/>
          </a:prstGeom>
          <a:noFill/>
        </p:spPr>
      </p:pic>
    </p:spTree>
    <p:extLst>
      <p:ext uri="{BB962C8B-B14F-4D97-AF65-F5344CB8AC3E}">
        <p14:creationId xmlns="" xmlns:p14="http://schemas.microsoft.com/office/powerpoint/2010/main" val="1879280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C41B58-E4B1-1D9F-DD36-3F4FFCA24A56}"/>
              </a:ext>
            </a:extLst>
          </p:cNvPr>
          <p:cNvSpPr>
            <a:spLocks noGrp="1"/>
          </p:cNvSpPr>
          <p:nvPr>
            <p:ph type="title"/>
          </p:nvPr>
        </p:nvSpPr>
        <p:spPr/>
        <p:txBody>
          <a:bodyPr/>
          <a:lstStyle/>
          <a:p>
            <a:r>
              <a:rPr lang="en-IN" dirty="0"/>
              <a:t>Data Smoothing</a:t>
            </a:r>
          </a:p>
        </p:txBody>
      </p:sp>
      <p:sp>
        <p:nvSpPr>
          <p:cNvPr id="3" name="Content Placeholder 2">
            <a:extLst>
              <a:ext uri="{FF2B5EF4-FFF2-40B4-BE49-F238E27FC236}">
                <a16:creationId xmlns="" xmlns:a16="http://schemas.microsoft.com/office/drawing/2014/main" id="{0020EFF2-E5A3-16DA-39C7-B9FA89E8C879}"/>
              </a:ext>
            </a:extLst>
          </p:cNvPr>
          <p:cNvSpPr>
            <a:spLocks noGrp="1"/>
          </p:cNvSpPr>
          <p:nvPr>
            <p:ph idx="1"/>
          </p:nvPr>
        </p:nvSpPr>
        <p:spPr/>
        <p:txBody>
          <a:bodyPr/>
          <a:lstStyle/>
          <a:p>
            <a:pPr marL="285750" indent="-285750" algn="just">
              <a:buFont typeface="Arial" panose="020B0604020202020204" pitchFamily="34" charset="0"/>
              <a:buChar char="•"/>
            </a:pPr>
            <a:r>
              <a:rPr lang="en-US" i="0" dirty="0">
                <a:solidFill>
                  <a:srgbClr val="333333"/>
                </a:solidFill>
                <a:effectLst/>
                <a:highlight>
                  <a:srgbClr val="FFFFFF"/>
                </a:highlight>
                <a:ea typeface="Calibri" panose="020F0502020204030204" pitchFamily="34" charset="0"/>
                <a:cs typeface="Calibri" panose="020F0502020204030204" pitchFamily="34" charset="0"/>
              </a:rPr>
              <a:t>Data smoothing is a process that is used to remove noise from the dataset using some algorithms. </a:t>
            </a:r>
          </a:p>
          <a:p>
            <a:pPr marL="285750" indent="-285750" algn="just">
              <a:buFont typeface="Arial" panose="020B0604020202020204" pitchFamily="34" charset="0"/>
              <a:buChar char="•"/>
            </a:pPr>
            <a:r>
              <a:rPr lang="en-US" i="0" dirty="0">
                <a:solidFill>
                  <a:srgbClr val="333333"/>
                </a:solidFill>
                <a:effectLst/>
                <a:highlight>
                  <a:srgbClr val="FFFFFF"/>
                </a:highlight>
                <a:ea typeface="Calibri" panose="020F0502020204030204" pitchFamily="34" charset="0"/>
                <a:cs typeface="Calibri" panose="020F0502020204030204" pitchFamily="34" charset="0"/>
              </a:rPr>
              <a:t>It allows for highlighting important features present in the dataset. </a:t>
            </a:r>
          </a:p>
          <a:p>
            <a:pPr marL="285750" indent="-285750" algn="just">
              <a:buFont typeface="Arial" panose="020B0604020202020204" pitchFamily="34" charset="0"/>
              <a:buChar char="•"/>
            </a:pPr>
            <a:r>
              <a:rPr lang="en-US" i="0" dirty="0">
                <a:solidFill>
                  <a:srgbClr val="333333"/>
                </a:solidFill>
                <a:effectLst/>
                <a:highlight>
                  <a:srgbClr val="FFFFFF"/>
                </a:highlight>
                <a:ea typeface="Calibri" panose="020F0502020204030204" pitchFamily="34" charset="0"/>
                <a:cs typeface="Calibri" panose="020F0502020204030204" pitchFamily="34" charset="0"/>
              </a:rPr>
              <a:t>It helps in predicting the patterns. </a:t>
            </a:r>
          </a:p>
          <a:p>
            <a:pPr marL="285750" indent="-285750" algn="just">
              <a:buFont typeface="Arial" panose="020B0604020202020204" pitchFamily="34" charset="0"/>
              <a:buChar char="•"/>
            </a:pPr>
            <a:r>
              <a:rPr lang="en-US" i="0" dirty="0">
                <a:solidFill>
                  <a:srgbClr val="333333"/>
                </a:solidFill>
                <a:effectLst/>
                <a:highlight>
                  <a:srgbClr val="FFFFFF"/>
                </a:highlight>
                <a:ea typeface="Calibri" panose="020F0502020204030204" pitchFamily="34" charset="0"/>
                <a:cs typeface="Calibri" panose="020F0502020204030204" pitchFamily="34" charset="0"/>
              </a:rPr>
              <a:t>When collecting data, it can be manipulated to eliminate or reduce any variance or any other noise form.</a:t>
            </a:r>
            <a:endParaRPr lang="en-IN" sz="2400" dirty="0">
              <a:effectLst/>
              <a:ea typeface="Calibri" panose="020F0502020204030204" pitchFamily="34" charset="0"/>
              <a:cs typeface="Calibri" panose="020F0502020204030204" pitchFamily="34" charset="0"/>
            </a:endParaRPr>
          </a:p>
          <a:p>
            <a:endParaRPr lang="en-IN" dirty="0"/>
          </a:p>
        </p:txBody>
      </p:sp>
    </p:spTree>
    <p:extLst>
      <p:ext uri="{BB962C8B-B14F-4D97-AF65-F5344CB8AC3E}">
        <p14:creationId xmlns="" xmlns:p14="http://schemas.microsoft.com/office/powerpoint/2010/main" val="27217275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4AC81D-7364-28D8-AB0D-BE3DBCE512B1}"/>
              </a:ext>
            </a:extLst>
          </p:cNvPr>
          <p:cNvSpPr>
            <a:spLocks noGrp="1"/>
          </p:cNvSpPr>
          <p:nvPr>
            <p:ph type="title"/>
          </p:nvPr>
        </p:nvSpPr>
        <p:spPr/>
        <p:txBody>
          <a:bodyPr/>
          <a:lstStyle/>
          <a:p>
            <a:r>
              <a:rPr lang="en-IN" dirty="0"/>
              <a:t>Attribute Construction</a:t>
            </a:r>
          </a:p>
        </p:txBody>
      </p:sp>
      <p:sp>
        <p:nvSpPr>
          <p:cNvPr id="3" name="Content Placeholder 2">
            <a:extLst>
              <a:ext uri="{FF2B5EF4-FFF2-40B4-BE49-F238E27FC236}">
                <a16:creationId xmlns="" xmlns:a16="http://schemas.microsoft.com/office/drawing/2014/main" id="{0DF82511-BB5B-B35C-760D-D2CEAE4D23BE}"/>
              </a:ext>
            </a:extLst>
          </p:cNvPr>
          <p:cNvSpPr>
            <a:spLocks noGrp="1"/>
          </p:cNvSpPr>
          <p:nvPr>
            <p:ph idx="1"/>
          </p:nvPr>
        </p:nvSpPr>
        <p:spPr/>
        <p:txBody>
          <a:bodyPr/>
          <a:lstStyle/>
          <a:p>
            <a:pPr marL="285750" indent="-285750" algn="just">
              <a:lnSpc>
                <a:spcPct val="150000"/>
              </a:lnSpc>
              <a:buFont typeface="Arial" panose="020B0604020202020204" pitchFamily="34" charset="0"/>
              <a:buChar char="•"/>
            </a:pPr>
            <a:r>
              <a:rPr lang="en-US" i="0" dirty="0">
                <a:solidFill>
                  <a:srgbClr val="333333"/>
                </a:solidFill>
                <a:effectLst/>
                <a:highlight>
                  <a:srgbClr val="FFFFFF"/>
                </a:highlight>
                <a:ea typeface="Calibri" panose="020F0502020204030204" pitchFamily="34" charset="0"/>
                <a:cs typeface="Calibri" panose="020F0502020204030204" pitchFamily="34" charset="0"/>
              </a:rPr>
              <a:t>In the attribute construction method, the new attributes consult the existing attributes to construct a new data set that eases data mining. </a:t>
            </a:r>
          </a:p>
          <a:p>
            <a:pPr marL="285750" indent="-285750" algn="just">
              <a:lnSpc>
                <a:spcPct val="150000"/>
              </a:lnSpc>
              <a:buFont typeface="Arial" panose="020B0604020202020204" pitchFamily="34" charset="0"/>
              <a:buChar char="•"/>
            </a:pPr>
            <a:r>
              <a:rPr lang="en-US" i="0" dirty="0">
                <a:solidFill>
                  <a:srgbClr val="333333"/>
                </a:solidFill>
                <a:effectLst/>
                <a:highlight>
                  <a:srgbClr val="FFFFFF"/>
                </a:highlight>
                <a:ea typeface="Calibri" panose="020F0502020204030204" pitchFamily="34" charset="0"/>
                <a:cs typeface="Calibri" panose="020F0502020204030204" pitchFamily="34" charset="0"/>
              </a:rPr>
              <a:t>New attributes are created and applied to assist the mining process from the given attributes. This simplifies the original data and makes the mining more efficient</a:t>
            </a:r>
            <a:r>
              <a:rPr lang="en-US" i="0" dirty="0">
                <a:solidFill>
                  <a:srgbClr val="333333"/>
                </a:solidFill>
                <a:effectLst/>
                <a:highlight>
                  <a:srgbClr val="FFFFFF"/>
                </a:highlight>
              </a:rPr>
              <a:t>.</a:t>
            </a:r>
            <a:endParaRPr lang="en-IN" sz="2400" dirty="0">
              <a:effectLst/>
              <a:ea typeface="Calibri" panose="020F0502020204030204" pitchFamily="34" charset="0"/>
              <a:cs typeface="Calibri" panose="020F0502020204030204" pitchFamily="34" charset="0"/>
            </a:endParaRPr>
          </a:p>
          <a:p>
            <a:endParaRPr lang="en-IN" dirty="0"/>
          </a:p>
        </p:txBody>
      </p:sp>
    </p:spTree>
    <p:extLst>
      <p:ext uri="{BB962C8B-B14F-4D97-AF65-F5344CB8AC3E}">
        <p14:creationId xmlns="" xmlns:p14="http://schemas.microsoft.com/office/powerpoint/2010/main" val="23748741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09EDA6-4744-E5B8-28B4-E387C45BD704}"/>
              </a:ext>
            </a:extLst>
          </p:cNvPr>
          <p:cNvSpPr>
            <a:spLocks noGrp="1"/>
          </p:cNvSpPr>
          <p:nvPr>
            <p:ph type="title"/>
          </p:nvPr>
        </p:nvSpPr>
        <p:spPr/>
        <p:txBody>
          <a:bodyPr/>
          <a:lstStyle/>
          <a:p>
            <a:r>
              <a:rPr lang="en-IN" dirty="0"/>
              <a:t>Data Generalization</a:t>
            </a:r>
          </a:p>
        </p:txBody>
      </p:sp>
      <p:sp>
        <p:nvSpPr>
          <p:cNvPr id="3" name="Content Placeholder 2">
            <a:extLst>
              <a:ext uri="{FF2B5EF4-FFF2-40B4-BE49-F238E27FC236}">
                <a16:creationId xmlns="" xmlns:a16="http://schemas.microsoft.com/office/drawing/2014/main" id="{A6579971-8DC2-C4E6-0E47-FFD95142DFAD}"/>
              </a:ext>
            </a:extLst>
          </p:cNvPr>
          <p:cNvSpPr>
            <a:spLocks noGrp="1"/>
          </p:cNvSpPr>
          <p:nvPr>
            <p:ph idx="1"/>
          </p:nvPr>
        </p:nvSpPr>
        <p:spPr/>
        <p:txBody>
          <a:bodyPr/>
          <a:lstStyle/>
          <a:p>
            <a:pPr algn="just"/>
            <a:r>
              <a:rPr lang="en-US" dirty="0"/>
              <a:t>Data generalization is the process of converting </a:t>
            </a:r>
            <a:r>
              <a:rPr lang="en-US" dirty="0">
                <a:solidFill>
                  <a:srgbClr val="C00000"/>
                </a:solidFill>
              </a:rPr>
              <a:t>detailed data into a more abstract</a:t>
            </a:r>
            <a:r>
              <a:rPr lang="en-US" dirty="0"/>
              <a:t>, higher-level representation while retaining essential information. </a:t>
            </a:r>
          </a:p>
          <a:p>
            <a:pPr algn="just"/>
            <a:r>
              <a:rPr lang="en-US" dirty="0"/>
              <a:t>It is commonly used in </a:t>
            </a:r>
            <a:r>
              <a:rPr lang="en-US" b="1" dirty="0"/>
              <a:t>data mining, privacy preservation, and machine learning</a:t>
            </a:r>
            <a:r>
              <a:rPr lang="en-US" dirty="0"/>
              <a:t> to reduce complexity and improve model generalization.</a:t>
            </a:r>
          </a:p>
          <a:p>
            <a:pPr algn="just"/>
            <a:r>
              <a:rPr lang="en-US" dirty="0">
                <a:solidFill>
                  <a:srgbClr val="C00000"/>
                </a:solidFill>
              </a:rPr>
              <a:t>Types</a:t>
            </a:r>
          </a:p>
          <a:p>
            <a:pPr lvl="1" algn="just"/>
            <a:r>
              <a:rPr lang="en-US" dirty="0"/>
              <a:t>Attribute Generalization</a:t>
            </a:r>
          </a:p>
          <a:p>
            <a:pPr lvl="1" algn="just"/>
            <a:r>
              <a:rPr lang="en-US" dirty="0"/>
              <a:t>Hierarchical Generalization</a:t>
            </a:r>
          </a:p>
          <a:p>
            <a:pPr lvl="1" algn="just"/>
            <a:r>
              <a:rPr lang="en-US" dirty="0"/>
              <a:t>Numeric Generalization</a:t>
            </a:r>
          </a:p>
          <a:p>
            <a:pPr lvl="1" algn="just"/>
            <a:r>
              <a:rPr lang="en-US" dirty="0"/>
              <a:t>Text Generalization</a:t>
            </a:r>
            <a:endParaRPr lang="en-IN" dirty="0"/>
          </a:p>
        </p:txBody>
      </p:sp>
    </p:spTree>
    <p:extLst>
      <p:ext uri="{BB962C8B-B14F-4D97-AF65-F5344CB8AC3E}">
        <p14:creationId xmlns="" xmlns:p14="http://schemas.microsoft.com/office/powerpoint/2010/main" val="5192687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FA856F-B8A4-B1AE-3A89-358471E0096E}"/>
              </a:ext>
            </a:extLst>
          </p:cNvPr>
          <p:cNvSpPr>
            <a:spLocks noGrp="1"/>
          </p:cNvSpPr>
          <p:nvPr>
            <p:ph type="title"/>
          </p:nvPr>
        </p:nvSpPr>
        <p:spPr/>
        <p:txBody>
          <a:bodyPr/>
          <a:lstStyle/>
          <a:p>
            <a:r>
              <a:rPr lang="en-IN" dirty="0"/>
              <a:t>Data Generalization</a:t>
            </a:r>
          </a:p>
        </p:txBody>
      </p:sp>
      <p:sp>
        <p:nvSpPr>
          <p:cNvPr id="3" name="Content Placeholder 2">
            <a:extLst>
              <a:ext uri="{FF2B5EF4-FFF2-40B4-BE49-F238E27FC236}">
                <a16:creationId xmlns="" xmlns:a16="http://schemas.microsoft.com/office/drawing/2014/main" id="{403707A9-BBD5-E2E1-DE44-EF28C1DC5528}"/>
              </a:ext>
            </a:extLst>
          </p:cNvPr>
          <p:cNvSpPr>
            <a:spLocks noGrp="1"/>
          </p:cNvSpPr>
          <p:nvPr>
            <p:ph idx="1"/>
          </p:nvPr>
        </p:nvSpPr>
        <p:spPr/>
        <p:txBody>
          <a:bodyPr>
            <a:normAutofit lnSpcReduction="10000"/>
          </a:bodyPr>
          <a:lstStyle/>
          <a:p>
            <a:pPr marL="571500" indent="-457200">
              <a:buAutoNum type="arabicParenR"/>
            </a:pPr>
            <a:r>
              <a:rPr lang="en-IN" dirty="0">
                <a:solidFill>
                  <a:srgbClr val="C00000"/>
                </a:solidFill>
              </a:rPr>
              <a:t>Attribute Generalization</a:t>
            </a:r>
          </a:p>
          <a:p>
            <a:pPr marL="114300" indent="0">
              <a:buNone/>
            </a:pPr>
            <a:r>
              <a:rPr lang="en-US" dirty="0"/>
              <a:t>Replacing specific values with more general categories.</a:t>
            </a:r>
          </a:p>
          <a:p>
            <a:pPr marL="114300" indent="0">
              <a:buNone/>
            </a:pPr>
            <a:r>
              <a:rPr lang="en-US" dirty="0">
                <a:solidFill>
                  <a:srgbClr val="C00000"/>
                </a:solidFill>
              </a:rPr>
              <a:t>Example:</a:t>
            </a:r>
          </a:p>
          <a:p>
            <a:pPr marL="114300" indent="0">
              <a:buNone/>
            </a:pPr>
            <a:r>
              <a:rPr lang="en-US" dirty="0"/>
              <a:t>Raw Data: Age = {22, 25, 30, 35}</a:t>
            </a:r>
          </a:p>
          <a:p>
            <a:pPr marL="114300" indent="0">
              <a:buNone/>
            </a:pPr>
            <a:r>
              <a:rPr lang="en-US" dirty="0"/>
              <a:t>Generalized Data: Age Group = {20-30, 30-40}</a:t>
            </a:r>
          </a:p>
          <a:p>
            <a:pPr marL="114300" indent="0">
              <a:buNone/>
            </a:pPr>
            <a:endParaRPr lang="en-US" dirty="0"/>
          </a:p>
          <a:p>
            <a:pPr marL="114300" indent="0">
              <a:buNone/>
            </a:pPr>
            <a:r>
              <a:rPr lang="en-US" dirty="0">
                <a:solidFill>
                  <a:srgbClr val="C00000"/>
                </a:solidFill>
              </a:rPr>
              <a:t>2) Hierarchical Generalization</a:t>
            </a:r>
          </a:p>
          <a:p>
            <a:pPr marL="114300" indent="0">
              <a:buNone/>
            </a:pPr>
            <a:r>
              <a:rPr lang="en-US" dirty="0"/>
              <a:t>Using a hierarchy to replace specific values with broader categories.</a:t>
            </a:r>
          </a:p>
          <a:p>
            <a:pPr marL="114300" indent="0">
              <a:buNone/>
            </a:pPr>
            <a:r>
              <a:rPr lang="en-US" dirty="0">
                <a:solidFill>
                  <a:srgbClr val="C00000"/>
                </a:solidFill>
              </a:rPr>
              <a:t>Example:</a:t>
            </a:r>
          </a:p>
          <a:p>
            <a:pPr marL="114300" indent="0">
              <a:buNone/>
            </a:pPr>
            <a:r>
              <a:rPr lang="en-US" dirty="0"/>
              <a:t>Raw Data: "Toyota Corolla" → Generalized: "Toyota" → "Car"</a:t>
            </a:r>
          </a:p>
          <a:p>
            <a:pPr marL="114300" indent="0">
              <a:buNone/>
            </a:pPr>
            <a:r>
              <a:rPr lang="en-US" dirty="0"/>
              <a:t>Numeric Generalization</a:t>
            </a:r>
          </a:p>
          <a:p>
            <a:pPr marL="114300" indent="0">
              <a:buNone/>
            </a:pPr>
            <a:endParaRPr lang="en-US" dirty="0"/>
          </a:p>
          <a:p>
            <a:pPr marL="114300" indent="0">
              <a:buNone/>
            </a:pPr>
            <a:endParaRPr lang="en-IN" dirty="0"/>
          </a:p>
        </p:txBody>
      </p:sp>
    </p:spTree>
    <p:extLst>
      <p:ext uri="{BB962C8B-B14F-4D97-AF65-F5344CB8AC3E}">
        <p14:creationId xmlns="" xmlns:p14="http://schemas.microsoft.com/office/powerpoint/2010/main" val="31235711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1ACDE0A-E3B1-1A8E-1122-107641B3B9E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F8BCB7E6-6A49-FF71-7A84-060E8C6B1308}"/>
              </a:ext>
            </a:extLst>
          </p:cNvPr>
          <p:cNvSpPr>
            <a:spLocks noGrp="1"/>
          </p:cNvSpPr>
          <p:nvPr>
            <p:ph type="title"/>
          </p:nvPr>
        </p:nvSpPr>
        <p:spPr/>
        <p:txBody>
          <a:bodyPr/>
          <a:lstStyle/>
          <a:p>
            <a:r>
              <a:rPr lang="en-IN" dirty="0"/>
              <a:t>Data Generalization</a:t>
            </a:r>
          </a:p>
        </p:txBody>
      </p:sp>
      <p:sp>
        <p:nvSpPr>
          <p:cNvPr id="3" name="Content Placeholder 2">
            <a:extLst>
              <a:ext uri="{FF2B5EF4-FFF2-40B4-BE49-F238E27FC236}">
                <a16:creationId xmlns="" xmlns:a16="http://schemas.microsoft.com/office/drawing/2014/main" id="{D0CB7EBA-F082-DEC8-0A75-4F154EBD9762}"/>
              </a:ext>
            </a:extLst>
          </p:cNvPr>
          <p:cNvSpPr>
            <a:spLocks noGrp="1"/>
          </p:cNvSpPr>
          <p:nvPr>
            <p:ph idx="1"/>
          </p:nvPr>
        </p:nvSpPr>
        <p:spPr/>
        <p:txBody>
          <a:bodyPr>
            <a:normAutofit lnSpcReduction="10000"/>
          </a:bodyPr>
          <a:lstStyle/>
          <a:p>
            <a:pPr marL="114300" indent="0">
              <a:buNone/>
            </a:pPr>
            <a:r>
              <a:rPr lang="en-US" dirty="0">
                <a:solidFill>
                  <a:srgbClr val="C00000"/>
                </a:solidFill>
              </a:rPr>
              <a:t>3)  Numeric Generalization</a:t>
            </a:r>
          </a:p>
          <a:p>
            <a:pPr marL="114300" indent="0">
              <a:buNone/>
            </a:pPr>
            <a:r>
              <a:rPr lang="en-US" dirty="0"/>
              <a:t>Converting continuous numerical data into categorical ranges.</a:t>
            </a:r>
          </a:p>
          <a:p>
            <a:pPr marL="114300" indent="0">
              <a:buNone/>
            </a:pPr>
            <a:r>
              <a:rPr lang="en-US" dirty="0">
                <a:solidFill>
                  <a:srgbClr val="C00000"/>
                </a:solidFill>
              </a:rPr>
              <a:t>Example:</a:t>
            </a:r>
          </a:p>
          <a:p>
            <a:pPr marL="114300" indent="0">
              <a:buNone/>
            </a:pPr>
            <a:r>
              <a:rPr lang="en-US" dirty="0"/>
              <a:t>Raw Data: Salary = {45000, 52000, 61000}</a:t>
            </a:r>
          </a:p>
          <a:p>
            <a:pPr marL="114300" indent="0">
              <a:buNone/>
            </a:pPr>
            <a:r>
              <a:rPr lang="en-US" dirty="0"/>
              <a:t>Generalized: Salary Range = {40K-50K, 50K-60K, 60K-70K}</a:t>
            </a:r>
          </a:p>
          <a:p>
            <a:pPr marL="114300" indent="0">
              <a:buNone/>
            </a:pPr>
            <a:endParaRPr lang="en-US" dirty="0">
              <a:solidFill>
                <a:srgbClr val="C00000"/>
              </a:solidFill>
            </a:endParaRPr>
          </a:p>
          <a:p>
            <a:pPr marL="114300" indent="0">
              <a:buNone/>
            </a:pPr>
            <a:r>
              <a:rPr lang="en-US" dirty="0">
                <a:solidFill>
                  <a:srgbClr val="C00000"/>
                </a:solidFill>
              </a:rPr>
              <a:t>4) Text Generalization</a:t>
            </a:r>
          </a:p>
          <a:p>
            <a:pPr marL="114300" indent="0">
              <a:buNone/>
            </a:pPr>
            <a:r>
              <a:rPr lang="en-US" dirty="0"/>
              <a:t>Replacing specific words with generalized versions.</a:t>
            </a:r>
          </a:p>
          <a:p>
            <a:pPr marL="114300" indent="0">
              <a:buNone/>
            </a:pPr>
            <a:r>
              <a:rPr lang="en-US" dirty="0">
                <a:solidFill>
                  <a:srgbClr val="C00000"/>
                </a:solidFill>
              </a:rPr>
              <a:t>Example:</a:t>
            </a:r>
          </a:p>
          <a:p>
            <a:pPr marL="114300" indent="0">
              <a:buNone/>
            </a:pPr>
            <a:r>
              <a:rPr lang="en-US" dirty="0"/>
              <a:t>Raw Data: "John lives in New York"</a:t>
            </a:r>
          </a:p>
          <a:p>
            <a:pPr marL="114300" indent="0">
              <a:buNone/>
            </a:pPr>
            <a:r>
              <a:rPr lang="en-US" dirty="0"/>
              <a:t>Generalized: "Person lives in City"</a:t>
            </a:r>
          </a:p>
          <a:p>
            <a:pPr marL="114300" indent="0">
              <a:buNone/>
            </a:pPr>
            <a:endParaRPr lang="en-US" dirty="0"/>
          </a:p>
          <a:p>
            <a:pPr marL="114300" indent="0">
              <a:buNone/>
            </a:pPr>
            <a:endParaRPr lang="en-IN" dirty="0"/>
          </a:p>
        </p:txBody>
      </p:sp>
    </p:spTree>
    <p:extLst>
      <p:ext uri="{BB962C8B-B14F-4D97-AF65-F5344CB8AC3E}">
        <p14:creationId xmlns="" xmlns:p14="http://schemas.microsoft.com/office/powerpoint/2010/main" val="36067960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1F2ED5-756C-439D-54FD-E7A1B84AAC2E}"/>
              </a:ext>
            </a:extLst>
          </p:cNvPr>
          <p:cNvSpPr>
            <a:spLocks noGrp="1"/>
          </p:cNvSpPr>
          <p:nvPr>
            <p:ph type="title"/>
          </p:nvPr>
        </p:nvSpPr>
        <p:spPr/>
        <p:txBody>
          <a:bodyPr/>
          <a:lstStyle/>
          <a:p>
            <a:r>
              <a:rPr lang="en-IN" dirty="0"/>
              <a:t>Data Aggregation</a:t>
            </a:r>
          </a:p>
        </p:txBody>
      </p:sp>
      <p:sp>
        <p:nvSpPr>
          <p:cNvPr id="3" name="Content Placeholder 2">
            <a:extLst>
              <a:ext uri="{FF2B5EF4-FFF2-40B4-BE49-F238E27FC236}">
                <a16:creationId xmlns="" xmlns:a16="http://schemas.microsoft.com/office/drawing/2014/main" id="{5B96CD5E-BE65-4BD0-64DC-6C163B8C2AE3}"/>
              </a:ext>
            </a:extLst>
          </p:cNvPr>
          <p:cNvSpPr>
            <a:spLocks noGrp="1"/>
          </p:cNvSpPr>
          <p:nvPr>
            <p:ph idx="1"/>
          </p:nvPr>
        </p:nvSpPr>
        <p:spPr/>
        <p:txBody>
          <a:bodyPr/>
          <a:lstStyle/>
          <a:p>
            <a:pPr marL="285750" indent="-285750" algn="just">
              <a:lnSpc>
                <a:spcPct val="150000"/>
              </a:lnSpc>
              <a:buFont typeface="Arial" panose="020B0604020202020204" pitchFamily="34" charset="0"/>
              <a:buChar char="•"/>
            </a:pPr>
            <a:r>
              <a:rPr lang="en-US" i="0" dirty="0">
                <a:solidFill>
                  <a:srgbClr val="333333"/>
                </a:solidFill>
                <a:effectLst/>
                <a:highlight>
                  <a:srgbClr val="FFFFFF"/>
                </a:highlight>
                <a:ea typeface="Calibri" panose="020F0502020204030204" pitchFamily="34" charset="0"/>
                <a:cs typeface="Calibri" panose="020F0502020204030204" pitchFamily="34" charset="0"/>
              </a:rPr>
              <a:t>Data collection or aggregation is the method of storing and presenting data in a summary format. </a:t>
            </a:r>
          </a:p>
          <a:p>
            <a:pPr marL="285750" indent="-285750" algn="just">
              <a:lnSpc>
                <a:spcPct val="150000"/>
              </a:lnSpc>
              <a:buFont typeface="Arial" panose="020B0604020202020204" pitchFamily="34" charset="0"/>
              <a:buChar char="•"/>
            </a:pPr>
            <a:r>
              <a:rPr lang="en-US" i="0" dirty="0">
                <a:solidFill>
                  <a:srgbClr val="333333"/>
                </a:solidFill>
                <a:effectLst/>
                <a:highlight>
                  <a:srgbClr val="FFFFFF"/>
                </a:highlight>
                <a:ea typeface="Calibri" panose="020F0502020204030204" pitchFamily="34" charset="0"/>
                <a:cs typeface="Calibri" panose="020F0502020204030204" pitchFamily="34" charset="0"/>
              </a:rPr>
              <a:t>The data may be obtained from multiple data sources to integrate these data sources into a data analysis description. This is a crucial step since the accuracy of data analysis insights is highly dependent on the quantity and quality of the data used.</a:t>
            </a:r>
            <a:endParaRPr lang="en-IN" sz="2400" dirty="0">
              <a:effectLst/>
              <a:ea typeface="Calibri" panose="020F0502020204030204" pitchFamily="34" charset="0"/>
              <a:cs typeface="Calibri" panose="020F0502020204030204" pitchFamily="34" charset="0"/>
            </a:endParaRPr>
          </a:p>
          <a:p>
            <a:endParaRPr lang="en-IN" dirty="0"/>
          </a:p>
        </p:txBody>
      </p:sp>
    </p:spTree>
    <p:extLst>
      <p:ext uri="{BB962C8B-B14F-4D97-AF65-F5344CB8AC3E}">
        <p14:creationId xmlns="" xmlns:p14="http://schemas.microsoft.com/office/powerpoint/2010/main" val="18220098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A78D0D-0F7A-28D1-FA00-41A1BEC8AD79}"/>
              </a:ext>
            </a:extLst>
          </p:cNvPr>
          <p:cNvSpPr>
            <a:spLocks noGrp="1"/>
          </p:cNvSpPr>
          <p:nvPr>
            <p:ph type="title"/>
          </p:nvPr>
        </p:nvSpPr>
        <p:spPr/>
        <p:txBody>
          <a:bodyPr/>
          <a:lstStyle/>
          <a:p>
            <a:r>
              <a:rPr lang="en-IN" dirty="0"/>
              <a:t>Data Discretization</a:t>
            </a:r>
          </a:p>
        </p:txBody>
      </p:sp>
      <p:sp>
        <p:nvSpPr>
          <p:cNvPr id="3" name="Content Placeholder 2">
            <a:extLst>
              <a:ext uri="{FF2B5EF4-FFF2-40B4-BE49-F238E27FC236}">
                <a16:creationId xmlns="" xmlns:a16="http://schemas.microsoft.com/office/drawing/2014/main" id="{25C188EE-F27F-DCCD-971E-869CE7606A14}"/>
              </a:ext>
            </a:extLst>
          </p:cNvPr>
          <p:cNvSpPr>
            <a:spLocks noGrp="1"/>
          </p:cNvSpPr>
          <p:nvPr>
            <p:ph idx="1"/>
          </p:nvPr>
        </p:nvSpPr>
        <p:spPr/>
        <p:txBody>
          <a:bodyPr>
            <a:normAutofit fontScale="92500"/>
          </a:bodyPr>
          <a:lstStyle/>
          <a:p>
            <a:r>
              <a:rPr lang="en-US" dirty="0"/>
              <a:t>Data discretization is the process of converting </a:t>
            </a:r>
            <a:r>
              <a:rPr lang="en-US" b="1" dirty="0"/>
              <a:t>continuous numerical data</a:t>
            </a:r>
            <a:r>
              <a:rPr lang="en-US" dirty="0"/>
              <a:t> into </a:t>
            </a:r>
            <a:r>
              <a:rPr lang="en-US" b="1" dirty="0"/>
              <a:t>discrete categories (bins)</a:t>
            </a:r>
            <a:r>
              <a:rPr lang="en-US" dirty="0"/>
              <a:t>. </a:t>
            </a:r>
          </a:p>
          <a:p>
            <a:r>
              <a:rPr lang="en-US" dirty="0"/>
              <a:t>It is commonly used in </a:t>
            </a:r>
            <a:r>
              <a:rPr lang="en-US" b="1" dirty="0"/>
              <a:t>machine learning, data mining, and feature engineering</a:t>
            </a:r>
            <a:r>
              <a:rPr lang="en-US" dirty="0"/>
              <a:t> to simplify models and improve Interpretability.</a:t>
            </a:r>
          </a:p>
          <a:p>
            <a:pPr marL="114300" indent="0">
              <a:buNone/>
            </a:pPr>
            <a:r>
              <a:rPr lang="en-IN" b="0" dirty="0">
                <a:latin typeface="Courier New" panose="02070309020205020404" pitchFamily="49" charset="0"/>
                <a:cs typeface="Courier New" panose="02070309020205020404" pitchFamily="49" charset="0"/>
              </a:rPr>
              <a:t># Sample dataset </a:t>
            </a:r>
          </a:p>
          <a:p>
            <a:pPr marL="114300" indent="0">
              <a:buNone/>
            </a:pPr>
            <a:r>
              <a:rPr lang="en-IN" b="0" dirty="0">
                <a:latin typeface="Courier New" panose="02070309020205020404" pitchFamily="49" charset="0"/>
                <a:cs typeface="Courier New" panose="02070309020205020404" pitchFamily="49" charset="0"/>
              </a:rPr>
              <a:t>data = {'Age': [22, 25, 30, 35, 40, 45, 50, 55, 60]} </a:t>
            </a:r>
          </a:p>
          <a:p>
            <a:pPr marL="114300" indent="0">
              <a:buNone/>
            </a:pPr>
            <a:r>
              <a:rPr lang="en-IN" b="0" dirty="0" err="1">
                <a:latin typeface="Courier New" panose="02070309020205020404" pitchFamily="49" charset="0"/>
                <a:cs typeface="Courier New" panose="02070309020205020404" pitchFamily="49" charset="0"/>
              </a:rPr>
              <a:t>df</a:t>
            </a:r>
            <a:r>
              <a:rPr lang="en-IN" b="0" dirty="0">
                <a:latin typeface="Courier New" panose="02070309020205020404" pitchFamily="49" charset="0"/>
                <a:cs typeface="Courier New" panose="02070309020205020404" pitchFamily="49" charset="0"/>
              </a:rPr>
              <a:t> = </a:t>
            </a:r>
            <a:r>
              <a:rPr lang="en-IN" b="0" dirty="0" err="1">
                <a:latin typeface="Courier New" panose="02070309020205020404" pitchFamily="49" charset="0"/>
                <a:cs typeface="Courier New" panose="02070309020205020404" pitchFamily="49" charset="0"/>
              </a:rPr>
              <a:t>pd.DataFrame</a:t>
            </a:r>
            <a:r>
              <a:rPr lang="en-IN" b="0" dirty="0">
                <a:latin typeface="Courier New" panose="02070309020205020404" pitchFamily="49" charset="0"/>
                <a:cs typeface="Courier New" panose="02070309020205020404" pitchFamily="49" charset="0"/>
              </a:rPr>
              <a:t>(data)</a:t>
            </a:r>
          </a:p>
          <a:p>
            <a:pPr marL="114300" indent="0">
              <a:buNone/>
            </a:pPr>
            <a:r>
              <a:rPr lang="en-IN" b="0" dirty="0">
                <a:latin typeface="Courier New" panose="02070309020205020404" pitchFamily="49" charset="0"/>
                <a:cs typeface="Courier New" panose="02070309020205020404" pitchFamily="49" charset="0"/>
              </a:rPr>
              <a:t> # Equal-width binning into 3 categories </a:t>
            </a:r>
            <a:r>
              <a:rPr lang="en-IN" b="0" dirty="0" err="1">
                <a:latin typeface="Courier New" panose="02070309020205020404" pitchFamily="49" charset="0"/>
                <a:cs typeface="Courier New" panose="02070309020205020404" pitchFamily="49" charset="0"/>
              </a:rPr>
              <a:t>df</a:t>
            </a:r>
            <a:r>
              <a:rPr lang="en-IN" b="0" dirty="0">
                <a:latin typeface="Courier New" panose="02070309020205020404" pitchFamily="49" charset="0"/>
                <a:cs typeface="Courier New" panose="02070309020205020404" pitchFamily="49" charset="0"/>
              </a:rPr>
              <a:t>['</a:t>
            </a:r>
            <a:r>
              <a:rPr lang="en-IN" b="0" dirty="0" err="1">
                <a:latin typeface="Courier New" panose="02070309020205020404" pitchFamily="49" charset="0"/>
                <a:cs typeface="Courier New" panose="02070309020205020404" pitchFamily="49" charset="0"/>
              </a:rPr>
              <a:t>Age_Binned</a:t>
            </a:r>
            <a:r>
              <a:rPr lang="en-IN" b="0" dirty="0">
                <a:latin typeface="Courier New" panose="02070309020205020404" pitchFamily="49" charset="0"/>
                <a:cs typeface="Courier New" panose="02070309020205020404" pitchFamily="49" charset="0"/>
              </a:rPr>
              <a:t>'] = </a:t>
            </a:r>
            <a:r>
              <a:rPr lang="en-IN" b="0" dirty="0" err="1">
                <a:latin typeface="Courier New" panose="02070309020205020404" pitchFamily="49" charset="0"/>
                <a:cs typeface="Courier New" panose="02070309020205020404" pitchFamily="49" charset="0"/>
              </a:rPr>
              <a:t>pd.cut</a:t>
            </a:r>
            <a:r>
              <a:rPr lang="en-IN" b="0" dirty="0">
                <a:latin typeface="Courier New" panose="02070309020205020404" pitchFamily="49" charset="0"/>
                <a:cs typeface="Courier New" panose="02070309020205020404" pitchFamily="49" charset="0"/>
              </a:rPr>
              <a:t>(</a:t>
            </a:r>
            <a:r>
              <a:rPr lang="en-IN" b="0" dirty="0" err="1">
                <a:latin typeface="Courier New" panose="02070309020205020404" pitchFamily="49" charset="0"/>
                <a:cs typeface="Courier New" panose="02070309020205020404" pitchFamily="49" charset="0"/>
              </a:rPr>
              <a:t>df</a:t>
            </a:r>
            <a:r>
              <a:rPr lang="en-IN" b="0" dirty="0">
                <a:latin typeface="Courier New" panose="02070309020205020404" pitchFamily="49" charset="0"/>
                <a:cs typeface="Courier New" panose="02070309020205020404" pitchFamily="49" charset="0"/>
              </a:rPr>
              <a:t>['Age'], bins=3, labels=['Young', 'Middle-aged', 'Old’]) </a:t>
            </a: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df</a:t>
            </a:r>
            <a:r>
              <a:rPr lang="en-IN" b="0" dirty="0">
                <a:latin typeface="Courier New" panose="02070309020205020404" pitchFamily="49" charset="0"/>
                <a:cs typeface="Courier New" panose="02070309020205020404" pitchFamily="49" charset="0"/>
              </a:rPr>
              <a:t>)</a:t>
            </a:r>
          </a:p>
        </p:txBody>
      </p:sp>
    </p:spTree>
    <p:extLst>
      <p:ext uri="{BB962C8B-B14F-4D97-AF65-F5344CB8AC3E}">
        <p14:creationId xmlns="" xmlns:p14="http://schemas.microsoft.com/office/powerpoint/2010/main" val="8376431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08D950-0109-ADA6-1AB2-AF37C599B3A9}"/>
              </a:ext>
            </a:extLst>
          </p:cNvPr>
          <p:cNvSpPr>
            <a:spLocks noGrp="1"/>
          </p:cNvSpPr>
          <p:nvPr>
            <p:ph type="title"/>
          </p:nvPr>
        </p:nvSpPr>
        <p:spPr/>
        <p:txBody>
          <a:bodyPr/>
          <a:lstStyle/>
          <a:p>
            <a:r>
              <a:rPr lang="en-IN" dirty="0"/>
              <a:t>Data Normalization</a:t>
            </a:r>
          </a:p>
        </p:txBody>
      </p:sp>
      <p:sp>
        <p:nvSpPr>
          <p:cNvPr id="3" name="Content Placeholder 2">
            <a:extLst>
              <a:ext uri="{FF2B5EF4-FFF2-40B4-BE49-F238E27FC236}">
                <a16:creationId xmlns="" xmlns:a16="http://schemas.microsoft.com/office/drawing/2014/main" id="{8B5B269F-4492-BF45-ABD9-A6021F79C72D}"/>
              </a:ext>
            </a:extLst>
          </p:cNvPr>
          <p:cNvSpPr>
            <a:spLocks noGrp="1"/>
          </p:cNvSpPr>
          <p:nvPr>
            <p:ph idx="1"/>
          </p:nvPr>
        </p:nvSpPr>
        <p:spPr/>
        <p:txBody>
          <a:bodyPr>
            <a:normAutofit/>
          </a:bodyPr>
          <a:lstStyle/>
          <a:p>
            <a:r>
              <a:rPr lang="en-US" dirty="0"/>
              <a:t>Data normalization is a preprocessing technique used to </a:t>
            </a:r>
            <a:r>
              <a:rPr lang="en-US" b="1" dirty="0"/>
              <a:t>scale numerical data</a:t>
            </a:r>
            <a:r>
              <a:rPr lang="en-US" dirty="0"/>
              <a:t> into a specific range, usually </a:t>
            </a:r>
            <a:r>
              <a:rPr lang="en-US" b="1" dirty="0"/>
              <a:t>[0,1] or [-1,1]</a:t>
            </a:r>
            <a:r>
              <a:rPr lang="en-US" dirty="0"/>
              <a:t>. </a:t>
            </a:r>
          </a:p>
          <a:p>
            <a:r>
              <a:rPr lang="en-US" dirty="0"/>
              <a:t>It ensures that features contribute equally to a model, preventing bias due to different scales.</a:t>
            </a:r>
          </a:p>
          <a:p>
            <a:pPr marL="114300" indent="0">
              <a:buNone/>
            </a:pPr>
            <a:r>
              <a:rPr lang="en-IN" b="1" dirty="0">
                <a:solidFill>
                  <a:srgbClr val="C00000"/>
                </a:solidFill>
              </a:rPr>
              <a:t>Why Normalize Data?</a:t>
            </a:r>
          </a:p>
          <a:p>
            <a:pPr marL="114300" indent="0">
              <a:buNone/>
            </a:pPr>
            <a:r>
              <a:rPr lang="en-IN" dirty="0">
                <a:solidFill>
                  <a:srgbClr val="C00000"/>
                </a:solidFill>
              </a:rPr>
              <a:t>✅ </a:t>
            </a:r>
            <a:r>
              <a:rPr lang="en-IN" b="1" dirty="0">
                <a:solidFill>
                  <a:srgbClr val="C00000"/>
                </a:solidFill>
              </a:rPr>
              <a:t>Improves Machine Learning Performance</a:t>
            </a:r>
            <a:r>
              <a:rPr lang="en-IN" dirty="0">
                <a:solidFill>
                  <a:srgbClr val="C00000"/>
                </a:solidFill>
              </a:rPr>
              <a:t> </a:t>
            </a:r>
            <a:r>
              <a:rPr lang="en-IN" dirty="0"/>
              <a:t>– Many algorithms (e.g., KNN, SVM, Neural Networks) perform better with normalized data.</a:t>
            </a:r>
            <a:br>
              <a:rPr lang="en-IN" dirty="0"/>
            </a:br>
            <a:r>
              <a:rPr lang="en-IN" dirty="0"/>
              <a:t>✅ </a:t>
            </a:r>
            <a:r>
              <a:rPr lang="en-IN" b="1" dirty="0">
                <a:solidFill>
                  <a:srgbClr val="C00000"/>
                </a:solidFill>
              </a:rPr>
              <a:t>Speeds Up Convergence</a:t>
            </a:r>
            <a:r>
              <a:rPr lang="en-IN" dirty="0">
                <a:solidFill>
                  <a:srgbClr val="C00000"/>
                </a:solidFill>
              </a:rPr>
              <a:t> </a:t>
            </a:r>
            <a:r>
              <a:rPr lang="en-IN" dirty="0"/>
              <a:t>– Gradient descent optimizes faster when features are scaled.</a:t>
            </a:r>
            <a:br>
              <a:rPr lang="en-IN" dirty="0"/>
            </a:br>
            <a:r>
              <a:rPr lang="en-IN" dirty="0"/>
              <a:t>✅ </a:t>
            </a:r>
            <a:r>
              <a:rPr lang="en-IN" b="1" dirty="0">
                <a:solidFill>
                  <a:srgbClr val="C00000"/>
                </a:solidFill>
              </a:rPr>
              <a:t>Prevents Dominance of Large-Scale Features</a:t>
            </a:r>
            <a:r>
              <a:rPr lang="en-IN" dirty="0">
                <a:solidFill>
                  <a:srgbClr val="C00000"/>
                </a:solidFill>
              </a:rPr>
              <a:t> </a:t>
            </a:r>
            <a:r>
              <a:rPr lang="en-IN" dirty="0"/>
              <a:t>– Avoids a situation where one feature overpowers others.</a:t>
            </a:r>
          </a:p>
          <a:p>
            <a:endParaRPr lang="en-IN" dirty="0"/>
          </a:p>
        </p:txBody>
      </p:sp>
    </p:spTree>
    <p:extLst>
      <p:ext uri="{BB962C8B-B14F-4D97-AF65-F5344CB8AC3E}">
        <p14:creationId xmlns="" xmlns:p14="http://schemas.microsoft.com/office/powerpoint/2010/main" val="18749655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AC7414-1D28-D798-2B5E-E3B2C0DE5FE3}"/>
              </a:ext>
            </a:extLst>
          </p:cNvPr>
          <p:cNvSpPr>
            <a:spLocks noGrp="1"/>
          </p:cNvSpPr>
          <p:nvPr>
            <p:ph type="title"/>
          </p:nvPr>
        </p:nvSpPr>
        <p:spPr/>
        <p:txBody>
          <a:bodyPr/>
          <a:lstStyle/>
          <a:p>
            <a:r>
              <a:rPr lang="en-IN" dirty="0"/>
              <a:t>String manipulation</a:t>
            </a:r>
          </a:p>
        </p:txBody>
      </p:sp>
      <p:sp>
        <p:nvSpPr>
          <p:cNvPr id="3" name="Content Placeholder 2">
            <a:extLst>
              <a:ext uri="{FF2B5EF4-FFF2-40B4-BE49-F238E27FC236}">
                <a16:creationId xmlns="" xmlns:a16="http://schemas.microsoft.com/office/drawing/2014/main" id="{D3EF7DF4-040B-9025-8C7B-ABCF302B685E}"/>
              </a:ext>
            </a:extLst>
          </p:cNvPr>
          <p:cNvSpPr>
            <a:spLocks noGrp="1"/>
          </p:cNvSpPr>
          <p:nvPr>
            <p:ph idx="1"/>
          </p:nvPr>
        </p:nvSpPr>
        <p:spPr/>
        <p:txBody>
          <a:bodyPr>
            <a:normAutofit fontScale="77500" lnSpcReduction="20000"/>
          </a:bodyPr>
          <a:lstStyle/>
          <a:p>
            <a:pPr marL="285750" marR="0" lvl="0" indent="-285750" algn="just" rtl="0">
              <a:lnSpc>
                <a:spcPct val="150000"/>
              </a:lnSpc>
              <a:spcBef>
                <a:spcPts val="0"/>
              </a:spcBef>
              <a:spcAft>
                <a:spcPts val="0"/>
              </a:spcAft>
              <a:buClr>
                <a:srgbClr val="333333"/>
              </a:buClr>
              <a:buSzPts val="1800"/>
              <a:buFont typeface="Arial"/>
              <a:buChar char="•"/>
            </a:pPr>
            <a:r>
              <a:rPr lang="en-US" sz="2800" i="0" u="none" strike="noStrike" cap="none" dirty="0">
                <a:solidFill>
                  <a:srgbClr val="333333"/>
                </a:solidFill>
                <a:ea typeface="Inter"/>
                <a:cs typeface="Inter"/>
                <a:sym typeface="Inter"/>
              </a:rPr>
              <a:t>Strings are fundamental and essential data structures that every Python programmer works with. </a:t>
            </a:r>
            <a:endParaRPr lang="en-US" sz="2800" dirty="0"/>
          </a:p>
          <a:p>
            <a:pPr marL="285750" marR="0" lvl="0" indent="-285750" algn="just" rtl="0">
              <a:lnSpc>
                <a:spcPct val="150000"/>
              </a:lnSpc>
              <a:spcBef>
                <a:spcPts val="0"/>
              </a:spcBef>
              <a:spcAft>
                <a:spcPts val="0"/>
              </a:spcAft>
              <a:buClr>
                <a:srgbClr val="333333"/>
              </a:buClr>
              <a:buSzPts val="1800"/>
              <a:buFont typeface="Arial"/>
              <a:buChar char="•"/>
            </a:pPr>
            <a:r>
              <a:rPr lang="en-US" sz="2800" i="0" u="none" strike="noStrike" cap="none" dirty="0">
                <a:solidFill>
                  <a:srgbClr val="333333"/>
                </a:solidFill>
                <a:ea typeface="Inter"/>
                <a:cs typeface="Inter"/>
                <a:sym typeface="Inter"/>
              </a:rPr>
              <a:t>In Python, a string is a sequence of characters enclosed within either </a:t>
            </a:r>
            <a:r>
              <a:rPr lang="en-US" sz="2800" i="0" u="none" strike="noStrike" cap="none" dirty="0">
                <a:solidFill>
                  <a:srgbClr val="C00000"/>
                </a:solidFill>
                <a:ea typeface="Inter"/>
                <a:cs typeface="Inter"/>
                <a:sym typeface="Inter"/>
              </a:rPr>
              <a:t>single quotes ('...') or doubles quotes ("..."). </a:t>
            </a:r>
            <a:endParaRPr lang="en-US" sz="2800" dirty="0">
              <a:solidFill>
                <a:srgbClr val="C00000"/>
              </a:solidFill>
            </a:endParaRPr>
          </a:p>
          <a:p>
            <a:pPr marL="285750" marR="0" lvl="0" indent="-285750" algn="just" rtl="0">
              <a:lnSpc>
                <a:spcPct val="150000"/>
              </a:lnSpc>
              <a:spcBef>
                <a:spcPts val="0"/>
              </a:spcBef>
              <a:spcAft>
                <a:spcPts val="0"/>
              </a:spcAft>
              <a:buClr>
                <a:srgbClr val="333333"/>
              </a:buClr>
              <a:buSzPts val="1800"/>
              <a:buFont typeface="Arial"/>
              <a:buChar char="•"/>
            </a:pPr>
            <a:r>
              <a:rPr lang="en-US" sz="2800" i="0" u="none" strike="noStrike" cap="none" dirty="0">
                <a:solidFill>
                  <a:srgbClr val="333333"/>
                </a:solidFill>
                <a:ea typeface="Inter"/>
                <a:cs typeface="Inter"/>
                <a:sym typeface="Inter"/>
              </a:rPr>
              <a:t>It is an immutable built-in data structure, meaning once a string is created, it cannot be modified. However, we can create new strings by concatenating or slicing existing strings.</a:t>
            </a:r>
            <a:endParaRPr lang="en-US" sz="2800" dirty="0"/>
          </a:p>
          <a:p>
            <a:pPr marL="0" marR="0" lvl="0" indent="0" algn="just" rtl="0">
              <a:lnSpc>
                <a:spcPct val="150000"/>
              </a:lnSpc>
              <a:spcBef>
                <a:spcPts val="0"/>
              </a:spcBef>
              <a:spcAft>
                <a:spcPts val="0"/>
              </a:spcAft>
              <a:buNone/>
            </a:pPr>
            <a:r>
              <a:rPr lang="en-US" sz="2400" b="0" i="0" u="none" strike="noStrike" cap="none" dirty="0">
                <a:solidFill>
                  <a:schemeClr val="dk1"/>
                </a:solidFill>
                <a:latin typeface="Calibri"/>
                <a:ea typeface="Calibri"/>
                <a:cs typeface="Calibri"/>
                <a:sym typeface="Calibri"/>
              </a:rPr>
              <a:t/>
            </a:r>
            <a:br>
              <a:rPr lang="en-US" sz="2400" b="0" i="0" u="none" strike="noStrike" cap="none" dirty="0">
                <a:solidFill>
                  <a:schemeClr val="dk1"/>
                </a:solidFill>
                <a:latin typeface="Calibri"/>
                <a:ea typeface="Calibri"/>
                <a:cs typeface="Calibri"/>
                <a:sym typeface="Calibri"/>
              </a:rPr>
            </a:br>
            <a:endParaRPr lang="en-US" sz="2400" b="0" i="0" u="none" strike="noStrike" cap="none" dirty="0">
              <a:solidFill>
                <a:schemeClr val="dk1"/>
              </a:solidFill>
              <a:latin typeface="Calibri"/>
              <a:ea typeface="Calibri"/>
              <a:cs typeface="Calibri"/>
              <a:sym typeface="Calibri"/>
            </a:endParaRPr>
          </a:p>
          <a:p>
            <a:endParaRPr lang="en-IN" dirty="0"/>
          </a:p>
        </p:txBody>
      </p:sp>
    </p:spTree>
    <p:extLst>
      <p:ext uri="{BB962C8B-B14F-4D97-AF65-F5344CB8AC3E}">
        <p14:creationId xmlns="" xmlns:p14="http://schemas.microsoft.com/office/powerpoint/2010/main" val="124518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General techniques for handling large volumes of data</a:t>
            </a:r>
            <a:endParaRPr lang="en-IN" sz="4000" dirty="0"/>
          </a:p>
        </p:txBody>
      </p:sp>
      <p:sp>
        <p:nvSpPr>
          <p:cNvPr id="3" name="Content Placeholder 2"/>
          <p:cNvSpPr>
            <a:spLocks noGrp="1"/>
          </p:cNvSpPr>
          <p:nvPr>
            <p:ph idx="1"/>
          </p:nvPr>
        </p:nvSpPr>
        <p:spPr/>
        <p:txBody>
          <a:bodyPr/>
          <a:lstStyle/>
          <a:p>
            <a:pPr marL="114300" indent="0">
              <a:buNone/>
            </a:pPr>
            <a:r>
              <a:rPr lang="en-IN" dirty="0"/>
              <a:t>ONLINE LEARNING ALGORITHMS</a:t>
            </a:r>
          </a:p>
          <a:p>
            <a:r>
              <a:rPr lang="en-GB" i="1" dirty="0">
                <a:solidFill>
                  <a:schemeClr val="bg2">
                    <a:lumMod val="50000"/>
                  </a:schemeClr>
                </a:solidFill>
              </a:rPr>
              <a:t>Full batch learning (also called statistical learning) </a:t>
            </a:r>
            <a:r>
              <a:rPr lang="en-GB" b="0" dirty="0"/>
              <a:t>—Feed the algorithm all the data </a:t>
            </a:r>
            <a:r>
              <a:rPr lang="en-IN" b="0" dirty="0"/>
              <a:t>at once</a:t>
            </a:r>
          </a:p>
          <a:p>
            <a:r>
              <a:rPr lang="en-GB" i="1" dirty="0">
                <a:solidFill>
                  <a:schemeClr val="bg2">
                    <a:lumMod val="50000"/>
                  </a:schemeClr>
                </a:solidFill>
              </a:rPr>
              <a:t>Mini-batch learning</a:t>
            </a:r>
            <a:r>
              <a:rPr lang="en-GB" b="0" dirty="0"/>
              <a:t>—Feed the algorithm a spoonful (100, 1000, …, depending on what your hardware can handle) of observations at a time.</a:t>
            </a:r>
          </a:p>
          <a:p>
            <a:r>
              <a:rPr lang="en-GB" i="1" dirty="0">
                <a:solidFill>
                  <a:schemeClr val="bg2">
                    <a:lumMod val="50000"/>
                  </a:schemeClr>
                </a:solidFill>
              </a:rPr>
              <a:t>Online learning</a:t>
            </a:r>
            <a:r>
              <a:rPr lang="en-GB" b="0" dirty="0"/>
              <a:t>—Feed the algorithm one observation at a time.</a:t>
            </a:r>
            <a:endParaRPr lang="en-IN" dirty="0"/>
          </a:p>
        </p:txBody>
      </p:sp>
    </p:spTree>
    <p:extLst>
      <p:ext uri="{BB962C8B-B14F-4D97-AF65-F5344CB8AC3E}">
        <p14:creationId xmlns="" xmlns:p14="http://schemas.microsoft.com/office/powerpoint/2010/main" val="139235928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FCEA57-3AC3-05A8-D7A7-AD6B93B8DCE9}"/>
              </a:ext>
            </a:extLst>
          </p:cNvPr>
          <p:cNvSpPr>
            <a:spLocks noGrp="1"/>
          </p:cNvSpPr>
          <p:nvPr>
            <p:ph type="title"/>
          </p:nvPr>
        </p:nvSpPr>
        <p:spPr/>
        <p:txBody>
          <a:bodyPr/>
          <a:lstStyle/>
          <a:p>
            <a:r>
              <a:rPr lang="en-IN" dirty="0"/>
              <a:t>String manipulations</a:t>
            </a:r>
          </a:p>
        </p:txBody>
      </p:sp>
      <p:sp>
        <p:nvSpPr>
          <p:cNvPr id="3" name="Content Placeholder 2">
            <a:extLst>
              <a:ext uri="{FF2B5EF4-FFF2-40B4-BE49-F238E27FC236}">
                <a16:creationId xmlns="" xmlns:a16="http://schemas.microsoft.com/office/drawing/2014/main" id="{F27F8533-52F4-E94D-C083-E0DA0A851351}"/>
              </a:ext>
            </a:extLst>
          </p:cNvPr>
          <p:cNvSpPr>
            <a:spLocks noGrp="1"/>
          </p:cNvSpPr>
          <p:nvPr>
            <p:ph idx="1"/>
          </p:nvPr>
        </p:nvSpPr>
        <p:spPr/>
        <p:txBody>
          <a:bodyPr>
            <a:normAutofit fontScale="92500" lnSpcReduction="20000"/>
          </a:bodyPr>
          <a:lstStyle/>
          <a:p>
            <a:r>
              <a:rPr lang="en-IN" dirty="0"/>
              <a:t>Basic String Operations</a:t>
            </a:r>
          </a:p>
          <a:p>
            <a:pPr marL="114300" indent="0">
              <a:buNone/>
            </a:pPr>
            <a:endParaRPr lang="en-IN" dirty="0">
              <a:latin typeface="Courier New" panose="02070309020205020404" pitchFamily="49" charset="0"/>
              <a:cs typeface="Courier New" panose="02070309020205020404" pitchFamily="49" charset="0"/>
            </a:endParaRPr>
          </a:p>
          <a:p>
            <a:pPr marL="114300" indent="0">
              <a:buNone/>
            </a:pPr>
            <a:r>
              <a:rPr lang="en-IN" b="0" dirty="0">
                <a:latin typeface="Courier New" panose="02070309020205020404" pitchFamily="49" charset="0"/>
                <a:cs typeface="Courier New" panose="02070309020205020404" pitchFamily="49" charset="0"/>
              </a:rPr>
              <a:t># Defining a string</a:t>
            </a:r>
          </a:p>
          <a:p>
            <a:pPr marL="114300" indent="0">
              <a:buNone/>
            </a:pPr>
            <a:r>
              <a:rPr lang="en-IN" b="0" dirty="0">
                <a:latin typeface="Courier New" panose="02070309020205020404" pitchFamily="49" charset="0"/>
                <a:cs typeface="Courier New" panose="02070309020205020404" pitchFamily="49" charset="0"/>
              </a:rPr>
              <a:t>text = "Hello, Python!"</a:t>
            </a:r>
          </a:p>
          <a:p>
            <a:pPr marL="114300" indent="0">
              <a:buNone/>
            </a:pPr>
            <a:r>
              <a:rPr lang="en-IN" b="0" dirty="0">
                <a:latin typeface="Courier New" panose="02070309020205020404" pitchFamily="49" charset="0"/>
                <a:cs typeface="Courier New" panose="02070309020205020404" pitchFamily="49" charset="0"/>
              </a:rPr>
              <a:t># String length</a:t>
            </a: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len</a:t>
            </a:r>
            <a:r>
              <a:rPr lang="en-IN" b="0" dirty="0">
                <a:latin typeface="Courier New" panose="02070309020205020404" pitchFamily="49" charset="0"/>
                <a:cs typeface="Courier New" panose="02070309020205020404" pitchFamily="49" charset="0"/>
              </a:rPr>
              <a:t>(text))  # 14</a:t>
            </a:r>
          </a:p>
          <a:p>
            <a:pPr marL="114300" indent="0">
              <a:buNone/>
            </a:pPr>
            <a:r>
              <a:rPr lang="en-IN" b="0" dirty="0">
                <a:latin typeface="Courier New" panose="02070309020205020404" pitchFamily="49" charset="0"/>
                <a:cs typeface="Courier New" panose="02070309020205020404" pitchFamily="49" charset="0"/>
              </a:rPr>
              <a:t># Accessing characters</a:t>
            </a:r>
          </a:p>
          <a:p>
            <a:pPr marL="114300" indent="0">
              <a:buNone/>
            </a:pPr>
            <a:r>
              <a:rPr lang="en-IN" b="0" dirty="0">
                <a:latin typeface="Courier New" panose="02070309020205020404" pitchFamily="49" charset="0"/>
                <a:cs typeface="Courier New" panose="02070309020205020404" pitchFamily="49" charset="0"/>
              </a:rPr>
              <a:t>print(text[0])  # 'H'</a:t>
            </a:r>
          </a:p>
          <a:p>
            <a:pPr marL="114300" indent="0">
              <a:buNone/>
            </a:pPr>
            <a:r>
              <a:rPr lang="en-IN" b="0" dirty="0">
                <a:latin typeface="Courier New" panose="02070309020205020404" pitchFamily="49" charset="0"/>
                <a:cs typeface="Courier New" panose="02070309020205020404" pitchFamily="49" charset="0"/>
              </a:rPr>
              <a:t>print(text[-1])  # '!'</a:t>
            </a:r>
          </a:p>
          <a:p>
            <a:pPr marL="114300" indent="0">
              <a:buNone/>
            </a:pPr>
            <a:r>
              <a:rPr lang="en-IN" b="0" dirty="0">
                <a:latin typeface="Courier New" panose="02070309020205020404" pitchFamily="49" charset="0"/>
                <a:cs typeface="Courier New" panose="02070309020205020404" pitchFamily="49" charset="0"/>
              </a:rPr>
              <a:t># Slicing a string</a:t>
            </a:r>
          </a:p>
          <a:p>
            <a:pPr marL="114300" indent="0">
              <a:buNone/>
            </a:pPr>
            <a:r>
              <a:rPr lang="en-IN" b="0" dirty="0">
                <a:latin typeface="Courier New" panose="02070309020205020404" pitchFamily="49" charset="0"/>
                <a:cs typeface="Courier New" panose="02070309020205020404" pitchFamily="49" charset="0"/>
              </a:rPr>
              <a:t>print(text[0:5])  # 'Hello'</a:t>
            </a:r>
          </a:p>
          <a:p>
            <a:pPr marL="114300" indent="0">
              <a:buNone/>
            </a:pPr>
            <a:r>
              <a:rPr lang="en-IN" b="0" dirty="0">
                <a:latin typeface="Courier New" panose="02070309020205020404" pitchFamily="49" charset="0"/>
                <a:cs typeface="Courier New" panose="02070309020205020404" pitchFamily="49" charset="0"/>
              </a:rPr>
              <a:t>print(text[:5])   # 'Hello'</a:t>
            </a:r>
          </a:p>
          <a:p>
            <a:pPr marL="114300" indent="0">
              <a:buNone/>
            </a:pPr>
            <a:r>
              <a:rPr lang="en-IN" b="0" dirty="0">
                <a:latin typeface="Courier New" panose="02070309020205020404" pitchFamily="49" charset="0"/>
                <a:cs typeface="Courier New" panose="02070309020205020404" pitchFamily="49" charset="0"/>
              </a:rPr>
              <a:t>print(text[7:])   # 'Python!'</a:t>
            </a:r>
          </a:p>
          <a:p>
            <a:pPr marL="114300" indent="0">
              <a:buNone/>
            </a:pPr>
            <a:r>
              <a:rPr lang="en-IN" b="0" dirty="0">
                <a:latin typeface="Courier New" panose="02070309020205020404" pitchFamily="49" charset="0"/>
                <a:cs typeface="Courier New" panose="02070309020205020404" pitchFamily="49" charset="0"/>
              </a:rPr>
              <a:t># Reversing a string</a:t>
            </a:r>
          </a:p>
          <a:p>
            <a:pPr marL="114300" indent="0">
              <a:buNone/>
            </a:pPr>
            <a:r>
              <a:rPr lang="en-IN" b="0" dirty="0">
                <a:latin typeface="Courier New" panose="02070309020205020404" pitchFamily="49" charset="0"/>
                <a:cs typeface="Courier New" panose="02070309020205020404" pitchFamily="49" charset="0"/>
              </a:rPr>
              <a:t>print(text[::-1])  # '!</a:t>
            </a:r>
            <a:r>
              <a:rPr lang="en-IN" b="0" dirty="0" err="1">
                <a:latin typeface="Courier New" panose="02070309020205020404" pitchFamily="49" charset="0"/>
                <a:cs typeface="Courier New" panose="02070309020205020404" pitchFamily="49" charset="0"/>
              </a:rPr>
              <a:t>nohtyP</a:t>
            </a:r>
            <a:r>
              <a:rPr lang="en-IN" b="0" dirty="0">
                <a:latin typeface="Courier New" panose="02070309020205020404" pitchFamily="49" charset="0"/>
                <a:cs typeface="Courier New" panose="02070309020205020404" pitchFamily="49" charset="0"/>
              </a:rPr>
              <a:t> ,</a:t>
            </a:r>
            <a:r>
              <a:rPr lang="en-IN" b="0" dirty="0" err="1">
                <a:latin typeface="Courier New" panose="02070309020205020404" pitchFamily="49" charset="0"/>
                <a:cs typeface="Courier New" panose="02070309020205020404" pitchFamily="49" charset="0"/>
              </a:rPr>
              <a:t>olleH</a:t>
            </a:r>
            <a:r>
              <a:rPr lang="en-IN" b="0" dirty="0">
                <a:latin typeface="Courier New" panose="02070309020205020404" pitchFamily="49" charset="0"/>
                <a:cs typeface="Courier New" panose="02070309020205020404" pitchFamily="49" charset="0"/>
              </a:rPr>
              <a:t>'</a:t>
            </a:r>
          </a:p>
          <a:p>
            <a:endParaRPr lang="en-IN" b="0" dirty="0"/>
          </a:p>
        </p:txBody>
      </p:sp>
    </p:spTree>
    <p:extLst>
      <p:ext uri="{BB962C8B-B14F-4D97-AF65-F5344CB8AC3E}">
        <p14:creationId xmlns="" xmlns:p14="http://schemas.microsoft.com/office/powerpoint/2010/main" val="35935002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BAD419-9994-E55D-7D4F-7E90A68F5AC8}"/>
              </a:ext>
            </a:extLst>
          </p:cNvPr>
          <p:cNvSpPr>
            <a:spLocks noGrp="1"/>
          </p:cNvSpPr>
          <p:nvPr>
            <p:ph type="title"/>
          </p:nvPr>
        </p:nvSpPr>
        <p:spPr/>
        <p:txBody>
          <a:bodyPr/>
          <a:lstStyle/>
          <a:p>
            <a:r>
              <a:rPr lang="en-IN" dirty="0"/>
              <a:t>String manipulations</a:t>
            </a:r>
          </a:p>
        </p:txBody>
      </p:sp>
      <p:sp>
        <p:nvSpPr>
          <p:cNvPr id="3" name="Content Placeholder 2">
            <a:extLst>
              <a:ext uri="{FF2B5EF4-FFF2-40B4-BE49-F238E27FC236}">
                <a16:creationId xmlns="" xmlns:a16="http://schemas.microsoft.com/office/drawing/2014/main" id="{059F561F-77C2-B4C9-6620-5854A73D3A27}"/>
              </a:ext>
            </a:extLst>
          </p:cNvPr>
          <p:cNvSpPr>
            <a:spLocks noGrp="1"/>
          </p:cNvSpPr>
          <p:nvPr>
            <p:ph idx="1"/>
          </p:nvPr>
        </p:nvSpPr>
        <p:spPr/>
        <p:txBody>
          <a:bodyPr/>
          <a:lstStyle/>
          <a:p>
            <a:r>
              <a:rPr lang="en-IN" dirty="0"/>
              <a:t>String Case Manipulation</a:t>
            </a:r>
          </a:p>
          <a:p>
            <a:pPr marL="114300" indent="0">
              <a:buNone/>
            </a:pPr>
            <a:r>
              <a:rPr lang="en-IN" b="0" dirty="0">
                <a:latin typeface="Courier New" panose="02070309020205020404" pitchFamily="49" charset="0"/>
                <a:cs typeface="Courier New" panose="02070309020205020404" pitchFamily="49" charset="0"/>
              </a:rPr>
              <a:t>text = "hello python"</a:t>
            </a:r>
          </a:p>
          <a:p>
            <a:pPr marL="114300" indent="0">
              <a:buNone/>
            </a:pPr>
            <a:endParaRPr lang="en-IN" b="0" dirty="0">
              <a:latin typeface="Courier New" panose="02070309020205020404" pitchFamily="49" charset="0"/>
              <a:cs typeface="Courier New" panose="02070309020205020404" pitchFamily="49" charset="0"/>
            </a:endParaRP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text.upper</a:t>
            </a:r>
            <a:r>
              <a:rPr lang="en-IN" b="0" dirty="0">
                <a:latin typeface="Courier New" panose="02070309020205020404" pitchFamily="49" charset="0"/>
                <a:cs typeface="Courier New" panose="02070309020205020404" pitchFamily="49" charset="0"/>
              </a:rPr>
              <a:t>())    # 'HELLO PYTHON'</a:t>
            </a: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text.lower</a:t>
            </a:r>
            <a:r>
              <a:rPr lang="en-IN" b="0" dirty="0">
                <a:latin typeface="Courier New" panose="02070309020205020404" pitchFamily="49" charset="0"/>
                <a:cs typeface="Courier New" panose="02070309020205020404" pitchFamily="49" charset="0"/>
              </a:rPr>
              <a:t>())    # 'hello python'</a:t>
            </a: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text.title</a:t>
            </a:r>
            <a:r>
              <a:rPr lang="en-IN" b="0" dirty="0">
                <a:latin typeface="Courier New" panose="02070309020205020404" pitchFamily="49" charset="0"/>
                <a:cs typeface="Courier New" panose="02070309020205020404" pitchFamily="49" charset="0"/>
              </a:rPr>
              <a:t>())    # 'Hello Python'</a:t>
            </a: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text.capitalize</a:t>
            </a:r>
            <a:r>
              <a:rPr lang="en-IN" b="0" dirty="0">
                <a:latin typeface="Courier New" panose="02070309020205020404" pitchFamily="49" charset="0"/>
                <a:cs typeface="Courier New" panose="02070309020205020404" pitchFamily="49" charset="0"/>
              </a:rPr>
              <a:t>())  # 'Hello python'</a:t>
            </a: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text.swapcase</a:t>
            </a:r>
            <a:r>
              <a:rPr lang="en-IN" b="0" dirty="0">
                <a:latin typeface="Courier New" panose="02070309020205020404" pitchFamily="49" charset="0"/>
                <a:cs typeface="Courier New" panose="02070309020205020404" pitchFamily="49" charset="0"/>
              </a:rPr>
              <a:t>())    # 'HELLO PYTHON'</a:t>
            </a:r>
          </a:p>
          <a:p>
            <a:pPr marL="114300" indent="0">
              <a:buNone/>
            </a:pPr>
            <a:endParaRPr lang="en-IN" dirty="0"/>
          </a:p>
        </p:txBody>
      </p:sp>
    </p:spTree>
    <p:extLst>
      <p:ext uri="{BB962C8B-B14F-4D97-AF65-F5344CB8AC3E}">
        <p14:creationId xmlns="" xmlns:p14="http://schemas.microsoft.com/office/powerpoint/2010/main" val="2567542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EDAAA7-F8C3-3412-FCE7-4339343F6A8F}"/>
              </a:ext>
            </a:extLst>
          </p:cNvPr>
          <p:cNvSpPr>
            <a:spLocks noGrp="1"/>
          </p:cNvSpPr>
          <p:nvPr>
            <p:ph type="title"/>
          </p:nvPr>
        </p:nvSpPr>
        <p:spPr/>
        <p:txBody>
          <a:bodyPr/>
          <a:lstStyle/>
          <a:p>
            <a:r>
              <a:rPr lang="en-IN" dirty="0"/>
              <a:t>String manipulations</a:t>
            </a:r>
          </a:p>
        </p:txBody>
      </p:sp>
      <p:sp>
        <p:nvSpPr>
          <p:cNvPr id="3" name="Content Placeholder 2">
            <a:extLst>
              <a:ext uri="{FF2B5EF4-FFF2-40B4-BE49-F238E27FC236}">
                <a16:creationId xmlns="" xmlns:a16="http://schemas.microsoft.com/office/drawing/2014/main" id="{843AD9DB-BBF2-9277-BEAE-08C6F337D809}"/>
              </a:ext>
            </a:extLst>
          </p:cNvPr>
          <p:cNvSpPr>
            <a:spLocks noGrp="1"/>
          </p:cNvSpPr>
          <p:nvPr>
            <p:ph idx="1"/>
          </p:nvPr>
        </p:nvSpPr>
        <p:spPr/>
        <p:txBody>
          <a:bodyPr/>
          <a:lstStyle/>
          <a:p>
            <a:r>
              <a:rPr lang="en-IN" dirty="0"/>
              <a:t>String Concatenation and Repetition</a:t>
            </a:r>
          </a:p>
          <a:p>
            <a:pPr marL="114300" indent="0">
              <a:buNone/>
            </a:pPr>
            <a:r>
              <a:rPr lang="en-IN" dirty="0"/>
              <a:t>str1 = "Hello"</a:t>
            </a:r>
          </a:p>
          <a:p>
            <a:pPr marL="114300" indent="0">
              <a:buNone/>
            </a:pPr>
            <a:r>
              <a:rPr lang="en-IN" dirty="0"/>
              <a:t>str2 = "Python"</a:t>
            </a:r>
          </a:p>
          <a:p>
            <a:pPr marL="114300" indent="0">
              <a:buNone/>
            </a:pPr>
            <a:endParaRPr lang="en-IN" dirty="0"/>
          </a:p>
          <a:p>
            <a:pPr marL="114300" indent="0">
              <a:buNone/>
            </a:pPr>
            <a:r>
              <a:rPr lang="en-IN" dirty="0"/>
              <a:t># Concatenation</a:t>
            </a:r>
          </a:p>
          <a:p>
            <a:pPr marL="114300" indent="0">
              <a:buNone/>
            </a:pPr>
            <a:r>
              <a:rPr lang="en-IN" dirty="0"/>
              <a:t>print(str1 + " " + str2)  # 'Hello Python'</a:t>
            </a:r>
          </a:p>
          <a:p>
            <a:pPr marL="114300" indent="0">
              <a:buNone/>
            </a:pPr>
            <a:endParaRPr lang="en-IN" dirty="0"/>
          </a:p>
          <a:p>
            <a:pPr marL="114300" indent="0">
              <a:buNone/>
            </a:pPr>
            <a:r>
              <a:rPr lang="en-IN" dirty="0"/>
              <a:t># Repetition</a:t>
            </a:r>
          </a:p>
          <a:p>
            <a:pPr marL="114300" indent="0">
              <a:buNone/>
            </a:pPr>
            <a:r>
              <a:rPr lang="en-IN" dirty="0"/>
              <a:t>print(str1 * 3)  # '</a:t>
            </a:r>
            <a:r>
              <a:rPr lang="en-IN" dirty="0" err="1"/>
              <a:t>HelloHelloHello</a:t>
            </a:r>
            <a:r>
              <a:rPr lang="en-IN" dirty="0"/>
              <a:t>'</a:t>
            </a:r>
          </a:p>
          <a:p>
            <a:endParaRPr lang="en-IN" dirty="0"/>
          </a:p>
        </p:txBody>
      </p:sp>
    </p:spTree>
    <p:extLst>
      <p:ext uri="{BB962C8B-B14F-4D97-AF65-F5344CB8AC3E}">
        <p14:creationId xmlns="" xmlns:p14="http://schemas.microsoft.com/office/powerpoint/2010/main" val="25517571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400559-A03A-BF83-B727-412798200173}"/>
              </a:ext>
            </a:extLst>
          </p:cNvPr>
          <p:cNvSpPr>
            <a:spLocks noGrp="1"/>
          </p:cNvSpPr>
          <p:nvPr>
            <p:ph type="title"/>
          </p:nvPr>
        </p:nvSpPr>
        <p:spPr/>
        <p:txBody>
          <a:bodyPr/>
          <a:lstStyle/>
          <a:p>
            <a:r>
              <a:rPr lang="en-IN" dirty="0"/>
              <a:t>String manipulations</a:t>
            </a:r>
          </a:p>
        </p:txBody>
      </p:sp>
      <p:sp>
        <p:nvSpPr>
          <p:cNvPr id="3" name="Content Placeholder 2">
            <a:extLst>
              <a:ext uri="{FF2B5EF4-FFF2-40B4-BE49-F238E27FC236}">
                <a16:creationId xmlns="" xmlns:a16="http://schemas.microsoft.com/office/drawing/2014/main" id="{8350E6AD-4FDE-05D7-8928-1C3BC2A90D85}"/>
              </a:ext>
            </a:extLst>
          </p:cNvPr>
          <p:cNvSpPr>
            <a:spLocks noGrp="1"/>
          </p:cNvSpPr>
          <p:nvPr>
            <p:ph idx="1"/>
          </p:nvPr>
        </p:nvSpPr>
        <p:spPr/>
        <p:txBody>
          <a:bodyPr>
            <a:normAutofit fontScale="92500" lnSpcReduction="20000"/>
          </a:bodyPr>
          <a:lstStyle/>
          <a:p>
            <a:r>
              <a:rPr lang="en-IN" dirty="0"/>
              <a:t>String Searching and Replacing</a:t>
            </a:r>
          </a:p>
          <a:p>
            <a:pPr marL="114300" indent="0">
              <a:buNone/>
            </a:pPr>
            <a:endParaRPr lang="en-IN" dirty="0"/>
          </a:p>
          <a:p>
            <a:pPr marL="114300" indent="0">
              <a:buNone/>
            </a:pPr>
            <a:r>
              <a:rPr lang="en-IN" b="0" dirty="0">
                <a:latin typeface="Courier New" panose="02070309020205020404" pitchFamily="49" charset="0"/>
                <a:cs typeface="Courier New" panose="02070309020205020404" pitchFamily="49" charset="0"/>
              </a:rPr>
              <a:t>text = "Python is fun"</a:t>
            </a:r>
          </a:p>
          <a:p>
            <a:pPr marL="114300" indent="0">
              <a:buNone/>
            </a:pPr>
            <a:endParaRPr lang="en-IN" b="0" dirty="0">
              <a:latin typeface="Courier New" panose="02070309020205020404" pitchFamily="49" charset="0"/>
              <a:cs typeface="Courier New" panose="02070309020205020404" pitchFamily="49" charset="0"/>
            </a:endParaRPr>
          </a:p>
          <a:p>
            <a:pPr marL="114300" indent="0">
              <a:buNone/>
            </a:pPr>
            <a:r>
              <a:rPr lang="en-IN" b="0" dirty="0">
                <a:latin typeface="Courier New" panose="02070309020205020404" pitchFamily="49" charset="0"/>
                <a:cs typeface="Courier New" panose="02070309020205020404" pitchFamily="49" charset="0"/>
              </a:rPr>
              <a:t># Check if substring exists</a:t>
            </a:r>
          </a:p>
          <a:p>
            <a:pPr marL="114300" indent="0">
              <a:buNone/>
            </a:pPr>
            <a:r>
              <a:rPr lang="en-IN" b="0" dirty="0">
                <a:latin typeface="Courier New" panose="02070309020205020404" pitchFamily="49" charset="0"/>
                <a:cs typeface="Courier New" panose="02070309020205020404" pitchFamily="49" charset="0"/>
              </a:rPr>
              <a:t>print("Python" in text)  # True</a:t>
            </a:r>
          </a:p>
          <a:p>
            <a:pPr marL="114300" indent="0">
              <a:buNone/>
            </a:pPr>
            <a:r>
              <a:rPr lang="en-IN" b="0" dirty="0">
                <a:latin typeface="Courier New" panose="02070309020205020404" pitchFamily="49" charset="0"/>
                <a:cs typeface="Courier New" panose="02070309020205020404" pitchFamily="49" charset="0"/>
              </a:rPr>
              <a:t>print("Java" not in text)  # True</a:t>
            </a:r>
          </a:p>
          <a:p>
            <a:pPr marL="114300" indent="0">
              <a:buNone/>
            </a:pPr>
            <a:endParaRPr lang="en-IN" b="0" dirty="0">
              <a:latin typeface="Courier New" panose="02070309020205020404" pitchFamily="49" charset="0"/>
              <a:cs typeface="Courier New" panose="02070309020205020404" pitchFamily="49" charset="0"/>
            </a:endParaRPr>
          </a:p>
          <a:p>
            <a:pPr marL="114300" indent="0">
              <a:buNone/>
            </a:pPr>
            <a:r>
              <a:rPr lang="en-IN" b="0" dirty="0">
                <a:latin typeface="Courier New" panose="02070309020205020404" pitchFamily="49" charset="0"/>
                <a:cs typeface="Courier New" panose="02070309020205020404" pitchFamily="49" charset="0"/>
              </a:rPr>
              <a:t># Find position</a:t>
            </a: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text.find</a:t>
            </a:r>
            <a:r>
              <a:rPr lang="en-IN" b="0" dirty="0">
                <a:latin typeface="Courier New" panose="02070309020205020404" pitchFamily="49" charset="0"/>
                <a:cs typeface="Courier New" panose="02070309020205020404" pitchFamily="49" charset="0"/>
              </a:rPr>
              <a:t>("fun"))  # 10</a:t>
            </a: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text.index</a:t>
            </a:r>
            <a:r>
              <a:rPr lang="en-IN" b="0" dirty="0">
                <a:latin typeface="Courier New" panose="02070309020205020404" pitchFamily="49" charset="0"/>
                <a:cs typeface="Courier New" panose="02070309020205020404" pitchFamily="49" charset="0"/>
              </a:rPr>
              <a:t>("is"))  # 7</a:t>
            </a:r>
          </a:p>
          <a:p>
            <a:pPr marL="114300" indent="0">
              <a:buNone/>
            </a:pPr>
            <a:endParaRPr lang="en-IN" b="0" dirty="0">
              <a:latin typeface="Courier New" panose="02070309020205020404" pitchFamily="49" charset="0"/>
              <a:cs typeface="Courier New" panose="02070309020205020404" pitchFamily="49" charset="0"/>
            </a:endParaRPr>
          </a:p>
          <a:p>
            <a:pPr marL="114300" indent="0">
              <a:buNone/>
            </a:pPr>
            <a:r>
              <a:rPr lang="en-IN" b="0" dirty="0">
                <a:latin typeface="Courier New" panose="02070309020205020404" pitchFamily="49" charset="0"/>
                <a:cs typeface="Courier New" panose="02070309020205020404" pitchFamily="49" charset="0"/>
              </a:rPr>
              <a:t># Replace substring</a:t>
            </a: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text.replace</a:t>
            </a:r>
            <a:r>
              <a:rPr lang="en-IN" b="0" dirty="0">
                <a:latin typeface="Courier New" panose="02070309020205020404" pitchFamily="49" charset="0"/>
                <a:cs typeface="Courier New" panose="02070309020205020404" pitchFamily="49" charset="0"/>
              </a:rPr>
              <a:t>("fun", "awesome"))  # 'Python is awesome'</a:t>
            </a:r>
          </a:p>
          <a:p>
            <a:pPr marL="114300" indent="0">
              <a:buNone/>
            </a:pPr>
            <a:endParaRPr lang="en-IN" b="0" dirty="0">
              <a:latin typeface="Courier New" panose="02070309020205020404" pitchFamily="49" charset="0"/>
              <a:cs typeface="Courier New" panose="02070309020205020404" pitchFamily="49" charset="0"/>
            </a:endParaRPr>
          </a:p>
        </p:txBody>
      </p:sp>
    </p:spTree>
    <p:extLst>
      <p:ext uri="{BB962C8B-B14F-4D97-AF65-F5344CB8AC3E}">
        <p14:creationId xmlns="" xmlns:p14="http://schemas.microsoft.com/office/powerpoint/2010/main" val="419222624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C4ACF3-A1FA-A9B2-EB31-2D16C960693F}"/>
              </a:ext>
            </a:extLst>
          </p:cNvPr>
          <p:cNvSpPr>
            <a:spLocks noGrp="1"/>
          </p:cNvSpPr>
          <p:nvPr>
            <p:ph type="title"/>
          </p:nvPr>
        </p:nvSpPr>
        <p:spPr/>
        <p:txBody>
          <a:bodyPr/>
          <a:lstStyle/>
          <a:p>
            <a:r>
              <a:rPr lang="en-IN" dirty="0"/>
              <a:t>String manipulations</a:t>
            </a:r>
          </a:p>
        </p:txBody>
      </p:sp>
      <p:sp>
        <p:nvSpPr>
          <p:cNvPr id="3" name="Content Placeholder 2">
            <a:extLst>
              <a:ext uri="{FF2B5EF4-FFF2-40B4-BE49-F238E27FC236}">
                <a16:creationId xmlns="" xmlns:a16="http://schemas.microsoft.com/office/drawing/2014/main" id="{5E8BD108-24E3-2F9F-7139-10B63B8429A9}"/>
              </a:ext>
            </a:extLst>
          </p:cNvPr>
          <p:cNvSpPr>
            <a:spLocks noGrp="1"/>
          </p:cNvSpPr>
          <p:nvPr>
            <p:ph idx="1"/>
          </p:nvPr>
        </p:nvSpPr>
        <p:spPr/>
        <p:txBody>
          <a:bodyPr/>
          <a:lstStyle/>
          <a:p>
            <a:r>
              <a:rPr lang="en-IN" dirty="0"/>
              <a:t>Splitting and Joining Strings</a:t>
            </a:r>
          </a:p>
          <a:p>
            <a:pPr marL="114300" indent="0">
              <a:buNone/>
            </a:pPr>
            <a:r>
              <a:rPr lang="en-IN" b="0" dirty="0">
                <a:latin typeface="Courier New" panose="02070309020205020404" pitchFamily="49" charset="0"/>
                <a:cs typeface="Courier New" panose="02070309020205020404" pitchFamily="49" charset="0"/>
              </a:rPr>
              <a:t>text = "</a:t>
            </a:r>
            <a:r>
              <a:rPr lang="en-IN" b="0" dirty="0" err="1">
                <a:latin typeface="Courier New" panose="02070309020205020404" pitchFamily="49" charset="0"/>
                <a:cs typeface="Courier New" panose="02070309020205020404" pitchFamily="49" charset="0"/>
              </a:rPr>
              <a:t>apple,banana,grape</a:t>
            </a:r>
            <a:r>
              <a:rPr lang="en-IN" b="0" dirty="0">
                <a:latin typeface="Courier New" panose="02070309020205020404" pitchFamily="49" charset="0"/>
                <a:cs typeface="Courier New" panose="02070309020205020404" pitchFamily="49" charset="0"/>
              </a:rPr>
              <a:t>"</a:t>
            </a:r>
          </a:p>
          <a:p>
            <a:pPr marL="114300" indent="0">
              <a:buNone/>
            </a:pPr>
            <a:endParaRPr lang="en-IN" b="0" dirty="0">
              <a:latin typeface="Courier New" panose="02070309020205020404" pitchFamily="49" charset="0"/>
              <a:cs typeface="Courier New" panose="02070309020205020404" pitchFamily="49" charset="0"/>
            </a:endParaRPr>
          </a:p>
          <a:p>
            <a:pPr marL="114300" indent="0">
              <a:buNone/>
            </a:pPr>
            <a:r>
              <a:rPr lang="en-IN" b="0" dirty="0">
                <a:latin typeface="Courier New" panose="02070309020205020404" pitchFamily="49" charset="0"/>
                <a:cs typeface="Courier New" panose="02070309020205020404" pitchFamily="49" charset="0"/>
              </a:rPr>
              <a:t># Splitting a string into a list</a:t>
            </a:r>
          </a:p>
          <a:p>
            <a:pPr marL="114300" indent="0">
              <a:buNone/>
            </a:pPr>
            <a:r>
              <a:rPr lang="en-IN" b="0" dirty="0">
                <a:latin typeface="Courier New" panose="02070309020205020404" pitchFamily="49" charset="0"/>
                <a:cs typeface="Courier New" panose="02070309020205020404" pitchFamily="49" charset="0"/>
              </a:rPr>
              <a:t>fruits = </a:t>
            </a:r>
            <a:r>
              <a:rPr lang="en-IN" b="0" dirty="0" err="1">
                <a:latin typeface="Courier New" panose="02070309020205020404" pitchFamily="49" charset="0"/>
                <a:cs typeface="Courier New" panose="02070309020205020404" pitchFamily="49" charset="0"/>
              </a:rPr>
              <a:t>text.split</a:t>
            </a:r>
            <a:r>
              <a:rPr lang="en-IN" b="0" dirty="0">
                <a:latin typeface="Courier New" panose="02070309020205020404" pitchFamily="49" charset="0"/>
                <a:cs typeface="Courier New" panose="02070309020205020404" pitchFamily="49" charset="0"/>
              </a:rPr>
              <a:t>(",")  </a:t>
            </a:r>
          </a:p>
          <a:p>
            <a:pPr marL="114300" indent="0">
              <a:buNone/>
            </a:pPr>
            <a:r>
              <a:rPr lang="en-IN" b="0" dirty="0">
                <a:latin typeface="Courier New" panose="02070309020205020404" pitchFamily="49" charset="0"/>
                <a:cs typeface="Courier New" panose="02070309020205020404" pitchFamily="49" charset="0"/>
              </a:rPr>
              <a:t>print(fruits)  # ['apple', 'banana', 'grape']</a:t>
            </a:r>
          </a:p>
          <a:p>
            <a:pPr marL="114300" indent="0">
              <a:buNone/>
            </a:pPr>
            <a:endParaRPr lang="en-IN" b="0" dirty="0">
              <a:latin typeface="Courier New" panose="02070309020205020404" pitchFamily="49" charset="0"/>
              <a:cs typeface="Courier New" panose="02070309020205020404" pitchFamily="49" charset="0"/>
            </a:endParaRPr>
          </a:p>
          <a:p>
            <a:pPr marL="114300" indent="0">
              <a:buNone/>
            </a:pPr>
            <a:r>
              <a:rPr lang="en-IN" b="0" dirty="0">
                <a:latin typeface="Courier New" panose="02070309020205020404" pitchFamily="49" charset="0"/>
                <a:cs typeface="Courier New" panose="02070309020205020404" pitchFamily="49" charset="0"/>
              </a:rPr>
              <a:t># Joining a list into a string</a:t>
            </a:r>
          </a:p>
          <a:p>
            <a:pPr marL="114300" indent="0">
              <a:buNone/>
            </a:pPr>
            <a:r>
              <a:rPr lang="en-IN" b="0" dirty="0" err="1">
                <a:latin typeface="Courier New" panose="02070309020205020404" pitchFamily="49" charset="0"/>
                <a:cs typeface="Courier New" panose="02070309020205020404" pitchFamily="49" charset="0"/>
              </a:rPr>
              <a:t>new_text</a:t>
            </a:r>
            <a:r>
              <a:rPr lang="en-IN" b="0" dirty="0">
                <a:latin typeface="Courier New" panose="02070309020205020404" pitchFamily="49" charset="0"/>
                <a:cs typeface="Courier New" panose="02070309020205020404" pitchFamily="49" charset="0"/>
              </a:rPr>
              <a:t> = "-".join(fruits)</a:t>
            </a: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new_text</a:t>
            </a:r>
            <a:r>
              <a:rPr lang="en-IN" b="0" dirty="0">
                <a:latin typeface="Courier New" panose="02070309020205020404" pitchFamily="49" charset="0"/>
                <a:cs typeface="Courier New" panose="02070309020205020404" pitchFamily="49" charset="0"/>
              </a:rPr>
              <a:t>)  # 'apple-banana-grape'</a:t>
            </a:r>
          </a:p>
          <a:p>
            <a:endParaRPr lang="en-IN" dirty="0"/>
          </a:p>
        </p:txBody>
      </p:sp>
    </p:spTree>
    <p:extLst>
      <p:ext uri="{BB962C8B-B14F-4D97-AF65-F5344CB8AC3E}">
        <p14:creationId xmlns="" xmlns:p14="http://schemas.microsoft.com/office/powerpoint/2010/main" val="111428385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28485D-E902-E3CB-D2BE-E65661DD4EA6}"/>
              </a:ext>
            </a:extLst>
          </p:cNvPr>
          <p:cNvSpPr>
            <a:spLocks noGrp="1"/>
          </p:cNvSpPr>
          <p:nvPr>
            <p:ph type="title"/>
          </p:nvPr>
        </p:nvSpPr>
        <p:spPr/>
        <p:txBody>
          <a:bodyPr/>
          <a:lstStyle/>
          <a:p>
            <a:r>
              <a:rPr lang="en-IN" dirty="0"/>
              <a:t>String manipulations</a:t>
            </a:r>
          </a:p>
        </p:txBody>
      </p:sp>
      <p:sp>
        <p:nvSpPr>
          <p:cNvPr id="3" name="Content Placeholder 2">
            <a:extLst>
              <a:ext uri="{FF2B5EF4-FFF2-40B4-BE49-F238E27FC236}">
                <a16:creationId xmlns="" xmlns:a16="http://schemas.microsoft.com/office/drawing/2014/main" id="{F734A31F-DB9D-A520-1D1C-0A1F46D4BCB0}"/>
              </a:ext>
            </a:extLst>
          </p:cNvPr>
          <p:cNvSpPr>
            <a:spLocks noGrp="1"/>
          </p:cNvSpPr>
          <p:nvPr>
            <p:ph idx="1"/>
          </p:nvPr>
        </p:nvSpPr>
        <p:spPr/>
        <p:txBody>
          <a:bodyPr/>
          <a:lstStyle/>
          <a:p>
            <a:r>
              <a:rPr lang="en-IN" dirty="0"/>
              <a:t>Removing whitespaces</a:t>
            </a:r>
          </a:p>
          <a:p>
            <a:pPr marL="114300" indent="0">
              <a:buNone/>
            </a:pPr>
            <a:r>
              <a:rPr lang="en-IN" b="0" dirty="0">
                <a:latin typeface="Courier New" panose="02070309020205020404" pitchFamily="49" charset="0"/>
                <a:cs typeface="Courier New" panose="02070309020205020404" pitchFamily="49" charset="0"/>
              </a:rPr>
              <a:t>text = "  Python  "</a:t>
            </a:r>
          </a:p>
          <a:p>
            <a:pPr marL="114300" indent="0">
              <a:buNone/>
            </a:pPr>
            <a:endParaRPr lang="en-IN" b="0" dirty="0">
              <a:latin typeface="Courier New" panose="02070309020205020404" pitchFamily="49" charset="0"/>
              <a:cs typeface="Courier New" panose="02070309020205020404" pitchFamily="49" charset="0"/>
            </a:endParaRP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text.strip</a:t>
            </a:r>
            <a:r>
              <a:rPr lang="en-IN" b="0" dirty="0">
                <a:latin typeface="Courier New" panose="02070309020205020404" pitchFamily="49" charset="0"/>
                <a:cs typeface="Courier New" panose="02070309020205020404" pitchFamily="49" charset="0"/>
              </a:rPr>
              <a:t>())  # 'Python'</a:t>
            </a: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text.lstrip</a:t>
            </a:r>
            <a:r>
              <a:rPr lang="en-IN" b="0" dirty="0">
                <a:latin typeface="Courier New" panose="02070309020205020404" pitchFamily="49" charset="0"/>
                <a:cs typeface="Courier New" panose="02070309020205020404" pitchFamily="49" charset="0"/>
              </a:rPr>
              <a:t>())  # 'Python  '</a:t>
            </a: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text.rstrip</a:t>
            </a:r>
            <a:r>
              <a:rPr lang="en-IN" b="0" dirty="0">
                <a:latin typeface="Courier New" panose="02070309020205020404" pitchFamily="49" charset="0"/>
                <a:cs typeface="Courier New" panose="02070309020205020404" pitchFamily="49" charset="0"/>
              </a:rPr>
              <a:t>())  # '  Python'</a:t>
            </a:r>
          </a:p>
          <a:p>
            <a:pPr marL="114300" indent="0">
              <a:buNone/>
            </a:pPr>
            <a:endParaRPr lang="en-IN" dirty="0"/>
          </a:p>
        </p:txBody>
      </p:sp>
    </p:spTree>
    <p:extLst>
      <p:ext uri="{BB962C8B-B14F-4D97-AF65-F5344CB8AC3E}">
        <p14:creationId xmlns="" xmlns:p14="http://schemas.microsoft.com/office/powerpoint/2010/main" val="3143734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B968276-0F4D-3BD8-FBEE-06EDE3CE0C52}"/>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EB13095-929E-CDE3-5525-B3522198432C}"/>
              </a:ext>
            </a:extLst>
          </p:cNvPr>
          <p:cNvSpPr>
            <a:spLocks noGrp="1"/>
          </p:cNvSpPr>
          <p:nvPr>
            <p:ph type="title"/>
          </p:nvPr>
        </p:nvSpPr>
        <p:spPr/>
        <p:txBody>
          <a:bodyPr/>
          <a:lstStyle/>
          <a:p>
            <a:r>
              <a:rPr lang="en-IN" dirty="0"/>
              <a:t>String manipulations</a:t>
            </a:r>
          </a:p>
        </p:txBody>
      </p:sp>
      <p:sp>
        <p:nvSpPr>
          <p:cNvPr id="3" name="Content Placeholder 2">
            <a:extLst>
              <a:ext uri="{FF2B5EF4-FFF2-40B4-BE49-F238E27FC236}">
                <a16:creationId xmlns="" xmlns:a16="http://schemas.microsoft.com/office/drawing/2014/main" id="{EF4F4CB0-745F-1DB6-EA3D-D78047677240}"/>
              </a:ext>
            </a:extLst>
          </p:cNvPr>
          <p:cNvSpPr>
            <a:spLocks noGrp="1"/>
          </p:cNvSpPr>
          <p:nvPr>
            <p:ph idx="1"/>
          </p:nvPr>
        </p:nvSpPr>
        <p:spPr/>
        <p:txBody>
          <a:bodyPr>
            <a:normAutofit fontScale="92500" lnSpcReduction="20000"/>
          </a:bodyPr>
          <a:lstStyle/>
          <a:p>
            <a:r>
              <a:rPr lang="en-IN" dirty="0"/>
              <a:t>Formatting Strings</a:t>
            </a:r>
          </a:p>
          <a:p>
            <a:pPr marL="114300" indent="0">
              <a:buNone/>
            </a:pPr>
            <a:r>
              <a:rPr lang="en-US" b="0" dirty="0">
                <a:latin typeface="Courier New" panose="02070309020205020404" pitchFamily="49" charset="0"/>
                <a:cs typeface="Courier New" panose="02070309020205020404" pitchFamily="49" charset="0"/>
              </a:rPr>
              <a:t>name = "Alice"</a:t>
            </a:r>
          </a:p>
          <a:p>
            <a:pPr marL="114300" indent="0">
              <a:buNone/>
            </a:pPr>
            <a:r>
              <a:rPr lang="en-US" b="0" dirty="0">
                <a:latin typeface="Courier New" panose="02070309020205020404" pitchFamily="49" charset="0"/>
                <a:cs typeface="Courier New" panose="02070309020205020404" pitchFamily="49" charset="0"/>
              </a:rPr>
              <a:t>age = 25</a:t>
            </a:r>
          </a:p>
          <a:p>
            <a:pPr marL="114300" indent="0">
              <a:buNone/>
            </a:pPr>
            <a:endParaRPr lang="en-US" b="0" dirty="0">
              <a:latin typeface="Courier New" panose="02070309020205020404" pitchFamily="49" charset="0"/>
              <a:cs typeface="Courier New" panose="02070309020205020404" pitchFamily="49" charset="0"/>
            </a:endParaRPr>
          </a:p>
          <a:p>
            <a:pPr marL="114300" indent="0">
              <a:buNone/>
            </a:pPr>
            <a:r>
              <a:rPr lang="en-US" b="0" dirty="0">
                <a:latin typeface="Courier New" panose="02070309020205020404" pitchFamily="49" charset="0"/>
                <a:cs typeface="Courier New" panose="02070309020205020404" pitchFamily="49" charset="0"/>
              </a:rPr>
              <a:t># Using f-strings (Python 3.6+)</a:t>
            </a:r>
          </a:p>
          <a:p>
            <a:pPr marL="114300" indent="0">
              <a:buNone/>
            </a:pPr>
            <a:r>
              <a:rPr lang="en-US" b="0" dirty="0">
                <a:latin typeface="Courier New" panose="02070309020205020404" pitchFamily="49" charset="0"/>
                <a:cs typeface="Courier New" panose="02070309020205020404" pitchFamily="49" charset="0"/>
              </a:rPr>
              <a:t>print(</a:t>
            </a:r>
            <a:r>
              <a:rPr lang="en-US" b="0" dirty="0" err="1">
                <a:latin typeface="Courier New" panose="02070309020205020404" pitchFamily="49" charset="0"/>
                <a:cs typeface="Courier New" panose="02070309020205020404" pitchFamily="49" charset="0"/>
              </a:rPr>
              <a:t>f"My</a:t>
            </a:r>
            <a:r>
              <a:rPr lang="en-US" b="0" dirty="0">
                <a:latin typeface="Courier New" panose="02070309020205020404" pitchFamily="49" charset="0"/>
                <a:cs typeface="Courier New" panose="02070309020205020404" pitchFamily="49" charset="0"/>
              </a:rPr>
              <a:t> name is {name} and I am {age} years old.")  </a:t>
            </a:r>
          </a:p>
          <a:p>
            <a:pPr marL="114300" indent="0">
              <a:buNone/>
            </a:pPr>
            <a:endParaRPr lang="en-US" b="0" dirty="0">
              <a:latin typeface="Courier New" panose="02070309020205020404" pitchFamily="49" charset="0"/>
              <a:cs typeface="Courier New" panose="02070309020205020404" pitchFamily="49" charset="0"/>
            </a:endParaRPr>
          </a:p>
          <a:p>
            <a:pPr marL="114300" indent="0">
              <a:buNone/>
            </a:pPr>
            <a:r>
              <a:rPr lang="en-US" b="0" dirty="0">
                <a:latin typeface="Courier New" panose="02070309020205020404" pitchFamily="49" charset="0"/>
                <a:cs typeface="Courier New" panose="02070309020205020404" pitchFamily="49" charset="0"/>
              </a:rPr>
              <a:t># Using format()</a:t>
            </a:r>
          </a:p>
          <a:p>
            <a:pPr marL="114300" indent="0">
              <a:buNone/>
            </a:pPr>
            <a:r>
              <a:rPr lang="en-US" b="0" dirty="0">
                <a:latin typeface="Courier New" panose="02070309020205020404" pitchFamily="49" charset="0"/>
                <a:cs typeface="Courier New" panose="02070309020205020404" pitchFamily="49" charset="0"/>
              </a:rPr>
              <a:t>print("My name is {} and I am {} years </a:t>
            </a:r>
            <a:r>
              <a:rPr lang="en-US" b="0" dirty="0" err="1">
                <a:latin typeface="Courier New" panose="02070309020205020404" pitchFamily="49" charset="0"/>
                <a:cs typeface="Courier New" panose="02070309020205020404" pitchFamily="49" charset="0"/>
              </a:rPr>
              <a:t>old.".format</a:t>
            </a:r>
            <a:r>
              <a:rPr lang="en-US" b="0" dirty="0">
                <a:latin typeface="Courier New" panose="02070309020205020404" pitchFamily="49" charset="0"/>
                <a:cs typeface="Courier New" panose="02070309020205020404" pitchFamily="49" charset="0"/>
              </a:rPr>
              <a:t>(name, age))  </a:t>
            </a:r>
          </a:p>
          <a:p>
            <a:pPr marL="114300" indent="0">
              <a:buNone/>
            </a:pPr>
            <a:endParaRPr lang="en-US" b="0" dirty="0">
              <a:latin typeface="Courier New" panose="02070309020205020404" pitchFamily="49" charset="0"/>
              <a:cs typeface="Courier New" panose="02070309020205020404" pitchFamily="49" charset="0"/>
            </a:endParaRPr>
          </a:p>
          <a:p>
            <a:pPr marL="114300" indent="0">
              <a:buNone/>
            </a:pPr>
            <a:r>
              <a:rPr lang="en-US" b="0" dirty="0">
                <a:latin typeface="Courier New" panose="02070309020205020404" pitchFamily="49" charset="0"/>
                <a:cs typeface="Courier New" panose="02070309020205020404" pitchFamily="49" charset="0"/>
              </a:rPr>
              <a:t># Using % operator</a:t>
            </a:r>
          </a:p>
          <a:p>
            <a:pPr marL="114300" indent="0">
              <a:buNone/>
            </a:pPr>
            <a:r>
              <a:rPr lang="en-US" b="0" dirty="0">
                <a:latin typeface="Courier New" panose="02070309020205020404" pitchFamily="49" charset="0"/>
                <a:cs typeface="Courier New" panose="02070309020205020404" pitchFamily="49" charset="0"/>
              </a:rPr>
              <a:t>print("My name is %s and I am %d years old." % (name, age))</a:t>
            </a:r>
          </a:p>
          <a:p>
            <a:pPr marL="114300" indent="0">
              <a:buNone/>
            </a:pPr>
            <a:endParaRPr lang="en-IN" dirty="0"/>
          </a:p>
        </p:txBody>
      </p:sp>
    </p:spTree>
    <p:extLst>
      <p:ext uri="{BB962C8B-B14F-4D97-AF65-F5344CB8AC3E}">
        <p14:creationId xmlns="" xmlns:p14="http://schemas.microsoft.com/office/powerpoint/2010/main" val="285382127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0356981-945B-1006-C151-AF5012A59A32}"/>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368A55D3-3B96-F4D1-BCD0-E661E3544E32}"/>
              </a:ext>
            </a:extLst>
          </p:cNvPr>
          <p:cNvSpPr>
            <a:spLocks noGrp="1"/>
          </p:cNvSpPr>
          <p:nvPr>
            <p:ph type="title"/>
          </p:nvPr>
        </p:nvSpPr>
        <p:spPr/>
        <p:txBody>
          <a:bodyPr/>
          <a:lstStyle/>
          <a:p>
            <a:r>
              <a:rPr lang="en-IN" dirty="0"/>
              <a:t>String manipulations</a:t>
            </a:r>
          </a:p>
        </p:txBody>
      </p:sp>
      <p:sp>
        <p:nvSpPr>
          <p:cNvPr id="3" name="Content Placeholder 2">
            <a:extLst>
              <a:ext uri="{FF2B5EF4-FFF2-40B4-BE49-F238E27FC236}">
                <a16:creationId xmlns="" xmlns:a16="http://schemas.microsoft.com/office/drawing/2014/main" id="{3F1F59CF-73BD-951F-3F9C-8F9C37CD4E6D}"/>
              </a:ext>
            </a:extLst>
          </p:cNvPr>
          <p:cNvSpPr>
            <a:spLocks noGrp="1"/>
          </p:cNvSpPr>
          <p:nvPr>
            <p:ph idx="1"/>
          </p:nvPr>
        </p:nvSpPr>
        <p:spPr>
          <a:xfrm>
            <a:off x="457200" y="1600200"/>
            <a:ext cx="8003232" cy="4800600"/>
          </a:xfrm>
        </p:spPr>
        <p:txBody>
          <a:bodyPr>
            <a:normAutofit/>
          </a:bodyPr>
          <a:lstStyle/>
          <a:p>
            <a:r>
              <a:rPr lang="en-IN" dirty="0"/>
              <a:t>Checking String properties</a:t>
            </a:r>
          </a:p>
          <a:p>
            <a:pPr marL="114300" indent="0">
              <a:buNone/>
            </a:pPr>
            <a:r>
              <a:rPr lang="en-IN" b="0" dirty="0">
                <a:latin typeface="Courier New" panose="02070309020205020404" pitchFamily="49" charset="0"/>
                <a:cs typeface="Courier New" panose="02070309020205020404" pitchFamily="49" charset="0"/>
              </a:rPr>
              <a:t>text = "Python123"</a:t>
            </a: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text.isalpha</a:t>
            </a:r>
            <a:r>
              <a:rPr lang="en-IN" b="0" dirty="0">
                <a:latin typeface="Courier New" panose="02070309020205020404" pitchFamily="49" charset="0"/>
                <a:cs typeface="Courier New" panose="02070309020205020404" pitchFamily="49" charset="0"/>
              </a:rPr>
              <a:t>())#False(containsnumbers)</a:t>
            </a: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text.isdigit</a:t>
            </a:r>
            <a:r>
              <a:rPr lang="en-IN" b="0" dirty="0">
                <a:latin typeface="Courier New" panose="02070309020205020404" pitchFamily="49" charset="0"/>
                <a:cs typeface="Courier New" panose="02070309020205020404" pitchFamily="49" charset="0"/>
              </a:rPr>
              <a:t>())#False(contains letters)</a:t>
            </a: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text.isalnum</a:t>
            </a:r>
            <a:r>
              <a:rPr lang="en-IN" b="0" dirty="0">
                <a:latin typeface="Courier New" panose="02070309020205020404" pitchFamily="49" charset="0"/>
                <a:cs typeface="Courier New" panose="02070309020205020404" pitchFamily="49" charset="0"/>
              </a:rPr>
              <a:t>())  # True (letters and numbers only)</a:t>
            </a:r>
          </a:p>
          <a:p>
            <a:pPr marL="114300" indent="0">
              <a:buNone/>
            </a:pPr>
            <a:r>
              <a:rPr lang="en-IN" b="0" dirty="0">
                <a:latin typeface="Courier New" panose="02070309020205020404" pitchFamily="49" charset="0"/>
                <a:cs typeface="Courier New" panose="02070309020205020404" pitchFamily="49" charset="0"/>
              </a:rPr>
              <a:t>print(</a:t>
            </a:r>
            <a:r>
              <a:rPr lang="en-IN" b="0" dirty="0" err="1">
                <a:latin typeface="Courier New" panose="02070309020205020404" pitchFamily="49" charset="0"/>
                <a:cs typeface="Courier New" panose="02070309020205020404" pitchFamily="49" charset="0"/>
              </a:rPr>
              <a:t>text.isspace</a:t>
            </a:r>
            <a:r>
              <a:rPr lang="en-IN" b="0" dirty="0">
                <a:latin typeface="Courier New" panose="02070309020205020404" pitchFamily="49" charset="0"/>
                <a:cs typeface="Courier New" panose="02070309020205020404" pitchFamily="49" charset="0"/>
              </a:rPr>
              <a:t>())  # False (not just spaces)</a:t>
            </a:r>
          </a:p>
          <a:p>
            <a:pPr marL="114300" indent="0">
              <a:buNone/>
            </a:pPr>
            <a:r>
              <a:rPr lang="en-IN" b="0" dirty="0">
                <a:latin typeface="Courier New" panose="02070309020205020404" pitchFamily="49" charset="0"/>
                <a:cs typeface="Courier New" panose="02070309020205020404" pitchFamily="49" charset="0"/>
              </a:rPr>
              <a:t>print("hello".</a:t>
            </a:r>
            <a:r>
              <a:rPr lang="en-IN" b="0" dirty="0" err="1">
                <a:latin typeface="Courier New" panose="02070309020205020404" pitchFamily="49" charset="0"/>
                <a:cs typeface="Courier New" panose="02070309020205020404" pitchFamily="49" charset="0"/>
              </a:rPr>
              <a:t>islower</a:t>
            </a:r>
            <a:r>
              <a:rPr lang="en-IN" b="0" dirty="0">
                <a:latin typeface="Courier New" panose="02070309020205020404" pitchFamily="49" charset="0"/>
                <a:cs typeface="Courier New" panose="02070309020205020404" pitchFamily="49" charset="0"/>
              </a:rPr>
              <a:t>())  # True</a:t>
            </a:r>
          </a:p>
          <a:p>
            <a:pPr marL="114300" indent="0">
              <a:buNone/>
            </a:pPr>
            <a:r>
              <a:rPr lang="en-IN" b="0" dirty="0">
                <a:latin typeface="Courier New" panose="02070309020205020404" pitchFamily="49" charset="0"/>
                <a:cs typeface="Courier New" panose="02070309020205020404" pitchFamily="49" charset="0"/>
              </a:rPr>
              <a:t>print("HELLO".</a:t>
            </a:r>
            <a:r>
              <a:rPr lang="en-IN" b="0" dirty="0" err="1">
                <a:latin typeface="Courier New" panose="02070309020205020404" pitchFamily="49" charset="0"/>
                <a:cs typeface="Courier New" panose="02070309020205020404" pitchFamily="49" charset="0"/>
              </a:rPr>
              <a:t>isupper</a:t>
            </a:r>
            <a:r>
              <a:rPr lang="en-IN" b="0" dirty="0">
                <a:latin typeface="Courier New" panose="02070309020205020404" pitchFamily="49" charset="0"/>
                <a:cs typeface="Courier New" panose="02070309020205020404" pitchFamily="49" charset="0"/>
              </a:rPr>
              <a:t>())  # True</a:t>
            </a:r>
          </a:p>
          <a:p>
            <a:pPr marL="114300" indent="0">
              <a:buNone/>
            </a:pPr>
            <a:endParaRPr lang="en-IN" dirty="0"/>
          </a:p>
        </p:txBody>
      </p:sp>
    </p:spTree>
    <p:extLst>
      <p:ext uri="{BB962C8B-B14F-4D97-AF65-F5344CB8AC3E}">
        <p14:creationId xmlns="" xmlns:p14="http://schemas.microsoft.com/office/powerpoint/2010/main" val="8111597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6670E0C4-4D46-278E-2FB0-481BA0BA176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F479B92-DD3E-7468-96AA-9BB242440D5E}"/>
              </a:ext>
            </a:extLst>
          </p:cNvPr>
          <p:cNvSpPr>
            <a:spLocks noGrp="1"/>
          </p:cNvSpPr>
          <p:nvPr>
            <p:ph type="title"/>
          </p:nvPr>
        </p:nvSpPr>
        <p:spPr/>
        <p:txBody>
          <a:bodyPr/>
          <a:lstStyle/>
          <a:p>
            <a:r>
              <a:rPr lang="en-IN" dirty="0"/>
              <a:t>String manipulations</a:t>
            </a:r>
          </a:p>
        </p:txBody>
      </p:sp>
      <p:sp>
        <p:nvSpPr>
          <p:cNvPr id="3" name="Content Placeholder 2">
            <a:extLst>
              <a:ext uri="{FF2B5EF4-FFF2-40B4-BE49-F238E27FC236}">
                <a16:creationId xmlns="" xmlns:a16="http://schemas.microsoft.com/office/drawing/2014/main" id="{95AB0696-46A2-E787-1D3F-3962DFD37D96}"/>
              </a:ext>
            </a:extLst>
          </p:cNvPr>
          <p:cNvSpPr>
            <a:spLocks noGrp="1"/>
          </p:cNvSpPr>
          <p:nvPr>
            <p:ph idx="1"/>
          </p:nvPr>
        </p:nvSpPr>
        <p:spPr>
          <a:xfrm>
            <a:off x="457200" y="1600200"/>
            <a:ext cx="8003232" cy="4800600"/>
          </a:xfrm>
        </p:spPr>
        <p:txBody>
          <a:bodyPr>
            <a:normAutofit/>
          </a:bodyPr>
          <a:lstStyle/>
          <a:p>
            <a:r>
              <a:rPr lang="en-IN" dirty="0"/>
              <a:t>Reversing words in a sentence</a:t>
            </a:r>
          </a:p>
          <a:p>
            <a:pPr marL="114300" indent="0">
              <a:buNone/>
            </a:pPr>
            <a:r>
              <a:rPr lang="en-US" b="0" dirty="0">
                <a:latin typeface="Courier New" panose="02070309020205020404" pitchFamily="49" charset="0"/>
                <a:cs typeface="Courier New" panose="02070309020205020404" pitchFamily="49" charset="0"/>
              </a:rPr>
              <a:t>text = "Hello World"</a:t>
            </a:r>
          </a:p>
          <a:p>
            <a:pPr marL="114300" indent="0">
              <a:buNone/>
            </a:pPr>
            <a:endParaRPr lang="en-US" b="0" dirty="0">
              <a:latin typeface="Courier New" panose="02070309020205020404" pitchFamily="49" charset="0"/>
              <a:cs typeface="Courier New" panose="02070309020205020404" pitchFamily="49" charset="0"/>
            </a:endParaRPr>
          </a:p>
          <a:p>
            <a:pPr marL="114300" indent="0">
              <a:buNone/>
            </a:pPr>
            <a:r>
              <a:rPr lang="en-US" b="0" dirty="0" err="1">
                <a:latin typeface="Courier New" panose="02070309020205020404" pitchFamily="49" charset="0"/>
                <a:cs typeface="Courier New" panose="02070309020205020404" pitchFamily="49" charset="0"/>
              </a:rPr>
              <a:t>reversed_words</a:t>
            </a:r>
            <a:r>
              <a:rPr lang="en-US" b="0" dirty="0">
                <a:latin typeface="Courier New" panose="02070309020205020404" pitchFamily="49" charset="0"/>
                <a:cs typeface="Courier New" panose="02070309020205020404" pitchFamily="49" charset="0"/>
              </a:rPr>
              <a:t> = " ".join(</a:t>
            </a:r>
            <a:r>
              <a:rPr lang="en-US" b="0" dirty="0" err="1">
                <a:latin typeface="Courier New" panose="02070309020205020404" pitchFamily="49" charset="0"/>
                <a:cs typeface="Courier New" panose="02070309020205020404" pitchFamily="49" charset="0"/>
              </a:rPr>
              <a:t>text.split</a:t>
            </a:r>
            <a:r>
              <a:rPr lang="en-US" b="0" dirty="0">
                <a:latin typeface="Courier New" panose="02070309020205020404" pitchFamily="49" charset="0"/>
                <a:cs typeface="Courier New" panose="02070309020205020404" pitchFamily="49" charset="0"/>
              </a:rPr>
              <a:t>()[::-1])</a:t>
            </a:r>
          </a:p>
          <a:p>
            <a:pPr marL="114300" indent="0">
              <a:buNone/>
            </a:pPr>
            <a:r>
              <a:rPr lang="en-US" b="0" dirty="0">
                <a:latin typeface="Courier New" panose="02070309020205020404" pitchFamily="49" charset="0"/>
                <a:cs typeface="Courier New" panose="02070309020205020404" pitchFamily="49" charset="0"/>
              </a:rPr>
              <a:t>print(</a:t>
            </a:r>
            <a:r>
              <a:rPr lang="en-US" b="0" dirty="0" err="1">
                <a:latin typeface="Courier New" panose="02070309020205020404" pitchFamily="49" charset="0"/>
                <a:cs typeface="Courier New" panose="02070309020205020404" pitchFamily="49" charset="0"/>
              </a:rPr>
              <a:t>reversed_words</a:t>
            </a:r>
            <a:r>
              <a:rPr lang="en-US" b="0" dirty="0">
                <a:latin typeface="Courier New" panose="02070309020205020404" pitchFamily="49" charset="0"/>
                <a:cs typeface="Courier New" panose="02070309020205020404" pitchFamily="49" charset="0"/>
              </a:rPr>
              <a:t>)  # 'World Hello'</a:t>
            </a:r>
          </a:p>
          <a:p>
            <a:pPr marL="114300" indent="0">
              <a:buNone/>
            </a:pPr>
            <a:endParaRPr lang="en-IN" dirty="0"/>
          </a:p>
        </p:txBody>
      </p:sp>
    </p:spTree>
    <p:extLst>
      <p:ext uri="{BB962C8B-B14F-4D97-AF65-F5344CB8AC3E}">
        <p14:creationId xmlns="" xmlns:p14="http://schemas.microsoft.com/office/powerpoint/2010/main" val="5063014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D13727-412C-501D-2346-FC95E61AC2C8}"/>
              </a:ext>
            </a:extLst>
          </p:cNvPr>
          <p:cNvSpPr>
            <a:spLocks noGrp="1"/>
          </p:cNvSpPr>
          <p:nvPr>
            <p:ph type="title"/>
          </p:nvPr>
        </p:nvSpPr>
        <p:spPr/>
        <p:txBody>
          <a:bodyPr/>
          <a:lstStyle/>
          <a:p>
            <a:r>
              <a:rPr lang="en-IN" dirty="0"/>
              <a:t>Summarizing</a:t>
            </a:r>
          </a:p>
        </p:txBody>
      </p:sp>
      <p:sp>
        <p:nvSpPr>
          <p:cNvPr id="3" name="Content Placeholder 2">
            <a:extLst>
              <a:ext uri="{FF2B5EF4-FFF2-40B4-BE49-F238E27FC236}">
                <a16:creationId xmlns="" xmlns:a16="http://schemas.microsoft.com/office/drawing/2014/main" id="{D50EF35E-4DAD-FB30-2AEF-3947A056423B}"/>
              </a:ext>
            </a:extLst>
          </p:cNvPr>
          <p:cNvSpPr>
            <a:spLocks noGrp="1"/>
          </p:cNvSpPr>
          <p:nvPr>
            <p:ph idx="1"/>
          </p:nvPr>
        </p:nvSpPr>
        <p:spPr/>
        <p:txBody>
          <a:bodyPr/>
          <a:lstStyle/>
          <a:p>
            <a:r>
              <a:rPr lang="en-US" sz="2400" i="0" u="none" strike="noStrike" cap="none" dirty="0">
                <a:solidFill>
                  <a:srgbClr val="001D35"/>
                </a:solidFill>
                <a:ea typeface="Calibri"/>
                <a:cs typeface="Calibri"/>
                <a:sym typeface="Calibri"/>
              </a:rPr>
              <a:t>Data summarization is </a:t>
            </a:r>
            <a:r>
              <a:rPr lang="en-US" sz="2400" i="0" u="none" strike="noStrike" cap="none" dirty="0">
                <a:solidFill>
                  <a:schemeClr val="dk1"/>
                </a:solidFill>
                <a:ea typeface="Calibri"/>
                <a:cs typeface="Calibri"/>
                <a:sym typeface="Calibri"/>
              </a:rPr>
              <a:t>the process of reducing the complexity and size of data by extracting its main patterns, trends, and features</a:t>
            </a:r>
            <a:r>
              <a:rPr lang="en-US" sz="2400" i="0" u="none" strike="noStrike" cap="none" dirty="0">
                <a:solidFill>
                  <a:srgbClr val="001D35"/>
                </a:solidFill>
                <a:ea typeface="Calibri"/>
                <a:cs typeface="Calibri"/>
                <a:sym typeface="Calibri"/>
              </a:rPr>
              <a:t>.</a:t>
            </a:r>
            <a:endParaRPr lang="en-US" dirty="0"/>
          </a:p>
          <a:p>
            <a:endParaRPr lang="en-IN" dirty="0"/>
          </a:p>
        </p:txBody>
      </p:sp>
      <p:grpSp>
        <p:nvGrpSpPr>
          <p:cNvPr id="4" name="Google Shape;103;p2">
            <a:extLst>
              <a:ext uri="{FF2B5EF4-FFF2-40B4-BE49-F238E27FC236}">
                <a16:creationId xmlns="" xmlns:a16="http://schemas.microsoft.com/office/drawing/2014/main" id="{110437ED-E15F-0F14-3C91-CF8D3B3725FF}"/>
              </a:ext>
            </a:extLst>
          </p:cNvPr>
          <p:cNvGrpSpPr/>
          <p:nvPr/>
        </p:nvGrpSpPr>
        <p:grpSpPr>
          <a:xfrm>
            <a:off x="457200" y="3046157"/>
            <a:ext cx="7751097" cy="3411793"/>
            <a:chOff x="0" y="0"/>
            <a:chExt cx="7751097" cy="3411793"/>
          </a:xfrm>
        </p:grpSpPr>
        <p:sp>
          <p:nvSpPr>
            <p:cNvPr id="5" name="Google Shape;104;p2">
              <a:extLst>
                <a:ext uri="{FF2B5EF4-FFF2-40B4-BE49-F238E27FC236}">
                  <a16:creationId xmlns="" xmlns:a16="http://schemas.microsoft.com/office/drawing/2014/main" id="{325D851B-F694-23A6-69D8-D661255E8D14}"/>
                </a:ext>
              </a:extLst>
            </p:cNvPr>
            <p:cNvSpPr/>
            <p:nvPr/>
          </p:nvSpPr>
          <p:spPr>
            <a:xfrm>
              <a:off x="0" y="0"/>
              <a:ext cx="7751097" cy="1066185"/>
            </a:xfrm>
            <a:prstGeom prst="roundRect">
              <a:avLst>
                <a:gd name="adj" fmla="val 10000"/>
              </a:avLst>
            </a:prstGeom>
            <a:solidFill>
              <a:srgbClr val="E97131"/>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105;p2">
              <a:extLst>
                <a:ext uri="{FF2B5EF4-FFF2-40B4-BE49-F238E27FC236}">
                  <a16:creationId xmlns="" xmlns:a16="http://schemas.microsoft.com/office/drawing/2014/main" id="{4F7AD81F-62F4-331B-EEC7-DA4C10B42905}"/>
                </a:ext>
              </a:extLst>
            </p:cNvPr>
            <p:cNvSpPr txBox="1"/>
            <p:nvPr/>
          </p:nvSpPr>
          <p:spPr>
            <a:xfrm>
              <a:off x="1656837" y="0"/>
              <a:ext cx="6094259" cy="1066185"/>
            </a:xfrm>
            <a:prstGeom prst="rect">
              <a:avLst/>
            </a:prstGeom>
            <a:noFill/>
            <a:ln>
              <a:noFill/>
            </a:ln>
          </p:spPr>
          <p:txBody>
            <a:bodyPr spcFirstLastPara="1" wrap="square" lIns="64750" tIns="64750" rIns="64750" bIns="647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90000"/>
                </a:lnSpc>
                <a:spcBef>
                  <a:spcPts val="0"/>
                </a:spcBef>
                <a:spcAft>
                  <a:spcPts val="0"/>
                </a:spcAft>
                <a:buClr>
                  <a:schemeClr val="lt1"/>
                </a:buClr>
                <a:buSzPts val="1700"/>
                <a:buFont typeface="Arial"/>
                <a:buNone/>
              </a:pPr>
              <a:r>
                <a:rPr lang="en-US" sz="1700" b="1" i="0" u="none" strike="noStrike" cap="none">
                  <a:solidFill>
                    <a:schemeClr val="lt1"/>
                  </a:solidFill>
                  <a:latin typeface="Arial"/>
                  <a:ea typeface="Arial"/>
                  <a:cs typeface="Arial"/>
                  <a:sym typeface="Arial"/>
                </a:rPr>
                <a:t>Centrality</a:t>
              </a:r>
              <a:endParaRPr/>
            </a:p>
            <a:p>
              <a:pPr marL="114300" marR="0" lvl="1" indent="-114300" algn="l" rtl="0">
                <a:lnSpc>
                  <a:spcPct val="90000"/>
                </a:lnSpc>
                <a:spcBef>
                  <a:spcPts val="595"/>
                </a:spcBef>
                <a:spcAft>
                  <a:spcPts val="0"/>
                </a:spcAft>
                <a:buClr>
                  <a:schemeClr val="lt1"/>
                </a:buClr>
                <a:buSzPts val="1300"/>
                <a:buFont typeface="Arial"/>
                <a:buChar char="•"/>
              </a:pPr>
              <a:r>
                <a:rPr lang="en-US" sz="1300" b="0" i="0" u="none" strike="noStrike" cap="none">
                  <a:solidFill>
                    <a:schemeClr val="lt1"/>
                  </a:solidFill>
                  <a:latin typeface="Arial"/>
                  <a:ea typeface="Arial"/>
                  <a:cs typeface="Arial"/>
                  <a:sym typeface="Arial"/>
                </a:rPr>
                <a:t>Mean</a:t>
              </a:r>
              <a:endParaRPr/>
            </a:p>
            <a:p>
              <a:pPr marL="114300" marR="0" lvl="1" indent="-114300" algn="l" rtl="0">
                <a:lnSpc>
                  <a:spcPct val="90000"/>
                </a:lnSpc>
                <a:spcBef>
                  <a:spcPts val="195"/>
                </a:spcBef>
                <a:spcAft>
                  <a:spcPts val="0"/>
                </a:spcAft>
                <a:buClr>
                  <a:schemeClr val="lt1"/>
                </a:buClr>
                <a:buSzPts val="1300"/>
                <a:buFont typeface="Arial"/>
                <a:buChar char="•"/>
              </a:pPr>
              <a:r>
                <a:rPr lang="en-US" sz="1300" b="0" i="0" u="none" strike="noStrike" cap="none">
                  <a:solidFill>
                    <a:schemeClr val="lt1"/>
                  </a:solidFill>
                  <a:latin typeface="Arial"/>
                  <a:ea typeface="Arial"/>
                  <a:cs typeface="Arial"/>
                  <a:sym typeface="Arial"/>
                </a:rPr>
                <a:t>Median</a:t>
              </a:r>
              <a:endParaRPr/>
            </a:p>
            <a:p>
              <a:pPr marL="114300" marR="0" lvl="1" indent="-114300" algn="l" rtl="0">
                <a:lnSpc>
                  <a:spcPct val="90000"/>
                </a:lnSpc>
                <a:spcBef>
                  <a:spcPts val="195"/>
                </a:spcBef>
                <a:spcAft>
                  <a:spcPts val="0"/>
                </a:spcAft>
                <a:buClr>
                  <a:schemeClr val="lt1"/>
                </a:buClr>
                <a:buSzPts val="1300"/>
                <a:buFont typeface="Arial"/>
                <a:buChar char="•"/>
              </a:pPr>
              <a:r>
                <a:rPr lang="en-US" sz="1300" b="0" i="0" u="none" strike="noStrike" cap="none">
                  <a:solidFill>
                    <a:schemeClr val="lt1"/>
                  </a:solidFill>
                  <a:latin typeface="Arial"/>
                  <a:ea typeface="Arial"/>
                  <a:cs typeface="Arial"/>
                  <a:sym typeface="Arial"/>
                </a:rPr>
                <a:t>Mode</a:t>
              </a:r>
              <a:endParaRPr/>
            </a:p>
          </p:txBody>
        </p:sp>
        <p:sp>
          <p:nvSpPr>
            <p:cNvPr id="7" name="Google Shape;106;p2">
              <a:extLst>
                <a:ext uri="{FF2B5EF4-FFF2-40B4-BE49-F238E27FC236}">
                  <a16:creationId xmlns="" xmlns:a16="http://schemas.microsoft.com/office/drawing/2014/main" id="{7AE07BC0-0308-6408-890E-7D90BDBBFE2D}"/>
                </a:ext>
              </a:extLst>
            </p:cNvPr>
            <p:cNvSpPr/>
            <p:nvPr/>
          </p:nvSpPr>
          <p:spPr>
            <a:xfrm>
              <a:off x="255842" y="166930"/>
              <a:ext cx="1251771" cy="732324"/>
            </a:xfrm>
            <a:prstGeom prst="roundRect">
              <a:avLst>
                <a:gd name="adj" fmla="val 10000"/>
              </a:avLst>
            </a:prstGeom>
            <a:blipFill rotWithShape="1">
              <a:blip r:embed="rId2" cstate="print">
                <a:alphaModFix/>
              </a:blip>
              <a:stretch>
                <a:fillRect t="-34999" b="-34999"/>
              </a:stretch>
            </a:blip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107;p2">
              <a:extLst>
                <a:ext uri="{FF2B5EF4-FFF2-40B4-BE49-F238E27FC236}">
                  <a16:creationId xmlns="" xmlns:a16="http://schemas.microsoft.com/office/drawing/2014/main" id="{9B50A1E3-0A00-6608-2806-C76D77BD0F20}"/>
                </a:ext>
              </a:extLst>
            </p:cNvPr>
            <p:cNvSpPr/>
            <p:nvPr/>
          </p:nvSpPr>
          <p:spPr>
            <a:xfrm>
              <a:off x="0" y="1172804"/>
              <a:ext cx="7751097" cy="1066185"/>
            </a:xfrm>
            <a:prstGeom prst="roundRect">
              <a:avLst>
                <a:gd name="adj" fmla="val 10000"/>
              </a:avLst>
            </a:prstGeom>
            <a:solidFill>
              <a:srgbClr val="176B22"/>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108;p2">
              <a:extLst>
                <a:ext uri="{FF2B5EF4-FFF2-40B4-BE49-F238E27FC236}">
                  <a16:creationId xmlns="" xmlns:a16="http://schemas.microsoft.com/office/drawing/2014/main" id="{0EEC8F61-1E01-CA30-076D-C5F1BD4BCE2D}"/>
                </a:ext>
              </a:extLst>
            </p:cNvPr>
            <p:cNvSpPr txBox="1"/>
            <p:nvPr/>
          </p:nvSpPr>
          <p:spPr>
            <a:xfrm>
              <a:off x="1656837" y="1172804"/>
              <a:ext cx="6094259" cy="1066185"/>
            </a:xfrm>
            <a:prstGeom prst="rect">
              <a:avLst/>
            </a:prstGeom>
            <a:noFill/>
            <a:ln>
              <a:noFill/>
            </a:ln>
          </p:spPr>
          <p:txBody>
            <a:bodyPr spcFirstLastPara="1" wrap="square" lIns="64750" tIns="64750" rIns="64750" bIns="647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90000"/>
                </a:lnSpc>
                <a:spcBef>
                  <a:spcPts val="0"/>
                </a:spcBef>
                <a:spcAft>
                  <a:spcPts val="0"/>
                </a:spcAft>
                <a:buClr>
                  <a:schemeClr val="lt1"/>
                </a:buClr>
                <a:buSzPts val="1700"/>
                <a:buFont typeface="Arial"/>
                <a:buNone/>
              </a:pPr>
              <a:r>
                <a:rPr lang="en-US" sz="1700" b="1" i="0" u="none" strike="noStrike" cap="none">
                  <a:solidFill>
                    <a:schemeClr val="lt1"/>
                  </a:solidFill>
                  <a:latin typeface="Arial"/>
                  <a:ea typeface="Arial"/>
                  <a:cs typeface="Arial"/>
                  <a:sym typeface="Arial"/>
                </a:rPr>
                <a:t>Dispersion</a:t>
              </a:r>
              <a:endParaRPr/>
            </a:p>
            <a:p>
              <a:pPr marL="114300" marR="0" lvl="1" indent="-114300" algn="l" rtl="0">
                <a:lnSpc>
                  <a:spcPct val="90000"/>
                </a:lnSpc>
                <a:spcBef>
                  <a:spcPts val="595"/>
                </a:spcBef>
                <a:spcAft>
                  <a:spcPts val="0"/>
                </a:spcAft>
                <a:buClr>
                  <a:schemeClr val="lt1"/>
                </a:buClr>
                <a:buSzPts val="1300"/>
                <a:buFont typeface="Arial"/>
                <a:buChar char="•"/>
              </a:pPr>
              <a:r>
                <a:rPr lang="en-US" sz="1300" b="0" i="0" u="none" strike="noStrike" cap="none">
                  <a:solidFill>
                    <a:schemeClr val="lt1"/>
                  </a:solidFill>
                  <a:latin typeface="Arial"/>
                  <a:ea typeface="Arial"/>
                  <a:cs typeface="Arial"/>
                  <a:sym typeface="Arial"/>
                </a:rPr>
                <a:t>Standard Deviation</a:t>
              </a:r>
              <a:endParaRPr/>
            </a:p>
            <a:p>
              <a:pPr marL="114300" marR="0" lvl="1" indent="-114300" algn="l" rtl="0">
                <a:lnSpc>
                  <a:spcPct val="90000"/>
                </a:lnSpc>
                <a:spcBef>
                  <a:spcPts val="195"/>
                </a:spcBef>
                <a:spcAft>
                  <a:spcPts val="0"/>
                </a:spcAft>
                <a:buClr>
                  <a:schemeClr val="lt1"/>
                </a:buClr>
                <a:buSzPts val="1300"/>
                <a:buFont typeface="Arial"/>
                <a:buChar char="•"/>
              </a:pPr>
              <a:r>
                <a:rPr lang="en-US" sz="1300" b="0" i="0" u="none" strike="noStrike" cap="none">
                  <a:solidFill>
                    <a:schemeClr val="lt1"/>
                  </a:solidFill>
                  <a:latin typeface="Arial"/>
                  <a:ea typeface="Arial"/>
                  <a:cs typeface="Arial"/>
                  <a:sym typeface="Arial"/>
                </a:rPr>
                <a:t>Variance</a:t>
              </a:r>
              <a:endParaRPr/>
            </a:p>
            <a:p>
              <a:pPr marL="114300" marR="0" lvl="1" indent="-114300" algn="l" rtl="0">
                <a:lnSpc>
                  <a:spcPct val="90000"/>
                </a:lnSpc>
                <a:spcBef>
                  <a:spcPts val="195"/>
                </a:spcBef>
                <a:spcAft>
                  <a:spcPts val="0"/>
                </a:spcAft>
                <a:buClr>
                  <a:schemeClr val="lt1"/>
                </a:buClr>
                <a:buSzPts val="1300"/>
                <a:buFont typeface="Arial"/>
                <a:buChar char="•"/>
              </a:pPr>
              <a:r>
                <a:rPr lang="en-US" sz="1300" b="0" i="0" u="none" strike="noStrike" cap="none">
                  <a:solidFill>
                    <a:schemeClr val="lt1"/>
                  </a:solidFill>
                  <a:latin typeface="Arial"/>
                  <a:ea typeface="Arial"/>
                  <a:cs typeface="Arial"/>
                  <a:sym typeface="Arial"/>
                </a:rPr>
                <a:t>Range</a:t>
              </a:r>
              <a:endParaRPr/>
            </a:p>
          </p:txBody>
        </p:sp>
        <p:sp>
          <p:nvSpPr>
            <p:cNvPr id="10" name="Google Shape;109;p2">
              <a:extLst>
                <a:ext uri="{FF2B5EF4-FFF2-40B4-BE49-F238E27FC236}">
                  <a16:creationId xmlns="" xmlns:a16="http://schemas.microsoft.com/office/drawing/2014/main" id="{BA8104AC-B951-64BB-4BB4-C90F30CA071A}"/>
                </a:ext>
              </a:extLst>
            </p:cNvPr>
            <p:cNvSpPr/>
            <p:nvPr/>
          </p:nvSpPr>
          <p:spPr>
            <a:xfrm>
              <a:off x="305000" y="1393321"/>
              <a:ext cx="1153456" cy="625151"/>
            </a:xfrm>
            <a:prstGeom prst="roundRect">
              <a:avLst>
                <a:gd name="adj" fmla="val 10000"/>
              </a:avLst>
            </a:prstGeom>
            <a:blipFill rotWithShape="1">
              <a:blip r:embed="rId3" cstate="print">
                <a:alphaModFix/>
              </a:blip>
              <a:stretch>
                <a:fillRect t="-48998" b="-48998"/>
              </a:stretch>
            </a:blip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110;p2">
              <a:extLst>
                <a:ext uri="{FF2B5EF4-FFF2-40B4-BE49-F238E27FC236}">
                  <a16:creationId xmlns="" xmlns:a16="http://schemas.microsoft.com/office/drawing/2014/main" id="{4BFC9135-BFEE-1D6C-C567-8FD3CCC51821}"/>
                </a:ext>
              </a:extLst>
            </p:cNvPr>
            <p:cNvSpPr/>
            <p:nvPr/>
          </p:nvSpPr>
          <p:spPr>
            <a:xfrm>
              <a:off x="0" y="2345608"/>
              <a:ext cx="7751097" cy="1066185"/>
            </a:xfrm>
            <a:prstGeom prst="roundRect">
              <a:avLst>
                <a:gd name="adj" fmla="val 10000"/>
              </a:avLst>
            </a:prstGeom>
            <a:solidFill>
              <a:srgbClr val="0C9ED5"/>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111;p2">
              <a:extLst>
                <a:ext uri="{FF2B5EF4-FFF2-40B4-BE49-F238E27FC236}">
                  <a16:creationId xmlns="" xmlns:a16="http://schemas.microsoft.com/office/drawing/2014/main" id="{A64EC74D-425F-E547-3319-D4EC44119291}"/>
                </a:ext>
              </a:extLst>
            </p:cNvPr>
            <p:cNvSpPr txBox="1"/>
            <p:nvPr/>
          </p:nvSpPr>
          <p:spPr>
            <a:xfrm>
              <a:off x="1656837" y="2345608"/>
              <a:ext cx="6094259" cy="1066185"/>
            </a:xfrm>
            <a:prstGeom prst="rect">
              <a:avLst/>
            </a:prstGeom>
            <a:noFill/>
            <a:ln>
              <a:noFill/>
            </a:ln>
          </p:spPr>
          <p:txBody>
            <a:bodyPr spcFirstLastPara="1" wrap="square" lIns="64750" tIns="64750" rIns="64750" bIns="647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90000"/>
                </a:lnSpc>
                <a:spcBef>
                  <a:spcPts val="0"/>
                </a:spcBef>
                <a:spcAft>
                  <a:spcPts val="0"/>
                </a:spcAft>
                <a:buClr>
                  <a:schemeClr val="lt1"/>
                </a:buClr>
                <a:buSzPts val="1700"/>
                <a:buFont typeface="Arial"/>
                <a:buNone/>
              </a:pPr>
              <a:r>
                <a:rPr lang="en-US" sz="1700" b="1" i="0" u="none" strike="noStrike" cap="none">
                  <a:solidFill>
                    <a:schemeClr val="lt1"/>
                  </a:solidFill>
                  <a:latin typeface="Arial"/>
                  <a:ea typeface="Arial"/>
                  <a:cs typeface="Arial"/>
                  <a:sym typeface="Arial"/>
                </a:rPr>
                <a:t>Sample Distribution</a:t>
              </a:r>
              <a:endParaRPr/>
            </a:p>
            <a:p>
              <a:pPr marL="114300" marR="0" lvl="1" indent="-114300" algn="l" rtl="0">
                <a:lnSpc>
                  <a:spcPct val="90000"/>
                </a:lnSpc>
                <a:spcBef>
                  <a:spcPts val="595"/>
                </a:spcBef>
                <a:spcAft>
                  <a:spcPts val="0"/>
                </a:spcAft>
                <a:buClr>
                  <a:schemeClr val="lt1"/>
                </a:buClr>
                <a:buSzPts val="1300"/>
                <a:buFont typeface="Arial"/>
                <a:buChar char="•"/>
              </a:pPr>
              <a:r>
                <a:rPr lang="en-US" sz="1300" b="0" i="0" u="none" strike="noStrike" cap="none">
                  <a:solidFill>
                    <a:schemeClr val="lt1"/>
                  </a:solidFill>
                  <a:latin typeface="Arial"/>
                  <a:ea typeface="Arial"/>
                  <a:cs typeface="Arial"/>
                  <a:sym typeface="Arial"/>
                </a:rPr>
                <a:t>Histogram</a:t>
              </a:r>
              <a:endParaRPr/>
            </a:p>
            <a:p>
              <a:pPr marL="114300" marR="0" lvl="1" indent="-114300" algn="l" rtl="0">
                <a:lnSpc>
                  <a:spcPct val="90000"/>
                </a:lnSpc>
                <a:spcBef>
                  <a:spcPts val="195"/>
                </a:spcBef>
                <a:spcAft>
                  <a:spcPts val="0"/>
                </a:spcAft>
                <a:buClr>
                  <a:schemeClr val="lt1"/>
                </a:buClr>
                <a:buSzPts val="1300"/>
                <a:buFont typeface="Arial"/>
                <a:buChar char="•"/>
              </a:pPr>
              <a:r>
                <a:rPr lang="en-US" sz="1300" b="0" i="0" u="none" strike="noStrike" cap="none">
                  <a:solidFill>
                    <a:schemeClr val="lt1"/>
                  </a:solidFill>
                  <a:latin typeface="Arial"/>
                  <a:ea typeface="Arial"/>
                  <a:cs typeface="Arial"/>
                  <a:sym typeface="Arial"/>
                </a:rPr>
                <a:t>Skewness</a:t>
              </a:r>
              <a:endParaRPr/>
            </a:p>
            <a:p>
              <a:pPr marL="114300" marR="0" lvl="1" indent="-114300" algn="l" rtl="0">
                <a:lnSpc>
                  <a:spcPct val="90000"/>
                </a:lnSpc>
                <a:spcBef>
                  <a:spcPts val="195"/>
                </a:spcBef>
                <a:spcAft>
                  <a:spcPts val="0"/>
                </a:spcAft>
                <a:buClr>
                  <a:schemeClr val="lt1"/>
                </a:buClr>
                <a:buSzPts val="1300"/>
                <a:buFont typeface="Arial"/>
                <a:buChar char="•"/>
              </a:pPr>
              <a:r>
                <a:rPr lang="en-US" sz="1300" b="0" i="0" u="none" strike="noStrike" cap="none">
                  <a:solidFill>
                    <a:schemeClr val="lt1"/>
                  </a:solidFill>
                  <a:latin typeface="Arial"/>
                  <a:ea typeface="Arial"/>
                  <a:cs typeface="Arial"/>
                  <a:sym typeface="Arial"/>
                </a:rPr>
                <a:t>Kurtosis</a:t>
              </a:r>
              <a:endParaRPr/>
            </a:p>
          </p:txBody>
        </p:sp>
        <p:sp>
          <p:nvSpPr>
            <p:cNvPr id="13" name="Google Shape;112;p2">
              <a:extLst>
                <a:ext uri="{FF2B5EF4-FFF2-40B4-BE49-F238E27FC236}">
                  <a16:creationId xmlns="" xmlns:a16="http://schemas.microsoft.com/office/drawing/2014/main" id="{1453BF15-01F2-079A-4916-F9B4FB08D81B}"/>
                </a:ext>
              </a:extLst>
            </p:cNvPr>
            <p:cNvSpPr/>
            <p:nvPr/>
          </p:nvSpPr>
          <p:spPr>
            <a:xfrm>
              <a:off x="106618" y="2452226"/>
              <a:ext cx="1550219" cy="852948"/>
            </a:xfrm>
            <a:prstGeom prst="roundRect">
              <a:avLst>
                <a:gd name="adj" fmla="val 10000"/>
              </a:avLst>
            </a:prstGeom>
            <a:blipFill rotWithShape="1">
              <a:blip r:embed="rId4" cstate="print">
                <a:alphaModFix/>
              </a:blip>
              <a:stretch>
                <a:fillRect t="-40998" b="-40998"/>
              </a:stretch>
            </a:blip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 xmlns:p14="http://schemas.microsoft.com/office/powerpoint/2010/main" val="32843626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13387</TotalTime>
  <Words>6808</Words>
  <Application>Microsoft Office PowerPoint</Application>
  <PresentationFormat>On-screen Show (4:3)</PresentationFormat>
  <Paragraphs>769</Paragraphs>
  <Slides>113</Slides>
  <Notes>1</Notes>
  <HiddenSlides>0</HiddenSlides>
  <MMClips>0</MMClips>
  <ScaleCrop>false</ScaleCrop>
  <HeadingPairs>
    <vt:vector size="4" baseType="variant">
      <vt:variant>
        <vt:lpstr>Theme</vt:lpstr>
      </vt:variant>
      <vt:variant>
        <vt:i4>1</vt:i4>
      </vt:variant>
      <vt:variant>
        <vt:lpstr>Slide Titles</vt:lpstr>
      </vt:variant>
      <vt:variant>
        <vt:i4>113</vt:i4>
      </vt:variant>
    </vt:vector>
  </HeadingPairs>
  <TitlesOfParts>
    <vt:vector size="114" baseType="lpstr">
      <vt:lpstr>Adjacency</vt:lpstr>
      <vt:lpstr>Data Science  21CSS303T</vt:lpstr>
      <vt:lpstr>Unit II</vt:lpstr>
      <vt:lpstr>Problems faced when handling large data</vt:lpstr>
      <vt:lpstr>Problems faced when handling large data</vt:lpstr>
      <vt:lpstr>Problems faced when handling large data</vt:lpstr>
      <vt:lpstr>General techniques for handling large volumes of data</vt:lpstr>
      <vt:lpstr>General techniques for handling large volumes of data</vt:lpstr>
      <vt:lpstr>General techniques for handling large volumes of data</vt:lpstr>
      <vt:lpstr>General techniques for handling large volumes of data</vt:lpstr>
      <vt:lpstr>General techniques for handling large volumes of data</vt:lpstr>
      <vt:lpstr>General techniques for handling large volumes of data</vt:lpstr>
      <vt:lpstr>Choosing the right data structure</vt:lpstr>
      <vt:lpstr>Sparse Matrix</vt:lpstr>
      <vt:lpstr>Trees </vt:lpstr>
      <vt:lpstr>Trees</vt:lpstr>
      <vt:lpstr>Trees</vt:lpstr>
      <vt:lpstr>Hash Tables</vt:lpstr>
      <vt:lpstr>Selecting the right tool</vt:lpstr>
      <vt:lpstr>Selecting the right tool</vt:lpstr>
      <vt:lpstr>Selecting the right tool</vt:lpstr>
      <vt:lpstr>Selecting the right tool</vt:lpstr>
      <vt:lpstr>General programming tips for dealing with large data sets</vt:lpstr>
      <vt:lpstr>General programming tips for dealing with large data sets</vt:lpstr>
      <vt:lpstr>General programming tips for dealing with large data sets</vt:lpstr>
      <vt:lpstr>General programming tips for dealing with large data sets</vt:lpstr>
      <vt:lpstr>General programming tips for dealing with large data sets</vt:lpstr>
      <vt:lpstr>General programming tips for dealing with large data sets</vt:lpstr>
      <vt:lpstr>Data Wrangling</vt:lpstr>
      <vt:lpstr>Data Wrangling</vt:lpstr>
      <vt:lpstr>Data Wrangling</vt:lpstr>
      <vt:lpstr>Data Wrangling</vt:lpstr>
      <vt:lpstr>Data Wrangling</vt:lpstr>
      <vt:lpstr>Data Wrangling</vt:lpstr>
      <vt:lpstr>Data Wrangling</vt:lpstr>
      <vt:lpstr>Data Wrangling Tools</vt:lpstr>
      <vt:lpstr>Benefits of Data Wrangling</vt:lpstr>
      <vt:lpstr>Benefits of Data Wrangling</vt:lpstr>
      <vt:lpstr>Clean, Transform and Merge</vt:lpstr>
      <vt:lpstr>Data Cleaning</vt:lpstr>
      <vt:lpstr>Data Transformation</vt:lpstr>
      <vt:lpstr>Merging data</vt:lpstr>
      <vt:lpstr>Clean, Transform and Merge</vt:lpstr>
      <vt:lpstr>Combining and Merging datasets</vt:lpstr>
      <vt:lpstr>Combining and Merging datasets</vt:lpstr>
      <vt:lpstr>Combining and Merging datasets</vt:lpstr>
      <vt:lpstr>Combining and Merging datasets</vt:lpstr>
      <vt:lpstr>Combining and Merging datasets</vt:lpstr>
      <vt:lpstr>Combining and Merging datasets</vt:lpstr>
      <vt:lpstr>Merging on Index</vt:lpstr>
      <vt:lpstr>Merging on Index</vt:lpstr>
      <vt:lpstr>Merging on Index</vt:lpstr>
      <vt:lpstr>Merging on Index</vt:lpstr>
      <vt:lpstr>Concatenate</vt:lpstr>
      <vt:lpstr>Concatenate</vt:lpstr>
      <vt:lpstr>Combining with Overlap</vt:lpstr>
      <vt:lpstr>When to use which method?</vt:lpstr>
      <vt:lpstr>Reshaping</vt:lpstr>
      <vt:lpstr>Reshaping</vt:lpstr>
      <vt:lpstr>Pivoting</vt:lpstr>
      <vt:lpstr>Melting</vt:lpstr>
      <vt:lpstr>Stacking and Unstacking</vt:lpstr>
      <vt:lpstr>Data Cleaning</vt:lpstr>
      <vt:lpstr>Why data cleaning is important?</vt:lpstr>
      <vt:lpstr>Steps to perform data cleanlines</vt:lpstr>
      <vt:lpstr>Data Preparation</vt:lpstr>
      <vt:lpstr>Why data preparation is important?</vt:lpstr>
      <vt:lpstr>Steps to perform data preparation</vt:lpstr>
      <vt:lpstr>Handling Missing data</vt:lpstr>
      <vt:lpstr>Why is it important?</vt:lpstr>
      <vt:lpstr>Techniques to handle missing data</vt:lpstr>
      <vt:lpstr>Deletion</vt:lpstr>
      <vt:lpstr>Imputation</vt:lpstr>
      <vt:lpstr>Handling missing values</vt:lpstr>
      <vt:lpstr>Handling missing values</vt:lpstr>
      <vt:lpstr>Handling missing values</vt:lpstr>
      <vt:lpstr>Handling missing values</vt:lpstr>
      <vt:lpstr>Choosing the right approach</vt:lpstr>
      <vt:lpstr>Choosing the right approach</vt:lpstr>
      <vt:lpstr>Data Transformation</vt:lpstr>
      <vt:lpstr>Data Transformation Techniques</vt:lpstr>
      <vt:lpstr>Data Smoothing</vt:lpstr>
      <vt:lpstr>Attribute Construction</vt:lpstr>
      <vt:lpstr>Data Generalization</vt:lpstr>
      <vt:lpstr>Data Generalization</vt:lpstr>
      <vt:lpstr>Data Generalization</vt:lpstr>
      <vt:lpstr>Data Aggregation</vt:lpstr>
      <vt:lpstr>Data Discretization</vt:lpstr>
      <vt:lpstr>Data Normalization</vt:lpstr>
      <vt:lpstr>String manipulation</vt:lpstr>
      <vt:lpstr>String manipulations</vt:lpstr>
      <vt:lpstr>String manipulations</vt:lpstr>
      <vt:lpstr>String manipulations</vt:lpstr>
      <vt:lpstr>String manipulations</vt:lpstr>
      <vt:lpstr>String manipulations</vt:lpstr>
      <vt:lpstr>String manipulations</vt:lpstr>
      <vt:lpstr>String manipulations</vt:lpstr>
      <vt:lpstr>String manipulations</vt:lpstr>
      <vt:lpstr>String manipulations</vt:lpstr>
      <vt:lpstr>Summarizing</vt:lpstr>
      <vt:lpstr>Summarizing</vt:lpstr>
      <vt:lpstr>Summarizing</vt:lpstr>
      <vt:lpstr>Summarizing</vt:lpstr>
      <vt:lpstr>Binning</vt:lpstr>
      <vt:lpstr>Binning</vt:lpstr>
      <vt:lpstr>Standardization</vt:lpstr>
      <vt:lpstr>Why Standardization?</vt:lpstr>
      <vt:lpstr>Standardization</vt:lpstr>
      <vt:lpstr>Standardization</vt:lpstr>
      <vt:lpstr>Standardization</vt:lpstr>
      <vt:lpstr>Outlier Noise</vt:lpstr>
      <vt:lpstr>Outlier Noise</vt:lpstr>
      <vt:lpstr>Types of Outliers</vt:lpstr>
      <vt:lpstr>Anamolies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Kalpana</dc:creator>
  <cp:lastModifiedBy>Windows User</cp:lastModifiedBy>
  <cp:revision>920</cp:revision>
  <dcterms:created xsi:type="dcterms:W3CDTF">2022-08-23T09:42:28Z</dcterms:created>
  <dcterms:modified xsi:type="dcterms:W3CDTF">2025-04-07T04:30:18Z</dcterms:modified>
</cp:coreProperties>
</file>