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89B3F-6D03-4CE0-8E3A-A202D7F0E922}"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E3C8A-14D9-48B0-88B0-E3CD800CA624}" type="slidenum">
              <a:rPr lang="en-IN" smtClean="0"/>
              <a:t>‹#›</a:t>
            </a:fld>
            <a:endParaRPr lang="en-IN"/>
          </a:p>
        </p:txBody>
      </p:sp>
    </p:spTree>
    <p:extLst>
      <p:ext uri="{BB962C8B-B14F-4D97-AF65-F5344CB8AC3E}">
        <p14:creationId xmlns:p14="http://schemas.microsoft.com/office/powerpoint/2010/main" val="2808107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C6EC4D6-0FD4-41A5-8DD4-80759096037E}" type="slidenum">
              <a:rPr lang="en-IN" smtClean="0"/>
              <a:t>35</a:t>
            </a:fld>
            <a:endParaRPr lang="en-IN"/>
          </a:p>
        </p:txBody>
      </p:sp>
    </p:spTree>
    <p:extLst>
      <p:ext uri="{BB962C8B-B14F-4D97-AF65-F5344CB8AC3E}">
        <p14:creationId xmlns:p14="http://schemas.microsoft.com/office/powerpoint/2010/main" val="36901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8745A1-FD8B-42A4-B48A-16ADB7DFF19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25515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8745A1-FD8B-42A4-B48A-16ADB7DFF19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224269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8745A1-FD8B-42A4-B48A-16ADB7DFF19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318264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8745A1-FD8B-42A4-B48A-16ADB7DFF19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96350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8745A1-FD8B-42A4-B48A-16ADB7DFF19A}" type="datetimeFigureOut">
              <a:rPr lang="en-IN" smtClean="0"/>
              <a:t>20-02-2025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3952760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8745A1-FD8B-42A4-B48A-16ADB7DFF19A}"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202394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8745A1-FD8B-42A4-B48A-16ADB7DFF19A}" type="datetimeFigureOut">
              <a:rPr lang="en-IN" smtClean="0"/>
              <a:t>20-02-2025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636364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8745A1-FD8B-42A4-B48A-16ADB7DFF19A}" type="datetimeFigureOut">
              <a:rPr lang="en-IN" smtClean="0"/>
              <a:t>20-02-2025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284815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745A1-FD8B-42A4-B48A-16ADB7DFF19A}" type="datetimeFigureOut">
              <a:rPr lang="en-IN" smtClean="0"/>
              <a:t>20-02-2025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99801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8745A1-FD8B-42A4-B48A-16ADB7DFF19A}"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414263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8745A1-FD8B-42A4-B48A-16ADB7DFF19A}" type="datetimeFigureOut">
              <a:rPr lang="en-IN" smtClean="0"/>
              <a:t>20-02-2025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D28575-96AB-4F59-972E-F30C1F62B74D}" type="slidenum">
              <a:rPr lang="en-IN" smtClean="0"/>
              <a:t>‹#›</a:t>
            </a:fld>
            <a:endParaRPr lang="en-IN"/>
          </a:p>
        </p:txBody>
      </p:sp>
    </p:spTree>
    <p:extLst>
      <p:ext uri="{BB962C8B-B14F-4D97-AF65-F5344CB8AC3E}">
        <p14:creationId xmlns:p14="http://schemas.microsoft.com/office/powerpoint/2010/main" val="3755369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8745A1-FD8B-42A4-B48A-16ADB7DFF19A}" type="datetimeFigureOut">
              <a:rPr lang="en-IN" smtClean="0"/>
              <a:t>20-02-2025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28575-96AB-4F59-972E-F30C1F62B74D}" type="slidenum">
              <a:rPr lang="en-IN" smtClean="0"/>
              <a:t>‹#›</a:t>
            </a:fld>
            <a:endParaRPr lang="en-IN"/>
          </a:p>
        </p:txBody>
      </p:sp>
    </p:spTree>
    <p:extLst>
      <p:ext uri="{BB962C8B-B14F-4D97-AF65-F5344CB8AC3E}">
        <p14:creationId xmlns:p14="http://schemas.microsoft.com/office/powerpoint/2010/main" val="178976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Unit-1</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75075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0211" y="152792"/>
            <a:ext cx="3449021" cy="477054"/>
          </a:xfrm>
          <a:prstGeom prst="rect">
            <a:avLst/>
          </a:prstGeom>
        </p:spPr>
        <p:txBody>
          <a:bodyPr wrap="none">
            <a:spAutoFit/>
          </a:bodyPr>
          <a:lstStyle/>
          <a:p>
            <a:r>
              <a:rPr lang="en-IN" sz="2500" b="1" dirty="0">
                <a:latin typeface="Times New Roman" panose="02020603050405020304" pitchFamily="18" charset="0"/>
                <a:cs typeface="Times New Roman" panose="02020603050405020304" pitchFamily="18" charset="0"/>
              </a:rPr>
              <a:t> Introduction to </a:t>
            </a:r>
            <a:r>
              <a:rPr lang="en-IN" sz="2500" b="1" dirty="0" err="1">
                <a:latin typeface="Times New Roman" panose="02020603050405020304" pitchFamily="18" charset="0"/>
                <a:cs typeface="Times New Roman" panose="02020603050405020304" pitchFamily="18" charset="0"/>
              </a:rPr>
              <a:t>Numpy</a:t>
            </a:r>
            <a:endParaRPr lang="en-IN" sz="25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30210" y="767807"/>
            <a:ext cx="11237675" cy="300082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Data science is an evolutionary extension of statistics capable of dealing with the massive amounts of data that are regularly produced today. It adds methods from computer science to the repertoire of statistics</a:t>
            </a:r>
            <a:r>
              <a:rPr lang="en-US" dirty="0" smtClean="0"/>
              <a:t>.</a:t>
            </a:r>
          </a:p>
          <a:p>
            <a:pPr marL="285750" indent="-285750" algn="just">
              <a:lnSpc>
                <a:spcPct val="150000"/>
              </a:lnSpc>
              <a:buFont typeface="Arial" panose="020B0604020202020204" pitchFamily="34" charset="0"/>
              <a:buChar char="•"/>
            </a:pPr>
            <a:r>
              <a:rPr lang="en-US" dirty="0"/>
              <a:t>Data scientists who need to work with data for analysis, modeling, or forecasting should become familiar with </a:t>
            </a:r>
            <a:r>
              <a:rPr lang="en-US" dirty="0" err="1"/>
              <a:t>NumPy’s</a:t>
            </a:r>
            <a:r>
              <a:rPr lang="en-US" dirty="0"/>
              <a:t> usage and its capabilities, as it will help them quickly prototype and test their ideas. </a:t>
            </a:r>
            <a:endParaRPr lang="en-US" dirty="0" smtClean="0"/>
          </a:p>
          <a:p>
            <a:pPr marL="285750" indent="-285750" algn="just">
              <a:lnSpc>
                <a:spcPct val="150000"/>
              </a:lnSpc>
              <a:buFont typeface="Arial" panose="020B0604020202020204" pitchFamily="34" charset="0"/>
              <a:buChar char="•"/>
            </a:pPr>
            <a:r>
              <a:rPr lang="en-US" dirty="0" err="1"/>
              <a:t>NumPy</a:t>
            </a:r>
            <a:r>
              <a:rPr lang="en-US" dirty="0"/>
              <a:t>, short for Numerical Python, provides an efficient interface for storing and manipulating extensive data in the Python programming language. </a:t>
            </a:r>
            <a:r>
              <a:rPr lang="en-US" dirty="0" err="1"/>
              <a:t>NumPy</a:t>
            </a:r>
            <a:r>
              <a:rPr lang="en-US" dirty="0"/>
              <a:t> supplies functions you can call, which makes it especially useful for data manipulations. Later in this article, we will look into the methods and operations we can perform in </a:t>
            </a:r>
            <a:r>
              <a:rPr lang="en-US" dirty="0" err="1"/>
              <a:t>NumPy</a:t>
            </a:r>
            <a:r>
              <a:rPr lang="en-US" dirty="0"/>
              <a:t>.</a:t>
            </a:r>
            <a:endParaRPr lang="en-IN" dirty="0"/>
          </a:p>
        </p:txBody>
      </p:sp>
      <p:sp>
        <p:nvSpPr>
          <p:cNvPr id="5" name="Rectangle 4"/>
          <p:cNvSpPr/>
          <p:nvPr/>
        </p:nvSpPr>
        <p:spPr>
          <a:xfrm>
            <a:off x="330210" y="3721923"/>
            <a:ext cx="2219967" cy="369332"/>
          </a:xfrm>
          <a:prstGeom prst="rect">
            <a:avLst/>
          </a:prstGeom>
        </p:spPr>
        <p:txBody>
          <a:bodyPr wrap="none">
            <a:spAutoFit/>
          </a:bodyPr>
          <a:lstStyle/>
          <a:p>
            <a:r>
              <a:rPr lang="en-IN" b="1" dirty="0"/>
              <a:t> </a:t>
            </a:r>
            <a:r>
              <a:rPr lang="en-IN" b="1" dirty="0" smtClean="0"/>
              <a:t>Benefits </a:t>
            </a:r>
            <a:r>
              <a:rPr lang="en-IN" b="1" dirty="0"/>
              <a:t>that </a:t>
            </a:r>
            <a:r>
              <a:rPr lang="en-IN" b="1" dirty="0" err="1"/>
              <a:t>NumPy</a:t>
            </a:r>
            <a:endParaRPr lang="en-IN" b="1" dirty="0"/>
          </a:p>
        </p:txBody>
      </p:sp>
      <p:sp>
        <p:nvSpPr>
          <p:cNvPr id="6" name="Rectangle 5"/>
          <p:cNvSpPr/>
          <p:nvPr/>
        </p:nvSpPr>
        <p:spPr>
          <a:xfrm>
            <a:off x="330209" y="4091255"/>
            <a:ext cx="1123767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More speed: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uses algorithms written in C that complete in nanoseconds rather than seconds.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Fewer loops: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helps you to reduce loops and keep from getting tangled up in iteration indices.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Clearer code: </a:t>
            </a:r>
            <a:r>
              <a:rPr lang="en-US" dirty="0">
                <a:latin typeface="Times New Roman" panose="02020603050405020304" pitchFamily="18" charset="0"/>
                <a:cs typeface="Times New Roman" panose="02020603050405020304" pitchFamily="18" charset="0"/>
              </a:rPr>
              <a:t>Without loops, your code will look more like the equations you’re trying to calculate.</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Better quality: </a:t>
            </a:r>
            <a:r>
              <a:rPr lang="en-US" dirty="0">
                <a:latin typeface="Times New Roman" panose="02020603050405020304" pitchFamily="18" charset="0"/>
                <a:cs typeface="Times New Roman" panose="02020603050405020304" pitchFamily="18" charset="0"/>
              </a:rPr>
              <a:t>There are thousands of contributors working to keep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 fast, friendly, and bug free.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61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486" y="293025"/>
            <a:ext cx="11306628" cy="240065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is an </a:t>
            </a:r>
            <a:r>
              <a:rPr lang="en-US" sz="2000" b="1" dirty="0">
                <a:latin typeface="Times New Roman" panose="02020603050405020304" pitchFamily="18" charset="0"/>
                <a:cs typeface="Times New Roman" panose="02020603050405020304" pitchFamily="18" charset="0"/>
              </a:rPr>
              <a:t>open-source python library </a:t>
            </a:r>
            <a:r>
              <a:rPr lang="en-US" sz="2000" dirty="0">
                <a:latin typeface="Times New Roman" panose="02020603050405020304" pitchFamily="18" charset="0"/>
                <a:cs typeface="Times New Roman" panose="02020603050405020304" pitchFamily="18" charset="0"/>
              </a:rPr>
              <a:t>for processing n-dimensional arrays created by Travis Oliphant in 2005.</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stands for “</a:t>
            </a:r>
            <a:r>
              <a:rPr lang="en-US" sz="2000" b="1" dirty="0">
                <a:latin typeface="Times New Roman" panose="02020603050405020304" pitchFamily="18" charset="0"/>
                <a:cs typeface="Times New Roman" panose="02020603050405020304" pitchFamily="18" charset="0"/>
              </a:rPr>
              <a:t>Numerical Python</a:t>
            </a:r>
            <a:r>
              <a:rPr lang="en-US" sz="2000" dirty="0">
                <a:latin typeface="Times New Roman" panose="02020603050405020304" pitchFamily="18" charset="0"/>
                <a:cs typeface="Times New Roman" panose="02020603050405020304" pitchFamily="18" charset="0"/>
              </a:rPr>
              <a:t>” and provides tools for mathematical operations and linear algebra.</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Combines</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flexibility of Python </a:t>
            </a:r>
            <a:r>
              <a:rPr lang="en-US" sz="2000" dirty="0">
                <a:latin typeface="Times New Roman" panose="02020603050405020304" pitchFamily="18" charset="0"/>
                <a:cs typeface="Times New Roman" panose="02020603050405020304" pitchFamily="18" charset="0"/>
              </a:rPr>
              <a:t>with the </a:t>
            </a:r>
            <a:r>
              <a:rPr lang="en-US" sz="2000" b="1" dirty="0">
                <a:latin typeface="Times New Roman" panose="02020603050405020304" pitchFamily="18" charset="0"/>
                <a:cs typeface="Times New Roman" panose="02020603050405020304" pitchFamily="18" charset="0"/>
              </a:rPr>
              <a:t>speed of optimized C code</a:t>
            </a:r>
            <a:r>
              <a:rPr lang="en-US" sz="20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Its </a:t>
            </a:r>
            <a:r>
              <a:rPr lang="en-US" sz="2000" b="1" dirty="0">
                <a:latin typeface="Times New Roman" panose="02020603050405020304" pitchFamily="18" charset="0"/>
                <a:cs typeface="Times New Roman" panose="02020603050405020304" pitchFamily="18" charset="0"/>
              </a:rPr>
              <a:t>easy-to-use syntax makes </a:t>
            </a:r>
            <a:r>
              <a:rPr lang="en-US" sz="2000" dirty="0">
                <a:latin typeface="Times New Roman" panose="02020603050405020304" pitchFamily="18" charset="0"/>
                <a:cs typeface="Times New Roman" panose="02020603050405020304" pitchFamily="18" charset="0"/>
              </a:rPr>
              <a:t>it accessible for programmers of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772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6581" y="312449"/>
            <a:ext cx="2889509" cy="430887"/>
          </a:xfrm>
          <a:prstGeom prst="rect">
            <a:avLst/>
          </a:prstGeom>
        </p:spPr>
        <p:txBody>
          <a:bodyPr wrap="none">
            <a:spAutoFit/>
          </a:bodyPr>
          <a:lstStyle/>
          <a:p>
            <a:r>
              <a:rPr lang="en-IN" sz="2200" b="1" dirty="0" err="1"/>
              <a:t>NumPy</a:t>
            </a:r>
            <a:r>
              <a:rPr lang="en-IN" sz="2200" b="1" dirty="0"/>
              <a:t> array in Python</a:t>
            </a:r>
          </a:p>
        </p:txBody>
      </p:sp>
      <p:sp>
        <p:nvSpPr>
          <p:cNvPr id="4" name="Rectangle 3"/>
          <p:cNvSpPr/>
          <p:nvPr/>
        </p:nvSpPr>
        <p:spPr>
          <a:xfrm>
            <a:off x="396580" y="743336"/>
            <a:ext cx="11490619" cy="56323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t>Python</a:t>
            </a:r>
            <a:r>
              <a:rPr lang="en-US" sz="2000" b="1" dirty="0"/>
              <a:t> lists </a:t>
            </a:r>
            <a:r>
              <a:rPr lang="en-US" sz="2000" dirty="0"/>
              <a:t>are a </a:t>
            </a:r>
            <a:r>
              <a:rPr lang="en-US" sz="2000" b="1" dirty="0"/>
              <a:t>substitute </a:t>
            </a:r>
            <a:r>
              <a:rPr lang="en-US" sz="2000" dirty="0"/>
              <a:t>for</a:t>
            </a:r>
            <a:r>
              <a:rPr lang="en-US" sz="2000" b="1" dirty="0"/>
              <a:t> arrays</a:t>
            </a:r>
            <a:r>
              <a:rPr lang="en-US" sz="2000" dirty="0"/>
              <a:t>, but they</a:t>
            </a:r>
            <a:r>
              <a:rPr lang="en-US" sz="2000" b="1" dirty="0"/>
              <a:t> fail to deliver </a:t>
            </a:r>
            <a:r>
              <a:rPr lang="en-US" sz="2000" dirty="0"/>
              <a:t>the </a:t>
            </a:r>
            <a:r>
              <a:rPr lang="en-US" sz="2000" b="1" dirty="0"/>
              <a:t>performance </a:t>
            </a:r>
            <a:r>
              <a:rPr lang="en-US" sz="2000" dirty="0"/>
              <a:t>required while </a:t>
            </a:r>
            <a:r>
              <a:rPr lang="en-US" sz="2000" b="1" dirty="0"/>
              <a:t>computing large sets of numerical data</a:t>
            </a:r>
            <a:r>
              <a:rPr lang="en-US" sz="2000" dirty="0" smtClean="0"/>
              <a:t>.</a:t>
            </a:r>
          </a:p>
          <a:p>
            <a:pPr marL="285750" indent="-285750" algn="just">
              <a:lnSpc>
                <a:spcPct val="150000"/>
              </a:lnSpc>
              <a:buFont typeface="Arial" panose="020B0604020202020204" pitchFamily="34" charset="0"/>
              <a:buChar char="•"/>
            </a:pPr>
            <a:r>
              <a:rPr lang="en-US" sz="2000" dirty="0"/>
              <a:t>To </a:t>
            </a:r>
            <a:r>
              <a:rPr lang="en-US" sz="2000" b="1" dirty="0"/>
              <a:t>address this issue </a:t>
            </a:r>
            <a:r>
              <a:rPr lang="en-US" sz="2000" dirty="0"/>
              <a:t>we use a python library called </a:t>
            </a:r>
            <a:r>
              <a:rPr lang="en-US" sz="2000" b="1" dirty="0" err="1"/>
              <a:t>NumPy</a:t>
            </a:r>
            <a:r>
              <a:rPr lang="en-US" sz="2000" dirty="0"/>
              <a:t>. The word </a:t>
            </a:r>
            <a:r>
              <a:rPr lang="en-US" sz="2000" b="1" dirty="0" err="1"/>
              <a:t>NumPy</a:t>
            </a:r>
            <a:r>
              <a:rPr lang="en-US" sz="2000" dirty="0"/>
              <a:t> stands for </a:t>
            </a:r>
            <a:r>
              <a:rPr lang="en-US" sz="2000" b="1" dirty="0"/>
              <a:t>Numerical Python</a:t>
            </a:r>
            <a:r>
              <a:rPr lang="en-US" sz="2000" dirty="0"/>
              <a:t>. </a:t>
            </a:r>
            <a:r>
              <a:rPr lang="en-US" sz="2000" dirty="0" err="1"/>
              <a:t>NumPy</a:t>
            </a:r>
            <a:r>
              <a:rPr lang="en-US" sz="2000" dirty="0"/>
              <a:t> </a:t>
            </a:r>
            <a:r>
              <a:rPr lang="en-US" sz="2000" b="1" dirty="0"/>
              <a:t>offers</a:t>
            </a:r>
            <a:r>
              <a:rPr lang="en-US" sz="2000" dirty="0"/>
              <a:t> an array object called </a:t>
            </a:r>
            <a:r>
              <a:rPr lang="en-US" sz="2000" b="1" dirty="0" err="1"/>
              <a:t>ndarray</a:t>
            </a:r>
            <a:r>
              <a:rPr lang="en-US" sz="2000" dirty="0"/>
              <a:t>. They are similar to standard python sequences but differ in certain key factors</a:t>
            </a:r>
            <a:r>
              <a:rPr lang="en-US" sz="2000" dirty="0" smtClean="0"/>
              <a:t>.</a:t>
            </a:r>
          </a:p>
          <a:p>
            <a:pPr algn="just">
              <a:lnSpc>
                <a:spcPct val="150000"/>
              </a:lnSpc>
            </a:pPr>
            <a:r>
              <a:rPr lang="en-US" sz="2000" b="1" u="sng" dirty="0" err="1"/>
              <a:t>NumPy</a:t>
            </a:r>
            <a:r>
              <a:rPr lang="en-US" sz="2000" b="1" u="sng" dirty="0"/>
              <a:t> arrays vs inbuilt Python sequences</a:t>
            </a:r>
          </a:p>
          <a:p>
            <a:pPr marL="285750" indent="-285750" algn="just">
              <a:lnSpc>
                <a:spcPct val="150000"/>
              </a:lnSpc>
              <a:buFont typeface="Arial" panose="020B0604020202020204" pitchFamily="34" charset="0"/>
              <a:buChar char="•"/>
            </a:pPr>
            <a:r>
              <a:rPr lang="en-US" sz="2000" dirty="0"/>
              <a:t>Unlike lists, </a:t>
            </a:r>
            <a:r>
              <a:rPr lang="en-US" sz="2000" dirty="0" err="1"/>
              <a:t>NumPy</a:t>
            </a:r>
            <a:r>
              <a:rPr lang="en-US" sz="2000" dirty="0"/>
              <a:t> arrays are of </a:t>
            </a:r>
            <a:r>
              <a:rPr lang="en-US" sz="2000" b="1" dirty="0"/>
              <a:t>fixed size</a:t>
            </a:r>
            <a:r>
              <a:rPr lang="en-US" sz="2000" dirty="0"/>
              <a:t>, and </a:t>
            </a:r>
            <a:r>
              <a:rPr lang="en-US" sz="2000" b="1" dirty="0"/>
              <a:t>changing the size </a:t>
            </a:r>
            <a:r>
              <a:rPr lang="en-US" sz="2000" dirty="0"/>
              <a:t>of an array will lead to the </a:t>
            </a:r>
            <a:r>
              <a:rPr lang="en-US" sz="2000" b="1" dirty="0"/>
              <a:t>creation of a new array</a:t>
            </a:r>
            <a:r>
              <a:rPr lang="en-US" sz="2000" dirty="0"/>
              <a:t> while the </a:t>
            </a:r>
            <a:r>
              <a:rPr lang="en-US" sz="2000" b="1" dirty="0"/>
              <a:t>original array </a:t>
            </a:r>
            <a:r>
              <a:rPr lang="en-US" sz="2000" dirty="0"/>
              <a:t>will be </a:t>
            </a:r>
            <a:r>
              <a:rPr lang="en-US" sz="2000" b="1" dirty="0"/>
              <a:t>deleted</a:t>
            </a:r>
            <a:r>
              <a:rPr lang="en-US" sz="2000" dirty="0"/>
              <a:t>.</a:t>
            </a:r>
          </a:p>
          <a:p>
            <a:pPr marL="285750" indent="-285750" algn="just">
              <a:lnSpc>
                <a:spcPct val="150000"/>
              </a:lnSpc>
              <a:buFont typeface="Arial" panose="020B0604020202020204" pitchFamily="34" charset="0"/>
              <a:buChar char="•"/>
            </a:pPr>
            <a:r>
              <a:rPr lang="en-US" sz="2000" dirty="0"/>
              <a:t>All the </a:t>
            </a:r>
            <a:r>
              <a:rPr lang="en-US" sz="2000" b="1" dirty="0"/>
              <a:t>elements</a:t>
            </a:r>
            <a:r>
              <a:rPr lang="en-US" sz="2000" dirty="0"/>
              <a:t> in an array are of the </a:t>
            </a:r>
            <a:r>
              <a:rPr lang="en-US" sz="2000" b="1" dirty="0"/>
              <a:t>same type</a:t>
            </a:r>
            <a:r>
              <a:rPr lang="en-US" sz="2000" dirty="0"/>
              <a:t>.</a:t>
            </a:r>
          </a:p>
          <a:p>
            <a:pPr marL="285750" indent="-285750" algn="just">
              <a:lnSpc>
                <a:spcPct val="150000"/>
              </a:lnSpc>
              <a:buFont typeface="Arial" panose="020B0604020202020204" pitchFamily="34" charset="0"/>
              <a:buChar char="•"/>
            </a:pPr>
            <a:r>
              <a:rPr lang="en-US" sz="2000" dirty="0" err="1"/>
              <a:t>Numpy</a:t>
            </a:r>
            <a:r>
              <a:rPr lang="en-US" sz="2000" dirty="0"/>
              <a:t> arrays are </a:t>
            </a:r>
            <a:r>
              <a:rPr lang="en-US" sz="2000" b="1" dirty="0"/>
              <a:t>faster</a:t>
            </a:r>
            <a:r>
              <a:rPr lang="en-US" sz="2000" dirty="0"/>
              <a:t>, more </a:t>
            </a:r>
            <a:r>
              <a:rPr lang="en-US" sz="2000" b="1" dirty="0"/>
              <a:t>efficient</a:t>
            </a:r>
            <a:r>
              <a:rPr lang="en-US" sz="2000" dirty="0"/>
              <a:t>, and require </a:t>
            </a:r>
            <a:r>
              <a:rPr lang="en-US" sz="2000" b="1" dirty="0"/>
              <a:t>less syntax</a:t>
            </a:r>
            <a:r>
              <a:rPr lang="en-US" sz="2000" dirty="0"/>
              <a:t> than standard python sequences</a:t>
            </a:r>
            <a:r>
              <a:rPr lang="en-US" sz="2000" dirty="0" smtClean="0"/>
              <a:t>.</a:t>
            </a:r>
          </a:p>
          <a:p>
            <a:pPr marL="285750" indent="-285750" algn="just">
              <a:lnSpc>
                <a:spcPct val="150000"/>
              </a:lnSpc>
              <a:buFont typeface="Arial" panose="020B0604020202020204" pitchFamily="34" charset="0"/>
              <a:buChar char="•"/>
            </a:pPr>
            <a:r>
              <a:rPr lang="en-US" sz="2000" dirty="0" err="1"/>
              <a:t>Numpy</a:t>
            </a:r>
            <a:r>
              <a:rPr lang="en-US" sz="2000" dirty="0"/>
              <a:t> arrays are written mostly in C language. Being written in C, the </a:t>
            </a:r>
            <a:r>
              <a:rPr lang="en-US" sz="2000" dirty="0" err="1"/>
              <a:t>NumPy</a:t>
            </a:r>
            <a:r>
              <a:rPr lang="en-US" sz="2000" dirty="0"/>
              <a:t> arrays are stored in contiguous memory locations which makes them accessible and easier to manipulate. </a:t>
            </a:r>
            <a:endParaRPr lang="en-IN" sz="2000" dirty="0"/>
          </a:p>
        </p:txBody>
      </p:sp>
    </p:spTree>
    <p:extLst>
      <p:ext uri="{BB962C8B-B14F-4D97-AF65-F5344CB8AC3E}">
        <p14:creationId xmlns:p14="http://schemas.microsoft.com/office/powerpoint/2010/main" val="350388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30" y="181820"/>
            <a:ext cx="6298455" cy="430887"/>
          </a:xfrm>
          <a:prstGeom prst="rect">
            <a:avLst/>
          </a:prstGeom>
        </p:spPr>
        <p:txBody>
          <a:bodyPr wrap="none">
            <a:spAutoFit/>
          </a:bodyPr>
          <a:lstStyle/>
          <a:p>
            <a:r>
              <a:rPr lang="en-US" sz="2200" dirty="0" smtClean="0"/>
              <a:t>First, install </a:t>
            </a:r>
            <a:r>
              <a:rPr lang="en-US" sz="2200" dirty="0" err="1" smtClean="0"/>
              <a:t>NumPy</a:t>
            </a:r>
            <a:r>
              <a:rPr lang="en-US" sz="2200" dirty="0" smtClean="0"/>
              <a:t> and </a:t>
            </a:r>
            <a:r>
              <a:rPr lang="en-US" sz="2200" dirty="0"/>
              <a:t>can import it in your </a:t>
            </a:r>
            <a:r>
              <a:rPr lang="en-US" sz="2200" dirty="0" smtClean="0"/>
              <a:t>program</a:t>
            </a:r>
            <a:endParaRPr lang="en-IN" sz="2200" dirty="0"/>
          </a:p>
        </p:txBody>
      </p:sp>
      <p:sp>
        <p:nvSpPr>
          <p:cNvPr id="3" name="Rectangle 2"/>
          <p:cNvSpPr/>
          <p:nvPr/>
        </p:nvSpPr>
        <p:spPr>
          <a:xfrm>
            <a:off x="850930" y="762391"/>
            <a:ext cx="2542747" cy="430887"/>
          </a:xfrm>
          <a:prstGeom prst="rect">
            <a:avLst/>
          </a:prstGeom>
        </p:spPr>
        <p:txBody>
          <a:bodyPr wrap="none">
            <a:spAutoFit/>
          </a:bodyPr>
          <a:lstStyle/>
          <a:p>
            <a:r>
              <a:rPr lang="en-IN" sz="2200" b="1" dirty="0"/>
              <a:t>import </a:t>
            </a:r>
            <a:r>
              <a:rPr lang="en-IN" sz="2200" b="1" dirty="0" err="1"/>
              <a:t>numpy</a:t>
            </a:r>
            <a:r>
              <a:rPr lang="en-IN" sz="2200" b="1" dirty="0"/>
              <a:t> as np</a:t>
            </a:r>
          </a:p>
        </p:txBody>
      </p:sp>
      <p:sp>
        <p:nvSpPr>
          <p:cNvPr id="4" name="Rectangle 3"/>
          <p:cNvSpPr/>
          <p:nvPr/>
        </p:nvSpPr>
        <p:spPr>
          <a:xfrm>
            <a:off x="850930" y="1342962"/>
            <a:ext cx="3823098" cy="369332"/>
          </a:xfrm>
          <a:prstGeom prst="rect">
            <a:avLst/>
          </a:prstGeom>
        </p:spPr>
        <p:txBody>
          <a:bodyPr wrap="none">
            <a:spAutoFit/>
          </a:bodyPr>
          <a:lstStyle/>
          <a:p>
            <a:r>
              <a:rPr lang="en-US" dirty="0"/>
              <a:t>np is a commonly used alias to </a:t>
            </a:r>
            <a:r>
              <a:rPr lang="en-US" dirty="0" err="1"/>
              <a:t>NumPy</a:t>
            </a:r>
            <a:r>
              <a:rPr lang="en-US" dirty="0"/>
              <a:t>.</a:t>
            </a:r>
            <a:endParaRPr lang="en-IN" dirty="0"/>
          </a:p>
        </p:txBody>
      </p:sp>
      <p:sp>
        <p:nvSpPr>
          <p:cNvPr id="5" name="Rectangle 4"/>
          <p:cNvSpPr/>
          <p:nvPr/>
        </p:nvSpPr>
        <p:spPr>
          <a:xfrm>
            <a:off x="850930" y="1738867"/>
            <a:ext cx="4016421" cy="369332"/>
          </a:xfrm>
          <a:prstGeom prst="rect">
            <a:avLst/>
          </a:prstGeom>
        </p:spPr>
        <p:txBody>
          <a:bodyPr wrap="none">
            <a:spAutoFit/>
          </a:bodyPr>
          <a:lstStyle/>
          <a:p>
            <a:r>
              <a:rPr lang="en-US" dirty="0" err="1"/>
              <a:t>ndarray</a:t>
            </a:r>
            <a:r>
              <a:rPr lang="en-US" dirty="0"/>
              <a:t> of a list using the array() method</a:t>
            </a:r>
            <a:endParaRPr lang="en-IN" dirty="0"/>
          </a:p>
        </p:txBody>
      </p:sp>
      <p:sp>
        <p:nvSpPr>
          <p:cNvPr id="6" name="Rectangle 5"/>
          <p:cNvSpPr/>
          <p:nvPr/>
        </p:nvSpPr>
        <p:spPr>
          <a:xfrm>
            <a:off x="859658" y="2319438"/>
            <a:ext cx="6096000" cy="1754326"/>
          </a:xfrm>
          <a:prstGeom prst="rect">
            <a:avLst/>
          </a:prstGeom>
        </p:spPr>
        <p:txBody>
          <a:bodyPr>
            <a:spAutoFit/>
          </a:bodyPr>
          <a:lstStyle/>
          <a:p>
            <a:r>
              <a:rPr lang="en-IN" dirty="0"/>
              <a:t>li = [1,2,3,4]</a:t>
            </a:r>
          </a:p>
          <a:p>
            <a:r>
              <a:rPr lang="en-IN" dirty="0" err="1"/>
              <a:t>numpyArr</a:t>
            </a:r>
            <a:r>
              <a:rPr lang="en-IN" dirty="0"/>
              <a:t> = </a:t>
            </a:r>
            <a:r>
              <a:rPr lang="en-IN" dirty="0" err="1"/>
              <a:t>np.array</a:t>
            </a:r>
            <a:r>
              <a:rPr lang="en-IN" dirty="0"/>
              <a:t>(li</a:t>
            </a:r>
            <a:r>
              <a:rPr lang="en-IN" dirty="0" smtClean="0"/>
              <a:t>)</a:t>
            </a:r>
          </a:p>
          <a:p>
            <a:endParaRPr lang="en-US" dirty="0"/>
          </a:p>
          <a:p>
            <a:r>
              <a:rPr lang="en-US" dirty="0" smtClean="0"/>
              <a:t>Or</a:t>
            </a:r>
          </a:p>
          <a:p>
            <a:endParaRPr lang="en-US" dirty="0"/>
          </a:p>
          <a:p>
            <a:r>
              <a:rPr lang="en-IN" dirty="0" err="1"/>
              <a:t>numpyArr</a:t>
            </a:r>
            <a:r>
              <a:rPr lang="en-IN" dirty="0"/>
              <a:t> = </a:t>
            </a:r>
            <a:r>
              <a:rPr lang="en-IN" dirty="0" err="1"/>
              <a:t>np.array</a:t>
            </a:r>
            <a:r>
              <a:rPr lang="en-IN" dirty="0"/>
              <a:t>([1,2,3,4])</a:t>
            </a:r>
          </a:p>
        </p:txBody>
      </p:sp>
      <p:sp>
        <p:nvSpPr>
          <p:cNvPr id="8" name="Rectangle 7"/>
          <p:cNvSpPr/>
          <p:nvPr/>
        </p:nvSpPr>
        <p:spPr>
          <a:xfrm>
            <a:off x="850930" y="4303167"/>
            <a:ext cx="3823098"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a:t>
            </a:r>
            <a:r>
              <a:rPr lang="en-US" dirty="0" err="1"/>
              <a:t>numpy</a:t>
            </a:r>
            <a:r>
              <a:rPr lang="en-US" dirty="0"/>
              <a:t> as np</a:t>
            </a:r>
          </a:p>
          <a:p>
            <a:r>
              <a:rPr lang="en-US" dirty="0"/>
              <a:t>  </a:t>
            </a:r>
          </a:p>
          <a:p>
            <a:r>
              <a:rPr lang="en-US" dirty="0"/>
              <a:t>li = [1, 2, 3, 4]</a:t>
            </a:r>
          </a:p>
          <a:p>
            <a:r>
              <a:rPr lang="en-US" dirty="0" err="1"/>
              <a:t>numpyArr</a:t>
            </a:r>
            <a:r>
              <a:rPr lang="en-US" dirty="0"/>
              <a:t> = </a:t>
            </a:r>
            <a:r>
              <a:rPr lang="en-US" dirty="0" err="1"/>
              <a:t>np.array</a:t>
            </a:r>
            <a:r>
              <a:rPr lang="en-US" dirty="0"/>
              <a:t>(li)</a:t>
            </a:r>
          </a:p>
          <a:p>
            <a:r>
              <a:rPr lang="en-US" dirty="0"/>
              <a:t>print(</a:t>
            </a:r>
            <a:r>
              <a:rPr lang="en-US" dirty="0" err="1"/>
              <a:t>numpyArr</a:t>
            </a:r>
            <a:r>
              <a:rPr lang="en-US" dirty="0"/>
              <a:t>)</a:t>
            </a:r>
            <a:endParaRPr lang="en-IN" dirty="0"/>
          </a:p>
        </p:txBody>
      </p:sp>
    </p:spTree>
    <p:extLst>
      <p:ext uri="{BB962C8B-B14F-4D97-AF65-F5344CB8AC3E}">
        <p14:creationId xmlns:p14="http://schemas.microsoft.com/office/powerpoint/2010/main" val="3585843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286381"/>
            <a:ext cx="6096000"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import </a:t>
            </a:r>
            <a:r>
              <a:rPr lang="en-US" dirty="0" err="1"/>
              <a:t>numpy</a:t>
            </a:r>
            <a:r>
              <a:rPr lang="en-US" dirty="0"/>
              <a:t> as np</a:t>
            </a:r>
          </a:p>
          <a:p>
            <a:r>
              <a:rPr lang="en-US" dirty="0"/>
              <a:t>  </a:t>
            </a:r>
          </a:p>
          <a:p>
            <a:r>
              <a:rPr lang="en-US" dirty="0"/>
              <a:t>li = [1, 2, 3, 4]</a:t>
            </a:r>
          </a:p>
          <a:p>
            <a:r>
              <a:rPr lang="en-US" dirty="0" err="1"/>
              <a:t>numpyArr</a:t>
            </a:r>
            <a:r>
              <a:rPr lang="en-US" dirty="0"/>
              <a:t> = </a:t>
            </a:r>
            <a:r>
              <a:rPr lang="en-US" dirty="0" err="1"/>
              <a:t>np.array</a:t>
            </a:r>
            <a:r>
              <a:rPr lang="en-US" dirty="0"/>
              <a:t>(li)</a:t>
            </a:r>
          </a:p>
          <a:p>
            <a:r>
              <a:rPr lang="en-US" dirty="0"/>
              <a:t>  </a:t>
            </a:r>
          </a:p>
          <a:p>
            <a:r>
              <a:rPr lang="en-US" dirty="0"/>
              <a:t>print("li =", li, "and type(li) =", type(li))</a:t>
            </a:r>
          </a:p>
          <a:p>
            <a:r>
              <a:rPr lang="en-US" dirty="0"/>
              <a:t>print("</a:t>
            </a:r>
            <a:r>
              <a:rPr lang="en-US" dirty="0" err="1"/>
              <a:t>numpyArr</a:t>
            </a:r>
            <a:r>
              <a:rPr lang="en-US" dirty="0"/>
              <a:t> =", </a:t>
            </a:r>
            <a:r>
              <a:rPr lang="en-US" dirty="0" err="1"/>
              <a:t>numpyArr</a:t>
            </a:r>
            <a:r>
              <a:rPr lang="en-US" dirty="0"/>
              <a:t>, "and type(</a:t>
            </a:r>
            <a:r>
              <a:rPr lang="en-US" dirty="0" err="1"/>
              <a:t>numpyArr</a:t>
            </a:r>
            <a:r>
              <a:rPr lang="en-US" dirty="0"/>
              <a:t>) =", type(</a:t>
            </a:r>
            <a:r>
              <a:rPr lang="en-US" dirty="0" err="1"/>
              <a:t>numpyArr</a:t>
            </a:r>
            <a:r>
              <a:rPr lang="en-US" dirty="0"/>
              <a:t>))</a:t>
            </a:r>
            <a:endParaRPr lang="en-IN" dirty="0"/>
          </a:p>
        </p:txBody>
      </p:sp>
      <p:sp>
        <p:nvSpPr>
          <p:cNvPr id="3" name="Rectangle 2"/>
          <p:cNvSpPr/>
          <p:nvPr/>
        </p:nvSpPr>
        <p:spPr>
          <a:xfrm>
            <a:off x="914400" y="3575707"/>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Output:</a:t>
            </a:r>
          </a:p>
          <a:p>
            <a:endParaRPr lang="en-IN" dirty="0"/>
          </a:p>
          <a:p>
            <a:r>
              <a:rPr lang="en-IN" dirty="0"/>
              <a:t>li = [1, 2, 3, 4] and type(li) = &lt;class 'list'&gt;</a:t>
            </a:r>
          </a:p>
          <a:p>
            <a:r>
              <a:rPr lang="en-IN" dirty="0" err="1"/>
              <a:t>numpyArr</a:t>
            </a:r>
            <a:r>
              <a:rPr lang="en-IN" dirty="0"/>
              <a:t> = [1 2 3 4] and type(</a:t>
            </a:r>
            <a:r>
              <a:rPr lang="en-IN" dirty="0" err="1"/>
              <a:t>numpyArr</a:t>
            </a:r>
            <a:r>
              <a:rPr lang="en-IN" dirty="0"/>
              <a:t>) = &lt;class '</a:t>
            </a:r>
            <a:r>
              <a:rPr lang="en-IN" dirty="0" err="1"/>
              <a:t>numpy.ndarray</a:t>
            </a:r>
            <a:r>
              <a:rPr lang="en-IN" dirty="0"/>
              <a:t>'&gt;</a:t>
            </a:r>
          </a:p>
        </p:txBody>
      </p:sp>
    </p:spTree>
    <p:extLst>
      <p:ext uri="{BB962C8B-B14F-4D97-AF65-F5344CB8AC3E}">
        <p14:creationId xmlns:p14="http://schemas.microsoft.com/office/powerpoint/2010/main" val="48653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495" y="544677"/>
            <a:ext cx="2660537" cy="369332"/>
          </a:xfrm>
          <a:prstGeom prst="rect">
            <a:avLst/>
          </a:prstGeom>
        </p:spPr>
        <p:txBody>
          <a:bodyPr wrap="none">
            <a:spAutoFit/>
          </a:bodyPr>
          <a:lstStyle/>
          <a:p>
            <a:r>
              <a:rPr lang="en-US" b="1" dirty="0" err="1"/>
              <a:t>NumPy</a:t>
            </a:r>
            <a:r>
              <a:rPr lang="en-US" b="1" dirty="0"/>
              <a:t> array from a tuple</a:t>
            </a:r>
            <a:endParaRPr lang="en-IN" b="1" dirty="0"/>
          </a:p>
        </p:txBody>
      </p:sp>
      <p:sp>
        <p:nvSpPr>
          <p:cNvPr id="3" name="Rectangle 2"/>
          <p:cNvSpPr/>
          <p:nvPr/>
        </p:nvSpPr>
        <p:spPr>
          <a:xfrm>
            <a:off x="729495" y="1073835"/>
            <a:ext cx="6096000" cy="646331"/>
          </a:xfrm>
          <a:prstGeom prst="rect">
            <a:avLst/>
          </a:prstGeom>
        </p:spPr>
        <p:txBody>
          <a:bodyPr>
            <a:spAutoFit/>
          </a:bodyPr>
          <a:lstStyle/>
          <a:p>
            <a:r>
              <a:rPr lang="en-IN" dirty="0" err="1"/>
              <a:t>tup</a:t>
            </a:r>
            <a:r>
              <a:rPr lang="en-IN" dirty="0"/>
              <a:t> = (1,2,3,4)</a:t>
            </a:r>
          </a:p>
          <a:p>
            <a:r>
              <a:rPr lang="en-IN" dirty="0" err="1"/>
              <a:t>numpyArr</a:t>
            </a:r>
            <a:r>
              <a:rPr lang="en-IN" dirty="0"/>
              <a:t> = </a:t>
            </a:r>
            <a:r>
              <a:rPr lang="en-IN" dirty="0" err="1"/>
              <a:t>np.array</a:t>
            </a:r>
            <a:r>
              <a:rPr lang="en-IN" dirty="0"/>
              <a:t>(</a:t>
            </a:r>
            <a:r>
              <a:rPr lang="en-IN" dirty="0" err="1"/>
              <a:t>tup</a:t>
            </a:r>
            <a:r>
              <a:rPr lang="en-IN" dirty="0"/>
              <a:t>)</a:t>
            </a:r>
          </a:p>
        </p:txBody>
      </p:sp>
      <p:sp>
        <p:nvSpPr>
          <p:cNvPr id="4" name="Rectangle 3"/>
          <p:cNvSpPr/>
          <p:nvPr/>
        </p:nvSpPr>
        <p:spPr>
          <a:xfrm>
            <a:off x="729495" y="1879992"/>
            <a:ext cx="6096000"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import </a:t>
            </a:r>
            <a:r>
              <a:rPr lang="en-IN" dirty="0" err="1"/>
              <a:t>numpy</a:t>
            </a:r>
            <a:r>
              <a:rPr lang="en-IN" dirty="0"/>
              <a:t> as np</a:t>
            </a:r>
          </a:p>
          <a:p>
            <a:r>
              <a:rPr lang="en-IN" dirty="0"/>
              <a:t>  </a:t>
            </a:r>
          </a:p>
          <a:p>
            <a:r>
              <a:rPr lang="en-IN" dirty="0" err="1"/>
              <a:t>tup</a:t>
            </a:r>
            <a:r>
              <a:rPr lang="en-IN" dirty="0"/>
              <a:t> = (1, 2, 3, 4)</a:t>
            </a:r>
          </a:p>
          <a:p>
            <a:r>
              <a:rPr lang="en-IN" dirty="0" err="1"/>
              <a:t>numpyArr</a:t>
            </a:r>
            <a:r>
              <a:rPr lang="en-IN" dirty="0"/>
              <a:t> = </a:t>
            </a:r>
            <a:r>
              <a:rPr lang="en-IN" dirty="0" err="1"/>
              <a:t>np.array</a:t>
            </a:r>
            <a:r>
              <a:rPr lang="en-IN" dirty="0"/>
              <a:t>(</a:t>
            </a:r>
            <a:r>
              <a:rPr lang="en-IN" dirty="0" err="1"/>
              <a:t>tup</a:t>
            </a:r>
            <a:r>
              <a:rPr lang="en-IN" dirty="0"/>
              <a:t>)</a:t>
            </a:r>
          </a:p>
          <a:p>
            <a:r>
              <a:rPr lang="en-IN" dirty="0"/>
              <a:t>  </a:t>
            </a:r>
          </a:p>
          <a:p>
            <a:r>
              <a:rPr lang="en-IN" dirty="0"/>
              <a:t>print("</a:t>
            </a:r>
            <a:r>
              <a:rPr lang="en-IN" dirty="0" err="1"/>
              <a:t>tup</a:t>
            </a:r>
            <a:r>
              <a:rPr lang="en-IN" dirty="0"/>
              <a:t> =", </a:t>
            </a:r>
            <a:r>
              <a:rPr lang="en-IN" dirty="0" err="1"/>
              <a:t>tup</a:t>
            </a:r>
            <a:r>
              <a:rPr lang="en-IN" dirty="0"/>
              <a:t>, "and type(</a:t>
            </a:r>
            <a:r>
              <a:rPr lang="en-IN" dirty="0" err="1"/>
              <a:t>tup</a:t>
            </a:r>
            <a:r>
              <a:rPr lang="en-IN" dirty="0"/>
              <a:t>) =", type(</a:t>
            </a:r>
            <a:r>
              <a:rPr lang="en-IN" dirty="0" err="1"/>
              <a:t>tup</a:t>
            </a:r>
            <a:r>
              <a:rPr lang="en-IN" dirty="0"/>
              <a:t>))</a:t>
            </a:r>
          </a:p>
          <a:p>
            <a:r>
              <a:rPr lang="en-IN" dirty="0"/>
              <a:t>print("</a:t>
            </a:r>
            <a:r>
              <a:rPr lang="en-IN" dirty="0" err="1"/>
              <a:t>numpyArr</a:t>
            </a:r>
            <a:r>
              <a:rPr lang="en-IN" dirty="0"/>
              <a:t> =", </a:t>
            </a:r>
            <a:r>
              <a:rPr lang="en-IN" dirty="0" err="1"/>
              <a:t>numpyArr</a:t>
            </a:r>
            <a:r>
              <a:rPr lang="en-IN" dirty="0"/>
              <a:t>, "and type(</a:t>
            </a:r>
            <a:r>
              <a:rPr lang="en-IN" dirty="0" err="1"/>
              <a:t>numpyArr</a:t>
            </a:r>
            <a:r>
              <a:rPr lang="en-IN" dirty="0"/>
              <a:t>) =", type(</a:t>
            </a:r>
            <a:r>
              <a:rPr lang="en-IN" dirty="0" err="1"/>
              <a:t>numpyArr</a:t>
            </a:r>
            <a:r>
              <a:rPr lang="en-IN" dirty="0"/>
              <a:t>))</a:t>
            </a:r>
          </a:p>
        </p:txBody>
      </p:sp>
      <p:sp>
        <p:nvSpPr>
          <p:cNvPr id="5" name="Rectangle 4"/>
          <p:cNvSpPr/>
          <p:nvPr/>
        </p:nvSpPr>
        <p:spPr>
          <a:xfrm>
            <a:off x="870856" y="4635250"/>
            <a:ext cx="8186057"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Output:</a:t>
            </a:r>
          </a:p>
          <a:p>
            <a:endParaRPr lang="en-US" dirty="0"/>
          </a:p>
          <a:p>
            <a:r>
              <a:rPr lang="en-US" dirty="0" err="1"/>
              <a:t>tup</a:t>
            </a:r>
            <a:r>
              <a:rPr lang="en-US" dirty="0"/>
              <a:t> = (1, 2, 3, 4) and type(</a:t>
            </a:r>
            <a:r>
              <a:rPr lang="en-US" dirty="0" err="1"/>
              <a:t>tup</a:t>
            </a:r>
            <a:r>
              <a:rPr lang="en-US" dirty="0"/>
              <a:t>) = &lt;class 'tuple'&gt;</a:t>
            </a:r>
          </a:p>
          <a:p>
            <a:r>
              <a:rPr lang="en-US" dirty="0" err="1"/>
              <a:t>numpyArr</a:t>
            </a:r>
            <a:r>
              <a:rPr lang="en-US" dirty="0"/>
              <a:t> = [1 2 3 4] and type(</a:t>
            </a:r>
            <a:r>
              <a:rPr lang="en-US" dirty="0" err="1"/>
              <a:t>numpyArr</a:t>
            </a:r>
            <a:r>
              <a:rPr lang="en-US" dirty="0"/>
              <a:t>) = &lt;class '</a:t>
            </a:r>
            <a:r>
              <a:rPr lang="en-US" dirty="0" err="1"/>
              <a:t>numpy.ndarray</a:t>
            </a:r>
            <a:r>
              <a:rPr lang="en-US" dirty="0"/>
              <a:t>'&gt;</a:t>
            </a:r>
            <a:endParaRPr lang="en-IN" dirty="0"/>
          </a:p>
        </p:txBody>
      </p:sp>
    </p:spTree>
    <p:extLst>
      <p:ext uri="{BB962C8B-B14F-4D97-AF65-F5344CB8AC3E}">
        <p14:creationId xmlns:p14="http://schemas.microsoft.com/office/powerpoint/2010/main" val="1692938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1486" y="565113"/>
            <a:ext cx="6749143"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a:t>
            </a:r>
            <a:r>
              <a:rPr lang="en-IN" dirty="0" err="1"/>
              <a:t>numpy</a:t>
            </a:r>
            <a:r>
              <a:rPr lang="en-IN" dirty="0"/>
              <a:t> as np</a:t>
            </a:r>
          </a:p>
          <a:p>
            <a:r>
              <a:rPr lang="en-IN" dirty="0"/>
              <a:t> </a:t>
            </a:r>
          </a:p>
          <a:p>
            <a:r>
              <a:rPr lang="en-IN" dirty="0"/>
              <a:t># Creating a rank 1 Array</a:t>
            </a:r>
          </a:p>
          <a:p>
            <a:r>
              <a:rPr lang="en-IN" dirty="0" err="1"/>
              <a:t>arr</a:t>
            </a:r>
            <a:r>
              <a:rPr lang="en-IN" dirty="0"/>
              <a:t> = </a:t>
            </a:r>
            <a:r>
              <a:rPr lang="en-IN" dirty="0" err="1"/>
              <a:t>np.array</a:t>
            </a:r>
            <a:r>
              <a:rPr lang="en-IN" dirty="0"/>
              <a:t>([1, 2, 3])</a:t>
            </a:r>
          </a:p>
          <a:p>
            <a:r>
              <a:rPr lang="en-IN" dirty="0"/>
              <a:t>print("Array with Rank 1: \n",</a:t>
            </a:r>
            <a:r>
              <a:rPr lang="en-IN" dirty="0" err="1"/>
              <a:t>arr</a:t>
            </a:r>
            <a:r>
              <a:rPr lang="en-IN" dirty="0"/>
              <a:t>)</a:t>
            </a:r>
          </a:p>
          <a:p>
            <a:r>
              <a:rPr lang="en-IN" dirty="0"/>
              <a:t> </a:t>
            </a:r>
          </a:p>
          <a:p>
            <a:r>
              <a:rPr lang="en-IN" dirty="0"/>
              <a:t># Creating a rank 2 Array</a:t>
            </a:r>
          </a:p>
          <a:p>
            <a:r>
              <a:rPr lang="en-IN" dirty="0" err="1"/>
              <a:t>arr</a:t>
            </a:r>
            <a:r>
              <a:rPr lang="en-IN" dirty="0"/>
              <a:t> = </a:t>
            </a:r>
            <a:r>
              <a:rPr lang="en-IN" dirty="0" err="1"/>
              <a:t>np.array</a:t>
            </a:r>
            <a:r>
              <a:rPr lang="en-IN" dirty="0"/>
              <a:t>([[1, 2, 3],</a:t>
            </a:r>
          </a:p>
          <a:p>
            <a:r>
              <a:rPr lang="en-IN" dirty="0"/>
              <a:t>                [4, 5, 6]])</a:t>
            </a:r>
          </a:p>
          <a:p>
            <a:r>
              <a:rPr lang="en-IN" dirty="0"/>
              <a:t>print("Array with Rank 2: \n", </a:t>
            </a:r>
            <a:r>
              <a:rPr lang="en-IN" dirty="0" err="1"/>
              <a:t>arr</a:t>
            </a:r>
            <a:r>
              <a:rPr lang="en-IN" dirty="0"/>
              <a:t>)</a:t>
            </a:r>
          </a:p>
          <a:p>
            <a:r>
              <a:rPr lang="en-IN" dirty="0"/>
              <a:t> </a:t>
            </a:r>
          </a:p>
          <a:p>
            <a:r>
              <a:rPr lang="en-IN" dirty="0"/>
              <a:t># Creating an array from tuple</a:t>
            </a:r>
          </a:p>
          <a:p>
            <a:r>
              <a:rPr lang="en-IN" dirty="0" err="1"/>
              <a:t>arr</a:t>
            </a:r>
            <a:r>
              <a:rPr lang="en-IN" dirty="0"/>
              <a:t> = </a:t>
            </a:r>
            <a:r>
              <a:rPr lang="en-IN" dirty="0" err="1"/>
              <a:t>np.array</a:t>
            </a:r>
            <a:r>
              <a:rPr lang="en-IN" dirty="0"/>
              <a:t>((1, 3, 2))</a:t>
            </a:r>
          </a:p>
          <a:p>
            <a:r>
              <a:rPr lang="en-IN" dirty="0"/>
              <a:t>print("\</a:t>
            </a:r>
            <a:r>
              <a:rPr lang="en-IN" dirty="0" err="1"/>
              <a:t>nArray</a:t>
            </a:r>
            <a:r>
              <a:rPr lang="en-IN" dirty="0"/>
              <a:t> created using </a:t>
            </a:r>
            <a:r>
              <a:rPr lang="en-IN" dirty="0" smtClean="0"/>
              <a:t>“ "</a:t>
            </a:r>
            <a:r>
              <a:rPr lang="en-IN" dirty="0"/>
              <a:t>passed tuple:\n", </a:t>
            </a:r>
            <a:r>
              <a:rPr lang="en-IN" dirty="0" err="1"/>
              <a:t>arr</a:t>
            </a:r>
            <a:r>
              <a:rPr lang="en-IN" dirty="0"/>
              <a:t>)</a:t>
            </a:r>
          </a:p>
        </p:txBody>
      </p:sp>
      <p:sp>
        <p:nvSpPr>
          <p:cNvPr id="3" name="Rectangle 2"/>
          <p:cNvSpPr/>
          <p:nvPr/>
        </p:nvSpPr>
        <p:spPr>
          <a:xfrm>
            <a:off x="8142515" y="3444135"/>
            <a:ext cx="3889828"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Output:</a:t>
            </a:r>
          </a:p>
          <a:p>
            <a:endParaRPr lang="en-US" dirty="0"/>
          </a:p>
          <a:p>
            <a:r>
              <a:rPr lang="en-US" dirty="0"/>
              <a:t>Array with Rank 1: </a:t>
            </a:r>
          </a:p>
          <a:p>
            <a:r>
              <a:rPr lang="en-US" dirty="0"/>
              <a:t> [1 2 3]</a:t>
            </a:r>
          </a:p>
          <a:p>
            <a:r>
              <a:rPr lang="en-US" dirty="0"/>
              <a:t>Array with Rank 2: </a:t>
            </a:r>
          </a:p>
          <a:p>
            <a:r>
              <a:rPr lang="en-US" dirty="0"/>
              <a:t> [[1 2 3]</a:t>
            </a:r>
          </a:p>
          <a:p>
            <a:r>
              <a:rPr lang="en-US" dirty="0"/>
              <a:t> [4 5 6]]</a:t>
            </a:r>
          </a:p>
          <a:p>
            <a:endParaRPr lang="en-US" dirty="0"/>
          </a:p>
          <a:p>
            <a:r>
              <a:rPr lang="en-US" dirty="0"/>
              <a:t>Array created using passed tuple:</a:t>
            </a:r>
          </a:p>
          <a:p>
            <a:r>
              <a:rPr lang="en-US" dirty="0"/>
              <a:t> [1 3 2]</a:t>
            </a:r>
            <a:endParaRPr lang="en-IN" dirty="0"/>
          </a:p>
        </p:txBody>
      </p:sp>
    </p:spTree>
    <p:extLst>
      <p:ext uri="{BB962C8B-B14F-4D97-AF65-F5344CB8AC3E}">
        <p14:creationId xmlns:p14="http://schemas.microsoft.com/office/powerpoint/2010/main" val="3397797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2" y="257352"/>
            <a:ext cx="11103428" cy="2031325"/>
          </a:xfrm>
          <a:prstGeom prst="rect">
            <a:avLst/>
          </a:prstGeom>
        </p:spPr>
        <p:txBody>
          <a:bodyPr wrap="square">
            <a:spAutoFit/>
          </a:bodyPr>
          <a:lstStyle/>
          <a:p>
            <a:r>
              <a:rPr lang="en-US" b="1" dirty="0"/>
              <a:t>Access Array Elements</a:t>
            </a:r>
          </a:p>
          <a:p>
            <a:pPr marL="285750" indent="-285750">
              <a:buFont typeface="Arial" panose="020B0604020202020204" pitchFamily="34" charset="0"/>
              <a:buChar char="•"/>
            </a:pPr>
            <a:r>
              <a:rPr lang="en-US" dirty="0"/>
              <a:t>Array indexing is the same as accessing an array element.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access an array element by referring to its index number.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indexes in </a:t>
            </a:r>
            <a:r>
              <a:rPr lang="en-US" dirty="0" err="1"/>
              <a:t>NumPy</a:t>
            </a:r>
            <a:r>
              <a:rPr lang="en-US" dirty="0"/>
              <a:t> arrays start with 0, meaning that the first element has index 0, and the second has index 1 etc.</a:t>
            </a:r>
            <a:endParaRPr lang="en-IN" dirty="0"/>
          </a:p>
        </p:txBody>
      </p:sp>
      <p:sp>
        <p:nvSpPr>
          <p:cNvPr id="3" name="Rectangle 2"/>
          <p:cNvSpPr/>
          <p:nvPr/>
        </p:nvSpPr>
        <p:spPr>
          <a:xfrm>
            <a:off x="798286" y="2574222"/>
            <a:ext cx="3425371"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a:t>
            </a:r>
          </a:p>
          <a:p>
            <a:endParaRPr lang="en-US" dirty="0"/>
          </a:p>
          <a:p>
            <a:r>
              <a:rPr lang="en-US" dirty="0"/>
              <a:t>print(</a:t>
            </a:r>
            <a:r>
              <a:rPr lang="en-US" dirty="0" err="1"/>
              <a:t>arr</a:t>
            </a:r>
            <a:r>
              <a:rPr lang="en-US" dirty="0"/>
              <a:t>[0])</a:t>
            </a:r>
            <a:endParaRPr lang="en-IN" dirty="0"/>
          </a:p>
        </p:txBody>
      </p:sp>
      <p:sp>
        <p:nvSpPr>
          <p:cNvPr id="4" name="Rectangle 3"/>
          <p:cNvSpPr/>
          <p:nvPr/>
        </p:nvSpPr>
        <p:spPr>
          <a:xfrm>
            <a:off x="4688114" y="2574222"/>
            <a:ext cx="3991429"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a:t>
            </a:r>
          </a:p>
          <a:p>
            <a:endParaRPr lang="en-US" dirty="0"/>
          </a:p>
          <a:p>
            <a:r>
              <a:rPr lang="en-US" dirty="0"/>
              <a:t>print(</a:t>
            </a:r>
            <a:r>
              <a:rPr lang="en-US" dirty="0" err="1"/>
              <a:t>arr</a:t>
            </a:r>
            <a:r>
              <a:rPr lang="en-US" dirty="0"/>
              <a:t>[1])</a:t>
            </a:r>
            <a:endParaRPr lang="en-IN" dirty="0"/>
          </a:p>
        </p:txBody>
      </p:sp>
      <p:sp>
        <p:nvSpPr>
          <p:cNvPr id="5" name="Rectangle 4"/>
          <p:cNvSpPr/>
          <p:nvPr/>
        </p:nvSpPr>
        <p:spPr>
          <a:xfrm>
            <a:off x="1465943" y="4707822"/>
            <a:ext cx="3483428"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a:t>
            </a:r>
          </a:p>
          <a:p>
            <a:endParaRPr lang="en-US" dirty="0"/>
          </a:p>
          <a:p>
            <a:r>
              <a:rPr lang="en-US" dirty="0"/>
              <a:t>print(</a:t>
            </a:r>
            <a:r>
              <a:rPr lang="en-US" dirty="0" err="1"/>
              <a:t>arr</a:t>
            </a:r>
            <a:r>
              <a:rPr lang="en-US" dirty="0"/>
              <a:t>[2] + </a:t>
            </a:r>
            <a:r>
              <a:rPr lang="en-US" dirty="0" err="1"/>
              <a:t>arr</a:t>
            </a:r>
            <a:r>
              <a:rPr lang="en-US" dirty="0"/>
              <a:t>[3])</a:t>
            </a:r>
            <a:endParaRPr lang="en-IN" dirty="0"/>
          </a:p>
        </p:txBody>
      </p:sp>
    </p:spTree>
    <p:extLst>
      <p:ext uri="{BB962C8B-B14F-4D97-AF65-F5344CB8AC3E}">
        <p14:creationId xmlns:p14="http://schemas.microsoft.com/office/powerpoint/2010/main" val="2455598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543" y="315409"/>
            <a:ext cx="10755086" cy="2169825"/>
          </a:xfrm>
          <a:prstGeom prst="rect">
            <a:avLst/>
          </a:prstGeom>
        </p:spPr>
        <p:txBody>
          <a:bodyPr wrap="square">
            <a:spAutoFit/>
          </a:bodyPr>
          <a:lstStyle/>
          <a:p>
            <a:pPr algn="just">
              <a:lnSpc>
                <a:spcPct val="150000"/>
              </a:lnSpc>
            </a:pPr>
            <a:r>
              <a:rPr lang="en-US" b="1" dirty="0"/>
              <a:t>Access 2-D Arrays</a:t>
            </a:r>
          </a:p>
          <a:p>
            <a:pPr marL="285750" indent="-285750" algn="just">
              <a:lnSpc>
                <a:spcPct val="150000"/>
              </a:lnSpc>
              <a:buFont typeface="Arial" panose="020B0604020202020204" pitchFamily="34" charset="0"/>
              <a:buChar char="•"/>
            </a:pPr>
            <a:r>
              <a:rPr lang="en-US" dirty="0"/>
              <a:t>To access elements from 2-D arrays we can use </a:t>
            </a:r>
            <a:r>
              <a:rPr lang="en-US" b="1" dirty="0"/>
              <a:t>comma separated integers </a:t>
            </a:r>
            <a:r>
              <a:rPr lang="en-US" dirty="0"/>
              <a:t>representing the dimension and the index of the element.</a:t>
            </a:r>
          </a:p>
          <a:p>
            <a:pPr marL="285750" indent="-285750" algn="just">
              <a:lnSpc>
                <a:spcPct val="150000"/>
              </a:lnSpc>
              <a:buFont typeface="Arial" panose="020B0604020202020204" pitchFamily="34" charset="0"/>
              <a:buChar char="•"/>
            </a:pPr>
            <a:r>
              <a:rPr lang="en-US" dirty="0" smtClean="0"/>
              <a:t>Think </a:t>
            </a:r>
            <a:r>
              <a:rPr lang="en-US" dirty="0"/>
              <a:t>of 2-D arrays like a table with </a:t>
            </a:r>
            <a:r>
              <a:rPr lang="en-US" b="1" dirty="0"/>
              <a:t>rows and columns</a:t>
            </a:r>
            <a:r>
              <a:rPr lang="en-US" dirty="0"/>
              <a:t>, where the dimension represents the row and the index represents the column.</a:t>
            </a:r>
            <a:endParaRPr lang="en-IN" dirty="0"/>
          </a:p>
        </p:txBody>
      </p:sp>
      <p:sp>
        <p:nvSpPr>
          <p:cNvPr id="3" name="Rectangle 2"/>
          <p:cNvSpPr/>
          <p:nvPr/>
        </p:nvSpPr>
        <p:spPr>
          <a:xfrm>
            <a:off x="551543" y="2820964"/>
            <a:ext cx="4615543"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([[1,2,3,4,5], [6,7,8,9,10]])</a:t>
            </a:r>
          </a:p>
          <a:p>
            <a:endParaRPr lang="en-US" dirty="0"/>
          </a:p>
          <a:p>
            <a:r>
              <a:rPr lang="en-US" dirty="0"/>
              <a:t>print('2nd element on 1st row: ', </a:t>
            </a:r>
            <a:r>
              <a:rPr lang="en-US" dirty="0" err="1"/>
              <a:t>arr</a:t>
            </a:r>
            <a:r>
              <a:rPr lang="en-US" dirty="0"/>
              <a:t>[0, 1])</a:t>
            </a:r>
            <a:endParaRPr lang="en-IN" dirty="0"/>
          </a:p>
        </p:txBody>
      </p:sp>
      <p:sp>
        <p:nvSpPr>
          <p:cNvPr id="4" name="Rectangle 3"/>
          <p:cNvSpPr/>
          <p:nvPr/>
        </p:nvSpPr>
        <p:spPr>
          <a:xfrm>
            <a:off x="5718629" y="2820964"/>
            <a:ext cx="5109028"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([[1,2,3,4,5], [6,7,8,9,10]])</a:t>
            </a:r>
          </a:p>
          <a:p>
            <a:endParaRPr lang="en-US" dirty="0"/>
          </a:p>
          <a:p>
            <a:r>
              <a:rPr lang="en-US" dirty="0"/>
              <a:t>print('5th element on 2nd row: ', </a:t>
            </a:r>
            <a:r>
              <a:rPr lang="en-US" dirty="0" err="1"/>
              <a:t>arr</a:t>
            </a:r>
            <a:r>
              <a:rPr lang="en-US" dirty="0"/>
              <a:t>[1, 4])</a:t>
            </a:r>
            <a:endParaRPr lang="en-IN" dirty="0"/>
          </a:p>
        </p:txBody>
      </p:sp>
    </p:spTree>
    <p:extLst>
      <p:ext uri="{BB962C8B-B14F-4D97-AF65-F5344CB8AC3E}">
        <p14:creationId xmlns:p14="http://schemas.microsoft.com/office/powerpoint/2010/main" val="1905112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6550" y="268906"/>
            <a:ext cx="2241063" cy="430887"/>
          </a:xfrm>
          <a:prstGeom prst="rect">
            <a:avLst/>
          </a:prstGeom>
        </p:spPr>
        <p:txBody>
          <a:bodyPr wrap="none">
            <a:spAutoFit/>
          </a:bodyPr>
          <a:lstStyle/>
          <a:p>
            <a:r>
              <a:rPr lang="en-IN" sz="2200" b="1" dirty="0"/>
              <a:t>Access 3-D Arrays</a:t>
            </a:r>
          </a:p>
        </p:txBody>
      </p:sp>
      <p:sp>
        <p:nvSpPr>
          <p:cNvPr id="3" name="Rectangle 2"/>
          <p:cNvSpPr/>
          <p:nvPr/>
        </p:nvSpPr>
        <p:spPr>
          <a:xfrm>
            <a:off x="260151" y="945590"/>
            <a:ext cx="5414936" cy="133882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To access elements from 3-D arrays we can use comma separated integers representing the dimensions and the index of the element.</a:t>
            </a:r>
            <a:endParaRPr lang="en-IN" dirty="0"/>
          </a:p>
        </p:txBody>
      </p:sp>
      <p:sp>
        <p:nvSpPr>
          <p:cNvPr id="4" name="Rectangle 3"/>
          <p:cNvSpPr/>
          <p:nvPr/>
        </p:nvSpPr>
        <p:spPr>
          <a:xfrm>
            <a:off x="105802" y="2530215"/>
            <a:ext cx="560362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 5, 6]], [[7, 8, 9], [10, 11, 12]]])</a:t>
            </a:r>
          </a:p>
          <a:p>
            <a:endParaRPr lang="en-US" dirty="0"/>
          </a:p>
          <a:p>
            <a:r>
              <a:rPr lang="en-US" dirty="0"/>
              <a:t>print(</a:t>
            </a:r>
            <a:r>
              <a:rPr lang="en-US" dirty="0" err="1"/>
              <a:t>arr</a:t>
            </a:r>
            <a:r>
              <a:rPr lang="en-US" dirty="0"/>
              <a:t>[0, 1, 2])</a:t>
            </a:r>
            <a:endParaRPr lang="en-IN" dirty="0"/>
          </a:p>
        </p:txBody>
      </p:sp>
      <p:sp>
        <p:nvSpPr>
          <p:cNvPr id="5" name="Rectangle 4"/>
          <p:cNvSpPr/>
          <p:nvPr/>
        </p:nvSpPr>
        <p:spPr>
          <a:xfrm>
            <a:off x="5863772" y="117693"/>
            <a:ext cx="6226630" cy="674030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Example Explained</a:t>
            </a:r>
          </a:p>
          <a:p>
            <a:r>
              <a:rPr lang="en-US" dirty="0" err="1"/>
              <a:t>arr</a:t>
            </a:r>
            <a:r>
              <a:rPr lang="en-US" dirty="0"/>
              <a:t>[0, 1, 2] prints the value 6.</a:t>
            </a:r>
          </a:p>
          <a:p>
            <a:r>
              <a:rPr lang="en-US" dirty="0" smtClean="0"/>
              <a:t>And </a:t>
            </a:r>
            <a:r>
              <a:rPr lang="en-US" dirty="0"/>
              <a:t>this is why:</a:t>
            </a:r>
          </a:p>
          <a:p>
            <a:r>
              <a:rPr lang="en-US" dirty="0" smtClean="0"/>
              <a:t>The </a:t>
            </a:r>
            <a:r>
              <a:rPr lang="en-US" dirty="0"/>
              <a:t>first number represents the first dimension, which contains two arrays:</a:t>
            </a:r>
          </a:p>
          <a:p>
            <a:r>
              <a:rPr lang="en-US" dirty="0"/>
              <a:t>[[1, 2, 3], [4, 5, 6]]</a:t>
            </a:r>
          </a:p>
          <a:p>
            <a:r>
              <a:rPr lang="en-US" dirty="0"/>
              <a:t>and:</a:t>
            </a:r>
          </a:p>
          <a:p>
            <a:r>
              <a:rPr lang="en-US" dirty="0"/>
              <a:t>[[7, 8, 9], [10, 11, 12]]</a:t>
            </a:r>
          </a:p>
          <a:p>
            <a:r>
              <a:rPr lang="en-US" dirty="0"/>
              <a:t>Since we selected 0, we are left with the first array:</a:t>
            </a:r>
          </a:p>
          <a:p>
            <a:r>
              <a:rPr lang="en-US" dirty="0"/>
              <a:t>[[1, 2, 3], [4, 5, 6]]</a:t>
            </a:r>
          </a:p>
          <a:p>
            <a:r>
              <a:rPr lang="en-US" dirty="0" smtClean="0"/>
              <a:t>The </a:t>
            </a:r>
            <a:r>
              <a:rPr lang="en-US" dirty="0"/>
              <a:t>second number represents the second dimension, which also contains two arrays:</a:t>
            </a:r>
          </a:p>
          <a:p>
            <a:r>
              <a:rPr lang="en-US" dirty="0"/>
              <a:t>[1, 2, 3]</a:t>
            </a:r>
          </a:p>
          <a:p>
            <a:r>
              <a:rPr lang="en-US" dirty="0"/>
              <a:t>and:</a:t>
            </a:r>
          </a:p>
          <a:p>
            <a:r>
              <a:rPr lang="en-US" dirty="0"/>
              <a:t>[4, 5, 6]</a:t>
            </a:r>
          </a:p>
          <a:p>
            <a:r>
              <a:rPr lang="en-US" dirty="0"/>
              <a:t>Since we selected 1, we are left with the second array:</a:t>
            </a:r>
          </a:p>
          <a:p>
            <a:r>
              <a:rPr lang="en-US" dirty="0"/>
              <a:t>[4, 5, 6]</a:t>
            </a:r>
          </a:p>
          <a:p>
            <a:r>
              <a:rPr lang="en-US" dirty="0" smtClean="0"/>
              <a:t>The </a:t>
            </a:r>
            <a:r>
              <a:rPr lang="en-US" dirty="0"/>
              <a:t>third number represents the third dimension, which contains three values:</a:t>
            </a:r>
          </a:p>
          <a:p>
            <a:r>
              <a:rPr lang="en-US" dirty="0"/>
              <a:t>4</a:t>
            </a:r>
          </a:p>
          <a:p>
            <a:r>
              <a:rPr lang="en-US" dirty="0"/>
              <a:t>5</a:t>
            </a:r>
          </a:p>
          <a:p>
            <a:r>
              <a:rPr lang="en-US" dirty="0"/>
              <a:t>6</a:t>
            </a:r>
          </a:p>
          <a:p>
            <a:r>
              <a:rPr lang="en-US" dirty="0"/>
              <a:t>Since we selected 2, we end up with the third value:</a:t>
            </a:r>
          </a:p>
          <a:p>
            <a:r>
              <a:rPr lang="en-US" dirty="0"/>
              <a:t>6</a:t>
            </a:r>
            <a:endParaRPr lang="en-IN" dirty="0"/>
          </a:p>
        </p:txBody>
      </p:sp>
    </p:spTree>
    <p:extLst>
      <p:ext uri="{BB962C8B-B14F-4D97-AF65-F5344CB8AC3E}">
        <p14:creationId xmlns:p14="http://schemas.microsoft.com/office/powerpoint/2010/main" val="258874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8000" y="407912"/>
            <a:ext cx="5529944" cy="6093976"/>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What is Data Science?</a:t>
            </a:r>
          </a:p>
          <a:p>
            <a:pPr algn="just">
              <a:lnSpc>
                <a:spcPct val="150000"/>
              </a:lnSpc>
            </a:pPr>
            <a:r>
              <a:rPr lang="en-US" sz="2000" dirty="0" smtClean="0">
                <a:solidFill>
                  <a:srgbClr val="333333"/>
                </a:solidFill>
                <a:latin typeface="Times New Roman" panose="02020603050405020304" pitchFamily="18" charset="0"/>
                <a:cs typeface="Times New Roman" panose="02020603050405020304" pitchFamily="18" charset="0"/>
              </a:rPr>
              <a:t>It is </a:t>
            </a:r>
            <a:r>
              <a:rPr lang="en-US" sz="2000" dirty="0">
                <a:solidFill>
                  <a:srgbClr val="333333"/>
                </a:solidFill>
                <a:latin typeface="Times New Roman" panose="02020603050405020304" pitchFamily="18" charset="0"/>
                <a:cs typeface="Times New Roman" panose="02020603050405020304" pitchFamily="18" charset="0"/>
              </a:rPr>
              <a:t>a </a:t>
            </a:r>
            <a:r>
              <a:rPr lang="en-US" sz="2000" b="1" dirty="0">
                <a:solidFill>
                  <a:srgbClr val="333333"/>
                </a:solidFill>
                <a:latin typeface="Times New Roman" panose="02020603050405020304" pitchFamily="18" charset="0"/>
                <a:cs typeface="Times New Roman" panose="02020603050405020304" pitchFamily="18" charset="0"/>
              </a:rPr>
              <a:t>multidisciplinary field </a:t>
            </a:r>
            <a:r>
              <a:rPr lang="en-US" sz="2000" dirty="0">
                <a:solidFill>
                  <a:srgbClr val="333333"/>
                </a:solidFill>
                <a:latin typeface="Times New Roman" panose="02020603050405020304" pitchFamily="18" charset="0"/>
                <a:cs typeface="Times New Roman" panose="02020603050405020304" pitchFamily="18" charset="0"/>
              </a:rPr>
              <a:t>that </a:t>
            </a:r>
            <a:r>
              <a:rPr lang="en-US" sz="2000" b="1" dirty="0">
                <a:solidFill>
                  <a:srgbClr val="333333"/>
                </a:solidFill>
                <a:latin typeface="Times New Roman" panose="02020603050405020304" pitchFamily="18" charset="0"/>
                <a:cs typeface="Times New Roman" panose="02020603050405020304" pitchFamily="18" charset="0"/>
              </a:rPr>
              <a:t>involves</a:t>
            </a:r>
            <a:r>
              <a:rPr lang="en-US" sz="2000" dirty="0">
                <a:solidFill>
                  <a:srgbClr val="333333"/>
                </a:solidFill>
                <a:latin typeface="Times New Roman" panose="02020603050405020304" pitchFamily="18" charset="0"/>
                <a:cs typeface="Times New Roman" panose="02020603050405020304" pitchFamily="18" charset="0"/>
              </a:rPr>
              <a:t> the use of </a:t>
            </a:r>
            <a:r>
              <a:rPr lang="en-US" sz="2000" b="1" dirty="0">
                <a:solidFill>
                  <a:srgbClr val="333333"/>
                </a:solidFill>
                <a:latin typeface="Times New Roman" panose="02020603050405020304" pitchFamily="18" charset="0"/>
                <a:cs typeface="Times New Roman" panose="02020603050405020304" pitchFamily="18" charset="0"/>
              </a:rPr>
              <a:t>statistical and computational methods</a:t>
            </a:r>
            <a:r>
              <a:rPr lang="en-US" sz="2000" dirty="0">
                <a:solidFill>
                  <a:srgbClr val="333333"/>
                </a:solidFill>
                <a:latin typeface="Times New Roman" panose="02020603050405020304" pitchFamily="18" charset="0"/>
                <a:cs typeface="Times New Roman" panose="02020603050405020304" pitchFamily="18" charset="0"/>
              </a:rPr>
              <a:t> to </a:t>
            </a:r>
            <a:r>
              <a:rPr lang="en-US" sz="2000" b="1" dirty="0">
                <a:solidFill>
                  <a:srgbClr val="333333"/>
                </a:solidFill>
                <a:latin typeface="Times New Roman" panose="02020603050405020304" pitchFamily="18" charset="0"/>
                <a:cs typeface="Times New Roman" panose="02020603050405020304" pitchFamily="18" charset="0"/>
              </a:rPr>
              <a:t>extract insights and knowledge </a:t>
            </a:r>
            <a:r>
              <a:rPr lang="en-US" sz="2000" dirty="0">
                <a:solidFill>
                  <a:srgbClr val="333333"/>
                </a:solidFill>
                <a:latin typeface="Times New Roman" panose="02020603050405020304" pitchFamily="18" charset="0"/>
                <a:cs typeface="Times New Roman" panose="02020603050405020304" pitchFamily="18" charset="0"/>
              </a:rPr>
              <a:t>from data. To analyze and comprehend large data sets, it uses techniques from computer science, mathematics, and statistics.</a:t>
            </a: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Data mining, machine learning, and data visualization are just a few of the tools and methods we frequently employ to draw meaning from data. They may deal with both structured and unstructured data, including text and pictures, databases, and spreadsheets.</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389687" y="1382713"/>
            <a:ext cx="5276956" cy="4669745"/>
          </a:xfrm>
          <a:prstGeom prst="rect">
            <a:avLst/>
          </a:prstGeom>
        </p:spPr>
      </p:pic>
    </p:spTree>
    <p:extLst>
      <p:ext uri="{BB962C8B-B14F-4D97-AF65-F5344CB8AC3E}">
        <p14:creationId xmlns:p14="http://schemas.microsoft.com/office/powerpoint/2010/main" val="22834572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5861" y="225362"/>
            <a:ext cx="2279727" cy="430887"/>
          </a:xfrm>
          <a:prstGeom prst="rect">
            <a:avLst/>
          </a:prstGeom>
        </p:spPr>
        <p:txBody>
          <a:bodyPr wrap="none">
            <a:spAutoFit/>
          </a:bodyPr>
          <a:lstStyle/>
          <a:p>
            <a:r>
              <a:rPr lang="en-IN" sz="2200" b="1" dirty="0"/>
              <a:t>Negative Indexing</a:t>
            </a:r>
          </a:p>
        </p:txBody>
      </p:sp>
      <p:sp>
        <p:nvSpPr>
          <p:cNvPr id="3" name="Rectangle 2"/>
          <p:cNvSpPr/>
          <p:nvPr/>
        </p:nvSpPr>
        <p:spPr>
          <a:xfrm>
            <a:off x="405861" y="656249"/>
            <a:ext cx="5293565" cy="369332"/>
          </a:xfrm>
          <a:prstGeom prst="rect">
            <a:avLst/>
          </a:prstGeom>
        </p:spPr>
        <p:txBody>
          <a:bodyPr wrap="none">
            <a:spAutoFit/>
          </a:bodyPr>
          <a:lstStyle/>
          <a:p>
            <a:r>
              <a:rPr lang="en-US" dirty="0"/>
              <a:t>Use negative indexing to access an array from the end.</a:t>
            </a:r>
            <a:endParaRPr lang="en-IN" dirty="0"/>
          </a:p>
        </p:txBody>
      </p:sp>
      <p:sp>
        <p:nvSpPr>
          <p:cNvPr id="4" name="Rectangle 3"/>
          <p:cNvSpPr/>
          <p:nvPr/>
        </p:nvSpPr>
        <p:spPr>
          <a:xfrm>
            <a:off x="405860" y="1106690"/>
            <a:ext cx="6590025"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Example</a:t>
            </a:r>
          </a:p>
          <a:p>
            <a:r>
              <a:rPr lang="en-US" dirty="0"/>
              <a:t>Print the last element from the 2nd dim:</a:t>
            </a:r>
          </a:p>
          <a:p>
            <a:endParaRPr lang="en-US" dirty="0"/>
          </a:p>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([[1,2,3,4,5], [6,7,8,9,10]])</a:t>
            </a:r>
          </a:p>
          <a:p>
            <a:r>
              <a:rPr lang="en-US" dirty="0" smtClean="0"/>
              <a:t>print</a:t>
            </a:r>
            <a:r>
              <a:rPr lang="en-US" dirty="0"/>
              <a:t>('Last element from 2nd dim: ', </a:t>
            </a:r>
            <a:r>
              <a:rPr lang="en-US" dirty="0" err="1"/>
              <a:t>arr</a:t>
            </a:r>
            <a:r>
              <a:rPr lang="en-US" dirty="0"/>
              <a:t>[1, -1])</a:t>
            </a:r>
            <a:endParaRPr lang="en-IN" dirty="0"/>
          </a:p>
        </p:txBody>
      </p:sp>
      <p:sp>
        <p:nvSpPr>
          <p:cNvPr id="5" name="Rectangle 4"/>
          <p:cNvSpPr/>
          <p:nvPr/>
        </p:nvSpPr>
        <p:spPr>
          <a:xfrm>
            <a:off x="652872" y="3880507"/>
            <a:ext cx="5443128"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([[1,2,3,4,5], [6,7,8,9,10]])</a:t>
            </a:r>
          </a:p>
          <a:p>
            <a:endParaRPr lang="en-US" dirty="0"/>
          </a:p>
          <a:p>
            <a:r>
              <a:rPr lang="en-US" dirty="0"/>
              <a:t>print('Last element from 2nd dim: ', </a:t>
            </a:r>
            <a:r>
              <a:rPr lang="en-US" dirty="0" err="1"/>
              <a:t>arr</a:t>
            </a:r>
            <a:r>
              <a:rPr lang="en-US" dirty="0"/>
              <a:t>[1, -1])</a:t>
            </a:r>
          </a:p>
        </p:txBody>
      </p:sp>
    </p:spTree>
    <p:extLst>
      <p:ext uri="{BB962C8B-B14F-4D97-AF65-F5344CB8AC3E}">
        <p14:creationId xmlns:p14="http://schemas.microsoft.com/office/powerpoint/2010/main" val="2479690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9691" y="472106"/>
            <a:ext cx="2541465" cy="430887"/>
          </a:xfrm>
          <a:prstGeom prst="rect">
            <a:avLst/>
          </a:prstGeom>
        </p:spPr>
        <p:txBody>
          <a:bodyPr wrap="none">
            <a:spAutoFit/>
          </a:bodyPr>
          <a:lstStyle/>
          <a:p>
            <a:r>
              <a:rPr lang="en-IN" sz="2200" b="1" dirty="0" err="1"/>
              <a:t>NumPy</a:t>
            </a:r>
            <a:r>
              <a:rPr lang="en-IN" sz="2200" b="1" dirty="0"/>
              <a:t> Array Slicing</a:t>
            </a:r>
          </a:p>
        </p:txBody>
      </p:sp>
      <p:sp>
        <p:nvSpPr>
          <p:cNvPr id="3" name="Rectangle 2"/>
          <p:cNvSpPr/>
          <p:nvPr/>
        </p:nvSpPr>
        <p:spPr>
          <a:xfrm>
            <a:off x="739691" y="902993"/>
            <a:ext cx="10073452" cy="3139321"/>
          </a:xfrm>
          <a:prstGeom prst="rect">
            <a:avLst/>
          </a:prstGeom>
        </p:spPr>
        <p:txBody>
          <a:bodyPr wrap="square">
            <a:spAutoFit/>
          </a:bodyPr>
          <a:lstStyle/>
          <a:p>
            <a:pPr marL="285750" indent="-285750">
              <a:buFont typeface="Arial" panose="020B0604020202020204" pitchFamily="34" charset="0"/>
              <a:buChar char="•"/>
            </a:pPr>
            <a:r>
              <a:rPr lang="en-US" dirty="0"/>
              <a:t>Slicing in python means taking elements from one given index to another given index.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pass slice instead of index like this: [</a:t>
            </a:r>
            <a:r>
              <a:rPr lang="en-US" dirty="0" err="1"/>
              <a:t>start:end</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can also define the step, like this: [</a:t>
            </a:r>
            <a:r>
              <a:rPr lang="en-US" dirty="0" err="1"/>
              <a:t>start:end:step</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we don't pass start its considered 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we don't pass end its considered length of array in that dimension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we don't pass step its considered 1</a:t>
            </a:r>
            <a:endParaRPr lang="en-IN" dirty="0"/>
          </a:p>
        </p:txBody>
      </p:sp>
      <p:sp>
        <p:nvSpPr>
          <p:cNvPr id="4" name="Rectangle 3"/>
          <p:cNvSpPr/>
          <p:nvPr/>
        </p:nvSpPr>
        <p:spPr>
          <a:xfrm>
            <a:off x="739690" y="4147181"/>
            <a:ext cx="6590023"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Example</a:t>
            </a:r>
          </a:p>
          <a:p>
            <a:r>
              <a:rPr lang="en-US" dirty="0"/>
              <a:t>Slice elements from index 1 to index 5 from the following array:</a:t>
            </a:r>
          </a:p>
          <a:p>
            <a:endParaRPr lang="en-US" dirty="0"/>
          </a:p>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 5, 6, 7])</a:t>
            </a:r>
          </a:p>
          <a:p>
            <a:endParaRPr lang="en-US" dirty="0"/>
          </a:p>
          <a:p>
            <a:r>
              <a:rPr lang="en-US" dirty="0"/>
              <a:t>print(</a:t>
            </a:r>
            <a:r>
              <a:rPr lang="en-US" dirty="0" err="1"/>
              <a:t>arr</a:t>
            </a:r>
            <a:r>
              <a:rPr lang="en-US" dirty="0"/>
              <a:t>[1:5])</a:t>
            </a:r>
            <a:endParaRPr lang="en-IN" dirty="0"/>
          </a:p>
        </p:txBody>
      </p:sp>
    </p:spTree>
    <p:extLst>
      <p:ext uri="{BB962C8B-B14F-4D97-AF65-F5344CB8AC3E}">
        <p14:creationId xmlns:p14="http://schemas.microsoft.com/office/powerpoint/2010/main" val="1003215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7657" y="242838"/>
            <a:ext cx="6096000" cy="230832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Example</a:t>
            </a:r>
          </a:p>
          <a:p>
            <a:r>
              <a:rPr lang="en-US" dirty="0"/>
              <a:t>Slice elements from index 4 to the end of the array:</a:t>
            </a:r>
          </a:p>
          <a:p>
            <a:endParaRPr lang="en-US" dirty="0"/>
          </a:p>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 5, 6, 7])</a:t>
            </a:r>
          </a:p>
          <a:p>
            <a:endParaRPr lang="en-US" dirty="0"/>
          </a:p>
          <a:p>
            <a:r>
              <a:rPr lang="en-US" dirty="0"/>
              <a:t>print(</a:t>
            </a:r>
            <a:r>
              <a:rPr lang="en-US" dirty="0" err="1"/>
              <a:t>arr</a:t>
            </a:r>
            <a:r>
              <a:rPr lang="en-US" dirty="0"/>
              <a:t>[4:])</a:t>
            </a:r>
            <a:endParaRPr lang="en-IN" dirty="0"/>
          </a:p>
        </p:txBody>
      </p:sp>
      <p:sp>
        <p:nvSpPr>
          <p:cNvPr id="3" name="Rectangle 2"/>
          <p:cNvSpPr/>
          <p:nvPr/>
        </p:nvSpPr>
        <p:spPr>
          <a:xfrm>
            <a:off x="841829" y="3387021"/>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 5, 6, 7])</a:t>
            </a:r>
          </a:p>
          <a:p>
            <a:endParaRPr lang="en-US" dirty="0"/>
          </a:p>
          <a:p>
            <a:r>
              <a:rPr lang="en-US" dirty="0"/>
              <a:t>print(</a:t>
            </a:r>
            <a:r>
              <a:rPr lang="en-US" dirty="0" err="1"/>
              <a:t>arr</a:t>
            </a:r>
            <a:r>
              <a:rPr lang="en-US" dirty="0"/>
              <a:t>[:4])</a:t>
            </a:r>
          </a:p>
        </p:txBody>
      </p:sp>
    </p:spTree>
    <p:extLst>
      <p:ext uri="{BB962C8B-B14F-4D97-AF65-F5344CB8AC3E}">
        <p14:creationId xmlns:p14="http://schemas.microsoft.com/office/powerpoint/2010/main" val="281015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123" y="472105"/>
            <a:ext cx="2024465" cy="430887"/>
          </a:xfrm>
          <a:prstGeom prst="rect">
            <a:avLst/>
          </a:prstGeom>
        </p:spPr>
        <p:txBody>
          <a:bodyPr wrap="none">
            <a:spAutoFit/>
          </a:bodyPr>
          <a:lstStyle/>
          <a:p>
            <a:r>
              <a:rPr lang="en-IN" sz="2200" b="1" dirty="0"/>
              <a:t>Negative Slicing</a:t>
            </a:r>
          </a:p>
        </p:txBody>
      </p:sp>
      <p:sp>
        <p:nvSpPr>
          <p:cNvPr id="3" name="Rectangle 2"/>
          <p:cNvSpPr/>
          <p:nvPr/>
        </p:nvSpPr>
        <p:spPr>
          <a:xfrm>
            <a:off x="714030" y="1096220"/>
            <a:ext cx="5596853" cy="369332"/>
          </a:xfrm>
          <a:prstGeom prst="rect">
            <a:avLst/>
          </a:prstGeom>
        </p:spPr>
        <p:txBody>
          <a:bodyPr wrap="none">
            <a:spAutoFit/>
          </a:bodyPr>
          <a:lstStyle/>
          <a:p>
            <a:r>
              <a:rPr lang="en-US" dirty="0"/>
              <a:t>Use the minus operator to refer to an index from the end:</a:t>
            </a:r>
            <a:endParaRPr lang="en-IN" dirty="0"/>
          </a:p>
        </p:txBody>
      </p:sp>
      <p:sp>
        <p:nvSpPr>
          <p:cNvPr id="4" name="Rectangle 3"/>
          <p:cNvSpPr/>
          <p:nvPr/>
        </p:nvSpPr>
        <p:spPr>
          <a:xfrm>
            <a:off x="609123" y="1658780"/>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 5, 6, 7])</a:t>
            </a:r>
          </a:p>
          <a:p>
            <a:endParaRPr lang="en-US" dirty="0"/>
          </a:p>
          <a:p>
            <a:r>
              <a:rPr lang="en-US" dirty="0"/>
              <a:t>print(</a:t>
            </a:r>
            <a:r>
              <a:rPr lang="en-US" dirty="0" err="1"/>
              <a:t>arr</a:t>
            </a:r>
            <a:r>
              <a:rPr lang="en-US" dirty="0"/>
              <a:t>[-3:-1])</a:t>
            </a:r>
          </a:p>
        </p:txBody>
      </p:sp>
      <p:sp>
        <p:nvSpPr>
          <p:cNvPr id="6" name="Rectangle 5"/>
          <p:cNvSpPr/>
          <p:nvPr/>
        </p:nvSpPr>
        <p:spPr>
          <a:xfrm>
            <a:off x="7477687" y="1936487"/>
            <a:ext cx="934871" cy="646331"/>
          </a:xfrm>
          <a:prstGeom prst="rect">
            <a:avLst/>
          </a:prstGeom>
        </p:spPr>
        <p:txBody>
          <a:bodyPr wrap="none">
            <a:spAutoFit/>
          </a:bodyPr>
          <a:lstStyle/>
          <a:p>
            <a:r>
              <a:rPr lang="en-US" b="1" u="sng" dirty="0" smtClean="0"/>
              <a:t>Output:</a:t>
            </a:r>
            <a:endParaRPr lang="en-IN" b="1" u="sng" dirty="0" smtClean="0"/>
          </a:p>
          <a:p>
            <a:r>
              <a:rPr lang="en-IN" dirty="0" smtClean="0"/>
              <a:t>[</a:t>
            </a:r>
            <a:r>
              <a:rPr lang="en-IN" dirty="0"/>
              <a:t>5 6]</a:t>
            </a:r>
          </a:p>
        </p:txBody>
      </p:sp>
      <p:sp>
        <p:nvSpPr>
          <p:cNvPr id="7" name="Rectangle 6"/>
          <p:cNvSpPr/>
          <p:nvPr/>
        </p:nvSpPr>
        <p:spPr>
          <a:xfrm>
            <a:off x="609123" y="3359387"/>
            <a:ext cx="6096000" cy="646331"/>
          </a:xfrm>
          <a:prstGeom prst="rect">
            <a:avLst/>
          </a:prstGeom>
        </p:spPr>
        <p:txBody>
          <a:bodyPr>
            <a:spAutoFit/>
          </a:bodyPr>
          <a:lstStyle/>
          <a:p>
            <a:r>
              <a:rPr lang="en-US" b="1" u="sng" dirty="0"/>
              <a:t>STEP</a:t>
            </a:r>
          </a:p>
          <a:p>
            <a:r>
              <a:rPr lang="en-US" dirty="0"/>
              <a:t>Use the step value to determine the step of the slicing:</a:t>
            </a:r>
            <a:endParaRPr lang="en-IN" dirty="0"/>
          </a:p>
        </p:txBody>
      </p:sp>
      <p:sp>
        <p:nvSpPr>
          <p:cNvPr id="8" name="Rectangle 7"/>
          <p:cNvSpPr/>
          <p:nvPr/>
        </p:nvSpPr>
        <p:spPr>
          <a:xfrm>
            <a:off x="609123" y="4373993"/>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 5, 6, 7])</a:t>
            </a:r>
          </a:p>
          <a:p>
            <a:endParaRPr lang="en-US" dirty="0"/>
          </a:p>
          <a:p>
            <a:r>
              <a:rPr lang="en-US" dirty="0"/>
              <a:t>print(</a:t>
            </a:r>
            <a:r>
              <a:rPr lang="en-US" dirty="0" err="1"/>
              <a:t>arr</a:t>
            </a:r>
            <a:r>
              <a:rPr lang="en-US" dirty="0"/>
              <a:t>[1:5:2])</a:t>
            </a:r>
            <a:endParaRPr lang="en-IN" dirty="0"/>
          </a:p>
        </p:txBody>
      </p:sp>
      <p:sp>
        <p:nvSpPr>
          <p:cNvPr id="9" name="Rectangle 8"/>
          <p:cNvSpPr/>
          <p:nvPr/>
        </p:nvSpPr>
        <p:spPr>
          <a:xfrm>
            <a:off x="8106224" y="4792432"/>
            <a:ext cx="934871" cy="646331"/>
          </a:xfrm>
          <a:prstGeom prst="rect">
            <a:avLst/>
          </a:prstGeom>
        </p:spPr>
        <p:txBody>
          <a:bodyPr wrap="none">
            <a:spAutoFit/>
          </a:bodyPr>
          <a:lstStyle/>
          <a:p>
            <a:r>
              <a:rPr lang="en-US" b="1" u="sng" dirty="0" smtClean="0"/>
              <a:t>Output:</a:t>
            </a:r>
            <a:endParaRPr lang="en-IN" b="1" u="sng" dirty="0" smtClean="0"/>
          </a:p>
          <a:p>
            <a:r>
              <a:rPr lang="en-IN" dirty="0" smtClean="0"/>
              <a:t>[</a:t>
            </a:r>
            <a:r>
              <a:rPr lang="en-IN" dirty="0"/>
              <a:t>2 4]</a:t>
            </a:r>
          </a:p>
        </p:txBody>
      </p:sp>
    </p:spTree>
    <p:extLst>
      <p:ext uri="{BB962C8B-B14F-4D97-AF65-F5344CB8AC3E}">
        <p14:creationId xmlns:p14="http://schemas.microsoft.com/office/powerpoint/2010/main" val="2455433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7694" y="326962"/>
            <a:ext cx="4868384" cy="369332"/>
          </a:xfrm>
          <a:prstGeom prst="rect">
            <a:avLst/>
          </a:prstGeom>
        </p:spPr>
        <p:txBody>
          <a:bodyPr wrap="none">
            <a:spAutoFit/>
          </a:bodyPr>
          <a:lstStyle/>
          <a:p>
            <a:r>
              <a:rPr lang="en-US" dirty="0"/>
              <a:t>Return every other element from the entire array:</a:t>
            </a:r>
            <a:endParaRPr lang="en-IN" dirty="0"/>
          </a:p>
        </p:txBody>
      </p:sp>
      <p:sp>
        <p:nvSpPr>
          <p:cNvPr id="3" name="Rectangle 2"/>
          <p:cNvSpPr/>
          <p:nvPr/>
        </p:nvSpPr>
        <p:spPr>
          <a:xfrm>
            <a:off x="497694" y="696294"/>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 5, 6, 7])</a:t>
            </a:r>
          </a:p>
          <a:p>
            <a:endParaRPr lang="en-US" dirty="0"/>
          </a:p>
          <a:p>
            <a:r>
              <a:rPr lang="en-US" dirty="0"/>
              <a:t>print(</a:t>
            </a:r>
            <a:r>
              <a:rPr lang="en-US" dirty="0" err="1"/>
              <a:t>arr</a:t>
            </a:r>
            <a:r>
              <a:rPr lang="en-US" dirty="0"/>
              <a:t>[::2])</a:t>
            </a:r>
            <a:endParaRPr lang="en-IN" dirty="0"/>
          </a:p>
        </p:txBody>
      </p:sp>
      <p:sp>
        <p:nvSpPr>
          <p:cNvPr id="5" name="Rectangle 4"/>
          <p:cNvSpPr/>
          <p:nvPr/>
        </p:nvSpPr>
        <p:spPr>
          <a:xfrm>
            <a:off x="638629" y="3430565"/>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 5], [6, 7, 8, 9, 10]])</a:t>
            </a:r>
          </a:p>
          <a:p>
            <a:endParaRPr lang="en-US" dirty="0"/>
          </a:p>
          <a:p>
            <a:r>
              <a:rPr lang="en-US" dirty="0"/>
              <a:t>print(</a:t>
            </a:r>
            <a:r>
              <a:rPr lang="en-US" dirty="0" err="1"/>
              <a:t>arr</a:t>
            </a:r>
            <a:r>
              <a:rPr lang="en-US" dirty="0"/>
              <a:t>[0, 1:4])</a:t>
            </a:r>
          </a:p>
        </p:txBody>
      </p:sp>
      <p:sp>
        <p:nvSpPr>
          <p:cNvPr id="6" name="Rectangle 5"/>
          <p:cNvSpPr/>
          <p:nvPr/>
        </p:nvSpPr>
        <p:spPr>
          <a:xfrm>
            <a:off x="638629" y="2586650"/>
            <a:ext cx="2207399" cy="430887"/>
          </a:xfrm>
          <a:prstGeom prst="rect">
            <a:avLst/>
          </a:prstGeom>
        </p:spPr>
        <p:txBody>
          <a:bodyPr wrap="none">
            <a:spAutoFit/>
          </a:bodyPr>
          <a:lstStyle/>
          <a:p>
            <a:r>
              <a:rPr lang="en-IN" sz="2200" b="1" dirty="0"/>
              <a:t>Slicing 2-D Arrays</a:t>
            </a:r>
          </a:p>
        </p:txBody>
      </p:sp>
      <p:sp>
        <p:nvSpPr>
          <p:cNvPr id="7" name="Rectangle 6"/>
          <p:cNvSpPr/>
          <p:nvPr/>
        </p:nvSpPr>
        <p:spPr>
          <a:xfrm>
            <a:off x="7765735" y="3694277"/>
            <a:ext cx="934871" cy="646331"/>
          </a:xfrm>
          <a:prstGeom prst="rect">
            <a:avLst/>
          </a:prstGeom>
        </p:spPr>
        <p:txBody>
          <a:bodyPr wrap="none">
            <a:spAutoFit/>
          </a:bodyPr>
          <a:lstStyle/>
          <a:p>
            <a:r>
              <a:rPr lang="en-US" b="1" u="sng" dirty="0" smtClean="0"/>
              <a:t>Output:</a:t>
            </a:r>
            <a:endParaRPr lang="en-IN" b="1" u="sng" dirty="0" smtClean="0"/>
          </a:p>
          <a:p>
            <a:r>
              <a:rPr lang="en-IN" dirty="0" smtClean="0"/>
              <a:t>[</a:t>
            </a:r>
            <a:r>
              <a:rPr lang="en-IN" dirty="0"/>
              <a:t>2 3 4]</a:t>
            </a:r>
          </a:p>
        </p:txBody>
      </p:sp>
      <p:sp>
        <p:nvSpPr>
          <p:cNvPr id="8" name="Rectangle 7"/>
          <p:cNvSpPr/>
          <p:nvPr/>
        </p:nvSpPr>
        <p:spPr>
          <a:xfrm>
            <a:off x="7550147" y="1250292"/>
            <a:ext cx="952505" cy="646331"/>
          </a:xfrm>
          <a:prstGeom prst="rect">
            <a:avLst/>
          </a:prstGeom>
        </p:spPr>
        <p:txBody>
          <a:bodyPr wrap="none">
            <a:spAutoFit/>
          </a:bodyPr>
          <a:lstStyle/>
          <a:p>
            <a:r>
              <a:rPr lang="en-US" b="1" u="sng" dirty="0" smtClean="0"/>
              <a:t>Output:</a:t>
            </a:r>
            <a:endParaRPr lang="en-IN" b="1" u="sng" dirty="0" smtClean="0"/>
          </a:p>
          <a:p>
            <a:r>
              <a:rPr lang="en-IN" dirty="0" smtClean="0"/>
              <a:t>[</a:t>
            </a:r>
            <a:r>
              <a:rPr lang="en-IN" dirty="0"/>
              <a:t>1 3 5 7]</a:t>
            </a:r>
          </a:p>
        </p:txBody>
      </p:sp>
      <p:sp>
        <p:nvSpPr>
          <p:cNvPr id="9" name="Rectangle 8"/>
          <p:cNvSpPr/>
          <p:nvPr/>
        </p:nvSpPr>
        <p:spPr>
          <a:xfrm>
            <a:off x="497694" y="2887783"/>
            <a:ext cx="9226877" cy="369332"/>
          </a:xfrm>
          <a:prstGeom prst="rect">
            <a:avLst/>
          </a:prstGeom>
        </p:spPr>
        <p:txBody>
          <a:bodyPr wrap="square">
            <a:spAutoFit/>
          </a:bodyPr>
          <a:lstStyle/>
          <a:p>
            <a:r>
              <a:rPr lang="en-US" dirty="0"/>
              <a:t>From the second element, slice elements from index 1 to index 4 (not included):</a:t>
            </a:r>
            <a:endParaRPr lang="en-IN" dirty="0"/>
          </a:p>
        </p:txBody>
      </p:sp>
    </p:spTree>
    <p:extLst>
      <p:ext uri="{BB962C8B-B14F-4D97-AF65-F5344CB8AC3E}">
        <p14:creationId xmlns:p14="http://schemas.microsoft.com/office/powerpoint/2010/main" val="2647728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743" y="1064736"/>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import </a:t>
            </a:r>
            <a:r>
              <a:rPr lang="en-US" dirty="0" err="1"/>
              <a:t>numpy</a:t>
            </a:r>
            <a:r>
              <a:rPr lang="en-US" dirty="0"/>
              <a:t> as np</a:t>
            </a:r>
          </a:p>
          <a:p>
            <a:endParaRPr lang="en-US" dirty="0"/>
          </a:p>
          <a:p>
            <a:r>
              <a:rPr lang="en-US" dirty="0" err="1"/>
              <a:t>arr</a:t>
            </a:r>
            <a:r>
              <a:rPr lang="en-US" dirty="0"/>
              <a:t> = </a:t>
            </a:r>
            <a:r>
              <a:rPr lang="en-US" dirty="0" err="1"/>
              <a:t>np.array</a:t>
            </a:r>
            <a:r>
              <a:rPr lang="en-US" dirty="0"/>
              <a:t>([[1, 2, 3, 4, 5], [6, 7, 8, 9, 10]])</a:t>
            </a:r>
          </a:p>
          <a:p>
            <a:endParaRPr lang="en-US" dirty="0"/>
          </a:p>
          <a:p>
            <a:r>
              <a:rPr lang="en-US" dirty="0"/>
              <a:t>print(</a:t>
            </a:r>
            <a:r>
              <a:rPr lang="en-US" dirty="0" err="1"/>
              <a:t>arr</a:t>
            </a:r>
            <a:r>
              <a:rPr lang="en-US" dirty="0"/>
              <a:t>[0:2, 2])</a:t>
            </a:r>
          </a:p>
        </p:txBody>
      </p:sp>
      <p:sp>
        <p:nvSpPr>
          <p:cNvPr id="5" name="Rectangle 4"/>
          <p:cNvSpPr/>
          <p:nvPr/>
        </p:nvSpPr>
        <p:spPr>
          <a:xfrm>
            <a:off x="754743" y="443077"/>
            <a:ext cx="3587136" cy="369332"/>
          </a:xfrm>
          <a:prstGeom prst="rect">
            <a:avLst/>
          </a:prstGeom>
        </p:spPr>
        <p:txBody>
          <a:bodyPr wrap="none">
            <a:spAutoFit/>
          </a:bodyPr>
          <a:lstStyle/>
          <a:p>
            <a:r>
              <a:rPr lang="en-US" dirty="0"/>
              <a:t>From both elements, return index 2:</a:t>
            </a:r>
            <a:endParaRPr lang="en-IN" dirty="0"/>
          </a:p>
        </p:txBody>
      </p:sp>
      <p:sp>
        <p:nvSpPr>
          <p:cNvPr id="6" name="Rectangle 5"/>
          <p:cNvSpPr/>
          <p:nvPr/>
        </p:nvSpPr>
        <p:spPr>
          <a:xfrm>
            <a:off x="754742" y="2794391"/>
            <a:ext cx="10319657" cy="369332"/>
          </a:xfrm>
          <a:prstGeom prst="rect">
            <a:avLst/>
          </a:prstGeom>
        </p:spPr>
        <p:txBody>
          <a:bodyPr wrap="square">
            <a:spAutoFit/>
          </a:bodyPr>
          <a:lstStyle/>
          <a:p>
            <a:r>
              <a:rPr lang="en-US" dirty="0"/>
              <a:t>From both elements, slice index 1 to index 4 (not included), this will return a 2-D array:</a:t>
            </a:r>
            <a:endParaRPr lang="en-IN" dirty="0"/>
          </a:p>
        </p:txBody>
      </p:sp>
    </p:spTree>
    <p:extLst>
      <p:ext uri="{BB962C8B-B14F-4D97-AF65-F5344CB8AC3E}">
        <p14:creationId xmlns:p14="http://schemas.microsoft.com/office/powerpoint/2010/main" val="2646652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3143" y="409645"/>
            <a:ext cx="6096000" cy="563231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import </a:t>
            </a:r>
            <a:r>
              <a:rPr lang="en-US" dirty="0" err="1"/>
              <a:t>numpy</a:t>
            </a:r>
            <a:r>
              <a:rPr lang="en-US" dirty="0"/>
              <a:t> as np </a:t>
            </a:r>
          </a:p>
          <a:p>
            <a:r>
              <a:rPr lang="en-US" dirty="0"/>
              <a:t>a = </a:t>
            </a:r>
            <a:r>
              <a:rPr lang="en-US" dirty="0" err="1"/>
              <a:t>np.array</a:t>
            </a:r>
            <a:r>
              <a:rPr lang="en-US" dirty="0"/>
              <a:t>([[1,2,3],[3,4,5],[4,5,6]]) </a:t>
            </a:r>
          </a:p>
          <a:p>
            <a:endParaRPr lang="en-US" dirty="0"/>
          </a:p>
          <a:p>
            <a:r>
              <a:rPr lang="en-US" dirty="0"/>
              <a:t>print 'Our array is:' </a:t>
            </a:r>
          </a:p>
          <a:p>
            <a:r>
              <a:rPr lang="en-US" dirty="0"/>
              <a:t>print a </a:t>
            </a:r>
          </a:p>
          <a:p>
            <a:r>
              <a:rPr lang="en-US" dirty="0"/>
              <a:t>print '\n'  </a:t>
            </a:r>
          </a:p>
          <a:p>
            <a:endParaRPr lang="en-US" dirty="0"/>
          </a:p>
          <a:p>
            <a:r>
              <a:rPr lang="en-US" dirty="0"/>
              <a:t># this returns array of items in the second column </a:t>
            </a:r>
          </a:p>
          <a:p>
            <a:r>
              <a:rPr lang="en-US" dirty="0"/>
              <a:t>print 'The items in the second column are:'  </a:t>
            </a:r>
          </a:p>
          <a:p>
            <a:r>
              <a:rPr lang="en-US" dirty="0"/>
              <a:t>print a[...,1] </a:t>
            </a:r>
          </a:p>
          <a:p>
            <a:r>
              <a:rPr lang="en-US" dirty="0"/>
              <a:t>print '\n'  </a:t>
            </a:r>
          </a:p>
          <a:p>
            <a:endParaRPr lang="en-US" dirty="0"/>
          </a:p>
          <a:p>
            <a:r>
              <a:rPr lang="en-US" dirty="0"/>
              <a:t># Now we will slice all items from the second row </a:t>
            </a:r>
          </a:p>
          <a:p>
            <a:r>
              <a:rPr lang="en-US" dirty="0"/>
              <a:t>print 'The items in the second row are:' </a:t>
            </a:r>
          </a:p>
          <a:p>
            <a:r>
              <a:rPr lang="en-US" dirty="0"/>
              <a:t>print a[1,...] </a:t>
            </a:r>
          </a:p>
          <a:p>
            <a:r>
              <a:rPr lang="en-US" dirty="0"/>
              <a:t>print '\n'  </a:t>
            </a:r>
          </a:p>
          <a:p>
            <a:endParaRPr lang="en-US" dirty="0"/>
          </a:p>
          <a:p>
            <a:r>
              <a:rPr lang="en-US" dirty="0"/>
              <a:t># Now we will slice all items from column 1 onwards </a:t>
            </a:r>
          </a:p>
          <a:p>
            <a:r>
              <a:rPr lang="en-US" dirty="0"/>
              <a:t>print 'The items column 1 onwards are:' </a:t>
            </a:r>
          </a:p>
          <a:p>
            <a:r>
              <a:rPr lang="en-US" dirty="0"/>
              <a:t>print a[...,1:]</a:t>
            </a:r>
            <a:endParaRPr lang="en-IN" dirty="0"/>
          </a:p>
        </p:txBody>
      </p:sp>
      <p:sp>
        <p:nvSpPr>
          <p:cNvPr id="3" name="Rectangle 2"/>
          <p:cNvSpPr/>
          <p:nvPr/>
        </p:nvSpPr>
        <p:spPr>
          <a:xfrm>
            <a:off x="7373257" y="963642"/>
            <a:ext cx="3947886" cy="452431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smtClean="0"/>
              <a:t>Output:</a:t>
            </a:r>
          </a:p>
          <a:p>
            <a:r>
              <a:rPr lang="en-US" dirty="0" smtClean="0"/>
              <a:t>Our </a:t>
            </a:r>
            <a:r>
              <a:rPr lang="en-US" dirty="0"/>
              <a:t>array is:</a:t>
            </a:r>
          </a:p>
          <a:p>
            <a:r>
              <a:rPr lang="en-US" dirty="0"/>
              <a:t>[[1 2 3]</a:t>
            </a:r>
          </a:p>
          <a:p>
            <a:r>
              <a:rPr lang="en-US" dirty="0"/>
              <a:t> [3 4 5]</a:t>
            </a:r>
          </a:p>
          <a:p>
            <a:r>
              <a:rPr lang="en-US" dirty="0"/>
              <a:t> [4 5 6]] </a:t>
            </a:r>
          </a:p>
          <a:p>
            <a:r>
              <a:rPr lang="en-US" dirty="0"/>
              <a:t> </a:t>
            </a:r>
          </a:p>
          <a:p>
            <a:r>
              <a:rPr lang="en-US" dirty="0"/>
              <a:t>The items in the second column are: </a:t>
            </a:r>
          </a:p>
          <a:p>
            <a:r>
              <a:rPr lang="en-US" dirty="0"/>
              <a:t>[2 4 5] </a:t>
            </a:r>
          </a:p>
          <a:p>
            <a:endParaRPr lang="en-US" dirty="0"/>
          </a:p>
          <a:p>
            <a:r>
              <a:rPr lang="en-US" dirty="0"/>
              <a:t>The items in the second row are:</a:t>
            </a:r>
          </a:p>
          <a:p>
            <a:r>
              <a:rPr lang="en-US" dirty="0"/>
              <a:t>[3 4 5]</a:t>
            </a:r>
          </a:p>
          <a:p>
            <a:endParaRPr lang="en-US" dirty="0"/>
          </a:p>
          <a:p>
            <a:r>
              <a:rPr lang="en-US" dirty="0"/>
              <a:t>The items column 1 onwards are:</a:t>
            </a:r>
          </a:p>
          <a:p>
            <a:r>
              <a:rPr lang="en-US" dirty="0"/>
              <a:t>[[2 3]</a:t>
            </a:r>
          </a:p>
          <a:p>
            <a:r>
              <a:rPr lang="en-US" dirty="0"/>
              <a:t> [4 5]</a:t>
            </a:r>
          </a:p>
          <a:p>
            <a:r>
              <a:rPr lang="en-US" dirty="0"/>
              <a:t> [5 6]] </a:t>
            </a:r>
            <a:endParaRPr lang="en-IN" dirty="0"/>
          </a:p>
        </p:txBody>
      </p:sp>
    </p:spTree>
    <p:extLst>
      <p:ext uri="{BB962C8B-B14F-4D97-AF65-F5344CB8AC3E}">
        <p14:creationId xmlns:p14="http://schemas.microsoft.com/office/powerpoint/2010/main" val="2839000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8" y="234968"/>
            <a:ext cx="11263085" cy="2246769"/>
          </a:xfrm>
          <a:prstGeom prst="rect">
            <a:avLst/>
          </a:prstGeom>
        </p:spPr>
        <p:txBody>
          <a:bodyPr wrap="square">
            <a:spAutoFit/>
          </a:bodyPr>
          <a:lstStyle/>
          <a:p>
            <a:r>
              <a:rPr lang="en-US" sz="2000" b="1" dirty="0"/>
              <a:t>Reshaping arrays</a:t>
            </a:r>
          </a:p>
          <a:p>
            <a:pPr marL="285750" indent="-285750">
              <a:buFont typeface="Arial" panose="020B0604020202020204" pitchFamily="34" charset="0"/>
              <a:buChar char="•"/>
            </a:pPr>
            <a:r>
              <a:rPr lang="en-US" sz="2000" dirty="0"/>
              <a:t>Reshaping means changing the shape of an array.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shape of an array is the number of elements in each dimension.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By reshaping we can add or remove dimensions or change number of elements in each dimension.</a:t>
            </a:r>
          </a:p>
          <a:p>
            <a:pPr marL="285750" indent="-285750">
              <a:buFont typeface="Arial" panose="020B0604020202020204" pitchFamily="34" charset="0"/>
              <a:buChar char="•"/>
            </a:pPr>
            <a:r>
              <a:rPr lang="en-US" sz="2000" dirty="0"/>
              <a:t>Syntax : </a:t>
            </a:r>
            <a:r>
              <a:rPr lang="en-US" sz="2000" dirty="0" err="1"/>
              <a:t>array.reshape</a:t>
            </a:r>
            <a:r>
              <a:rPr lang="en-US" sz="2000" dirty="0"/>
              <a:t>(shape)</a:t>
            </a:r>
          </a:p>
        </p:txBody>
      </p:sp>
      <p:sp>
        <p:nvSpPr>
          <p:cNvPr id="3" name="Rectangle 2"/>
          <p:cNvSpPr/>
          <p:nvPr/>
        </p:nvSpPr>
        <p:spPr>
          <a:xfrm>
            <a:off x="551543" y="3385643"/>
            <a:ext cx="3104632" cy="430887"/>
          </a:xfrm>
          <a:prstGeom prst="rect">
            <a:avLst/>
          </a:prstGeom>
        </p:spPr>
        <p:txBody>
          <a:bodyPr wrap="none">
            <a:spAutoFit/>
          </a:bodyPr>
          <a:lstStyle/>
          <a:p>
            <a:r>
              <a:rPr lang="en-US" sz="2200" b="1" dirty="0"/>
              <a:t>Reshape From 1-D to 2-D</a:t>
            </a:r>
            <a:endParaRPr lang="en-IN" sz="2200" b="1" dirty="0"/>
          </a:p>
        </p:txBody>
      </p:sp>
      <p:sp>
        <p:nvSpPr>
          <p:cNvPr id="4" name="Rectangle 3"/>
          <p:cNvSpPr/>
          <p:nvPr/>
        </p:nvSpPr>
        <p:spPr>
          <a:xfrm>
            <a:off x="435428" y="4038938"/>
            <a:ext cx="6096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import </a:t>
            </a:r>
            <a:r>
              <a:rPr lang="en-IN" dirty="0" err="1"/>
              <a:t>numpy</a:t>
            </a:r>
            <a:r>
              <a:rPr lang="en-IN" dirty="0"/>
              <a:t> as np</a:t>
            </a:r>
          </a:p>
          <a:p>
            <a:endParaRPr lang="en-IN" dirty="0"/>
          </a:p>
          <a:p>
            <a:r>
              <a:rPr lang="en-IN" dirty="0" err="1"/>
              <a:t>arr</a:t>
            </a:r>
            <a:r>
              <a:rPr lang="en-IN" dirty="0"/>
              <a:t> = </a:t>
            </a:r>
            <a:r>
              <a:rPr lang="en-IN" dirty="0" err="1"/>
              <a:t>np.array</a:t>
            </a:r>
            <a:r>
              <a:rPr lang="en-IN" dirty="0"/>
              <a:t>([1, 2, 3, 4, 5, 6, 7, 8, 9, 10, 11, 12])</a:t>
            </a:r>
          </a:p>
          <a:p>
            <a:endParaRPr lang="en-IN" dirty="0"/>
          </a:p>
          <a:p>
            <a:r>
              <a:rPr lang="en-IN" dirty="0" err="1"/>
              <a:t>newarr</a:t>
            </a:r>
            <a:r>
              <a:rPr lang="en-IN" dirty="0"/>
              <a:t> = </a:t>
            </a:r>
            <a:r>
              <a:rPr lang="en-IN" dirty="0" err="1"/>
              <a:t>arr.reshape</a:t>
            </a:r>
            <a:r>
              <a:rPr lang="en-IN" dirty="0"/>
              <a:t>(4, 3)</a:t>
            </a:r>
          </a:p>
          <a:p>
            <a:endParaRPr lang="en-IN" dirty="0"/>
          </a:p>
          <a:p>
            <a:r>
              <a:rPr lang="en-IN" dirty="0"/>
              <a:t>print(</a:t>
            </a:r>
            <a:r>
              <a:rPr lang="en-IN" dirty="0" err="1"/>
              <a:t>newarr</a:t>
            </a:r>
            <a:r>
              <a:rPr lang="en-IN" dirty="0"/>
              <a:t>)</a:t>
            </a:r>
          </a:p>
        </p:txBody>
      </p:sp>
      <p:sp>
        <p:nvSpPr>
          <p:cNvPr id="5" name="Rectangle 4"/>
          <p:cNvSpPr/>
          <p:nvPr/>
        </p:nvSpPr>
        <p:spPr>
          <a:xfrm>
            <a:off x="7895771" y="4265750"/>
            <a:ext cx="230777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smtClean="0"/>
              <a:t>Output:</a:t>
            </a:r>
            <a:endParaRPr lang="en-IN" b="1" u="sng" dirty="0" smtClean="0"/>
          </a:p>
          <a:p>
            <a:r>
              <a:rPr lang="en-IN" dirty="0" smtClean="0"/>
              <a:t>[[ </a:t>
            </a:r>
            <a:r>
              <a:rPr lang="en-IN" dirty="0"/>
              <a:t>1  2  3]</a:t>
            </a:r>
          </a:p>
          <a:p>
            <a:r>
              <a:rPr lang="en-IN" dirty="0"/>
              <a:t> [ 4  5  6]</a:t>
            </a:r>
          </a:p>
          <a:p>
            <a:r>
              <a:rPr lang="en-IN" dirty="0"/>
              <a:t> [ 7  8  9]</a:t>
            </a:r>
          </a:p>
          <a:p>
            <a:r>
              <a:rPr lang="en-IN" dirty="0"/>
              <a:t> [10 11 12]]</a:t>
            </a:r>
          </a:p>
        </p:txBody>
      </p:sp>
    </p:spTree>
    <p:extLst>
      <p:ext uri="{BB962C8B-B14F-4D97-AF65-F5344CB8AC3E}">
        <p14:creationId xmlns:p14="http://schemas.microsoft.com/office/powerpoint/2010/main" val="233089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16794"/>
            <a:ext cx="4789714" cy="48013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a:t>
            </a:r>
            <a:r>
              <a:rPr lang="en-IN" dirty="0" err="1"/>
              <a:t>numpy</a:t>
            </a:r>
            <a:r>
              <a:rPr lang="en-IN" dirty="0"/>
              <a:t> as np</a:t>
            </a:r>
          </a:p>
          <a:p>
            <a:r>
              <a:rPr lang="en-IN" dirty="0"/>
              <a:t> </a:t>
            </a:r>
          </a:p>
          <a:p>
            <a:r>
              <a:rPr lang="en-IN" dirty="0"/>
              <a:t># creating a </a:t>
            </a:r>
            <a:r>
              <a:rPr lang="en-IN" dirty="0" err="1"/>
              <a:t>numpy</a:t>
            </a:r>
            <a:r>
              <a:rPr lang="en-IN" dirty="0"/>
              <a:t> array</a:t>
            </a:r>
          </a:p>
          <a:p>
            <a:r>
              <a:rPr lang="en-IN" dirty="0"/>
              <a:t>array = </a:t>
            </a:r>
            <a:r>
              <a:rPr lang="en-IN" dirty="0" err="1"/>
              <a:t>np.array</a:t>
            </a:r>
            <a:r>
              <a:rPr lang="en-IN" dirty="0"/>
              <a:t>([1, 2, 3, 4, 5, 6, 7, 8, 9, 10, 11, 12, 13, 14, 15, 16])</a:t>
            </a:r>
          </a:p>
          <a:p>
            <a:r>
              <a:rPr lang="en-IN" dirty="0"/>
              <a:t> </a:t>
            </a:r>
          </a:p>
          <a:p>
            <a:r>
              <a:rPr lang="en-IN" dirty="0"/>
              <a:t># printing array</a:t>
            </a:r>
          </a:p>
          <a:p>
            <a:r>
              <a:rPr lang="en-IN" dirty="0"/>
              <a:t>print("Array : " + </a:t>
            </a:r>
            <a:r>
              <a:rPr lang="en-IN" dirty="0" err="1"/>
              <a:t>str</a:t>
            </a:r>
            <a:r>
              <a:rPr lang="en-IN" dirty="0"/>
              <a:t>(array))</a:t>
            </a:r>
          </a:p>
          <a:p>
            <a:r>
              <a:rPr lang="en-IN" dirty="0"/>
              <a:t> </a:t>
            </a:r>
          </a:p>
          <a:p>
            <a:r>
              <a:rPr lang="en-IN" dirty="0"/>
              <a:t># length of array</a:t>
            </a:r>
          </a:p>
          <a:p>
            <a:r>
              <a:rPr lang="en-IN" dirty="0"/>
              <a:t>n = </a:t>
            </a:r>
            <a:r>
              <a:rPr lang="en-IN" dirty="0" err="1"/>
              <a:t>array.size</a:t>
            </a:r>
            <a:endParaRPr lang="en-IN" dirty="0"/>
          </a:p>
          <a:p>
            <a:r>
              <a:rPr lang="en-IN" dirty="0"/>
              <a:t> </a:t>
            </a:r>
          </a:p>
          <a:p>
            <a:r>
              <a:rPr lang="en-IN" dirty="0"/>
              <a:t># N-D array N dimension</a:t>
            </a:r>
          </a:p>
          <a:p>
            <a:r>
              <a:rPr lang="en-IN" dirty="0"/>
              <a:t>N = 4</a:t>
            </a:r>
          </a:p>
          <a:p>
            <a:r>
              <a:rPr lang="en-IN" dirty="0"/>
              <a:t> </a:t>
            </a:r>
          </a:p>
          <a:p>
            <a:r>
              <a:rPr lang="en-IN" dirty="0"/>
              <a:t># calculating M</a:t>
            </a:r>
          </a:p>
          <a:p>
            <a:r>
              <a:rPr lang="en-IN" dirty="0"/>
              <a:t>M = n//</a:t>
            </a:r>
            <a:r>
              <a:rPr lang="en-IN" dirty="0" smtClean="0"/>
              <a:t>N</a:t>
            </a:r>
            <a:endParaRPr lang="en-IN" dirty="0"/>
          </a:p>
        </p:txBody>
      </p:sp>
      <p:sp>
        <p:nvSpPr>
          <p:cNvPr id="3" name="Rectangle 2"/>
          <p:cNvSpPr/>
          <p:nvPr/>
        </p:nvSpPr>
        <p:spPr>
          <a:xfrm>
            <a:off x="6313714" y="832292"/>
            <a:ext cx="4746171"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 reshaping </a:t>
            </a:r>
            <a:r>
              <a:rPr lang="en-IN" dirty="0" err="1"/>
              <a:t>numpy</a:t>
            </a:r>
            <a:r>
              <a:rPr lang="en-IN" dirty="0"/>
              <a:t> array</a:t>
            </a:r>
          </a:p>
          <a:p>
            <a:r>
              <a:rPr lang="en-IN" dirty="0"/>
              <a:t># converting it to 2-D from 1-D array</a:t>
            </a:r>
          </a:p>
          <a:p>
            <a:r>
              <a:rPr lang="en-IN" dirty="0"/>
              <a:t>reshaped1 = </a:t>
            </a:r>
            <a:r>
              <a:rPr lang="en-IN" dirty="0" err="1"/>
              <a:t>array.reshape</a:t>
            </a:r>
            <a:r>
              <a:rPr lang="en-IN" dirty="0"/>
              <a:t>((N, M))</a:t>
            </a:r>
          </a:p>
          <a:p>
            <a:r>
              <a:rPr lang="en-IN" dirty="0"/>
              <a:t> </a:t>
            </a:r>
          </a:p>
          <a:p>
            <a:r>
              <a:rPr lang="en-IN" dirty="0"/>
              <a:t># printing reshaped array</a:t>
            </a:r>
          </a:p>
          <a:p>
            <a:r>
              <a:rPr lang="en-IN" dirty="0"/>
              <a:t>print("First Reshaped Array : ")</a:t>
            </a:r>
          </a:p>
          <a:p>
            <a:r>
              <a:rPr lang="en-IN" dirty="0"/>
              <a:t>print(reshaped1)</a:t>
            </a:r>
          </a:p>
          <a:p>
            <a:r>
              <a:rPr lang="en-IN" dirty="0"/>
              <a:t> </a:t>
            </a:r>
          </a:p>
          <a:p>
            <a:r>
              <a:rPr lang="en-IN" dirty="0"/>
              <a:t># creating another reshaped array</a:t>
            </a:r>
          </a:p>
          <a:p>
            <a:r>
              <a:rPr lang="en-IN" dirty="0"/>
              <a:t>reshaped2 = </a:t>
            </a:r>
            <a:r>
              <a:rPr lang="en-IN" dirty="0" err="1"/>
              <a:t>np.reshape</a:t>
            </a:r>
            <a:r>
              <a:rPr lang="en-IN" dirty="0"/>
              <a:t>(array, (2, 8))</a:t>
            </a:r>
          </a:p>
          <a:p>
            <a:r>
              <a:rPr lang="en-IN" dirty="0"/>
              <a:t> </a:t>
            </a:r>
          </a:p>
          <a:p>
            <a:r>
              <a:rPr lang="en-IN" dirty="0"/>
              <a:t># printing reshaped array</a:t>
            </a:r>
          </a:p>
          <a:p>
            <a:r>
              <a:rPr lang="en-IN" dirty="0"/>
              <a:t>print("Second Reshaped Array : ")</a:t>
            </a:r>
          </a:p>
          <a:p>
            <a:r>
              <a:rPr lang="en-IN" dirty="0"/>
              <a:t>print(reshaped2)</a:t>
            </a:r>
          </a:p>
        </p:txBody>
      </p:sp>
    </p:spTree>
    <p:extLst>
      <p:ext uri="{BB962C8B-B14F-4D97-AF65-F5344CB8AC3E}">
        <p14:creationId xmlns:p14="http://schemas.microsoft.com/office/powerpoint/2010/main" val="1427504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915" y="201750"/>
            <a:ext cx="11379199" cy="1338828"/>
          </a:xfrm>
          <a:prstGeom prst="rect">
            <a:avLst/>
          </a:prstGeom>
        </p:spPr>
        <p:txBody>
          <a:bodyPr wrap="square">
            <a:spAutoFit/>
          </a:bodyPr>
          <a:lstStyle/>
          <a:p>
            <a:pPr algn="just">
              <a:lnSpc>
                <a:spcPct val="150000"/>
              </a:lnSpc>
            </a:pPr>
            <a:r>
              <a:rPr lang="en-US" b="1" dirty="0"/>
              <a:t>Reshaping N-D to 1-D array </a:t>
            </a:r>
          </a:p>
          <a:p>
            <a:pPr algn="just">
              <a:lnSpc>
                <a:spcPct val="150000"/>
              </a:lnSpc>
            </a:pPr>
            <a:r>
              <a:rPr lang="en-US" dirty="0"/>
              <a:t>In this example we will see how we can reshape a 2-D or 3-D array to form a 1-D array. We can also use reshape(-1) to do this, here -1 is the unknown dimension. </a:t>
            </a:r>
            <a:endParaRPr lang="en-IN" dirty="0"/>
          </a:p>
        </p:txBody>
      </p:sp>
      <p:sp>
        <p:nvSpPr>
          <p:cNvPr id="3" name="Rectangle 2"/>
          <p:cNvSpPr/>
          <p:nvPr/>
        </p:nvSpPr>
        <p:spPr>
          <a:xfrm>
            <a:off x="275772" y="1540578"/>
            <a:ext cx="4426857" cy="507831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a:t>
            </a:r>
            <a:r>
              <a:rPr lang="en-IN" dirty="0" err="1"/>
              <a:t>numpy</a:t>
            </a:r>
            <a:r>
              <a:rPr lang="en-IN" dirty="0"/>
              <a:t> as np</a:t>
            </a:r>
          </a:p>
          <a:p>
            <a:r>
              <a:rPr lang="en-IN" dirty="0"/>
              <a:t> </a:t>
            </a:r>
            <a:r>
              <a:rPr lang="en-IN" dirty="0" smtClean="0"/>
              <a:t># </a:t>
            </a:r>
            <a:r>
              <a:rPr lang="en-IN" dirty="0"/>
              <a:t>creating a </a:t>
            </a:r>
            <a:r>
              <a:rPr lang="en-IN" dirty="0" err="1"/>
              <a:t>numpy</a:t>
            </a:r>
            <a:r>
              <a:rPr lang="en-IN" dirty="0"/>
              <a:t> array</a:t>
            </a:r>
          </a:p>
          <a:p>
            <a:r>
              <a:rPr lang="en-IN" dirty="0"/>
              <a:t>array = </a:t>
            </a:r>
            <a:r>
              <a:rPr lang="en-IN" dirty="0" err="1"/>
              <a:t>np.array</a:t>
            </a:r>
            <a:r>
              <a:rPr lang="en-IN" dirty="0"/>
              <a:t>([[1, 2, 3],</a:t>
            </a:r>
          </a:p>
          <a:p>
            <a:r>
              <a:rPr lang="en-IN" dirty="0"/>
              <a:t>                 [4, 5, 6],</a:t>
            </a:r>
          </a:p>
          <a:p>
            <a:r>
              <a:rPr lang="en-IN" dirty="0"/>
              <a:t>                 [7, 8, 9]])</a:t>
            </a:r>
          </a:p>
          <a:p>
            <a:r>
              <a:rPr lang="en-IN" dirty="0"/>
              <a:t> </a:t>
            </a:r>
            <a:r>
              <a:rPr lang="en-IN" dirty="0" smtClean="0"/>
              <a:t># </a:t>
            </a:r>
            <a:r>
              <a:rPr lang="en-IN" dirty="0"/>
              <a:t>printing array</a:t>
            </a:r>
          </a:p>
          <a:p>
            <a:r>
              <a:rPr lang="en-IN" dirty="0"/>
              <a:t>print(" 2-D Array : ")</a:t>
            </a:r>
          </a:p>
          <a:p>
            <a:r>
              <a:rPr lang="en-IN" dirty="0"/>
              <a:t>print(array)</a:t>
            </a:r>
          </a:p>
          <a:p>
            <a:r>
              <a:rPr lang="en-IN" dirty="0"/>
              <a:t> </a:t>
            </a:r>
            <a:r>
              <a:rPr lang="en-IN" dirty="0" smtClean="0"/>
              <a:t># </a:t>
            </a:r>
            <a:r>
              <a:rPr lang="en-IN" dirty="0"/>
              <a:t>reshaping </a:t>
            </a:r>
            <a:r>
              <a:rPr lang="en-IN" dirty="0" err="1"/>
              <a:t>numpy</a:t>
            </a:r>
            <a:r>
              <a:rPr lang="en-IN" dirty="0"/>
              <a:t> array</a:t>
            </a:r>
          </a:p>
          <a:p>
            <a:r>
              <a:rPr lang="en-IN" dirty="0"/>
              <a:t># converting it to 1-D from 2-D array</a:t>
            </a:r>
          </a:p>
          <a:p>
            <a:r>
              <a:rPr lang="en-IN" dirty="0"/>
              <a:t>reshaped = </a:t>
            </a:r>
            <a:r>
              <a:rPr lang="en-IN" dirty="0" err="1"/>
              <a:t>array.reshape</a:t>
            </a:r>
            <a:r>
              <a:rPr lang="en-IN" dirty="0"/>
              <a:t>((9))</a:t>
            </a:r>
          </a:p>
          <a:p>
            <a:r>
              <a:rPr lang="en-IN" dirty="0"/>
              <a:t> </a:t>
            </a:r>
          </a:p>
          <a:p>
            <a:r>
              <a:rPr lang="en-IN" dirty="0"/>
              <a:t># or we can use unknown dimension</a:t>
            </a:r>
          </a:p>
          <a:p>
            <a:r>
              <a:rPr lang="en-IN" dirty="0"/>
              <a:t># reshaped = </a:t>
            </a:r>
            <a:r>
              <a:rPr lang="en-IN" dirty="0" err="1"/>
              <a:t>array.reshape</a:t>
            </a:r>
            <a:r>
              <a:rPr lang="en-IN" dirty="0"/>
              <a:t>((-1))</a:t>
            </a:r>
          </a:p>
          <a:p>
            <a:r>
              <a:rPr lang="en-IN" dirty="0"/>
              <a:t> </a:t>
            </a:r>
          </a:p>
          <a:p>
            <a:r>
              <a:rPr lang="en-IN" dirty="0"/>
              <a:t># printing reshaped array</a:t>
            </a:r>
          </a:p>
          <a:p>
            <a:r>
              <a:rPr lang="en-IN" dirty="0"/>
              <a:t>print("Reshaped 1-D Array : ")</a:t>
            </a:r>
          </a:p>
          <a:p>
            <a:r>
              <a:rPr lang="en-IN" dirty="0"/>
              <a:t>print(reshaped)</a:t>
            </a:r>
          </a:p>
        </p:txBody>
      </p:sp>
      <p:sp>
        <p:nvSpPr>
          <p:cNvPr id="4" name="Rectangle 3"/>
          <p:cNvSpPr/>
          <p:nvPr/>
        </p:nvSpPr>
        <p:spPr>
          <a:xfrm>
            <a:off x="6691085" y="3466237"/>
            <a:ext cx="3889829"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smtClean="0"/>
              <a:t>Output:</a:t>
            </a:r>
          </a:p>
          <a:p>
            <a:r>
              <a:rPr lang="en-US" dirty="0" smtClean="0"/>
              <a:t>2-D </a:t>
            </a:r>
            <a:r>
              <a:rPr lang="en-US" dirty="0"/>
              <a:t>Array : </a:t>
            </a:r>
          </a:p>
          <a:p>
            <a:r>
              <a:rPr lang="en-US" dirty="0"/>
              <a:t>[[1 2 3]</a:t>
            </a:r>
          </a:p>
          <a:p>
            <a:r>
              <a:rPr lang="en-US" dirty="0"/>
              <a:t> [4 5 6]</a:t>
            </a:r>
          </a:p>
          <a:p>
            <a:r>
              <a:rPr lang="en-US" dirty="0"/>
              <a:t> [7 8 9]]</a:t>
            </a:r>
          </a:p>
          <a:p>
            <a:r>
              <a:rPr lang="en-US" dirty="0"/>
              <a:t>Reshaped 1-D Array : </a:t>
            </a:r>
          </a:p>
          <a:p>
            <a:r>
              <a:rPr lang="en-US" dirty="0"/>
              <a:t>[[1 2 3 4 5 6 7 8 9]]</a:t>
            </a:r>
            <a:endParaRPr lang="en-IN" dirty="0"/>
          </a:p>
        </p:txBody>
      </p:sp>
    </p:spTree>
    <p:extLst>
      <p:ext uri="{BB962C8B-B14F-4D97-AF65-F5344CB8AC3E}">
        <p14:creationId xmlns:p14="http://schemas.microsoft.com/office/powerpoint/2010/main" val="267642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85524"/>
            <a:ext cx="4586515" cy="466281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Data Science is about data gathering, analysis and decision-making.</a:t>
            </a:r>
          </a:p>
          <a:p>
            <a:pPr marL="285750" indent="-285750" algn="just">
              <a:lnSpc>
                <a:spcPct val="150000"/>
              </a:lnSpc>
              <a:buFont typeface="Arial" panose="020B0604020202020204" pitchFamily="34" charset="0"/>
              <a:buChar char="•"/>
            </a:pPr>
            <a:r>
              <a:rPr lang="en-US" dirty="0" smtClean="0"/>
              <a:t>Data </a:t>
            </a:r>
            <a:r>
              <a:rPr lang="en-US" dirty="0"/>
              <a:t>Science is about finding patterns in data, through analysis, and make future predictions.</a:t>
            </a:r>
          </a:p>
          <a:p>
            <a:pPr marL="285750" indent="-285750" algn="just">
              <a:lnSpc>
                <a:spcPct val="150000"/>
              </a:lnSpc>
              <a:buFont typeface="Arial" panose="020B0604020202020204" pitchFamily="34" charset="0"/>
              <a:buChar char="•"/>
            </a:pPr>
            <a:r>
              <a:rPr lang="en-US" dirty="0" smtClean="0"/>
              <a:t>By </a:t>
            </a:r>
            <a:r>
              <a:rPr lang="en-US" dirty="0"/>
              <a:t>using Data Science, companies are able to make:</a:t>
            </a:r>
          </a:p>
          <a:p>
            <a:pPr marL="285750" indent="-285750" algn="just">
              <a:lnSpc>
                <a:spcPct val="150000"/>
              </a:lnSpc>
              <a:buFont typeface="Arial" panose="020B0604020202020204" pitchFamily="34" charset="0"/>
              <a:buChar char="•"/>
            </a:pPr>
            <a:r>
              <a:rPr lang="en-US" dirty="0" smtClean="0"/>
              <a:t>Better </a:t>
            </a:r>
            <a:r>
              <a:rPr lang="en-US" dirty="0"/>
              <a:t>decisions (should we choose A or B)</a:t>
            </a:r>
          </a:p>
          <a:p>
            <a:pPr marL="285750" indent="-285750" algn="just">
              <a:lnSpc>
                <a:spcPct val="150000"/>
              </a:lnSpc>
              <a:buFont typeface="Arial" panose="020B0604020202020204" pitchFamily="34" charset="0"/>
              <a:buChar char="•"/>
            </a:pPr>
            <a:r>
              <a:rPr lang="en-US" dirty="0"/>
              <a:t>Predictive analysis (what will happen next?)</a:t>
            </a:r>
          </a:p>
          <a:p>
            <a:pPr marL="285750" indent="-285750" algn="just">
              <a:lnSpc>
                <a:spcPct val="150000"/>
              </a:lnSpc>
              <a:buFont typeface="Arial" panose="020B0604020202020204" pitchFamily="34" charset="0"/>
              <a:buChar char="•"/>
            </a:pPr>
            <a:r>
              <a:rPr lang="en-US" dirty="0"/>
              <a:t>Pattern discoveries (find pattern, or maybe hidden information in the data)</a:t>
            </a:r>
          </a:p>
        </p:txBody>
      </p:sp>
      <p:pic>
        <p:nvPicPr>
          <p:cNvPr id="5" name="Picture 4"/>
          <p:cNvPicPr>
            <a:picLocks noChangeAspect="1"/>
          </p:cNvPicPr>
          <p:nvPr/>
        </p:nvPicPr>
        <p:blipFill>
          <a:blip r:embed="rId2"/>
          <a:stretch>
            <a:fillRect/>
          </a:stretch>
        </p:blipFill>
        <p:spPr>
          <a:xfrm>
            <a:off x="4586515" y="2060610"/>
            <a:ext cx="7625542" cy="4395615"/>
          </a:xfrm>
          <a:prstGeom prst="rect">
            <a:avLst/>
          </a:prstGeom>
        </p:spPr>
      </p:pic>
    </p:spTree>
    <p:extLst>
      <p:ext uri="{BB962C8B-B14F-4D97-AF65-F5344CB8AC3E}">
        <p14:creationId xmlns:p14="http://schemas.microsoft.com/office/powerpoint/2010/main" val="836996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1" y="183553"/>
            <a:ext cx="11161486" cy="2169825"/>
          </a:xfrm>
          <a:prstGeom prst="rect">
            <a:avLst/>
          </a:prstGeom>
        </p:spPr>
        <p:txBody>
          <a:bodyPr wrap="square">
            <a:spAutoFit/>
          </a:bodyPr>
          <a:lstStyle/>
          <a:p>
            <a:pPr algn="just">
              <a:lnSpc>
                <a:spcPct val="150000"/>
              </a:lnSpc>
            </a:pPr>
            <a:r>
              <a:rPr lang="en-US" b="1" dirty="0" smtClean="0"/>
              <a:t>Joining </a:t>
            </a:r>
            <a:r>
              <a:rPr lang="en-US" b="1" dirty="0" err="1" smtClean="0"/>
              <a:t>NumPy</a:t>
            </a:r>
            <a:r>
              <a:rPr lang="en-US" b="1" dirty="0" smtClean="0"/>
              <a:t> Arrays</a:t>
            </a:r>
          </a:p>
          <a:p>
            <a:pPr marL="285750" indent="-285750" algn="just">
              <a:lnSpc>
                <a:spcPct val="150000"/>
              </a:lnSpc>
              <a:buFont typeface="Arial" panose="020B0604020202020204" pitchFamily="34" charset="0"/>
              <a:buChar char="•"/>
            </a:pPr>
            <a:r>
              <a:rPr lang="en-US" dirty="0" smtClean="0"/>
              <a:t>Joining </a:t>
            </a:r>
            <a:r>
              <a:rPr lang="en-US" dirty="0"/>
              <a:t>means putting contents of two or more arrays in a single array.</a:t>
            </a:r>
          </a:p>
          <a:p>
            <a:pPr marL="285750" indent="-285750" algn="just">
              <a:lnSpc>
                <a:spcPct val="150000"/>
              </a:lnSpc>
              <a:buFont typeface="Arial" panose="020B0604020202020204" pitchFamily="34" charset="0"/>
              <a:buChar char="•"/>
            </a:pPr>
            <a:r>
              <a:rPr lang="en-US" dirty="0" smtClean="0"/>
              <a:t>In </a:t>
            </a:r>
            <a:r>
              <a:rPr lang="en-US" dirty="0"/>
              <a:t>SQL we join tables based on a key, whereas in </a:t>
            </a:r>
            <a:r>
              <a:rPr lang="en-US" dirty="0" err="1"/>
              <a:t>NumPy</a:t>
            </a:r>
            <a:r>
              <a:rPr lang="en-US" dirty="0"/>
              <a:t> we join arrays by axes.</a:t>
            </a:r>
          </a:p>
          <a:p>
            <a:pPr marL="285750" indent="-285750" algn="just">
              <a:lnSpc>
                <a:spcPct val="150000"/>
              </a:lnSpc>
              <a:buFont typeface="Arial" panose="020B0604020202020204" pitchFamily="34" charset="0"/>
              <a:buChar char="•"/>
            </a:pPr>
            <a:r>
              <a:rPr lang="en-US" dirty="0" smtClean="0"/>
              <a:t>We pass a sequence of arrays that we want to join to the concatenate() function, along with the axis. If axis is not explicitly passed, it is taken as 0.</a:t>
            </a:r>
            <a:endParaRPr lang="en-IN" dirty="0"/>
          </a:p>
        </p:txBody>
      </p:sp>
      <p:sp>
        <p:nvSpPr>
          <p:cNvPr id="4" name="Rectangle 3"/>
          <p:cNvSpPr/>
          <p:nvPr/>
        </p:nvSpPr>
        <p:spPr>
          <a:xfrm>
            <a:off x="609600" y="2847539"/>
            <a:ext cx="3788229"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a:t>
            </a:r>
            <a:r>
              <a:rPr lang="en-IN" dirty="0" err="1"/>
              <a:t>numpy</a:t>
            </a:r>
            <a:r>
              <a:rPr lang="en-IN" dirty="0"/>
              <a:t> as np</a:t>
            </a:r>
          </a:p>
          <a:p>
            <a:endParaRPr lang="en-IN" dirty="0"/>
          </a:p>
          <a:p>
            <a:r>
              <a:rPr lang="en-IN" dirty="0"/>
              <a:t>arr1 = </a:t>
            </a:r>
            <a:r>
              <a:rPr lang="en-IN" dirty="0" err="1"/>
              <a:t>np.array</a:t>
            </a:r>
            <a:r>
              <a:rPr lang="en-IN" dirty="0"/>
              <a:t>([1, 2, 3])</a:t>
            </a:r>
          </a:p>
          <a:p>
            <a:endParaRPr lang="en-IN" dirty="0"/>
          </a:p>
          <a:p>
            <a:r>
              <a:rPr lang="en-IN" dirty="0"/>
              <a:t>arr2 = </a:t>
            </a:r>
            <a:r>
              <a:rPr lang="en-IN" dirty="0" err="1"/>
              <a:t>np.array</a:t>
            </a:r>
            <a:r>
              <a:rPr lang="en-IN" dirty="0"/>
              <a:t>([4, 5, 6])</a:t>
            </a:r>
          </a:p>
          <a:p>
            <a:endParaRPr lang="en-IN" dirty="0"/>
          </a:p>
          <a:p>
            <a:r>
              <a:rPr lang="en-IN" dirty="0" err="1"/>
              <a:t>arr</a:t>
            </a:r>
            <a:r>
              <a:rPr lang="en-IN" dirty="0"/>
              <a:t> = </a:t>
            </a:r>
            <a:r>
              <a:rPr lang="en-IN" dirty="0" err="1"/>
              <a:t>np.concatenate</a:t>
            </a:r>
            <a:r>
              <a:rPr lang="en-IN" dirty="0"/>
              <a:t>((arr1, arr2))</a:t>
            </a:r>
          </a:p>
          <a:p>
            <a:endParaRPr lang="en-IN" dirty="0"/>
          </a:p>
          <a:p>
            <a:r>
              <a:rPr lang="en-IN" dirty="0"/>
              <a:t>print(</a:t>
            </a:r>
            <a:r>
              <a:rPr lang="en-IN" dirty="0" err="1"/>
              <a:t>arr</a:t>
            </a:r>
            <a:r>
              <a:rPr lang="en-IN" dirty="0"/>
              <a:t>)</a:t>
            </a:r>
          </a:p>
        </p:txBody>
      </p:sp>
      <p:sp>
        <p:nvSpPr>
          <p:cNvPr id="5" name="Rectangle 4"/>
          <p:cNvSpPr/>
          <p:nvPr/>
        </p:nvSpPr>
        <p:spPr>
          <a:xfrm>
            <a:off x="7017372" y="3636220"/>
            <a:ext cx="1292341" cy="646331"/>
          </a:xfrm>
          <a:prstGeom prst="rect">
            <a:avLst/>
          </a:prstGeom>
        </p:spPr>
        <p:txBody>
          <a:bodyPr wrap="none">
            <a:spAutoFit/>
          </a:bodyPr>
          <a:lstStyle/>
          <a:p>
            <a:r>
              <a:rPr lang="en-US" b="1" u="sng" dirty="0" smtClean="0"/>
              <a:t>Output:</a:t>
            </a:r>
            <a:endParaRPr lang="en-IN" b="1" u="sng" dirty="0" smtClean="0"/>
          </a:p>
          <a:p>
            <a:r>
              <a:rPr lang="en-IN" dirty="0" smtClean="0"/>
              <a:t>[</a:t>
            </a:r>
            <a:r>
              <a:rPr lang="en-IN" dirty="0"/>
              <a:t>1 2 3 4 5 6]</a:t>
            </a:r>
          </a:p>
        </p:txBody>
      </p:sp>
    </p:spTree>
    <p:extLst>
      <p:ext uri="{BB962C8B-B14F-4D97-AF65-F5344CB8AC3E}">
        <p14:creationId xmlns:p14="http://schemas.microsoft.com/office/powerpoint/2010/main" val="2095666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57" y="704840"/>
            <a:ext cx="5210629"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Example</a:t>
            </a:r>
          </a:p>
          <a:p>
            <a:r>
              <a:rPr lang="en-IN" dirty="0"/>
              <a:t>Join two 2-D arrays along rows (axis=1):</a:t>
            </a:r>
          </a:p>
          <a:p>
            <a:endParaRPr lang="en-IN" dirty="0"/>
          </a:p>
          <a:p>
            <a:r>
              <a:rPr lang="en-IN" dirty="0"/>
              <a:t>import </a:t>
            </a:r>
            <a:r>
              <a:rPr lang="en-IN" dirty="0" err="1"/>
              <a:t>numpy</a:t>
            </a:r>
            <a:r>
              <a:rPr lang="en-IN" dirty="0"/>
              <a:t> as np</a:t>
            </a:r>
          </a:p>
          <a:p>
            <a:endParaRPr lang="en-IN" dirty="0"/>
          </a:p>
          <a:p>
            <a:r>
              <a:rPr lang="en-IN" dirty="0"/>
              <a:t>arr1 = </a:t>
            </a:r>
            <a:r>
              <a:rPr lang="en-IN" dirty="0" err="1"/>
              <a:t>np.array</a:t>
            </a:r>
            <a:r>
              <a:rPr lang="en-IN" dirty="0"/>
              <a:t>([[1, 2], [3, 4]])</a:t>
            </a:r>
          </a:p>
          <a:p>
            <a:endParaRPr lang="en-IN" dirty="0"/>
          </a:p>
          <a:p>
            <a:r>
              <a:rPr lang="en-IN" dirty="0"/>
              <a:t>arr2 = </a:t>
            </a:r>
            <a:r>
              <a:rPr lang="en-IN" dirty="0" err="1"/>
              <a:t>np.array</a:t>
            </a:r>
            <a:r>
              <a:rPr lang="en-IN" dirty="0"/>
              <a:t>([[5, 6], [7, 8]])</a:t>
            </a:r>
          </a:p>
          <a:p>
            <a:endParaRPr lang="en-IN" dirty="0"/>
          </a:p>
          <a:p>
            <a:r>
              <a:rPr lang="en-IN" dirty="0" err="1"/>
              <a:t>arr</a:t>
            </a:r>
            <a:r>
              <a:rPr lang="en-IN" dirty="0"/>
              <a:t> = </a:t>
            </a:r>
            <a:r>
              <a:rPr lang="en-IN" dirty="0" err="1"/>
              <a:t>np.concatenate</a:t>
            </a:r>
            <a:r>
              <a:rPr lang="en-IN" dirty="0"/>
              <a:t>((arr1, arr2), axis=1)</a:t>
            </a:r>
          </a:p>
          <a:p>
            <a:endParaRPr lang="en-IN" dirty="0"/>
          </a:p>
          <a:p>
            <a:r>
              <a:rPr lang="en-IN" dirty="0"/>
              <a:t>print(</a:t>
            </a:r>
            <a:r>
              <a:rPr lang="en-IN" dirty="0" err="1"/>
              <a:t>arr</a:t>
            </a:r>
            <a:r>
              <a:rPr lang="en-IN" dirty="0"/>
              <a:t>)</a:t>
            </a:r>
          </a:p>
        </p:txBody>
      </p:sp>
      <p:sp>
        <p:nvSpPr>
          <p:cNvPr id="3" name="Rectangle 2"/>
          <p:cNvSpPr/>
          <p:nvPr/>
        </p:nvSpPr>
        <p:spPr>
          <a:xfrm>
            <a:off x="6676572" y="1959207"/>
            <a:ext cx="2162628" cy="923330"/>
          </a:xfrm>
          <a:prstGeom prst="rect">
            <a:avLst/>
          </a:prstGeom>
        </p:spPr>
        <p:txBody>
          <a:bodyPr wrap="square">
            <a:spAutoFit/>
          </a:bodyPr>
          <a:lstStyle/>
          <a:p>
            <a:r>
              <a:rPr lang="en-US" b="1" u="sng" dirty="0" smtClean="0"/>
              <a:t>Output:</a:t>
            </a:r>
            <a:endParaRPr lang="en-IN" b="1" u="sng" dirty="0" smtClean="0"/>
          </a:p>
          <a:p>
            <a:r>
              <a:rPr lang="en-IN" dirty="0" smtClean="0"/>
              <a:t>[[</a:t>
            </a:r>
            <a:r>
              <a:rPr lang="en-IN" dirty="0"/>
              <a:t>1 2 5 6]</a:t>
            </a:r>
          </a:p>
          <a:p>
            <a:r>
              <a:rPr lang="en-IN" dirty="0"/>
              <a:t> [3 4 7 8]]</a:t>
            </a:r>
          </a:p>
        </p:txBody>
      </p:sp>
    </p:spTree>
    <p:extLst>
      <p:ext uri="{BB962C8B-B14F-4D97-AF65-F5344CB8AC3E}">
        <p14:creationId xmlns:p14="http://schemas.microsoft.com/office/powerpoint/2010/main" val="2206519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248254"/>
            <a:ext cx="11219543" cy="2542363"/>
          </a:xfrm>
          <a:prstGeom prst="rect">
            <a:avLst/>
          </a:prstGeom>
        </p:spPr>
        <p:txBody>
          <a:bodyPr wrap="square">
            <a:spAutoFit/>
          </a:bodyPr>
          <a:lstStyle/>
          <a:p>
            <a:pPr>
              <a:lnSpc>
                <a:spcPct val="150000"/>
              </a:lnSpc>
            </a:pPr>
            <a:r>
              <a:rPr lang="en-US" b="1" dirty="0" smtClean="0"/>
              <a:t>Joining </a:t>
            </a:r>
            <a:r>
              <a:rPr lang="en-US" b="1" dirty="0"/>
              <a:t>Arrays Using Stack Functions</a:t>
            </a:r>
          </a:p>
          <a:p>
            <a:pPr marL="285750" indent="-285750" algn="just">
              <a:lnSpc>
                <a:spcPct val="150000"/>
              </a:lnSpc>
              <a:buFont typeface="Arial" panose="020B0604020202020204" pitchFamily="34" charset="0"/>
              <a:buChar char="•"/>
            </a:pPr>
            <a:r>
              <a:rPr lang="en-US" dirty="0"/>
              <a:t>Stacking is same as concatenation, the only difference is that stacking is done along a new axis.</a:t>
            </a:r>
          </a:p>
          <a:p>
            <a:pPr marL="285750" indent="-285750" algn="just">
              <a:lnSpc>
                <a:spcPct val="150000"/>
              </a:lnSpc>
              <a:buFont typeface="Arial" panose="020B0604020202020204" pitchFamily="34" charset="0"/>
              <a:buChar char="•"/>
            </a:pPr>
            <a:r>
              <a:rPr lang="en-US" dirty="0" smtClean="0"/>
              <a:t>We </a:t>
            </a:r>
            <a:r>
              <a:rPr lang="en-US" dirty="0"/>
              <a:t>can concatenate two 1-D arrays along the second axis which would result in putting them one over the other, </a:t>
            </a:r>
            <a:r>
              <a:rPr lang="en-US" dirty="0" err="1"/>
              <a:t>ie</a:t>
            </a:r>
            <a:r>
              <a:rPr lang="en-US" dirty="0"/>
              <a:t>. stacking.</a:t>
            </a:r>
          </a:p>
          <a:p>
            <a:pPr marL="285750" indent="-285750" algn="just">
              <a:lnSpc>
                <a:spcPct val="150000"/>
              </a:lnSpc>
              <a:buFont typeface="Arial" panose="020B0604020202020204" pitchFamily="34" charset="0"/>
              <a:buChar char="•"/>
            </a:pPr>
            <a:r>
              <a:rPr lang="en-US" dirty="0" smtClean="0"/>
              <a:t>We </a:t>
            </a:r>
            <a:r>
              <a:rPr lang="en-US" dirty="0"/>
              <a:t>pass a sequence of arrays that we want to join to the stack() method along with the axis. If axis is not explicitly passed it is taken as 0.</a:t>
            </a:r>
            <a:endParaRPr lang="en-IN" dirty="0"/>
          </a:p>
        </p:txBody>
      </p:sp>
      <p:sp>
        <p:nvSpPr>
          <p:cNvPr id="3" name="Rectangle 2"/>
          <p:cNvSpPr/>
          <p:nvPr/>
        </p:nvSpPr>
        <p:spPr>
          <a:xfrm>
            <a:off x="653143" y="3065253"/>
            <a:ext cx="4122057"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a:t>
            </a:r>
            <a:r>
              <a:rPr lang="en-IN" dirty="0" err="1"/>
              <a:t>numpy</a:t>
            </a:r>
            <a:r>
              <a:rPr lang="en-IN" dirty="0"/>
              <a:t> as np</a:t>
            </a:r>
          </a:p>
          <a:p>
            <a:endParaRPr lang="en-IN" dirty="0"/>
          </a:p>
          <a:p>
            <a:r>
              <a:rPr lang="en-IN" dirty="0"/>
              <a:t>arr1 = </a:t>
            </a:r>
            <a:r>
              <a:rPr lang="en-IN" dirty="0" err="1"/>
              <a:t>np.array</a:t>
            </a:r>
            <a:r>
              <a:rPr lang="en-IN" dirty="0"/>
              <a:t>([1, 2, 3])</a:t>
            </a:r>
          </a:p>
          <a:p>
            <a:endParaRPr lang="en-IN" dirty="0"/>
          </a:p>
          <a:p>
            <a:r>
              <a:rPr lang="en-IN" dirty="0"/>
              <a:t>arr2 = </a:t>
            </a:r>
            <a:r>
              <a:rPr lang="en-IN" dirty="0" err="1"/>
              <a:t>np.array</a:t>
            </a:r>
            <a:r>
              <a:rPr lang="en-IN" dirty="0"/>
              <a:t>([4, 5, 6])</a:t>
            </a:r>
          </a:p>
          <a:p>
            <a:endParaRPr lang="en-IN" dirty="0"/>
          </a:p>
          <a:p>
            <a:r>
              <a:rPr lang="en-IN" dirty="0" err="1"/>
              <a:t>arr</a:t>
            </a:r>
            <a:r>
              <a:rPr lang="en-IN" dirty="0"/>
              <a:t> = </a:t>
            </a:r>
            <a:r>
              <a:rPr lang="en-IN" dirty="0" err="1"/>
              <a:t>np.stack</a:t>
            </a:r>
            <a:r>
              <a:rPr lang="en-IN" dirty="0"/>
              <a:t>((arr1, arr2), axis=1)</a:t>
            </a:r>
          </a:p>
          <a:p>
            <a:endParaRPr lang="en-IN" dirty="0"/>
          </a:p>
          <a:p>
            <a:r>
              <a:rPr lang="en-IN" dirty="0"/>
              <a:t>print(</a:t>
            </a:r>
            <a:r>
              <a:rPr lang="en-IN" dirty="0" err="1"/>
              <a:t>arr</a:t>
            </a:r>
            <a:r>
              <a:rPr lang="en-IN" dirty="0"/>
              <a:t>)</a:t>
            </a:r>
          </a:p>
        </p:txBody>
      </p:sp>
    </p:spTree>
    <p:extLst>
      <p:ext uri="{BB962C8B-B14F-4D97-AF65-F5344CB8AC3E}">
        <p14:creationId xmlns:p14="http://schemas.microsoft.com/office/powerpoint/2010/main" val="2478182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57" y="366824"/>
            <a:ext cx="6096000" cy="1938992"/>
          </a:xfrm>
          <a:prstGeom prst="rect">
            <a:avLst/>
          </a:prstGeom>
        </p:spPr>
        <p:txBody>
          <a:bodyPr>
            <a:spAutoFit/>
          </a:bodyPr>
          <a:lstStyle/>
          <a:p>
            <a:pPr>
              <a:lnSpc>
                <a:spcPct val="150000"/>
              </a:lnSpc>
            </a:pPr>
            <a:r>
              <a:rPr lang="en-US" sz="2000" dirty="0"/>
              <a:t>Stack are of three types:</a:t>
            </a:r>
          </a:p>
          <a:p>
            <a:pPr marL="342900" indent="-342900">
              <a:lnSpc>
                <a:spcPct val="150000"/>
              </a:lnSpc>
              <a:buFont typeface="Arial" panose="020B0604020202020204" pitchFamily="34" charset="0"/>
              <a:buChar char="•"/>
            </a:pPr>
            <a:r>
              <a:rPr lang="en-US" sz="2000" dirty="0" smtClean="0"/>
              <a:t> </a:t>
            </a:r>
            <a:r>
              <a:rPr lang="en-US" sz="2000" dirty="0"/>
              <a:t>Horizontal stacking</a:t>
            </a:r>
          </a:p>
          <a:p>
            <a:pPr marL="342900" indent="-342900">
              <a:lnSpc>
                <a:spcPct val="150000"/>
              </a:lnSpc>
              <a:buFont typeface="Arial" panose="020B0604020202020204" pitchFamily="34" charset="0"/>
              <a:buChar char="•"/>
            </a:pPr>
            <a:r>
              <a:rPr lang="en-US" sz="2000" dirty="0" smtClean="0"/>
              <a:t> </a:t>
            </a:r>
            <a:r>
              <a:rPr lang="en-US" sz="2000" dirty="0"/>
              <a:t>Vertical stacking</a:t>
            </a:r>
          </a:p>
          <a:p>
            <a:pPr marL="342900" indent="-342900">
              <a:lnSpc>
                <a:spcPct val="150000"/>
              </a:lnSpc>
              <a:buFont typeface="Arial" panose="020B0604020202020204" pitchFamily="34" charset="0"/>
              <a:buChar char="•"/>
            </a:pPr>
            <a:r>
              <a:rPr lang="en-US" sz="2000" dirty="0" smtClean="0"/>
              <a:t> </a:t>
            </a:r>
            <a:r>
              <a:rPr lang="en-US" sz="2000" dirty="0"/>
              <a:t>Height stacking</a:t>
            </a:r>
            <a:endParaRPr lang="en-IN" sz="2000" dirty="0"/>
          </a:p>
        </p:txBody>
      </p:sp>
      <p:pic>
        <p:nvPicPr>
          <p:cNvPr id="3" name="Picture 2"/>
          <p:cNvPicPr>
            <a:picLocks noChangeAspect="1"/>
          </p:cNvPicPr>
          <p:nvPr/>
        </p:nvPicPr>
        <p:blipFill rotWithShape="1">
          <a:blip r:embed="rId2"/>
          <a:srcRect r="66040"/>
          <a:stretch/>
        </p:blipFill>
        <p:spPr>
          <a:xfrm>
            <a:off x="439737" y="3541547"/>
            <a:ext cx="4117749" cy="2581275"/>
          </a:xfrm>
          <a:prstGeom prst="rect">
            <a:avLst/>
          </a:prstGeom>
        </p:spPr>
      </p:pic>
      <p:sp>
        <p:nvSpPr>
          <p:cNvPr id="4" name="Rectangle 3"/>
          <p:cNvSpPr/>
          <p:nvPr/>
        </p:nvSpPr>
        <p:spPr>
          <a:xfrm>
            <a:off x="439737" y="2305816"/>
            <a:ext cx="4770892"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US" b="1" u="sng" dirty="0"/>
              <a:t>Horizontal </a:t>
            </a:r>
            <a:r>
              <a:rPr lang="en-US" b="1" u="sng" dirty="0" smtClean="0"/>
              <a:t>stacking</a:t>
            </a:r>
            <a:r>
              <a:rPr lang="en-US" dirty="0" smtClean="0"/>
              <a:t> </a:t>
            </a:r>
            <a:r>
              <a:rPr lang="en-US" dirty="0"/>
              <a:t>: Horizontal stacking is done along the rows</a:t>
            </a:r>
            <a:r>
              <a:rPr lang="en-US" dirty="0" smtClean="0"/>
              <a:t>.</a:t>
            </a:r>
            <a:endParaRPr lang="en-US" b="1" u="sng" dirty="0"/>
          </a:p>
        </p:txBody>
      </p:sp>
      <p:sp>
        <p:nvSpPr>
          <p:cNvPr id="5" name="Rectangle 4"/>
          <p:cNvSpPr/>
          <p:nvPr/>
        </p:nvSpPr>
        <p:spPr>
          <a:xfrm>
            <a:off x="5529942" y="2305816"/>
            <a:ext cx="5631544"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u="sng" dirty="0"/>
              <a:t>Vertical stacking:</a:t>
            </a:r>
          </a:p>
          <a:p>
            <a:r>
              <a:rPr lang="en-US" dirty="0"/>
              <a:t>Vertical stacking is done along the columns.</a:t>
            </a:r>
            <a:endParaRPr lang="en-IN" dirty="0"/>
          </a:p>
        </p:txBody>
      </p:sp>
      <p:pic>
        <p:nvPicPr>
          <p:cNvPr id="6" name="Picture 5"/>
          <p:cNvPicPr>
            <a:picLocks noChangeAspect="1"/>
          </p:cNvPicPr>
          <p:nvPr/>
        </p:nvPicPr>
        <p:blipFill rotWithShape="1">
          <a:blip r:embed="rId3"/>
          <a:srcRect r="64668"/>
          <a:stretch/>
        </p:blipFill>
        <p:spPr>
          <a:xfrm>
            <a:off x="5529942" y="3229146"/>
            <a:ext cx="3775982" cy="2628900"/>
          </a:xfrm>
          <a:prstGeom prst="rect">
            <a:avLst/>
          </a:prstGeom>
        </p:spPr>
      </p:pic>
    </p:spTree>
    <p:extLst>
      <p:ext uri="{BB962C8B-B14F-4D97-AF65-F5344CB8AC3E}">
        <p14:creationId xmlns:p14="http://schemas.microsoft.com/office/powerpoint/2010/main" val="1772120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25735"/>
            <a:ext cx="6096000" cy="1015663"/>
          </a:xfrm>
          <a:prstGeom prst="rect">
            <a:avLst/>
          </a:prstGeom>
        </p:spPr>
        <p:txBody>
          <a:bodyPr>
            <a:spAutoFit/>
          </a:bodyPr>
          <a:lstStyle/>
          <a:p>
            <a:r>
              <a:rPr lang="en-US" sz="2000" b="1" dirty="0"/>
              <a:t>Height stacking:</a:t>
            </a:r>
          </a:p>
          <a:p>
            <a:r>
              <a:rPr lang="en-US" sz="2000" dirty="0"/>
              <a:t>Height stacking is used to stack along the height.</a:t>
            </a:r>
          </a:p>
          <a:p>
            <a:endParaRPr lang="en-US" sz="2000" dirty="0"/>
          </a:p>
        </p:txBody>
      </p:sp>
      <p:pic>
        <p:nvPicPr>
          <p:cNvPr id="4" name="Picture 3"/>
          <p:cNvPicPr>
            <a:picLocks noChangeAspect="1"/>
          </p:cNvPicPr>
          <p:nvPr/>
        </p:nvPicPr>
        <p:blipFill rotWithShape="1">
          <a:blip r:embed="rId2"/>
          <a:srcRect r="64286"/>
          <a:stretch/>
        </p:blipFill>
        <p:spPr>
          <a:xfrm>
            <a:off x="827314" y="1341398"/>
            <a:ext cx="4354286" cy="3590925"/>
          </a:xfrm>
          <a:prstGeom prst="rect">
            <a:avLst/>
          </a:prstGeom>
        </p:spPr>
      </p:pic>
    </p:spTree>
    <p:extLst>
      <p:ext uri="{BB962C8B-B14F-4D97-AF65-F5344CB8AC3E}">
        <p14:creationId xmlns:p14="http://schemas.microsoft.com/office/powerpoint/2010/main" val="3740231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6686" y="424881"/>
            <a:ext cx="10464800" cy="1737399"/>
          </a:xfrm>
          <a:prstGeom prst="rect">
            <a:avLst/>
          </a:prstGeom>
        </p:spPr>
        <p:txBody>
          <a:bodyPr wrap="square">
            <a:spAutoFit/>
          </a:bodyPr>
          <a:lstStyle/>
          <a:p>
            <a:r>
              <a:rPr lang="en-US" sz="2000" b="1" dirty="0" err="1"/>
              <a:t>Numpy</a:t>
            </a:r>
            <a:r>
              <a:rPr lang="en-US" sz="2000" b="1" dirty="0"/>
              <a:t> split:</a:t>
            </a:r>
          </a:p>
          <a:p>
            <a:pPr marL="285750" indent="-285750" algn="just">
              <a:lnSpc>
                <a:spcPct val="150000"/>
              </a:lnSpc>
              <a:buFont typeface="Arial" panose="020B0604020202020204" pitchFamily="34" charset="0"/>
              <a:buChar char="•"/>
            </a:pPr>
            <a:r>
              <a:rPr lang="en-US" sz="2000" dirty="0"/>
              <a:t>Split function is the opposite of join operation.</a:t>
            </a:r>
          </a:p>
          <a:p>
            <a:pPr marL="285750" indent="-285750" algn="just">
              <a:lnSpc>
                <a:spcPct val="150000"/>
              </a:lnSpc>
              <a:buFont typeface="Arial" panose="020B0604020202020204" pitchFamily="34" charset="0"/>
              <a:buChar char="•"/>
            </a:pPr>
            <a:r>
              <a:rPr lang="en-US" sz="2000" dirty="0" smtClean="0"/>
              <a:t>Join </a:t>
            </a:r>
            <a:r>
              <a:rPr lang="en-US" sz="2000" dirty="0"/>
              <a:t>combines multiple arrays into one whereas splitting breaks one array into multiple arrays.</a:t>
            </a:r>
          </a:p>
          <a:p>
            <a:pPr marL="285750" indent="-285750" algn="just">
              <a:lnSpc>
                <a:spcPct val="150000"/>
              </a:lnSpc>
              <a:buFont typeface="Arial" panose="020B0604020202020204" pitchFamily="34" charset="0"/>
              <a:buChar char="•"/>
            </a:pPr>
            <a:r>
              <a:rPr lang="en-US" sz="2000" dirty="0" smtClean="0"/>
              <a:t>We </a:t>
            </a:r>
            <a:r>
              <a:rPr lang="en-US" sz="2000" dirty="0"/>
              <a:t>use </a:t>
            </a:r>
            <a:r>
              <a:rPr lang="en-US" sz="2000" dirty="0" err="1"/>
              <a:t>array_stack</a:t>
            </a:r>
            <a:r>
              <a:rPr lang="en-US" sz="2000" dirty="0"/>
              <a:t>() for splitting array.</a:t>
            </a:r>
            <a:endParaRPr lang="en-IN" sz="2000" dirty="0"/>
          </a:p>
        </p:txBody>
      </p:sp>
      <p:pic>
        <p:nvPicPr>
          <p:cNvPr id="3" name="Picture 2"/>
          <p:cNvPicPr>
            <a:picLocks noChangeAspect="1"/>
          </p:cNvPicPr>
          <p:nvPr/>
        </p:nvPicPr>
        <p:blipFill rotWithShape="1">
          <a:blip r:embed="rId3"/>
          <a:srcRect r="42704"/>
          <a:stretch/>
        </p:blipFill>
        <p:spPr>
          <a:xfrm>
            <a:off x="1117146" y="2567894"/>
            <a:ext cx="6952796" cy="2447925"/>
          </a:xfrm>
          <a:prstGeom prst="rect">
            <a:avLst/>
          </a:prstGeom>
        </p:spPr>
      </p:pic>
    </p:spTree>
    <p:extLst>
      <p:ext uri="{BB962C8B-B14F-4D97-AF65-F5344CB8AC3E}">
        <p14:creationId xmlns:p14="http://schemas.microsoft.com/office/powerpoint/2010/main" val="1829015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999" y="362635"/>
            <a:ext cx="10421257" cy="400110"/>
          </a:xfrm>
          <a:prstGeom prst="rect">
            <a:avLst/>
          </a:prstGeom>
        </p:spPr>
        <p:txBody>
          <a:bodyPr wrap="square">
            <a:spAutoFit/>
          </a:bodyPr>
          <a:lstStyle/>
          <a:p>
            <a:r>
              <a:rPr lang="en-US" sz="2000" dirty="0"/>
              <a:t>If the array has less elements than required it will adjust from the end accordingly.</a:t>
            </a:r>
            <a:endParaRPr lang="en-IN" sz="2000" dirty="0"/>
          </a:p>
        </p:txBody>
      </p:sp>
      <p:pic>
        <p:nvPicPr>
          <p:cNvPr id="3" name="Picture 2"/>
          <p:cNvPicPr>
            <a:picLocks noChangeAspect="1"/>
          </p:cNvPicPr>
          <p:nvPr/>
        </p:nvPicPr>
        <p:blipFill rotWithShape="1">
          <a:blip r:embed="rId2"/>
          <a:srcRect r="32192"/>
          <a:stretch/>
        </p:blipFill>
        <p:spPr>
          <a:xfrm>
            <a:off x="386669" y="900340"/>
            <a:ext cx="8234817" cy="2038350"/>
          </a:xfrm>
          <a:prstGeom prst="rect">
            <a:avLst/>
          </a:prstGeom>
        </p:spPr>
      </p:pic>
      <p:sp>
        <p:nvSpPr>
          <p:cNvPr id="4" name="Rectangle 3"/>
          <p:cNvSpPr/>
          <p:nvPr/>
        </p:nvSpPr>
        <p:spPr>
          <a:xfrm>
            <a:off x="386669" y="3076285"/>
            <a:ext cx="11166702"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t>There is another method to do splitting; which is done using split() which is similar to </a:t>
            </a:r>
            <a:r>
              <a:rPr lang="en-US" dirty="0" err="1"/>
              <a:t>array_split</a:t>
            </a:r>
            <a:r>
              <a:rPr lang="en-US" dirty="0"/>
              <a:t>().</a:t>
            </a:r>
          </a:p>
          <a:p>
            <a:pPr marL="285750" indent="-285750">
              <a:lnSpc>
                <a:spcPct val="150000"/>
              </a:lnSpc>
              <a:buFont typeface="Arial" panose="020B0604020202020204" pitchFamily="34" charset="0"/>
              <a:buChar char="•"/>
            </a:pPr>
            <a:r>
              <a:rPr lang="en-US" dirty="0" smtClean="0"/>
              <a:t>But </a:t>
            </a:r>
            <a:r>
              <a:rPr lang="en-US" dirty="0"/>
              <a:t>when the elements are lesser than the required, split() does not adjust and it will throw errors.</a:t>
            </a:r>
          </a:p>
          <a:p>
            <a:pPr marL="285750" indent="-285750">
              <a:lnSpc>
                <a:spcPct val="150000"/>
              </a:lnSpc>
              <a:buFont typeface="Arial" panose="020B0604020202020204" pitchFamily="34" charset="0"/>
              <a:buChar char="•"/>
            </a:pPr>
            <a:r>
              <a:rPr lang="en-US" dirty="0" smtClean="0"/>
              <a:t>To </a:t>
            </a:r>
            <a:r>
              <a:rPr lang="en-US" dirty="0"/>
              <a:t>access </a:t>
            </a:r>
            <a:r>
              <a:rPr lang="en-US" dirty="0" err="1"/>
              <a:t>splitted</a:t>
            </a:r>
            <a:r>
              <a:rPr lang="en-US" dirty="0"/>
              <a:t> array;</a:t>
            </a:r>
            <a:endParaRPr lang="en-IN" dirty="0"/>
          </a:p>
        </p:txBody>
      </p:sp>
      <p:pic>
        <p:nvPicPr>
          <p:cNvPr id="5" name="Picture 4"/>
          <p:cNvPicPr>
            <a:picLocks noChangeAspect="1"/>
          </p:cNvPicPr>
          <p:nvPr/>
        </p:nvPicPr>
        <p:blipFill rotWithShape="1">
          <a:blip r:embed="rId3"/>
          <a:srcRect r="32030"/>
          <a:stretch/>
        </p:blipFill>
        <p:spPr>
          <a:xfrm>
            <a:off x="2940958" y="4037743"/>
            <a:ext cx="8235043" cy="2647950"/>
          </a:xfrm>
          <a:prstGeom prst="rect">
            <a:avLst/>
          </a:prstGeom>
        </p:spPr>
      </p:pic>
    </p:spTree>
    <p:extLst>
      <p:ext uri="{BB962C8B-B14F-4D97-AF65-F5344CB8AC3E}">
        <p14:creationId xmlns:p14="http://schemas.microsoft.com/office/powerpoint/2010/main" val="1969662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341" y="261035"/>
            <a:ext cx="8824687" cy="400110"/>
          </a:xfrm>
          <a:prstGeom prst="rect">
            <a:avLst/>
          </a:prstGeom>
        </p:spPr>
        <p:txBody>
          <a:bodyPr wrap="square">
            <a:spAutoFit/>
          </a:bodyPr>
          <a:lstStyle/>
          <a:p>
            <a:r>
              <a:rPr lang="en-US" sz="2000" dirty="0"/>
              <a:t>Similarly we can do for 2-D arrays. There are </a:t>
            </a:r>
            <a:r>
              <a:rPr lang="en-US" sz="2000" dirty="0" err="1"/>
              <a:t>hsplit</a:t>
            </a:r>
            <a:r>
              <a:rPr lang="en-US" sz="2000" dirty="0"/>
              <a:t>(), </a:t>
            </a:r>
            <a:r>
              <a:rPr lang="en-US" sz="2000" dirty="0" err="1"/>
              <a:t>vsplit</a:t>
            </a:r>
            <a:r>
              <a:rPr lang="en-US" sz="2000" dirty="0"/>
              <a:t>() and </a:t>
            </a:r>
            <a:r>
              <a:rPr lang="en-US" sz="2000" dirty="0" err="1"/>
              <a:t>dsplit</a:t>
            </a:r>
            <a:r>
              <a:rPr lang="en-US" sz="2000" dirty="0"/>
              <a:t>().</a:t>
            </a:r>
            <a:endParaRPr lang="en-IN" sz="2000" dirty="0"/>
          </a:p>
        </p:txBody>
      </p:sp>
      <p:pic>
        <p:nvPicPr>
          <p:cNvPr id="3" name="Picture 2"/>
          <p:cNvPicPr>
            <a:picLocks noChangeAspect="1"/>
          </p:cNvPicPr>
          <p:nvPr/>
        </p:nvPicPr>
        <p:blipFill rotWithShape="1">
          <a:blip r:embed="rId2"/>
          <a:srcRect r="50137"/>
          <a:stretch/>
        </p:blipFill>
        <p:spPr>
          <a:xfrm>
            <a:off x="776287" y="1019175"/>
            <a:ext cx="5305199" cy="4819650"/>
          </a:xfrm>
          <a:prstGeom prst="rect">
            <a:avLst/>
          </a:prstGeom>
        </p:spPr>
      </p:pic>
      <p:sp>
        <p:nvSpPr>
          <p:cNvPr id="4" name="Rectangle 3"/>
          <p:cNvSpPr/>
          <p:nvPr/>
        </p:nvSpPr>
        <p:spPr>
          <a:xfrm>
            <a:off x="6486549" y="5469493"/>
            <a:ext cx="5183342" cy="369332"/>
          </a:xfrm>
          <a:prstGeom prst="rect">
            <a:avLst/>
          </a:prstGeom>
        </p:spPr>
        <p:txBody>
          <a:bodyPr wrap="none">
            <a:spAutoFit/>
          </a:bodyPr>
          <a:lstStyle/>
          <a:p>
            <a:r>
              <a:rPr lang="en-US" b="1" dirty="0" err="1"/>
              <a:t>dsplit</a:t>
            </a:r>
            <a:r>
              <a:rPr lang="en-US" b="1" dirty="0"/>
              <a:t> only works on arrays of 3 or more dimensions.</a:t>
            </a:r>
            <a:endParaRPr lang="en-IN" b="1" dirty="0"/>
          </a:p>
        </p:txBody>
      </p:sp>
    </p:spTree>
    <p:extLst>
      <p:ext uri="{BB962C8B-B14F-4D97-AF65-F5344CB8AC3E}">
        <p14:creationId xmlns:p14="http://schemas.microsoft.com/office/powerpoint/2010/main" val="3840326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433161"/>
          </a:xfrm>
        </p:spPr>
        <p:txBody>
          <a:bodyPr>
            <a:normAutofit fontScale="90000"/>
          </a:bodyPr>
          <a:lstStyle/>
          <a:p>
            <a:r>
              <a:rPr lang="en-IN" b="1" dirty="0" smtClean="0"/>
              <a:t>Data Structures in Pandas</a:t>
            </a:r>
            <a:endParaRPr lang="en-IN" b="1" dirty="0"/>
          </a:p>
        </p:txBody>
      </p:sp>
      <p:sp>
        <p:nvSpPr>
          <p:cNvPr id="4" name="Rectangle 3"/>
          <p:cNvSpPr/>
          <p:nvPr/>
        </p:nvSpPr>
        <p:spPr>
          <a:xfrm>
            <a:off x="838200" y="879013"/>
            <a:ext cx="10831286" cy="4662815"/>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Pandas is an </a:t>
            </a:r>
            <a:r>
              <a:rPr lang="en-US" sz="2200" b="1" dirty="0" smtClean="0">
                <a:latin typeface="Times New Roman" panose="02020603050405020304" pitchFamily="18" charset="0"/>
                <a:cs typeface="Times New Roman" panose="02020603050405020304" pitchFamily="18" charset="0"/>
              </a:rPr>
              <a:t>open-source library </a:t>
            </a:r>
            <a:r>
              <a:rPr lang="en-US" sz="2200" dirty="0" smtClean="0">
                <a:latin typeface="Times New Roman" panose="02020603050405020304" pitchFamily="18" charset="0"/>
                <a:cs typeface="Times New Roman" panose="02020603050405020304" pitchFamily="18" charset="0"/>
              </a:rPr>
              <a:t>that uses for </a:t>
            </a:r>
            <a:r>
              <a:rPr lang="en-US" sz="2200" b="1" dirty="0" smtClean="0">
                <a:latin typeface="Times New Roman" panose="02020603050405020304" pitchFamily="18" charset="0"/>
                <a:cs typeface="Times New Roman" panose="02020603050405020304" pitchFamily="18" charset="0"/>
              </a:rPr>
              <a:t>working with relational or labeled data </a:t>
            </a:r>
            <a:r>
              <a:rPr lang="en-US" sz="2200" dirty="0" smtClean="0">
                <a:latin typeface="Times New Roman" panose="02020603050405020304" pitchFamily="18" charset="0"/>
                <a:cs typeface="Times New Roman" panose="02020603050405020304" pitchFamily="18" charset="0"/>
              </a:rPr>
              <a:t>both easily and intuitively. </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It provides </a:t>
            </a:r>
            <a:r>
              <a:rPr lang="en-US" sz="2200" b="1" dirty="0" smtClean="0">
                <a:latin typeface="Times New Roman" panose="02020603050405020304" pitchFamily="18" charset="0"/>
                <a:cs typeface="Times New Roman" panose="02020603050405020304" pitchFamily="18" charset="0"/>
              </a:rPr>
              <a:t>various data structures </a:t>
            </a:r>
            <a:r>
              <a:rPr lang="en-US" sz="2200" dirty="0" smtClean="0">
                <a:latin typeface="Times New Roman" panose="02020603050405020304" pitchFamily="18" charset="0"/>
                <a:cs typeface="Times New Roman" panose="02020603050405020304" pitchFamily="18" charset="0"/>
              </a:rPr>
              <a:t>and </a:t>
            </a:r>
            <a:r>
              <a:rPr lang="en-US" sz="2200" b="1" dirty="0" smtClean="0">
                <a:latin typeface="Times New Roman" panose="02020603050405020304" pitchFamily="18" charset="0"/>
                <a:cs typeface="Times New Roman" panose="02020603050405020304" pitchFamily="18" charset="0"/>
              </a:rPr>
              <a:t>operations</a:t>
            </a:r>
            <a:r>
              <a:rPr lang="en-US" sz="2200" dirty="0" smtClean="0">
                <a:latin typeface="Times New Roman" panose="02020603050405020304" pitchFamily="18" charset="0"/>
                <a:cs typeface="Times New Roman" panose="02020603050405020304" pitchFamily="18" charset="0"/>
              </a:rPr>
              <a:t> for </a:t>
            </a:r>
            <a:r>
              <a:rPr lang="en-US" sz="2200" b="1" dirty="0" smtClean="0">
                <a:latin typeface="Times New Roman" panose="02020603050405020304" pitchFamily="18" charset="0"/>
                <a:cs typeface="Times New Roman" panose="02020603050405020304" pitchFamily="18" charset="0"/>
              </a:rPr>
              <a:t>manipulating numerical data </a:t>
            </a:r>
            <a:r>
              <a:rPr lang="en-US" sz="2200" dirty="0" smtClean="0">
                <a:latin typeface="Times New Roman" panose="02020603050405020304" pitchFamily="18" charset="0"/>
                <a:cs typeface="Times New Roman" panose="02020603050405020304" pitchFamily="18" charset="0"/>
              </a:rPr>
              <a:t>and time series. </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It offers a </a:t>
            </a:r>
            <a:r>
              <a:rPr lang="en-US" sz="2200" b="1" dirty="0" smtClean="0">
                <a:latin typeface="Times New Roman" panose="02020603050405020304" pitchFamily="18" charset="0"/>
                <a:cs typeface="Times New Roman" panose="02020603050405020304" pitchFamily="18" charset="0"/>
              </a:rPr>
              <a:t>tool for cleaning and processes </a:t>
            </a:r>
            <a:r>
              <a:rPr lang="en-US" sz="2200" dirty="0" smtClean="0">
                <a:latin typeface="Times New Roman" panose="02020603050405020304" pitchFamily="18" charset="0"/>
                <a:cs typeface="Times New Roman" panose="02020603050405020304" pitchFamily="18" charset="0"/>
              </a:rPr>
              <a:t>your data.</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It is the most </a:t>
            </a:r>
            <a:r>
              <a:rPr lang="en-US" sz="2200" b="1" dirty="0" smtClean="0">
                <a:latin typeface="Times New Roman" panose="02020603050405020304" pitchFamily="18" charset="0"/>
                <a:cs typeface="Times New Roman" panose="02020603050405020304" pitchFamily="18" charset="0"/>
              </a:rPr>
              <a:t>popular</a:t>
            </a: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Python</a:t>
            </a:r>
            <a:r>
              <a:rPr lang="en-US" sz="2200" dirty="0" smtClean="0">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library</a:t>
            </a:r>
            <a:r>
              <a:rPr lang="en-US" sz="2200" dirty="0" smtClean="0">
                <a:latin typeface="Times New Roman" panose="02020603050405020304" pitchFamily="18" charset="0"/>
                <a:cs typeface="Times New Roman" panose="02020603050405020304" pitchFamily="18" charset="0"/>
              </a:rPr>
              <a:t> that is used for data analysis. </a:t>
            </a:r>
          </a:p>
          <a:p>
            <a:pPr algn="just">
              <a:lnSpc>
                <a:spcPct val="150000"/>
              </a:lnSpc>
            </a:pPr>
            <a:r>
              <a:rPr lang="en-US" sz="2200" dirty="0" smtClean="0">
                <a:latin typeface="Times New Roman" panose="02020603050405020304" pitchFamily="18" charset="0"/>
                <a:cs typeface="Times New Roman" panose="02020603050405020304" pitchFamily="18" charset="0"/>
              </a:rPr>
              <a:t>It supports two data structures:</a:t>
            </a:r>
          </a:p>
          <a:p>
            <a:pPr marL="285750" indent="-28575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Series</a:t>
            </a:r>
          </a:p>
          <a:p>
            <a:pPr marL="285750" indent="-285750" algn="just">
              <a:lnSpc>
                <a:spcPct val="150000"/>
              </a:lnSpc>
              <a:buFont typeface="Arial" panose="020B0604020202020204" pitchFamily="34" charset="0"/>
              <a:buChar char="•"/>
            </a:pPr>
            <a:r>
              <a:rPr lang="en-US" sz="2200" dirty="0" err="1" smtClean="0">
                <a:latin typeface="Times New Roman" panose="02020603050405020304" pitchFamily="18" charset="0"/>
                <a:cs typeface="Times New Roman" panose="02020603050405020304" pitchFamily="18" charset="0"/>
              </a:rPr>
              <a:t>Dataframe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2427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03084" y="584538"/>
            <a:ext cx="10189029" cy="5170646"/>
          </a:xfrm>
          <a:prstGeom prst="rect">
            <a:avLst/>
          </a:prstGeom>
        </p:spPr>
        <p:txBody>
          <a:bodyPr wrap="square">
            <a:spAutoFit/>
          </a:bodyPr>
          <a:lstStyle/>
          <a:p>
            <a:pPr algn="just">
              <a:lnSpc>
                <a:spcPct val="150000"/>
              </a:lnSpc>
            </a:pPr>
            <a:r>
              <a:rPr lang="en-IN" sz="2200" b="1" dirty="0" smtClean="0">
                <a:latin typeface="Times New Roman" panose="02020603050405020304" pitchFamily="18" charset="0"/>
                <a:cs typeface="Times New Roman" panose="02020603050405020304" pitchFamily="18" charset="0"/>
              </a:rPr>
              <a:t>Series</a:t>
            </a:r>
          </a:p>
          <a:p>
            <a:pPr marL="285750" indent="-285750" algn="just">
              <a:lnSpc>
                <a:spcPct val="150000"/>
              </a:lnSpc>
              <a:buFont typeface="Arial" panose="020B0604020202020204" pitchFamily="34" charset="0"/>
              <a:buChar char="•"/>
            </a:pPr>
            <a:r>
              <a:rPr lang="en-IN" sz="2200" dirty="0" smtClean="0">
                <a:latin typeface="Times New Roman" panose="02020603050405020304" pitchFamily="18" charset="0"/>
                <a:cs typeface="Times New Roman" panose="02020603050405020304" pitchFamily="18" charset="0"/>
              </a:rPr>
              <a:t>Pandas is a one-dimensional </a:t>
            </a:r>
            <a:r>
              <a:rPr lang="en-IN" sz="2200" dirty="0" err="1" smtClean="0">
                <a:latin typeface="Times New Roman" panose="02020603050405020304" pitchFamily="18" charset="0"/>
                <a:cs typeface="Times New Roman" panose="02020603050405020304" pitchFamily="18" charset="0"/>
              </a:rPr>
              <a:t>labeled</a:t>
            </a:r>
            <a:r>
              <a:rPr lang="en-IN" sz="2200" dirty="0" smtClean="0">
                <a:latin typeface="Times New Roman" panose="02020603050405020304" pitchFamily="18" charset="0"/>
                <a:cs typeface="Times New Roman" panose="02020603050405020304" pitchFamily="18" charset="0"/>
              </a:rPr>
              <a:t> array and capable of holding data of any type (integer, string, float, python objects, etc.)</a:t>
            </a:r>
          </a:p>
          <a:p>
            <a:pPr marL="285750" indent="-285750" algn="just">
              <a:lnSpc>
                <a:spcPct val="150000"/>
              </a:lnSpc>
              <a:buFont typeface="Arial" panose="020B0604020202020204" pitchFamily="34" charset="0"/>
              <a:buChar char="•"/>
            </a:pPr>
            <a:r>
              <a:rPr lang="en-IN" sz="2200" b="1" dirty="0" smtClean="0">
                <a:latin typeface="Times New Roman" panose="02020603050405020304" pitchFamily="18" charset="0"/>
                <a:cs typeface="Times New Roman" panose="02020603050405020304" pitchFamily="18" charset="0"/>
              </a:rPr>
              <a:t>Syntax: </a:t>
            </a:r>
            <a:r>
              <a:rPr lang="en-IN" sz="2200" dirty="0" err="1" smtClean="0">
                <a:latin typeface="Times New Roman" panose="02020603050405020304" pitchFamily="18" charset="0"/>
                <a:cs typeface="Times New Roman" panose="02020603050405020304" pitchFamily="18" charset="0"/>
              </a:rPr>
              <a:t>pandas.Series</a:t>
            </a:r>
            <a:r>
              <a:rPr lang="en-IN" sz="2200" dirty="0" smtClean="0">
                <a:latin typeface="Times New Roman" panose="02020603050405020304" pitchFamily="18" charset="0"/>
                <a:cs typeface="Times New Roman" panose="02020603050405020304" pitchFamily="18" charset="0"/>
              </a:rPr>
              <a:t>(data=None, index=None, </a:t>
            </a:r>
            <a:r>
              <a:rPr lang="en-IN" sz="2200" dirty="0" err="1" smtClean="0">
                <a:latin typeface="Times New Roman" panose="02020603050405020304" pitchFamily="18" charset="0"/>
                <a:cs typeface="Times New Roman" panose="02020603050405020304" pitchFamily="18" charset="0"/>
              </a:rPr>
              <a:t>dtype</a:t>
            </a:r>
            <a:r>
              <a:rPr lang="en-IN" sz="2200" dirty="0" smtClean="0">
                <a:latin typeface="Times New Roman" panose="02020603050405020304" pitchFamily="18" charset="0"/>
                <a:cs typeface="Times New Roman" panose="02020603050405020304" pitchFamily="18" charset="0"/>
              </a:rPr>
              <a:t>=None, name=None, copy=False, </a:t>
            </a:r>
            <a:r>
              <a:rPr lang="en-IN" sz="2200" dirty="0" err="1" smtClean="0">
                <a:latin typeface="Times New Roman" panose="02020603050405020304" pitchFamily="18" charset="0"/>
                <a:cs typeface="Times New Roman" panose="02020603050405020304" pitchFamily="18" charset="0"/>
              </a:rPr>
              <a:t>fastpath</a:t>
            </a:r>
            <a:r>
              <a:rPr lang="en-IN" sz="2200" dirty="0" smtClean="0">
                <a:latin typeface="Times New Roman" panose="02020603050405020304" pitchFamily="18" charset="0"/>
                <a:cs typeface="Times New Roman" panose="02020603050405020304" pitchFamily="18" charset="0"/>
              </a:rPr>
              <a:t>=False)</a:t>
            </a:r>
          </a:p>
          <a:p>
            <a:pPr marL="342900" indent="-342900" algn="just">
              <a:lnSpc>
                <a:spcPct val="150000"/>
              </a:lnSpc>
              <a:buFont typeface="Arial" panose="020B0604020202020204" pitchFamily="34" charset="0"/>
              <a:buChar char="•"/>
            </a:pPr>
            <a:r>
              <a:rPr lang="en-IN" sz="2200" b="1" dirty="0" smtClean="0">
                <a:latin typeface="Times New Roman" panose="02020603050405020304" pitchFamily="18" charset="0"/>
                <a:cs typeface="Times New Roman" panose="02020603050405020304" pitchFamily="18" charset="0"/>
              </a:rPr>
              <a:t>data:</a:t>
            </a:r>
            <a:r>
              <a:rPr lang="en-IN" sz="2200" dirty="0" smtClean="0">
                <a:latin typeface="Times New Roman" panose="02020603050405020304" pitchFamily="18" charset="0"/>
                <a:cs typeface="Times New Roman" panose="02020603050405020304" pitchFamily="18" charset="0"/>
              </a:rPr>
              <a:t> array- Contains data stored in Series.</a:t>
            </a:r>
          </a:p>
          <a:p>
            <a:pPr marL="342900" indent="-342900" algn="just">
              <a:lnSpc>
                <a:spcPct val="150000"/>
              </a:lnSpc>
              <a:buFont typeface="Arial" panose="020B0604020202020204" pitchFamily="34" charset="0"/>
              <a:buChar char="•"/>
            </a:pPr>
            <a:r>
              <a:rPr lang="en-IN" sz="2200" b="1" dirty="0" smtClean="0">
                <a:latin typeface="Times New Roman" panose="02020603050405020304" pitchFamily="18" charset="0"/>
                <a:cs typeface="Times New Roman" panose="02020603050405020304" pitchFamily="18" charset="0"/>
              </a:rPr>
              <a:t>index:</a:t>
            </a:r>
            <a:r>
              <a:rPr lang="en-IN" sz="2200" dirty="0" smtClean="0">
                <a:latin typeface="Times New Roman" panose="02020603050405020304" pitchFamily="18" charset="0"/>
                <a:cs typeface="Times New Roman" panose="02020603050405020304" pitchFamily="18" charset="0"/>
              </a:rPr>
              <a:t> array-like or Index (1d)</a:t>
            </a:r>
          </a:p>
          <a:p>
            <a:pPr marL="342900" indent="-342900" algn="just">
              <a:lnSpc>
                <a:spcPct val="150000"/>
              </a:lnSpc>
              <a:buFont typeface="Arial" panose="020B0604020202020204" pitchFamily="34" charset="0"/>
              <a:buChar char="•"/>
            </a:pPr>
            <a:r>
              <a:rPr lang="en-IN" sz="2200" b="1" dirty="0" err="1" smtClean="0">
                <a:latin typeface="Times New Roman" panose="02020603050405020304" pitchFamily="18" charset="0"/>
                <a:cs typeface="Times New Roman" panose="02020603050405020304" pitchFamily="18" charset="0"/>
              </a:rPr>
              <a:t>dtype</a:t>
            </a:r>
            <a:r>
              <a:rPr lang="en-IN" sz="2200" b="1" dirty="0" smtClean="0">
                <a:latin typeface="Times New Roman" panose="02020603050405020304" pitchFamily="18" charset="0"/>
                <a:cs typeface="Times New Roman" panose="02020603050405020304" pitchFamily="18" charset="0"/>
              </a:rPr>
              <a:t>:</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str</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numpy.dtype</a:t>
            </a:r>
            <a:r>
              <a:rPr lang="en-IN" sz="2200" dirty="0" smtClean="0">
                <a:latin typeface="Times New Roman" panose="02020603050405020304" pitchFamily="18" charset="0"/>
                <a:cs typeface="Times New Roman" panose="02020603050405020304" pitchFamily="18" charset="0"/>
              </a:rPr>
              <a:t>, or </a:t>
            </a:r>
            <a:r>
              <a:rPr lang="en-IN" sz="2200" dirty="0" err="1" smtClean="0">
                <a:latin typeface="Times New Roman" panose="02020603050405020304" pitchFamily="18" charset="0"/>
                <a:cs typeface="Times New Roman" panose="02020603050405020304" pitchFamily="18" charset="0"/>
              </a:rPr>
              <a:t>ExtensionDtype</a:t>
            </a:r>
            <a:r>
              <a:rPr lang="en-IN" sz="2200" dirty="0" smtClean="0">
                <a:latin typeface="Times New Roman" panose="02020603050405020304" pitchFamily="18" charset="0"/>
                <a:cs typeface="Times New Roman" panose="02020603050405020304" pitchFamily="18" charset="0"/>
              </a:rPr>
              <a:t>, optional</a:t>
            </a:r>
          </a:p>
          <a:p>
            <a:pPr marL="342900" indent="-342900" algn="just">
              <a:lnSpc>
                <a:spcPct val="150000"/>
              </a:lnSpc>
              <a:buFont typeface="Arial" panose="020B0604020202020204" pitchFamily="34" charset="0"/>
              <a:buChar char="•"/>
            </a:pPr>
            <a:r>
              <a:rPr lang="en-IN" sz="2200" b="1" dirty="0" smtClean="0">
                <a:latin typeface="Times New Roman" panose="02020603050405020304" pitchFamily="18" charset="0"/>
                <a:cs typeface="Times New Roman" panose="02020603050405020304" pitchFamily="18" charset="0"/>
              </a:rPr>
              <a:t>name:</a:t>
            </a:r>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str</a:t>
            </a:r>
            <a:r>
              <a:rPr lang="en-IN" sz="2200" dirty="0" smtClean="0">
                <a:latin typeface="Times New Roman" panose="02020603050405020304" pitchFamily="18" charset="0"/>
                <a:cs typeface="Times New Roman" panose="02020603050405020304" pitchFamily="18" charset="0"/>
              </a:rPr>
              <a:t>, optional</a:t>
            </a:r>
          </a:p>
          <a:p>
            <a:pPr marL="342900" indent="-342900" algn="just">
              <a:lnSpc>
                <a:spcPct val="150000"/>
              </a:lnSpc>
              <a:buFont typeface="Arial" panose="020B0604020202020204" pitchFamily="34" charset="0"/>
              <a:buChar char="•"/>
            </a:pPr>
            <a:r>
              <a:rPr lang="en-IN" sz="2200" b="1" dirty="0" smtClean="0">
                <a:latin typeface="Times New Roman" panose="02020603050405020304" pitchFamily="18" charset="0"/>
                <a:cs typeface="Times New Roman" panose="02020603050405020304" pitchFamily="18" charset="0"/>
              </a:rPr>
              <a:t>copy:</a:t>
            </a:r>
            <a:r>
              <a:rPr lang="en-IN" sz="2200" dirty="0" smtClean="0">
                <a:latin typeface="Times New Roman" panose="02020603050405020304" pitchFamily="18" charset="0"/>
                <a:cs typeface="Times New Roman" panose="02020603050405020304" pitchFamily="18" charset="0"/>
              </a:rPr>
              <a:t> bool, default False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616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6015" y="849477"/>
            <a:ext cx="2257349" cy="4247317"/>
          </a:xfrm>
          <a:prstGeom prst="rect">
            <a:avLst/>
          </a:prstGeom>
        </p:spPr>
        <p:txBody>
          <a:bodyPr wrap="none">
            <a:spAutoFit/>
          </a:bodyPr>
          <a:lstStyle/>
          <a:p>
            <a:pPr>
              <a:lnSpc>
                <a:spcPct val="150000"/>
              </a:lnSpc>
            </a:pPr>
            <a:r>
              <a:rPr lang="en-US" sz="2000" b="1" dirty="0" smtClean="0">
                <a:latin typeface="Times New Roman" panose="02020603050405020304" pitchFamily="18" charset="0"/>
                <a:cs typeface="Times New Roman" panose="02020603050405020304" pitchFamily="18" charset="0"/>
              </a:rPr>
              <a:t>Applications:</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Banking</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Consultancy</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Healthcare</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Manufacturing</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Climate research</a:t>
            </a:r>
          </a:p>
          <a:p>
            <a:pPr marL="342900"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Economics</a:t>
            </a:r>
          </a:p>
          <a:p>
            <a:pPr marL="342900" indent="-342900">
              <a:lnSpc>
                <a:spcPct val="150000"/>
              </a:lnSpc>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etc</a:t>
            </a:r>
            <a:endParaRPr lang="en-US" sz="2000" dirty="0" smtClean="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4862287" y="1420950"/>
            <a:ext cx="6096000" cy="341632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285750" indent="-285750">
              <a:buFont typeface="Arial" panose="020B0604020202020204" pitchFamily="34" charset="0"/>
              <a:buChar char="•"/>
            </a:pPr>
            <a:r>
              <a:rPr lang="en-US" dirty="0" smtClean="0"/>
              <a:t>It is </a:t>
            </a:r>
            <a:r>
              <a:rPr lang="en-US" dirty="0"/>
              <a:t>about finding patterns in data, through analysis, and make future predictions.</a:t>
            </a:r>
          </a:p>
          <a:p>
            <a:endParaRPr lang="en-US" dirty="0"/>
          </a:p>
          <a:p>
            <a:pPr marL="285750" indent="-285750">
              <a:buFont typeface="Arial" panose="020B0604020202020204" pitchFamily="34" charset="0"/>
              <a:buChar char="•"/>
            </a:pPr>
            <a:r>
              <a:rPr lang="en-US" dirty="0"/>
              <a:t>By using Data </a:t>
            </a:r>
            <a:r>
              <a:rPr lang="en-US" dirty="0" smtClean="0"/>
              <a:t>Science, </a:t>
            </a:r>
            <a:r>
              <a:rPr lang="en-IN" dirty="0"/>
              <a:t>are able to make</a:t>
            </a:r>
            <a:r>
              <a:rPr lang="en-IN" dirty="0" smtClean="0"/>
              <a:t>:</a:t>
            </a:r>
          </a:p>
          <a:p>
            <a:pPr marL="285750" indent="-285750">
              <a:buFont typeface="Arial" panose="020B0604020202020204" pitchFamily="34" charset="0"/>
              <a:buChar char="•"/>
            </a:pPr>
            <a:endParaRPr lang="en-US" dirty="0"/>
          </a:p>
          <a:p>
            <a:pPr marL="742950" lvl="1" indent="-285750">
              <a:lnSpc>
                <a:spcPct val="150000"/>
              </a:lnSpc>
              <a:buFont typeface="Wingdings" panose="05000000000000000000" pitchFamily="2" charset="2"/>
              <a:buChar char="Ø"/>
            </a:pPr>
            <a:r>
              <a:rPr lang="en-US" dirty="0"/>
              <a:t>Better decisions (should we choose A or B)</a:t>
            </a:r>
          </a:p>
          <a:p>
            <a:pPr marL="742950" lvl="1" indent="-285750">
              <a:lnSpc>
                <a:spcPct val="150000"/>
              </a:lnSpc>
              <a:buFont typeface="Wingdings" panose="05000000000000000000" pitchFamily="2" charset="2"/>
              <a:buChar char="Ø"/>
            </a:pPr>
            <a:r>
              <a:rPr lang="en-US" dirty="0"/>
              <a:t>Predictive analysis (what will happen next?)</a:t>
            </a:r>
          </a:p>
          <a:p>
            <a:pPr marL="742950" lvl="1" indent="-285750">
              <a:lnSpc>
                <a:spcPct val="150000"/>
              </a:lnSpc>
              <a:buFont typeface="Wingdings" panose="05000000000000000000" pitchFamily="2" charset="2"/>
              <a:buChar char="Ø"/>
            </a:pPr>
            <a:r>
              <a:rPr lang="en-US" dirty="0"/>
              <a:t>Pattern discoveries (find pattern, or maybe hidden information in the data)</a:t>
            </a:r>
          </a:p>
          <a:p>
            <a:endParaRPr lang="en-IN" dirty="0"/>
          </a:p>
        </p:txBody>
      </p:sp>
    </p:spTree>
    <p:extLst>
      <p:ext uri="{BB962C8B-B14F-4D97-AF65-F5344CB8AC3E}">
        <p14:creationId xmlns:p14="http://schemas.microsoft.com/office/powerpoint/2010/main" val="3813567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2332" y="167312"/>
            <a:ext cx="4209550" cy="430887"/>
          </a:xfrm>
          <a:prstGeom prst="rect">
            <a:avLst/>
          </a:prstGeom>
        </p:spPr>
        <p:txBody>
          <a:bodyPr wrap="none">
            <a:spAutoFit/>
          </a:bodyPr>
          <a:lstStyle/>
          <a:p>
            <a:r>
              <a:rPr lang="en-US" sz="2200" b="1" dirty="0" smtClean="0">
                <a:latin typeface="Times New Roman" panose="02020603050405020304" pitchFamily="18" charset="0"/>
                <a:cs typeface="Times New Roman" panose="02020603050405020304" pitchFamily="18" charset="0"/>
              </a:rPr>
              <a:t>Series holding the char data type.</a:t>
            </a:r>
            <a:endParaRPr lang="en-IN"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62857" y="1109791"/>
            <a:ext cx="3910682" cy="280076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200" dirty="0" smtClean="0">
                <a:latin typeface="Times New Roman" panose="02020603050405020304" pitchFamily="18" charset="0"/>
                <a:cs typeface="Times New Roman" panose="02020603050405020304" pitchFamily="18" charset="0"/>
              </a:rPr>
              <a:t>import pandas as </a:t>
            </a:r>
            <a:r>
              <a:rPr lang="en-IN" sz="2200" dirty="0" err="1" smtClean="0">
                <a:latin typeface="Times New Roman" panose="02020603050405020304" pitchFamily="18" charset="0"/>
                <a:cs typeface="Times New Roman" panose="02020603050405020304" pitchFamily="18" charset="0"/>
              </a:rPr>
              <a:t>pd</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a simple char list</a:t>
            </a:r>
          </a:p>
          <a:p>
            <a:r>
              <a:rPr lang="en-IN" sz="2200" dirty="0" smtClean="0">
                <a:latin typeface="Times New Roman" panose="02020603050405020304" pitchFamily="18" charset="0"/>
                <a:cs typeface="Times New Roman" panose="02020603050405020304" pitchFamily="18" charset="0"/>
              </a:rPr>
              <a:t>list = ['g', 'e', 'e', 'k', 's']</a:t>
            </a: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create series form a char list</a:t>
            </a:r>
          </a:p>
          <a:p>
            <a:r>
              <a:rPr lang="en-IN" sz="2200" dirty="0" smtClean="0">
                <a:latin typeface="Times New Roman" panose="02020603050405020304" pitchFamily="18" charset="0"/>
                <a:cs typeface="Times New Roman" panose="02020603050405020304" pitchFamily="18" charset="0"/>
              </a:rPr>
              <a:t>res = </a:t>
            </a:r>
            <a:r>
              <a:rPr lang="en-IN" sz="2200" dirty="0" err="1" smtClean="0">
                <a:latin typeface="Times New Roman" panose="02020603050405020304" pitchFamily="18" charset="0"/>
                <a:cs typeface="Times New Roman" panose="02020603050405020304" pitchFamily="18" charset="0"/>
              </a:rPr>
              <a:t>pd.Series</a:t>
            </a:r>
            <a:r>
              <a:rPr lang="en-IN" sz="2200" dirty="0" smtClean="0">
                <a:latin typeface="Times New Roman" panose="02020603050405020304" pitchFamily="18" charset="0"/>
                <a:cs typeface="Times New Roman" panose="02020603050405020304" pitchFamily="18" charset="0"/>
              </a:rPr>
              <a:t>(list)</a:t>
            </a:r>
          </a:p>
          <a:p>
            <a:r>
              <a:rPr lang="en-IN" sz="2200" dirty="0" smtClean="0">
                <a:latin typeface="Times New Roman" panose="02020603050405020304" pitchFamily="18" charset="0"/>
                <a:cs typeface="Times New Roman" panose="02020603050405020304" pitchFamily="18" charset="0"/>
              </a:rPr>
              <a:t>print(res)</a:t>
            </a:r>
            <a:endParaRPr lang="en-IN"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399428" y="1386871"/>
            <a:ext cx="2273752" cy="1936900"/>
          </a:xfrm>
          <a:prstGeom prst="rect">
            <a:avLst/>
          </a:prstGeom>
        </p:spPr>
      </p:pic>
      <p:sp>
        <p:nvSpPr>
          <p:cNvPr id="7" name="Rectangle 6"/>
          <p:cNvSpPr/>
          <p:nvPr/>
        </p:nvSpPr>
        <p:spPr>
          <a:xfrm>
            <a:off x="6342743" y="1099181"/>
            <a:ext cx="3808639" cy="280076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200" dirty="0" smtClean="0">
                <a:latin typeface="Times New Roman" panose="02020603050405020304" pitchFamily="18" charset="0"/>
                <a:cs typeface="Times New Roman" panose="02020603050405020304" pitchFamily="18" charset="0"/>
              </a:rPr>
              <a:t>import pandas as </a:t>
            </a:r>
            <a:r>
              <a:rPr lang="en-IN" sz="2200" dirty="0" err="1" smtClean="0">
                <a:latin typeface="Times New Roman" panose="02020603050405020304" pitchFamily="18" charset="0"/>
                <a:cs typeface="Times New Roman" panose="02020603050405020304" pitchFamily="18" charset="0"/>
              </a:rPr>
              <a:t>pd</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a simple </a:t>
            </a:r>
            <a:r>
              <a:rPr lang="en-IN" sz="2200" dirty="0" err="1" smtClean="0">
                <a:latin typeface="Times New Roman" panose="02020603050405020304" pitchFamily="18" charset="0"/>
                <a:cs typeface="Times New Roman" panose="02020603050405020304" pitchFamily="18" charset="0"/>
              </a:rPr>
              <a:t>int</a:t>
            </a:r>
            <a:r>
              <a:rPr lang="en-IN" sz="2200" dirty="0" smtClean="0">
                <a:latin typeface="Times New Roman" panose="02020603050405020304" pitchFamily="18" charset="0"/>
                <a:cs typeface="Times New Roman" panose="02020603050405020304" pitchFamily="18" charset="0"/>
              </a:rPr>
              <a:t> list</a:t>
            </a:r>
          </a:p>
          <a:p>
            <a:r>
              <a:rPr lang="en-IN" sz="2200" dirty="0" smtClean="0">
                <a:latin typeface="Times New Roman" panose="02020603050405020304" pitchFamily="18" charset="0"/>
                <a:cs typeface="Times New Roman" panose="02020603050405020304" pitchFamily="18" charset="0"/>
              </a:rPr>
              <a:t>list = [1,2,3,4,5]</a:t>
            </a: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create series form a </a:t>
            </a:r>
            <a:r>
              <a:rPr lang="en-IN" sz="2200" dirty="0" err="1" smtClean="0">
                <a:latin typeface="Times New Roman" panose="02020603050405020304" pitchFamily="18" charset="0"/>
                <a:cs typeface="Times New Roman" panose="02020603050405020304" pitchFamily="18" charset="0"/>
              </a:rPr>
              <a:t>int</a:t>
            </a:r>
            <a:r>
              <a:rPr lang="en-IN" sz="2200" dirty="0" smtClean="0">
                <a:latin typeface="Times New Roman" panose="02020603050405020304" pitchFamily="18" charset="0"/>
                <a:cs typeface="Times New Roman" panose="02020603050405020304" pitchFamily="18" charset="0"/>
              </a:rPr>
              <a:t> list</a:t>
            </a:r>
          </a:p>
          <a:p>
            <a:r>
              <a:rPr lang="en-IN" sz="2200" dirty="0" smtClean="0">
                <a:latin typeface="Times New Roman" panose="02020603050405020304" pitchFamily="18" charset="0"/>
                <a:cs typeface="Times New Roman" panose="02020603050405020304" pitchFamily="18" charset="0"/>
              </a:rPr>
              <a:t>res = </a:t>
            </a:r>
            <a:r>
              <a:rPr lang="en-IN" sz="2200" dirty="0" err="1" smtClean="0">
                <a:latin typeface="Times New Roman" panose="02020603050405020304" pitchFamily="18" charset="0"/>
                <a:cs typeface="Times New Roman" panose="02020603050405020304" pitchFamily="18" charset="0"/>
              </a:rPr>
              <a:t>pd.Series</a:t>
            </a:r>
            <a:r>
              <a:rPr lang="en-IN" sz="2200" dirty="0" smtClean="0">
                <a:latin typeface="Times New Roman" panose="02020603050405020304" pitchFamily="18" charset="0"/>
                <a:cs typeface="Times New Roman" panose="02020603050405020304" pitchFamily="18" charset="0"/>
              </a:rPr>
              <a:t>(list)</a:t>
            </a:r>
          </a:p>
          <a:p>
            <a:r>
              <a:rPr lang="en-IN" sz="2200" dirty="0" smtClean="0">
                <a:latin typeface="Times New Roman" panose="02020603050405020304" pitchFamily="18" charset="0"/>
                <a:cs typeface="Times New Roman" panose="02020603050405020304" pitchFamily="18" charset="0"/>
              </a:rPr>
              <a:t>print(res)</a:t>
            </a:r>
            <a:endParaRPr lang="en-IN" sz="22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0344365" y="1386871"/>
            <a:ext cx="1750332" cy="1936900"/>
          </a:xfrm>
          <a:prstGeom prst="rect">
            <a:avLst/>
          </a:prstGeom>
        </p:spPr>
      </p:pic>
      <p:sp>
        <p:nvSpPr>
          <p:cNvPr id="9" name="Rectangle 8"/>
          <p:cNvSpPr/>
          <p:nvPr/>
        </p:nvSpPr>
        <p:spPr>
          <a:xfrm>
            <a:off x="354681" y="4581626"/>
            <a:ext cx="7837716" cy="144655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200" dirty="0" smtClean="0">
                <a:latin typeface="Times New Roman" panose="02020603050405020304" pitchFamily="18" charset="0"/>
                <a:cs typeface="Times New Roman" panose="02020603050405020304" pitchFamily="18" charset="0"/>
              </a:rPr>
              <a:t>import pandas as </a:t>
            </a:r>
            <a:r>
              <a:rPr lang="en-IN" sz="2200" dirty="0" err="1" smtClean="0">
                <a:latin typeface="Times New Roman" panose="02020603050405020304" pitchFamily="18" charset="0"/>
                <a:cs typeface="Times New Roman" panose="02020603050405020304" pitchFamily="18" charset="0"/>
              </a:rPr>
              <a:t>pd</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 </a:t>
            </a:r>
            <a:r>
              <a:rPr lang="en-IN" sz="2200" dirty="0" err="1" smtClean="0">
                <a:latin typeface="Times New Roman" panose="02020603050405020304" pitchFamily="18" charset="0"/>
                <a:cs typeface="Times New Roman" panose="02020603050405020304" pitchFamily="18" charset="0"/>
              </a:rPr>
              <a:t>dic</a:t>
            </a:r>
            <a:r>
              <a:rPr lang="en-IN" sz="2200" dirty="0" smtClean="0">
                <a:latin typeface="Times New Roman" panose="02020603050405020304" pitchFamily="18" charset="0"/>
                <a:cs typeface="Times New Roman" panose="02020603050405020304" pitchFamily="18" charset="0"/>
              </a:rPr>
              <a:t> = { 'Id': 1013, 'Name': '</a:t>
            </a:r>
            <a:r>
              <a:rPr lang="en-IN" sz="2200" dirty="0" err="1" smtClean="0">
                <a:latin typeface="Times New Roman" panose="02020603050405020304" pitchFamily="18" charset="0"/>
                <a:cs typeface="Times New Roman" panose="02020603050405020304" pitchFamily="18" charset="0"/>
              </a:rPr>
              <a:t>MOhe</a:t>
            </a:r>
            <a:r>
              <a:rPr lang="en-IN" sz="2200" dirty="0" smtClean="0">
                <a:latin typeface="Times New Roman" panose="02020603050405020304" pitchFamily="18" charset="0"/>
                <a:cs typeface="Times New Roman" panose="02020603050405020304" pitchFamily="18" charset="0"/>
              </a:rPr>
              <a:t>', 'State': '</a:t>
            </a:r>
            <a:r>
              <a:rPr lang="en-IN" sz="2200" dirty="0" err="1" smtClean="0">
                <a:latin typeface="Times New Roman" panose="02020603050405020304" pitchFamily="18" charset="0"/>
                <a:cs typeface="Times New Roman" panose="02020603050405020304" pitchFamily="18" charset="0"/>
              </a:rPr>
              <a:t>Maniput</a:t>
            </a:r>
            <a:r>
              <a:rPr lang="en-IN" sz="2200" dirty="0" smtClean="0">
                <a:latin typeface="Times New Roman" panose="02020603050405020304" pitchFamily="18" charset="0"/>
                <a:cs typeface="Times New Roman" panose="02020603050405020304" pitchFamily="18" charset="0"/>
              </a:rPr>
              <a:t>','Age': 24}</a:t>
            </a:r>
          </a:p>
          <a:p>
            <a:r>
              <a:rPr lang="en-IN" sz="2200" dirty="0" smtClean="0">
                <a:latin typeface="Times New Roman" panose="02020603050405020304" pitchFamily="18" charset="0"/>
                <a:cs typeface="Times New Roman" panose="02020603050405020304" pitchFamily="18" charset="0"/>
              </a:rPr>
              <a:t> res = </a:t>
            </a:r>
            <a:r>
              <a:rPr lang="en-IN" sz="2200" dirty="0" err="1" smtClean="0">
                <a:latin typeface="Times New Roman" panose="02020603050405020304" pitchFamily="18" charset="0"/>
                <a:cs typeface="Times New Roman" panose="02020603050405020304" pitchFamily="18" charset="0"/>
              </a:rPr>
              <a:t>pd.Series</a:t>
            </a:r>
            <a:r>
              <a:rPr lang="en-IN" sz="2200" dirty="0" smtClean="0">
                <a:latin typeface="Times New Roman" panose="02020603050405020304" pitchFamily="18" charset="0"/>
                <a:cs typeface="Times New Roman" panose="02020603050405020304" pitchFamily="18" charset="0"/>
              </a:rPr>
              <a:t>(</a:t>
            </a:r>
            <a:r>
              <a:rPr lang="en-IN" sz="2200" dirty="0" err="1" smtClean="0">
                <a:latin typeface="Times New Roman" panose="02020603050405020304" pitchFamily="18" charset="0"/>
                <a:cs typeface="Times New Roman" panose="02020603050405020304" pitchFamily="18" charset="0"/>
              </a:rPr>
              <a:t>dic</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print(res)</a:t>
            </a:r>
            <a:endParaRPr lang="en-IN" sz="22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4"/>
          <a:stretch>
            <a:fillRect/>
          </a:stretch>
        </p:blipFill>
        <p:spPr>
          <a:xfrm>
            <a:off x="8728744" y="4114276"/>
            <a:ext cx="2994524" cy="2045440"/>
          </a:xfrm>
          <a:prstGeom prst="rect">
            <a:avLst/>
          </a:prstGeom>
        </p:spPr>
      </p:pic>
    </p:spTree>
    <p:extLst>
      <p:ext uri="{BB962C8B-B14F-4D97-AF65-F5344CB8AC3E}">
        <p14:creationId xmlns:p14="http://schemas.microsoft.com/office/powerpoint/2010/main" val="3982458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283" y="0"/>
            <a:ext cx="11422743" cy="3139321"/>
          </a:xfrm>
          <a:prstGeom prst="rect">
            <a:avLst/>
          </a:prstGeom>
        </p:spPr>
        <p:txBody>
          <a:bodyPr wrap="square">
            <a:spAutoFit/>
          </a:bodyPr>
          <a:lstStyle/>
          <a:p>
            <a:pPr algn="just">
              <a:lnSpc>
                <a:spcPct val="150000"/>
              </a:lnSpc>
            </a:pPr>
            <a:r>
              <a:rPr lang="en-US" sz="2200" b="1" dirty="0" err="1" smtClean="0">
                <a:latin typeface="Times New Roman" panose="02020603050405020304" pitchFamily="18" charset="0"/>
                <a:cs typeface="Times New Roman" panose="02020603050405020304" pitchFamily="18" charset="0"/>
              </a:rPr>
              <a:t>Dataframe</a:t>
            </a:r>
            <a:endParaRPr lang="en-US" sz="2200" b="1"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 Pandas </a:t>
            </a:r>
            <a:r>
              <a:rPr lang="en-US" sz="2200" dirty="0" err="1" smtClean="0">
                <a:latin typeface="Times New Roman" panose="02020603050405020304" pitchFamily="18" charset="0"/>
                <a:cs typeface="Times New Roman" panose="02020603050405020304" pitchFamily="18" charset="0"/>
              </a:rPr>
              <a:t>DataFrame</a:t>
            </a:r>
            <a:r>
              <a:rPr lang="en-US" sz="2200" dirty="0" smtClean="0">
                <a:latin typeface="Times New Roman" panose="02020603050405020304" pitchFamily="18" charset="0"/>
                <a:cs typeface="Times New Roman" panose="02020603050405020304" pitchFamily="18" charset="0"/>
              </a:rPr>
              <a:t> is a two-dimensional size-mutable, potentially heterogeneous tabular data structure with labeled axes (rows and columns). </a:t>
            </a:r>
          </a:p>
          <a:p>
            <a:pPr marL="285750" indent="-28575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 Data frame is a two-dimensional data structure, i.e., data is aligned in a tabular fashion in rows and columns like a spreadsheet or SQL table, or a </a:t>
            </a:r>
            <a:r>
              <a:rPr lang="en-US" sz="2200" dirty="0" err="1" smtClean="0">
                <a:latin typeface="Times New Roman" panose="02020603050405020304" pitchFamily="18" charset="0"/>
                <a:cs typeface="Times New Roman" panose="02020603050405020304" pitchFamily="18" charset="0"/>
              </a:rPr>
              <a:t>dict</a:t>
            </a:r>
            <a:r>
              <a:rPr lang="en-US" sz="2200" dirty="0" smtClean="0">
                <a:latin typeface="Times New Roman" panose="02020603050405020304" pitchFamily="18" charset="0"/>
                <a:cs typeface="Times New Roman" panose="02020603050405020304" pitchFamily="18" charset="0"/>
              </a:rPr>
              <a:t> of Series objects. </a:t>
            </a:r>
          </a:p>
          <a:p>
            <a:pPr marL="285750" indent="-28575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Pandas </a:t>
            </a:r>
            <a:r>
              <a:rPr lang="en-US" sz="2200" dirty="0" err="1" smtClean="0">
                <a:latin typeface="Times New Roman" panose="02020603050405020304" pitchFamily="18" charset="0"/>
                <a:cs typeface="Times New Roman" panose="02020603050405020304" pitchFamily="18" charset="0"/>
              </a:rPr>
              <a:t>DataFrame</a:t>
            </a:r>
            <a:r>
              <a:rPr lang="en-US" sz="2200" dirty="0" smtClean="0">
                <a:latin typeface="Times New Roman" panose="02020603050405020304" pitchFamily="18" charset="0"/>
                <a:cs typeface="Times New Roman" panose="02020603050405020304" pitchFamily="18" charset="0"/>
              </a:rPr>
              <a:t> consists of three principal components, the data, rows, and columns.</a:t>
            </a:r>
            <a:endParaRPr lang="en-IN" sz="2200" dirty="0">
              <a:latin typeface="Times New Roman" panose="02020603050405020304" pitchFamily="18" charset="0"/>
              <a:cs typeface="Times New Roman" panose="02020603050405020304" pitchFamily="18" charset="0"/>
            </a:endParaRPr>
          </a:p>
        </p:txBody>
      </p:sp>
      <p:sp>
        <p:nvSpPr>
          <p:cNvPr id="7" name="Rectangle 6"/>
          <p:cNvSpPr/>
          <p:nvPr/>
        </p:nvSpPr>
        <p:spPr>
          <a:xfrm>
            <a:off x="290283" y="3139321"/>
            <a:ext cx="11422743" cy="2631490"/>
          </a:xfrm>
          <a:prstGeom prst="rect">
            <a:avLst/>
          </a:prstGeom>
        </p:spPr>
        <p:txBody>
          <a:bodyPr wrap="square">
            <a:spAutoFit/>
          </a:bodyPr>
          <a:lstStyle/>
          <a:p>
            <a:pPr algn="just">
              <a:lnSpc>
                <a:spcPct val="150000"/>
              </a:lnSpc>
            </a:pPr>
            <a:r>
              <a:rPr lang="en-US" sz="2200" b="1" dirty="0" smtClean="0">
                <a:latin typeface="Times New Roman" panose="02020603050405020304" pitchFamily="18" charset="0"/>
                <a:cs typeface="Times New Roman" panose="02020603050405020304" pitchFamily="18" charset="0"/>
              </a:rPr>
              <a:t>Creating a Pandas </a:t>
            </a:r>
            <a:r>
              <a:rPr lang="en-US" sz="2200" b="1" dirty="0" err="1" smtClean="0">
                <a:latin typeface="Times New Roman" panose="02020603050405020304" pitchFamily="18" charset="0"/>
                <a:cs typeface="Times New Roman" panose="02020603050405020304" pitchFamily="18" charset="0"/>
              </a:rPr>
              <a:t>DataFrame</a:t>
            </a:r>
            <a:endParaRPr lang="en-US" sz="2200" b="1"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 the real world, a Pandas </a:t>
            </a:r>
            <a:r>
              <a:rPr lang="en-US" sz="2200" dirty="0" err="1" smtClean="0">
                <a:latin typeface="Times New Roman" panose="02020603050405020304" pitchFamily="18" charset="0"/>
                <a:cs typeface="Times New Roman" panose="02020603050405020304" pitchFamily="18" charset="0"/>
              </a:rPr>
              <a:t>DataFrame</a:t>
            </a:r>
            <a:r>
              <a:rPr lang="en-US" sz="2200" dirty="0" smtClean="0">
                <a:latin typeface="Times New Roman" panose="02020603050405020304" pitchFamily="18" charset="0"/>
                <a:cs typeface="Times New Roman" panose="02020603050405020304" pitchFamily="18" charset="0"/>
              </a:rPr>
              <a:t> will be created by loading the datasets from existing storage, storage can be SQL Database, CSV file, and Excel file. </a:t>
            </a:r>
          </a:p>
          <a:p>
            <a:pPr marL="342900" indent="-34290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Pandas </a:t>
            </a:r>
            <a:r>
              <a:rPr lang="en-US" sz="2200" dirty="0" err="1" smtClean="0">
                <a:latin typeface="Times New Roman" panose="02020603050405020304" pitchFamily="18" charset="0"/>
                <a:cs typeface="Times New Roman" panose="02020603050405020304" pitchFamily="18" charset="0"/>
              </a:rPr>
              <a:t>DataFrame</a:t>
            </a:r>
            <a:r>
              <a:rPr lang="en-US" sz="2200" dirty="0" smtClean="0">
                <a:latin typeface="Times New Roman" panose="02020603050405020304" pitchFamily="18" charset="0"/>
                <a:cs typeface="Times New Roman" panose="02020603050405020304" pitchFamily="18" charset="0"/>
              </a:rPr>
              <a:t> can be created from the lists, dictionary, and from a list of dictionary etc. </a:t>
            </a:r>
          </a:p>
          <a:p>
            <a:pPr marL="342900" indent="-342900" algn="just">
              <a:lnSpc>
                <a:spcPct val="150000"/>
              </a:lnSpc>
              <a:buFont typeface="Arial" panose="020B0604020202020204" pitchFamily="34" charset="0"/>
              <a:buChar char="•"/>
            </a:pPr>
            <a:r>
              <a:rPr lang="en-US" sz="2200" dirty="0" err="1" smtClean="0">
                <a:latin typeface="Times New Roman" panose="02020603050405020304" pitchFamily="18" charset="0"/>
                <a:cs typeface="Times New Roman" panose="02020603050405020304" pitchFamily="18" charset="0"/>
              </a:rPr>
              <a:t>Dataframe</a:t>
            </a:r>
            <a:r>
              <a:rPr lang="en-US" sz="2200" dirty="0" smtClean="0">
                <a:latin typeface="Times New Roman" panose="02020603050405020304" pitchFamily="18" charset="0"/>
                <a:cs typeface="Times New Roman" panose="02020603050405020304" pitchFamily="18" charset="0"/>
              </a:rPr>
              <a:t> can be created in different ways here are some ways by which we create a </a:t>
            </a:r>
            <a:r>
              <a:rPr lang="en-US" sz="2200" dirty="0" err="1" smtClean="0">
                <a:latin typeface="Times New Roman" panose="02020603050405020304" pitchFamily="18" charset="0"/>
                <a:cs typeface="Times New Roman" panose="02020603050405020304" pitchFamily="18" charset="0"/>
              </a:rPr>
              <a:t>dataframe</a:t>
            </a:r>
            <a:r>
              <a:rPr lang="en-US"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65695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710" y="326963"/>
            <a:ext cx="6880410" cy="430887"/>
          </a:xfrm>
          <a:prstGeom prst="rect">
            <a:avLst/>
          </a:prstGeom>
        </p:spPr>
        <p:txBody>
          <a:bodyPr wrap="none">
            <a:spAutoFit/>
          </a:bodyPr>
          <a:lstStyle/>
          <a:p>
            <a:r>
              <a:rPr lang="en-US" sz="2200" dirty="0" err="1" smtClean="0">
                <a:latin typeface="Times New Roman" panose="02020603050405020304" pitchFamily="18" charset="0"/>
                <a:cs typeface="Times New Roman" panose="02020603050405020304" pitchFamily="18" charset="0"/>
              </a:rPr>
              <a:t>DataFrame</a:t>
            </a:r>
            <a:r>
              <a:rPr lang="en-US" sz="2200" dirty="0" smtClean="0">
                <a:latin typeface="Times New Roman" panose="02020603050405020304" pitchFamily="18" charset="0"/>
                <a:cs typeface="Times New Roman" panose="02020603050405020304" pitchFamily="18" charset="0"/>
              </a:rPr>
              <a:t> can be created using a single list o a list of lists.</a:t>
            </a:r>
          </a:p>
        </p:txBody>
      </p:sp>
      <p:sp>
        <p:nvSpPr>
          <p:cNvPr id="5" name="Rectangle 4"/>
          <p:cNvSpPr/>
          <p:nvPr/>
        </p:nvSpPr>
        <p:spPr>
          <a:xfrm>
            <a:off x="417727" y="3227868"/>
            <a:ext cx="6814376"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200" dirty="0" smtClean="0">
                <a:latin typeface="Times New Roman" panose="02020603050405020304" pitchFamily="18" charset="0"/>
                <a:cs typeface="Times New Roman" panose="02020603050405020304" pitchFamily="18" charset="0"/>
              </a:rPr>
              <a:t># import pandas as </a:t>
            </a:r>
            <a:r>
              <a:rPr lang="en-IN" sz="2200" dirty="0" err="1" smtClean="0">
                <a:latin typeface="Times New Roman" panose="02020603050405020304" pitchFamily="18" charset="0"/>
                <a:cs typeface="Times New Roman" panose="02020603050405020304" pitchFamily="18" charset="0"/>
              </a:rPr>
              <a:t>pd</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import pandas as </a:t>
            </a:r>
            <a:r>
              <a:rPr lang="en-IN" sz="2200" dirty="0" err="1" smtClean="0">
                <a:latin typeface="Times New Roman" panose="02020603050405020304" pitchFamily="18" charset="0"/>
                <a:cs typeface="Times New Roman" panose="02020603050405020304" pitchFamily="18" charset="0"/>
              </a:rPr>
              <a:t>pd</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list of strings</a:t>
            </a:r>
          </a:p>
          <a:p>
            <a:r>
              <a:rPr lang="en-IN" sz="2200" dirty="0" err="1" smtClean="0">
                <a:latin typeface="Times New Roman" panose="02020603050405020304" pitchFamily="18" charset="0"/>
                <a:cs typeface="Times New Roman" panose="02020603050405020304" pitchFamily="18" charset="0"/>
              </a:rPr>
              <a:t>lst</a:t>
            </a:r>
            <a:r>
              <a:rPr lang="en-IN" sz="2200" dirty="0" smtClean="0">
                <a:latin typeface="Times New Roman" panose="02020603050405020304" pitchFamily="18" charset="0"/>
                <a:cs typeface="Times New Roman" panose="02020603050405020304" pitchFamily="18" charset="0"/>
              </a:rPr>
              <a:t> = ['Geeks', 'For', 'Geeks', 'is', 'portal', 'for', 'Geeks']</a:t>
            </a: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Calling </a:t>
            </a:r>
            <a:r>
              <a:rPr lang="en-IN" sz="2200" dirty="0" err="1" smtClean="0">
                <a:latin typeface="Times New Roman" panose="02020603050405020304" pitchFamily="18" charset="0"/>
                <a:cs typeface="Times New Roman" panose="02020603050405020304" pitchFamily="18" charset="0"/>
              </a:rPr>
              <a:t>DataFrame</a:t>
            </a:r>
            <a:r>
              <a:rPr lang="en-IN" sz="2200" dirty="0" smtClean="0">
                <a:latin typeface="Times New Roman" panose="02020603050405020304" pitchFamily="18" charset="0"/>
                <a:cs typeface="Times New Roman" panose="02020603050405020304" pitchFamily="18" charset="0"/>
              </a:rPr>
              <a:t> constructor on list</a:t>
            </a:r>
          </a:p>
          <a:p>
            <a:r>
              <a:rPr lang="en-IN" sz="2200" dirty="0" err="1" smtClean="0">
                <a:latin typeface="Times New Roman" panose="02020603050405020304" pitchFamily="18" charset="0"/>
                <a:cs typeface="Times New Roman" panose="02020603050405020304" pitchFamily="18" charset="0"/>
              </a:rPr>
              <a:t>df</a:t>
            </a:r>
            <a:r>
              <a:rPr lang="en-IN" sz="2200" dirty="0" smtClean="0">
                <a:latin typeface="Times New Roman" panose="02020603050405020304" pitchFamily="18" charset="0"/>
                <a:cs typeface="Times New Roman" panose="02020603050405020304" pitchFamily="18" charset="0"/>
              </a:rPr>
              <a:t> = </a:t>
            </a:r>
            <a:r>
              <a:rPr lang="en-IN" sz="2200" dirty="0" err="1" smtClean="0">
                <a:latin typeface="Times New Roman" panose="02020603050405020304" pitchFamily="18" charset="0"/>
                <a:cs typeface="Times New Roman" panose="02020603050405020304" pitchFamily="18" charset="0"/>
              </a:rPr>
              <a:t>pd.DataFrame</a:t>
            </a:r>
            <a:r>
              <a:rPr lang="en-IN" sz="2200" dirty="0" smtClean="0">
                <a:latin typeface="Times New Roman" panose="02020603050405020304" pitchFamily="18" charset="0"/>
                <a:cs typeface="Times New Roman" panose="02020603050405020304" pitchFamily="18" charset="0"/>
              </a:rPr>
              <a:t>(</a:t>
            </a:r>
            <a:r>
              <a:rPr lang="en-IN" sz="2200" dirty="0" err="1" smtClean="0">
                <a:latin typeface="Times New Roman" panose="02020603050405020304" pitchFamily="18" charset="0"/>
                <a:cs typeface="Times New Roman" panose="02020603050405020304" pitchFamily="18" charset="0"/>
              </a:rPr>
              <a:t>lst</a:t>
            </a:r>
            <a:r>
              <a:rPr lang="en-IN" sz="2200" dirty="0" smtClean="0">
                <a:latin typeface="Times New Roman" panose="02020603050405020304" pitchFamily="18" charset="0"/>
                <a:cs typeface="Times New Roman" panose="02020603050405020304" pitchFamily="18" charset="0"/>
              </a:rPr>
              <a:t>)</a:t>
            </a:r>
          </a:p>
          <a:p>
            <a:r>
              <a:rPr lang="en-IN" sz="2200" dirty="0" smtClean="0">
                <a:latin typeface="Times New Roman" panose="02020603050405020304" pitchFamily="18" charset="0"/>
                <a:cs typeface="Times New Roman" panose="02020603050405020304" pitchFamily="18" charset="0"/>
              </a:rPr>
              <a:t>display(</a:t>
            </a:r>
            <a:r>
              <a:rPr lang="en-IN" sz="2200" dirty="0" err="1" smtClean="0">
                <a:latin typeface="Times New Roman" panose="02020603050405020304" pitchFamily="18" charset="0"/>
                <a:cs typeface="Times New Roman" panose="02020603050405020304" pitchFamily="18" charset="0"/>
              </a:rPr>
              <a:t>df</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9214972" y="2917371"/>
            <a:ext cx="1743313" cy="3708000"/>
          </a:xfrm>
          <a:prstGeom prst="rect">
            <a:avLst/>
          </a:prstGeom>
        </p:spPr>
      </p:pic>
      <p:sp>
        <p:nvSpPr>
          <p:cNvPr id="7" name="Rectangle 6"/>
          <p:cNvSpPr/>
          <p:nvPr/>
        </p:nvSpPr>
        <p:spPr>
          <a:xfrm>
            <a:off x="384710" y="757850"/>
            <a:ext cx="11415404" cy="234532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is a two-dimensional data structure, i.e., data is aligned in a tabular fashion in rows and columns. </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a:t>
            </a:r>
            <a:r>
              <a:rPr lang="en-US" sz="2000"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datasets arrange in rows and columns, we can store any number of datasets in a </a:t>
            </a:r>
            <a:r>
              <a:rPr lang="en-US" sz="2000"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We can perform many operations on these datasets like arithmetic operation, columns/rows selection, columns/rows addition etc.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9572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4630" y="283420"/>
            <a:ext cx="5506636" cy="430887"/>
          </a:xfrm>
          <a:prstGeom prst="rect">
            <a:avLst/>
          </a:prstGeom>
        </p:spPr>
        <p:txBody>
          <a:bodyPr wrap="none">
            <a:spAutoFit/>
          </a:bodyPr>
          <a:lstStyle/>
          <a:p>
            <a:r>
              <a:rPr lang="en-US" sz="2200" dirty="0" smtClean="0">
                <a:latin typeface="Times New Roman" panose="02020603050405020304" pitchFamily="18" charset="0"/>
                <a:cs typeface="Times New Roman" panose="02020603050405020304" pitchFamily="18" charset="0"/>
              </a:rPr>
              <a:t>Creating </a:t>
            </a:r>
            <a:r>
              <a:rPr lang="en-US" sz="2200" dirty="0" err="1" smtClean="0">
                <a:latin typeface="Times New Roman" panose="02020603050405020304" pitchFamily="18" charset="0"/>
                <a:cs typeface="Times New Roman" panose="02020603050405020304" pitchFamily="18" charset="0"/>
              </a:rPr>
              <a:t>DataFrame</a:t>
            </a:r>
            <a:r>
              <a:rPr lang="en-US" sz="2200" dirty="0" smtClean="0">
                <a:latin typeface="Times New Roman" panose="02020603050405020304" pitchFamily="18" charset="0"/>
                <a:cs typeface="Times New Roman" panose="02020603050405020304" pitchFamily="18" charset="0"/>
              </a:rPr>
              <a:t> from </a:t>
            </a:r>
            <a:r>
              <a:rPr lang="en-US" sz="2200" dirty="0" err="1" smtClean="0">
                <a:latin typeface="Times New Roman" panose="02020603050405020304" pitchFamily="18" charset="0"/>
                <a:cs typeface="Times New Roman" panose="02020603050405020304" pitchFamily="18" charset="0"/>
              </a:rPr>
              <a:t>dict</a:t>
            </a:r>
            <a:r>
              <a:rPr lang="en-US" sz="2200" dirty="0" smtClean="0">
                <a:latin typeface="Times New Roman" panose="02020603050405020304" pitchFamily="18" charset="0"/>
                <a:cs typeface="Times New Roman" panose="02020603050405020304" pitchFamily="18" charset="0"/>
              </a:rPr>
              <a:t> of </a:t>
            </a:r>
            <a:r>
              <a:rPr lang="en-US" sz="2200" dirty="0" err="1" smtClean="0">
                <a:latin typeface="Times New Roman" panose="02020603050405020304" pitchFamily="18" charset="0"/>
                <a:cs typeface="Times New Roman" panose="02020603050405020304" pitchFamily="18" charset="0"/>
              </a:rPr>
              <a:t>ndarray</a:t>
            </a:r>
            <a:r>
              <a:rPr lang="en-US" sz="2200" dirty="0" smtClean="0">
                <a:latin typeface="Times New Roman" panose="02020603050405020304" pitchFamily="18" charset="0"/>
                <a:cs typeface="Times New Roman" panose="02020603050405020304" pitchFamily="18" charset="0"/>
              </a:rPr>
              <a:t>/lists. </a:t>
            </a:r>
            <a:endParaRPr lang="en-IN" sz="2200" dirty="0">
              <a:latin typeface="Times New Roman" panose="02020603050405020304" pitchFamily="18" charset="0"/>
              <a:cs typeface="Times New Roman" panose="02020603050405020304" pitchFamily="18" charset="0"/>
            </a:endParaRPr>
          </a:p>
        </p:txBody>
      </p:sp>
      <p:sp>
        <p:nvSpPr>
          <p:cNvPr id="5" name="Rectangle 4"/>
          <p:cNvSpPr/>
          <p:nvPr/>
        </p:nvSpPr>
        <p:spPr>
          <a:xfrm>
            <a:off x="474630" y="714307"/>
            <a:ext cx="11470628" cy="142199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create </a:t>
            </a:r>
            <a:r>
              <a:rPr lang="en-US" sz="2000"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from </a:t>
            </a:r>
            <a:r>
              <a:rPr lang="en-US" sz="2000" dirty="0" err="1" smtClean="0">
                <a:latin typeface="Times New Roman" panose="02020603050405020304" pitchFamily="18" charset="0"/>
                <a:cs typeface="Times New Roman" panose="02020603050405020304" pitchFamily="18" charset="0"/>
              </a:rPr>
              <a:t>dict</a:t>
            </a:r>
            <a:r>
              <a:rPr lang="en-US" sz="2000" dirty="0" smtClean="0">
                <a:latin typeface="Times New Roman" panose="02020603050405020304" pitchFamily="18" charset="0"/>
                <a:cs typeface="Times New Roman" panose="02020603050405020304" pitchFamily="18" charset="0"/>
              </a:rPr>
              <a:t> of </a:t>
            </a:r>
            <a:r>
              <a:rPr lang="en-US" sz="2000" dirty="0" err="1" smtClean="0">
                <a:latin typeface="Times New Roman" panose="02020603050405020304" pitchFamily="18" charset="0"/>
                <a:cs typeface="Times New Roman" panose="02020603050405020304" pitchFamily="18" charset="0"/>
              </a:rPr>
              <a:t>narray</a:t>
            </a:r>
            <a:r>
              <a:rPr lang="en-US" sz="2000" dirty="0" smtClean="0">
                <a:latin typeface="Times New Roman" panose="02020603050405020304" pitchFamily="18" charset="0"/>
                <a:cs typeface="Times New Roman" panose="02020603050405020304" pitchFamily="18" charset="0"/>
              </a:rPr>
              <a:t>/list, all the </a:t>
            </a:r>
            <a:r>
              <a:rPr lang="en-US" sz="2000" dirty="0" err="1" smtClean="0">
                <a:latin typeface="Times New Roman" panose="02020603050405020304" pitchFamily="18" charset="0"/>
                <a:cs typeface="Times New Roman" panose="02020603050405020304" pitchFamily="18" charset="0"/>
              </a:rPr>
              <a:t>narray</a:t>
            </a:r>
            <a:r>
              <a:rPr lang="en-US" sz="2000" dirty="0" smtClean="0">
                <a:latin typeface="Times New Roman" panose="02020603050405020304" pitchFamily="18" charset="0"/>
                <a:cs typeface="Times New Roman" panose="02020603050405020304" pitchFamily="18" charset="0"/>
              </a:rPr>
              <a:t> must be of same length.</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If index is passed then the length index should be equal to the length of arrays. </a:t>
            </a: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If no index is passed, then by default, index will be range(n) where n is the array length.</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474630" y="2846312"/>
            <a:ext cx="5907314" cy="38164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200" dirty="0" smtClean="0">
                <a:latin typeface="Times New Roman" panose="02020603050405020304" pitchFamily="18" charset="0"/>
                <a:cs typeface="Times New Roman" panose="02020603050405020304" pitchFamily="18" charset="0"/>
              </a:rPr>
              <a:t>import pandas as </a:t>
            </a:r>
            <a:r>
              <a:rPr lang="en-IN" sz="2200" dirty="0" err="1" smtClean="0">
                <a:latin typeface="Times New Roman" panose="02020603050405020304" pitchFamily="18" charset="0"/>
                <a:cs typeface="Times New Roman" panose="02020603050405020304" pitchFamily="18" charset="0"/>
              </a:rPr>
              <a:t>pd</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initialise data of lists.</a:t>
            </a:r>
          </a:p>
          <a:p>
            <a:r>
              <a:rPr lang="en-IN" sz="2200" dirty="0" smtClean="0">
                <a:latin typeface="Times New Roman" panose="02020603050405020304" pitchFamily="18" charset="0"/>
                <a:cs typeface="Times New Roman" panose="02020603050405020304" pitchFamily="18" charset="0"/>
              </a:rPr>
              <a:t>data = {'Name':['Tom', 'nick', '</a:t>
            </a:r>
            <a:r>
              <a:rPr lang="en-IN" sz="2200" dirty="0" err="1" smtClean="0">
                <a:latin typeface="Times New Roman" panose="02020603050405020304" pitchFamily="18" charset="0"/>
                <a:cs typeface="Times New Roman" panose="02020603050405020304" pitchFamily="18" charset="0"/>
              </a:rPr>
              <a:t>krish</a:t>
            </a:r>
            <a:r>
              <a:rPr lang="en-IN" sz="2200" dirty="0" smtClean="0">
                <a:latin typeface="Times New Roman" panose="02020603050405020304" pitchFamily="18" charset="0"/>
                <a:cs typeface="Times New Roman" panose="02020603050405020304" pitchFamily="18" charset="0"/>
              </a:rPr>
              <a:t>', 'jack'],</a:t>
            </a:r>
          </a:p>
          <a:p>
            <a:r>
              <a:rPr lang="en-IN" sz="2200" dirty="0" smtClean="0">
                <a:latin typeface="Times New Roman" panose="02020603050405020304" pitchFamily="18" charset="0"/>
                <a:cs typeface="Times New Roman" panose="02020603050405020304" pitchFamily="18" charset="0"/>
              </a:rPr>
              <a:t>        'Age':[20, 21, 19, 18]}</a:t>
            </a: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Create </a:t>
            </a:r>
            <a:r>
              <a:rPr lang="en-IN" sz="2200" dirty="0" err="1" smtClean="0">
                <a:latin typeface="Times New Roman" panose="02020603050405020304" pitchFamily="18" charset="0"/>
                <a:cs typeface="Times New Roman" panose="02020603050405020304" pitchFamily="18" charset="0"/>
              </a:rPr>
              <a:t>DataFrame</a:t>
            </a:r>
            <a:endParaRPr lang="en-IN" sz="2200" dirty="0" smtClean="0">
              <a:latin typeface="Times New Roman" panose="02020603050405020304" pitchFamily="18" charset="0"/>
              <a:cs typeface="Times New Roman" panose="02020603050405020304" pitchFamily="18" charset="0"/>
            </a:endParaRPr>
          </a:p>
          <a:p>
            <a:r>
              <a:rPr lang="en-IN" sz="2200" dirty="0" err="1" smtClean="0">
                <a:latin typeface="Times New Roman" panose="02020603050405020304" pitchFamily="18" charset="0"/>
                <a:cs typeface="Times New Roman" panose="02020603050405020304" pitchFamily="18" charset="0"/>
              </a:rPr>
              <a:t>df</a:t>
            </a:r>
            <a:r>
              <a:rPr lang="en-IN" sz="2200" dirty="0" smtClean="0">
                <a:latin typeface="Times New Roman" panose="02020603050405020304" pitchFamily="18" charset="0"/>
                <a:cs typeface="Times New Roman" panose="02020603050405020304" pitchFamily="18" charset="0"/>
              </a:rPr>
              <a:t> = </a:t>
            </a:r>
            <a:r>
              <a:rPr lang="en-IN" sz="2200" dirty="0" err="1" smtClean="0">
                <a:latin typeface="Times New Roman" panose="02020603050405020304" pitchFamily="18" charset="0"/>
                <a:cs typeface="Times New Roman" panose="02020603050405020304" pitchFamily="18" charset="0"/>
              </a:rPr>
              <a:t>pd.DataFrame</a:t>
            </a:r>
            <a:r>
              <a:rPr lang="en-IN" sz="2200" dirty="0" smtClean="0">
                <a:latin typeface="Times New Roman" panose="02020603050405020304" pitchFamily="18" charset="0"/>
                <a:cs typeface="Times New Roman" panose="02020603050405020304" pitchFamily="18" charset="0"/>
              </a:rPr>
              <a:t>(data)</a:t>
            </a:r>
          </a:p>
          <a:p>
            <a:r>
              <a:rPr lang="en-IN" sz="2200" dirty="0" smtClean="0">
                <a:latin typeface="Times New Roman" panose="02020603050405020304" pitchFamily="18" charset="0"/>
                <a:cs typeface="Times New Roman" panose="02020603050405020304" pitchFamily="18" charset="0"/>
              </a:rPr>
              <a:t>  </a:t>
            </a:r>
          </a:p>
          <a:p>
            <a:r>
              <a:rPr lang="en-IN" sz="2200" dirty="0" smtClean="0">
                <a:latin typeface="Times New Roman" panose="02020603050405020304" pitchFamily="18" charset="0"/>
                <a:cs typeface="Times New Roman" panose="02020603050405020304" pitchFamily="18" charset="0"/>
              </a:rPr>
              <a:t># Print the output.</a:t>
            </a:r>
          </a:p>
          <a:p>
            <a:r>
              <a:rPr lang="en-IN" sz="2200" dirty="0" smtClean="0">
                <a:latin typeface="Times New Roman" panose="02020603050405020304" pitchFamily="18" charset="0"/>
                <a:cs typeface="Times New Roman" panose="02020603050405020304" pitchFamily="18" charset="0"/>
              </a:rPr>
              <a:t>display(</a:t>
            </a:r>
            <a:r>
              <a:rPr lang="en-IN" sz="2200" dirty="0" err="1" smtClean="0">
                <a:latin typeface="Times New Roman" panose="02020603050405020304" pitchFamily="18" charset="0"/>
                <a:cs typeface="Times New Roman" panose="02020603050405020304" pitchFamily="18" charset="0"/>
              </a:rPr>
              <a:t>df</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7467827" y="2567186"/>
            <a:ext cx="2373050" cy="2620546"/>
          </a:xfrm>
          <a:prstGeom prst="rect">
            <a:avLst/>
          </a:prstGeom>
        </p:spPr>
      </p:pic>
    </p:spTree>
    <p:extLst>
      <p:ext uri="{BB962C8B-B14F-4D97-AF65-F5344CB8AC3E}">
        <p14:creationId xmlns:p14="http://schemas.microsoft.com/office/powerpoint/2010/main" val="18191303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152" y="181819"/>
            <a:ext cx="6825908" cy="430887"/>
          </a:xfrm>
          <a:prstGeom prst="rect">
            <a:avLst/>
          </a:prstGeom>
        </p:spPr>
        <p:txBody>
          <a:bodyPr wrap="none">
            <a:spAutoFit/>
          </a:bodyPr>
          <a:lstStyle/>
          <a:p>
            <a:r>
              <a:rPr lang="en-US" sz="2200" b="1" dirty="0" smtClean="0">
                <a:latin typeface="Times New Roman" panose="02020603050405020304" pitchFamily="18" charset="0"/>
                <a:cs typeface="Times New Roman" panose="02020603050405020304" pitchFamily="18" charset="0"/>
              </a:rPr>
              <a:t>Dealing with Rows and Columns in Pandas </a:t>
            </a:r>
            <a:r>
              <a:rPr lang="en-US" sz="2200" b="1" dirty="0" err="1" smtClean="0">
                <a:latin typeface="Times New Roman" panose="02020603050405020304" pitchFamily="18" charset="0"/>
                <a:cs typeface="Times New Roman" panose="02020603050405020304" pitchFamily="18" charset="0"/>
              </a:rPr>
              <a:t>DataFrame</a:t>
            </a:r>
            <a:endParaRPr lang="en-IN"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500152" y="612706"/>
            <a:ext cx="10995162" cy="189128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smtClean="0"/>
              <a:t>A Data frame is a two-dimensional data structure, i.e., data is aligned in a tabular fashion in rows and columns. </a:t>
            </a:r>
          </a:p>
          <a:p>
            <a:pPr marL="285750" indent="-285750" algn="just">
              <a:lnSpc>
                <a:spcPct val="150000"/>
              </a:lnSpc>
              <a:buFont typeface="Arial" panose="020B0604020202020204" pitchFamily="34" charset="0"/>
              <a:buChar char="•"/>
            </a:pPr>
            <a:r>
              <a:rPr lang="en-US" sz="2000" dirty="0" smtClean="0"/>
              <a:t>We can perform basic operations on rows/columns like selecting, deleting, adding, and renaming. In this article, we are using nba.csv file.</a:t>
            </a:r>
            <a:endParaRPr lang="en-IN" sz="2000" dirty="0"/>
          </a:p>
        </p:txBody>
      </p:sp>
      <p:sp>
        <p:nvSpPr>
          <p:cNvPr id="6" name="Rectangle 5"/>
          <p:cNvSpPr/>
          <p:nvPr/>
        </p:nvSpPr>
        <p:spPr>
          <a:xfrm>
            <a:off x="500152" y="2720592"/>
            <a:ext cx="10995162" cy="1477328"/>
          </a:xfrm>
          <a:prstGeom prst="rect">
            <a:avLst/>
          </a:prstGeom>
        </p:spPr>
        <p:txBody>
          <a:bodyPr wrap="square">
            <a:spAutoFit/>
          </a:bodyPr>
          <a:lstStyle/>
          <a:p>
            <a:pPr>
              <a:lnSpc>
                <a:spcPct val="150000"/>
              </a:lnSpc>
            </a:pPr>
            <a:r>
              <a:rPr lang="en-US" sz="2000" b="1" dirty="0" smtClean="0">
                <a:latin typeface="Times New Roman" panose="02020603050405020304" pitchFamily="18" charset="0"/>
                <a:cs typeface="Times New Roman" panose="02020603050405020304" pitchFamily="18" charset="0"/>
              </a:rPr>
              <a:t>Dealing with Columns</a:t>
            </a:r>
          </a:p>
          <a:p>
            <a:pPr marL="285750" indent="-2857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In order to deal with columns, we perform basic operations on columns like selecting, deleting, adding and renaming.</a:t>
            </a:r>
            <a:endParaRPr lang="en-IN" sz="2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l="3714" r="4857" b="18985"/>
          <a:stretch/>
        </p:blipFill>
        <p:spPr>
          <a:xfrm>
            <a:off x="7213600" y="3872820"/>
            <a:ext cx="4281714" cy="2347555"/>
          </a:xfrm>
          <a:prstGeom prst="rect">
            <a:avLst/>
          </a:prstGeom>
        </p:spPr>
      </p:pic>
    </p:spTree>
    <p:extLst>
      <p:ext uri="{BB962C8B-B14F-4D97-AF65-F5344CB8AC3E}">
        <p14:creationId xmlns:p14="http://schemas.microsoft.com/office/powerpoint/2010/main" val="23020843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8000" y="354763"/>
            <a:ext cx="10711542" cy="1277273"/>
          </a:xfrm>
          <a:prstGeom prst="rect">
            <a:avLst/>
          </a:prstGeom>
        </p:spPr>
        <p:txBody>
          <a:bodyPr wrap="square">
            <a:spAutoFit/>
          </a:bodyPr>
          <a:lstStyle/>
          <a:p>
            <a:pPr>
              <a:lnSpc>
                <a:spcPct val="150000"/>
              </a:lnSpc>
            </a:pPr>
            <a:r>
              <a:rPr lang="en-US" sz="2200" b="1" dirty="0" smtClean="0"/>
              <a:t>Column Selection:</a:t>
            </a:r>
          </a:p>
          <a:p>
            <a:pPr marL="285750" indent="-285750">
              <a:buFont typeface="Arial" panose="020B0604020202020204" pitchFamily="34" charset="0"/>
              <a:buChar char="•"/>
            </a:pPr>
            <a:r>
              <a:rPr lang="en-US" sz="2200" dirty="0" smtClean="0"/>
              <a:t>In Order to select a column in Pandas </a:t>
            </a:r>
            <a:r>
              <a:rPr lang="en-US" sz="2200" dirty="0" err="1" smtClean="0"/>
              <a:t>DataFrame</a:t>
            </a:r>
            <a:r>
              <a:rPr lang="en-US" sz="2200" dirty="0" smtClean="0"/>
              <a:t>, we can either access the columns by calling them by their columns name.</a:t>
            </a:r>
            <a:endParaRPr lang="en-IN" sz="2200" dirty="0"/>
          </a:p>
        </p:txBody>
      </p:sp>
      <p:sp>
        <p:nvSpPr>
          <p:cNvPr id="5" name="Rectangle 4"/>
          <p:cNvSpPr/>
          <p:nvPr/>
        </p:nvSpPr>
        <p:spPr>
          <a:xfrm>
            <a:off x="711200" y="2017770"/>
            <a:ext cx="6357258" cy="40934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dirty="0" smtClean="0">
                <a:latin typeface="Times New Roman" panose="02020603050405020304" pitchFamily="18" charset="0"/>
                <a:cs typeface="Times New Roman" panose="02020603050405020304" pitchFamily="18" charset="0"/>
              </a:rPr>
              <a:t>import pandas as </a:t>
            </a:r>
            <a:r>
              <a:rPr lang="en-IN" sz="2000" dirty="0" err="1" smtClean="0">
                <a:latin typeface="Times New Roman" panose="02020603050405020304" pitchFamily="18" charset="0"/>
                <a:cs typeface="Times New Roman" panose="02020603050405020304" pitchFamily="18" charset="0"/>
              </a:rPr>
              <a:t>pd</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Define a dictionary containing employee data</a:t>
            </a:r>
          </a:p>
          <a:p>
            <a:r>
              <a:rPr lang="en-IN" sz="2000" dirty="0" smtClean="0">
                <a:latin typeface="Times New Roman" panose="02020603050405020304" pitchFamily="18" charset="0"/>
                <a:cs typeface="Times New Roman" panose="02020603050405020304" pitchFamily="18" charset="0"/>
              </a:rPr>
              <a:t>data = {'Name':['Jai', '</a:t>
            </a:r>
            <a:r>
              <a:rPr lang="en-IN" sz="2000" dirty="0" err="1" smtClean="0">
                <a:latin typeface="Times New Roman" panose="02020603050405020304" pitchFamily="18" charset="0"/>
                <a:cs typeface="Times New Roman" panose="02020603050405020304" pitchFamily="18" charset="0"/>
              </a:rPr>
              <a:t>Princi</a:t>
            </a:r>
            <a:r>
              <a:rPr lang="en-IN" sz="2000" dirty="0" smtClean="0">
                <a:latin typeface="Times New Roman" panose="02020603050405020304" pitchFamily="18" charset="0"/>
                <a:cs typeface="Times New Roman" panose="02020603050405020304" pitchFamily="18" charset="0"/>
              </a:rPr>
              <a:t>', 'Gaurav', '</a:t>
            </a:r>
            <a:r>
              <a:rPr lang="en-IN" sz="2000" dirty="0" err="1" smtClean="0">
                <a:latin typeface="Times New Roman" panose="02020603050405020304" pitchFamily="18" charset="0"/>
                <a:cs typeface="Times New Roman" panose="02020603050405020304" pitchFamily="18" charset="0"/>
              </a:rPr>
              <a:t>Anuj</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'Age':[27, 24, 22, 32],</a:t>
            </a:r>
          </a:p>
          <a:p>
            <a:r>
              <a:rPr lang="en-IN" sz="2000" dirty="0" smtClean="0">
                <a:latin typeface="Times New Roman" panose="02020603050405020304" pitchFamily="18" charset="0"/>
                <a:cs typeface="Times New Roman" panose="02020603050405020304" pitchFamily="18" charset="0"/>
              </a:rPr>
              <a:t>        'Address':['Delhi', 'Kanpur', 'Allahabad', '</a:t>
            </a:r>
            <a:r>
              <a:rPr lang="en-IN" sz="2000" dirty="0" err="1" smtClean="0">
                <a:latin typeface="Times New Roman" panose="02020603050405020304" pitchFamily="18" charset="0"/>
                <a:cs typeface="Times New Roman" panose="02020603050405020304" pitchFamily="18" charset="0"/>
              </a:rPr>
              <a:t>Kannauj</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'Qualification':['</a:t>
            </a:r>
            <a:r>
              <a:rPr lang="en-IN" sz="2000" dirty="0" err="1" smtClean="0">
                <a:latin typeface="Times New Roman" panose="02020603050405020304" pitchFamily="18" charset="0"/>
                <a:cs typeface="Times New Roman" panose="02020603050405020304" pitchFamily="18" charset="0"/>
              </a:rPr>
              <a:t>Msc</a:t>
            </a:r>
            <a:r>
              <a:rPr lang="en-IN" sz="2000" dirty="0" smtClean="0">
                <a:latin typeface="Times New Roman" panose="02020603050405020304" pitchFamily="18" charset="0"/>
                <a:cs typeface="Times New Roman" panose="02020603050405020304" pitchFamily="18" charset="0"/>
              </a:rPr>
              <a:t>', 'MA', 'MCA', '</a:t>
            </a:r>
            <a:r>
              <a:rPr lang="en-IN" sz="2000" dirty="0" err="1" smtClean="0">
                <a:latin typeface="Times New Roman" panose="02020603050405020304" pitchFamily="18" charset="0"/>
                <a:cs typeface="Times New Roman" panose="02020603050405020304" pitchFamily="18" charset="0"/>
              </a:rPr>
              <a:t>Phd</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Convert the dictionary into </a:t>
            </a:r>
            <a:r>
              <a:rPr lang="en-IN" sz="2000" dirty="0" err="1" smtClean="0">
                <a:latin typeface="Times New Roman" panose="02020603050405020304" pitchFamily="18" charset="0"/>
                <a:cs typeface="Times New Roman" panose="02020603050405020304" pitchFamily="18" charset="0"/>
              </a:rPr>
              <a:t>DataFrame</a:t>
            </a:r>
            <a:r>
              <a:rPr lang="en-IN" sz="2000" dirty="0" smtClean="0">
                <a:latin typeface="Times New Roman" panose="02020603050405020304" pitchFamily="18" charset="0"/>
                <a:cs typeface="Times New Roman" panose="02020603050405020304" pitchFamily="18" charset="0"/>
              </a:rPr>
              <a:t> </a:t>
            </a:r>
          </a:p>
          <a:p>
            <a:r>
              <a:rPr lang="en-IN" sz="2000" dirty="0" err="1" smtClean="0">
                <a:latin typeface="Times New Roman" panose="02020603050405020304" pitchFamily="18" charset="0"/>
                <a:cs typeface="Times New Roman" panose="02020603050405020304" pitchFamily="18" charset="0"/>
              </a:rPr>
              <a:t>df</a:t>
            </a:r>
            <a:r>
              <a:rPr lang="en-IN" sz="2000" dirty="0" smtClean="0">
                <a:latin typeface="Times New Roman" panose="02020603050405020304" pitchFamily="18" charset="0"/>
                <a:cs typeface="Times New Roman" panose="02020603050405020304" pitchFamily="18" charset="0"/>
              </a:rPr>
              <a:t> = </a:t>
            </a:r>
            <a:r>
              <a:rPr lang="en-IN" sz="2000" dirty="0" err="1" smtClean="0">
                <a:latin typeface="Times New Roman" panose="02020603050405020304" pitchFamily="18" charset="0"/>
                <a:cs typeface="Times New Roman" panose="02020603050405020304" pitchFamily="18" charset="0"/>
              </a:rPr>
              <a:t>pd.DataFrame</a:t>
            </a:r>
            <a:r>
              <a:rPr lang="en-IN" sz="2000" dirty="0" smtClean="0">
                <a:latin typeface="Times New Roman" panose="02020603050405020304" pitchFamily="18" charset="0"/>
                <a:cs typeface="Times New Roman" panose="02020603050405020304" pitchFamily="18" charset="0"/>
              </a:rPr>
              <a:t>(data)</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select two columns</a:t>
            </a:r>
          </a:p>
          <a:p>
            <a:r>
              <a:rPr lang="en-IN" sz="2000" dirty="0" smtClean="0">
                <a:latin typeface="Times New Roman" panose="02020603050405020304" pitchFamily="18" charset="0"/>
                <a:cs typeface="Times New Roman" panose="02020603050405020304" pitchFamily="18" charset="0"/>
              </a:rPr>
              <a:t>print(</a:t>
            </a:r>
            <a:r>
              <a:rPr lang="en-IN" sz="2000" dirty="0" err="1" smtClean="0">
                <a:latin typeface="Times New Roman" panose="02020603050405020304" pitchFamily="18" charset="0"/>
                <a:cs typeface="Times New Roman" panose="02020603050405020304" pitchFamily="18" charset="0"/>
              </a:rPr>
              <a:t>df</a:t>
            </a:r>
            <a:r>
              <a:rPr lang="en-IN" sz="2000" dirty="0" smtClean="0">
                <a:latin typeface="Times New Roman" panose="02020603050405020304" pitchFamily="18" charset="0"/>
                <a:cs typeface="Times New Roman" panose="02020603050405020304" pitchFamily="18" charset="0"/>
              </a:rPr>
              <a:t>[['Name', 'Qualification']])</a:t>
            </a:r>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413069" y="2643414"/>
            <a:ext cx="2761757" cy="2552700"/>
          </a:xfrm>
          <a:prstGeom prst="rect">
            <a:avLst/>
          </a:prstGeom>
        </p:spPr>
      </p:pic>
    </p:spTree>
    <p:extLst>
      <p:ext uri="{BB962C8B-B14F-4D97-AF65-F5344CB8AC3E}">
        <p14:creationId xmlns:p14="http://schemas.microsoft.com/office/powerpoint/2010/main" val="32307762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519" y="283420"/>
            <a:ext cx="3892412" cy="400110"/>
          </a:xfrm>
          <a:prstGeom prst="rect">
            <a:avLst/>
          </a:prstGeom>
        </p:spPr>
        <p:txBody>
          <a:bodyPr wrap="none">
            <a:spAutoFit/>
          </a:bodyPr>
          <a:lstStyle/>
          <a:p>
            <a:r>
              <a:rPr lang="en-IN" sz="2000" dirty="0">
                <a:latin typeface="Times New Roman" panose="02020603050405020304" pitchFamily="18" charset="0"/>
                <a:cs typeface="Times New Roman" panose="02020603050405020304" pitchFamily="18" charset="0"/>
              </a:rPr>
              <a:t>A</a:t>
            </a:r>
            <a:r>
              <a:rPr lang="en-IN" sz="2000" dirty="0" smtClean="0">
                <a:latin typeface="Times New Roman" panose="02020603050405020304" pitchFamily="18" charset="0"/>
                <a:cs typeface="Times New Roman" panose="02020603050405020304" pitchFamily="18" charset="0"/>
              </a:rPr>
              <a:t>dd a column in Pandas </a:t>
            </a:r>
            <a:r>
              <a:rPr lang="en-IN" sz="2000" dirty="0" err="1" smtClean="0">
                <a:latin typeface="Times New Roman" panose="02020603050405020304" pitchFamily="18" charset="0"/>
                <a:cs typeface="Times New Roman" panose="02020603050405020304" pitchFamily="18" charset="0"/>
              </a:rPr>
              <a:t>DataFrame</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377519" y="794889"/>
            <a:ext cx="6096000" cy="594008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sz="2000" dirty="0" smtClean="0">
                <a:latin typeface="Times New Roman" panose="02020603050405020304" pitchFamily="18" charset="0"/>
                <a:cs typeface="Times New Roman" panose="02020603050405020304" pitchFamily="18" charset="0"/>
              </a:rPr>
              <a:t>import pandas as </a:t>
            </a:r>
            <a:r>
              <a:rPr lang="en-IN" sz="2000" dirty="0" err="1" smtClean="0">
                <a:latin typeface="Times New Roman" panose="02020603050405020304" pitchFamily="18" charset="0"/>
                <a:cs typeface="Times New Roman" panose="02020603050405020304" pitchFamily="18" charset="0"/>
              </a:rPr>
              <a:t>pd</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Define a dictionary containing Students data</a:t>
            </a:r>
          </a:p>
          <a:p>
            <a:r>
              <a:rPr lang="en-IN" sz="2000" dirty="0" smtClean="0">
                <a:latin typeface="Times New Roman" panose="02020603050405020304" pitchFamily="18" charset="0"/>
                <a:cs typeface="Times New Roman" panose="02020603050405020304" pitchFamily="18" charset="0"/>
              </a:rPr>
              <a:t>data = {'Name': ['Jai', '</a:t>
            </a:r>
            <a:r>
              <a:rPr lang="en-IN" sz="2000" dirty="0" err="1" smtClean="0">
                <a:latin typeface="Times New Roman" panose="02020603050405020304" pitchFamily="18" charset="0"/>
                <a:cs typeface="Times New Roman" panose="02020603050405020304" pitchFamily="18" charset="0"/>
              </a:rPr>
              <a:t>Princi</a:t>
            </a:r>
            <a:r>
              <a:rPr lang="en-IN" sz="2000" dirty="0" smtClean="0">
                <a:latin typeface="Times New Roman" panose="02020603050405020304" pitchFamily="18" charset="0"/>
                <a:cs typeface="Times New Roman" panose="02020603050405020304" pitchFamily="18" charset="0"/>
              </a:rPr>
              <a:t>', 'Gaurav', '</a:t>
            </a:r>
            <a:r>
              <a:rPr lang="en-IN" sz="2000" dirty="0" err="1" smtClean="0">
                <a:latin typeface="Times New Roman" panose="02020603050405020304" pitchFamily="18" charset="0"/>
                <a:cs typeface="Times New Roman" panose="02020603050405020304" pitchFamily="18" charset="0"/>
              </a:rPr>
              <a:t>Anuj</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'Height': [5.1, 6.2, 5.1, 5.2],</a:t>
            </a:r>
          </a:p>
          <a:p>
            <a:r>
              <a:rPr lang="en-IN" sz="2000" dirty="0" smtClean="0">
                <a:latin typeface="Times New Roman" panose="02020603050405020304" pitchFamily="18" charset="0"/>
                <a:cs typeface="Times New Roman" panose="02020603050405020304" pitchFamily="18" charset="0"/>
              </a:rPr>
              <a:t>        'Qualification': ['</a:t>
            </a:r>
            <a:r>
              <a:rPr lang="en-IN" sz="2000" dirty="0" err="1" smtClean="0">
                <a:latin typeface="Times New Roman" panose="02020603050405020304" pitchFamily="18" charset="0"/>
                <a:cs typeface="Times New Roman" panose="02020603050405020304" pitchFamily="18" charset="0"/>
              </a:rPr>
              <a:t>Msc</a:t>
            </a:r>
            <a:r>
              <a:rPr lang="en-IN" sz="2000" dirty="0" smtClean="0">
                <a:latin typeface="Times New Roman" panose="02020603050405020304" pitchFamily="18" charset="0"/>
                <a:cs typeface="Times New Roman" panose="02020603050405020304" pitchFamily="18" charset="0"/>
              </a:rPr>
              <a:t>', 'MA', '</a:t>
            </a:r>
            <a:r>
              <a:rPr lang="en-IN" sz="2000" dirty="0" err="1" smtClean="0">
                <a:latin typeface="Times New Roman" panose="02020603050405020304" pitchFamily="18" charset="0"/>
                <a:cs typeface="Times New Roman" panose="02020603050405020304" pitchFamily="18" charset="0"/>
              </a:rPr>
              <a:t>Msc</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Msc</a:t>
            </a:r>
            <a:r>
              <a:rPr lang="en-IN" sz="2000" dirty="0" smtClean="0">
                <a:latin typeface="Times New Roman" panose="02020603050405020304" pitchFamily="18" charset="0"/>
                <a:cs typeface="Times New Roman" panose="02020603050405020304" pitchFamily="18" charset="0"/>
              </a:rPr>
              <a:t>']}</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Convert the dictionary into </a:t>
            </a:r>
            <a:r>
              <a:rPr lang="en-IN" sz="2000" dirty="0" err="1" smtClean="0">
                <a:latin typeface="Times New Roman" panose="02020603050405020304" pitchFamily="18" charset="0"/>
                <a:cs typeface="Times New Roman" panose="02020603050405020304" pitchFamily="18" charset="0"/>
              </a:rPr>
              <a:t>DataFrame</a:t>
            </a:r>
            <a:endParaRPr lang="en-IN" sz="2000" dirty="0" smtClean="0">
              <a:latin typeface="Times New Roman" panose="02020603050405020304" pitchFamily="18" charset="0"/>
              <a:cs typeface="Times New Roman" panose="02020603050405020304" pitchFamily="18" charset="0"/>
            </a:endParaRPr>
          </a:p>
          <a:p>
            <a:r>
              <a:rPr lang="en-IN" sz="2000" dirty="0" err="1" smtClean="0">
                <a:latin typeface="Times New Roman" panose="02020603050405020304" pitchFamily="18" charset="0"/>
                <a:cs typeface="Times New Roman" panose="02020603050405020304" pitchFamily="18" charset="0"/>
              </a:rPr>
              <a:t>df</a:t>
            </a:r>
            <a:r>
              <a:rPr lang="en-IN" sz="2000" dirty="0" smtClean="0">
                <a:latin typeface="Times New Roman" panose="02020603050405020304" pitchFamily="18" charset="0"/>
                <a:cs typeface="Times New Roman" panose="02020603050405020304" pitchFamily="18" charset="0"/>
              </a:rPr>
              <a:t> = </a:t>
            </a:r>
            <a:r>
              <a:rPr lang="en-IN" sz="2000" dirty="0" err="1" smtClean="0">
                <a:latin typeface="Times New Roman" panose="02020603050405020304" pitchFamily="18" charset="0"/>
                <a:cs typeface="Times New Roman" panose="02020603050405020304" pitchFamily="18" charset="0"/>
              </a:rPr>
              <a:t>pd.DataFrame</a:t>
            </a:r>
            <a:r>
              <a:rPr lang="en-IN" sz="2000" dirty="0" smtClean="0">
                <a:latin typeface="Times New Roman" panose="02020603050405020304" pitchFamily="18" charset="0"/>
                <a:cs typeface="Times New Roman" panose="02020603050405020304" pitchFamily="18" charset="0"/>
              </a:rPr>
              <a:t>(data)</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Declare a list that is to be converted into a column</a:t>
            </a:r>
          </a:p>
          <a:p>
            <a:r>
              <a:rPr lang="en-IN" sz="2000" dirty="0" smtClean="0">
                <a:latin typeface="Times New Roman" panose="02020603050405020304" pitchFamily="18" charset="0"/>
                <a:cs typeface="Times New Roman" panose="02020603050405020304" pitchFamily="18" charset="0"/>
              </a:rPr>
              <a:t>address = ['Delhi', 'Bangalore', 'Chennai', 'Patna']</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Using 'Address' as the column name</a:t>
            </a:r>
          </a:p>
          <a:p>
            <a:r>
              <a:rPr lang="en-IN" sz="2000" dirty="0" smtClean="0">
                <a:latin typeface="Times New Roman" panose="02020603050405020304" pitchFamily="18" charset="0"/>
                <a:cs typeface="Times New Roman" panose="02020603050405020304" pitchFamily="18" charset="0"/>
              </a:rPr>
              <a:t># and equating it to the list</a:t>
            </a:r>
          </a:p>
          <a:p>
            <a:r>
              <a:rPr lang="en-IN" sz="2000" dirty="0" err="1" smtClean="0">
                <a:latin typeface="Times New Roman" panose="02020603050405020304" pitchFamily="18" charset="0"/>
                <a:cs typeface="Times New Roman" panose="02020603050405020304" pitchFamily="18" charset="0"/>
              </a:rPr>
              <a:t>df</a:t>
            </a:r>
            <a:r>
              <a:rPr lang="en-IN" sz="2000" dirty="0" smtClean="0">
                <a:latin typeface="Times New Roman" panose="02020603050405020304" pitchFamily="18" charset="0"/>
                <a:cs typeface="Times New Roman" panose="02020603050405020304" pitchFamily="18" charset="0"/>
              </a:rPr>
              <a:t>['Address'] = address</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Observe the result</a:t>
            </a:r>
          </a:p>
          <a:p>
            <a:r>
              <a:rPr lang="en-IN" sz="2000" dirty="0" smtClean="0">
                <a:latin typeface="Times New Roman" panose="02020603050405020304" pitchFamily="18" charset="0"/>
                <a:cs typeface="Times New Roman" panose="02020603050405020304" pitchFamily="18" charset="0"/>
              </a:rPr>
              <a:t>print(</a:t>
            </a:r>
            <a:r>
              <a:rPr lang="en-IN" sz="2000" dirty="0" err="1" smtClean="0">
                <a:latin typeface="Times New Roman" panose="02020603050405020304" pitchFamily="18" charset="0"/>
                <a:cs typeface="Times New Roman" panose="02020603050405020304" pitchFamily="18" charset="0"/>
              </a:rPr>
              <a:t>df</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274604" y="2068966"/>
            <a:ext cx="4638675" cy="2371725"/>
          </a:xfrm>
          <a:prstGeom prst="rect">
            <a:avLst/>
          </a:prstGeom>
        </p:spPr>
      </p:pic>
    </p:spTree>
    <p:extLst>
      <p:ext uri="{BB962C8B-B14F-4D97-AF65-F5344CB8AC3E}">
        <p14:creationId xmlns:p14="http://schemas.microsoft.com/office/powerpoint/2010/main" val="12870535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7995" y="-22197"/>
            <a:ext cx="2326278" cy="430887"/>
          </a:xfrm>
          <a:prstGeom prst="rect">
            <a:avLst/>
          </a:prstGeom>
        </p:spPr>
        <p:txBody>
          <a:bodyPr wrap="none">
            <a:spAutoFit/>
          </a:bodyPr>
          <a:lstStyle/>
          <a:p>
            <a:r>
              <a:rPr lang="en-IN" sz="2200" b="1" dirty="0" smtClean="0">
                <a:latin typeface="Times New Roman" panose="02020603050405020304" pitchFamily="18" charset="0"/>
                <a:cs typeface="Times New Roman" panose="02020603050405020304" pitchFamily="18" charset="0"/>
              </a:rPr>
              <a:t>Column Deletion:</a:t>
            </a:r>
            <a:endParaRPr lang="en-IN"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567995" y="546410"/>
            <a:ext cx="6096000" cy="317009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sz="2000" dirty="0" smtClean="0">
                <a:latin typeface="Times New Roman" panose="02020603050405020304" pitchFamily="18" charset="0"/>
                <a:cs typeface="Times New Roman" panose="02020603050405020304" pitchFamily="18" charset="0"/>
              </a:rPr>
              <a:t>import pandas as </a:t>
            </a:r>
            <a:r>
              <a:rPr lang="en-IN" sz="2000" dirty="0" err="1" smtClean="0">
                <a:latin typeface="Times New Roman" panose="02020603050405020304" pitchFamily="18" charset="0"/>
                <a:cs typeface="Times New Roman" panose="02020603050405020304" pitchFamily="18" charset="0"/>
              </a:rPr>
              <a:t>pd</a:t>
            </a:r>
            <a:endParaRPr lang="en-IN" sz="2000" dirty="0" smtClean="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making data frame from csv file</a:t>
            </a:r>
          </a:p>
          <a:p>
            <a:r>
              <a:rPr lang="en-IN" sz="2000" dirty="0" smtClean="0">
                <a:latin typeface="Times New Roman" panose="02020603050405020304" pitchFamily="18" charset="0"/>
                <a:cs typeface="Times New Roman" panose="02020603050405020304" pitchFamily="18" charset="0"/>
              </a:rPr>
              <a:t>data = </a:t>
            </a:r>
            <a:r>
              <a:rPr lang="en-IN" sz="2000" dirty="0" err="1" smtClean="0">
                <a:latin typeface="Times New Roman" panose="02020603050405020304" pitchFamily="18" charset="0"/>
                <a:cs typeface="Times New Roman" panose="02020603050405020304" pitchFamily="18" charset="0"/>
              </a:rPr>
              <a:t>pd.read_csv</a:t>
            </a:r>
            <a:r>
              <a:rPr lang="en-IN" sz="2000" dirty="0" smtClean="0">
                <a:latin typeface="Times New Roman" panose="02020603050405020304" pitchFamily="18" charset="0"/>
                <a:cs typeface="Times New Roman" panose="02020603050405020304" pitchFamily="18" charset="0"/>
              </a:rPr>
              <a:t>("nba.csv", </a:t>
            </a:r>
            <a:r>
              <a:rPr lang="en-IN" sz="2000" dirty="0" err="1" smtClean="0">
                <a:latin typeface="Times New Roman" panose="02020603050405020304" pitchFamily="18" charset="0"/>
                <a:cs typeface="Times New Roman" panose="02020603050405020304" pitchFamily="18" charset="0"/>
              </a:rPr>
              <a:t>index_col</a:t>
            </a:r>
            <a:r>
              <a:rPr lang="en-IN" sz="2000" dirty="0" smtClean="0">
                <a:latin typeface="Times New Roman" panose="02020603050405020304" pitchFamily="18" charset="0"/>
                <a:cs typeface="Times New Roman" panose="02020603050405020304" pitchFamily="18" charset="0"/>
              </a:rPr>
              <a:t> ="Name" )</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dropping passed columns</a:t>
            </a:r>
          </a:p>
          <a:p>
            <a:r>
              <a:rPr lang="en-IN" sz="2000" dirty="0" err="1" smtClean="0">
                <a:latin typeface="Times New Roman" panose="02020603050405020304" pitchFamily="18" charset="0"/>
                <a:cs typeface="Times New Roman" panose="02020603050405020304" pitchFamily="18" charset="0"/>
              </a:rPr>
              <a:t>data.drop</a:t>
            </a:r>
            <a:r>
              <a:rPr lang="en-IN" sz="2000" dirty="0" smtClean="0">
                <a:latin typeface="Times New Roman" panose="02020603050405020304" pitchFamily="18" charset="0"/>
                <a:cs typeface="Times New Roman" panose="02020603050405020304" pitchFamily="18" charset="0"/>
              </a:rPr>
              <a:t>(["Team", "Weight"], axis = 1, </a:t>
            </a:r>
            <a:r>
              <a:rPr lang="en-IN" sz="2000" dirty="0" err="1" smtClean="0">
                <a:latin typeface="Times New Roman" panose="02020603050405020304" pitchFamily="18" charset="0"/>
                <a:cs typeface="Times New Roman" panose="02020603050405020304" pitchFamily="18" charset="0"/>
              </a:rPr>
              <a:t>inplace</a:t>
            </a:r>
            <a:r>
              <a:rPr lang="en-IN" sz="2000" dirty="0" smtClean="0">
                <a:latin typeface="Times New Roman" panose="02020603050405020304" pitchFamily="18" charset="0"/>
                <a:cs typeface="Times New Roman" panose="02020603050405020304" pitchFamily="18" charset="0"/>
              </a:rPr>
              <a:t> = True)</a:t>
            </a:r>
          </a:p>
          <a:p>
            <a:r>
              <a:rPr lang="en-IN" sz="2000" dirty="0" smtClean="0">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 display</a:t>
            </a:r>
          </a:p>
          <a:p>
            <a:r>
              <a:rPr lang="en-IN" sz="2000" dirty="0" smtClean="0">
                <a:latin typeface="Times New Roman" panose="02020603050405020304" pitchFamily="18" charset="0"/>
                <a:cs typeface="Times New Roman" panose="02020603050405020304" pitchFamily="18" charset="0"/>
              </a:rPr>
              <a:t>print(data)</a:t>
            </a:r>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a:srcRect r="6604"/>
          <a:stretch/>
        </p:blipFill>
        <p:spPr>
          <a:xfrm>
            <a:off x="567995" y="4198484"/>
            <a:ext cx="5099276" cy="2293279"/>
          </a:xfrm>
          <a:prstGeom prst="rect">
            <a:avLst/>
          </a:prstGeom>
        </p:spPr>
      </p:pic>
      <p:sp>
        <p:nvSpPr>
          <p:cNvPr id="7" name="Rectangle 6"/>
          <p:cNvSpPr/>
          <p:nvPr/>
        </p:nvSpPr>
        <p:spPr>
          <a:xfrm>
            <a:off x="1032673" y="3716509"/>
            <a:ext cx="3781100" cy="369332"/>
          </a:xfrm>
          <a:prstGeom prst="rect">
            <a:avLst/>
          </a:prstGeom>
        </p:spPr>
        <p:txBody>
          <a:bodyPr wrap="none">
            <a:spAutoFit/>
          </a:bodyPr>
          <a:lstStyle/>
          <a:p>
            <a:r>
              <a:rPr lang="en-US" b="1" dirty="0" smtClean="0"/>
              <a:t>Data Frame before Dropping Columns</a:t>
            </a:r>
            <a:endParaRPr lang="en-IN" b="1" dirty="0"/>
          </a:p>
        </p:txBody>
      </p:sp>
      <p:pic>
        <p:nvPicPr>
          <p:cNvPr id="8" name="Picture 7"/>
          <p:cNvPicPr>
            <a:picLocks noChangeAspect="1"/>
          </p:cNvPicPr>
          <p:nvPr/>
        </p:nvPicPr>
        <p:blipFill rotWithShape="1">
          <a:blip r:embed="rId3"/>
          <a:srcRect r="15293"/>
          <a:stretch/>
        </p:blipFill>
        <p:spPr>
          <a:xfrm>
            <a:off x="6836229" y="3618412"/>
            <a:ext cx="4862285" cy="2964064"/>
          </a:xfrm>
          <a:prstGeom prst="rect">
            <a:avLst/>
          </a:prstGeom>
        </p:spPr>
      </p:pic>
      <p:sp>
        <p:nvSpPr>
          <p:cNvPr id="9" name="Rectangle 8"/>
          <p:cNvSpPr/>
          <p:nvPr/>
        </p:nvSpPr>
        <p:spPr>
          <a:xfrm>
            <a:off x="7576592" y="3026620"/>
            <a:ext cx="3686971" cy="369332"/>
          </a:xfrm>
          <a:prstGeom prst="rect">
            <a:avLst/>
          </a:prstGeom>
        </p:spPr>
        <p:txBody>
          <a:bodyPr wrap="none">
            <a:spAutoFit/>
          </a:bodyPr>
          <a:lstStyle/>
          <a:p>
            <a:r>
              <a:rPr lang="en-US" b="1" dirty="0" smtClean="0"/>
              <a:t>Data Frame after Dropping Columns-</a:t>
            </a:r>
            <a:endParaRPr lang="en-IN" b="1" dirty="0"/>
          </a:p>
        </p:txBody>
      </p:sp>
    </p:spTree>
    <p:extLst>
      <p:ext uri="{BB962C8B-B14F-4D97-AF65-F5344CB8AC3E}">
        <p14:creationId xmlns:p14="http://schemas.microsoft.com/office/powerpoint/2010/main" val="19712992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4292" y="181820"/>
            <a:ext cx="2536272" cy="430887"/>
          </a:xfrm>
          <a:prstGeom prst="rect">
            <a:avLst/>
          </a:prstGeom>
        </p:spPr>
        <p:txBody>
          <a:bodyPr wrap="none">
            <a:spAutoFit/>
          </a:bodyPr>
          <a:lstStyle/>
          <a:p>
            <a:r>
              <a:rPr lang="en-IN" sz="2200" b="1" dirty="0" smtClean="0">
                <a:latin typeface="Times New Roman" panose="02020603050405020304" pitchFamily="18" charset="0"/>
                <a:cs typeface="Times New Roman" panose="02020603050405020304" pitchFamily="18" charset="0"/>
              </a:rPr>
              <a:t>Dealing with Rows:</a:t>
            </a:r>
            <a:endParaRPr lang="en-IN" sz="2200" b="1" dirty="0">
              <a:latin typeface="Times New Roman" panose="02020603050405020304" pitchFamily="18" charset="0"/>
              <a:cs typeface="Times New Roman" panose="02020603050405020304" pitchFamily="18" charset="0"/>
            </a:endParaRPr>
          </a:p>
        </p:txBody>
      </p:sp>
      <p:sp>
        <p:nvSpPr>
          <p:cNvPr id="5" name="Rectangle 4"/>
          <p:cNvSpPr/>
          <p:nvPr/>
        </p:nvSpPr>
        <p:spPr>
          <a:xfrm>
            <a:off x="334913" y="612707"/>
            <a:ext cx="11275194" cy="307853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 order to deal with rows, we can perform basic operations on rows like selecting, deleting, adding and renaming.</a:t>
            </a:r>
          </a:p>
          <a:p>
            <a:pPr>
              <a:lnSpc>
                <a:spcPct val="150000"/>
              </a:lnSpc>
            </a:pPr>
            <a:r>
              <a:rPr lang="en-US" sz="2200" b="1" dirty="0" smtClean="0">
                <a:latin typeface="Times New Roman" panose="02020603050405020304" pitchFamily="18" charset="0"/>
                <a:cs typeface="Times New Roman" panose="02020603050405020304" pitchFamily="18" charset="0"/>
              </a:rPr>
              <a:t>Row Selection:</a:t>
            </a:r>
          </a:p>
          <a:p>
            <a:pPr marL="285750" indent="-285750">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Pandas provide a unique method to retrieve rows from a Data </a:t>
            </a:r>
            <a:r>
              <a:rPr lang="en-US" sz="2200" dirty="0" err="1" smtClean="0">
                <a:latin typeface="Times New Roman" panose="02020603050405020304" pitchFamily="18" charset="0"/>
                <a:cs typeface="Times New Roman" panose="02020603050405020304" pitchFamily="18" charset="0"/>
              </a:rPr>
              <a:t>frame.DataFrame.loc</a:t>
            </a:r>
            <a:r>
              <a:rPr lang="en-US" sz="2200" dirty="0" smtClean="0">
                <a:latin typeface="Times New Roman" panose="02020603050405020304" pitchFamily="18" charset="0"/>
                <a:cs typeface="Times New Roman" panose="02020603050405020304" pitchFamily="18" charset="0"/>
              </a:rPr>
              <a:t>[] method is used to retrieve rows from Pandas </a:t>
            </a:r>
            <a:r>
              <a:rPr lang="en-US" sz="2200" dirty="0" err="1" smtClean="0">
                <a:latin typeface="Times New Roman" panose="02020603050405020304" pitchFamily="18" charset="0"/>
                <a:cs typeface="Times New Roman" panose="02020603050405020304" pitchFamily="18" charset="0"/>
              </a:rPr>
              <a:t>DataFrame</a:t>
            </a:r>
            <a:r>
              <a:rPr lang="en-US" sz="2200" dirty="0" smtClean="0">
                <a:latin typeface="Times New Roman" panose="02020603050405020304" pitchFamily="18" charset="0"/>
                <a:cs typeface="Times New Roman" panose="02020603050405020304" pitchFamily="18" charset="0"/>
              </a:rPr>
              <a:t>. Rows can also be selected by passing integer location to an </a:t>
            </a:r>
            <a:r>
              <a:rPr lang="en-US" sz="2200" dirty="0" err="1" smtClean="0">
                <a:latin typeface="Times New Roman" panose="02020603050405020304" pitchFamily="18" charset="0"/>
                <a:cs typeface="Times New Roman" panose="02020603050405020304" pitchFamily="18" charset="0"/>
              </a:rPr>
              <a:t>iloc</a:t>
            </a:r>
            <a:r>
              <a:rPr lang="en-US" sz="2200" dirty="0" smtClean="0">
                <a:latin typeface="Times New Roman" panose="02020603050405020304" pitchFamily="18" charset="0"/>
                <a:cs typeface="Times New Roman" panose="02020603050405020304" pitchFamily="18" charset="0"/>
              </a:rPr>
              <a:t>[] function.</a:t>
            </a:r>
            <a:endParaRPr lang="en-IN"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595085" y="3802815"/>
            <a:ext cx="4963886"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smtClean="0"/>
              <a:t>import pandas as </a:t>
            </a:r>
            <a:r>
              <a:rPr lang="en-IN" dirty="0" err="1" smtClean="0"/>
              <a:t>pd</a:t>
            </a:r>
            <a:endParaRPr lang="en-IN" dirty="0" smtClean="0"/>
          </a:p>
          <a:p>
            <a:r>
              <a:rPr lang="en-IN" dirty="0" smtClean="0"/>
              <a:t>  # making data frame from csv file</a:t>
            </a:r>
          </a:p>
          <a:p>
            <a:r>
              <a:rPr lang="en-IN" dirty="0" smtClean="0"/>
              <a:t>data = </a:t>
            </a:r>
            <a:r>
              <a:rPr lang="en-IN" dirty="0" err="1" smtClean="0"/>
              <a:t>pd.read_csv</a:t>
            </a:r>
            <a:r>
              <a:rPr lang="en-IN" dirty="0" smtClean="0"/>
              <a:t>("nba.csv", </a:t>
            </a:r>
            <a:r>
              <a:rPr lang="en-IN" dirty="0" err="1" smtClean="0"/>
              <a:t>index_col</a:t>
            </a:r>
            <a:r>
              <a:rPr lang="en-IN" dirty="0" smtClean="0"/>
              <a:t> ="Name")</a:t>
            </a:r>
          </a:p>
          <a:p>
            <a:r>
              <a:rPr lang="en-IN" dirty="0" smtClean="0"/>
              <a:t>  # retrieving row by </a:t>
            </a:r>
            <a:r>
              <a:rPr lang="en-IN" dirty="0" err="1" smtClean="0"/>
              <a:t>loc</a:t>
            </a:r>
            <a:r>
              <a:rPr lang="en-IN" dirty="0" smtClean="0"/>
              <a:t> method</a:t>
            </a:r>
          </a:p>
          <a:p>
            <a:r>
              <a:rPr lang="en-IN" dirty="0" smtClean="0"/>
              <a:t>first = </a:t>
            </a:r>
            <a:r>
              <a:rPr lang="en-IN" dirty="0" err="1" smtClean="0"/>
              <a:t>data.loc</a:t>
            </a:r>
            <a:r>
              <a:rPr lang="en-IN" dirty="0" smtClean="0"/>
              <a:t>["Avery Bradley"]</a:t>
            </a:r>
          </a:p>
          <a:p>
            <a:r>
              <a:rPr lang="en-IN" dirty="0" smtClean="0"/>
              <a:t>second = </a:t>
            </a:r>
            <a:r>
              <a:rPr lang="en-IN" dirty="0" err="1" smtClean="0"/>
              <a:t>data.loc</a:t>
            </a:r>
            <a:r>
              <a:rPr lang="en-IN" dirty="0" smtClean="0"/>
              <a:t>["R.J. Hunter"]</a:t>
            </a:r>
          </a:p>
          <a:p>
            <a:r>
              <a:rPr lang="en-IN" dirty="0" smtClean="0"/>
              <a:t>  </a:t>
            </a:r>
          </a:p>
          <a:p>
            <a:r>
              <a:rPr lang="en-IN" dirty="0" smtClean="0"/>
              <a:t>  print(first, "\n\n\n", second)</a:t>
            </a:r>
            <a:endParaRPr lang="en-IN" dirty="0"/>
          </a:p>
        </p:txBody>
      </p:sp>
      <p:pic>
        <p:nvPicPr>
          <p:cNvPr id="7" name="Picture 6"/>
          <p:cNvPicPr>
            <a:picLocks noChangeAspect="1"/>
          </p:cNvPicPr>
          <p:nvPr/>
        </p:nvPicPr>
        <p:blipFill>
          <a:blip r:embed="rId2"/>
          <a:stretch>
            <a:fillRect/>
          </a:stretch>
        </p:blipFill>
        <p:spPr>
          <a:xfrm>
            <a:off x="7312252" y="3215830"/>
            <a:ext cx="3895725" cy="3482294"/>
          </a:xfrm>
          <a:prstGeom prst="rect">
            <a:avLst/>
          </a:prstGeom>
        </p:spPr>
      </p:pic>
    </p:spTree>
    <p:extLst>
      <p:ext uri="{BB962C8B-B14F-4D97-AF65-F5344CB8AC3E}">
        <p14:creationId xmlns:p14="http://schemas.microsoft.com/office/powerpoint/2010/main" val="130195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42" y="151563"/>
            <a:ext cx="10130971" cy="880369"/>
          </a:xfrm>
          <a:prstGeom prst="rect">
            <a:avLst/>
          </a:prstGeom>
        </p:spPr>
        <p:txBody>
          <a:bodyPr wrap="square">
            <a:spAutoFit/>
          </a:bodyPr>
          <a:lstStyle/>
          <a:p>
            <a:pPr algn="just">
              <a:lnSpc>
                <a:spcPct val="150000"/>
              </a:lnSpc>
            </a:pPr>
            <a:r>
              <a:rPr lang="en-US" b="1" dirty="0" smtClean="0"/>
              <a:t>Row Addition:</a:t>
            </a:r>
          </a:p>
          <a:p>
            <a:pPr marL="285750" indent="-285750" algn="just">
              <a:lnSpc>
                <a:spcPct val="150000"/>
              </a:lnSpc>
              <a:buFont typeface="Arial" panose="020B0604020202020204" pitchFamily="34" charset="0"/>
              <a:buChar char="•"/>
            </a:pPr>
            <a:r>
              <a:rPr lang="en-US" dirty="0" smtClean="0"/>
              <a:t>In Order to add a Row in Pandas </a:t>
            </a:r>
            <a:r>
              <a:rPr lang="en-US" dirty="0" err="1" smtClean="0"/>
              <a:t>DataFrame</a:t>
            </a:r>
            <a:r>
              <a:rPr lang="en-US" dirty="0" smtClean="0"/>
              <a:t>, we can </a:t>
            </a:r>
            <a:r>
              <a:rPr lang="en-US" dirty="0" err="1" smtClean="0"/>
              <a:t>concat</a:t>
            </a:r>
            <a:r>
              <a:rPr lang="en-US" dirty="0" smtClean="0"/>
              <a:t> the old </a:t>
            </a:r>
            <a:r>
              <a:rPr lang="en-US" dirty="0" err="1" smtClean="0"/>
              <a:t>dataframe</a:t>
            </a:r>
            <a:r>
              <a:rPr lang="en-US" dirty="0" smtClean="0"/>
              <a:t> with new one.</a:t>
            </a:r>
            <a:endParaRPr lang="en-IN" dirty="0"/>
          </a:p>
        </p:txBody>
      </p:sp>
      <p:sp>
        <p:nvSpPr>
          <p:cNvPr id="5" name="Rectangle 4"/>
          <p:cNvSpPr/>
          <p:nvPr/>
        </p:nvSpPr>
        <p:spPr>
          <a:xfrm>
            <a:off x="449942" y="1305341"/>
            <a:ext cx="6096000" cy="424731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smtClean="0"/>
              <a:t>import pandas as </a:t>
            </a:r>
            <a:r>
              <a:rPr lang="en-IN" dirty="0" err="1" smtClean="0"/>
              <a:t>pd</a:t>
            </a:r>
            <a:r>
              <a:rPr lang="en-IN" dirty="0" smtClean="0"/>
              <a:t> </a:t>
            </a:r>
          </a:p>
          <a:p>
            <a:r>
              <a:rPr lang="en-IN" dirty="0" smtClean="0"/>
              <a:t>    </a:t>
            </a:r>
          </a:p>
          <a:p>
            <a:r>
              <a:rPr lang="en-IN" dirty="0" smtClean="0"/>
              <a:t># making data frame </a:t>
            </a:r>
          </a:p>
          <a:p>
            <a:r>
              <a:rPr lang="en-IN" dirty="0" err="1" smtClean="0"/>
              <a:t>df</a:t>
            </a:r>
            <a:r>
              <a:rPr lang="en-IN" dirty="0" smtClean="0"/>
              <a:t> = </a:t>
            </a:r>
            <a:r>
              <a:rPr lang="en-IN" dirty="0" err="1" smtClean="0"/>
              <a:t>pd.read_csv</a:t>
            </a:r>
            <a:r>
              <a:rPr lang="en-IN" dirty="0" smtClean="0"/>
              <a:t>("nba.csv", </a:t>
            </a:r>
            <a:r>
              <a:rPr lang="en-IN" dirty="0" err="1" smtClean="0"/>
              <a:t>index_col</a:t>
            </a:r>
            <a:r>
              <a:rPr lang="en-IN" dirty="0" smtClean="0"/>
              <a:t> ="Name") </a:t>
            </a:r>
          </a:p>
          <a:p>
            <a:r>
              <a:rPr lang="en-IN" dirty="0" smtClean="0"/>
              <a:t>  </a:t>
            </a:r>
          </a:p>
          <a:p>
            <a:r>
              <a:rPr lang="en-IN" dirty="0" err="1" smtClean="0"/>
              <a:t>df.head</a:t>
            </a:r>
            <a:r>
              <a:rPr lang="en-IN" dirty="0" smtClean="0"/>
              <a:t>(10)</a:t>
            </a:r>
          </a:p>
          <a:p>
            <a:r>
              <a:rPr lang="en-IN" dirty="0" smtClean="0"/>
              <a:t>  </a:t>
            </a:r>
          </a:p>
          <a:p>
            <a:r>
              <a:rPr lang="en-IN" dirty="0" err="1" smtClean="0"/>
              <a:t>new_row</a:t>
            </a:r>
            <a:r>
              <a:rPr lang="en-IN" dirty="0" smtClean="0"/>
              <a:t> = </a:t>
            </a:r>
            <a:r>
              <a:rPr lang="en-IN" dirty="0" err="1" smtClean="0"/>
              <a:t>pd.DataFrame</a:t>
            </a:r>
            <a:r>
              <a:rPr lang="en-IN" dirty="0" smtClean="0"/>
              <a:t>({'</a:t>
            </a:r>
            <a:r>
              <a:rPr lang="en-IN" dirty="0" err="1" smtClean="0"/>
              <a:t>Name':'Geeks</a:t>
            </a:r>
            <a:r>
              <a:rPr lang="en-IN" dirty="0" smtClean="0"/>
              <a:t>', '</a:t>
            </a:r>
            <a:r>
              <a:rPr lang="en-IN" dirty="0" err="1" smtClean="0"/>
              <a:t>Team':'Boston</a:t>
            </a:r>
            <a:r>
              <a:rPr lang="en-IN" dirty="0" smtClean="0"/>
              <a:t>', 'Number':3,</a:t>
            </a:r>
          </a:p>
          <a:p>
            <a:r>
              <a:rPr lang="en-IN" dirty="0" smtClean="0"/>
              <a:t>                        '</a:t>
            </a:r>
            <a:r>
              <a:rPr lang="en-IN" dirty="0" err="1" smtClean="0"/>
              <a:t>Position':'PG</a:t>
            </a:r>
            <a:r>
              <a:rPr lang="en-IN" dirty="0" smtClean="0"/>
              <a:t>', 'Age':33, 'Height':'6-2',</a:t>
            </a:r>
          </a:p>
          <a:p>
            <a:r>
              <a:rPr lang="en-IN" dirty="0" smtClean="0"/>
              <a:t>                        'Weight':189, '</a:t>
            </a:r>
            <a:r>
              <a:rPr lang="en-IN" dirty="0" err="1" smtClean="0"/>
              <a:t>College':'MIT</a:t>
            </a:r>
            <a:r>
              <a:rPr lang="en-IN" dirty="0" smtClean="0"/>
              <a:t>', 'Salary':99999},</a:t>
            </a:r>
          </a:p>
          <a:p>
            <a:r>
              <a:rPr lang="en-IN" dirty="0" smtClean="0"/>
              <a:t>                                                            index =[0])</a:t>
            </a:r>
          </a:p>
          <a:p>
            <a:r>
              <a:rPr lang="en-IN" dirty="0" smtClean="0"/>
              <a:t># simply concatenate both </a:t>
            </a:r>
            <a:r>
              <a:rPr lang="en-IN" dirty="0" err="1" smtClean="0"/>
              <a:t>dataframes</a:t>
            </a:r>
            <a:endParaRPr lang="en-IN" dirty="0" smtClean="0"/>
          </a:p>
          <a:p>
            <a:r>
              <a:rPr lang="en-IN" dirty="0" err="1" smtClean="0"/>
              <a:t>df</a:t>
            </a:r>
            <a:r>
              <a:rPr lang="en-IN" dirty="0" smtClean="0"/>
              <a:t> = </a:t>
            </a:r>
            <a:r>
              <a:rPr lang="en-IN" dirty="0" err="1" smtClean="0"/>
              <a:t>pd.concat</a:t>
            </a:r>
            <a:r>
              <a:rPr lang="en-IN" dirty="0" smtClean="0"/>
              <a:t>([</a:t>
            </a:r>
            <a:r>
              <a:rPr lang="en-IN" dirty="0" err="1" smtClean="0"/>
              <a:t>new_row</a:t>
            </a:r>
            <a:r>
              <a:rPr lang="en-IN" dirty="0" smtClean="0"/>
              <a:t>, </a:t>
            </a:r>
            <a:r>
              <a:rPr lang="en-IN" dirty="0" err="1" smtClean="0"/>
              <a:t>df</a:t>
            </a:r>
            <a:r>
              <a:rPr lang="en-IN" dirty="0" smtClean="0"/>
              <a:t>]).</a:t>
            </a:r>
            <a:r>
              <a:rPr lang="en-IN" dirty="0" err="1" smtClean="0"/>
              <a:t>reset_index</a:t>
            </a:r>
            <a:r>
              <a:rPr lang="en-IN" dirty="0" smtClean="0"/>
              <a:t>(drop = True)</a:t>
            </a:r>
          </a:p>
          <a:p>
            <a:r>
              <a:rPr lang="en-IN" dirty="0" err="1" smtClean="0"/>
              <a:t>df.head</a:t>
            </a:r>
            <a:r>
              <a:rPr lang="en-IN" dirty="0" smtClean="0"/>
              <a:t>(5)</a:t>
            </a:r>
            <a:endParaRPr lang="en-IN" dirty="0"/>
          </a:p>
        </p:txBody>
      </p:sp>
      <p:pic>
        <p:nvPicPr>
          <p:cNvPr id="6" name="Picture 5"/>
          <p:cNvPicPr>
            <a:picLocks noChangeAspect="1"/>
          </p:cNvPicPr>
          <p:nvPr/>
        </p:nvPicPr>
        <p:blipFill>
          <a:blip r:embed="rId2"/>
          <a:stretch>
            <a:fillRect/>
          </a:stretch>
        </p:blipFill>
        <p:spPr>
          <a:xfrm>
            <a:off x="7019698" y="1643515"/>
            <a:ext cx="4678817" cy="2155537"/>
          </a:xfrm>
          <a:prstGeom prst="rect">
            <a:avLst/>
          </a:prstGeom>
        </p:spPr>
      </p:pic>
      <p:sp>
        <p:nvSpPr>
          <p:cNvPr id="7" name="Rectangle 6"/>
          <p:cNvSpPr/>
          <p:nvPr/>
        </p:nvSpPr>
        <p:spPr>
          <a:xfrm>
            <a:off x="7019698" y="1305341"/>
            <a:ext cx="3236014" cy="369332"/>
          </a:xfrm>
          <a:prstGeom prst="rect">
            <a:avLst/>
          </a:prstGeom>
        </p:spPr>
        <p:txBody>
          <a:bodyPr wrap="none">
            <a:spAutoFit/>
          </a:bodyPr>
          <a:lstStyle/>
          <a:p>
            <a:r>
              <a:rPr lang="en-US" b="1" dirty="0" smtClean="0"/>
              <a:t>Data Frame before Adding Row-</a:t>
            </a:r>
            <a:endParaRPr lang="en-IN" b="1" dirty="0"/>
          </a:p>
        </p:txBody>
      </p:sp>
      <p:pic>
        <p:nvPicPr>
          <p:cNvPr id="8" name="Picture 7"/>
          <p:cNvPicPr>
            <a:picLocks noChangeAspect="1"/>
          </p:cNvPicPr>
          <p:nvPr/>
        </p:nvPicPr>
        <p:blipFill>
          <a:blip r:embed="rId3"/>
          <a:stretch>
            <a:fillRect/>
          </a:stretch>
        </p:blipFill>
        <p:spPr>
          <a:xfrm>
            <a:off x="7019698" y="4410635"/>
            <a:ext cx="5050971" cy="1420586"/>
          </a:xfrm>
          <a:prstGeom prst="rect">
            <a:avLst/>
          </a:prstGeom>
        </p:spPr>
      </p:pic>
      <p:sp>
        <p:nvSpPr>
          <p:cNvPr id="9" name="Rectangle 8"/>
          <p:cNvSpPr/>
          <p:nvPr/>
        </p:nvSpPr>
        <p:spPr>
          <a:xfrm>
            <a:off x="6976154" y="4041303"/>
            <a:ext cx="3071354" cy="369332"/>
          </a:xfrm>
          <a:prstGeom prst="rect">
            <a:avLst/>
          </a:prstGeom>
        </p:spPr>
        <p:txBody>
          <a:bodyPr wrap="none">
            <a:spAutoFit/>
          </a:bodyPr>
          <a:lstStyle/>
          <a:p>
            <a:r>
              <a:rPr lang="en-US" b="1" dirty="0" smtClean="0"/>
              <a:t>Data Frame after Adding Row-</a:t>
            </a:r>
            <a:endParaRPr lang="en-IN" b="1" dirty="0"/>
          </a:p>
        </p:txBody>
      </p:sp>
    </p:spTree>
    <p:extLst>
      <p:ext uri="{BB962C8B-B14F-4D97-AF65-F5344CB8AC3E}">
        <p14:creationId xmlns:p14="http://schemas.microsoft.com/office/powerpoint/2010/main" val="109594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142" y="287393"/>
            <a:ext cx="3846287" cy="4247317"/>
          </a:xfrm>
          <a:prstGeom prst="rect">
            <a:avLst/>
          </a:prstGeom>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Facets of data:</a:t>
            </a:r>
          </a:p>
          <a:p>
            <a:pPr>
              <a:lnSpc>
                <a:spcPct val="150000"/>
              </a:lnSpc>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1.Structured</a:t>
            </a:r>
          </a:p>
          <a:p>
            <a:pPr>
              <a:lnSpc>
                <a:spcPct val="150000"/>
              </a:lnSpc>
            </a:pPr>
            <a:r>
              <a:rPr lang="en-US" sz="2000" dirty="0">
                <a:latin typeface="Times New Roman" panose="02020603050405020304" pitchFamily="18" charset="0"/>
                <a:cs typeface="Times New Roman" panose="02020603050405020304" pitchFamily="18" charset="0"/>
              </a:rPr>
              <a:t> 2.Semi structured</a:t>
            </a:r>
          </a:p>
          <a:p>
            <a:pPr>
              <a:lnSpc>
                <a:spcPct val="150000"/>
              </a:lnSpc>
            </a:pPr>
            <a:r>
              <a:rPr lang="en-US" sz="2000" dirty="0">
                <a:latin typeface="Times New Roman" panose="02020603050405020304" pitchFamily="18" charset="0"/>
                <a:cs typeface="Times New Roman" panose="02020603050405020304" pitchFamily="18" charset="0"/>
              </a:rPr>
              <a:t>3. Unstructured</a:t>
            </a:r>
          </a:p>
          <a:p>
            <a:pPr>
              <a:lnSpc>
                <a:spcPct val="150000"/>
              </a:lnSpc>
            </a:pPr>
            <a:r>
              <a:rPr lang="en-US" sz="2000" dirty="0">
                <a:latin typeface="Times New Roman" panose="02020603050405020304" pitchFamily="18" charset="0"/>
                <a:cs typeface="Times New Roman" panose="02020603050405020304" pitchFamily="18" charset="0"/>
              </a:rPr>
              <a:t>     • Natural language</a:t>
            </a:r>
          </a:p>
          <a:p>
            <a:pPr>
              <a:lnSpc>
                <a:spcPct val="150000"/>
              </a:lnSpc>
            </a:pPr>
            <a:r>
              <a:rPr lang="en-US" sz="2000" dirty="0">
                <a:latin typeface="Times New Roman" panose="02020603050405020304" pitchFamily="18" charset="0"/>
                <a:cs typeface="Times New Roman" panose="02020603050405020304" pitchFamily="18" charset="0"/>
              </a:rPr>
              <a:t>     • Machine-generated</a:t>
            </a:r>
          </a:p>
          <a:p>
            <a:pPr>
              <a:lnSpc>
                <a:spcPct val="150000"/>
              </a:lnSpc>
            </a:pPr>
            <a:r>
              <a:rPr lang="en-US" sz="2000" dirty="0">
                <a:latin typeface="Times New Roman" panose="02020603050405020304" pitchFamily="18" charset="0"/>
                <a:cs typeface="Times New Roman" panose="02020603050405020304" pitchFamily="18" charset="0"/>
              </a:rPr>
              <a:t>     • Graph-based</a:t>
            </a:r>
          </a:p>
          <a:p>
            <a:pPr>
              <a:lnSpc>
                <a:spcPct val="150000"/>
              </a:lnSpc>
            </a:pPr>
            <a:r>
              <a:rPr lang="en-US" sz="2000" dirty="0">
                <a:latin typeface="Times New Roman" panose="02020603050405020304" pitchFamily="18" charset="0"/>
                <a:cs typeface="Times New Roman" panose="02020603050405020304" pitchFamily="18" charset="0"/>
              </a:rPr>
              <a:t>     • Audio, video, and images</a:t>
            </a:r>
          </a:p>
          <a:p>
            <a:pPr>
              <a:lnSpc>
                <a:spcPct val="150000"/>
              </a:lnSpc>
            </a:pPr>
            <a:r>
              <a:rPr lang="en-US" sz="2000" dirty="0">
                <a:latin typeface="Times New Roman" panose="02020603050405020304" pitchFamily="18" charset="0"/>
                <a:cs typeface="Times New Roman" panose="02020603050405020304" pitchFamily="18" charset="0"/>
              </a:rPr>
              <a:t>     • Streaming</a:t>
            </a:r>
            <a:endParaRPr lang="en-IN"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5268686" y="1695279"/>
            <a:ext cx="6371771" cy="470898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1.Structured Data:</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concerns all data which can be </a:t>
            </a:r>
            <a:r>
              <a:rPr lang="en-US" sz="2000" b="1" dirty="0">
                <a:latin typeface="Times New Roman" panose="02020603050405020304" pitchFamily="18" charset="0"/>
                <a:cs typeface="Times New Roman" panose="02020603050405020304" pitchFamily="18" charset="0"/>
              </a:rPr>
              <a:t>stored in database SQL </a:t>
            </a:r>
            <a:r>
              <a:rPr lang="en-US" sz="2000" dirty="0">
                <a:latin typeface="Times New Roman" panose="02020603050405020304" pitchFamily="18" charset="0"/>
                <a:cs typeface="Times New Roman" panose="02020603050405020304" pitchFamily="18" charset="0"/>
              </a:rPr>
              <a:t>in table with </a:t>
            </a:r>
            <a:r>
              <a:rPr lang="en-US" sz="2000" b="1" dirty="0">
                <a:latin typeface="Times New Roman" panose="02020603050405020304" pitchFamily="18" charset="0"/>
                <a:cs typeface="Times New Roman" panose="02020603050405020304" pitchFamily="18" charset="0"/>
              </a:rPr>
              <a:t>rows and columns</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t>
            </a:r>
            <a:r>
              <a:rPr lang="en-US" sz="2000" dirty="0">
                <a:latin typeface="Times New Roman" panose="02020603050405020304" pitchFamily="18" charset="0"/>
                <a:cs typeface="Times New Roman" panose="02020603050405020304" pitchFamily="18" charset="0"/>
              </a:rPr>
              <a:t>have </a:t>
            </a:r>
            <a:r>
              <a:rPr lang="en-US" sz="2000" b="1" dirty="0">
                <a:latin typeface="Times New Roman" panose="02020603050405020304" pitchFamily="18" charset="0"/>
                <a:cs typeface="Times New Roman" panose="02020603050405020304" pitchFamily="18" charset="0"/>
              </a:rPr>
              <a:t>relational key </a:t>
            </a:r>
            <a:r>
              <a:rPr lang="en-US" sz="2000" dirty="0">
                <a:latin typeface="Times New Roman" panose="02020603050405020304" pitchFamily="18" charset="0"/>
                <a:cs typeface="Times New Roman" panose="02020603050405020304" pitchFamily="18" charset="0"/>
              </a:rPr>
              <a:t>and can be easily </a:t>
            </a:r>
            <a:r>
              <a:rPr lang="en-US" sz="2000" b="1" dirty="0">
                <a:latin typeface="Times New Roman" panose="02020603050405020304" pitchFamily="18" charset="0"/>
                <a:cs typeface="Times New Roman" panose="02020603050405020304" pitchFamily="18" charset="0"/>
              </a:rPr>
              <a:t>mapped into pre-designed fields</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Today</a:t>
            </a:r>
            <a:r>
              <a:rPr lang="en-US" sz="2000" dirty="0">
                <a:latin typeface="Times New Roman" panose="02020603050405020304" pitchFamily="18" charset="0"/>
                <a:cs typeface="Times New Roman" panose="02020603050405020304" pitchFamily="18" charset="0"/>
              </a:rPr>
              <a:t>, those data are the most processed in development and the </a:t>
            </a:r>
            <a:r>
              <a:rPr lang="en-US" sz="2000" b="1" dirty="0">
                <a:latin typeface="Times New Roman" panose="02020603050405020304" pitchFamily="18" charset="0"/>
                <a:cs typeface="Times New Roman" panose="02020603050405020304" pitchFamily="18" charset="0"/>
              </a:rPr>
              <a:t>simplest way to manage information</a:t>
            </a:r>
            <a:r>
              <a:rPr lang="en-US" sz="20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But </a:t>
            </a:r>
            <a:r>
              <a:rPr lang="en-US" sz="2000" b="1" dirty="0">
                <a:latin typeface="Times New Roman" panose="02020603050405020304" pitchFamily="18" charset="0"/>
                <a:cs typeface="Times New Roman" panose="02020603050405020304" pitchFamily="18" charset="0"/>
              </a:rPr>
              <a:t>structured data represent only 5 to 10% of all informatics data.</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305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6685" y="433979"/>
            <a:ext cx="10914743" cy="1268104"/>
          </a:xfrm>
          <a:prstGeom prst="rect">
            <a:avLst/>
          </a:prstGeom>
        </p:spPr>
        <p:txBody>
          <a:bodyPr wrap="square">
            <a:spAutoFit/>
          </a:bodyPr>
          <a:lstStyle/>
          <a:p>
            <a:pPr algn="just"/>
            <a:r>
              <a:rPr lang="en-US" sz="2000" b="1" dirty="0" smtClean="0">
                <a:latin typeface="Times New Roman" panose="02020603050405020304" pitchFamily="18" charset="0"/>
                <a:cs typeface="Times New Roman" panose="02020603050405020304" pitchFamily="18" charset="0"/>
              </a:rPr>
              <a:t>Row Deletion:</a:t>
            </a:r>
          </a:p>
          <a:p>
            <a:pPr algn="just">
              <a:lnSpc>
                <a:spcPct val="150000"/>
              </a:lnSpc>
            </a:pPr>
            <a:r>
              <a:rPr lang="en-US" sz="2000" dirty="0" smtClean="0">
                <a:latin typeface="Times New Roman" panose="02020603050405020304" pitchFamily="18" charset="0"/>
                <a:cs typeface="Times New Roman" panose="02020603050405020304" pitchFamily="18" charset="0"/>
              </a:rPr>
              <a:t>In Order to delete a row in Pandas </a:t>
            </a:r>
            <a:r>
              <a:rPr lang="en-US" sz="2000" dirty="0" err="1" smtClean="0">
                <a:latin typeface="Times New Roman" panose="02020603050405020304" pitchFamily="18" charset="0"/>
                <a:cs typeface="Times New Roman" panose="02020603050405020304" pitchFamily="18" charset="0"/>
              </a:rPr>
              <a:t>DataFrame</a:t>
            </a:r>
            <a:r>
              <a:rPr lang="en-US" sz="2000" dirty="0" smtClean="0">
                <a:latin typeface="Times New Roman" panose="02020603050405020304" pitchFamily="18" charset="0"/>
                <a:cs typeface="Times New Roman" panose="02020603050405020304" pitchFamily="18" charset="0"/>
              </a:rPr>
              <a:t>, we can use the drop() method. Rows is deleted by dropping Rows by index label.</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537031" y="2048026"/>
            <a:ext cx="5660572"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smtClean="0"/>
              <a:t>import pandas as </a:t>
            </a:r>
            <a:r>
              <a:rPr lang="en-IN" dirty="0" err="1" smtClean="0"/>
              <a:t>pd</a:t>
            </a:r>
            <a:endParaRPr lang="en-IN" dirty="0" smtClean="0"/>
          </a:p>
          <a:p>
            <a:r>
              <a:rPr lang="en-IN" dirty="0" smtClean="0"/>
              <a:t>  </a:t>
            </a:r>
          </a:p>
          <a:p>
            <a:r>
              <a:rPr lang="en-IN" dirty="0" smtClean="0"/>
              <a:t># making data frame from csv file</a:t>
            </a:r>
          </a:p>
          <a:p>
            <a:r>
              <a:rPr lang="en-IN" dirty="0" smtClean="0"/>
              <a:t>data = </a:t>
            </a:r>
            <a:r>
              <a:rPr lang="en-IN" dirty="0" err="1" smtClean="0"/>
              <a:t>pd.read_csv</a:t>
            </a:r>
            <a:r>
              <a:rPr lang="en-IN" dirty="0" smtClean="0"/>
              <a:t>("nba.csv", </a:t>
            </a:r>
            <a:r>
              <a:rPr lang="en-IN" dirty="0" err="1" smtClean="0"/>
              <a:t>index_col</a:t>
            </a:r>
            <a:r>
              <a:rPr lang="en-IN" dirty="0" smtClean="0"/>
              <a:t> ="Name" )</a:t>
            </a:r>
          </a:p>
          <a:p>
            <a:r>
              <a:rPr lang="en-IN" dirty="0" smtClean="0"/>
              <a:t>  </a:t>
            </a:r>
          </a:p>
          <a:p>
            <a:r>
              <a:rPr lang="en-IN" dirty="0" smtClean="0"/>
              <a:t># dropping passed values</a:t>
            </a:r>
          </a:p>
          <a:p>
            <a:r>
              <a:rPr lang="en-IN" dirty="0" err="1" smtClean="0"/>
              <a:t>data.drop</a:t>
            </a:r>
            <a:r>
              <a:rPr lang="en-IN" dirty="0" smtClean="0"/>
              <a:t>(["Avery Bradley", "John Holland", "R.J. Hunter",</a:t>
            </a:r>
          </a:p>
          <a:p>
            <a:r>
              <a:rPr lang="en-IN" dirty="0" smtClean="0"/>
              <a:t>                            "R.J. Hunter"], </a:t>
            </a:r>
            <a:r>
              <a:rPr lang="en-IN" dirty="0" err="1" smtClean="0"/>
              <a:t>inplace</a:t>
            </a:r>
            <a:r>
              <a:rPr lang="en-IN" dirty="0" smtClean="0"/>
              <a:t> = True)</a:t>
            </a:r>
          </a:p>
          <a:p>
            <a:r>
              <a:rPr lang="en-IN" dirty="0" smtClean="0"/>
              <a:t>  </a:t>
            </a:r>
          </a:p>
          <a:p>
            <a:r>
              <a:rPr lang="en-IN" dirty="0" smtClean="0"/>
              <a:t># display</a:t>
            </a:r>
          </a:p>
          <a:p>
            <a:r>
              <a:rPr lang="en-IN" dirty="0" smtClean="0"/>
              <a:t>data</a:t>
            </a:r>
            <a:endParaRPr lang="en-IN" dirty="0"/>
          </a:p>
        </p:txBody>
      </p:sp>
      <p:pic>
        <p:nvPicPr>
          <p:cNvPr id="6" name="Picture 5"/>
          <p:cNvPicPr>
            <a:picLocks noChangeAspect="1"/>
          </p:cNvPicPr>
          <p:nvPr/>
        </p:nvPicPr>
        <p:blipFill rotWithShape="1">
          <a:blip r:embed="rId2"/>
          <a:srcRect r="4165"/>
          <a:stretch/>
        </p:blipFill>
        <p:spPr>
          <a:xfrm>
            <a:off x="6608082" y="1886857"/>
            <a:ext cx="5271795" cy="2438400"/>
          </a:xfrm>
          <a:prstGeom prst="rect">
            <a:avLst/>
          </a:prstGeom>
        </p:spPr>
      </p:pic>
      <p:sp>
        <p:nvSpPr>
          <p:cNvPr id="7" name="Rectangle 6"/>
          <p:cNvSpPr/>
          <p:nvPr/>
        </p:nvSpPr>
        <p:spPr>
          <a:xfrm>
            <a:off x="6655707" y="1505723"/>
            <a:ext cx="3630225" cy="369332"/>
          </a:xfrm>
          <a:prstGeom prst="rect">
            <a:avLst/>
          </a:prstGeom>
        </p:spPr>
        <p:txBody>
          <a:bodyPr wrap="none">
            <a:spAutoFit/>
          </a:bodyPr>
          <a:lstStyle/>
          <a:p>
            <a:r>
              <a:rPr lang="en-IN" b="1" dirty="0" smtClean="0"/>
              <a:t>Data Frame before Dropping values-</a:t>
            </a:r>
            <a:endParaRPr lang="en-IN" b="1" dirty="0"/>
          </a:p>
        </p:txBody>
      </p:sp>
      <p:pic>
        <p:nvPicPr>
          <p:cNvPr id="8" name="Picture 7"/>
          <p:cNvPicPr>
            <a:picLocks noChangeAspect="1"/>
          </p:cNvPicPr>
          <p:nvPr/>
        </p:nvPicPr>
        <p:blipFill rotWithShape="1">
          <a:blip r:embed="rId3"/>
          <a:srcRect l="6246" r="5133"/>
          <a:stretch/>
        </p:blipFill>
        <p:spPr>
          <a:xfrm>
            <a:off x="6766118" y="4325257"/>
            <a:ext cx="4955721" cy="2378255"/>
          </a:xfrm>
          <a:prstGeom prst="rect">
            <a:avLst/>
          </a:prstGeom>
        </p:spPr>
      </p:pic>
      <p:sp>
        <p:nvSpPr>
          <p:cNvPr id="9" name="Rectangle 8"/>
          <p:cNvSpPr/>
          <p:nvPr/>
        </p:nvSpPr>
        <p:spPr>
          <a:xfrm>
            <a:off x="3639412" y="5740791"/>
            <a:ext cx="3465564" cy="369332"/>
          </a:xfrm>
          <a:prstGeom prst="rect">
            <a:avLst/>
          </a:prstGeom>
        </p:spPr>
        <p:txBody>
          <a:bodyPr wrap="none">
            <a:spAutoFit/>
          </a:bodyPr>
          <a:lstStyle/>
          <a:p>
            <a:r>
              <a:rPr lang="en-IN" b="1" dirty="0" smtClean="0"/>
              <a:t>Data Frame after Dropping values-</a:t>
            </a:r>
            <a:endParaRPr lang="en-IN" b="1" dirty="0"/>
          </a:p>
        </p:txBody>
      </p:sp>
    </p:spTree>
    <p:extLst>
      <p:ext uri="{BB962C8B-B14F-4D97-AF65-F5344CB8AC3E}">
        <p14:creationId xmlns:p14="http://schemas.microsoft.com/office/powerpoint/2010/main" val="578478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227" y="448493"/>
            <a:ext cx="11088915" cy="5678478"/>
          </a:xfrm>
          <a:prstGeom prst="rect">
            <a:avLst/>
          </a:prstGeom>
        </p:spPr>
        <p:txBody>
          <a:bodyPr wrap="square">
            <a:spAutoFit/>
          </a:bodyPr>
          <a:lstStyle/>
          <a:p>
            <a:pPr algn="just">
              <a:lnSpc>
                <a:spcPct val="150000"/>
              </a:lnSpc>
            </a:pPr>
            <a:r>
              <a:rPr lang="en-US" sz="2200" b="1" dirty="0" smtClean="0">
                <a:solidFill>
                  <a:srgbClr val="333333"/>
                </a:solidFill>
                <a:latin typeface="Times New Roman" panose="02020603050405020304" pitchFamily="18" charset="0"/>
                <a:cs typeface="Times New Roman" panose="02020603050405020304" pitchFamily="18" charset="0"/>
              </a:rPr>
              <a:t>Pandas Index</a:t>
            </a:r>
          </a:p>
          <a:p>
            <a:pPr marL="285750" indent="-285750" algn="just">
              <a:lnSpc>
                <a:spcPct val="150000"/>
              </a:lnSpc>
              <a:buFont typeface="Arial" panose="020B0604020202020204" pitchFamily="34" charset="0"/>
              <a:buChar char="•"/>
            </a:pPr>
            <a:r>
              <a:rPr lang="en-US" sz="2200" dirty="0" smtClean="0">
                <a:solidFill>
                  <a:srgbClr val="333333"/>
                </a:solidFill>
                <a:latin typeface="Times New Roman" panose="02020603050405020304" pitchFamily="18" charset="0"/>
                <a:cs typeface="Times New Roman" panose="02020603050405020304" pitchFamily="18" charset="0"/>
              </a:rPr>
              <a:t>Pandas </a:t>
            </a:r>
            <a:r>
              <a:rPr lang="en-US" sz="2200" dirty="0">
                <a:solidFill>
                  <a:srgbClr val="333333"/>
                </a:solidFill>
                <a:latin typeface="Times New Roman" panose="02020603050405020304" pitchFamily="18" charset="0"/>
                <a:cs typeface="Times New Roman" panose="02020603050405020304" pitchFamily="18" charset="0"/>
              </a:rPr>
              <a:t>Index is defined as a vital tool that selects particular rows and columns of data from a </a:t>
            </a:r>
            <a:r>
              <a:rPr lang="en-US" sz="2200" dirty="0" err="1">
                <a:solidFill>
                  <a:srgbClr val="333333"/>
                </a:solidFill>
                <a:latin typeface="Times New Roman" panose="02020603050405020304" pitchFamily="18" charset="0"/>
                <a:cs typeface="Times New Roman" panose="02020603050405020304" pitchFamily="18" charset="0"/>
              </a:rPr>
              <a:t>DataFrame</a:t>
            </a:r>
            <a:r>
              <a:rPr lang="en-US" sz="2200" dirty="0">
                <a:solidFill>
                  <a:srgbClr val="333333"/>
                </a:solidFill>
                <a:latin typeface="Times New Roman" panose="02020603050405020304" pitchFamily="18" charset="0"/>
                <a:cs typeface="Times New Roman" panose="02020603050405020304" pitchFamily="18" charset="0"/>
              </a:rPr>
              <a:t>. Its task is to organize the data and to provide fast accessing of data. It can also be called a </a:t>
            </a:r>
            <a:r>
              <a:rPr lang="en-US" sz="2200" b="1" dirty="0">
                <a:solidFill>
                  <a:srgbClr val="333333"/>
                </a:solidFill>
                <a:latin typeface="Times New Roman" panose="02020603050405020304" pitchFamily="18" charset="0"/>
                <a:cs typeface="Times New Roman" panose="02020603050405020304" pitchFamily="18" charset="0"/>
              </a:rPr>
              <a:t>Subset Selection</a:t>
            </a:r>
            <a:r>
              <a:rPr lang="en-US" sz="2200" dirty="0" smtClean="0">
                <a:solidFill>
                  <a:srgbClr val="333333"/>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values are in bold font in the index, and the individual value of the index is called a label.</a:t>
            </a:r>
          </a:p>
          <a:p>
            <a:pPr marL="285750" indent="-28575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If </a:t>
            </a:r>
            <a:r>
              <a:rPr lang="en-US" sz="2200" dirty="0">
                <a:latin typeface="Times New Roman" panose="02020603050405020304" pitchFamily="18" charset="0"/>
                <a:cs typeface="Times New Roman" panose="02020603050405020304" pitchFamily="18" charset="0"/>
              </a:rPr>
              <a:t>we want to compare the data accessing time with and without indexing, we can use %%</a:t>
            </a:r>
            <a:r>
              <a:rPr lang="en-US" sz="2200" dirty="0" err="1">
                <a:latin typeface="Times New Roman" panose="02020603050405020304" pitchFamily="18" charset="0"/>
                <a:cs typeface="Times New Roman" panose="02020603050405020304" pitchFamily="18" charset="0"/>
              </a:rPr>
              <a:t>timeit</a:t>
            </a:r>
            <a:r>
              <a:rPr lang="en-US" sz="2200" dirty="0">
                <a:latin typeface="Times New Roman" panose="02020603050405020304" pitchFamily="18" charset="0"/>
                <a:cs typeface="Times New Roman" panose="02020603050405020304" pitchFamily="18" charset="0"/>
              </a:rPr>
              <a:t> for comparing the time required for various access-operations.</a:t>
            </a:r>
          </a:p>
          <a:p>
            <a:pPr marL="285750" indent="-285750" algn="just">
              <a:lnSpc>
                <a:spcPct val="150000"/>
              </a:lnSpc>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We </a:t>
            </a:r>
            <a:r>
              <a:rPr lang="en-US" sz="2200" dirty="0">
                <a:latin typeface="Times New Roman" panose="02020603050405020304" pitchFamily="18" charset="0"/>
                <a:cs typeface="Times New Roman" panose="02020603050405020304" pitchFamily="18" charset="0"/>
              </a:rPr>
              <a:t>can also define an index like an address through which any data can be accessed across the Series or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A </a:t>
            </a:r>
            <a:r>
              <a:rPr lang="en-US" sz="2200" dirty="0" err="1">
                <a:latin typeface="Times New Roman" panose="02020603050405020304" pitchFamily="18" charset="0"/>
                <a:cs typeface="Times New Roman" panose="02020603050405020304" pitchFamily="18" charset="0"/>
              </a:rPr>
              <a:t>DataFrame</a:t>
            </a:r>
            <a:r>
              <a:rPr lang="en-US" sz="2200" dirty="0">
                <a:latin typeface="Times New Roman" panose="02020603050405020304" pitchFamily="18" charset="0"/>
                <a:cs typeface="Times New Roman" panose="02020603050405020304" pitchFamily="18" charset="0"/>
              </a:rPr>
              <a:t> is a combination of three different components, the index, columns, and the data.</a:t>
            </a:r>
          </a:p>
          <a:p>
            <a:pPr marL="285750" indent="-285750"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041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514" y="323281"/>
            <a:ext cx="11074399" cy="2169825"/>
          </a:xfrm>
          <a:prstGeom prst="rect">
            <a:avLst/>
          </a:prstGeom>
        </p:spPr>
        <p:txBody>
          <a:bodyPr wrap="square">
            <a:spAutoFit/>
          </a:bodyPr>
          <a:lstStyle/>
          <a:p>
            <a:pPr algn="just">
              <a:lnSpc>
                <a:spcPct val="150000"/>
              </a:lnSpc>
            </a:pPr>
            <a:r>
              <a:rPr lang="en-US" b="1" dirty="0">
                <a:solidFill>
                  <a:srgbClr val="610B4B"/>
                </a:solidFill>
                <a:latin typeface="erdana"/>
              </a:rPr>
              <a:t>Axis and axes</a:t>
            </a:r>
          </a:p>
          <a:p>
            <a:pPr algn="just">
              <a:lnSpc>
                <a:spcPct val="150000"/>
              </a:lnSpc>
            </a:pPr>
            <a:r>
              <a:rPr lang="en-US" dirty="0">
                <a:solidFill>
                  <a:srgbClr val="333333"/>
                </a:solidFill>
                <a:latin typeface="inter-regular"/>
              </a:rPr>
              <a:t>An axis is defined as a common terminology that refers to rows and columns, whereas axes are collection of these rows and columns.</a:t>
            </a:r>
          </a:p>
          <a:p>
            <a:pPr algn="just">
              <a:lnSpc>
                <a:spcPct val="150000"/>
              </a:lnSpc>
            </a:pPr>
            <a:r>
              <a:rPr lang="en-US" b="1" dirty="0">
                <a:solidFill>
                  <a:srgbClr val="610B4B"/>
                </a:solidFill>
                <a:latin typeface="erdana"/>
              </a:rPr>
              <a:t>Creating index</a:t>
            </a:r>
          </a:p>
          <a:p>
            <a:pPr algn="just">
              <a:lnSpc>
                <a:spcPct val="150000"/>
              </a:lnSpc>
            </a:pPr>
            <a:r>
              <a:rPr lang="en-US" dirty="0">
                <a:solidFill>
                  <a:srgbClr val="333333"/>
                </a:solidFill>
                <a:latin typeface="inter-regular"/>
              </a:rPr>
              <a:t>First, we have to take a csv file that consist some data used for indexing.</a:t>
            </a:r>
            <a:endParaRPr lang="en-US" b="0" i="0" dirty="0">
              <a:solidFill>
                <a:srgbClr val="333333"/>
              </a:solidFill>
              <a:effectLst/>
              <a:latin typeface="inter-regular"/>
            </a:endParaRPr>
          </a:p>
        </p:txBody>
      </p:sp>
      <p:sp>
        <p:nvSpPr>
          <p:cNvPr id="5" name="Rectangle 4"/>
          <p:cNvSpPr/>
          <p:nvPr/>
        </p:nvSpPr>
        <p:spPr>
          <a:xfrm>
            <a:off x="624114" y="2698208"/>
            <a:ext cx="400594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Font typeface="+mj-lt"/>
              <a:buAutoNum type="arabicPeriod"/>
            </a:pPr>
            <a:r>
              <a:rPr lang="en-IN" dirty="0">
                <a:solidFill>
                  <a:schemeClr val="tx1"/>
                </a:solidFill>
                <a:latin typeface="inter-regular"/>
              </a:rPr>
              <a:t># importing pandas </a:t>
            </a:r>
            <a:r>
              <a:rPr lang="en-IN" b="1" dirty="0">
                <a:solidFill>
                  <a:schemeClr val="tx1"/>
                </a:solidFill>
                <a:latin typeface="inter-regular"/>
              </a:rPr>
              <a:t>package</a:t>
            </a:r>
            <a:r>
              <a:rPr lang="en-IN" dirty="0">
                <a:solidFill>
                  <a:schemeClr val="tx1"/>
                </a:solidFill>
                <a:latin typeface="inter-regular"/>
              </a:rPr>
              <a:t>   </a:t>
            </a:r>
          </a:p>
          <a:p>
            <a:pPr algn="just">
              <a:buFont typeface="+mj-lt"/>
              <a:buAutoNum type="arabicPeriod"/>
            </a:pPr>
            <a:r>
              <a:rPr lang="en-IN" b="1" dirty="0">
                <a:solidFill>
                  <a:schemeClr val="tx1"/>
                </a:solidFill>
                <a:latin typeface="inter-regular"/>
              </a:rPr>
              <a:t>import</a:t>
            </a:r>
            <a:r>
              <a:rPr lang="en-IN" dirty="0">
                <a:solidFill>
                  <a:schemeClr val="tx1"/>
                </a:solidFill>
                <a:latin typeface="inter-regular"/>
              </a:rPr>
              <a:t> pandas as </a:t>
            </a:r>
            <a:r>
              <a:rPr lang="en-IN" dirty="0" err="1">
                <a:solidFill>
                  <a:schemeClr val="tx1"/>
                </a:solidFill>
                <a:latin typeface="inter-regular"/>
              </a:rPr>
              <a:t>pd</a:t>
            </a:r>
            <a:r>
              <a:rPr lang="en-IN" dirty="0">
                <a:solidFill>
                  <a:schemeClr val="tx1"/>
                </a:solidFill>
                <a:latin typeface="inter-regular"/>
              </a:rPr>
              <a:t>     </a:t>
            </a:r>
          </a:p>
          <a:p>
            <a:pPr algn="just">
              <a:buFont typeface="+mj-lt"/>
              <a:buAutoNum type="arabicPeriod"/>
            </a:pPr>
            <a:r>
              <a:rPr lang="en-IN" dirty="0">
                <a:solidFill>
                  <a:schemeClr val="tx1"/>
                </a:solidFill>
                <a:latin typeface="inter-regular"/>
              </a:rPr>
              <a:t>data = </a:t>
            </a:r>
            <a:r>
              <a:rPr lang="en-IN" dirty="0" err="1">
                <a:solidFill>
                  <a:schemeClr val="tx1"/>
                </a:solidFill>
                <a:latin typeface="inter-regular"/>
              </a:rPr>
              <a:t>pd.read_csv</a:t>
            </a:r>
            <a:r>
              <a:rPr lang="en-IN" dirty="0">
                <a:solidFill>
                  <a:schemeClr val="tx1"/>
                </a:solidFill>
                <a:latin typeface="inter-regular"/>
              </a:rPr>
              <a:t>("aa.csv")  </a:t>
            </a:r>
          </a:p>
          <a:p>
            <a:pPr algn="just">
              <a:buFont typeface="+mj-lt"/>
              <a:buAutoNum type="arabicPeriod"/>
            </a:pPr>
            <a:r>
              <a:rPr lang="en-IN" dirty="0">
                <a:solidFill>
                  <a:schemeClr val="tx1"/>
                </a:solidFill>
                <a:latin typeface="inter-regular"/>
              </a:rPr>
              <a:t>data  </a:t>
            </a:r>
            <a:endParaRPr lang="en-IN" b="0" i="0" dirty="0">
              <a:solidFill>
                <a:schemeClr val="tx1"/>
              </a:solidFill>
              <a:effectLst/>
              <a:latin typeface="inter-regular"/>
            </a:endParaRPr>
          </a:p>
        </p:txBody>
      </p:sp>
      <p:sp>
        <p:nvSpPr>
          <p:cNvPr id="9" name="Rectangle 8"/>
          <p:cNvSpPr/>
          <p:nvPr/>
        </p:nvSpPr>
        <p:spPr>
          <a:xfrm>
            <a:off x="5500913" y="4314710"/>
            <a:ext cx="6096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 Name             </a:t>
            </a:r>
            <a:r>
              <a:rPr lang="en-IN" dirty="0" smtClean="0"/>
              <a:t>      Hire </a:t>
            </a:r>
            <a:r>
              <a:rPr lang="en-IN" dirty="0"/>
              <a:t>Date    Salary      Leaves Remaining</a:t>
            </a:r>
          </a:p>
          <a:p>
            <a:r>
              <a:rPr lang="en-IN" dirty="0"/>
              <a:t>0  John Idle          </a:t>
            </a:r>
            <a:r>
              <a:rPr lang="en-IN" dirty="0" smtClean="0"/>
              <a:t>  03/15/14    </a:t>
            </a:r>
            <a:r>
              <a:rPr lang="en-IN" dirty="0"/>
              <a:t>50000.0       10</a:t>
            </a:r>
          </a:p>
          <a:p>
            <a:r>
              <a:rPr lang="en-IN" dirty="0"/>
              <a:t>1  Smith Gilliam      06/01/15    65000.0       8</a:t>
            </a:r>
          </a:p>
          <a:p>
            <a:r>
              <a:rPr lang="en-IN" dirty="0"/>
              <a:t>2  Parker Chapman  </a:t>
            </a:r>
            <a:r>
              <a:rPr lang="en-IN" dirty="0" smtClean="0"/>
              <a:t>05/12/14    </a:t>
            </a:r>
            <a:r>
              <a:rPr lang="en-IN" dirty="0"/>
              <a:t>45000.0       10</a:t>
            </a:r>
          </a:p>
          <a:p>
            <a:r>
              <a:rPr lang="en-IN" dirty="0"/>
              <a:t>3  Jones Palin      </a:t>
            </a:r>
            <a:r>
              <a:rPr lang="en-IN" dirty="0" smtClean="0"/>
              <a:t>      </a:t>
            </a:r>
            <a:r>
              <a:rPr lang="en-IN" dirty="0"/>
              <a:t>11/01/13    70000.0       3</a:t>
            </a:r>
          </a:p>
          <a:p>
            <a:r>
              <a:rPr lang="en-IN" dirty="0"/>
              <a:t>4  Terry Gilliam      08/12/14    </a:t>
            </a:r>
            <a:r>
              <a:rPr lang="en-IN" dirty="0" smtClean="0"/>
              <a:t>    48000.0       </a:t>
            </a:r>
            <a:r>
              <a:rPr lang="en-IN" dirty="0"/>
              <a:t>7</a:t>
            </a:r>
          </a:p>
          <a:p>
            <a:r>
              <a:rPr lang="en-IN" dirty="0"/>
              <a:t>5   Michael Palin     05/23/13    66000.0       8</a:t>
            </a:r>
          </a:p>
        </p:txBody>
      </p:sp>
    </p:spTree>
    <p:extLst>
      <p:ext uri="{BB962C8B-B14F-4D97-AF65-F5344CB8AC3E}">
        <p14:creationId xmlns:p14="http://schemas.microsoft.com/office/powerpoint/2010/main" val="2331760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7943" y="352310"/>
            <a:ext cx="6096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 importing pandas package   </a:t>
            </a:r>
          </a:p>
          <a:p>
            <a:r>
              <a:rPr lang="en-IN" dirty="0"/>
              <a:t>import pandas as </a:t>
            </a:r>
            <a:r>
              <a:rPr lang="en-IN" dirty="0" err="1"/>
              <a:t>pd</a:t>
            </a:r>
            <a:r>
              <a:rPr lang="en-IN" dirty="0"/>
              <a:t>     </a:t>
            </a:r>
          </a:p>
          <a:p>
            <a:r>
              <a:rPr lang="en-IN" dirty="0"/>
              <a:t># making data frame from csv file   </a:t>
            </a:r>
          </a:p>
          <a:p>
            <a:r>
              <a:rPr lang="en-IN" dirty="0"/>
              <a:t>info = </a:t>
            </a:r>
            <a:r>
              <a:rPr lang="en-IN" dirty="0" err="1"/>
              <a:t>pd.read_csv</a:t>
            </a:r>
            <a:r>
              <a:rPr lang="en-IN" dirty="0"/>
              <a:t>("aa.csv", </a:t>
            </a:r>
            <a:r>
              <a:rPr lang="en-IN" dirty="0" err="1"/>
              <a:t>index_col</a:t>
            </a:r>
            <a:r>
              <a:rPr lang="en-IN" dirty="0"/>
              <a:t> ="Name")    </a:t>
            </a:r>
          </a:p>
          <a:p>
            <a:r>
              <a:rPr lang="en-IN" dirty="0"/>
              <a:t># retrieving multiple columns by indexing operator   </a:t>
            </a:r>
          </a:p>
          <a:p>
            <a:r>
              <a:rPr lang="en-IN" dirty="0"/>
              <a:t>a = info[["Hire Date", "Salary"]]    </a:t>
            </a:r>
          </a:p>
          <a:p>
            <a:r>
              <a:rPr lang="en-IN" dirty="0"/>
              <a:t>print(a) </a:t>
            </a:r>
          </a:p>
        </p:txBody>
      </p:sp>
      <p:sp>
        <p:nvSpPr>
          <p:cNvPr id="5" name="Rectangle 4"/>
          <p:cNvSpPr/>
          <p:nvPr/>
        </p:nvSpPr>
        <p:spPr>
          <a:xfrm>
            <a:off x="1465943" y="2689109"/>
            <a:ext cx="6096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 Name            </a:t>
            </a:r>
            <a:r>
              <a:rPr lang="en-IN" dirty="0" smtClean="0"/>
              <a:t>            Hire </a:t>
            </a:r>
            <a:r>
              <a:rPr lang="en-IN" dirty="0"/>
              <a:t>Date     Salary</a:t>
            </a:r>
          </a:p>
          <a:p>
            <a:r>
              <a:rPr lang="en-IN" dirty="0"/>
              <a:t>0  John Idle         </a:t>
            </a:r>
            <a:r>
              <a:rPr lang="en-IN" dirty="0" smtClean="0"/>
              <a:t>       03/15/14     </a:t>
            </a:r>
            <a:r>
              <a:rPr lang="en-IN" dirty="0"/>
              <a:t>50000.0</a:t>
            </a:r>
          </a:p>
          <a:p>
            <a:r>
              <a:rPr lang="en-IN" dirty="0"/>
              <a:t>1  Smith Gilliam   </a:t>
            </a:r>
            <a:r>
              <a:rPr lang="en-IN" dirty="0" smtClean="0"/>
              <a:t>      </a:t>
            </a:r>
            <a:r>
              <a:rPr lang="en-IN" dirty="0"/>
              <a:t>06/01/15     65000.0</a:t>
            </a:r>
          </a:p>
          <a:p>
            <a:r>
              <a:rPr lang="en-IN" dirty="0"/>
              <a:t>2  Parker Chapman    05/12/14     45000.0</a:t>
            </a:r>
          </a:p>
          <a:p>
            <a:r>
              <a:rPr lang="en-IN" dirty="0"/>
              <a:t>3  Jones Palin       </a:t>
            </a:r>
            <a:r>
              <a:rPr lang="en-IN" dirty="0" smtClean="0"/>
              <a:t>      11/01/13     </a:t>
            </a:r>
            <a:r>
              <a:rPr lang="en-IN" dirty="0"/>
              <a:t>70000.0</a:t>
            </a:r>
          </a:p>
          <a:p>
            <a:r>
              <a:rPr lang="en-IN" dirty="0"/>
              <a:t>4  Terry Gilliam     </a:t>
            </a:r>
            <a:r>
              <a:rPr lang="en-IN" dirty="0" smtClean="0"/>
              <a:t>     08/12/14     </a:t>
            </a:r>
            <a:r>
              <a:rPr lang="en-IN" dirty="0"/>
              <a:t>48000.0</a:t>
            </a:r>
          </a:p>
          <a:p>
            <a:r>
              <a:rPr lang="en-IN" dirty="0"/>
              <a:t>5  Michael Palin     </a:t>
            </a:r>
            <a:r>
              <a:rPr lang="en-IN" dirty="0" smtClean="0"/>
              <a:t>   05/23/13     </a:t>
            </a:r>
            <a:r>
              <a:rPr lang="en-IN" dirty="0"/>
              <a:t>66000.0</a:t>
            </a:r>
          </a:p>
        </p:txBody>
      </p:sp>
    </p:spTree>
    <p:extLst>
      <p:ext uri="{BB962C8B-B14F-4D97-AF65-F5344CB8AC3E}">
        <p14:creationId xmlns:p14="http://schemas.microsoft.com/office/powerpoint/2010/main" val="7564941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8572" y="612339"/>
            <a:ext cx="6096000" cy="258532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 importing pandas package   </a:t>
            </a:r>
          </a:p>
          <a:p>
            <a:r>
              <a:rPr lang="en-IN" dirty="0" smtClean="0"/>
              <a:t>Import pandas </a:t>
            </a:r>
            <a:r>
              <a:rPr lang="en-IN" dirty="0"/>
              <a:t>as </a:t>
            </a:r>
            <a:r>
              <a:rPr lang="en-IN" dirty="0" err="1"/>
              <a:t>pd</a:t>
            </a:r>
            <a:r>
              <a:rPr lang="en-IN" dirty="0"/>
              <a:t>   </a:t>
            </a:r>
          </a:p>
          <a:p>
            <a:r>
              <a:rPr lang="en-IN" dirty="0"/>
              <a:t>    </a:t>
            </a:r>
          </a:p>
          <a:p>
            <a:r>
              <a:rPr lang="en-IN" dirty="0"/>
              <a:t># making data frame from csv file   </a:t>
            </a:r>
          </a:p>
          <a:p>
            <a:r>
              <a:rPr lang="en-IN" dirty="0"/>
              <a:t>info =</a:t>
            </a:r>
            <a:r>
              <a:rPr lang="en-IN" dirty="0" err="1"/>
              <a:t>pd.read_csv</a:t>
            </a:r>
            <a:r>
              <a:rPr lang="en-IN" dirty="0"/>
              <a:t>("aa.csv", </a:t>
            </a:r>
            <a:r>
              <a:rPr lang="en-IN" dirty="0" err="1"/>
              <a:t>index_col</a:t>
            </a:r>
            <a:r>
              <a:rPr lang="en-IN" dirty="0"/>
              <a:t> ="Name")   </a:t>
            </a:r>
          </a:p>
          <a:p>
            <a:r>
              <a:rPr lang="en-IN" dirty="0"/>
              <a:t>    </a:t>
            </a:r>
          </a:p>
          <a:p>
            <a:r>
              <a:rPr lang="en-IN" dirty="0"/>
              <a:t># retrieving columns by indexing operator   </a:t>
            </a:r>
          </a:p>
          <a:p>
            <a:r>
              <a:rPr lang="en-IN" dirty="0"/>
              <a:t>a =info["Salary"]   </a:t>
            </a:r>
          </a:p>
          <a:p>
            <a:r>
              <a:rPr lang="en-IN" dirty="0"/>
              <a:t>print(a) </a:t>
            </a:r>
          </a:p>
        </p:txBody>
      </p:sp>
      <p:sp>
        <p:nvSpPr>
          <p:cNvPr id="5" name="Rectangle 4"/>
          <p:cNvSpPr/>
          <p:nvPr/>
        </p:nvSpPr>
        <p:spPr>
          <a:xfrm>
            <a:off x="4136572" y="3618024"/>
            <a:ext cx="6096000" cy="20313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 Name            </a:t>
            </a:r>
            <a:r>
              <a:rPr lang="en-IN" dirty="0" smtClean="0"/>
              <a:t>         Salary         </a:t>
            </a:r>
            <a:endParaRPr lang="en-IN" dirty="0"/>
          </a:p>
          <a:p>
            <a:r>
              <a:rPr lang="en-IN" dirty="0"/>
              <a:t>0  John Idle         </a:t>
            </a:r>
            <a:r>
              <a:rPr lang="en-IN" dirty="0" smtClean="0"/>
              <a:t>    50000.0 </a:t>
            </a:r>
            <a:endParaRPr lang="en-IN" dirty="0"/>
          </a:p>
          <a:p>
            <a:r>
              <a:rPr lang="en-IN" dirty="0"/>
              <a:t>1  Smith Gilliam    </a:t>
            </a:r>
            <a:r>
              <a:rPr lang="en-IN" dirty="0" smtClean="0"/>
              <a:t>  65000.0 </a:t>
            </a:r>
            <a:endParaRPr lang="en-IN" dirty="0"/>
          </a:p>
          <a:p>
            <a:r>
              <a:rPr lang="en-IN" dirty="0"/>
              <a:t>2  Parker Chapman    45000.0 </a:t>
            </a:r>
          </a:p>
          <a:p>
            <a:r>
              <a:rPr lang="en-IN" dirty="0"/>
              <a:t>3  Jones Palin       </a:t>
            </a:r>
            <a:r>
              <a:rPr lang="en-IN" dirty="0" smtClean="0"/>
              <a:t>      70000.0 </a:t>
            </a:r>
            <a:endParaRPr lang="en-IN" dirty="0"/>
          </a:p>
          <a:p>
            <a:r>
              <a:rPr lang="en-IN" dirty="0"/>
              <a:t>4  Terry Gilliam    </a:t>
            </a:r>
            <a:r>
              <a:rPr lang="en-IN" dirty="0" smtClean="0"/>
              <a:t>      </a:t>
            </a:r>
            <a:r>
              <a:rPr lang="en-IN" dirty="0"/>
              <a:t>48000.0 </a:t>
            </a:r>
          </a:p>
          <a:p>
            <a:r>
              <a:rPr lang="en-IN" dirty="0"/>
              <a:t>5   Michael Palin  </a:t>
            </a:r>
            <a:r>
              <a:rPr lang="en-IN" dirty="0" smtClean="0"/>
              <a:t>     </a:t>
            </a:r>
            <a:r>
              <a:rPr lang="en-IN" dirty="0"/>
              <a:t>66000.0 </a:t>
            </a:r>
          </a:p>
        </p:txBody>
      </p:sp>
    </p:spTree>
    <p:extLst>
      <p:ext uri="{BB962C8B-B14F-4D97-AF65-F5344CB8AC3E}">
        <p14:creationId xmlns:p14="http://schemas.microsoft.com/office/powerpoint/2010/main" val="2820755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8629" y="621437"/>
            <a:ext cx="10972800" cy="1711366"/>
          </a:xfrm>
          <a:prstGeom prst="rect">
            <a:avLst/>
          </a:prstGeom>
        </p:spPr>
        <p:txBody>
          <a:bodyPr wrap="square">
            <a:spAutoFit/>
          </a:bodyPr>
          <a:lstStyle/>
          <a:p>
            <a:pPr algn="just">
              <a:lnSpc>
                <a:spcPct val="150000"/>
              </a:lnSpc>
            </a:pPr>
            <a:r>
              <a:rPr lang="en-US" dirty="0"/>
              <a:t>Set index</a:t>
            </a:r>
          </a:p>
          <a:p>
            <a:pPr marL="285750" indent="-285750" algn="just">
              <a:lnSpc>
                <a:spcPct val="150000"/>
              </a:lnSpc>
              <a:buFont typeface="Arial" panose="020B0604020202020204" pitchFamily="34" charset="0"/>
              <a:buChar char="•"/>
            </a:pPr>
            <a:r>
              <a:rPr lang="en-US" dirty="0"/>
              <a:t>The '</a:t>
            </a:r>
            <a:r>
              <a:rPr lang="en-US" dirty="0" err="1"/>
              <a:t>set_index</a:t>
            </a:r>
            <a:r>
              <a:rPr lang="en-US" dirty="0"/>
              <a:t>' is used to set the </a:t>
            </a:r>
            <a:r>
              <a:rPr lang="en-US" dirty="0" err="1"/>
              <a:t>DataFrame</a:t>
            </a:r>
            <a:r>
              <a:rPr lang="en-US" dirty="0"/>
              <a:t> index using existing columns. An index can replace the existing index and can also expand the existing index.</a:t>
            </a:r>
          </a:p>
          <a:p>
            <a:pPr marL="285750" indent="-285750" algn="just">
              <a:lnSpc>
                <a:spcPct val="150000"/>
              </a:lnSpc>
              <a:buFont typeface="Arial" panose="020B0604020202020204" pitchFamily="34" charset="0"/>
              <a:buChar char="•"/>
            </a:pPr>
            <a:r>
              <a:rPr lang="en-US" dirty="0" smtClean="0"/>
              <a:t>It </a:t>
            </a:r>
            <a:r>
              <a:rPr lang="en-US" dirty="0"/>
              <a:t>set a list, Series or </a:t>
            </a:r>
            <a:r>
              <a:rPr lang="en-US" dirty="0" err="1"/>
              <a:t>DataFrame</a:t>
            </a:r>
            <a:r>
              <a:rPr lang="en-US" dirty="0"/>
              <a:t> as the index of the </a:t>
            </a:r>
            <a:r>
              <a:rPr lang="en-US" dirty="0" err="1"/>
              <a:t>DataFrame</a:t>
            </a:r>
            <a:r>
              <a:rPr lang="en-US" dirty="0"/>
              <a:t>.</a:t>
            </a:r>
            <a:endParaRPr lang="en-IN" dirty="0"/>
          </a:p>
        </p:txBody>
      </p:sp>
      <p:sp>
        <p:nvSpPr>
          <p:cNvPr id="5" name="Rectangle 4"/>
          <p:cNvSpPr/>
          <p:nvPr/>
        </p:nvSpPr>
        <p:spPr>
          <a:xfrm>
            <a:off x="319315" y="2578410"/>
            <a:ext cx="6096000" cy="286232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info = </a:t>
            </a:r>
            <a:r>
              <a:rPr lang="en-IN" dirty="0" err="1"/>
              <a:t>pd.DataFrame</a:t>
            </a:r>
            <a:r>
              <a:rPr lang="en-IN" dirty="0"/>
              <a:t>({'Name': ['Parker', 'Terry', 'Smith', 'William'],  </a:t>
            </a:r>
          </a:p>
          <a:p>
            <a:r>
              <a:rPr lang="en-IN" dirty="0"/>
              <a:t>'Year': [2011, 2009, 2014, 2010],  </a:t>
            </a:r>
          </a:p>
          <a:p>
            <a:r>
              <a:rPr lang="en-IN" dirty="0"/>
              <a:t>'Leaves': [10, 15, 9, 4]})  </a:t>
            </a:r>
          </a:p>
          <a:p>
            <a:r>
              <a:rPr lang="en-IN" dirty="0"/>
              <a:t>info  </a:t>
            </a:r>
          </a:p>
          <a:p>
            <a:r>
              <a:rPr lang="en-IN" dirty="0" err="1"/>
              <a:t>info.set_index</a:t>
            </a:r>
            <a:r>
              <a:rPr lang="en-IN" dirty="0"/>
              <a:t>('Name')  </a:t>
            </a:r>
          </a:p>
          <a:p>
            <a:r>
              <a:rPr lang="en-IN" dirty="0" err="1"/>
              <a:t>info.set_index</a:t>
            </a:r>
            <a:r>
              <a:rPr lang="en-IN" dirty="0"/>
              <a:t>(['year', 'Name'])  </a:t>
            </a:r>
          </a:p>
          <a:p>
            <a:r>
              <a:rPr lang="en-IN" dirty="0" err="1"/>
              <a:t>info.set_index</a:t>
            </a:r>
            <a:r>
              <a:rPr lang="en-IN" dirty="0"/>
              <a:t>([</a:t>
            </a:r>
            <a:r>
              <a:rPr lang="en-IN" dirty="0" err="1"/>
              <a:t>pd.Index</a:t>
            </a:r>
            <a:r>
              <a:rPr lang="en-IN" dirty="0"/>
              <a:t>([1, 2, 3, 4]), 'year'])  </a:t>
            </a:r>
          </a:p>
          <a:p>
            <a:r>
              <a:rPr lang="en-IN" dirty="0"/>
              <a:t>a = </a:t>
            </a:r>
            <a:r>
              <a:rPr lang="en-IN" dirty="0" err="1"/>
              <a:t>pd.Series</a:t>
            </a:r>
            <a:r>
              <a:rPr lang="en-IN" dirty="0"/>
              <a:t>([1, 2, 3, 4])  </a:t>
            </a:r>
          </a:p>
          <a:p>
            <a:r>
              <a:rPr lang="en-IN" dirty="0" err="1"/>
              <a:t>info.set_index</a:t>
            </a:r>
            <a:r>
              <a:rPr lang="en-IN" dirty="0"/>
              <a:t>([a, a**2]) </a:t>
            </a:r>
          </a:p>
        </p:txBody>
      </p:sp>
      <p:sp>
        <p:nvSpPr>
          <p:cNvPr id="6" name="Rectangle 5"/>
          <p:cNvSpPr/>
          <p:nvPr/>
        </p:nvSpPr>
        <p:spPr>
          <a:xfrm>
            <a:off x="6966857" y="3735364"/>
            <a:ext cx="4441372"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             </a:t>
            </a:r>
            <a:r>
              <a:rPr lang="en-US" dirty="0"/>
              <a:t>Name       Year    Leaves</a:t>
            </a:r>
          </a:p>
          <a:p>
            <a:r>
              <a:rPr lang="en-US" dirty="0"/>
              <a:t>1   1      Parker      2011     10</a:t>
            </a:r>
          </a:p>
          <a:p>
            <a:r>
              <a:rPr lang="en-US" dirty="0"/>
              <a:t>2   4      Terry       2009     15</a:t>
            </a:r>
          </a:p>
          <a:p>
            <a:r>
              <a:rPr lang="en-US" dirty="0"/>
              <a:t>3   9      Smith       2014     9 </a:t>
            </a:r>
          </a:p>
          <a:p>
            <a:r>
              <a:rPr lang="en-US" dirty="0"/>
              <a:t>4   16     William     2010     4</a:t>
            </a:r>
            <a:endParaRPr lang="en-IN" dirty="0"/>
          </a:p>
        </p:txBody>
      </p:sp>
    </p:spTree>
    <p:extLst>
      <p:ext uri="{BB962C8B-B14F-4D97-AF65-F5344CB8AC3E}">
        <p14:creationId xmlns:p14="http://schemas.microsoft.com/office/powerpoint/2010/main" val="168710698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408" y="72570"/>
            <a:ext cx="2024913" cy="369332"/>
          </a:xfrm>
          <a:prstGeom prst="rect">
            <a:avLst/>
          </a:prstGeom>
        </p:spPr>
        <p:txBody>
          <a:bodyPr wrap="none">
            <a:spAutoFit/>
          </a:bodyPr>
          <a:lstStyle/>
          <a:p>
            <a:r>
              <a:rPr lang="en-IN" b="1" dirty="0"/>
              <a:t> Basic Functionality</a:t>
            </a:r>
          </a:p>
        </p:txBody>
      </p:sp>
      <p:graphicFrame>
        <p:nvGraphicFramePr>
          <p:cNvPr id="5" name="Table 4"/>
          <p:cNvGraphicFramePr>
            <a:graphicFrameLocks noGrp="1"/>
          </p:cNvGraphicFramePr>
          <p:nvPr>
            <p:extLst/>
          </p:nvPr>
        </p:nvGraphicFramePr>
        <p:xfrm>
          <a:off x="879923" y="395918"/>
          <a:ext cx="10325106" cy="4868644"/>
        </p:xfrm>
        <a:graphic>
          <a:graphicData uri="http://schemas.openxmlformats.org/drawingml/2006/table">
            <a:tbl>
              <a:tblPr/>
              <a:tblGrid>
                <a:gridCol w="1282706">
                  <a:extLst>
                    <a:ext uri="{9D8B030D-6E8A-4147-A177-3AD203B41FA5}">
                      <a16:colId xmlns:a16="http://schemas.microsoft.com/office/drawing/2014/main" val="3452157181"/>
                    </a:ext>
                  </a:extLst>
                </a:gridCol>
                <a:gridCol w="9042400">
                  <a:extLst>
                    <a:ext uri="{9D8B030D-6E8A-4147-A177-3AD203B41FA5}">
                      <a16:colId xmlns:a16="http://schemas.microsoft.com/office/drawing/2014/main" val="3220972013"/>
                    </a:ext>
                  </a:extLst>
                </a:gridCol>
              </a:tblGrid>
              <a:tr h="443542">
                <a:tc>
                  <a:txBody>
                    <a:bodyPr/>
                    <a:lstStyle/>
                    <a:p>
                      <a:pPr algn="ctr" fontAlgn="t"/>
                      <a:r>
                        <a:rPr lang="en-IN" sz="2000">
                          <a:effectLst/>
                          <a:latin typeface="Times New Roman" panose="02020603050405020304" pitchFamily="18" charset="0"/>
                          <a:cs typeface="Times New Roman" panose="02020603050405020304" pitchFamily="18" charset="0"/>
                        </a:rPr>
                        <a:t>Sr.No.</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Times New Roman" panose="02020603050405020304" pitchFamily="18" charset="0"/>
                          <a:cs typeface="Times New Roman" panose="02020603050405020304" pitchFamily="18" charset="0"/>
                        </a:rPr>
                        <a:t>Attribute or Method &amp; Description</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214912324"/>
                  </a:ext>
                </a:extLst>
              </a:tr>
              <a:tr h="617252">
                <a:tc>
                  <a:txBody>
                    <a:bodyPr/>
                    <a:lstStyle/>
                    <a:p>
                      <a:pPr fontAlgn="t"/>
                      <a:r>
                        <a:rPr lang="en-IN" sz="2000">
                          <a:effectLst/>
                          <a:latin typeface="Times New Roman" panose="02020603050405020304" pitchFamily="18" charset="0"/>
                          <a:cs typeface="Times New Roman" panose="02020603050405020304" pitchFamily="18" charset="0"/>
                        </a:rPr>
                        <a:t>1</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latin typeface="Times New Roman" panose="02020603050405020304" pitchFamily="18" charset="0"/>
                          <a:cs typeface="Times New Roman" panose="02020603050405020304" pitchFamily="18" charset="0"/>
                        </a:rPr>
                        <a:t>axes</a:t>
                      </a:r>
                      <a:endParaRPr lang="en-US" sz="2000">
                        <a:solidFill>
                          <a:srgbClr val="000000"/>
                        </a:solidFill>
                        <a:effectLst/>
                        <a:latin typeface="Times New Roman" panose="02020603050405020304" pitchFamily="18" charset="0"/>
                        <a:cs typeface="Times New Roman" panose="02020603050405020304" pitchFamily="18" charset="0"/>
                      </a:endParaRPr>
                    </a:p>
                    <a:p>
                      <a:pPr algn="just" fontAlgn="t"/>
                      <a:r>
                        <a:rPr lang="en-US" sz="2000">
                          <a:solidFill>
                            <a:srgbClr val="000000"/>
                          </a:solidFill>
                          <a:effectLst/>
                          <a:latin typeface="Times New Roman" panose="02020603050405020304" pitchFamily="18" charset="0"/>
                          <a:cs typeface="Times New Roman" panose="02020603050405020304" pitchFamily="18" charset="0"/>
                        </a:rPr>
                        <a:t>Returns a list of the row axis labels</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5418811"/>
                  </a:ext>
                </a:extLst>
              </a:tr>
              <a:tr h="617252">
                <a:tc>
                  <a:txBody>
                    <a:bodyPr/>
                    <a:lstStyle/>
                    <a:p>
                      <a:pPr fontAlgn="t"/>
                      <a:r>
                        <a:rPr lang="en-IN" sz="2000">
                          <a:effectLst/>
                          <a:latin typeface="Times New Roman" panose="02020603050405020304" pitchFamily="18" charset="0"/>
                          <a:cs typeface="Times New Roman" panose="02020603050405020304" pitchFamily="18" charset="0"/>
                        </a:rPr>
                        <a:t>2</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latin typeface="Times New Roman" panose="02020603050405020304" pitchFamily="18" charset="0"/>
                          <a:cs typeface="Times New Roman" panose="02020603050405020304" pitchFamily="18" charset="0"/>
                        </a:rPr>
                        <a:t>dtype</a:t>
                      </a:r>
                      <a:endParaRPr lang="en-US" sz="2000">
                        <a:solidFill>
                          <a:srgbClr val="000000"/>
                        </a:solidFill>
                        <a:effectLst/>
                        <a:latin typeface="Times New Roman" panose="02020603050405020304" pitchFamily="18" charset="0"/>
                        <a:cs typeface="Times New Roman" panose="02020603050405020304" pitchFamily="18" charset="0"/>
                      </a:endParaRPr>
                    </a:p>
                    <a:p>
                      <a:pPr algn="just" fontAlgn="t"/>
                      <a:r>
                        <a:rPr lang="en-US" sz="2000">
                          <a:solidFill>
                            <a:srgbClr val="000000"/>
                          </a:solidFill>
                          <a:effectLst/>
                          <a:latin typeface="Times New Roman" panose="02020603050405020304" pitchFamily="18" charset="0"/>
                          <a:cs typeface="Times New Roman" panose="02020603050405020304" pitchFamily="18" charset="0"/>
                        </a:rPr>
                        <a:t>Returns the dtype of the object.</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42588296"/>
                  </a:ext>
                </a:extLst>
              </a:tr>
              <a:tr h="443542">
                <a:tc>
                  <a:txBody>
                    <a:bodyPr/>
                    <a:lstStyle/>
                    <a:p>
                      <a:pPr fontAlgn="t"/>
                      <a:r>
                        <a:rPr lang="en-IN" sz="2000">
                          <a:effectLst/>
                          <a:latin typeface="Times New Roman" panose="02020603050405020304" pitchFamily="18" charset="0"/>
                          <a:cs typeface="Times New Roman" panose="02020603050405020304" pitchFamily="18" charset="0"/>
                        </a:rPr>
                        <a:t>3</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latin typeface="Times New Roman" panose="02020603050405020304" pitchFamily="18" charset="0"/>
                          <a:cs typeface="Times New Roman" panose="02020603050405020304" pitchFamily="18" charset="0"/>
                        </a:rPr>
                        <a:t>empty</a:t>
                      </a:r>
                      <a:endParaRPr lang="en-US" sz="2000">
                        <a:solidFill>
                          <a:srgbClr val="000000"/>
                        </a:solidFill>
                        <a:effectLst/>
                        <a:latin typeface="Times New Roman" panose="02020603050405020304" pitchFamily="18" charset="0"/>
                        <a:cs typeface="Times New Roman" panose="02020603050405020304" pitchFamily="18" charset="0"/>
                      </a:endParaRPr>
                    </a:p>
                    <a:p>
                      <a:pPr algn="just" fontAlgn="t"/>
                      <a:r>
                        <a:rPr lang="en-US" sz="2000">
                          <a:solidFill>
                            <a:srgbClr val="000000"/>
                          </a:solidFill>
                          <a:effectLst/>
                          <a:latin typeface="Times New Roman" panose="02020603050405020304" pitchFamily="18" charset="0"/>
                          <a:cs typeface="Times New Roman" panose="02020603050405020304" pitchFamily="18" charset="0"/>
                        </a:rPr>
                        <a:t>Returns True if series is empty.</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39242018"/>
                  </a:ext>
                </a:extLst>
              </a:tr>
              <a:tr h="790963">
                <a:tc>
                  <a:txBody>
                    <a:bodyPr/>
                    <a:lstStyle/>
                    <a:p>
                      <a:pPr fontAlgn="t"/>
                      <a:r>
                        <a:rPr lang="en-IN" sz="2000">
                          <a:effectLst/>
                          <a:latin typeface="Times New Roman" panose="02020603050405020304" pitchFamily="18" charset="0"/>
                          <a:cs typeface="Times New Roman" panose="02020603050405020304" pitchFamily="18" charset="0"/>
                        </a:rPr>
                        <a:t>4</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latin typeface="Times New Roman" panose="02020603050405020304" pitchFamily="18" charset="0"/>
                          <a:cs typeface="Times New Roman" panose="02020603050405020304" pitchFamily="18" charset="0"/>
                        </a:rPr>
                        <a:t>ndim</a:t>
                      </a:r>
                      <a:endParaRPr lang="en-US" sz="2000">
                        <a:solidFill>
                          <a:srgbClr val="000000"/>
                        </a:solidFill>
                        <a:effectLst/>
                        <a:latin typeface="Times New Roman" panose="02020603050405020304" pitchFamily="18" charset="0"/>
                        <a:cs typeface="Times New Roman" panose="02020603050405020304" pitchFamily="18" charset="0"/>
                      </a:endParaRPr>
                    </a:p>
                    <a:p>
                      <a:pPr algn="just" fontAlgn="t"/>
                      <a:r>
                        <a:rPr lang="en-US" sz="2000">
                          <a:solidFill>
                            <a:srgbClr val="000000"/>
                          </a:solidFill>
                          <a:effectLst/>
                          <a:latin typeface="Times New Roman" panose="02020603050405020304" pitchFamily="18" charset="0"/>
                          <a:cs typeface="Times New Roman" panose="02020603050405020304" pitchFamily="18" charset="0"/>
                        </a:rPr>
                        <a:t>Returns the number of dimensions of the underlying data, by definition 1.</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99180891"/>
                  </a:ext>
                </a:extLst>
              </a:tr>
              <a:tr h="790963">
                <a:tc>
                  <a:txBody>
                    <a:bodyPr/>
                    <a:lstStyle/>
                    <a:p>
                      <a:pPr fontAlgn="t"/>
                      <a:r>
                        <a:rPr lang="en-IN" sz="2000">
                          <a:effectLst/>
                          <a:latin typeface="Times New Roman" panose="02020603050405020304" pitchFamily="18" charset="0"/>
                          <a:cs typeface="Times New Roman" panose="02020603050405020304" pitchFamily="18" charset="0"/>
                        </a:rPr>
                        <a:t>5</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a:solidFill>
                            <a:srgbClr val="000000"/>
                          </a:solidFill>
                          <a:effectLst/>
                          <a:latin typeface="Times New Roman" panose="02020603050405020304" pitchFamily="18" charset="0"/>
                          <a:cs typeface="Times New Roman" panose="02020603050405020304" pitchFamily="18" charset="0"/>
                        </a:rPr>
                        <a:t>size</a:t>
                      </a:r>
                      <a:endParaRPr lang="en-US" sz="2000">
                        <a:solidFill>
                          <a:srgbClr val="000000"/>
                        </a:solidFill>
                        <a:effectLst/>
                        <a:latin typeface="Times New Roman" panose="02020603050405020304" pitchFamily="18" charset="0"/>
                        <a:cs typeface="Times New Roman" panose="02020603050405020304" pitchFamily="18" charset="0"/>
                      </a:endParaRPr>
                    </a:p>
                    <a:p>
                      <a:pPr algn="just" fontAlgn="t"/>
                      <a:r>
                        <a:rPr lang="en-US" sz="2000">
                          <a:solidFill>
                            <a:srgbClr val="000000"/>
                          </a:solidFill>
                          <a:effectLst/>
                          <a:latin typeface="Times New Roman" panose="02020603050405020304" pitchFamily="18" charset="0"/>
                          <a:cs typeface="Times New Roman" panose="02020603050405020304" pitchFamily="18" charset="0"/>
                        </a:rPr>
                        <a:t>Returns the number of elements in the underlying data.</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644321410"/>
                  </a:ext>
                </a:extLst>
              </a:tr>
              <a:tr h="443542">
                <a:tc>
                  <a:txBody>
                    <a:bodyPr/>
                    <a:lstStyle/>
                    <a:p>
                      <a:pPr fontAlgn="t"/>
                      <a:r>
                        <a:rPr lang="en-IN" sz="2000">
                          <a:effectLst/>
                          <a:latin typeface="Times New Roman" panose="02020603050405020304" pitchFamily="18" charset="0"/>
                          <a:cs typeface="Times New Roman" panose="02020603050405020304" pitchFamily="18" charset="0"/>
                        </a:rPr>
                        <a:t>6</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000" b="1" dirty="0">
                          <a:solidFill>
                            <a:srgbClr val="000000"/>
                          </a:solidFill>
                          <a:effectLst/>
                          <a:latin typeface="Times New Roman" panose="02020603050405020304" pitchFamily="18" charset="0"/>
                          <a:cs typeface="Times New Roman" panose="02020603050405020304" pitchFamily="18" charset="0"/>
                        </a:rPr>
                        <a:t>values</a:t>
                      </a:r>
                      <a:endParaRPr lang="en-US" sz="2000" dirty="0">
                        <a:solidFill>
                          <a:srgbClr val="000000"/>
                        </a:solidFill>
                        <a:effectLst/>
                        <a:latin typeface="Times New Roman" panose="02020603050405020304" pitchFamily="18" charset="0"/>
                        <a:cs typeface="Times New Roman" panose="02020603050405020304" pitchFamily="18" charset="0"/>
                      </a:endParaRPr>
                    </a:p>
                    <a:p>
                      <a:pPr algn="just" fontAlgn="t"/>
                      <a:r>
                        <a:rPr lang="en-US" sz="2000" dirty="0">
                          <a:solidFill>
                            <a:srgbClr val="000000"/>
                          </a:solidFill>
                          <a:effectLst/>
                          <a:latin typeface="Times New Roman" panose="02020603050405020304" pitchFamily="18" charset="0"/>
                          <a:cs typeface="Times New Roman" panose="02020603050405020304" pitchFamily="18" charset="0"/>
                        </a:rPr>
                        <a:t>Returns the Series as </a:t>
                      </a:r>
                      <a:r>
                        <a:rPr lang="en-US" sz="2000" dirty="0" err="1">
                          <a:solidFill>
                            <a:srgbClr val="000000"/>
                          </a:solidFill>
                          <a:effectLst/>
                          <a:latin typeface="Times New Roman" panose="02020603050405020304" pitchFamily="18" charset="0"/>
                          <a:cs typeface="Times New Roman" panose="02020603050405020304" pitchFamily="18" charset="0"/>
                        </a:rPr>
                        <a:t>ndarray</a:t>
                      </a:r>
                      <a:r>
                        <a:rPr lang="en-US" sz="2000" dirty="0">
                          <a:solidFill>
                            <a:srgbClr val="000000"/>
                          </a:solidFill>
                          <a:effectLst/>
                          <a:latin typeface="Times New Roman" panose="02020603050405020304" pitchFamily="18" charset="0"/>
                          <a:cs typeface="Times New Roman" panose="02020603050405020304" pitchFamily="18" charset="0"/>
                        </a:rPr>
                        <a:t>.</a:t>
                      </a:r>
                    </a:p>
                  </a:txBody>
                  <a:tcPr marL="50597" marR="50597" marT="50597" marB="5059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97727397"/>
                  </a:ext>
                </a:extLst>
              </a:tr>
            </a:tbl>
          </a:graphicData>
        </a:graphic>
      </p:graphicFrame>
      <p:graphicFrame>
        <p:nvGraphicFramePr>
          <p:cNvPr id="6" name="Table 5"/>
          <p:cNvGraphicFramePr>
            <a:graphicFrameLocks noGrp="1"/>
          </p:cNvGraphicFramePr>
          <p:nvPr>
            <p:extLst/>
          </p:nvPr>
        </p:nvGraphicFramePr>
        <p:xfrm>
          <a:off x="879923" y="5279076"/>
          <a:ext cx="10325106" cy="1645920"/>
        </p:xfrm>
        <a:graphic>
          <a:graphicData uri="http://schemas.openxmlformats.org/drawingml/2006/table">
            <a:tbl>
              <a:tblPr/>
              <a:tblGrid>
                <a:gridCol w="1282706">
                  <a:extLst>
                    <a:ext uri="{9D8B030D-6E8A-4147-A177-3AD203B41FA5}">
                      <a16:colId xmlns:a16="http://schemas.microsoft.com/office/drawing/2014/main" val="3110658550"/>
                    </a:ext>
                  </a:extLst>
                </a:gridCol>
                <a:gridCol w="9042400">
                  <a:extLst>
                    <a:ext uri="{9D8B030D-6E8A-4147-A177-3AD203B41FA5}">
                      <a16:colId xmlns:a16="http://schemas.microsoft.com/office/drawing/2014/main" val="2718103835"/>
                    </a:ext>
                  </a:extLst>
                </a:gridCol>
              </a:tblGrid>
              <a:tr h="0">
                <a:tc>
                  <a:txBody>
                    <a:bodyPr/>
                    <a:lstStyle/>
                    <a:p>
                      <a:pPr fontAlgn="t"/>
                      <a:r>
                        <a:rPr lang="en-IN" sz="2200">
                          <a:effectLst/>
                          <a:latin typeface="Times New Roman" panose="02020603050405020304" pitchFamily="18" charset="0"/>
                          <a:cs typeface="Times New Roman" panose="02020603050405020304" pitchFamily="18" charset="0"/>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a:solidFill>
                            <a:srgbClr val="000000"/>
                          </a:solidFill>
                          <a:effectLst/>
                          <a:latin typeface="Times New Roman" panose="02020603050405020304" pitchFamily="18" charset="0"/>
                          <a:cs typeface="Times New Roman" panose="02020603050405020304" pitchFamily="18" charset="0"/>
                        </a:rPr>
                        <a:t>head()</a:t>
                      </a:r>
                      <a:endParaRPr lang="en-US" sz="2200">
                        <a:solidFill>
                          <a:srgbClr val="000000"/>
                        </a:solidFill>
                        <a:effectLst/>
                        <a:latin typeface="Times New Roman" panose="02020603050405020304" pitchFamily="18" charset="0"/>
                        <a:cs typeface="Times New Roman" panose="02020603050405020304" pitchFamily="18" charset="0"/>
                      </a:endParaRPr>
                    </a:p>
                    <a:p>
                      <a:pPr algn="just" fontAlgn="t"/>
                      <a:r>
                        <a:rPr lang="en-US" sz="2200">
                          <a:solidFill>
                            <a:srgbClr val="000000"/>
                          </a:solidFill>
                          <a:effectLst/>
                          <a:latin typeface="Times New Roman" panose="02020603050405020304" pitchFamily="18" charset="0"/>
                          <a:cs typeface="Times New Roman" panose="02020603050405020304" pitchFamily="18" charset="0"/>
                        </a:rPr>
                        <a:t>Returns the first n rows.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4962042"/>
                  </a:ext>
                </a:extLst>
              </a:tr>
              <a:tr h="0">
                <a:tc>
                  <a:txBody>
                    <a:bodyPr/>
                    <a:lstStyle/>
                    <a:p>
                      <a:pPr fontAlgn="t"/>
                      <a:r>
                        <a:rPr lang="en-IN" sz="2200">
                          <a:effectLst/>
                          <a:latin typeface="Times New Roman" panose="02020603050405020304" pitchFamily="18" charset="0"/>
                          <a:cs typeface="Times New Roman" panose="02020603050405020304" pitchFamily="18" charset="0"/>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200" b="1" dirty="0">
                          <a:solidFill>
                            <a:srgbClr val="000000"/>
                          </a:solidFill>
                          <a:effectLst/>
                          <a:latin typeface="Times New Roman" panose="02020603050405020304" pitchFamily="18" charset="0"/>
                          <a:cs typeface="Times New Roman" panose="02020603050405020304" pitchFamily="18" charset="0"/>
                        </a:rPr>
                        <a:t>tail()</a:t>
                      </a:r>
                      <a:endParaRPr lang="en-US" sz="2200" dirty="0">
                        <a:solidFill>
                          <a:srgbClr val="000000"/>
                        </a:solidFill>
                        <a:effectLst/>
                        <a:latin typeface="Times New Roman" panose="02020603050405020304" pitchFamily="18" charset="0"/>
                        <a:cs typeface="Times New Roman" panose="02020603050405020304" pitchFamily="18" charset="0"/>
                      </a:endParaRPr>
                    </a:p>
                    <a:p>
                      <a:pPr algn="just" fontAlgn="t"/>
                      <a:r>
                        <a:rPr lang="en-US" sz="2200" dirty="0">
                          <a:solidFill>
                            <a:srgbClr val="000000"/>
                          </a:solidFill>
                          <a:effectLst/>
                          <a:latin typeface="Times New Roman" panose="02020603050405020304" pitchFamily="18" charset="0"/>
                          <a:cs typeface="Times New Roman" panose="02020603050405020304" pitchFamily="18" charset="0"/>
                        </a:rPr>
                        <a:t>Returns the last n rows.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88039755"/>
                  </a:ext>
                </a:extLst>
              </a:tr>
            </a:tbl>
          </a:graphicData>
        </a:graphic>
      </p:graphicFrame>
    </p:spTree>
    <p:extLst>
      <p:ext uri="{BB962C8B-B14F-4D97-AF65-F5344CB8AC3E}">
        <p14:creationId xmlns:p14="http://schemas.microsoft.com/office/powerpoint/2010/main" val="42031000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4057" y="403722"/>
            <a:ext cx="4905829"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numpy</a:t>
            </a:r>
            <a:r>
              <a:rPr lang="en-US" dirty="0"/>
              <a:t> as np</a:t>
            </a:r>
          </a:p>
          <a:p>
            <a:endParaRPr lang="en-US" dirty="0"/>
          </a:p>
          <a:p>
            <a:r>
              <a:rPr lang="en-US" dirty="0"/>
              <a:t>#Create a series with 100 random numbers</a:t>
            </a:r>
          </a:p>
          <a:p>
            <a:r>
              <a:rPr lang="en-US" dirty="0"/>
              <a:t>s = </a:t>
            </a:r>
            <a:r>
              <a:rPr lang="en-US" dirty="0" err="1"/>
              <a:t>pd.Series</a:t>
            </a:r>
            <a:r>
              <a:rPr lang="en-US" dirty="0"/>
              <a:t>(</a:t>
            </a:r>
            <a:r>
              <a:rPr lang="en-US" dirty="0" err="1"/>
              <a:t>np.random.randn</a:t>
            </a:r>
            <a:r>
              <a:rPr lang="en-US" dirty="0"/>
              <a:t>(4))</a:t>
            </a:r>
          </a:p>
          <a:p>
            <a:r>
              <a:rPr lang="en-US" dirty="0"/>
              <a:t>print s</a:t>
            </a:r>
            <a:endParaRPr lang="en-IN" dirty="0"/>
          </a:p>
        </p:txBody>
      </p:sp>
      <p:sp>
        <p:nvSpPr>
          <p:cNvPr id="5" name="Rectangle 4"/>
          <p:cNvSpPr/>
          <p:nvPr/>
        </p:nvSpPr>
        <p:spPr>
          <a:xfrm>
            <a:off x="6531428" y="680720"/>
            <a:ext cx="2554514"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0   -0.210459</a:t>
            </a:r>
          </a:p>
          <a:p>
            <a:r>
              <a:rPr lang="en-IN" dirty="0"/>
              <a:t>1    0.919947</a:t>
            </a:r>
          </a:p>
          <a:p>
            <a:r>
              <a:rPr lang="en-IN" dirty="0"/>
              <a:t>2   -0.546783</a:t>
            </a:r>
          </a:p>
          <a:p>
            <a:r>
              <a:rPr lang="en-IN" dirty="0"/>
              <a:t>3   -1.032091</a:t>
            </a:r>
          </a:p>
          <a:p>
            <a:r>
              <a:rPr lang="en-IN" dirty="0" err="1"/>
              <a:t>dtype</a:t>
            </a:r>
            <a:r>
              <a:rPr lang="en-IN" dirty="0"/>
              <a:t>: float64</a:t>
            </a:r>
          </a:p>
        </p:txBody>
      </p:sp>
      <p:sp>
        <p:nvSpPr>
          <p:cNvPr id="6" name="Rectangle 5"/>
          <p:cNvSpPr/>
          <p:nvPr/>
        </p:nvSpPr>
        <p:spPr>
          <a:xfrm>
            <a:off x="754743" y="2906824"/>
            <a:ext cx="4992914"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numpy</a:t>
            </a:r>
            <a:r>
              <a:rPr lang="en-US" dirty="0"/>
              <a:t> as np</a:t>
            </a:r>
          </a:p>
          <a:p>
            <a:endParaRPr lang="en-US" dirty="0"/>
          </a:p>
          <a:p>
            <a:r>
              <a:rPr lang="en-US" dirty="0"/>
              <a:t>#Create a series with 100 random numbers</a:t>
            </a:r>
          </a:p>
          <a:p>
            <a:r>
              <a:rPr lang="en-US" dirty="0"/>
              <a:t>s = </a:t>
            </a:r>
            <a:r>
              <a:rPr lang="en-US" dirty="0" err="1"/>
              <a:t>pd.Series</a:t>
            </a:r>
            <a:r>
              <a:rPr lang="en-US" dirty="0"/>
              <a:t>(</a:t>
            </a:r>
            <a:r>
              <a:rPr lang="en-US" dirty="0" err="1"/>
              <a:t>np.random.randn</a:t>
            </a:r>
            <a:r>
              <a:rPr lang="en-US" dirty="0"/>
              <a:t>(4))</a:t>
            </a:r>
          </a:p>
          <a:p>
            <a:r>
              <a:rPr lang="en-US" dirty="0"/>
              <a:t>print ("The axes are:")</a:t>
            </a:r>
          </a:p>
          <a:p>
            <a:r>
              <a:rPr lang="en-US" dirty="0"/>
              <a:t>print </a:t>
            </a:r>
            <a:r>
              <a:rPr lang="en-US" dirty="0" err="1"/>
              <a:t>s.axes</a:t>
            </a:r>
            <a:endParaRPr lang="en-IN" dirty="0"/>
          </a:p>
        </p:txBody>
      </p:sp>
      <p:sp>
        <p:nvSpPr>
          <p:cNvPr id="7" name="Rectangle 6"/>
          <p:cNvSpPr/>
          <p:nvPr/>
        </p:nvSpPr>
        <p:spPr>
          <a:xfrm>
            <a:off x="6096000" y="3381607"/>
            <a:ext cx="3991429"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The axes are:</a:t>
            </a:r>
          </a:p>
          <a:p>
            <a:r>
              <a:rPr lang="en-US" dirty="0"/>
              <a:t>[</a:t>
            </a:r>
            <a:r>
              <a:rPr lang="en-US" dirty="0" err="1"/>
              <a:t>RangeIndex</a:t>
            </a:r>
            <a:r>
              <a:rPr lang="en-US" dirty="0"/>
              <a:t>(start=0, stop=4, step=1)]</a:t>
            </a:r>
            <a:endParaRPr lang="en-IN" dirty="0"/>
          </a:p>
        </p:txBody>
      </p:sp>
    </p:spTree>
    <p:extLst>
      <p:ext uri="{BB962C8B-B14F-4D97-AF65-F5344CB8AC3E}">
        <p14:creationId xmlns:p14="http://schemas.microsoft.com/office/powerpoint/2010/main" val="21346314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9543" y="482938"/>
            <a:ext cx="5065486"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numpy</a:t>
            </a:r>
            <a:r>
              <a:rPr lang="en-US" dirty="0"/>
              <a:t> as np</a:t>
            </a:r>
          </a:p>
          <a:p>
            <a:endParaRPr lang="en-US" dirty="0"/>
          </a:p>
          <a:p>
            <a:r>
              <a:rPr lang="en-US" dirty="0"/>
              <a:t>#Create a series with 100 random numbers</a:t>
            </a:r>
          </a:p>
          <a:p>
            <a:r>
              <a:rPr lang="en-US" dirty="0"/>
              <a:t>s = </a:t>
            </a:r>
            <a:r>
              <a:rPr lang="en-US" dirty="0" err="1"/>
              <a:t>pd.Series</a:t>
            </a:r>
            <a:r>
              <a:rPr lang="en-US" dirty="0"/>
              <a:t>(</a:t>
            </a:r>
            <a:r>
              <a:rPr lang="en-US" dirty="0" err="1"/>
              <a:t>np.random.randn</a:t>
            </a:r>
            <a:r>
              <a:rPr lang="en-US" dirty="0"/>
              <a:t>(4))</a:t>
            </a:r>
          </a:p>
          <a:p>
            <a:r>
              <a:rPr lang="en-US" dirty="0"/>
              <a:t>print ("Is the Object empty?")</a:t>
            </a:r>
          </a:p>
          <a:p>
            <a:r>
              <a:rPr lang="en-US" dirty="0"/>
              <a:t>print </a:t>
            </a:r>
            <a:r>
              <a:rPr lang="en-US" dirty="0" err="1"/>
              <a:t>s.empty</a:t>
            </a:r>
            <a:endParaRPr lang="en-IN" dirty="0"/>
          </a:p>
        </p:txBody>
      </p:sp>
      <p:sp>
        <p:nvSpPr>
          <p:cNvPr id="5" name="Rectangle 4"/>
          <p:cNvSpPr/>
          <p:nvPr/>
        </p:nvSpPr>
        <p:spPr>
          <a:xfrm>
            <a:off x="6618514" y="986749"/>
            <a:ext cx="3077029"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Is the Object empty?</a:t>
            </a:r>
          </a:p>
          <a:p>
            <a:r>
              <a:rPr lang="en-US" dirty="0"/>
              <a:t>False</a:t>
            </a:r>
            <a:endParaRPr lang="en-IN" dirty="0"/>
          </a:p>
        </p:txBody>
      </p:sp>
      <p:sp>
        <p:nvSpPr>
          <p:cNvPr id="6" name="Rectangle 5"/>
          <p:cNvSpPr/>
          <p:nvPr/>
        </p:nvSpPr>
        <p:spPr>
          <a:xfrm>
            <a:off x="1059543" y="2731425"/>
            <a:ext cx="5065486"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numpy</a:t>
            </a:r>
            <a:r>
              <a:rPr lang="en-US" dirty="0"/>
              <a:t> as np</a:t>
            </a:r>
          </a:p>
          <a:p>
            <a:endParaRPr lang="en-US" dirty="0"/>
          </a:p>
          <a:p>
            <a:r>
              <a:rPr lang="en-US" dirty="0"/>
              <a:t>#Create a series with 4 random numbers</a:t>
            </a:r>
          </a:p>
          <a:p>
            <a:r>
              <a:rPr lang="en-US" dirty="0"/>
              <a:t>s = </a:t>
            </a:r>
            <a:r>
              <a:rPr lang="en-US" dirty="0" err="1"/>
              <a:t>pd.Series</a:t>
            </a:r>
            <a:r>
              <a:rPr lang="en-US" dirty="0"/>
              <a:t>(</a:t>
            </a:r>
            <a:r>
              <a:rPr lang="en-US" dirty="0" err="1"/>
              <a:t>np.random.randn</a:t>
            </a:r>
            <a:r>
              <a:rPr lang="en-US" dirty="0"/>
              <a:t>(4))</a:t>
            </a:r>
          </a:p>
          <a:p>
            <a:r>
              <a:rPr lang="en-US" dirty="0"/>
              <a:t>print s</a:t>
            </a:r>
          </a:p>
          <a:p>
            <a:endParaRPr lang="en-US" dirty="0"/>
          </a:p>
          <a:p>
            <a:r>
              <a:rPr lang="en-US" dirty="0"/>
              <a:t>print ("The dimensions of the object:")</a:t>
            </a:r>
          </a:p>
          <a:p>
            <a:r>
              <a:rPr lang="en-US" dirty="0"/>
              <a:t>print </a:t>
            </a:r>
            <a:r>
              <a:rPr lang="en-US" dirty="0" err="1"/>
              <a:t>s.ndim</a:t>
            </a:r>
            <a:endParaRPr lang="en-IN" dirty="0"/>
          </a:p>
        </p:txBody>
      </p:sp>
      <p:sp>
        <p:nvSpPr>
          <p:cNvPr id="7" name="Rectangle 6"/>
          <p:cNvSpPr/>
          <p:nvPr/>
        </p:nvSpPr>
        <p:spPr>
          <a:xfrm>
            <a:off x="6429828" y="3008424"/>
            <a:ext cx="3715657"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0   0.175898</a:t>
            </a:r>
          </a:p>
          <a:p>
            <a:r>
              <a:rPr lang="en-US" dirty="0"/>
              <a:t>1   0.166197</a:t>
            </a:r>
          </a:p>
          <a:p>
            <a:r>
              <a:rPr lang="en-US" dirty="0"/>
              <a:t>2  -0.609712</a:t>
            </a:r>
          </a:p>
          <a:p>
            <a:r>
              <a:rPr lang="en-US" dirty="0"/>
              <a:t>3  -1.377000</a:t>
            </a:r>
          </a:p>
          <a:p>
            <a:r>
              <a:rPr lang="en-US" dirty="0" err="1"/>
              <a:t>dtype</a:t>
            </a:r>
            <a:r>
              <a:rPr lang="en-US" dirty="0"/>
              <a:t>: float64</a:t>
            </a:r>
          </a:p>
          <a:p>
            <a:endParaRPr lang="en-US" dirty="0"/>
          </a:p>
          <a:p>
            <a:r>
              <a:rPr lang="en-US" dirty="0"/>
              <a:t>The dimensions of the object:</a:t>
            </a:r>
          </a:p>
          <a:p>
            <a:r>
              <a:rPr lang="en-US" dirty="0"/>
              <a:t>1</a:t>
            </a:r>
            <a:endParaRPr lang="en-IN" dirty="0"/>
          </a:p>
        </p:txBody>
      </p:sp>
    </p:spTree>
    <p:extLst>
      <p:ext uri="{BB962C8B-B14F-4D97-AF65-F5344CB8AC3E}">
        <p14:creationId xmlns:p14="http://schemas.microsoft.com/office/powerpoint/2010/main" val="20669994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9772" y="78970"/>
            <a:ext cx="4644571"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numpy</a:t>
            </a:r>
            <a:r>
              <a:rPr lang="en-US" dirty="0"/>
              <a:t> as np</a:t>
            </a:r>
          </a:p>
          <a:p>
            <a:endParaRPr lang="en-US" dirty="0"/>
          </a:p>
          <a:p>
            <a:r>
              <a:rPr lang="en-US" dirty="0"/>
              <a:t>#Create a series with 4 random numbers</a:t>
            </a:r>
          </a:p>
          <a:p>
            <a:r>
              <a:rPr lang="en-US" dirty="0"/>
              <a:t>s = </a:t>
            </a:r>
            <a:r>
              <a:rPr lang="en-US" dirty="0" err="1"/>
              <a:t>pd.Series</a:t>
            </a:r>
            <a:r>
              <a:rPr lang="en-US" dirty="0"/>
              <a:t>(</a:t>
            </a:r>
            <a:r>
              <a:rPr lang="en-US" dirty="0" err="1"/>
              <a:t>np.random.randn</a:t>
            </a:r>
            <a:r>
              <a:rPr lang="en-US" dirty="0"/>
              <a:t>(2))</a:t>
            </a:r>
          </a:p>
          <a:p>
            <a:r>
              <a:rPr lang="en-US" dirty="0"/>
              <a:t>print s</a:t>
            </a:r>
          </a:p>
          <a:p>
            <a:r>
              <a:rPr lang="en-US" dirty="0"/>
              <a:t>print ("The size of the object:")</a:t>
            </a:r>
          </a:p>
          <a:p>
            <a:r>
              <a:rPr lang="en-US" dirty="0"/>
              <a:t>print </a:t>
            </a:r>
            <a:r>
              <a:rPr lang="en-US" dirty="0" err="1"/>
              <a:t>s.size</a:t>
            </a:r>
            <a:endParaRPr lang="en-IN" dirty="0"/>
          </a:p>
        </p:txBody>
      </p:sp>
      <p:sp>
        <p:nvSpPr>
          <p:cNvPr id="5" name="Rectangle 4"/>
          <p:cNvSpPr/>
          <p:nvPr/>
        </p:nvSpPr>
        <p:spPr>
          <a:xfrm>
            <a:off x="6560457" y="360180"/>
            <a:ext cx="2554514"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0   3.078058</a:t>
            </a:r>
          </a:p>
          <a:p>
            <a:r>
              <a:rPr lang="en-US" dirty="0"/>
              <a:t>1  -1.207803</a:t>
            </a:r>
          </a:p>
          <a:p>
            <a:r>
              <a:rPr lang="en-US" dirty="0" err="1"/>
              <a:t>dtype</a:t>
            </a:r>
            <a:r>
              <a:rPr lang="en-US" dirty="0"/>
              <a:t>: float64</a:t>
            </a:r>
          </a:p>
          <a:p>
            <a:endParaRPr lang="en-US" dirty="0"/>
          </a:p>
          <a:p>
            <a:r>
              <a:rPr lang="en-US" dirty="0"/>
              <a:t>The size of the object:</a:t>
            </a:r>
          </a:p>
          <a:p>
            <a:r>
              <a:rPr lang="en-US" dirty="0"/>
              <a:t>2</a:t>
            </a:r>
            <a:endParaRPr lang="en-IN" dirty="0"/>
          </a:p>
        </p:txBody>
      </p:sp>
      <p:sp>
        <p:nvSpPr>
          <p:cNvPr id="6" name="Rectangle 5"/>
          <p:cNvSpPr/>
          <p:nvPr/>
        </p:nvSpPr>
        <p:spPr>
          <a:xfrm>
            <a:off x="478972" y="2471399"/>
            <a:ext cx="7489372" cy="1754326"/>
          </a:xfrm>
          <a:prstGeom prst="rect">
            <a:avLst/>
          </a:prstGeom>
        </p:spPr>
        <p:txBody>
          <a:bodyPr wrap="square">
            <a:spAutoFit/>
          </a:bodyPr>
          <a:lstStyle/>
          <a:p>
            <a:pPr algn="just"/>
            <a:r>
              <a:rPr lang="en-US" b="1" dirty="0"/>
              <a:t>Head &amp; Tail</a:t>
            </a:r>
          </a:p>
          <a:p>
            <a:pPr marL="285750" indent="-285750" algn="just">
              <a:buFont typeface="Arial" panose="020B0604020202020204" pitchFamily="34" charset="0"/>
              <a:buChar char="•"/>
            </a:pPr>
            <a:r>
              <a:rPr lang="en-US" dirty="0"/>
              <a:t>To view a small sample of a Series or the </a:t>
            </a:r>
            <a:r>
              <a:rPr lang="en-US" dirty="0" err="1"/>
              <a:t>DataFrame</a:t>
            </a:r>
            <a:r>
              <a:rPr lang="en-US" dirty="0"/>
              <a:t> object, use the head() and the tail() methods.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head() returns the first n rows(observe the index values). The default number of elements to display is five, but you may pass a custom number.</a:t>
            </a:r>
            <a:endParaRPr lang="en-IN" dirty="0"/>
          </a:p>
        </p:txBody>
      </p:sp>
      <p:sp>
        <p:nvSpPr>
          <p:cNvPr id="7" name="Rectangle 6"/>
          <p:cNvSpPr/>
          <p:nvPr/>
        </p:nvSpPr>
        <p:spPr>
          <a:xfrm>
            <a:off x="478971" y="4137409"/>
            <a:ext cx="508000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numpy</a:t>
            </a:r>
            <a:r>
              <a:rPr lang="en-US" dirty="0"/>
              <a:t> as np</a:t>
            </a:r>
          </a:p>
          <a:p>
            <a:r>
              <a:rPr lang="en-US" dirty="0" smtClean="0"/>
              <a:t>#</a:t>
            </a:r>
            <a:r>
              <a:rPr lang="en-US" dirty="0"/>
              <a:t>Create a series with 4 random numbers</a:t>
            </a:r>
          </a:p>
          <a:p>
            <a:r>
              <a:rPr lang="en-US" dirty="0"/>
              <a:t>s = </a:t>
            </a:r>
            <a:r>
              <a:rPr lang="en-US" dirty="0" err="1"/>
              <a:t>pd.Series</a:t>
            </a:r>
            <a:r>
              <a:rPr lang="en-US" dirty="0"/>
              <a:t>(</a:t>
            </a:r>
            <a:r>
              <a:rPr lang="en-US" dirty="0" err="1"/>
              <a:t>np.random.randn</a:t>
            </a:r>
            <a:r>
              <a:rPr lang="en-US" dirty="0"/>
              <a:t>(4))</a:t>
            </a:r>
          </a:p>
          <a:p>
            <a:r>
              <a:rPr lang="en-US" dirty="0"/>
              <a:t>print ("The original series is:")</a:t>
            </a:r>
          </a:p>
          <a:p>
            <a:r>
              <a:rPr lang="en-US" dirty="0"/>
              <a:t>print s</a:t>
            </a:r>
          </a:p>
          <a:p>
            <a:r>
              <a:rPr lang="en-US" dirty="0" smtClean="0"/>
              <a:t>print </a:t>
            </a:r>
            <a:r>
              <a:rPr lang="en-US" dirty="0"/>
              <a:t>("The first two rows of the data series:")</a:t>
            </a:r>
          </a:p>
          <a:p>
            <a:r>
              <a:rPr lang="en-US" dirty="0"/>
              <a:t>print </a:t>
            </a:r>
            <a:r>
              <a:rPr lang="en-US" dirty="0" err="1"/>
              <a:t>s.head</a:t>
            </a:r>
            <a:r>
              <a:rPr lang="en-US" dirty="0"/>
              <a:t>(2)</a:t>
            </a:r>
            <a:endParaRPr lang="en-IN" dirty="0"/>
          </a:p>
        </p:txBody>
      </p:sp>
      <p:sp>
        <p:nvSpPr>
          <p:cNvPr id="8" name="Rectangle 7"/>
          <p:cNvSpPr/>
          <p:nvPr/>
        </p:nvSpPr>
        <p:spPr>
          <a:xfrm>
            <a:off x="8708572" y="3348562"/>
            <a:ext cx="3120571"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The </a:t>
            </a:r>
            <a:r>
              <a:rPr lang="en-US" dirty="0"/>
              <a:t>original series is:</a:t>
            </a:r>
          </a:p>
          <a:p>
            <a:r>
              <a:rPr lang="en-US" dirty="0"/>
              <a:t>0   0.720876</a:t>
            </a:r>
          </a:p>
          <a:p>
            <a:r>
              <a:rPr lang="en-US" dirty="0"/>
              <a:t>1  -0.765898</a:t>
            </a:r>
          </a:p>
          <a:p>
            <a:r>
              <a:rPr lang="en-US" dirty="0"/>
              <a:t>2   0.479221</a:t>
            </a:r>
          </a:p>
          <a:p>
            <a:r>
              <a:rPr lang="en-US" dirty="0"/>
              <a:t>3  -0.139547</a:t>
            </a:r>
          </a:p>
          <a:p>
            <a:r>
              <a:rPr lang="en-US" dirty="0" err="1"/>
              <a:t>dtype</a:t>
            </a:r>
            <a:r>
              <a:rPr lang="en-US" dirty="0"/>
              <a:t>: float64</a:t>
            </a:r>
          </a:p>
          <a:p>
            <a:endParaRPr lang="en-US" dirty="0"/>
          </a:p>
          <a:p>
            <a:r>
              <a:rPr lang="en-US" dirty="0"/>
              <a:t>The first two rows of the data series:</a:t>
            </a:r>
          </a:p>
          <a:p>
            <a:r>
              <a:rPr lang="en-US" dirty="0"/>
              <a:t>0   0.720876</a:t>
            </a:r>
          </a:p>
          <a:p>
            <a:r>
              <a:rPr lang="en-US" dirty="0"/>
              <a:t>1  -0.765898</a:t>
            </a:r>
          </a:p>
          <a:p>
            <a:r>
              <a:rPr lang="en-US" dirty="0" err="1"/>
              <a:t>dtype</a:t>
            </a:r>
            <a:r>
              <a:rPr lang="en-US" dirty="0"/>
              <a:t>: float64</a:t>
            </a:r>
            <a:endParaRPr lang="en-IN" dirty="0"/>
          </a:p>
        </p:txBody>
      </p:sp>
    </p:spTree>
    <p:extLst>
      <p:ext uri="{BB962C8B-B14F-4D97-AF65-F5344CB8AC3E}">
        <p14:creationId xmlns:p14="http://schemas.microsoft.com/office/powerpoint/2010/main" val="374944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856" y="291797"/>
            <a:ext cx="11509829" cy="6324808"/>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2.Semi Structured Data:</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Semi-structured data </a:t>
            </a:r>
            <a:r>
              <a:rPr lang="en-US" dirty="0">
                <a:latin typeface="Times New Roman" panose="02020603050405020304" pitchFamily="18" charset="0"/>
                <a:cs typeface="Times New Roman" panose="02020603050405020304" pitchFamily="18" charset="0"/>
              </a:rPr>
              <a:t>is information that </a:t>
            </a:r>
            <a:r>
              <a:rPr lang="en-US" b="1" dirty="0">
                <a:latin typeface="Times New Roman" panose="02020603050405020304" pitchFamily="18" charset="0"/>
                <a:cs typeface="Times New Roman" panose="02020603050405020304" pitchFamily="18" charset="0"/>
              </a:rPr>
              <a:t>doesn’t reside in a relational database</a:t>
            </a:r>
            <a:r>
              <a:rPr lang="en-US" dirty="0">
                <a:latin typeface="Times New Roman" panose="02020603050405020304" pitchFamily="18" charset="0"/>
                <a:cs typeface="Times New Roman" panose="02020603050405020304" pitchFamily="18" charset="0"/>
              </a:rPr>
              <a:t> but that does have some organizational properties that make it easier to analyze.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some process store </a:t>
            </a:r>
            <a:r>
              <a:rPr lang="en-US" dirty="0">
                <a:latin typeface="Times New Roman" panose="02020603050405020304" pitchFamily="18" charset="0"/>
                <a:cs typeface="Times New Roman" panose="02020603050405020304" pitchFamily="18" charset="0"/>
              </a:rPr>
              <a:t>them in relation database (it could be very hard for some kind of semi structured data), but the semi structure exists to ease space, clarity or compute…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 as Structured data, semi structured data represents a few parts of data (5 to 10%).</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Examples of semi-structured: JSON, CSV , XML documents are semi structured documents</a:t>
            </a:r>
            <a:r>
              <a:rPr lang="en-US" dirty="0" smtClean="0">
                <a:latin typeface="Times New Roman" panose="02020603050405020304" pitchFamily="18" charset="0"/>
                <a:cs typeface="Times New Roman" panose="02020603050405020304" pitchFamily="18" charset="0"/>
              </a:rPr>
              <a:t>.</a:t>
            </a:r>
          </a:p>
          <a:p>
            <a:pPr algn="just">
              <a:lnSpc>
                <a:spcPct val="150000"/>
              </a:lnSpc>
            </a:pPr>
            <a:r>
              <a:rPr lang="en-US" b="1" dirty="0">
                <a:latin typeface="Times New Roman" panose="02020603050405020304" pitchFamily="18" charset="0"/>
                <a:cs typeface="Times New Roman" panose="02020603050405020304" pitchFamily="18" charset="0"/>
              </a:rPr>
              <a:t>3.Unstructured data:</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Unstructured </a:t>
            </a:r>
            <a:r>
              <a:rPr lang="en-US" dirty="0">
                <a:latin typeface="Times New Roman" panose="02020603050405020304" pitchFamily="18" charset="0"/>
                <a:cs typeface="Times New Roman" panose="02020603050405020304" pitchFamily="18" charset="0"/>
              </a:rPr>
              <a:t>data represent </a:t>
            </a:r>
            <a:r>
              <a:rPr lang="en-US" b="1" dirty="0">
                <a:latin typeface="Times New Roman" panose="02020603050405020304" pitchFamily="18" charset="0"/>
                <a:cs typeface="Times New Roman" panose="02020603050405020304" pitchFamily="18" charset="0"/>
              </a:rPr>
              <a:t>around 80% of data</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often include </a:t>
            </a:r>
            <a:r>
              <a:rPr lang="en-US" b="1" dirty="0">
                <a:latin typeface="Times New Roman" panose="02020603050405020304" pitchFamily="18" charset="0"/>
                <a:cs typeface="Times New Roman" panose="02020603050405020304" pitchFamily="18" charset="0"/>
              </a:rPr>
              <a:t>text and multimedia content</a:t>
            </a:r>
            <a:r>
              <a:rPr lang="en-US"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Examples </a:t>
            </a:r>
            <a:r>
              <a:rPr lang="en-US" dirty="0">
                <a:latin typeface="Times New Roman" panose="02020603050405020304" pitchFamily="18" charset="0"/>
                <a:cs typeface="Times New Roman" panose="02020603050405020304" pitchFamily="18" charset="0"/>
              </a:rPr>
              <a:t>include </a:t>
            </a:r>
            <a:r>
              <a:rPr lang="en-US" b="1" dirty="0">
                <a:latin typeface="Times New Roman" panose="02020603050405020304" pitchFamily="18" charset="0"/>
                <a:cs typeface="Times New Roman" panose="02020603050405020304" pitchFamily="18" charset="0"/>
              </a:rPr>
              <a:t>e-mail messages, word processing documents, videos, photos, audio files, presentations, webpages </a:t>
            </a:r>
            <a:r>
              <a:rPr lang="en-US" dirty="0">
                <a:latin typeface="Times New Roman" panose="02020603050405020304" pitchFamily="18" charset="0"/>
                <a:cs typeface="Times New Roman" panose="02020603050405020304" pitchFamily="18" charset="0"/>
              </a:rPr>
              <a:t>and many other kinds of business documents. </a:t>
            </a:r>
          </a:p>
          <a:p>
            <a:pPr algn="just">
              <a:lnSpc>
                <a:spcPct val="150000"/>
              </a:lnSpc>
            </a:pPr>
            <a:r>
              <a:rPr lang="en-US" b="1" dirty="0" smtClean="0">
                <a:latin typeface="Times New Roman" panose="02020603050405020304" pitchFamily="18" charset="0"/>
                <a:cs typeface="Times New Roman" panose="02020603050405020304" pitchFamily="18" charset="0"/>
              </a:rPr>
              <a:t>4.Unstructured </a:t>
            </a:r>
            <a:r>
              <a:rPr lang="en-US" b="1" dirty="0">
                <a:latin typeface="Times New Roman" panose="02020603050405020304" pitchFamily="18" charset="0"/>
                <a:cs typeface="Times New Roman" panose="02020603050405020304" pitchFamily="18" charset="0"/>
              </a:rPr>
              <a:t>data is everywhere.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fact, most </a:t>
            </a:r>
            <a:r>
              <a:rPr lang="en-US" b="1" dirty="0">
                <a:latin typeface="Times New Roman" panose="02020603050405020304" pitchFamily="18" charset="0"/>
                <a:cs typeface="Times New Roman" panose="02020603050405020304" pitchFamily="18" charset="0"/>
              </a:rPr>
              <a:t>individuals and organizations </a:t>
            </a:r>
            <a:r>
              <a:rPr lang="en-US" dirty="0">
                <a:latin typeface="Times New Roman" panose="02020603050405020304" pitchFamily="18" charset="0"/>
                <a:cs typeface="Times New Roman" panose="02020603050405020304" pitchFamily="18" charset="0"/>
              </a:rPr>
              <a:t>conduct their lives around unstructured data.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Just </a:t>
            </a:r>
            <a:r>
              <a:rPr lang="en-US" dirty="0">
                <a:latin typeface="Times New Roman" panose="02020603050405020304" pitchFamily="18" charset="0"/>
                <a:cs typeface="Times New Roman" panose="02020603050405020304" pitchFamily="18" charset="0"/>
              </a:rPr>
              <a:t>as with structured data, unstructured data is </a:t>
            </a:r>
            <a:r>
              <a:rPr lang="en-US" b="1" dirty="0">
                <a:latin typeface="Times New Roman" panose="02020603050405020304" pitchFamily="18" charset="0"/>
                <a:cs typeface="Times New Roman" panose="02020603050405020304" pitchFamily="18" charset="0"/>
              </a:rPr>
              <a:t>either machine generated or human gene</a:t>
            </a:r>
            <a:r>
              <a:rPr lang="en-US" dirty="0">
                <a:latin typeface="Times New Roman" panose="02020603050405020304" pitchFamily="18" charset="0"/>
                <a:cs typeface="Times New Roman" panose="02020603050405020304" pitchFamily="18" charset="0"/>
              </a:rPr>
              <a:t>rated.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22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2170" y="441849"/>
            <a:ext cx="10987315" cy="88036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a:t>tail() returns the last n rows(observe the index values). The default number of elements to display is five, but you may pass a custom number.</a:t>
            </a:r>
            <a:endParaRPr lang="en-IN" dirty="0"/>
          </a:p>
        </p:txBody>
      </p:sp>
      <p:sp>
        <p:nvSpPr>
          <p:cNvPr id="5" name="Rectangle 4"/>
          <p:cNvSpPr/>
          <p:nvPr/>
        </p:nvSpPr>
        <p:spPr>
          <a:xfrm>
            <a:off x="682170" y="1751096"/>
            <a:ext cx="4833259"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numpy</a:t>
            </a:r>
            <a:r>
              <a:rPr lang="en-US" dirty="0"/>
              <a:t> as np</a:t>
            </a:r>
          </a:p>
          <a:p>
            <a:endParaRPr lang="en-US" dirty="0"/>
          </a:p>
          <a:p>
            <a:r>
              <a:rPr lang="en-US" dirty="0"/>
              <a:t>#Create a series with 4 random numbers</a:t>
            </a:r>
          </a:p>
          <a:p>
            <a:r>
              <a:rPr lang="en-US" dirty="0"/>
              <a:t>s = </a:t>
            </a:r>
            <a:r>
              <a:rPr lang="en-US" dirty="0" err="1"/>
              <a:t>pd.Series</a:t>
            </a:r>
            <a:r>
              <a:rPr lang="en-US" dirty="0"/>
              <a:t>(</a:t>
            </a:r>
            <a:r>
              <a:rPr lang="en-US" dirty="0" err="1"/>
              <a:t>np.random.randn</a:t>
            </a:r>
            <a:r>
              <a:rPr lang="en-US" dirty="0"/>
              <a:t>(4))</a:t>
            </a:r>
          </a:p>
          <a:p>
            <a:r>
              <a:rPr lang="en-US" dirty="0"/>
              <a:t>print ("The original series is:")</a:t>
            </a:r>
          </a:p>
          <a:p>
            <a:r>
              <a:rPr lang="en-US" dirty="0"/>
              <a:t>print s</a:t>
            </a:r>
          </a:p>
          <a:p>
            <a:endParaRPr lang="en-US" dirty="0"/>
          </a:p>
          <a:p>
            <a:r>
              <a:rPr lang="en-US" dirty="0"/>
              <a:t>print ("The last two rows of the data series:")</a:t>
            </a:r>
          </a:p>
          <a:p>
            <a:r>
              <a:rPr lang="en-US" dirty="0"/>
              <a:t>print </a:t>
            </a:r>
            <a:r>
              <a:rPr lang="en-US" dirty="0" err="1"/>
              <a:t>s.tail</a:t>
            </a:r>
            <a:r>
              <a:rPr lang="en-US" dirty="0"/>
              <a:t>(2)</a:t>
            </a:r>
            <a:endParaRPr lang="en-IN" dirty="0"/>
          </a:p>
        </p:txBody>
      </p:sp>
      <p:sp>
        <p:nvSpPr>
          <p:cNvPr id="6" name="Rectangle 5"/>
          <p:cNvSpPr/>
          <p:nvPr/>
        </p:nvSpPr>
        <p:spPr>
          <a:xfrm>
            <a:off x="5863771" y="1540023"/>
            <a:ext cx="4005943" cy="313932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The original series is:</a:t>
            </a:r>
          </a:p>
          <a:p>
            <a:r>
              <a:rPr lang="en-US" dirty="0"/>
              <a:t>0 -0.655091</a:t>
            </a:r>
          </a:p>
          <a:p>
            <a:r>
              <a:rPr lang="en-US" dirty="0"/>
              <a:t>1 -0.881407</a:t>
            </a:r>
          </a:p>
          <a:p>
            <a:r>
              <a:rPr lang="en-US" dirty="0"/>
              <a:t>2 -0.608592</a:t>
            </a:r>
          </a:p>
          <a:p>
            <a:r>
              <a:rPr lang="en-US" dirty="0"/>
              <a:t>3 -2.341413</a:t>
            </a:r>
          </a:p>
          <a:p>
            <a:r>
              <a:rPr lang="en-US" dirty="0" err="1"/>
              <a:t>dtype</a:t>
            </a:r>
            <a:r>
              <a:rPr lang="en-US" dirty="0"/>
              <a:t>: float64</a:t>
            </a:r>
          </a:p>
          <a:p>
            <a:endParaRPr lang="en-US" dirty="0"/>
          </a:p>
          <a:p>
            <a:r>
              <a:rPr lang="en-US" dirty="0"/>
              <a:t>The last two rows of the data series:</a:t>
            </a:r>
          </a:p>
          <a:p>
            <a:r>
              <a:rPr lang="en-US" dirty="0"/>
              <a:t>2 -0.608592</a:t>
            </a:r>
          </a:p>
          <a:p>
            <a:r>
              <a:rPr lang="en-US" dirty="0"/>
              <a:t>3 -2.341413</a:t>
            </a:r>
          </a:p>
          <a:p>
            <a:r>
              <a:rPr lang="en-US" dirty="0" err="1"/>
              <a:t>dtype</a:t>
            </a:r>
            <a:r>
              <a:rPr lang="en-US" dirty="0"/>
              <a:t>: float64</a:t>
            </a:r>
            <a:endParaRPr lang="en-IN" dirty="0"/>
          </a:p>
        </p:txBody>
      </p:sp>
    </p:spTree>
    <p:extLst>
      <p:ext uri="{BB962C8B-B14F-4D97-AF65-F5344CB8AC3E}">
        <p14:creationId xmlns:p14="http://schemas.microsoft.com/office/powerpoint/2010/main" val="2038171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1885" y="354764"/>
            <a:ext cx="10726057" cy="646331"/>
          </a:xfrm>
          <a:prstGeom prst="rect">
            <a:avLst/>
          </a:prstGeom>
        </p:spPr>
        <p:txBody>
          <a:bodyPr wrap="square">
            <a:spAutoFit/>
          </a:bodyPr>
          <a:lstStyle/>
          <a:p>
            <a:r>
              <a:rPr lang="en-US" dirty="0">
                <a:latin typeface="Heebo"/>
              </a:rPr>
              <a:t>T (Transpose)</a:t>
            </a:r>
          </a:p>
          <a:p>
            <a:pPr marL="285750" indent="-285750" algn="just">
              <a:buFont typeface="Arial" panose="020B0604020202020204" pitchFamily="34" charset="0"/>
              <a:buChar char="•"/>
            </a:pPr>
            <a:r>
              <a:rPr lang="en-US" dirty="0">
                <a:solidFill>
                  <a:srgbClr val="000000"/>
                </a:solidFill>
                <a:latin typeface="Nunito"/>
              </a:rPr>
              <a:t>Returns the transpose of the </a:t>
            </a:r>
            <a:r>
              <a:rPr lang="en-US" dirty="0" err="1">
                <a:solidFill>
                  <a:srgbClr val="000000"/>
                </a:solidFill>
                <a:latin typeface="Nunito"/>
              </a:rPr>
              <a:t>DataFrame</a:t>
            </a:r>
            <a:r>
              <a:rPr lang="en-US" dirty="0">
                <a:solidFill>
                  <a:srgbClr val="000000"/>
                </a:solidFill>
                <a:latin typeface="Nunito"/>
              </a:rPr>
              <a:t>. The rows and columns will interchange.</a:t>
            </a:r>
            <a:endParaRPr lang="en-US" b="0" i="0" dirty="0">
              <a:solidFill>
                <a:srgbClr val="000000"/>
              </a:solidFill>
              <a:effectLst/>
              <a:latin typeface="Nunito"/>
            </a:endParaRPr>
          </a:p>
        </p:txBody>
      </p:sp>
      <p:sp>
        <p:nvSpPr>
          <p:cNvPr id="5" name="Rectangle 4"/>
          <p:cNvSpPr/>
          <p:nvPr/>
        </p:nvSpPr>
        <p:spPr>
          <a:xfrm>
            <a:off x="391885" y="1001095"/>
            <a:ext cx="9608458"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a:t>import </a:t>
            </a:r>
            <a:r>
              <a:rPr lang="en-IN" dirty="0" err="1"/>
              <a:t>numpy</a:t>
            </a:r>
            <a:r>
              <a:rPr lang="en-IN" dirty="0"/>
              <a:t> as np</a:t>
            </a:r>
          </a:p>
          <a:p>
            <a:r>
              <a:rPr lang="en-IN" dirty="0"/>
              <a:t> </a:t>
            </a:r>
          </a:p>
          <a:p>
            <a:r>
              <a:rPr lang="en-IN" dirty="0"/>
              <a:t># Create a Dictionary of series</a:t>
            </a:r>
          </a:p>
          <a:p>
            <a:r>
              <a:rPr lang="en-IN" dirty="0"/>
              <a:t>d = {'Name':</a:t>
            </a:r>
            <a:r>
              <a:rPr lang="en-IN" dirty="0" err="1"/>
              <a:t>pd.Series</a:t>
            </a:r>
            <a:r>
              <a:rPr lang="en-IN" dirty="0"/>
              <a:t>(['</a:t>
            </a:r>
            <a:r>
              <a:rPr lang="en-IN" dirty="0" err="1"/>
              <a:t>Tom','James','Ricky','Vin','Steve','Smith','Jack</a:t>
            </a:r>
            <a:r>
              <a:rPr lang="en-IN" dirty="0"/>
              <a:t>']),</a:t>
            </a:r>
          </a:p>
          <a:p>
            <a:r>
              <a:rPr lang="en-IN" dirty="0"/>
              <a:t>   'Age':</a:t>
            </a:r>
            <a:r>
              <a:rPr lang="en-IN" dirty="0" err="1"/>
              <a:t>pd.Series</a:t>
            </a:r>
            <a:r>
              <a:rPr lang="en-IN" dirty="0"/>
              <a:t>([25,26,25,23,30,29,23]),</a:t>
            </a:r>
          </a:p>
          <a:p>
            <a:r>
              <a:rPr lang="en-IN" dirty="0"/>
              <a:t>   'Rating':</a:t>
            </a:r>
            <a:r>
              <a:rPr lang="en-IN" dirty="0" err="1"/>
              <a:t>pd.Series</a:t>
            </a:r>
            <a:r>
              <a:rPr lang="en-IN" dirty="0"/>
              <a:t>([4.23,3.24,3.98,2.56,3.20,4.6,3.8])}</a:t>
            </a:r>
          </a:p>
          <a:p>
            <a:endParaRPr lang="en-IN" dirty="0"/>
          </a:p>
          <a:p>
            <a:r>
              <a:rPr lang="en-IN" dirty="0"/>
              <a:t># Create a </a:t>
            </a:r>
            <a:r>
              <a:rPr lang="en-IN" dirty="0" err="1"/>
              <a:t>DataFrame</a:t>
            </a:r>
            <a:endParaRPr lang="en-IN" dirty="0"/>
          </a:p>
          <a:p>
            <a:r>
              <a:rPr lang="en-IN" dirty="0" err="1"/>
              <a:t>df</a:t>
            </a:r>
            <a:r>
              <a:rPr lang="en-IN" dirty="0"/>
              <a:t> = </a:t>
            </a:r>
            <a:r>
              <a:rPr lang="en-IN" dirty="0" err="1"/>
              <a:t>pd.DataFrame</a:t>
            </a:r>
            <a:r>
              <a:rPr lang="en-IN" dirty="0"/>
              <a:t>(d)</a:t>
            </a:r>
          </a:p>
          <a:p>
            <a:r>
              <a:rPr lang="en-IN" dirty="0"/>
              <a:t>print ("The transpose of the data series is:")</a:t>
            </a:r>
          </a:p>
          <a:p>
            <a:r>
              <a:rPr lang="en-IN" dirty="0"/>
              <a:t>print </a:t>
            </a:r>
            <a:r>
              <a:rPr lang="en-IN" dirty="0" err="1"/>
              <a:t>df.T</a:t>
            </a:r>
            <a:endParaRPr lang="en-IN" dirty="0"/>
          </a:p>
        </p:txBody>
      </p:sp>
      <p:sp>
        <p:nvSpPr>
          <p:cNvPr id="6" name="Rectangle 5"/>
          <p:cNvSpPr/>
          <p:nvPr/>
        </p:nvSpPr>
        <p:spPr>
          <a:xfrm>
            <a:off x="2706913" y="4954564"/>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The transpose of the data series is:</a:t>
            </a:r>
          </a:p>
          <a:p>
            <a:r>
              <a:rPr lang="en-US" dirty="0"/>
              <a:t>         0     1       2      3      4      5       6</a:t>
            </a:r>
          </a:p>
          <a:p>
            <a:r>
              <a:rPr lang="en-US" dirty="0"/>
              <a:t>Age      25    26      25     23     30     29      23</a:t>
            </a:r>
          </a:p>
          <a:p>
            <a:r>
              <a:rPr lang="en-US" dirty="0"/>
              <a:t>Name     Tom   James   Ricky  Vin    Steve  Smith   Jack</a:t>
            </a:r>
          </a:p>
          <a:p>
            <a:r>
              <a:rPr lang="en-US" dirty="0"/>
              <a:t>Rating   4.23  3.24    3.98   2.56   3.2    4.6     3.8</a:t>
            </a:r>
            <a:endParaRPr lang="en-IN" dirty="0"/>
          </a:p>
        </p:txBody>
      </p:sp>
    </p:spTree>
    <p:extLst>
      <p:ext uri="{BB962C8B-B14F-4D97-AF65-F5344CB8AC3E}">
        <p14:creationId xmlns:p14="http://schemas.microsoft.com/office/powerpoint/2010/main" val="36490321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2227" y="0"/>
            <a:ext cx="11379201" cy="3000821"/>
          </a:xfrm>
          <a:prstGeom prst="rect">
            <a:avLst/>
          </a:prstGeom>
        </p:spPr>
        <p:txBody>
          <a:bodyPr wrap="square">
            <a:spAutoFit/>
          </a:bodyPr>
          <a:lstStyle/>
          <a:p>
            <a:pPr algn="just">
              <a:lnSpc>
                <a:spcPct val="150000"/>
              </a:lnSpc>
            </a:pPr>
            <a:r>
              <a:rPr lang="en-IN" b="1" dirty="0"/>
              <a:t>Python Pandas - Descriptive Statistics</a:t>
            </a:r>
          </a:p>
          <a:p>
            <a:pPr marL="285750" indent="-285750" algn="just">
              <a:lnSpc>
                <a:spcPct val="150000"/>
              </a:lnSpc>
              <a:buFont typeface="Arial" panose="020B0604020202020204" pitchFamily="34" charset="0"/>
              <a:buChar char="•"/>
            </a:pPr>
            <a:r>
              <a:rPr lang="en-US" dirty="0" smtClean="0"/>
              <a:t>A </a:t>
            </a:r>
            <a:r>
              <a:rPr lang="en-US" dirty="0"/>
              <a:t>large number of methods collectively compute descriptive statistics and other related operations on </a:t>
            </a:r>
            <a:r>
              <a:rPr lang="en-US" dirty="0" err="1"/>
              <a:t>DataFrame</a:t>
            </a:r>
            <a:r>
              <a:rPr lang="en-US" dirty="0"/>
              <a:t>. </a:t>
            </a:r>
            <a:endParaRPr lang="en-US" dirty="0" smtClean="0"/>
          </a:p>
          <a:p>
            <a:pPr marL="285750" indent="-285750" algn="just">
              <a:lnSpc>
                <a:spcPct val="150000"/>
              </a:lnSpc>
              <a:buFont typeface="Arial" panose="020B0604020202020204" pitchFamily="34" charset="0"/>
              <a:buChar char="•"/>
            </a:pPr>
            <a:r>
              <a:rPr lang="en-US" dirty="0" smtClean="0"/>
              <a:t>Most </a:t>
            </a:r>
            <a:r>
              <a:rPr lang="en-US" dirty="0"/>
              <a:t>of these are aggregations </a:t>
            </a:r>
            <a:r>
              <a:rPr lang="en-US" b="1" dirty="0"/>
              <a:t>like sum(), mean()</a:t>
            </a:r>
            <a:r>
              <a:rPr lang="en-US" dirty="0"/>
              <a:t>, but some of them, like </a:t>
            </a:r>
            <a:r>
              <a:rPr lang="en-US" b="1" dirty="0" err="1"/>
              <a:t>sumsum</a:t>
            </a:r>
            <a:r>
              <a:rPr lang="en-US" b="1" dirty="0"/>
              <a:t>(), </a:t>
            </a:r>
            <a:r>
              <a:rPr lang="en-US" dirty="0"/>
              <a:t>produce an object of the same size. Generally speaking, these methods take an axis argument, just like </a:t>
            </a:r>
            <a:r>
              <a:rPr lang="en-US" dirty="0" err="1"/>
              <a:t>ndarray</a:t>
            </a:r>
            <a:r>
              <a:rPr lang="en-US" dirty="0"/>
              <a:t>.{sum, </a:t>
            </a:r>
            <a:r>
              <a:rPr lang="en-US" dirty="0" err="1"/>
              <a:t>std</a:t>
            </a:r>
            <a:r>
              <a:rPr lang="en-US" dirty="0"/>
              <a:t>, ...}, but the axis can be specified by name or </a:t>
            </a:r>
            <a:r>
              <a:rPr lang="en-US" dirty="0" smtClean="0"/>
              <a:t>integer</a:t>
            </a:r>
          </a:p>
          <a:p>
            <a:pPr marL="285750" indent="-285750" algn="just">
              <a:lnSpc>
                <a:spcPct val="150000"/>
              </a:lnSpc>
              <a:buFont typeface="Arial" panose="020B0604020202020204" pitchFamily="34" charset="0"/>
              <a:buChar char="•"/>
            </a:pPr>
            <a:r>
              <a:rPr lang="en-IN" b="1" dirty="0" err="1"/>
              <a:t>DataFrame</a:t>
            </a:r>
            <a:r>
              <a:rPr lang="en-IN" dirty="0"/>
              <a:t> − “index” (axis=0, default), “columns” (axis=1)</a:t>
            </a:r>
          </a:p>
          <a:p>
            <a:pPr marL="285750" indent="-285750" algn="just">
              <a:lnSpc>
                <a:spcPct val="150000"/>
              </a:lnSpc>
              <a:buFont typeface="Arial" panose="020B0604020202020204" pitchFamily="34" charset="0"/>
              <a:buChar char="•"/>
            </a:pPr>
            <a:r>
              <a:rPr lang="en-US" dirty="0"/>
              <a:t>C</a:t>
            </a:r>
            <a:r>
              <a:rPr lang="en-US" dirty="0" smtClean="0"/>
              <a:t>reate </a:t>
            </a:r>
            <a:r>
              <a:rPr lang="en-US" dirty="0"/>
              <a:t>a </a:t>
            </a:r>
            <a:r>
              <a:rPr lang="en-US" dirty="0" err="1"/>
              <a:t>DataFrame</a:t>
            </a:r>
            <a:r>
              <a:rPr lang="en-US" dirty="0"/>
              <a:t> and use this object</a:t>
            </a:r>
            <a:endParaRPr lang="en-IN" dirty="0"/>
          </a:p>
        </p:txBody>
      </p:sp>
      <p:sp>
        <p:nvSpPr>
          <p:cNvPr id="5" name="Rectangle 4"/>
          <p:cNvSpPr/>
          <p:nvPr/>
        </p:nvSpPr>
        <p:spPr>
          <a:xfrm>
            <a:off x="5733143" y="2653943"/>
            <a:ext cx="6342743"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a:t>import </a:t>
            </a:r>
            <a:r>
              <a:rPr lang="en-IN" dirty="0" err="1"/>
              <a:t>numpy</a:t>
            </a:r>
            <a:r>
              <a:rPr lang="en-IN" dirty="0"/>
              <a:t> as np</a:t>
            </a:r>
          </a:p>
          <a:p>
            <a:r>
              <a:rPr lang="en-IN" dirty="0" smtClean="0"/>
              <a:t>#</a:t>
            </a:r>
            <a:r>
              <a:rPr lang="en-IN" dirty="0"/>
              <a:t>Create a Dictionary of series</a:t>
            </a:r>
          </a:p>
          <a:p>
            <a:r>
              <a:rPr lang="en-IN" dirty="0"/>
              <a:t>d = {'Name':</a:t>
            </a:r>
            <a:r>
              <a:rPr lang="en-IN" dirty="0" err="1"/>
              <a:t>pd.Series</a:t>
            </a:r>
            <a:r>
              <a:rPr lang="en-IN" dirty="0"/>
              <a:t>(['</a:t>
            </a:r>
            <a:r>
              <a:rPr lang="en-IN" dirty="0" err="1"/>
              <a:t>Tom','James','Ricky','Vin','Steve','Smith','Jack</a:t>
            </a:r>
            <a:r>
              <a:rPr lang="en-IN" dirty="0"/>
              <a:t>',</a:t>
            </a:r>
          </a:p>
          <a:p>
            <a:r>
              <a:rPr lang="en-IN" dirty="0"/>
              <a:t>   'Lee','David','Gasper','</a:t>
            </a:r>
            <a:r>
              <a:rPr lang="en-IN" dirty="0" err="1"/>
              <a:t>Betina</a:t>
            </a:r>
            <a:r>
              <a:rPr lang="en-IN" dirty="0"/>
              <a:t>','Andres']),</a:t>
            </a:r>
          </a:p>
          <a:p>
            <a:r>
              <a:rPr lang="en-IN" dirty="0"/>
              <a:t>   'Age':</a:t>
            </a:r>
            <a:r>
              <a:rPr lang="en-IN" dirty="0" err="1"/>
              <a:t>pd.Series</a:t>
            </a:r>
            <a:r>
              <a:rPr lang="en-IN" dirty="0"/>
              <a:t>([25,26,25,23,30,29,23,34,40,30,51,46]),</a:t>
            </a:r>
          </a:p>
          <a:p>
            <a:r>
              <a:rPr lang="en-IN" dirty="0"/>
              <a:t>   'Rating':</a:t>
            </a:r>
            <a:r>
              <a:rPr lang="en-IN" dirty="0" err="1"/>
              <a:t>pd.Series</a:t>
            </a:r>
            <a:r>
              <a:rPr lang="en-IN" dirty="0"/>
              <a:t>([4.23,3.24,3.98,2.56,3.20,4.6,3.8,3.78,2.98,4.80,4.10,3.65])</a:t>
            </a:r>
          </a:p>
          <a:p>
            <a:r>
              <a:rPr lang="en-IN" dirty="0"/>
              <a:t>}</a:t>
            </a:r>
          </a:p>
          <a:p>
            <a:r>
              <a:rPr lang="en-IN" dirty="0" smtClean="0"/>
              <a:t>#</a:t>
            </a:r>
            <a:r>
              <a:rPr lang="en-IN" dirty="0"/>
              <a:t>Create a </a:t>
            </a:r>
            <a:r>
              <a:rPr lang="en-IN" dirty="0" err="1"/>
              <a:t>DataFrame</a:t>
            </a:r>
            <a:endParaRPr lang="en-IN" dirty="0"/>
          </a:p>
          <a:p>
            <a:r>
              <a:rPr lang="en-IN" dirty="0" err="1"/>
              <a:t>df</a:t>
            </a:r>
            <a:r>
              <a:rPr lang="en-IN" dirty="0"/>
              <a:t> = </a:t>
            </a:r>
            <a:r>
              <a:rPr lang="en-IN" dirty="0" err="1"/>
              <a:t>pd.DataFrame</a:t>
            </a:r>
            <a:r>
              <a:rPr lang="en-IN" dirty="0"/>
              <a:t>(d)</a:t>
            </a:r>
          </a:p>
          <a:p>
            <a:r>
              <a:rPr lang="en-IN" dirty="0"/>
              <a:t>print </a:t>
            </a:r>
            <a:r>
              <a:rPr lang="en-IN" dirty="0" err="1"/>
              <a:t>df</a:t>
            </a:r>
            <a:endParaRPr lang="en-IN" dirty="0"/>
          </a:p>
        </p:txBody>
      </p:sp>
      <p:sp>
        <p:nvSpPr>
          <p:cNvPr id="6" name="Rectangle 5"/>
          <p:cNvSpPr/>
          <p:nvPr/>
        </p:nvSpPr>
        <p:spPr>
          <a:xfrm>
            <a:off x="3236686" y="3000821"/>
            <a:ext cx="2278743"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Age  Name   Rating</a:t>
            </a:r>
          </a:p>
          <a:p>
            <a:r>
              <a:rPr lang="en-US" dirty="0"/>
              <a:t>0   25   Tom     4.23</a:t>
            </a:r>
          </a:p>
          <a:p>
            <a:r>
              <a:rPr lang="en-US" dirty="0"/>
              <a:t>1   26   James   3.24</a:t>
            </a:r>
          </a:p>
          <a:p>
            <a:r>
              <a:rPr lang="en-US" dirty="0"/>
              <a:t>2   25   Ricky   3.98</a:t>
            </a:r>
          </a:p>
          <a:p>
            <a:r>
              <a:rPr lang="en-US" dirty="0"/>
              <a:t>3   23   Vin     2.56</a:t>
            </a:r>
          </a:p>
          <a:p>
            <a:r>
              <a:rPr lang="en-US" dirty="0"/>
              <a:t>4   30   Steve   3.20</a:t>
            </a:r>
          </a:p>
          <a:p>
            <a:r>
              <a:rPr lang="en-US" dirty="0"/>
              <a:t>5   29   Smith   4.60</a:t>
            </a:r>
          </a:p>
          <a:p>
            <a:r>
              <a:rPr lang="en-US" dirty="0"/>
              <a:t>6   23   Jack    3.80</a:t>
            </a:r>
          </a:p>
          <a:p>
            <a:r>
              <a:rPr lang="en-US" dirty="0"/>
              <a:t>7   34   Lee     3.78</a:t>
            </a:r>
          </a:p>
          <a:p>
            <a:r>
              <a:rPr lang="en-US" dirty="0"/>
              <a:t>8   40   David   2.98</a:t>
            </a:r>
          </a:p>
          <a:p>
            <a:r>
              <a:rPr lang="en-US" dirty="0"/>
              <a:t>9   30   Gasper  4.80</a:t>
            </a:r>
          </a:p>
          <a:p>
            <a:r>
              <a:rPr lang="en-US" dirty="0"/>
              <a:t>10  51   </a:t>
            </a:r>
            <a:r>
              <a:rPr lang="en-US" dirty="0" err="1"/>
              <a:t>Betina</a:t>
            </a:r>
            <a:r>
              <a:rPr lang="en-US" dirty="0"/>
              <a:t>  4.10</a:t>
            </a:r>
          </a:p>
          <a:p>
            <a:r>
              <a:rPr lang="en-US" dirty="0"/>
              <a:t>11  46   Andres  3.65</a:t>
            </a:r>
            <a:endParaRPr lang="en-IN" dirty="0"/>
          </a:p>
        </p:txBody>
      </p:sp>
    </p:spTree>
    <p:extLst>
      <p:ext uri="{BB962C8B-B14F-4D97-AF65-F5344CB8AC3E}">
        <p14:creationId xmlns:p14="http://schemas.microsoft.com/office/powerpoint/2010/main" val="3712019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7371" y="166077"/>
            <a:ext cx="11234058" cy="646331"/>
          </a:xfrm>
          <a:prstGeom prst="rect">
            <a:avLst/>
          </a:prstGeom>
        </p:spPr>
        <p:txBody>
          <a:bodyPr wrap="square">
            <a:spAutoFit/>
          </a:bodyPr>
          <a:lstStyle/>
          <a:p>
            <a:r>
              <a:rPr lang="en-US" dirty="0">
                <a:latin typeface="Heebo"/>
              </a:rPr>
              <a:t>sum()</a:t>
            </a:r>
          </a:p>
          <a:p>
            <a:pPr algn="just"/>
            <a:r>
              <a:rPr lang="en-US" dirty="0">
                <a:solidFill>
                  <a:srgbClr val="000000"/>
                </a:solidFill>
                <a:latin typeface="Nunito"/>
              </a:rPr>
              <a:t>Returns the sum of the values for the requested axis. By default, axis is index (axis=0).</a:t>
            </a:r>
            <a:endParaRPr lang="en-US" b="0" i="0" dirty="0">
              <a:solidFill>
                <a:srgbClr val="000000"/>
              </a:solidFill>
              <a:effectLst/>
              <a:latin typeface="Nunito"/>
            </a:endParaRPr>
          </a:p>
        </p:txBody>
      </p:sp>
      <p:sp>
        <p:nvSpPr>
          <p:cNvPr id="7" name="Rectangle 6"/>
          <p:cNvSpPr/>
          <p:nvPr/>
        </p:nvSpPr>
        <p:spPr>
          <a:xfrm>
            <a:off x="261257" y="911508"/>
            <a:ext cx="6096000" cy="480131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import pandas as </a:t>
            </a:r>
            <a:r>
              <a:rPr lang="en-IN" dirty="0" err="1"/>
              <a:t>pd</a:t>
            </a:r>
            <a:endParaRPr lang="en-IN" dirty="0"/>
          </a:p>
          <a:p>
            <a:r>
              <a:rPr lang="en-IN" dirty="0"/>
              <a:t>import </a:t>
            </a:r>
            <a:r>
              <a:rPr lang="en-IN" dirty="0" err="1"/>
              <a:t>numpy</a:t>
            </a:r>
            <a:r>
              <a:rPr lang="en-IN" dirty="0"/>
              <a:t> as np</a:t>
            </a:r>
          </a:p>
          <a:p>
            <a:r>
              <a:rPr lang="en-IN" dirty="0"/>
              <a:t> </a:t>
            </a:r>
          </a:p>
          <a:p>
            <a:r>
              <a:rPr lang="en-IN" dirty="0"/>
              <a:t>#Create a Dictionary of series</a:t>
            </a:r>
          </a:p>
          <a:p>
            <a:r>
              <a:rPr lang="en-IN" dirty="0"/>
              <a:t>d = {'Name':</a:t>
            </a:r>
            <a:r>
              <a:rPr lang="en-IN" dirty="0" err="1"/>
              <a:t>pd.Series</a:t>
            </a:r>
            <a:r>
              <a:rPr lang="en-IN" dirty="0"/>
              <a:t>(['</a:t>
            </a:r>
            <a:r>
              <a:rPr lang="en-IN" dirty="0" err="1"/>
              <a:t>Tom','James','Ricky','Vin','Steve','Smith','Jack</a:t>
            </a:r>
            <a:r>
              <a:rPr lang="en-IN" dirty="0"/>
              <a:t>',</a:t>
            </a:r>
          </a:p>
          <a:p>
            <a:r>
              <a:rPr lang="en-IN" dirty="0"/>
              <a:t>   'Lee','David','Gasper','</a:t>
            </a:r>
            <a:r>
              <a:rPr lang="en-IN" dirty="0" err="1"/>
              <a:t>Betina</a:t>
            </a:r>
            <a:r>
              <a:rPr lang="en-IN" dirty="0"/>
              <a:t>','Andres']),</a:t>
            </a:r>
          </a:p>
          <a:p>
            <a:r>
              <a:rPr lang="en-IN" dirty="0"/>
              <a:t>   'Age':</a:t>
            </a:r>
            <a:r>
              <a:rPr lang="en-IN" dirty="0" err="1"/>
              <a:t>pd.Series</a:t>
            </a:r>
            <a:r>
              <a:rPr lang="en-IN" dirty="0"/>
              <a:t>([25,26,25,23,30,29,23,34,40,30,51,46]),</a:t>
            </a:r>
          </a:p>
          <a:p>
            <a:r>
              <a:rPr lang="en-IN" dirty="0"/>
              <a:t>   'Rating':</a:t>
            </a:r>
            <a:r>
              <a:rPr lang="en-IN" dirty="0" err="1"/>
              <a:t>pd.Series</a:t>
            </a:r>
            <a:r>
              <a:rPr lang="en-IN" dirty="0"/>
              <a:t>([4.23,3.24,3.98,2.56,3.20,4.6,3.8,3.78,2.98,4.80,4.10,3.65])</a:t>
            </a:r>
          </a:p>
          <a:p>
            <a:r>
              <a:rPr lang="en-IN" dirty="0"/>
              <a:t>}</a:t>
            </a:r>
          </a:p>
          <a:p>
            <a:endParaRPr lang="en-IN" dirty="0"/>
          </a:p>
          <a:p>
            <a:r>
              <a:rPr lang="en-IN" dirty="0"/>
              <a:t>#Create a </a:t>
            </a:r>
            <a:r>
              <a:rPr lang="en-IN" dirty="0" err="1"/>
              <a:t>DataFrame</a:t>
            </a:r>
            <a:endParaRPr lang="en-IN" dirty="0"/>
          </a:p>
          <a:p>
            <a:r>
              <a:rPr lang="en-IN" dirty="0" err="1"/>
              <a:t>df</a:t>
            </a:r>
            <a:r>
              <a:rPr lang="en-IN" dirty="0"/>
              <a:t> = </a:t>
            </a:r>
            <a:r>
              <a:rPr lang="en-IN" dirty="0" err="1"/>
              <a:t>pd.DataFrame</a:t>
            </a:r>
            <a:r>
              <a:rPr lang="en-IN" dirty="0"/>
              <a:t>(d)</a:t>
            </a:r>
          </a:p>
          <a:p>
            <a:r>
              <a:rPr lang="en-IN" dirty="0"/>
              <a:t>print </a:t>
            </a:r>
            <a:r>
              <a:rPr lang="en-IN" dirty="0" err="1"/>
              <a:t>df.sum</a:t>
            </a:r>
            <a:r>
              <a:rPr lang="en-IN" dirty="0"/>
              <a:t>()</a:t>
            </a:r>
          </a:p>
        </p:txBody>
      </p:sp>
      <p:sp>
        <p:nvSpPr>
          <p:cNvPr id="8" name="Rectangle 7"/>
          <p:cNvSpPr/>
          <p:nvPr/>
        </p:nvSpPr>
        <p:spPr>
          <a:xfrm>
            <a:off x="6357257" y="5484950"/>
            <a:ext cx="6096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Age                                                    382</a:t>
            </a:r>
          </a:p>
          <a:p>
            <a:r>
              <a:rPr lang="en-IN" dirty="0"/>
              <a:t>Name     </a:t>
            </a:r>
            <a:r>
              <a:rPr lang="en-IN" dirty="0" err="1"/>
              <a:t>TomJamesRickyVinSteveSmithJackLeeDavidGasperBe</a:t>
            </a:r>
            <a:r>
              <a:rPr lang="en-IN" dirty="0"/>
              <a:t>...</a:t>
            </a:r>
          </a:p>
          <a:p>
            <a:r>
              <a:rPr lang="en-IN" dirty="0"/>
              <a:t>Rating                                               44.92</a:t>
            </a:r>
          </a:p>
          <a:p>
            <a:r>
              <a:rPr lang="en-IN" dirty="0" err="1"/>
              <a:t>dtype</a:t>
            </a:r>
            <a:r>
              <a:rPr lang="en-IN" dirty="0"/>
              <a:t>: object</a:t>
            </a:r>
          </a:p>
        </p:txBody>
      </p:sp>
    </p:spTree>
    <p:extLst>
      <p:ext uri="{BB962C8B-B14F-4D97-AF65-F5344CB8AC3E}">
        <p14:creationId xmlns:p14="http://schemas.microsoft.com/office/powerpoint/2010/main" val="39425063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839657"/>
            <a:ext cx="8316686"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a:t>import </a:t>
            </a:r>
            <a:r>
              <a:rPr lang="en-IN" dirty="0" err="1"/>
              <a:t>numpy</a:t>
            </a:r>
            <a:r>
              <a:rPr lang="en-IN" dirty="0"/>
              <a:t> as np</a:t>
            </a:r>
          </a:p>
          <a:p>
            <a:r>
              <a:rPr lang="en-IN" dirty="0"/>
              <a:t> </a:t>
            </a:r>
          </a:p>
          <a:p>
            <a:r>
              <a:rPr lang="en-IN" dirty="0"/>
              <a:t>#Create a Dictionary of series</a:t>
            </a:r>
          </a:p>
          <a:p>
            <a:r>
              <a:rPr lang="en-IN" dirty="0"/>
              <a:t>d = {'Name':</a:t>
            </a:r>
            <a:r>
              <a:rPr lang="en-IN" dirty="0" err="1"/>
              <a:t>pd.Series</a:t>
            </a:r>
            <a:r>
              <a:rPr lang="en-IN" dirty="0"/>
              <a:t>(['</a:t>
            </a:r>
            <a:r>
              <a:rPr lang="en-IN" dirty="0" err="1"/>
              <a:t>Tom','James','Ricky','Vin','Steve','Smith','Jack</a:t>
            </a:r>
            <a:r>
              <a:rPr lang="en-IN" dirty="0"/>
              <a:t>',</a:t>
            </a:r>
          </a:p>
          <a:p>
            <a:r>
              <a:rPr lang="en-IN" dirty="0"/>
              <a:t>   'Lee','David','Gasper','</a:t>
            </a:r>
            <a:r>
              <a:rPr lang="en-IN" dirty="0" err="1"/>
              <a:t>Betina</a:t>
            </a:r>
            <a:r>
              <a:rPr lang="en-IN" dirty="0"/>
              <a:t>','Andres']),</a:t>
            </a:r>
          </a:p>
          <a:p>
            <a:r>
              <a:rPr lang="en-IN" dirty="0"/>
              <a:t>   'Age':</a:t>
            </a:r>
            <a:r>
              <a:rPr lang="en-IN" dirty="0" err="1"/>
              <a:t>pd.Series</a:t>
            </a:r>
            <a:r>
              <a:rPr lang="en-IN" dirty="0"/>
              <a:t>([25,26,25,23,30,29,23,34,40,30,51,46]),</a:t>
            </a:r>
          </a:p>
          <a:p>
            <a:r>
              <a:rPr lang="en-IN" dirty="0"/>
              <a:t>   'Rating':</a:t>
            </a:r>
            <a:r>
              <a:rPr lang="en-IN" dirty="0" err="1"/>
              <a:t>pd.Series</a:t>
            </a:r>
            <a:r>
              <a:rPr lang="en-IN" dirty="0"/>
              <a:t>([4.23,3.24,3.98,2.56,3.20,4.6,3.8,3.78,2.98,4.80,4.10,3.65])</a:t>
            </a:r>
          </a:p>
          <a:p>
            <a:r>
              <a:rPr lang="en-IN" dirty="0"/>
              <a:t>}</a:t>
            </a:r>
          </a:p>
          <a:p>
            <a:r>
              <a:rPr lang="en-IN" dirty="0"/>
              <a:t> </a:t>
            </a:r>
          </a:p>
          <a:p>
            <a:r>
              <a:rPr lang="en-IN" dirty="0"/>
              <a:t>#Create a </a:t>
            </a:r>
            <a:r>
              <a:rPr lang="en-IN" dirty="0" err="1"/>
              <a:t>DataFrame</a:t>
            </a:r>
            <a:endParaRPr lang="en-IN" dirty="0"/>
          </a:p>
          <a:p>
            <a:r>
              <a:rPr lang="en-IN" dirty="0" err="1"/>
              <a:t>df</a:t>
            </a:r>
            <a:r>
              <a:rPr lang="en-IN" dirty="0"/>
              <a:t> = </a:t>
            </a:r>
            <a:r>
              <a:rPr lang="en-IN" dirty="0" err="1"/>
              <a:t>pd.DataFrame</a:t>
            </a:r>
            <a:r>
              <a:rPr lang="en-IN" dirty="0"/>
              <a:t>(d)</a:t>
            </a:r>
          </a:p>
          <a:p>
            <a:r>
              <a:rPr lang="en-IN" dirty="0"/>
              <a:t>print </a:t>
            </a:r>
            <a:r>
              <a:rPr lang="en-IN" dirty="0" err="1"/>
              <a:t>df.sum</a:t>
            </a:r>
            <a:r>
              <a:rPr lang="en-IN" dirty="0"/>
              <a:t>(1)</a:t>
            </a:r>
          </a:p>
        </p:txBody>
      </p:sp>
      <p:sp>
        <p:nvSpPr>
          <p:cNvPr id="5" name="Rectangle 4"/>
          <p:cNvSpPr/>
          <p:nvPr/>
        </p:nvSpPr>
        <p:spPr>
          <a:xfrm>
            <a:off x="9579428" y="943713"/>
            <a:ext cx="2148114" cy="369331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0    29.23</a:t>
            </a:r>
          </a:p>
          <a:p>
            <a:r>
              <a:rPr lang="en-IN" dirty="0"/>
              <a:t>1    29.24</a:t>
            </a:r>
          </a:p>
          <a:p>
            <a:r>
              <a:rPr lang="en-IN" dirty="0"/>
              <a:t>2    28.98</a:t>
            </a:r>
          </a:p>
          <a:p>
            <a:r>
              <a:rPr lang="en-IN" dirty="0"/>
              <a:t>3    25.56</a:t>
            </a:r>
          </a:p>
          <a:p>
            <a:r>
              <a:rPr lang="en-IN" dirty="0"/>
              <a:t>4    33.20</a:t>
            </a:r>
          </a:p>
          <a:p>
            <a:r>
              <a:rPr lang="en-IN" dirty="0"/>
              <a:t>5    33.60</a:t>
            </a:r>
          </a:p>
          <a:p>
            <a:r>
              <a:rPr lang="en-IN" dirty="0"/>
              <a:t>6    26.80</a:t>
            </a:r>
          </a:p>
          <a:p>
            <a:r>
              <a:rPr lang="en-IN" dirty="0"/>
              <a:t>7    37.78</a:t>
            </a:r>
          </a:p>
          <a:p>
            <a:r>
              <a:rPr lang="en-IN" dirty="0"/>
              <a:t>8    42.98</a:t>
            </a:r>
          </a:p>
          <a:p>
            <a:r>
              <a:rPr lang="en-IN" dirty="0"/>
              <a:t>9    34.80</a:t>
            </a:r>
          </a:p>
          <a:p>
            <a:r>
              <a:rPr lang="en-IN" dirty="0"/>
              <a:t>10   55.10</a:t>
            </a:r>
          </a:p>
          <a:p>
            <a:r>
              <a:rPr lang="en-IN" dirty="0"/>
              <a:t>11   49.65</a:t>
            </a:r>
          </a:p>
          <a:p>
            <a:r>
              <a:rPr lang="en-IN" dirty="0" err="1"/>
              <a:t>dtype</a:t>
            </a:r>
            <a:r>
              <a:rPr lang="en-IN" dirty="0"/>
              <a:t>: float64</a:t>
            </a:r>
          </a:p>
        </p:txBody>
      </p:sp>
    </p:spTree>
    <p:extLst>
      <p:ext uri="{BB962C8B-B14F-4D97-AF65-F5344CB8AC3E}">
        <p14:creationId xmlns:p14="http://schemas.microsoft.com/office/powerpoint/2010/main" val="26997822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486" y="464235"/>
            <a:ext cx="6096000" cy="646331"/>
          </a:xfrm>
          <a:prstGeom prst="rect">
            <a:avLst/>
          </a:prstGeom>
        </p:spPr>
        <p:txBody>
          <a:bodyPr>
            <a:spAutoFit/>
          </a:bodyPr>
          <a:lstStyle/>
          <a:p>
            <a:r>
              <a:rPr lang="en-US" dirty="0">
                <a:latin typeface="Heebo"/>
              </a:rPr>
              <a:t>mean()</a:t>
            </a:r>
          </a:p>
          <a:p>
            <a:pPr algn="just"/>
            <a:r>
              <a:rPr lang="en-US" dirty="0">
                <a:solidFill>
                  <a:srgbClr val="000000"/>
                </a:solidFill>
                <a:latin typeface="Nunito"/>
              </a:rPr>
              <a:t>Returns the average value</a:t>
            </a:r>
            <a:endParaRPr lang="en-US" b="0" i="0" dirty="0">
              <a:solidFill>
                <a:srgbClr val="000000"/>
              </a:solidFill>
              <a:effectLst/>
              <a:latin typeface="Nunito"/>
            </a:endParaRPr>
          </a:p>
        </p:txBody>
      </p:sp>
      <p:sp>
        <p:nvSpPr>
          <p:cNvPr id="5" name="Rectangle 4"/>
          <p:cNvSpPr/>
          <p:nvPr/>
        </p:nvSpPr>
        <p:spPr>
          <a:xfrm>
            <a:off x="261257" y="1110566"/>
            <a:ext cx="6096000" cy="480131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import pandas as </a:t>
            </a:r>
            <a:r>
              <a:rPr lang="en-IN" dirty="0" err="1"/>
              <a:t>pd</a:t>
            </a:r>
            <a:endParaRPr lang="en-IN" dirty="0"/>
          </a:p>
          <a:p>
            <a:r>
              <a:rPr lang="en-IN" dirty="0"/>
              <a:t>import </a:t>
            </a:r>
            <a:r>
              <a:rPr lang="en-IN" dirty="0" err="1"/>
              <a:t>numpy</a:t>
            </a:r>
            <a:r>
              <a:rPr lang="en-IN" dirty="0"/>
              <a:t> as np</a:t>
            </a:r>
          </a:p>
          <a:p>
            <a:endParaRPr lang="en-IN" dirty="0"/>
          </a:p>
          <a:p>
            <a:r>
              <a:rPr lang="en-IN" dirty="0"/>
              <a:t>#Create a Dictionary of series</a:t>
            </a:r>
          </a:p>
          <a:p>
            <a:r>
              <a:rPr lang="en-IN" dirty="0"/>
              <a:t>d = {'Name':</a:t>
            </a:r>
            <a:r>
              <a:rPr lang="en-IN" dirty="0" err="1"/>
              <a:t>pd.Series</a:t>
            </a:r>
            <a:r>
              <a:rPr lang="en-IN" dirty="0"/>
              <a:t>(['</a:t>
            </a:r>
            <a:r>
              <a:rPr lang="en-IN" dirty="0" err="1"/>
              <a:t>Tom','James','Ricky','Vin','Steve','Smith','Jack</a:t>
            </a:r>
            <a:r>
              <a:rPr lang="en-IN" dirty="0"/>
              <a:t>',</a:t>
            </a:r>
          </a:p>
          <a:p>
            <a:r>
              <a:rPr lang="en-IN" dirty="0"/>
              <a:t>   'Lee','David','Gasper','</a:t>
            </a:r>
            <a:r>
              <a:rPr lang="en-IN" dirty="0" err="1"/>
              <a:t>Betina</a:t>
            </a:r>
            <a:r>
              <a:rPr lang="en-IN" dirty="0"/>
              <a:t>','Andres']),</a:t>
            </a:r>
          </a:p>
          <a:p>
            <a:r>
              <a:rPr lang="en-IN" dirty="0"/>
              <a:t>   'Age':</a:t>
            </a:r>
            <a:r>
              <a:rPr lang="en-IN" dirty="0" err="1"/>
              <a:t>pd.Series</a:t>
            </a:r>
            <a:r>
              <a:rPr lang="en-IN" dirty="0"/>
              <a:t>([25,26,25,23,30,29,23,34,40,30,51,46]),</a:t>
            </a:r>
          </a:p>
          <a:p>
            <a:r>
              <a:rPr lang="en-IN" dirty="0"/>
              <a:t>   'Rating':</a:t>
            </a:r>
            <a:r>
              <a:rPr lang="en-IN" dirty="0" err="1"/>
              <a:t>pd.Series</a:t>
            </a:r>
            <a:r>
              <a:rPr lang="en-IN" dirty="0"/>
              <a:t>([4.23,3.24,3.98,2.56,3.20,4.6,3.8,3.78,2.98,4.80,4.10,3.65])</a:t>
            </a:r>
          </a:p>
          <a:p>
            <a:r>
              <a:rPr lang="en-IN" dirty="0"/>
              <a:t>}</a:t>
            </a:r>
          </a:p>
          <a:p>
            <a:endParaRPr lang="en-IN" dirty="0"/>
          </a:p>
          <a:p>
            <a:r>
              <a:rPr lang="en-IN" dirty="0"/>
              <a:t>#Create a </a:t>
            </a:r>
            <a:r>
              <a:rPr lang="en-IN" dirty="0" err="1"/>
              <a:t>DataFrame</a:t>
            </a:r>
            <a:endParaRPr lang="en-IN" dirty="0"/>
          </a:p>
          <a:p>
            <a:r>
              <a:rPr lang="en-IN" dirty="0" err="1"/>
              <a:t>df</a:t>
            </a:r>
            <a:r>
              <a:rPr lang="en-IN" dirty="0"/>
              <a:t> = </a:t>
            </a:r>
            <a:r>
              <a:rPr lang="en-IN" dirty="0" err="1"/>
              <a:t>pd.DataFrame</a:t>
            </a:r>
            <a:r>
              <a:rPr lang="en-IN" dirty="0"/>
              <a:t>(d)</a:t>
            </a:r>
          </a:p>
          <a:p>
            <a:r>
              <a:rPr lang="en-IN" dirty="0"/>
              <a:t>print </a:t>
            </a:r>
            <a:r>
              <a:rPr lang="en-IN" dirty="0" err="1"/>
              <a:t>df.mean</a:t>
            </a:r>
            <a:r>
              <a:rPr lang="en-IN" dirty="0"/>
              <a:t>()</a:t>
            </a:r>
          </a:p>
        </p:txBody>
      </p:sp>
      <p:sp>
        <p:nvSpPr>
          <p:cNvPr id="6" name="Rectangle 5"/>
          <p:cNvSpPr/>
          <p:nvPr/>
        </p:nvSpPr>
        <p:spPr>
          <a:xfrm>
            <a:off x="7474857" y="3049558"/>
            <a:ext cx="2830286"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Age       31.833333</a:t>
            </a:r>
          </a:p>
          <a:p>
            <a:r>
              <a:rPr lang="en-US" dirty="0"/>
              <a:t>Rating     3.743333</a:t>
            </a:r>
          </a:p>
          <a:p>
            <a:r>
              <a:rPr lang="en-US" dirty="0" err="1"/>
              <a:t>dtype</a:t>
            </a:r>
            <a:r>
              <a:rPr lang="en-US" dirty="0"/>
              <a:t>: float64</a:t>
            </a:r>
            <a:endParaRPr lang="en-IN" dirty="0"/>
          </a:p>
        </p:txBody>
      </p:sp>
    </p:spTree>
    <p:extLst>
      <p:ext uri="{BB962C8B-B14F-4D97-AF65-F5344CB8AC3E}">
        <p14:creationId xmlns:p14="http://schemas.microsoft.com/office/powerpoint/2010/main" val="29693128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456" y="195107"/>
            <a:ext cx="8781143" cy="646331"/>
          </a:xfrm>
          <a:prstGeom prst="rect">
            <a:avLst/>
          </a:prstGeom>
        </p:spPr>
        <p:txBody>
          <a:bodyPr wrap="square">
            <a:spAutoFit/>
          </a:bodyPr>
          <a:lstStyle/>
          <a:p>
            <a:r>
              <a:rPr lang="en-US" dirty="0" err="1">
                <a:latin typeface="Heebo"/>
              </a:rPr>
              <a:t>std</a:t>
            </a:r>
            <a:r>
              <a:rPr lang="en-US" dirty="0">
                <a:latin typeface="Heebo"/>
              </a:rPr>
              <a:t>()</a:t>
            </a:r>
          </a:p>
          <a:p>
            <a:pPr algn="just"/>
            <a:r>
              <a:rPr lang="en-US" dirty="0">
                <a:solidFill>
                  <a:srgbClr val="000000"/>
                </a:solidFill>
                <a:latin typeface="Nunito"/>
              </a:rPr>
              <a:t>Returns the </a:t>
            </a:r>
            <a:r>
              <a:rPr lang="en-US" dirty="0" err="1">
                <a:solidFill>
                  <a:srgbClr val="000000"/>
                </a:solidFill>
                <a:latin typeface="Nunito"/>
              </a:rPr>
              <a:t>Bressel</a:t>
            </a:r>
            <a:r>
              <a:rPr lang="en-US" dirty="0">
                <a:solidFill>
                  <a:srgbClr val="000000"/>
                </a:solidFill>
                <a:latin typeface="Nunito"/>
              </a:rPr>
              <a:t> standard deviation of the numerical columns.</a:t>
            </a:r>
            <a:endParaRPr lang="en-US" b="0" i="0" dirty="0">
              <a:solidFill>
                <a:srgbClr val="000000"/>
              </a:solidFill>
              <a:effectLst/>
              <a:latin typeface="Nunito"/>
            </a:endParaRPr>
          </a:p>
        </p:txBody>
      </p:sp>
      <p:sp>
        <p:nvSpPr>
          <p:cNvPr id="5" name="Rectangle 4"/>
          <p:cNvSpPr/>
          <p:nvPr/>
        </p:nvSpPr>
        <p:spPr>
          <a:xfrm>
            <a:off x="464456" y="1028343"/>
            <a:ext cx="744583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a:t>import </a:t>
            </a:r>
            <a:r>
              <a:rPr lang="en-IN" dirty="0" err="1"/>
              <a:t>numpy</a:t>
            </a:r>
            <a:r>
              <a:rPr lang="en-IN" dirty="0"/>
              <a:t> as np</a:t>
            </a:r>
          </a:p>
          <a:p>
            <a:endParaRPr lang="en-IN" dirty="0"/>
          </a:p>
          <a:p>
            <a:r>
              <a:rPr lang="en-IN" dirty="0"/>
              <a:t>#Create a Dictionary of series</a:t>
            </a:r>
          </a:p>
          <a:p>
            <a:r>
              <a:rPr lang="en-IN" dirty="0"/>
              <a:t>d = {'Name':</a:t>
            </a:r>
            <a:r>
              <a:rPr lang="en-IN" dirty="0" err="1"/>
              <a:t>pd.Series</a:t>
            </a:r>
            <a:r>
              <a:rPr lang="en-IN" dirty="0"/>
              <a:t>(['</a:t>
            </a:r>
            <a:r>
              <a:rPr lang="en-IN" dirty="0" err="1"/>
              <a:t>Tom','James','Ricky','Vin','Steve','Smith','Jack</a:t>
            </a:r>
            <a:r>
              <a:rPr lang="en-IN" dirty="0"/>
              <a:t>',</a:t>
            </a:r>
          </a:p>
          <a:p>
            <a:r>
              <a:rPr lang="en-IN" dirty="0"/>
              <a:t>   'Lee','David','Gasper','</a:t>
            </a:r>
            <a:r>
              <a:rPr lang="en-IN" dirty="0" err="1"/>
              <a:t>Betina</a:t>
            </a:r>
            <a:r>
              <a:rPr lang="en-IN" dirty="0"/>
              <a:t>','Andres']),</a:t>
            </a:r>
          </a:p>
          <a:p>
            <a:r>
              <a:rPr lang="en-IN" dirty="0"/>
              <a:t>   'Age':</a:t>
            </a:r>
            <a:r>
              <a:rPr lang="en-IN" dirty="0" err="1"/>
              <a:t>pd.Series</a:t>
            </a:r>
            <a:r>
              <a:rPr lang="en-IN" dirty="0"/>
              <a:t>([25,26,25,23,30,29,23,34,40,30,51,46]),</a:t>
            </a:r>
          </a:p>
          <a:p>
            <a:r>
              <a:rPr lang="en-IN" dirty="0"/>
              <a:t>   'Rating':</a:t>
            </a:r>
            <a:r>
              <a:rPr lang="en-IN" dirty="0" err="1"/>
              <a:t>pd.Series</a:t>
            </a:r>
            <a:r>
              <a:rPr lang="en-IN" dirty="0"/>
              <a:t>([4.23,3.24,3.98,2.56,3.20,4.6,3.8,3.78,2.98,4.80,4.10,3.65])</a:t>
            </a:r>
          </a:p>
          <a:p>
            <a:r>
              <a:rPr lang="en-IN" dirty="0"/>
              <a:t>}</a:t>
            </a:r>
          </a:p>
          <a:p>
            <a:endParaRPr lang="en-IN" dirty="0"/>
          </a:p>
          <a:p>
            <a:r>
              <a:rPr lang="en-IN" dirty="0"/>
              <a:t>#Create a </a:t>
            </a:r>
            <a:r>
              <a:rPr lang="en-IN" dirty="0" err="1"/>
              <a:t>DataFrame</a:t>
            </a:r>
            <a:endParaRPr lang="en-IN" dirty="0"/>
          </a:p>
          <a:p>
            <a:r>
              <a:rPr lang="en-IN" dirty="0" err="1"/>
              <a:t>df</a:t>
            </a:r>
            <a:r>
              <a:rPr lang="en-IN" dirty="0"/>
              <a:t> = </a:t>
            </a:r>
            <a:r>
              <a:rPr lang="en-IN" dirty="0" err="1"/>
              <a:t>pd.DataFrame</a:t>
            </a:r>
            <a:r>
              <a:rPr lang="en-IN" dirty="0"/>
              <a:t>(d)</a:t>
            </a:r>
          </a:p>
          <a:p>
            <a:r>
              <a:rPr lang="en-IN" dirty="0"/>
              <a:t>print </a:t>
            </a:r>
            <a:r>
              <a:rPr lang="en-IN" dirty="0" err="1"/>
              <a:t>df.std</a:t>
            </a:r>
            <a:r>
              <a:rPr lang="en-IN" dirty="0"/>
              <a:t>()</a:t>
            </a:r>
          </a:p>
        </p:txBody>
      </p:sp>
      <p:sp>
        <p:nvSpPr>
          <p:cNvPr id="6" name="Rectangle 5"/>
          <p:cNvSpPr/>
          <p:nvPr/>
        </p:nvSpPr>
        <p:spPr>
          <a:xfrm>
            <a:off x="8186057" y="3013502"/>
            <a:ext cx="3730171"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Age       9.232682</a:t>
            </a:r>
          </a:p>
          <a:p>
            <a:r>
              <a:rPr lang="en-US" dirty="0"/>
              <a:t>Rating    0.661628</a:t>
            </a:r>
          </a:p>
          <a:p>
            <a:r>
              <a:rPr lang="en-US" dirty="0" err="1"/>
              <a:t>dtype</a:t>
            </a:r>
            <a:r>
              <a:rPr lang="en-US" dirty="0"/>
              <a:t>: float64</a:t>
            </a:r>
            <a:endParaRPr lang="en-IN" dirty="0"/>
          </a:p>
        </p:txBody>
      </p:sp>
    </p:spTree>
    <p:extLst>
      <p:ext uri="{BB962C8B-B14F-4D97-AF65-F5344CB8AC3E}">
        <p14:creationId xmlns:p14="http://schemas.microsoft.com/office/powerpoint/2010/main" val="13592489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256" y="274322"/>
            <a:ext cx="11205029" cy="923330"/>
          </a:xfrm>
          <a:prstGeom prst="rect">
            <a:avLst/>
          </a:prstGeom>
        </p:spPr>
        <p:txBody>
          <a:bodyPr wrap="square">
            <a:spAutoFit/>
          </a:bodyPr>
          <a:lstStyle/>
          <a:p>
            <a:r>
              <a:rPr lang="en-US" dirty="0">
                <a:solidFill>
                  <a:srgbClr val="000000"/>
                </a:solidFill>
                <a:latin typeface="Heebo"/>
              </a:rPr>
              <a:t>Functions &amp; Description</a:t>
            </a:r>
          </a:p>
          <a:p>
            <a:pPr algn="just"/>
            <a:r>
              <a:rPr lang="en-US" dirty="0" smtClean="0">
                <a:solidFill>
                  <a:srgbClr val="000000"/>
                </a:solidFill>
                <a:latin typeface="Nunito"/>
              </a:rPr>
              <a:t>Understand </a:t>
            </a:r>
            <a:r>
              <a:rPr lang="en-US" dirty="0">
                <a:solidFill>
                  <a:srgbClr val="000000"/>
                </a:solidFill>
                <a:latin typeface="Nunito"/>
              </a:rPr>
              <a:t>the functions under Descriptive Statistics in Python Pandas. The following table list down the important functions −</a:t>
            </a:r>
            <a:endParaRPr lang="en-US" b="0" i="0" dirty="0">
              <a:solidFill>
                <a:srgbClr val="000000"/>
              </a:solidFill>
              <a:effectLst/>
              <a:latin typeface="Nunito"/>
            </a:endParaRPr>
          </a:p>
        </p:txBody>
      </p:sp>
      <p:graphicFrame>
        <p:nvGraphicFramePr>
          <p:cNvPr id="5" name="Table 4"/>
          <p:cNvGraphicFramePr>
            <a:graphicFrameLocks noGrp="1"/>
          </p:cNvGraphicFramePr>
          <p:nvPr>
            <p:extLst/>
          </p:nvPr>
        </p:nvGraphicFramePr>
        <p:xfrm>
          <a:off x="1799545" y="1343841"/>
          <a:ext cx="8926512" cy="4722550"/>
        </p:xfrm>
        <a:graphic>
          <a:graphicData uri="http://schemas.openxmlformats.org/drawingml/2006/table">
            <a:tbl>
              <a:tblPr/>
              <a:tblGrid>
                <a:gridCol w="2975504">
                  <a:extLst>
                    <a:ext uri="{9D8B030D-6E8A-4147-A177-3AD203B41FA5}">
                      <a16:colId xmlns:a16="http://schemas.microsoft.com/office/drawing/2014/main" val="743165069"/>
                    </a:ext>
                  </a:extLst>
                </a:gridCol>
                <a:gridCol w="2975504">
                  <a:extLst>
                    <a:ext uri="{9D8B030D-6E8A-4147-A177-3AD203B41FA5}">
                      <a16:colId xmlns:a16="http://schemas.microsoft.com/office/drawing/2014/main" val="1739220026"/>
                    </a:ext>
                  </a:extLst>
                </a:gridCol>
                <a:gridCol w="2975504">
                  <a:extLst>
                    <a:ext uri="{9D8B030D-6E8A-4147-A177-3AD203B41FA5}">
                      <a16:colId xmlns:a16="http://schemas.microsoft.com/office/drawing/2014/main" val="2726997121"/>
                    </a:ext>
                  </a:extLst>
                </a:gridCol>
              </a:tblGrid>
              <a:tr h="256355">
                <a:tc>
                  <a:txBody>
                    <a:bodyPr/>
                    <a:lstStyle/>
                    <a:p>
                      <a:pPr algn="ctr" fontAlgn="t"/>
                      <a:r>
                        <a:rPr lang="en-IN" sz="1600">
                          <a:effectLst/>
                          <a:latin typeface="Times New Roman" panose="02020603050405020304" pitchFamily="18" charset="0"/>
                          <a:cs typeface="Times New Roman" panose="02020603050405020304" pitchFamily="18" charset="0"/>
                        </a:rPr>
                        <a:t>Sr.No.</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latin typeface="Times New Roman" panose="02020603050405020304" pitchFamily="18" charset="0"/>
                          <a:cs typeface="Times New Roman" panose="02020603050405020304" pitchFamily="18" charset="0"/>
                        </a:rPr>
                        <a:t>Function</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a:effectLst/>
                          <a:latin typeface="Times New Roman" panose="02020603050405020304" pitchFamily="18" charset="0"/>
                          <a:cs typeface="Times New Roman" panose="02020603050405020304" pitchFamily="18" charset="0"/>
                        </a:rPr>
                        <a:t>Description</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863127663"/>
                  </a:ext>
                </a:extLst>
              </a:tr>
              <a:tr h="421843">
                <a:tc>
                  <a:txBody>
                    <a:bodyPr/>
                    <a:lstStyle/>
                    <a:p>
                      <a:pPr algn="ctr" fontAlgn="t"/>
                      <a:r>
                        <a:rPr lang="en-IN" sz="1600">
                          <a:effectLst/>
                          <a:latin typeface="Times New Roman" panose="02020603050405020304" pitchFamily="18" charset="0"/>
                          <a:cs typeface="Times New Roman" panose="02020603050405020304" pitchFamily="18" charset="0"/>
                        </a:rPr>
                        <a:t>1</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count()</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Number of non-null observations</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854681185"/>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2</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sum()</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Sum of values</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16818655"/>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3</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mean()</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Mean of Values</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598857588"/>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4</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median()</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Median of Values</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93508543"/>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5</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mode()</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Mode of values</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1142794"/>
                  </a:ext>
                </a:extLst>
              </a:tr>
              <a:tr h="421843">
                <a:tc>
                  <a:txBody>
                    <a:bodyPr/>
                    <a:lstStyle/>
                    <a:p>
                      <a:pPr algn="ctr" fontAlgn="t"/>
                      <a:r>
                        <a:rPr lang="en-IN" sz="1600">
                          <a:effectLst/>
                          <a:latin typeface="Times New Roman" panose="02020603050405020304" pitchFamily="18" charset="0"/>
                          <a:cs typeface="Times New Roman" panose="02020603050405020304" pitchFamily="18" charset="0"/>
                        </a:rPr>
                        <a:t>6</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std()</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latin typeface="Times New Roman" panose="02020603050405020304" pitchFamily="18" charset="0"/>
                          <a:cs typeface="Times New Roman" panose="02020603050405020304" pitchFamily="18" charset="0"/>
                        </a:rPr>
                        <a:t>Standard Deviation of the Values</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53379193"/>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7</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min()</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Minimum Value</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850688"/>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8</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max()</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Maximum Value</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41503420"/>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9</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abs()</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Absolute Value</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77850423"/>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10</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prod()</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Product of Values</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66008919"/>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11</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cumsum()</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latin typeface="Times New Roman" panose="02020603050405020304" pitchFamily="18" charset="0"/>
                          <a:cs typeface="Times New Roman" panose="02020603050405020304" pitchFamily="18" charset="0"/>
                        </a:rPr>
                        <a:t>Cumulative Sum</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1346153"/>
                  </a:ext>
                </a:extLst>
              </a:tr>
              <a:tr h="256355">
                <a:tc>
                  <a:txBody>
                    <a:bodyPr/>
                    <a:lstStyle/>
                    <a:p>
                      <a:pPr algn="ctr" fontAlgn="t"/>
                      <a:r>
                        <a:rPr lang="en-IN" sz="1600">
                          <a:effectLst/>
                          <a:latin typeface="Times New Roman" panose="02020603050405020304" pitchFamily="18" charset="0"/>
                          <a:cs typeface="Times New Roman" panose="02020603050405020304" pitchFamily="18" charset="0"/>
                        </a:rPr>
                        <a:t>12</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IN" sz="1600">
                          <a:effectLst/>
                          <a:latin typeface="Times New Roman" panose="02020603050405020304" pitchFamily="18" charset="0"/>
                          <a:cs typeface="Times New Roman" panose="02020603050405020304" pitchFamily="18" charset="0"/>
                        </a:rPr>
                        <a:t>cumprod()</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latin typeface="Times New Roman" panose="02020603050405020304" pitchFamily="18" charset="0"/>
                          <a:cs typeface="Times New Roman" panose="02020603050405020304" pitchFamily="18" charset="0"/>
                        </a:rPr>
                        <a:t>Cumulative Product</a:t>
                      </a:r>
                    </a:p>
                  </a:txBody>
                  <a:tcPr marL="54392" marR="54392" marT="54392" marB="5439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41384016"/>
                  </a:ext>
                </a:extLst>
              </a:tr>
            </a:tbl>
          </a:graphicData>
        </a:graphic>
      </p:graphicFrame>
    </p:spTree>
    <p:extLst>
      <p:ext uri="{BB962C8B-B14F-4D97-AF65-F5344CB8AC3E}">
        <p14:creationId xmlns:p14="http://schemas.microsoft.com/office/powerpoint/2010/main" val="7357797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38629" y="307539"/>
            <a:ext cx="11016342" cy="175432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Nunito"/>
              </a:rPr>
              <a:t>Functions like </a:t>
            </a:r>
            <a:r>
              <a:rPr lang="en-US" b="1" dirty="0">
                <a:solidFill>
                  <a:srgbClr val="000000"/>
                </a:solidFill>
                <a:latin typeface="Nunito"/>
              </a:rPr>
              <a:t>sum(), </a:t>
            </a:r>
            <a:r>
              <a:rPr lang="en-US" b="1" dirty="0" err="1">
                <a:solidFill>
                  <a:srgbClr val="000000"/>
                </a:solidFill>
                <a:latin typeface="Nunito"/>
              </a:rPr>
              <a:t>cumsum</a:t>
            </a:r>
            <a:r>
              <a:rPr lang="en-US" b="1" dirty="0">
                <a:solidFill>
                  <a:srgbClr val="000000"/>
                </a:solidFill>
                <a:latin typeface="Nunito"/>
              </a:rPr>
              <a:t>()</a:t>
            </a:r>
            <a:r>
              <a:rPr lang="en-US" dirty="0">
                <a:solidFill>
                  <a:srgbClr val="000000"/>
                </a:solidFill>
                <a:latin typeface="Nunito"/>
              </a:rPr>
              <a:t> work with both numeric and character (or) string data elements without any error. Though </a:t>
            </a:r>
            <a:r>
              <a:rPr lang="en-US" b="1" dirty="0">
                <a:solidFill>
                  <a:srgbClr val="000000"/>
                </a:solidFill>
                <a:latin typeface="Nunito"/>
              </a:rPr>
              <a:t>n</a:t>
            </a:r>
            <a:r>
              <a:rPr lang="en-US" dirty="0">
                <a:solidFill>
                  <a:srgbClr val="000000"/>
                </a:solidFill>
                <a:latin typeface="Nunito"/>
              </a:rPr>
              <a:t> practice, character aggregations are never used generally, these functions do not throw any exception.</a:t>
            </a:r>
          </a:p>
          <a:p>
            <a:pPr marL="285750" indent="-285750" algn="just">
              <a:buFont typeface="Arial" panose="020B0604020202020204" pitchFamily="34" charset="0"/>
              <a:buChar char="•"/>
            </a:pPr>
            <a:r>
              <a:rPr lang="en-US" dirty="0">
                <a:solidFill>
                  <a:srgbClr val="000000"/>
                </a:solidFill>
                <a:latin typeface="Nunito"/>
              </a:rPr>
              <a:t>Functions like </a:t>
            </a:r>
            <a:r>
              <a:rPr lang="en-US" b="1" dirty="0">
                <a:solidFill>
                  <a:srgbClr val="000000"/>
                </a:solidFill>
                <a:latin typeface="Nunito"/>
              </a:rPr>
              <a:t>abs(), </a:t>
            </a:r>
            <a:r>
              <a:rPr lang="en-US" b="1" dirty="0" err="1">
                <a:solidFill>
                  <a:srgbClr val="000000"/>
                </a:solidFill>
                <a:latin typeface="Nunito"/>
              </a:rPr>
              <a:t>cumprod</a:t>
            </a:r>
            <a:r>
              <a:rPr lang="en-US" b="1" dirty="0">
                <a:solidFill>
                  <a:srgbClr val="000000"/>
                </a:solidFill>
                <a:latin typeface="Nunito"/>
              </a:rPr>
              <a:t>()</a:t>
            </a:r>
            <a:r>
              <a:rPr lang="en-US" dirty="0">
                <a:solidFill>
                  <a:srgbClr val="000000"/>
                </a:solidFill>
                <a:latin typeface="Nunito"/>
              </a:rPr>
              <a:t> throw exception when the </a:t>
            </a:r>
            <a:r>
              <a:rPr lang="en-US" dirty="0" err="1">
                <a:solidFill>
                  <a:srgbClr val="000000"/>
                </a:solidFill>
                <a:latin typeface="Nunito"/>
              </a:rPr>
              <a:t>DataFrame</a:t>
            </a:r>
            <a:r>
              <a:rPr lang="en-US" dirty="0">
                <a:solidFill>
                  <a:srgbClr val="000000"/>
                </a:solidFill>
                <a:latin typeface="Nunito"/>
              </a:rPr>
              <a:t> contains character or string data because such operations cannot be performed</a:t>
            </a:r>
            <a:r>
              <a:rPr lang="en-US" dirty="0" smtClean="0">
                <a:solidFill>
                  <a:srgbClr val="000000"/>
                </a:solidFill>
                <a:latin typeface="Nunito"/>
              </a:rPr>
              <a:t>.</a:t>
            </a:r>
            <a:r>
              <a:rPr lang="en-US" dirty="0"/>
              <a:t/>
            </a:r>
            <a:br>
              <a:rPr lang="en-US" dirty="0"/>
            </a:br>
            <a:endParaRPr lang="en-IN" dirty="0"/>
          </a:p>
        </p:txBody>
      </p:sp>
      <p:sp>
        <p:nvSpPr>
          <p:cNvPr id="5" name="Rectangle 4"/>
          <p:cNvSpPr/>
          <p:nvPr/>
        </p:nvSpPr>
        <p:spPr>
          <a:xfrm>
            <a:off x="580571" y="1738699"/>
            <a:ext cx="11132457" cy="646331"/>
          </a:xfrm>
          <a:prstGeom prst="rect">
            <a:avLst/>
          </a:prstGeom>
        </p:spPr>
        <p:txBody>
          <a:bodyPr wrap="square">
            <a:spAutoFit/>
          </a:bodyPr>
          <a:lstStyle/>
          <a:p>
            <a:r>
              <a:rPr lang="en-US" b="1" dirty="0">
                <a:solidFill>
                  <a:srgbClr val="000000"/>
                </a:solidFill>
                <a:latin typeface="Heebo"/>
              </a:rPr>
              <a:t>Summarizing Data</a:t>
            </a:r>
          </a:p>
          <a:p>
            <a:pPr algn="just"/>
            <a:r>
              <a:rPr lang="en-US" dirty="0">
                <a:solidFill>
                  <a:srgbClr val="000000"/>
                </a:solidFill>
                <a:latin typeface="Nunito"/>
              </a:rPr>
              <a:t>The </a:t>
            </a:r>
            <a:r>
              <a:rPr lang="en-US" b="1" dirty="0">
                <a:solidFill>
                  <a:srgbClr val="000000"/>
                </a:solidFill>
                <a:latin typeface="Nunito"/>
              </a:rPr>
              <a:t>describe()</a:t>
            </a:r>
            <a:r>
              <a:rPr lang="en-US" dirty="0">
                <a:solidFill>
                  <a:srgbClr val="000000"/>
                </a:solidFill>
                <a:latin typeface="Nunito"/>
              </a:rPr>
              <a:t> function computes a summary of statistics pertaining to the </a:t>
            </a:r>
            <a:r>
              <a:rPr lang="en-US" dirty="0" err="1">
                <a:solidFill>
                  <a:srgbClr val="000000"/>
                </a:solidFill>
                <a:latin typeface="Nunito"/>
              </a:rPr>
              <a:t>DataFrame</a:t>
            </a:r>
            <a:r>
              <a:rPr lang="en-US" dirty="0">
                <a:solidFill>
                  <a:srgbClr val="000000"/>
                </a:solidFill>
                <a:latin typeface="Nunito"/>
              </a:rPr>
              <a:t> columns.</a:t>
            </a:r>
            <a:endParaRPr lang="en-US" b="0" i="0" dirty="0">
              <a:solidFill>
                <a:srgbClr val="000000"/>
              </a:solidFill>
              <a:effectLst/>
              <a:latin typeface="Nunito"/>
            </a:endParaRPr>
          </a:p>
        </p:txBody>
      </p:sp>
      <p:sp>
        <p:nvSpPr>
          <p:cNvPr id="6" name="Rectangle 5"/>
          <p:cNvSpPr/>
          <p:nvPr/>
        </p:nvSpPr>
        <p:spPr>
          <a:xfrm>
            <a:off x="638629" y="2660801"/>
            <a:ext cx="7445828"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a:t>import </a:t>
            </a:r>
            <a:r>
              <a:rPr lang="en-IN" dirty="0" err="1"/>
              <a:t>numpy</a:t>
            </a:r>
            <a:r>
              <a:rPr lang="en-IN" dirty="0"/>
              <a:t> as np</a:t>
            </a:r>
          </a:p>
          <a:p>
            <a:r>
              <a:rPr lang="en-IN" dirty="0" smtClean="0"/>
              <a:t>#</a:t>
            </a:r>
            <a:r>
              <a:rPr lang="en-IN" dirty="0"/>
              <a:t>Create a Dictionary of series</a:t>
            </a:r>
          </a:p>
          <a:p>
            <a:r>
              <a:rPr lang="en-IN" dirty="0"/>
              <a:t>d = {'Name':</a:t>
            </a:r>
            <a:r>
              <a:rPr lang="en-IN" dirty="0" err="1"/>
              <a:t>pd.Series</a:t>
            </a:r>
            <a:r>
              <a:rPr lang="en-IN" dirty="0"/>
              <a:t>(['</a:t>
            </a:r>
            <a:r>
              <a:rPr lang="en-IN" dirty="0" err="1"/>
              <a:t>Tom','James','Ricky','Vin','Steve','Smith','Jack</a:t>
            </a:r>
            <a:r>
              <a:rPr lang="en-IN" dirty="0"/>
              <a:t>',</a:t>
            </a:r>
          </a:p>
          <a:p>
            <a:r>
              <a:rPr lang="en-IN" dirty="0"/>
              <a:t>   'Lee','David','Gasper','</a:t>
            </a:r>
            <a:r>
              <a:rPr lang="en-IN" dirty="0" err="1"/>
              <a:t>Betina</a:t>
            </a:r>
            <a:r>
              <a:rPr lang="en-IN" dirty="0"/>
              <a:t>','Andres']),</a:t>
            </a:r>
          </a:p>
          <a:p>
            <a:r>
              <a:rPr lang="en-IN" dirty="0"/>
              <a:t>   'Age':</a:t>
            </a:r>
            <a:r>
              <a:rPr lang="en-IN" dirty="0" err="1"/>
              <a:t>pd.Series</a:t>
            </a:r>
            <a:r>
              <a:rPr lang="en-IN" dirty="0"/>
              <a:t>([25,26,25,23,30,29,23,34,40,30,51,46]),</a:t>
            </a:r>
          </a:p>
          <a:p>
            <a:r>
              <a:rPr lang="en-IN" dirty="0"/>
              <a:t>   'Rating':</a:t>
            </a:r>
            <a:r>
              <a:rPr lang="en-IN" dirty="0" err="1"/>
              <a:t>pd.Series</a:t>
            </a:r>
            <a:r>
              <a:rPr lang="en-IN" dirty="0"/>
              <a:t>([4.23,3.24,3.98,2.56,3.20,4.6,3.8,3.78,2.98,4.80,4.10,3.65])</a:t>
            </a:r>
          </a:p>
          <a:p>
            <a:r>
              <a:rPr lang="en-IN" dirty="0"/>
              <a:t>}</a:t>
            </a:r>
          </a:p>
          <a:p>
            <a:r>
              <a:rPr lang="en-IN" dirty="0" smtClean="0"/>
              <a:t>#</a:t>
            </a:r>
            <a:r>
              <a:rPr lang="en-IN" dirty="0"/>
              <a:t>Create a </a:t>
            </a:r>
            <a:r>
              <a:rPr lang="en-IN" dirty="0" err="1"/>
              <a:t>DataFrame</a:t>
            </a:r>
            <a:endParaRPr lang="en-IN" dirty="0"/>
          </a:p>
          <a:p>
            <a:r>
              <a:rPr lang="en-IN" dirty="0" err="1"/>
              <a:t>df</a:t>
            </a:r>
            <a:r>
              <a:rPr lang="en-IN" dirty="0"/>
              <a:t> = </a:t>
            </a:r>
            <a:r>
              <a:rPr lang="en-IN" dirty="0" err="1"/>
              <a:t>pd.DataFrame</a:t>
            </a:r>
            <a:r>
              <a:rPr lang="en-IN" dirty="0"/>
              <a:t>(d)</a:t>
            </a:r>
          </a:p>
          <a:p>
            <a:r>
              <a:rPr lang="en-IN" dirty="0"/>
              <a:t>print </a:t>
            </a:r>
            <a:r>
              <a:rPr lang="en-IN" dirty="0" err="1"/>
              <a:t>df.describe</a:t>
            </a:r>
            <a:r>
              <a:rPr lang="en-IN" dirty="0"/>
              <a:t>()</a:t>
            </a:r>
          </a:p>
        </p:txBody>
      </p:sp>
      <p:sp>
        <p:nvSpPr>
          <p:cNvPr id="8" name="Rectangle 7"/>
          <p:cNvSpPr/>
          <p:nvPr/>
        </p:nvSpPr>
        <p:spPr>
          <a:xfrm>
            <a:off x="8592459" y="3094282"/>
            <a:ext cx="3381827" cy="258532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a:t>
            </a:r>
            <a:r>
              <a:rPr lang="en-US" dirty="0" smtClean="0"/>
              <a:t>                   Age         </a:t>
            </a:r>
            <a:r>
              <a:rPr lang="en-US" dirty="0"/>
              <a:t>Rating</a:t>
            </a:r>
          </a:p>
          <a:p>
            <a:r>
              <a:rPr lang="en-US" dirty="0"/>
              <a:t>count    12.000000      12.000000</a:t>
            </a:r>
          </a:p>
          <a:p>
            <a:r>
              <a:rPr lang="en-US" dirty="0"/>
              <a:t>mean     31.833333       3.743333</a:t>
            </a:r>
          </a:p>
          <a:p>
            <a:r>
              <a:rPr lang="en-US" dirty="0" err="1"/>
              <a:t>std</a:t>
            </a:r>
            <a:r>
              <a:rPr lang="en-US" dirty="0"/>
              <a:t>       9.232682       0.661628</a:t>
            </a:r>
          </a:p>
          <a:p>
            <a:r>
              <a:rPr lang="en-US" dirty="0"/>
              <a:t>min      23.000000       2.560000</a:t>
            </a:r>
          </a:p>
          <a:p>
            <a:r>
              <a:rPr lang="en-US" dirty="0"/>
              <a:t>25%      25.000000       3.230000</a:t>
            </a:r>
          </a:p>
          <a:p>
            <a:r>
              <a:rPr lang="en-US" dirty="0"/>
              <a:t>50%      29.500000       3.790000</a:t>
            </a:r>
          </a:p>
          <a:p>
            <a:r>
              <a:rPr lang="en-US" dirty="0"/>
              <a:t>75%      35.500000       4.132500</a:t>
            </a:r>
          </a:p>
          <a:p>
            <a:r>
              <a:rPr lang="en-US" dirty="0"/>
              <a:t>max      51.000000       4.800000</a:t>
            </a:r>
            <a:endParaRPr lang="en-IN" dirty="0"/>
          </a:p>
        </p:txBody>
      </p:sp>
    </p:spTree>
    <p:extLst>
      <p:ext uri="{BB962C8B-B14F-4D97-AF65-F5344CB8AC3E}">
        <p14:creationId xmlns:p14="http://schemas.microsoft.com/office/powerpoint/2010/main" val="5678330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0914" y="172722"/>
            <a:ext cx="10058400" cy="923330"/>
          </a:xfrm>
          <a:prstGeom prst="rect">
            <a:avLst/>
          </a:prstGeom>
        </p:spPr>
        <p:txBody>
          <a:bodyPr wrap="square">
            <a:spAutoFit/>
          </a:bodyPr>
          <a:lstStyle/>
          <a:p>
            <a:pPr>
              <a:buFont typeface="Arial" panose="020B0604020202020204" pitchFamily="34" charset="0"/>
              <a:buChar char="•"/>
            </a:pPr>
            <a:r>
              <a:rPr lang="en-US" b="1" dirty="0">
                <a:solidFill>
                  <a:srgbClr val="000000"/>
                </a:solidFill>
                <a:latin typeface="Nunito"/>
              </a:rPr>
              <a:t>object</a:t>
            </a:r>
            <a:r>
              <a:rPr lang="en-US" dirty="0">
                <a:solidFill>
                  <a:srgbClr val="000000"/>
                </a:solidFill>
                <a:latin typeface="Nunito"/>
              </a:rPr>
              <a:t> − Summarizes String columns</a:t>
            </a:r>
          </a:p>
          <a:p>
            <a:pPr>
              <a:buFont typeface="Arial" panose="020B0604020202020204" pitchFamily="34" charset="0"/>
              <a:buChar char="•"/>
            </a:pPr>
            <a:r>
              <a:rPr lang="en-US" b="1" dirty="0">
                <a:solidFill>
                  <a:srgbClr val="000000"/>
                </a:solidFill>
                <a:latin typeface="Nunito"/>
              </a:rPr>
              <a:t>number</a:t>
            </a:r>
            <a:r>
              <a:rPr lang="en-US" dirty="0">
                <a:solidFill>
                  <a:srgbClr val="000000"/>
                </a:solidFill>
                <a:latin typeface="Nunito"/>
              </a:rPr>
              <a:t> − Summarizes Numeric columns</a:t>
            </a:r>
          </a:p>
          <a:p>
            <a:pPr>
              <a:buFont typeface="Arial" panose="020B0604020202020204" pitchFamily="34" charset="0"/>
              <a:buChar char="•"/>
            </a:pPr>
            <a:r>
              <a:rPr lang="en-US" b="1" dirty="0">
                <a:solidFill>
                  <a:srgbClr val="000000"/>
                </a:solidFill>
                <a:latin typeface="Nunito"/>
              </a:rPr>
              <a:t>all</a:t>
            </a:r>
            <a:r>
              <a:rPr lang="en-US" dirty="0">
                <a:solidFill>
                  <a:srgbClr val="000000"/>
                </a:solidFill>
                <a:latin typeface="Nunito"/>
              </a:rPr>
              <a:t> − Summarizes all columns together (Should not pass it as a list value)</a:t>
            </a:r>
            <a:endParaRPr lang="en-US" b="0" i="0" dirty="0">
              <a:solidFill>
                <a:srgbClr val="000000"/>
              </a:solidFill>
              <a:effectLst/>
              <a:latin typeface="Nunito"/>
            </a:endParaRPr>
          </a:p>
        </p:txBody>
      </p:sp>
      <p:sp>
        <p:nvSpPr>
          <p:cNvPr id="5" name="Rectangle 4"/>
          <p:cNvSpPr/>
          <p:nvPr/>
        </p:nvSpPr>
        <p:spPr>
          <a:xfrm>
            <a:off x="624114" y="1507314"/>
            <a:ext cx="6778172" cy="424731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a:t>import </a:t>
            </a:r>
            <a:r>
              <a:rPr lang="en-IN" dirty="0" err="1"/>
              <a:t>numpy</a:t>
            </a:r>
            <a:r>
              <a:rPr lang="en-IN" dirty="0"/>
              <a:t> as np</a:t>
            </a:r>
          </a:p>
          <a:p>
            <a:endParaRPr lang="en-IN" dirty="0"/>
          </a:p>
          <a:p>
            <a:r>
              <a:rPr lang="en-IN" dirty="0"/>
              <a:t>#Create a Dictionary of series</a:t>
            </a:r>
          </a:p>
          <a:p>
            <a:r>
              <a:rPr lang="en-IN" dirty="0"/>
              <a:t>d = {'Name':</a:t>
            </a:r>
            <a:r>
              <a:rPr lang="en-IN" dirty="0" err="1"/>
              <a:t>pd.Series</a:t>
            </a:r>
            <a:r>
              <a:rPr lang="en-IN" dirty="0"/>
              <a:t>(['</a:t>
            </a:r>
            <a:r>
              <a:rPr lang="en-IN" dirty="0" err="1"/>
              <a:t>Tom','James','Ricky','Vin','Steve','Smith','Jack</a:t>
            </a:r>
            <a:r>
              <a:rPr lang="en-IN" dirty="0"/>
              <a:t>',</a:t>
            </a:r>
          </a:p>
          <a:p>
            <a:r>
              <a:rPr lang="en-IN" dirty="0"/>
              <a:t>   'Lee','David','Gasper','</a:t>
            </a:r>
            <a:r>
              <a:rPr lang="en-IN" dirty="0" err="1"/>
              <a:t>Betina</a:t>
            </a:r>
            <a:r>
              <a:rPr lang="en-IN" dirty="0"/>
              <a:t>','Andres']),</a:t>
            </a:r>
          </a:p>
          <a:p>
            <a:r>
              <a:rPr lang="en-IN" dirty="0"/>
              <a:t>   'Age':</a:t>
            </a:r>
            <a:r>
              <a:rPr lang="en-IN" dirty="0" err="1"/>
              <a:t>pd.Series</a:t>
            </a:r>
            <a:r>
              <a:rPr lang="en-IN" dirty="0"/>
              <a:t>([25,26,25,23,30,29,23,34,40,30,51,46]),</a:t>
            </a:r>
          </a:p>
          <a:p>
            <a:r>
              <a:rPr lang="en-IN" dirty="0"/>
              <a:t>   'Rating':</a:t>
            </a:r>
            <a:r>
              <a:rPr lang="en-IN" dirty="0" err="1"/>
              <a:t>pd.Series</a:t>
            </a:r>
            <a:r>
              <a:rPr lang="en-IN" dirty="0"/>
              <a:t>([4.23,3.24,3.98,2.56,3.20,4.6,3.8,3.78,2.98,4.80,4.10,3.65])</a:t>
            </a:r>
          </a:p>
          <a:p>
            <a:r>
              <a:rPr lang="en-IN" dirty="0"/>
              <a:t>}</a:t>
            </a:r>
          </a:p>
          <a:p>
            <a:endParaRPr lang="en-IN" dirty="0"/>
          </a:p>
          <a:p>
            <a:r>
              <a:rPr lang="en-IN" dirty="0"/>
              <a:t>#Create a </a:t>
            </a:r>
            <a:r>
              <a:rPr lang="en-IN" dirty="0" err="1"/>
              <a:t>DataFrame</a:t>
            </a:r>
            <a:endParaRPr lang="en-IN" dirty="0"/>
          </a:p>
          <a:p>
            <a:r>
              <a:rPr lang="en-IN" dirty="0" err="1"/>
              <a:t>df</a:t>
            </a:r>
            <a:r>
              <a:rPr lang="en-IN" dirty="0"/>
              <a:t> = </a:t>
            </a:r>
            <a:r>
              <a:rPr lang="en-IN" dirty="0" err="1"/>
              <a:t>pd.DataFrame</a:t>
            </a:r>
            <a:r>
              <a:rPr lang="en-IN" dirty="0"/>
              <a:t>(d)</a:t>
            </a:r>
          </a:p>
          <a:p>
            <a:r>
              <a:rPr lang="en-IN" dirty="0"/>
              <a:t>print </a:t>
            </a:r>
            <a:r>
              <a:rPr lang="en-IN" dirty="0" err="1"/>
              <a:t>df.describe</a:t>
            </a:r>
            <a:r>
              <a:rPr lang="en-IN" dirty="0"/>
              <a:t>(include=['object'])</a:t>
            </a:r>
          </a:p>
        </p:txBody>
      </p:sp>
      <p:sp>
        <p:nvSpPr>
          <p:cNvPr id="6" name="Rectangle 5"/>
          <p:cNvSpPr/>
          <p:nvPr/>
        </p:nvSpPr>
        <p:spPr>
          <a:xfrm>
            <a:off x="8011886" y="2733879"/>
            <a:ext cx="3643086"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 Name</a:t>
            </a:r>
          </a:p>
          <a:p>
            <a:r>
              <a:rPr lang="en-US" dirty="0"/>
              <a:t>count       12</a:t>
            </a:r>
          </a:p>
          <a:p>
            <a:r>
              <a:rPr lang="en-US" dirty="0"/>
              <a:t>unique      12</a:t>
            </a:r>
          </a:p>
          <a:p>
            <a:r>
              <a:rPr lang="en-US" dirty="0"/>
              <a:t>top      </a:t>
            </a:r>
            <a:r>
              <a:rPr lang="en-US" dirty="0" smtClean="0"/>
              <a:t>Tom</a:t>
            </a:r>
            <a:endParaRPr lang="en-US" dirty="0"/>
          </a:p>
          <a:p>
            <a:r>
              <a:rPr lang="en-US" dirty="0" err="1"/>
              <a:t>freq</a:t>
            </a:r>
            <a:r>
              <a:rPr lang="en-US" dirty="0"/>
              <a:t>         1</a:t>
            </a:r>
            <a:endParaRPr lang="en-IN" dirty="0"/>
          </a:p>
        </p:txBody>
      </p:sp>
    </p:spTree>
    <p:extLst>
      <p:ext uri="{BB962C8B-B14F-4D97-AF65-F5344CB8AC3E}">
        <p14:creationId xmlns:p14="http://schemas.microsoft.com/office/powerpoint/2010/main" val="272010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57" y="335846"/>
            <a:ext cx="11219543" cy="4247317"/>
          </a:xfrm>
          <a:prstGeom prst="rect">
            <a:avLst/>
          </a:prstGeom>
        </p:spPr>
        <p:txBody>
          <a:bodyPr wrap="square">
            <a:spAutoFit/>
          </a:bodyPr>
          <a:lstStyle/>
          <a:p>
            <a:pPr algn="just">
              <a:lnSpc>
                <a:spcPct val="150000"/>
              </a:lnSpc>
            </a:pPr>
            <a:r>
              <a:rPr lang="en-US" b="1" dirty="0" smtClean="0">
                <a:latin typeface="Times New Roman" panose="02020603050405020304" pitchFamily="18" charset="0"/>
                <a:cs typeface="Times New Roman" panose="02020603050405020304" pitchFamily="18" charset="0"/>
              </a:rPr>
              <a:t>Machine-generated </a:t>
            </a:r>
            <a:r>
              <a:rPr lang="en-US" b="1" dirty="0">
                <a:latin typeface="Times New Roman" panose="02020603050405020304" pitchFamily="18" charset="0"/>
                <a:cs typeface="Times New Roman" panose="02020603050405020304" pitchFamily="18" charset="0"/>
              </a:rPr>
              <a:t>unstructured data:</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Satellite images: </a:t>
            </a:r>
            <a:r>
              <a:rPr lang="en-US" dirty="0">
                <a:latin typeface="Times New Roman" panose="02020603050405020304" pitchFamily="18" charset="0"/>
                <a:cs typeface="Times New Roman" panose="02020603050405020304" pitchFamily="18" charset="0"/>
              </a:rPr>
              <a:t>This includes weather data or the data that the government captures in its satellite surveillance imagery. Just think about Google Earth, and you get the picture.</a:t>
            </a:r>
          </a:p>
          <a:p>
            <a:pPr marL="285750"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Photographs </a:t>
            </a:r>
            <a:r>
              <a:rPr lang="en-US" b="1" dirty="0">
                <a:latin typeface="Times New Roman" panose="02020603050405020304" pitchFamily="18" charset="0"/>
                <a:cs typeface="Times New Roman" panose="02020603050405020304" pitchFamily="18" charset="0"/>
              </a:rPr>
              <a:t>and video: </a:t>
            </a:r>
            <a:r>
              <a:rPr lang="en-US" dirty="0">
                <a:latin typeface="Times New Roman" panose="02020603050405020304" pitchFamily="18" charset="0"/>
                <a:cs typeface="Times New Roman" panose="02020603050405020304" pitchFamily="18" charset="0"/>
              </a:rPr>
              <a:t>This include security, surveillance, and traffic video.</a:t>
            </a:r>
          </a:p>
          <a:p>
            <a:pPr marL="285750"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Radar </a:t>
            </a:r>
            <a:r>
              <a:rPr lang="en-US" b="1" dirty="0">
                <a:latin typeface="Times New Roman" panose="02020603050405020304" pitchFamily="18" charset="0"/>
                <a:cs typeface="Times New Roman" panose="02020603050405020304" pitchFamily="18" charset="0"/>
              </a:rPr>
              <a:t>or sonar data: </a:t>
            </a:r>
            <a:r>
              <a:rPr lang="en-US" dirty="0">
                <a:latin typeface="Times New Roman" panose="02020603050405020304" pitchFamily="18" charset="0"/>
                <a:cs typeface="Times New Roman" panose="02020603050405020304" pitchFamily="18" charset="0"/>
              </a:rPr>
              <a:t>This includes vehicular, meteorological, and Seismic oceanography.</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following list shows a few examples of human-generated unstructured data:</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Social media data: </a:t>
            </a:r>
            <a:r>
              <a:rPr lang="en-US" dirty="0">
                <a:latin typeface="Times New Roman" panose="02020603050405020304" pitchFamily="18" charset="0"/>
                <a:cs typeface="Times New Roman" panose="02020603050405020304" pitchFamily="18" charset="0"/>
              </a:rPr>
              <a:t>This data is generated from the social media platforms such as YouTube, Facebook, Twitter, LinkedIn, and Flickr.</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Mobile </a:t>
            </a:r>
            <a:r>
              <a:rPr lang="en-US" b="1" dirty="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This includes data such as text messages and location information.</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website content: This comes from any site delivering unstructured content, like YouTube, Flickr, or Instagram.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8491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9943" y="505828"/>
            <a:ext cx="6096000" cy="4801314"/>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IN" dirty="0"/>
              <a:t>import pandas as </a:t>
            </a:r>
            <a:r>
              <a:rPr lang="en-IN" dirty="0" err="1"/>
              <a:t>pd</a:t>
            </a:r>
            <a:endParaRPr lang="en-IN" dirty="0"/>
          </a:p>
          <a:p>
            <a:r>
              <a:rPr lang="en-IN" dirty="0"/>
              <a:t>import </a:t>
            </a:r>
            <a:r>
              <a:rPr lang="en-IN" dirty="0" err="1"/>
              <a:t>numpy</a:t>
            </a:r>
            <a:r>
              <a:rPr lang="en-IN" dirty="0"/>
              <a:t> as np</a:t>
            </a:r>
          </a:p>
          <a:p>
            <a:endParaRPr lang="en-IN" dirty="0"/>
          </a:p>
          <a:p>
            <a:r>
              <a:rPr lang="en-IN" dirty="0"/>
              <a:t>#Create a Dictionary of series</a:t>
            </a:r>
          </a:p>
          <a:p>
            <a:r>
              <a:rPr lang="en-IN" dirty="0"/>
              <a:t>d = {'Name':</a:t>
            </a:r>
            <a:r>
              <a:rPr lang="en-IN" dirty="0" err="1"/>
              <a:t>pd.Series</a:t>
            </a:r>
            <a:r>
              <a:rPr lang="en-IN" dirty="0"/>
              <a:t>(['</a:t>
            </a:r>
            <a:r>
              <a:rPr lang="en-IN" dirty="0" err="1"/>
              <a:t>Tom','James','Ricky','Vin','Steve','Smith','Jack</a:t>
            </a:r>
            <a:r>
              <a:rPr lang="en-IN" dirty="0"/>
              <a:t>',</a:t>
            </a:r>
          </a:p>
          <a:p>
            <a:r>
              <a:rPr lang="en-IN" dirty="0"/>
              <a:t>   'Lee','David','Gasper','</a:t>
            </a:r>
            <a:r>
              <a:rPr lang="en-IN" dirty="0" err="1"/>
              <a:t>Betina</a:t>
            </a:r>
            <a:r>
              <a:rPr lang="en-IN" dirty="0"/>
              <a:t>','Andres']),</a:t>
            </a:r>
          </a:p>
          <a:p>
            <a:r>
              <a:rPr lang="en-IN" dirty="0"/>
              <a:t>   'Age':</a:t>
            </a:r>
            <a:r>
              <a:rPr lang="en-IN" dirty="0" err="1"/>
              <a:t>pd.Series</a:t>
            </a:r>
            <a:r>
              <a:rPr lang="en-IN" dirty="0"/>
              <a:t>([25,26,25,23,30,29,23,34,40,30,51,46]),</a:t>
            </a:r>
          </a:p>
          <a:p>
            <a:r>
              <a:rPr lang="en-IN" dirty="0"/>
              <a:t>   'Rating':</a:t>
            </a:r>
            <a:r>
              <a:rPr lang="en-IN" dirty="0" err="1"/>
              <a:t>pd.Series</a:t>
            </a:r>
            <a:r>
              <a:rPr lang="en-IN" dirty="0"/>
              <a:t>([4.23,3.24,3.98,2.56,3.20,4.6,3.8,3.78,2.98,4.80,4.10,3.65])</a:t>
            </a:r>
          </a:p>
          <a:p>
            <a:r>
              <a:rPr lang="en-IN" dirty="0"/>
              <a:t>}</a:t>
            </a:r>
          </a:p>
          <a:p>
            <a:endParaRPr lang="en-IN" dirty="0"/>
          </a:p>
          <a:p>
            <a:r>
              <a:rPr lang="en-IN" dirty="0"/>
              <a:t>#Create a </a:t>
            </a:r>
            <a:r>
              <a:rPr lang="en-IN" dirty="0" err="1"/>
              <a:t>DataFrame</a:t>
            </a:r>
            <a:endParaRPr lang="en-IN" dirty="0"/>
          </a:p>
          <a:p>
            <a:r>
              <a:rPr lang="en-IN" dirty="0" err="1"/>
              <a:t>df</a:t>
            </a:r>
            <a:r>
              <a:rPr lang="en-IN" dirty="0"/>
              <a:t> = </a:t>
            </a:r>
            <a:r>
              <a:rPr lang="en-IN" dirty="0" err="1"/>
              <a:t>pd.DataFrame</a:t>
            </a:r>
            <a:r>
              <a:rPr lang="en-IN" dirty="0"/>
              <a:t>(d)</a:t>
            </a:r>
          </a:p>
          <a:p>
            <a:r>
              <a:rPr lang="en-IN" dirty="0"/>
              <a:t>print </a:t>
            </a:r>
            <a:r>
              <a:rPr lang="en-IN" dirty="0" err="1"/>
              <a:t>df</a:t>
            </a:r>
            <a:r>
              <a:rPr lang="en-IN" dirty="0"/>
              <a:t>. describe(include='all')</a:t>
            </a:r>
          </a:p>
        </p:txBody>
      </p:sp>
      <p:sp>
        <p:nvSpPr>
          <p:cNvPr id="5" name="Rectangle 4"/>
          <p:cNvSpPr/>
          <p:nvPr/>
        </p:nvSpPr>
        <p:spPr>
          <a:xfrm>
            <a:off x="7112000" y="661297"/>
            <a:ext cx="4238171" cy="34163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 Age          Name       Rating</a:t>
            </a:r>
          </a:p>
          <a:p>
            <a:r>
              <a:rPr lang="en-IN" dirty="0"/>
              <a:t>count   12.000000        12    12.000000</a:t>
            </a:r>
          </a:p>
          <a:p>
            <a:r>
              <a:rPr lang="en-IN" dirty="0"/>
              <a:t>unique        </a:t>
            </a:r>
            <a:r>
              <a:rPr lang="en-IN" dirty="0" err="1"/>
              <a:t>NaN</a:t>
            </a:r>
            <a:r>
              <a:rPr lang="en-IN" dirty="0"/>
              <a:t>        12          </a:t>
            </a:r>
            <a:r>
              <a:rPr lang="en-IN" dirty="0" err="1"/>
              <a:t>NaN</a:t>
            </a:r>
            <a:endParaRPr lang="en-IN" dirty="0"/>
          </a:p>
          <a:p>
            <a:r>
              <a:rPr lang="en-IN" dirty="0"/>
              <a:t>top           </a:t>
            </a:r>
            <a:r>
              <a:rPr lang="en-IN" dirty="0" err="1"/>
              <a:t>NaN</a:t>
            </a:r>
            <a:r>
              <a:rPr lang="en-IN" dirty="0"/>
              <a:t>     Ricky          </a:t>
            </a:r>
            <a:r>
              <a:rPr lang="en-IN" dirty="0" err="1"/>
              <a:t>NaN</a:t>
            </a:r>
            <a:endParaRPr lang="en-IN" dirty="0"/>
          </a:p>
          <a:p>
            <a:r>
              <a:rPr lang="en-IN" dirty="0" err="1"/>
              <a:t>freq</a:t>
            </a:r>
            <a:r>
              <a:rPr lang="en-IN" dirty="0"/>
              <a:t>          </a:t>
            </a:r>
            <a:r>
              <a:rPr lang="en-IN" dirty="0" err="1"/>
              <a:t>NaN</a:t>
            </a:r>
            <a:r>
              <a:rPr lang="en-IN" dirty="0"/>
              <a:t>         1          </a:t>
            </a:r>
            <a:r>
              <a:rPr lang="en-IN" dirty="0" err="1"/>
              <a:t>NaN</a:t>
            </a:r>
            <a:endParaRPr lang="en-IN" dirty="0"/>
          </a:p>
          <a:p>
            <a:r>
              <a:rPr lang="en-IN" dirty="0"/>
              <a:t>mean    31.833333       </a:t>
            </a:r>
            <a:r>
              <a:rPr lang="en-IN" dirty="0" err="1"/>
              <a:t>NaN</a:t>
            </a:r>
            <a:r>
              <a:rPr lang="en-IN" dirty="0"/>
              <a:t>     3.743333</a:t>
            </a:r>
          </a:p>
          <a:p>
            <a:r>
              <a:rPr lang="en-IN" dirty="0" err="1"/>
              <a:t>std</a:t>
            </a:r>
            <a:r>
              <a:rPr lang="en-IN" dirty="0"/>
              <a:t>      9.232682       </a:t>
            </a:r>
            <a:r>
              <a:rPr lang="en-IN" dirty="0" err="1"/>
              <a:t>NaN</a:t>
            </a:r>
            <a:r>
              <a:rPr lang="en-IN" dirty="0"/>
              <a:t>     0.661628</a:t>
            </a:r>
          </a:p>
          <a:p>
            <a:r>
              <a:rPr lang="en-IN" dirty="0"/>
              <a:t>min     23.000000       </a:t>
            </a:r>
            <a:r>
              <a:rPr lang="en-IN" dirty="0" err="1"/>
              <a:t>NaN</a:t>
            </a:r>
            <a:r>
              <a:rPr lang="en-IN" dirty="0"/>
              <a:t>     2.560000</a:t>
            </a:r>
          </a:p>
          <a:p>
            <a:r>
              <a:rPr lang="en-IN" dirty="0"/>
              <a:t>25%     25.000000       </a:t>
            </a:r>
            <a:r>
              <a:rPr lang="en-IN" dirty="0" err="1"/>
              <a:t>NaN</a:t>
            </a:r>
            <a:r>
              <a:rPr lang="en-IN" dirty="0"/>
              <a:t>     3.230000</a:t>
            </a:r>
          </a:p>
          <a:p>
            <a:r>
              <a:rPr lang="en-IN" dirty="0"/>
              <a:t>50%     29.500000       </a:t>
            </a:r>
            <a:r>
              <a:rPr lang="en-IN" dirty="0" err="1"/>
              <a:t>NaN</a:t>
            </a:r>
            <a:r>
              <a:rPr lang="en-IN" dirty="0"/>
              <a:t>     3.790000</a:t>
            </a:r>
          </a:p>
          <a:p>
            <a:r>
              <a:rPr lang="en-IN" dirty="0"/>
              <a:t>75%     35.500000       </a:t>
            </a:r>
            <a:r>
              <a:rPr lang="en-IN" dirty="0" err="1"/>
              <a:t>NaN</a:t>
            </a:r>
            <a:r>
              <a:rPr lang="en-IN" dirty="0"/>
              <a:t>     4.132500</a:t>
            </a:r>
          </a:p>
          <a:p>
            <a:r>
              <a:rPr lang="en-IN" dirty="0"/>
              <a:t>max     51.000000       </a:t>
            </a:r>
            <a:r>
              <a:rPr lang="en-IN" dirty="0" err="1"/>
              <a:t>NaN</a:t>
            </a:r>
            <a:r>
              <a:rPr lang="en-IN" dirty="0"/>
              <a:t>     4.800000</a:t>
            </a:r>
          </a:p>
        </p:txBody>
      </p:sp>
    </p:spTree>
    <p:extLst>
      <p:ext uri="{BB962C8B-B14F-4D97-AF65-F5344CB8AC3E}">
        <p14:creationId xmlns:p14="http://schemas.microsoft.com/office/powerpoint/2010/main" val="27889724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1829" y="562152"/>
            <a:ext cx="10682514" cy="2031325"/>
          </a:xfrm>
          <a:prstGeom prst="rect">
            <a:avLst/>
          </a:prstGeom>
        </p:spPr>
        <p:txBody>
          <a:bodyPr wrap="square">
            <a:spAutoFit/>
          </a:bodyPr>
          <a:lstStyle/>
          <a:p>
            <a:r>
              <a:rPr lang="en-US" b="1" dirty="0" smtClean="0"/>
              <a:t>Data loading </a:t>
            </a:r>
          </a:p>
          <a:p>
            <a:r>
              <a:rPr lang="en-US" b="1" dirty="0" smtClean="0"/>
              <a:t>Read </a:t>
            </a:r>
            <a:r>
              <a:rPr lang="en-US" b="1" dirty="0"/>
              <a:t>CSV Files</a:t>
            </a:r>
          </a:p>
          <a:p>
            <a:pPr marL="285750" indent="-285750">
              <a:buFont typeface="Arial" panose="020B0604020202020204" pitchFamily="34" charset="0"/>
              <a:buChar char="•"/>
            </a:pPr>
            <a:r>
              <a:rPr lang="en-US" dirty="0"/>
              <a:t>A simple way to store big data sets is to use CSV files (comma separated files).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CSV files contains plain text and is a well know format that can be read by everyone including Pandas.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our examples we will be using a CSV file called 'data.csv'.</a:t>
            </a:r>
            <a:endParaRPr lang="en-IN" dirty="0"/>
          </a:p>
        </p:txBody>
      </p:sp>
      <p:sp>
        <p:nvSpPr>
          <p:cNvPr id="5" name="Rectangle 4"/>
          <p:cNvSpPr/>
          <p:nvPr/>
        </p:nvSpPr>
        <p:spPr>
          <a:xfrm>
            <a:off x="1001486" y="2835479"/>
            <a:ext cx="3004457"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err="1" smtClean="0"/>
              <a:t>df</a:t>
            </a:r>
            <a:r>
              <a:rPr lang="en-IN" dirty="0" smtClean="0"/>
              <a:t> </a:t>
            </a:r>
            <a:r>
              <a:rPr lang="en-IN" dirty="0"/>
              <a:t>= </a:t>
            </a:r>
            <a:r>
              <a:rPr lang="en-IN" dirty="0" err="1"/>
              <a:t>pd.read_csv</a:t>
            </a:r>
            <a:r>
              <a:rPr lang="en-IN" dirty="0"/>
              <a:t>('data.csv')</a:t>
            </a:r>
          </a:p>
          <a:p>
            <a:r>
              <a:rPr lang="en-IN" dirty="0" smtClean="0"/>
              <a:t>print(</a:t>
            </a:r>
            <a:r>
              <a:rPr lang="en-IN" dirty="0" err="1" smtClean="0"/>
              <a:t>df.to_string</a:t>
            </a:r>
            <a:r>
              <a:rPr lang="en-IN" dirty="0"/>
              <a:t>())</a:t>
            </a:r>
          </a:p>
        </p:txBody>
      </p:sp>
      <p:sp>
        <p:nvSpPr>
          <p:cNvPr id="6" name="Rectangle 5"/>
          <p:cNvSpPr/>
          <p:nvPr/>
        </p:nvSpPr>
        <p:spPr>
          <a:xfrm>
            <a:off x="4499429" y="2816385"/>
            <a:ext cx="3672114"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err="1" smtClean="0"/>
              <a:t>df</a:t>
            </a:r>
            <a:r>
              <a:rPr lang="en-IN" dirty="0" smtClean="0"/>
              <a:t> </a:t>
            </a:r>
            <a:r>
              <a:rPr lang="en-IN" dirty="0"/>
              <a:t>= </a:t>
            </a:r>
            <a:r>
              <a:rPr lang="en-IN" dirty="0" err="1"/>
              <a:t>pd.read_csv</a:t>
            </a:r>
            <a:r>
              <a:rPr lang="en-IN" dirty="0"/>
              <a:t>('data.csv')</a:t>
            </a:r>
          </a:p>
          <a:p>
            <a:r>
              <a:rPr lang="en-IN" dirty="0" smtClean="0"/>
              <a:t>print(</a:t>
            </a:r>
            <a:r>
              <a:rPr lang="en-IN" dirty="0" err="1" smtClean="0"/>
              <a:t>df</a:t>
            </a:r>
            <a:r>
              <a:rPr lang="en-IN" dirty="0"/>
              <a:t>) </a:t>
            </a:r>
          </a:p>
        </p:txBody>
      </p:sp>
      <p:sp>
        <p:nvSpPr>
          <p:cNvPr id="7" name="Rectangle 6"/>
          <p:cNvSpPr/>
          <p:nvPr/>
        </p:nvSpPr>
        <p:spPr>
          <a:xfrm>
            <a:off x="1161143" y="5217049"/>
            <a:ext cx="378822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smtClean="0"/>
              <a:t>print(</a:t>
            </a:r>
            <a:r>
              <a:rPr lang="en-IN" dirty="0" err="1" smtClean="0"/>
              <a:t>pd.options.display.max_rows</a:t>
            </a:r>
            <a:r>
              <a:rPr lang="en-IN" dirty="0"/>
              <a:t>)</a:t>
            </a:r>
          </a:p>
        </p:txBody>
      </p:sp>
      <p:sp>
        <p:nvSpPr>
          <p:cNvPr id="8" name="Rectangle 7"/>
          <p:cNvSpPr/>
          <p:nvPr/>
        </p:nvSpPr>
        <p:spPr>
          <a:xfrm>
            <a:off x="696686" y="3950785"/>
            <a:ext cx="10827657" cy="923330"/>
          </a:xfrm>
          <a:prstGeom prst="rect">
            <a:avLst/>
          </a:prstGeom>
        </p:spPr>
        <p:txBody>
          <a:bodyPr wrap="square">
            <a:spAutoFit/>
          </a:bodyPr>
          <a:lstStyle/>
          <a:p>
            <a:r>
              <a:rPr lang="en-US" b="1" dirty="0" err="1"/>
              <a:t>max_rows</a:t>
            </a:r>
            <a:endParaRPr lang="en-US" b="1" dirty="0"/>
          </a:p>
          <a:p>
            <a:pPr marL="285750" indent="-285750">
              <a:buFont typeface="Arial" panose="020B0604020202020204" pitchFamily="34" charset="0"/>
              <a:buChar char="•"/>
            </a:pPr>
            <a:r>
              <a:rPr lang="en-US" dirty="0"/>
              <a:t>The number of rows returned is defined in Pandas option settings.</a:t>
            </a:r>
          </a:p>
          <a:p>
            <a:pPr marL="285750" indent="-285750">
              <a:buFont typeface="Arial" panose="020B0604020202020204" pitchFamily="34" charset="0"/>
              <a:buChar char="•"/>
            </a:pPr>
            <a:r>
              <a:rPr lang="en-US" dirty="0" smtClean="0"/>
              <a:t>You </a:t>
            </a:r>
            <a:r>
              <a:rPr lang="en-US" dirty="0"/>
              <a:t>can check your system's maximum rows with the </a:t>
            </a:r>
            <a:r>
              <a:rPr lang="en-US" dirty="0" err="1"/>
              <a:t>pd.options.display.max_rows</a:t>
            </a:r>
            <a:r>
              <a:rPr lang="en-US" dirty="0"/>
              <a:t> statement.</a:t>
            </a:r>
            <a:endParaRPr lang="en-IN" dirty="0"/>
          </a:p>
        </p:txBody>
      </p:sp>
    </p:spTree>
    <p:extLst>
      <p:ext uri="{BB962C8B-B14F-4D97-AF65-F5344CB8AC3E}">
        <p14:creationId xmlns:p14="http://schemas.microsoft.com/office/powerpoint/2010/main" val="2716357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04045" y="994619"/>
            <a:ext cx="2101857" cy="369332"/>
          </a:xfrm>
          <a:prstGeom prst="rect">
            <a:avLst/>
          </a:prstGeom>
        </p:spPr>
        <p:txBody>
          <a:bodyPr wrap="none">
            <a:spAutoFit/>
          </a:bodyPr>
          <a:lstStyle/>
          <a:p>
            <a:r>
              <a:rPr lang="en-IN" dirty="0"/>
              <a:t>import pandas as </a:t>
            </a:r>
            <a:r>
              <a:rPr lang="en-IN" dirty="0" err="1"/>
              <a:t>pd</a:t>
            </a:r>
            <a:endParaRPr lang="en-IN" dirty="0"/>
          </a:p>
        </p:txBody>
      </p:sp>
      <p:sp>
        <p:nvSpPr>
          <p:cNvPr id="5" name="Rectangle 4"/>
          <p:cNvSpPr/>
          <p:nvPr/>
        </p:nvSpPr>
        <p:spPr>
          <a:xfrm>
            <a:off x="498989" y="210848"/>
            <a:ext cx="1638077" cy="430887"/>
          </a:xfrm>
          <a:prstGeom prst="rect">
            <a:avLst/>
          </a:prstGeom>
        </p:spPr>
        <p:txBody>
          <a:bodyPr wrap="none">
            <a:spAutoFit/>
          </a:bodyPr>
          <a:lstStyle/>
          <a:p>
            <a:r>
              <a:rPr lang="en-IN" sz="2200" b="1" dirty="0"/>
              <a:t> </a:t>
            </a:r>
            <a:r>
              <a:rPr lang="en-IN" sz="2200" b="1" dirty="0" smtClean="0"/>
              <a:t>File </a:t>
            </a:r>
            <a:r>
              <a:rPr lang="en-IN" sz="2200" b="1" dirty="0"/>
              <a:t>formats</a:t>
            </a:r>
          </a:p>
        </p:txBody>
      </p:sp>
      <p:sp>
        <p:nvSpPr>
          <p:cNvPr id="6" name="Rectangle 5"/>
          <p:cNvSpPr/>
          <p:nvPr/>
        </p:nvSpPr>
        <p:spPr>
          <a:xfrm>
            <a:off x="664884" y="994619"/>
            <a:ext cx="5675086" cy="4708981"/>
          </a:xfrm>
          <a:prstGeom prst="rect">
            <a:avLst/>
          </a:prstGeom>
        </p:spPr>
        <p:txBody>
          <a:bodyPr wrap="square">
            <a:spAutoFit/>
          </a:bodyPr>
          <a:lstStyle/>
          <a:p>
            <a:r>
              <a:rPr lang="en-IN" sz="2000" dirty="0"/>
              <a:t>Python can work with the following file formats:</a:t>
            </a:r>
          </a:p>
          <a:p>
            <a:pPr marL="342900" indent="-342900">
              <a:buFont typeface="Arial" panose="020B0604020202020204" pitchFamily="34" charset="0"/>
              <a:buChar char="•"/>
            </a:pPr>
            <a:r>
              <a:rPr lang="en-IN" sz="2000" dirty="0" smtClean="0"/>
              <a:t>Comma-separated </a:t>
            </a:r>
            <a:r>
              <a:rPr lang="en-IN" sz="2000" dirty="0"/>
              <a:t>values (CSV)</a:t>
            </a:r>
          </a:p>
          <a:p>
            <a:pPr marL="285750" indent="-285750">
              <a:buFont typeface="Arial" panose="020B0604020202020204" pitchFamily="34" charset="0"/>
              <a:buChar char="•"/>
            </a:pPr>
            <a:r>
              <a:rPr lang="en-IN" sz="2000" dirty="0" smtClean="0"/>
              <a:t>XLSX</a:t>
            </a:r>
            <a:endParaRPr lang="en-IN" sz="2000" dirty="0"/>
          </a:p>
          <a:p>
            <a:pPr marL="285750" indent="-285750">
              <a:buFont typeface="Arial" panose="020B0604020202020204" pitchFamily="34" charset="0"/>
              <a:buChar char="•"/>
            </a:pPr>
            <a:r>
              <a:rPr lang="en-IN" sz="2000" dirty="0" smtClean="0"/>
              <a:t>ZIP</a:t>
            </a:r>
            <a:endParaRPr lang="en-IN" sz="2000" dirty="0"/>
          </a:p>
          <a:p>
            <a:pPr marL="285750" indent="-285750">
              <a:buFont typeface="Arial" panose="020B0604020202020204" pitchFamily="34" charset="0"/>
              <a:buChar char="•"/>
            </a:pPr>
            <a:r>
              <a:rPr lang="en-IN" sz="2000" dirty="0" smtClean="0"/>
              <a:t>Plain </a:t>
            </a:r>
            <a:r>
              <a:rPr lang="en-IN" sz="2000" dirty="0"/>
              <a:t>Text (txt)</a:t>
            </a:r>
          </a:p>
          <a:p>
            <a:pPr marL="285750" indent="-285750">
              <a:buFont typeface="Arial" panose="020B0604020202020204" pitchFamily="34" charset="0"/>
              <a:buChar char="•"/>
            </a:pPr>
            <a:r>
              <a:rPr lang="en-IN" sz="2000" dirty="0" smtClean="0"/>
              <a:t>JSON</a:t>
            </a:r>
            <a:endParaRPr lang="en-IN" sz="2000" dirty="0"/>
          </a:p>
          <a:p>
            <a:pPr marL="285750" indent="-285750">
              <a:buFont typeface="Arial" panose="020B0604020202020204" pitchFamily="34" charset="0"/>
              <a:buChar char="•"/>
            </a:pPr>
            <a:r>
              <a:rPr lang="en-IN" sz="2000" dirty="0" smtClean="0"/>
              <a:t>XML</a:t>
            </a:r>
            <a:endParaRPr lang="en-IN" sz="2000" dirty="0"/>
          </a:p>
          <a:p>
            <a:pPr marL="285750" indent="-285750">
              <a:buFont typeface="Arial" panose="020B0604020202020204" pitchFamily="34" charset="0"/>
              <a:buChar char="•"/>
            </a:pPr>
            <a:r>
              <a:rPr lang="en-IN" sz="2000" dirty="0" smtClean="0"/>
              <a:t>HTML</a:t>
            </a:r>
            <a:endParaRPr lang="en-IN" sz="2000" dirty="0"/>
          </a:p>
          <a:p>
            <a:pPr marL="285750" indent="-285750">
              <a:buFont typeface="Arial" panose="020B0604020202020204" pitchFamily="34" charset="0"/>
              <a:buChar char="•"/>
            </a:pPr>
            <a:r>
              <a:rPr lang="en-IN" sz="2000" dirty="0" smtClean="0"/>
              <a:t>Image</a:t>
            </a:r>
          </a:p>
          <a:p>
            <a:pPr marL="285750" indent="-285750">
              <a:buFont typeface="Arial" panose="020B0604020202020204" pitchFamily="34" charset="0"/>
              <a:buChar char="•"/>
            </a:pPr>
            <a:r>
              <a:rPr lang="en-IN" sz="2000" dirty="0"/>
              <a:t>Hierarchical Data Format</a:t>
            </a:r>
          </a:p>
          <a:p>
            <a:pPr marL="285750" indent="-285750">
              <a:buFont typeface="Arial" panose="020B0604020202020204" pitchFamily="34" charset="0"/>
              <a:buChar char="•"/>
            </a:pPr>
            <a:r>
              <a:rPr lang="en-IN" sz="2000" dirty="0" smtClean="0"/>
              <a:t>PDF</a:t>
            </a:r>
            <a:endParaRPr lang="en-IN" sz="2000" dirty="0"/>
          </a:p>
          <a:p>
            <a:pPr marL="285750" indent="-285750">
              <a:buFont typeface="Arial" panose="020B0604020202020204" pitchFamily="34" charset="0"/>
              <a:buChar char="•"/>
            </a:pPr>
            <a:r>
              <a:rPr lang="en-IN" sz="2000" dirty="0" smtClean="0"/>
              <a:t>DOCX</a:t>
            </a:r>
            <a:endParaRPr lang="en-IN" sz="2000" dirty="0"/>
          </a:p>
          <a:p>
            <a:pPr marL="285750" indent="-285750">
              <a:buFont typeface="Arial" panose="020B0604020202020204" pitchFamily="34" charset="0"/>
              <a:buChar char="•"/>
            </a:pPr>
            <a:r>
              <a:rPr lang="en-IN" sz="2000" dirty="0" smtClean="0"/>
              <a:t>MP3</a:t>
            </a:r>
            <a:endParaRPr lang="en-IN" sz="2000" dirty="0"/>
          </a:p>
          <a:p>
            <a:pPr marL="285750" indent="-285750">
              <a:buFont typeface="Arial" panose="020B0604020202020204" pitchFamily="34" charset="0"/>
              <a:buChar char="•"/>
            </a:pPr>
            <a:r>
              <a:rPr lang="en-IN" sz="2000" dirty="0" smtClean="0"/>
              <a:t>MP4</a:t>
            </a:r>
            <a:endParaRPr lang="en-IN" sz="2000" dirty="0"/>
          </a:p>
          <a:p>
            <a:pPr marL="285750" indent="-285750">
              <a:buFont typeface="Arial" panose="020B0604020202020204" pitchFamily="34" charset="0"/>
              <a:buChar char="•"/>
            </a:pPr>
            <a:r>
              <a:rPr lang="en-IN" sz="2000" dirty="0" smtClean="0"/>
              <a:t>SQL</a:t>
            </a:r>
            <a:endParaRPr lang="en-IN" sz="2000" dirty="0"/>
          </a:p>
        </p:txBody>
      </p:sp>
      <p:sp>
        <p:nvSpPr>
          <p:cNvPr id="7" name="Rectangle 6"/>
          <p:cNvSpPr/>
          <p:nvPr/>
        </p:nvSpPr>
        <p:spPr>
          <a:xfrm>
            <a:off x="7274733" y="462967"/>
            <a:ext cx="3862339" cy="43088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r>
              <a:rPr lang="en-IN" sz="2200" b="1" dirty="0"/>
              <a:t>pandas </a:t>
            </a:r>
            <a:r>
              <a:rPr lang="en-IN" sz="2200" b="1" dirty="0" err="1"/>
              <a:t>read_csv</a:t>
            </a:r>
            <a:r>
              <a:rPr lang="en-IN" sz="2200" b="1" dirty="0"/>
              <a:t>() and .</a:t>
            </a:r>
            <a:r>
              <a:rPr lang="en-IN" sz="2200" b="1" dirty="0" err="1"/>
              <a:t>to_csv</a:t>
            </a:r>
            <a:r>
              <a:rPr lang="en-IN" sz="2200" b="1" dirty="0"/>
              <a:t>()</a:t>
            </a:r>
          </a:p>
        </p:txBody>
      </p:sp>
      <p:sp>
        <p:nvSpPr>
          <p:cNvPr id="9" name="Rectangle 8"/>
          <p:cNvSpPr/>
          <p:nvPr/>
        </p:nvSpPr>
        <p:spPr>
          <a:xfrm>
            <a:off x="5541686" y="1412233"/>
            <a:ext cx="622940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You can save your pandas </a:t>
            </a:r>
            <a:r>
              <a:rPr lang="en-US" dirty="0" err="1"/>
              <a:t>DataFrame</a:t>
            </a:r>
            <a:r>
              <a:rPr lang="en-US" dirty="0"/>
              <a:t> as a CSV file with .</a:t>
            </a:r>
            <a:r>
              <a:rPr lang="en-US" dirty="0" err="1"/>
              <a:t>to_csv</a:t>
            </a:r>
            <a:r>
              <a:rPr lang="en-US" dirty="0" smtClean="0"/>
              <a:t>():</a:t>
            </a:r>
          </a:p>
          <a:p>
            <a:r>
              <a:rPr lang="en-IN" dirty="0"/>
              <a:t> </a:t>
            </a:r>
            <a:r>
              <a:rPr lang="en-IN" dirty="0" err="1"/>
              <a:t>df.to_csv</a:t>
            </a:r>
            <a:r>
              <a:rPr lang="en-IN" dirty="0"/>
              <a:t>('data.csv</a:t>
            </a:r>
            <a:r>
              <a:rPr lang="en-IN" dirty="0" smtClean="0"/>
              <a:t>')</a:t>
            </a:r>
            <a:endParaRPr lang="en-IN" dirty="0"/>
          </a:p>
        </p:txBody>
      </p:sp>
      <p:sp>
        <p:nvSpPr>
          <p:cNvPr id="10" name="Rectangle 9"/>
          <p:cNvSpPr/>
          <p:nvPr/>
        </p:nvSpPr>
        <p:spPr>
          <a:xfrm>
            <a:off x="5544457" y="2211914"/>
            <a:ext cx="6096000" cy="147732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Read a CSV File</a:t>
            </a:r>
          </a:p>
          <a:p>
            <a:r>
              <a:rPr lang="en-US" dirty="0"/>
              <a:t>Once your data is saved in a CSV file, you’ll likely want to load and use it from time to time. You can do that with the pandas </a:t>
            </a:r>
            <a:r>
              <a:rPr lang="en-US" dirty="0" err="1"/>
              <a:t>read_csv</a:t>
            </a:r>
            <a:r>
              <a:rPr lang="en-US" dirty="0"/>
              <a:t>() function</a:t>
            </a:r>
            <a:r>
              <a:rPr lang="en-US" dirty="0" smtClean="0"/>
              <a:t>: </a:t>
            </a:r>
          </a:p>
          <a:p>
            <a:r>
              <a:rPr lang="en-IN" dirty="0" err="1"/>
              <a:t>df</a:t>
            </a:r>
            <a:r>
              <a:rPr lang="en-IN" dirty="0"/>
              <a:t> = </a:t>
            </a:r>
            <a:r>
              <a:rPr lang="en-IN" dirty="0" err="1"/>
              <a:t>pd.read_csv</a:t>
            </a:r>
            <a:r>
              <a:rPr lang="en-IN" dirty="0"/>
              <a:t>('data.csv', </a:t>
            </a:r>
            <a:r>
              <a:rPr lang="en-IN" dirty="0" err="1"/>
              <a:t>index_col</a:t>
            </a:r>
            <a:r>
              <a:rPr lang="en-IN" dirty="0"/>
              <a:t>=0)</a:t>
            </a:r>
          </a:p>
        </p:txBody>
      </p:sp>
      <p:sp>
        <p:nvSpPr>
          <p:cNvPr id="12" name="Rectangle 11"/>
          <p:cNvSpPr/>
          <p:nvPr/>
        </p:nvSpPr>
        <p:spPr>
          <a:xfrm>
            <a:off x="5527166" y="3919006"/>
            <a:ext cx="6096000" cy="120032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Write an Excel File</a:t>
            </a:r>
          </a:p>
          <a:p>
            <a:r>
              <a:rPr lang="en-US" dirty="0"/>
              <a:t>Once you have those packages installed, you can save your </a:t>
            </a:r>
            <a:r>
              <a:rPr lang="en-US" dirty="0" err="1"/>
              <a:t>DataFrame</a:t>
            </a:r>
            <a:r>
              <a:rPr lang="en-US" dirty="0"/>
              <a:t> in an Excel file with .</a:t>
            </a:r>
            <a:r>
              <a:rPr lang="en-US" dirty="0" err="1"/>
              <a:t>to_excel</a:t>
            </a:r>
            <a:r>
              <a:rPr lang="en-US" dirty="0" smtClean="0"/>
              <a:t>():</a:t>
            </a:r>
          </a:p>
          <a:p>
            <a:r>
              <a:rPr lang="en-IN" dirty="0" err="1"/>
              <a:t>df.to_excel</a:t>
            </a:r>
            <a:r>
              <a:rPr lang="en-IN" dirty="0"/>
              <a:t>('data.xlsx')</a:t>
            </a:r>
          </a:p>
        </p:txBody>
      </p:sp>
      <p:sp>
        <p:nvSpPr>
          <p:cNvPr id="13" name="Rectangle 12"/>
          <p:cNvSpPr/>
          <p:nvPr/>
        </p:nvSpPr>
        <p:spPr>
          <a:xfrm>
            <a:off x="5529942" y="5318610"/>
            <a:ext cx="6096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t>Read an Excel File</a:t>
            </a:r>
          </a:p>
          <a:p>
            <a:r>
              <a:rPr lang="en-US" dirty="0"/>
              <a:t>You can load data from Excel files with </a:t>
            </a:r>
            <a:r>
              <a:rPr lang="en-US" dirty="0" err="1"/>
              <a:t>read_excel</a:t>
            </a:r>
            <a:r>
              <a:rPr lang="en-US" dirty="0"/>
              <a:t>():</a:t>
            </a:r>
          </a:p>
          <a:p>
            <a:r>
              <a:rPr lang="en-US" dirty="0"/>
              <a:t> </a:t>
            </a:r>
            <a:r>
              <a:rPr lang="en-US" dirty="0" err="1"/>
              <a:t>df</a:t>
            </a:r>
            <a:r>
              <a:rPr lang="en-US" dirty="0"/>
              <a:t> = </a:t>
            </a:r>
            <a:r>
              <a:rPr lang="en-US" dirty="0" err="1"/>
              <a:t>pd.read_excel</a:t>
            </a:r>
            <a:r>
              <a:rPr lang="en-US" dirty="0"/>
              <a:t>('data.xlsx', </a:t>
            </a:r>
            <a:r>
              <a:rPr lang="en-US" dirty="0" err="1"/>
              <a:t>index_col</a:t>
            </a:r>
            <a:r>
              <a:rPr lang="en-US" dirty="0"/>
              <a:t>=0)</a:t>
            </a:r>
          </a:p>
        </p:txBody>
      </p:sp>
    </p:spTree>
    <p:extLst>
      <p:ext uri="{BB962C8B-B14F-4D97-AF65-F5344CB8AC3E}">
        <p14:creationId xmlns:p14="http://schemas.microsoft.com/office/powerpoint/2010/main" val="17919003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3771" y="507778"/>
            <a:ext cx="10551886" cy="369332"/>
          </a:xfrm>
          <a:prstGeom prst="rect">
            <a:avLst/>
          </a:prstGeom>
        </p:spPr>
        <p:txBody>
          <a:bodyPr wrap="square">
            <a:spAutoFit/>
          </a:bodyPr>
          <a:lstStyle/>
          <a:p>
            <a:r>
              <a:rPr lang="en-IN" dirty="0"/>
              <a:t>data=</a:t>
            </a:r>
            <a:r>
              <a:rPr lang="en-IN" dirty="0" err="1"/>
              <a:t>pandas.read_csv</a:t>
            </a:r>
            <a:r>
              <a:rPr lang="en-IN" dirty="0"/>
              <a:t>(‘filename.txt’, </a:t>
            </a:r>
            <a:r>
              <a:rPr lang="en-IN" dirty="0" err="1"/>
              <a:t>sep</a:t>
            </a:r>
            <a:r>
              <a:rPr lang="en-IN" dirty="0"/>
              <a:t>=’ ‘, header=None, names=[“Column1”, “Column2”])</a:t>
            </a:r>
          </a:p>
        </p:txBody>
      </p:sp>
      <p:sp>
        <p:nvSpPr>
          <p:cNvPr id="5" name="Rectangle 4"/>
          <p:cNvSpPr/>
          <p:nvPr/>
        </p:nvSpPr>
        <p:spPr>
          <a:xfrm>
            <a:off x="783771" y="1178396"/>
            <a:ext cx="10392229" cy="327628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t>filename.txt: As the name suggests it is the name of the text file from which we want to read data.</a:t>
            </a:r>
          </a:p>
          <a:p>
            <a:pPr marL="342900" indent="-342900">
              <a:lnSpc>
                <a:spcPct val="150000"/>
              </a:lnSpc>
              <a:buFont typeface="Arial" panose="020B0604020202020204" pitchFamily="34" charset="0"/>
              <a:buChar char="•"/>
            </a:pPr>
            <a:r>
              <a:rPr lang="en-US" sz="2000" dirty="0" err="1"/>
              <a:t>sep</a:t>
            </a:r>
            <a:r>
              <a:rPr lang="en-US" sz="2000" dirty="0"/>
              <a:t>: It is a separator field. In the text file, we use the space character(‘ ‘) as the separator.</a:t>
            </a:r>
          </a:p>
          <a:p>
            <a:pPr marL="342900" indent="-342900">
              <a:lnSpc>
                <a:spcPct val="150000"/>
              </a:lnSpc>
              <a:buFont typeface="Arial" panose="020B0604020202020204" pitchFamily="34" charset="0"/>
              <a:buChar char="•"/>
            </a:pPr>
            <a:r>
              <a:rPr lang="en-US" sz="2000" dirty="0"/>
              <a:t>header: This is an optional field. By default, it will take the first line of the text file as a header. If we use header=None then it will create the header.</a:t>
            </a:r>
          </a:p>
          <a:p>
            <a:pPr marL="342900" indent="-342900">
              <a:lnSpc>
                <a:spcPct val="150000"/>
              </a:lnSpc>
              <a:buFont typeface="Arial" panose="020B0604020202020204" pitchFamily="34" charset="0"/>
              <a:buChar char="•"/>
            </a:pPr>
            <a:r>
              <a:rPr lang="en-US" sz="2000" dirty="0"/>
              <a:t>names: We can assign column names while importing the text file by using the names argument.</a:t>
            </a:r>
            <a:endParaRPr lang="en-IN" sz="2000" dirty="0"/>
          </a:p>
        </p:txBody>
      </p:sp>
    </p:spTree>
    <p:extLst>
      <p:ext uri="{BB962C8B-B14F-4D97-AF65-F5344CB8AC3E}">
        <p14:creationId xmlns:p14="http://schemas.microsoft.com/office/powerpoint/2010/main" val="35656763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94252"/>
            <a:ext cx="4267200"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a:t>  </a:t>
            </a:r>
            <a:r>
              <a:rPr lang="en-IN" dirty="0" smtClean="0"/>
              <a:t># </a:t>
            </a:r>
            <a:r>
              <a:rPr lang="en-IN" dirty="0"/>
              <a:t>read text file into pandas </a:t>
            </a:r>
            <a:r>
              <a:rPr lang="en-IN" dirty="0" err="1"/>
              <a:t>DataFrame</a:t>
            </a:r>
            <a:endParaRPr lang="en-IN" dirty="0"/>
          </a:p>
          <a:p>
            <a:r>
              <a:rPr lang="en-IN" dirty="0" err="1"/>
              <a:t>df</a:t>
            </a:r>
            <a:r>
              <a:rPr lang="en-IN" dirty="0"/>
              <a:t> = </a:t>
            </a:r>
            <a:r>
              <a:rPr lang="en-IN" dirty="0" err="1"/>
              <a:t>pd.read_csv</a:t>
            </a:r>
            <a:r>
              <a:rPr lang="en-IN" dirty="0"/>
              <a:t>("gfg.txt", </a:t>
            </a:r>
            <a:r>
              <a:rPr lang="en-IN" dirty="0" err="1"/>
              <a:t>sep</a:t>
            </a:r>
            <a:r>
              <a:rPr lang="en-IN" dirty="0"/>
              <a:t>=" ")</a:t>
            </a:r>
          </a:p>
          <a:p>
            <a:r>
              <a:rPr lang="en-IN" dirty="0"/>
              <a:t>  </a:t>
            </a:r>
          </a:p>
          <a:p>
            <a:r>
              <a:rPr lang="en-IN" dirty="0"/>
              <a:t># display </a:t>
            </a:r>
            <a:r>
              <a:rPr lang="en-IN" dirty="0" err="1"/>
              <a:t>DataFrame</a:t>
            </a:r>
            <a:endParaRPr lang="en-IN" dirty="0"/>
          </a:p>
          <a:p>
            <a:r>
              <a:rPr lang="en-IN" dirty="0"/>
              <a:t>print(</a:t>
            </a:r>
            <a:r>
              <a:rPr lang="en-IN" dirty="0" err="1"/>
              <a:t>df</a:t>
            </a:r>
            <a:r>
              <a:rPr lang="en-IN" dirty="0"/>
              <a:t>)</a:t>
            </a:r>
          </a:p>
        </p:txBody>
      </p:sp>
      <p:pic>
        <p:nvPicPr>
          <p:cNvPr id="5" name="Picture 4"/>
          <p:cNvPicPr>
            <a:picLocks noChangeAspect="1"/>
          </p:cNvPicPr>
          <p:nvPr/>
        </p:nvPicPr>
        <p:blipFill>
          <a:blip r:embed="rId2"/>
          <a:stretch>
            <a:fillRect/>
          </a:stretch>
        </p:blipFill>
        <p:spPr>
          <a:xfrm>
            <a:off x="6442301" y="514190"/>
            <a:ext cx="3400425" cy="1314450"/>
          </a:xfrm>
          <a:prstGeom prst="rect">
            <a:avLst/>
          </a:prstGeom>
        </p:spPr>
      </p:pic>
      <p:sp>
        <p:nvSpPr>
          <p:cNvPr id="6" name="Rectangle 5"/>
          <p:cNvSpPr/>
          <p:nvPr/>
        </p:nvSpPr>
        <p:spPr>
          <a:xfrm>
            <a:off x="609600" y="2942495"/>
            <a:ext cx="5036457" cy="203132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a:t>  </a:t>
            </a:r>
            <a:r>
              <a:rPr lang="en-IN" dirty="0" smtClean="0"/>
              <a:t># </a:t>
            </a:r>
            <a:r>
              <a:rPr lang="en-IN" dirty="0"/>
              <a:t>read text file into pandas </a:t>
            </a:r>
            <a:r>
              <a:rPr lang="en-IN" dirty="0" err="1"/>
              <a:t>DataFrame</a:t>
            </a:r>
            <a:r>
              <a:rPr lang="en-IN" dirty="0"/>
              <a:t> and</a:t>
            </a:r>
          </a:p>
          <a:p>
            <a:r>
              <a:rPr lang="en-IN" dirty="0"/>
              <a:t># create header</a:t>
            </a:r>
          </a:p>
          <a:p>
            <a:r>
              <a:rPr lang="en-IN" dirty="0" err="1"/>
              <a:t>df</a:t>
            </a:r>
            <a:r>
              <a:rPr lang="en-IN" dirty="0"/>
              <a:t> = </a:t>
            </a:r>
            <a:r>
              <a:rPr lang="en-IN" dirty="0" err="1"/>
              <a:t>pd.read_csv</a:t>
            </a:r>
            <a:r>
              <a:rPr lang="en-IN" dirty="0"/>
              <a:t>("gfg.txt", </a:t>
            </a:r>
            <a:r>
              <a:rPr lang="en-IN" dirty="0" err="1"/>
              <a:t>sep</a:t>
            </a:r>
            <a:r>
              <a:rPr lang="en-IN" dirty="0"/>
              <a:t>=" ", header=None)</a:t>
            </a:r>
          </a:p>
          <a:p>
            <a:r>
              <a:rPr lang="en-IN" dirty="0"/>
              <a:t>  </a:t>
            </a:r>
          </a:p>
          <a:p>
            <a:r>
              <a:rPr lang="en-IN" dirty="0"/>
              <a:t># display </a:t>
            </a:r>
            <a:r>
              <a:rPr lang="en-IN" dirty="0" err="1"/>
              <a:t>DataFrame</a:t>
            </a:r>
            <a:endParaRPr lang="en-IN" dirty="0"/>
          </a:p>
          <a:p>
            <a:r>
              <a:rPr lang="en-IN" dirty="0"/>
              <a:t>print(</a:t>
            </a:r>
            <a:r>
              <a:rPr lang="en-IN" dirty="0" err="1"/>
              <a:t>df</a:t>
            </a:r>
            <a:r>
              <a:rPr lang="en-IN" dirty="0"/>
              <a:t>)</a:t>
            </a:r>
          </a:p>
        </p:txBody>
      </p:sp>
      <p:pic>
        <p:nvPicPr>
          <p:cNvPr id="7" name="Picture 6"/>
          <p:cNvPicPr>
            <a:picLocks noChangeAspect="1"/>
          </p:cNvPicPr>
          <p:nvPr/>
        </p:nvPicPr>
        <p:blipFill>
          <a:blip r:embed="rId3"/>
          <a:stretch>
            <a:fillRect/>
          </a:stretch>
        </p:blipFill>
        <p:spPr>
          <a:xfrm>
            <a:off x="6166076" y="3210444"/>
            <a:ext cx="3676650" cy="1495425"/>
          </a:xfrm>
          <a:prstGeom prst="rect">
            <a:avLst/>
          </a:prstGeom>
        </p:spPr>
      </p:pic>
    </p:spTree>
    <p:extLst>
      <p:ext uri="{BB962C8B-B14F-4D97-AF65-F5344CB8AC3E}">
        <p14:creationId xmlns:p14="http://schemas.microsoft.com/office/powerpoint/2010/main" val="2033694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3143" y="424881"/>
            <a:ext cx="10580914" cy="2585323"/>
          </a:xfrm>
          <a:prstGeom prst="rect">
            <a:avLst/>
          </a:prstGeom>
        </p:spPr>
        <p:txBody>
          <a:bodyPr wrap="square">
            <a:spAutoFit/>
          </a:bodyPr>
          <a:lstStyle/>
          <a:p>
            <a:pPr>
              <a:lnSpc>
                <a:spcPct val="150000"/>
              </a:lnSpc>
            </a:pPr>
            <a:r>
              <a:rPr lang="en-US" dirty="0" err="1"/>
              <a:t>read_table</a:t>
            </a:r>
            <a:r>
              <a:rPr lang="en-US" dirty="0"/>
              <a:t>()</a:t>
            </a:r>
          </a:p>
          <a:p>
            <a:pPr marL="285750" indent="-285750">
              <a:lnSpc>
                <a:spcPct val="150000"/>
              </a:lnSpc>
              <a:buFont typeface="Arial" panose="020B0604020202020204" pitchFamily="34" charset="0"/>
              <a:buChar char="•"/>
            </a:pPr>
            <a:r>
              <a:rPr lang="en-US" dirty="0"/>
              <a:t>We can read data from a text file using </a:t>
            </a:r>
            <a:r>
              <a:rPr lang="en-US" dirty="0" err="1"/>
              <a:t>read_table</a:t>
            </a:r>
            <a:r>
              <a:rPr lang="en-US" dirty="0"/>
              <a:t>() in pandas. This function reads a general delimited file to a </a:t>
            </a:r>
            <a:r>
              <a:rPr lang="en-US" dirty="0" err="1"/>
              <a:t>DataFrame</a:t>
            </a:r>
            <a:r>
              <a:rPr lang="en-US" dirty="0"/>
              <a:t> object. This function is essentially the same as the </a:t>
            </a:r>
            <a:r>
              <a:rPr lang="en-US" dirty="0" err="1"/>
              <a:t>read_csv</a:t>
            </a:r>
            <a:r>
              <a:rPr lang="en-US" dirty="0"/>
              <a:t>() function but with the delimiter = ‘\t’, instead of a comma by default. We will read data with the </a:t>
            </a:r>
            <a:r>
              <a:rPr lang="en-US" dirty="0" err="1"/>
              <a:t>read_table</a:t>
            </a:r>
            <a:r>
              <a:rPr lang="en-US" dirty="0"/>
              <a:t> function making separator equal to a single space(‘ </a:t>
            </a:r>
            <a:r>
              <a:rPr lang="en-US" dirty="0" smtClean="0"/>
              <a:t>‘).</a:t>
            </a:r>
          </a:p>
          <a:p>
            <a:pPr marL="285750" indent="-285750">
              <a:lnSpc>
                <a:spcPct val="150000"/>
              </a:lnSpc>
              <a:buFont typeface="Arial" panose="020B0604020202020204" pitchFamily="34" charset="0"/>
              <a:buChar char="•"/>
            </a:pPr>
            <a:r>
              <a:rPr lang="en-IN" dirty="0"/>
              <a:t>data=</a:t>
            </a:r>
            <a:r>
              <a:rPr lang="en-IN" dirty="0" err="1"/>
              <a:t>pandas.read_table</a:t>
            </a:r>
            <a:r>
              <a:rPr lang="en-IN" dirty="0"/>
              <a:t>('filename.txt', delimiter = ' ')</a:t>
            </a:r>
          </a:p>
        </p:txBody>
      </p:sp>
      <p:sp>
        <p:nvSpPr>
          <p:cNvPr id="5" name="Rectangle 4"/>
          <p:cNvSpPr/>
          <p:nvPr/>
        </p:nvSpPr>
        <p:spPr>
          <a:xfrm>
            <a:off x="754743" y="3501909"/>
            <a:ext cx="4455886" cy="17543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dirty="0"/>
              <a:t>import pandas as </a:t>
            </a:r>
            <a:r>
              <a:rPr lang="en-IN" dirty="0" err="1"/>
              <a:t>pd</a:t>
            </a:r>
            <a:endParaRPr lang="en-IN" dirty="0"/>
          </a:p>
          <a:p>
            <a:r>
              <a:rPr lang="en-IN" dirty="0"/>
              <a:t>  </a:t>
            </a:r>
            <a:r>
              <a:rPr lang="en-IN" dirty="0" smtClean="0"/>
              <a:t># </a:t>
            </a:r>
            <a:r>
              <a:rPr lang="en-IN" dirty="0"/>
              <a:t>read text file into pandas </a:t>
            </a:r>
            <a:r>
              <a:rPr lang="en-IN" dirty="0" err="1"/>
              <a:t>DataFrame</a:t>
            </a:r>
            <a:endParaRPr lang="en-IN" dirty="0"/>
          </a:p>
          <a:p>
            <a:r>
              <a:rPr lang="en-IN" dirty="0" err="1"/>
              <a:t>df</a:t>
            </a:r>
            <a:r>
              <a:rPr lang="en-IN" dirty="0"/>
              <a:t> = </a:t>
            </a:r>
            <a:r>
              <a:rPr lang="en-IN" dirty="0" err="1"/>
              <a:t>pd.read_table</a:t>
            </a:r>
            <a:r>
              <a:rPr lang="en-IN" dirty="0"/>
              <a:t>("gfg.txt", delimiter=" ")</a:t>
            </a:r>
          </a:p>
          <a:p>
            <a:r>
              <a:rPr lang="en-IN" dirty="0"/>
              <a:t>  </a:t>
            </a:r>
          </a:p>
          <a:p>
            <a:r>
              <a:rPr lang="en-IN" dirty="0"/>
              <a:t># display </a:t>
            </a:r>
            <a:r>
              <a:rPr lang="en-IN" dirty="0" err="1"/>
              <a:t>DataFrame</a:t>
            </a:r>
            <a:endParaRPr lang="en-IN" dirty="0"/>
          </a:p>
          <a:p>
            <a:r>
              <a:rPr lang="en-IN" dirty="0"/>
              <a:t>print(</a:t>
            </a:r>
            <a:r>
              <a:rPr lang="en-IN" dirty="0" err="1"/>
              <a:t>df</a:t>
            </a:r>
            <a:r>
              <a:rPr lang="en-IN" dirty="0"/>
              <a:t>)</a:t>
            </a:r>
          </a:p>
        </p:txBody>
      </p:sp>
      <p:pic>
        <p:nvPicPr>
          <p:cNvPr id="6" name="Picture 5"/>
          <p:cNvPicPr>
            <a:picLocks noChangeAspect="1"/>
          </p:cNvPicPr>
          <p:nvPr/>
        </p:nvPicPr>
        <p:blipFill>
          <a:blip r:embed="rId2"/>
          <a:stretch>
            <a:fillRect/>
          </a:stretch>
        </p:blipFill>
        <p:spPr>
          <a:xfrm>
            <a:off x="6875689" y="3731372"/>
            <a:ext cx="3400425" cy="1295400"/>
          </a:xfrm>
          <a:prstGeom prst="rect">
            <a:avLst/>
          </a:prstGeom>
        </p:spPr>
      </p:pic>
    </p:spTree>
    <p:extLst>
      <p:ext uri="{BB962C8B-B14F-4D97-AF65-F5344CB8AC3E}">
        <p14:creationId xmlns:p14="http://schemas.microsoft.com/office/powerpoint/2010/main" val="202119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943" y="198067"/>
            <a:ext cx="11263086" cy="6324808"/>
          </a:xfrm>
          <a:prstGeom prst="rect">
            <a:avLst/>
          </a:prstGeom>
        </p:spPr>
        <p:txBody>
          <a:bodyPr wrap="square">
            <a:spAutoFit/>
          </a:bodyPr>
          <a:lstStyle/>
          <a:p>
            <a:pPr>
              <a:lnSpc>
                <a:spcPct val="150000"/>
              </a:lnSpc>
            </a:pPr>
            <a:r>
              <a:rPr lang="en-US" b="1" dirty="0" smtClean="0"/>
              <a:t>Human-generated </a:t>
            </a:r>
            <a:r>
              <a:rPr lang="en-US" b="1" dirty="0"/>
              <a:t>unstructured data:</a:t>
            </a:r>
          </a:p>
          <a:p>
            <a:pPr marL="285750" indent="-285750">
              <a:lnSpc>
                <a:spcPct val="150000"/>
              </a:lnSpc>
              <a:buFont typeface="Arial" panose="020B0604020202020204" pitchFamily="34" charset="0"/>
              <a:buChar char="•"/>
            </a:pPr>
            <a:r>
              <a:rPr lang="en-US" b="1" dirty="0" smtClean="0"/>
              <a:t>Social </a:t>
            </a:r>
            <a:r>
              <a:rPr lang="en-US" b="1" dirty="0"/>
              <a:t>media data</a:t>
            </a:r>
            <a:r>
              <a:rPr lang="en-US" dirty="0"/>
              <a:t>: This data is generated from the social media platforms such as YouTube, Facebook, Twitter, LinkedIn, and Flickr.</a:t>
            </a:r>
          </a:p>
          <a:p>
            <a:pPr marL="285750" indent="-285750">
              <a:lnSpc>
                <a:spcPct val="150000"/>
              </a:lnSpc>
              <a:buFont typeface="Arial" panose="020B0604020202020204" pitchFamily="34" charset="0"/>
              <a:buChar char="•"/>
            </a:pPr>
            <a:r>
              <a:rPr lang="en-US" dirty="0" smtClean="0"/>
              <a:t> </a:t>
            </a:r>
            <a:r>
              <a:rPr lang="en-US" b="1" dirty="0"/>
              <a:t>Mobile data: </a:t>
            </a:r>
            <a:r>
              <a:rPr lang="en-US" dirty="0"/>
              <a:t>This includes data such as text messages and location information.</a:t>
            </a:r>
          </a:p>
          <a:p>
            <a:pPr marL="285750" indent="-285750">
              <a:lnSpc>
                <a:spcPct val="150000"/>
              </a:lnSpc>
              <a:buFont typeface="Arial" panose="020B0604020202020204" pitchFamily="34" charset="0"/>
              <a:buChar char="•"/>
            </a:pPr>
            <a:r>
              <a:rPr lang="en-US" dirty="0" smtClean="0"/>
              <a:t> </a:t>
            </a:r>
            <a:r>
              <a:rPr lang="en-US" b="1" dirty="0"/>
              <a:t>website content: </a:t>
            </a:r>
            <a:r>
              <a:rPr lang="en-US" dirty="0"/>
              <a:t>This comes from any site delivering unstructured content, like YouTube, Flickr, or Instagram</a:t>
            </a:r>
            <a:r>
              <a:rPr lang="en-US" dirty="0" smtClean="0"/>
              <a:t>.</a:t>
            </a:r>
          </a:p>
          <a:p>
            <a:pPr>
              <a:lnSpc>
                <a:spcPct val="150000"/>
              </a:lnSpc>
            </a:pPr>
            <a:r>
              <a:rPr lang="en-US" b="1" dirty="0" err="1" smtClean="0"/>
              <a:t>i</a:t>
            </a:r>
            <a:r>
              <a:rPr lang="en-US" b="1" dirty="0" smtClean="0"/>
              <a:t>)Natural </a:t>
            </a:r>
            <a:r>
              <a:rPr lang="en-US" b="1" dirty="0"/>
              <a:t>Language:</a:t>
            </a:r>
          </a:p>
          <a:p>
            <a:pPr marL="285750" indent="-285750">
              <a:lnSpc>
                <a:spcPct val="150000"/>
              </a:lnSpc>
              <a:buFont typeface="Arial" panose="020B0604020202020204" pitchFamily="34" charset="0"/>
              <a:buChar char="•"/>
            </a:pPr>
            <a:r>
              <a:rPr lang="en-US" dirty="0" smtClean="0"/>
              <a:t>Natural </a:t>
            </a:r>
            <a:r>
              <a:rPr lang="en-US" dirty="0"/>
              <a:t>language is a special type of unstructured data; it’s challenging to process because it requires knowledge of specific data science techniques and linguistics.</a:t>
            </a:r>
          </a:p>
          <a:p>
            <a:pPr marL="285750" indent="-285750">
              <a:lnSpc>
                <a:spcPct val="150000"/>
              </a:lnSpc>
              <a:buFont typeface="Arial" panose="020B0604020202020204" pitchFamily="34" charset="0"/>
              <a:buChar char="•"/>
            </a:pPr>
            <a:r>
              <a:rPr lang="en-US" dirty="0" smtClean="0"/>
              <a:t>The </a:t>
            </a:r>
            <a:r>
              <a:rPr lang="en-US" dirty="0"/>
              <a:t>natural language processing community has had success in entity recognition, topic recognition, summarization, and sentiment analysis, but models trained in one domain don’t generalize well to other domains</a:t>
            </a:r>
            <a:r>
              <a:rPr lang="en-US" dirty="0" smtClean="0"/>
              <a:t>.</a:t>
            </a:r>
          </a:p>
          <a:p>
            <a:pPr>
              <a:lnSpc>
                <a:spcPct val="150000"/>
              </a:lnSpc>
            </a:pPr>
            <a:r>
              <a:rPr lang="en-US" b="1" dirty="0"/>
              <a:t>ii)Graph based or Network Data:</a:t>
            </a:r>
          </a:p>
          <a:p>
            <a:pPr marL="285750" indent="-285750">
              <a:lnSpc>
                <a:spcPct val="150000"/>
              </a:lnSpc>
              <a:buFont typeface="Arial" panose="020B0604020202020204" pitchFamily="34" charset="0"/>
              <a:buChar char="•"/>
            </a:pPr>
            <a:r>
              <a:rPr lang="en-US" dirty="0" smtClean="0"/>
              <a:t>In </a:t>
            </a:r>
            <a:r>
              <a:rPr lang="en-US" dirty="0"/>
              <a:t>graph theory, a graph is a mathematical structure to model pair-wise relationships between objects. </a:t>
            </a:r>
          </a:p>
          <a:p>
            <a:pPr marL="285750" indent="-285750">
              <a:lnSpc>
                <a:spcPct val="150000"/>
              </a:lnSpc>
              <a:buFont typeface="Arial" panose="020B0604020202020204" pitchFamily="34" charset="0"/>
              <a:buChar char="•"/>
            </a:pPr>
            <a:r>
              <a:rPr lang="en-US" dirty="0" smtClean="0"/>
              <a:t>Graph </a:t>
            </a:r>
            <a:r>
              <a:rPr lang="en-US" dirty="0"/>
              <a:t>or network data is, in short, data that focuses on the relationship or adjacency of objects.</a:t>
            </a:r>
          </a:p>
          <a:p>
            <a:pPr marL="285750" indent="-285750">
              <a:lnSpc>
                <a:spcPct val="150000"/>
              </a:lnSpc>
              <a:buFont typeface="Arial" panose="020B0604020202020204" pitchFamily="34" charset="0"/>
              <a:buChar char="•"/>
            </a:pPr>
            <a:r>
              <a:rPr lang="en-US" dirty="0" smtClean="0"/>
              <a:t>The </a:t>
            </a:r>
            <a:r>
              <a:rPr lang="en-US" dirty="0"/>
              <a:t>graph structures use nodes, edges, and properties to represent and store graphical data. Graph-based data is a natural way to represent social networks.</a:t>
            </a:r>
            <a:endParaRPr lang="en-IN" dirty="0"/>
          </a:p>
        </p:txBody>
      </p:sp>
    </p:spTree>
    <p:extLst>
      <p:ext uri="{BB962C8B-B14F-4D97-AF65-F5344CB8AC3E}">
        <p14:creationId xmlns:p14="http://schemas.microsoft.com/office/powerpoint/2010/main" val="414097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543" y="640646"/>
            <a:ext cx="11117943" cy="4662815"/>
          </a:xfrm>
          <a:prstGeom prst="rect">
            <a:avLst/>
          </a:prstGeom>
        </p:spPr>
        <p:txBody>
          <a:bodyPr wrap="square">
            <a:spAutoFit/>
          </a:bodyPr>
          <a:lstStyle/>
          <a:p>
            <a:pPr algn="just">
              <a:lnSpc>
                <a:spcPct val="150000"/>
              </a:lnSpc>
            </a:pPr>
            <a:r>
              <a:rPr lang="en-US" b="1" dirty="0"/>
              <a:t>iii)Audio, Image &amp; Video:</a:t>
            </a:r>
          </a:p>
          <a:p>
            <a:pPr algn="just">
              <a:lnSpc>
                <a:spcPct val="150000"/>
              </a:lnSpc>
            </a:pPr>
            <a:r>
              <a:rPr lang="en-US" dirty="0" smtClean="0"/>
              <a:t> </a:t>
            </a:r>
            <a:r>
              <a:rPr lang="en-US" dirty="0"/>
              <a:t>Audio, image, and video are data types that pose specific challenges to a data scientist.</a:t>
            </a:r>
          </a:p>
          <a:p>
            <a:pPr algn="just">
              <a:lnSpc>
                <a:spcPct val="150000"/>
              </a:lnSpc>
            </a:pPr>
            <a:r>
              <a:rPr lang="en-US" dirty="0" smtClean="0"/>
              <a:t> </a:t>
            </a:r>
            <a:r>
              <a:rPr lang="en-US" dirty="0"/>
              <a:t>MLBAM (Major League Baseball Advanced Media) announced in 2014 that they’ll increase video capture to approximately 7 TB per game for the purpose of live, in-game analytics. High-speed cameras at stadiums will capture ball and athlete movements to calculate in real time, for example, the path taken by a defender relative to two baselines.</a:t>
            </a:r>
          </a:p>
          <a:p>
            <a:pPr algn="just">
              <a:lnSpc>
                <a:spcPct val="150000"/>
              </a:lnSpc>
            </a:pPr>
            <a:r>
              <a:rPr lang="en-US" b="1" dirty="0" smtClean="0"/>
              <a:t>iv)Streaming </a:t>
            </a:r>
            <a:r>
              <a:rPr lang="en-US" b="1" dirty="0"/>
              <a:t>Data:</a:t>
            </a:r>
          </a:p>
          <a:p>
            <a:pPr algn="just">
              <a:lnSpc>
                <a:spcPct val="150000"/>
              </a:lnSpc>
            </a:pPr>
            <a:r>
              <a:rPr lang="en-US" dirty="0" smtClean="0"/>
              <a:t>Streaming </a:t>
            </a:r>
            <a:r>
              <a:rPr lang="en-US" dirty="0"/>
              <a:t>data is data that is generated continuously by thousands of data sources, which typically send in the data records simultaneously, and in small sizes (order of Kilobytes). </a:t>
            </a:r>
          </a:p>
          <a:p>
            <a:pPr algn="just">
              <a:lnSpc>
                <a:spcPct val="150000"/>
              </a:lnSpc>
            </a:pPr>
            <a:r>
              <a:rPr lang="en-US" dirty="0" smtClean="0"/>
              <a:t>Examples </a:t>
            </a:r>
            <a:r>
              <a:rPr lang="en-US" dirty="0"/>
              <a:t>are the-Log files generated by customers using your mobile or web applications, online game activity,  “What’s trending” on Twitter, live sporting or music events, and the stock market.</a:t>
            </a:r>
            <a:endParaRPr lang="en-IN" dirty="0"/>
          </a:p>
        </p:txBody>
      </p:sp>
    </p:spTree>
    <p:extLst>
      <p:ext uri="{BB962C8B-B14F-4D97-AF65-F5344CB8AC3E}">
        <p14:creationId xmlns:p14="http://schemas.microsoft.com/office/powerpoint/2010/main" val="1494276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7901</Words>
  <Application>Microsoft Office PowerPoint</Application>
  <PresentationFormat>Widescreen</PresentationFormat>
  <Paragraphs>1171</Paragraphs>
  <Slides>75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Calibri Light</vt:lpstr>
      <vt:lpstr>erdana</vt:lpstr>
      <vt:lpstr>Heebo</vt:lpstr>
      <vt:lpstr>inter-regular</vt:lpstr>
      <vt:lpstr>Nunito</vt:lpstr>
      <vt:lpstr>Times New Roman</vt:lpstr>
      <vt:lpstr>Wingdings</vt:lpstr>
      <vt:lpstr>Office Theme</vt:lpstr>
      <vt:lpstr>Unit-1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Structures in Pandas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Dr Chitradevi D</dc:creator>
  <cp:lastModifiedBy>Dr Chitradevi D</cp:lastModifiedBy>
  <cp:revision>28</cp:revision>
  <dcterms:created xsi:type="dcterms:W3CDTF">2025-01-06T08:53:11Z</dcterms:created>
  <dcterms:modified xsi:type="dcterms:W3CDTF">2025-02-20T04:11:27Z</dcterms:modified>
</cp:coreProperties>
</file>