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74" r:id="rId2"/>
    <p:sldId id="276" r:id="rId3"/>
    <p:sldId id="257" r:id="rId4"/>
    <p:sldId id="258" r:id="rId5"/>
    <p:sldId id="259" r:id="rId6"/>
    <p:sldId id="354" r:id="rId7"/>
    <p:sldId id="260" r:id="rId8"/>
    <p:sldId id="261" r:id="rId9"/>
    <p:sldId id="355" r:id="rId10"/>
    <p:sldId id="262" r:id="rId11"/>
    <p:sldId id="263" r:id="rId12"/>
    <p:sldId id="264" r:id="rId13"/>
    <p:sldId id="265" r:id="rId14"/>
    <p:sldId id="360" r:id="rId15"/>
    <p:sldId id="363" r:id="rId16"/>
    <p:sldId id="266" r:id="rId17"/>
    <p:sldId id="361" r:id="rId18"/>
    <p:sldId id="267" r:id="rId19"/>
    <p:sldId id="268" r:id="rId20"/>
    <p:sldId id="269" r:id="rId21"/>
    <p:sldId id="270" r:id="rId22"/>
    <p:sldId id="271" r:id="rId23"/>
    <p:sldId id="272" r:id="rId24"/>
    <p:sldId id="273" r:id="rId25"/>
    <p:sldId id="362" r:id="rId26"/>
    <p:sldId id="367" r:id="rId27"/>
    <p:sldId id="368" r:id="rId28"/>
    <p:sldId id="369" r:id="rId29"/>
    <p:sldId id="370" r:id="rId30"/>
    <p:sldId id="371" r:id="rId31"/>
    <p:sldId id="372" r:id="rId32"/>
    <p:sldId id="373" r:id="rId33"/>
    <p:sldId id="356" r:id="rId34"/>
    <p:sldId id="357" r:id="rId35"/>
    <p:sldId id="337" r:id="rId36"/>
    <p:sldId id="359" r:id="rId37"/>
    <p:sldId id="358" r:id="rId38"/>
    <p:sldId id="311" r:id="rId39"/>
    <p:sldId id="275" r:id="rId40"/>
    <p:sldId id="374" r:id="rId41"/>
    <p:sldId id="278" r:id="rId42"/>
    <p:sldId id="279" r:id="rId43"/>
    <p:sldId id="280" r:id="rId44"/>
    <p:sldId id="296" r:id="rId45"/>
    <p:sldId id="297" r:id="rId46"/>
    <p:sldId id="312" r:id="rId47"/>
    <p:sldId id="301" r:id="rId48"/>
    <p:sldId id="375" r:id="rId49"/>
    <p:sldId id="302" r:id="rId50"/>
    <p:sldId id="303" r:id="rId51"/>
    <p:sldId id="376" r:id="rId52"/>
    <p:sldId id="338" r:id="rId53"/>
    <p:sldId id="304" r:id="rId54"/>
    <p:sldId id="305" r:id="rId55"/>
    <p:sldId id="306" r:id="rId56"/>
    <p:sldId id="307" r:id="rId57"/>
    <p:sldId id="377" r:id="rId58"/>
    <p:sldId id="285" r:id="rId59"/>
    <p:sldId id="286" r:id="rId60"/>
    <p:sldId id="287" r:id="rId61"/>
    <p:sldId id="378" r:id="rId62"/>
    <p:sldId id="288" r:id="rId63"/>
    <p:sldId id="298" r:id="rId64"/>
    <p:sldId id="308" r:id="rId65"/>
    <p:sldId id="309" r:id="rId66"/>
    <p:sldId id="379" r:id="rId67"/>
    <p:sldId id="299" r:id="rId68"/>
    <p:sldId id="380" r:id="rId69"/>
    <p:sldId id="381" r:id="rId70"/>
    <p:sldId id="313" r:id="rId71"/>
    <p:sldId id="314" r:id="rId72"/>
    <p:sldId id="315" r:id="rId73"/>
    <p:sldId id="316" r:id="rId74"/>
    <p:sldId id="317" r:id="rId75"/>
    <p:sldId id="31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62" d="100"/>
          <a:sy n="62" d="100"/>
        </p:scale>
        <p:origin x="954" y="84"/>
      </p:cViewPr>
      <p:guideLst/>
    </p:cSldViewPr>
  </p:slideViewPr>
  <p:notesTextViewPr>
    <p:cViewPr>
      <p:scale>
        <a:sx n="1" d="1"/>
        <a:sy n="1" d="1"/>
      </p:scale>
      <p:origin x="0" y="0"/>
    </p:cViewPr>
  </p:notesTextViewPr>
  <p:sorterViewPr>
    <p:cViewPr>
      <p:scale>
        <a:sx n="100" d="100"/>
        <a:sy n="100" d="100"/>
      </p:scale>
      <p:origin x="0" y="-319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0A3AB-1ABE-4087-8016-995ADE5E967E}"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8E18D-02F0-4EF7-9A22-F34217E1C1C8}" type="slidenum">
              <a:rPr lang="en-IN" smtClean="0"/>
              <a:t>‹#›</a:t>
            </a:fld>
            <a:endParaRPr lang="en-IN"/>
          </a:p>
        </p:txBody>
      </p:sp>
    </p:spTree>
    <p:extLst>
      <p:ext uri="{BB962C8B-B14F-4D97-AF65-F5344CB8AC3E}">
        <p14:creationId xmlns:p14="http://schemas.microsoft.com/office/powerpoint/2010/main" val="196722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23552A-33DA-42D5-B6D8-7D932FFE354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82773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3552A-33DA-42D5-B6D8-7D932FFE354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160610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3552A-33DA-42D5-B6D8-7D932FFE354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373992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3552A-33DA-42D5-B6D8-7D932FFE354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234534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3552A-33DA-42D5-B6D8-7D932FFE354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377020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23552A-33DA-42D5-B6D8-7D932FFE354D}"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337273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23552A-33DA-42D5-B6D8-7D932FFE354D}"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248796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23552A-33DA-42D5-B6D8-7D932FFE354D}"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135835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3552A-33DA-42D5-B6D8-7D932FFE354D}"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25099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3552A-33DA-42D5-B6D8-7D932FFE354D}"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8533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3552A-33DA-42D5-B6D8-7D932FFE354D}"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14359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3552A-33DA-42D5-B6D8-7D932FFE354D}" type="datetimeFigureOut">
              <a:rPr lang="en-US" smtClean="0"/>
              <a:t>4/21/2025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1D7B8-5A84-4EC9-A122-505300E7EF2A}" type="slidenum">
              <a:rPr lang="en-US" smtClean="0"/>
              <a:t>‹#›</a:t>
            </a:fld>
            <a:endParaRPr lang="en-US"/>
          </a:p>
        </p:txBody>
      </p:sp>
    </p:spTree>
    <p:extLst>
      <p:ext uri="{BB962C8B-B14F-4D97-AF65-F5344CB8AC3E}">
        <p14:creationId xmlns:p14="http://schemas.microsoft.com/office/powerpoint/2010/main" val="106851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0.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22.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43.wmf"/><Relationship Id="rId4" Type="http://schemas.openxmlformats.org/officeDocument/2006/relationships/oleObject" Target="../embeddings/oleObject21.bin"/><Relationship Id="rId9" Type="http://schemas.openxmlformats.org/officeDocument/2006/relationships/image" Target="../media/image4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47.wmf"/><Relationship Id="rId4"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6.wmf"/><Relationship Id="rId7" Type="http://schemas.openxmlformats.org/officeDocument/2006/relationships/oleObject" Target="../embeddings/oleObject29.bin"/><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w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31.bin"/></Relationships>
</file>

<file path=ppt/slides/_rels/slide56.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3.w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56.wmf"/><Relationship Id="rId4" Type="http://schemas.openxmlformats.org/officeDocument/2006/relationships/oleObject" Target="../embeddings/oleObject33.bin"/></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2.xml"/><Relationship Id="rId4" Type="http://schemas.openxmlformats.org/officeDocument/2006/relationships/image" Target="../media/image80.jpeg"/></Relationships>
</file>

<file path=ppt/slides/_rels/slide6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7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7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893" y="1580072"/>
            <a:ext cx="10337399" cy="2696444"/>
          </a:xfrm>
          <a:prstGeom prst="rect">
            <a:avLst/>
          </a:prstGeom>
          <a:noFill/>
        </p:spPr>
        <p:txBody>
          <a:bodyPr wrap="square" rtlCol="0">
            <a:spAutoFit/>
          </a:bodyPr>
          <a:lstStyle/>
          <a:p>
            <a:pPr algn="ctr">
              <a:lnSpc>
                <a:spcPct val="150000"/>
              </a:lnSpc>
            </a:pPr>
            <a:r>
              <a:rPr lang="en-US" sz="6000" b="1" dirty="0">
                <a:solidFill>
                  <a:srgbClr val="0000FF"/>
                </a:solidFill>
                <a:latin typeface="Times New Roman" panose="02020603050405020304" pitchFamily="18" charset="0"/>
                <a:cs typeface="Times New Roman" panose="02020603050405020304" pitchFamily="18" charset="0"/>
              </a:rPr>
              <a:t>Unit V–Optical Link Power Budget Analysis</a:t>
            </a:r>
          </a:p>
        </p:txBody>
      </p:sp>
    </p:spTree>
    <p:extLst>
      <p:ext uri="{BB962C8B-B14F-4D97-AF65-F5344CB8AC3E}">
        <p14:creationId xmlns:p14="http://schemas.microsoft.com/office/powerpoint/2010/main" val="91941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3050627" y="0"/>
            <a:ext cx="5094890" cy="712076"/>
          </a:xfrm>
        </p:spPr>
        <p:txBody>
          <a:bodyPr>
            <a:normAutofit fontScale="90000"/>
          </a:bodyPr>
          <a:lstStyle/>
          <a:p>
            <a:r>
              <a:rPr lang="en-US" altLang="en-US" sz="3600" b="1" dirty="0">
                <a:solidFill>
                  <a:srgbClr val="C00000"/>
                </a:solidFill>
                <a:latin typeface="Arial" panose="020B0604020202020204" pitchFamily="34" charset="0"/>
                <a:cs typeface="Arial" panose="020B0604020202020204" pitchFamily="34" charset="0"/>
              </a:rPr>
              <a:t>Design Considerations</a:t>
            </a:r>
          </a:p>
        </p:txBody>
      </p:sp>
      <p:sp>
        <p:nvSpPr>
          <p:cNvPr id="5" name="Rectangle 1027"/>
          <p:cNvSpPr txBox="1">
            <a:spLocks noChangeArrowheads="1"/>
          </p:cNvSpPr>
          <p:nvPr/>
        </p:nvSpPr>
        <p:spPr>
          <a:xfrm>
            <a:off x="342900" y="712076"/>
            <a:ext cx="11623431" cy="44226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altLang="en-US" sz="3600" b="1" dirty="0">
                <a:solidFill>
                  <a:srgbClr val="00B050"/>
                </a:solidFill>
                <a:latin typeface="Arial" panose="020B0604020202020204" pitchFamily="34" charset="0"/>
                <a:cs typeface="Arial" panose="020B0604020202020204" pitchFamily="34" charset="0"/>
              </a:rPr>
              <a:t>Link Power Budget Analysis</a:t>
            </a:r>
          </a:p>
          <a:p>
            <a:pPr lvl="1" algn="just"/>
            <a:r>
              <a:rPr lang="en-US" altLang="en-US" sz="3600" dirty="0">
                <a:latin typeface="Arial" panose="020B0604020202020204" pitchFamily="34" charset="0"/>
                <a:cs typeface="Arial" panose="020B0604020202020204" pitchFamily="34" charset="0"/>
              </a:rPr>
              <a:t>Power margin calculations between the transmitter and receiver considering attenuation, connectors, splices and other losses.</a:t>
            </a:r>
          </a:p>
          <a:p>
            <a:pPr marL="457200" lvl="1" indent="0">
              <a:buNone/>
            </a:pPr>
            <a:endParaRPr lang="en-US" altLang="en-US" sz="3600" dirty="0">
              <a:latin typeface="Arial" panose="020B0604020202020204" pitchFamily="34" charset="0"/>
              <a:cs typeface="Arial" panose="020B0604020202020204" pitchFamily="34" charset="0"/>
            </a:endParaRPr>
          </a:p>
          <a:p>
            <a:pPr marL="457200" lvl="1" indent="0">
              <a:buNone/>
            </a:pPr>
            <a:r>
              <a:rPr lang="en-US" altLang="en-US" sz="3600" b="1" dirty="0">
                <a:solidFill>
                  <a:srgbClr val="00B050"/>
                </a:solidFill>
                <a:latin typeface="Arial" panose="020B0604020202020204" pitchFamily="34" charset="0"/>
                <a:cs typeface="Arial" panose="020B0604020202020204" pitchFamily="34" charset="0"/>
              </a:rPr>
              <a:t>Rise Time Budget</a:t>
            </a:r>
          </a:p>
          <a:p>
            <a:pPr lvl="1" algn="just"/>
            <a:r>
              <a:rPr lang="en-US" altLang="en-US" sz="3600" dirty="0">
                <a:latin typeface="Arial" panose="020B0604020202020204" pitchFamily="34" charset="0"/>
                <a:cs typeface="Arial" panose="020B0604020202020204" pitchFamily="34" charset="0"/>
              </a:rPr>
              <a:t>Rise time calculations and speed of response of system considering various dispersive effects.</a:t>
            </a:r>
          </a:p>
        </p:txBody>
      </p:sp>
      <p:sp>
        <p:nvSpPr>
          <p:cNvPr id="6" name="Text Box 1028"/>
          <p:cNvSpPr txBox="1">
            <a:spLocks noChangeArrowheads="1"/>
          </p:cNvSpPr>
          <p:nvPr/>
        </p:nvSpPr>
        <p:spPr bwMode="auto">
          <a:xfrm>
            <a:off x="782515" y="5370076"/>
            <a:ext cx="104100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spcBef>
                <a:spcPct val="0"/>
              </a:spcBef>
              <a:buSzTx/>
              <a:buFontTx/>
              <a:buNone/>
            </a:pPr>
            <a:r>
              <a:rPr lang="en-US" altLang="en-US" sz="2800" b="1" dirty="0">
                <a:solidFill>
                  <a:srgbClr val="0000FF"/>
                </a:solidFill>
                <a:latin typeface="Arial" panose="020B0604020202020204" pitchFamily="34" charset="0"/>
                <a:cs typeface="Arial" panose="020B0604020202020204" pitchFamily="34" charset="0"/>
              </a:rPr>
              <a:t>These two budgets give necessary conditions for satisfactory operation</a:t>
            </a:r>
          </a:p>
        </p:txBody>
      </p:sp>
    </p:spTree>
    <p:extLst>
      <p:ext uri="{BB962C8B-B14F-4D97-AF65-F5344CB8AC3E}">
        <p14:creationId xmlns:p14="http://schemas.microsoft.com/office/powerpoint/2010/main" val="228036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51" y="1203653"/>
            <a:ext cx="10048593" cy="296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title"/>
          </p:nvPr>
        </p:nvSpPr>
        <p:spPr>
          <a:xfrm>
            <a:off x="2748832" y="10988"/>
            <a:ext cx="5830614" cy="685800"/>
          </a:xfrm>
          <a:noFill/>
        </p:spPr>
        <p:txBody>
          <a:bodyPr/>
          <a:lstStyle/>
          <a:p>
            <a:r>
              <a:rPr lang="en-US" altLang="en-US" sz="3600" b="1" dirty="0">
                <a:solidFill>
                  <a:srgbClr val="C00000"/>
                </a:solidFill>
                <a:latin typeface="Arial" panose="020B0604020202020204" pitchFamily="34" charset="0"/>
                <a:cs typeface="Arial" panose="020B0604020202020204" pitchFamily="34" charset="0"/>
              </a:rPr>
              <a:t>Optical power-loss model</a:t>
            </a:r>
          </a:p>
        </p:txBody>
      </p:sp>
      <p:graphicFrame>
        <p:nvGraphicFramePr>
          <p:cNvPr id="6" name="Object 7"/>
          <p:cNvGraphicFramePr>
            <a:graphicFrameLocks noChangeAspect="1"/>
          </p:cNvGraphicFramePr>
          <p:nvPr>
            <p:extLst>
              <p:ext uri="{D42A27DB-BD31-4B8C-83A1-F6EECF244321}">
                <p14:modId xmlns:p14="http://schemas.microsoft.com/office/powerpoint/2010/main" val="1343692248"/>
              </p:ext>
            </p:extLst>
          </p:nvPr>
        </p:nvGraphicFramePr>
        <p:xfrm>
          <a:off x="1852613" y="4624388"/>
          <a:ext cx="7392987" cy="557212"/>
        </p:xfrm>
        <a:graphic>
          <a:graphicData uri="http://schemas.openxmlformats.org/presentationml/2006/ole">
            <mc:AlternateContent xmlns:mc="http://schemas.openxmlformats.org/markup-compatibility/2006">
              <mc:Choice xmlns:v="urn:schemas-microsoft-com:vml" Requires="v">
                <p:oleObj name="Equation" r:id="rId3" imgW="3200400" imgH="241200" progId="Equation.DSMT4">
                  <p:embed/>
                </p:oleObj>
              </mc:Choice>
              <mc:Fallback>
                <p:oleObj name="Equation" r:id="rId3" imgW="3200400" imgH="241200" progId="Equation.DSMT4">
                  <p:embed/>
                  <p:pic>
                    <p:nvPicPr>
                      <p:cNvPr id="6" name="Object 7"/>
                      <p:cNvPicPr>
                        <a:picLocks noChangeAspect="1" noChangeArrowheads="1"/>
                      </p:cNvPicPr>
                      <p:nvPr/>
                    </p:nvPicPr>
                    <p:blipFill>
                      <a:blip r:embed="rId4"/>
                      <a:srcRect/>
                      <a:stretch>
                        <a:fillRect/>
                      </a:stretch>
                    </p:blipFill>
                    <p:spPr bwMode="auto">
                      <a:xfrm>
                        <a:off x="1852613" y="4624388"/>
                        <a:ext cx="7392987"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760502038"/>
              </p:ext>
            </p:extLst>
          </p:nvPr>
        </p:nvGraphicFramePr>
        <p:xfrm>
          <a:off x="1586646" y="5483104"/>
          <a:ext cx="8154987" cy="1055687"/>
        </p:xfrm>
        <a:graphic>
          <a:graphicData uri="http://schemas.openxmlformats.org/presentationml/2006/ole">
            <mc:AlternateContent xmlns:mc="http://schemas.openxmlformats.org/markup-compatibility/2006">
              <mc:Choice xmlns:v="urn:schemas-microsoft-com:vml" Requires="v">
                <p:oleObj name="Equation" r:id="rId5" imgW="3530520" imgH="457200" progId="Equation.DSMT4">
                  <p:embed/>
                </p:oleObj>
              </mc:Choice>
              <mc:Fallback>
                <p:oleObj name="Equation" r:id="rId5" imgW="3530520" imgH="457200" progId="Equation.DSMT4">
                  <p:embed/>
                  <p:pic>
                    <p:nvPicPr>
                      <p:cNvPr id="7" name="Object 9"/>
                      <p:cNvPicPr>
                        <a:picLocks noChangeAspect="1" noChangeArrowheads="1"/>
                      </p:cNvPicPr>
                      <p:nvPr/>
                    </p:nvPicPr>
                    <p:blipFill>
                      <a:blip r:embed="rId6"/>
                      <a:srcRect/>
                      <a:stretch>
                        <a:fillRect/>
                      </a:stretch>
                    </p:blipFill>
                    <p:spPr bwMode="auto">
                      <a:xfrm>
                        <a:off x="1586646" y="5483104"/>
                        <a:ext cx="8154987" cy="10556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750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205" y="509954"/>
            <a:ext cx="9865201" cy="1815882"/>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The optical power received at the photodetector depends on,</a:t>
            </a:r>
          </a:p>
          <a:p>
            <a:pPr marL="400050" indent="-400050">
              <a:buAutoNum type="romanLcParenBoth"/>
            </a:pPr>
            <a:r>
              <a:rPr lang="en-US" sz="2800" dirty="0">
                <a:latin typeface="Arial" panose="020B0604020202020204" pitchFamily="34" charset="0"/>
                <a:cs typeface="Arial" panose="020B0604020202020204" pitchFamily="34" charset="0"/>
              </a:rPr>
              <a:t>The amount of light coupled into the fiber,</a:t>
            </a:r>
          </a:p>
          <a:p>
            <a:pPr marL="400050" indent="-400050">
              <a:buAutoNum type="romanLcParenBoth"/>
            </a:pPr>
            <a:r>
              <a:rPr lang="en-US" sz="2800" dirty="0">
                <a:latin typeface="Arial" panose="020B0604020202020204" pitchFamily="34" charset="0"/>
                <a:cs typeface="Arial" panose="020B0604020202020204" pitchFamily="34" charset="0"/>
              </a:rPr>
              <a:t>The losses occurring in the fiber, and</a:t>
            </a:r>
          </a:p>
          <a:p>
            <a:pPr marL="400050" indent="-400050">
              <a:buAutoNum type="romanLcParenBoth"/>
            </a:pPr>
            <a:r>
              <a:rPr lang="en-US" sz="2800" dirty="0">
                <a:latin typeface="Arial" panose="020B0604020202020204" pitchFamily="34" charset="0"/>
                <a:cs typeface="Arial" panose="020B0604020202020204" pitchFamily="34" charset="0"/>
              </a:rPr>
              <a:t> At the connectors and splices</a:t>
            </a:r>
          </a:p>
        </p:txBody>
      </p:sp>
      <p:sp>
        <p:nvSpPr>
          <p:cNvPr id="5" name="TextBox 4"/>
          <p:cNvSpPr txBox="1"/>
          <p:nvPr/>
        </p:nvSpPr>
        <p:spPr>
          <a:xfrm>
            <a:off x="198205" y="2467474"/>
            <a:ext cx="7741222" cy="1384995"/>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Let </a:t>
            </a:r>
            <a:r>
              <a:rPr lang="en-US" sz="2800" dirty="0" err="1">
                <a:latin typeface="Arial" panose="020B0604020202020204" pitchFamily="34" charset="0"/>
                <a:cs typeface="Arial" panose="020B0604020202020204" pitchFamily="34" charset="0"/>
              </a:rPr>
              <a:t>l</a:t>
            </a:r>
            <a:r>
              <a:rPr lang="en-US" sz="2800" baseline="-25000" dirty="0" err="1">
                <a:latin typeface="Arial" panose="020B0604020202020204" pitchFamily="34" charset="0"/>
                <a:cs typeface="Arial" panose="020B0604020202020204" pitchFamily="34" charset="0"/>
              </a:rPr>
              <a:t>c</a:t>
            </a:r>
            <a:r>
              <a:rPr lang="en-US" sz="2800" dirty="0">
                <a:latin typeface="Arial" panose="020B0604020202020204" pitchFamily="34" charset="0"/>
                <a:cs typeface="Arial" panose="020B0604020202020204" pitchFamily="34" charset="0"/>
              </a:rPr>
              <a:t> denotes the losses occur at the connector</a:t>
            </a:r>
          </a:p>
          <a:p>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a:t>
            </a:r>
            <a:r>
              <a:rPr lang="en-US" sz="2800" baseline="-25000" dirty="0" err="1">
                <a:latin typeface="Arial" panose="020B0604020202020204" pitchFamily="34" charset="0"/>
                <a:cs typeface="Arial" panose="020B0604020202020204" pitchFamily="34" charset="0"/>
              </a:rPr>
              <a:t>sp</a:t>
            </a:r>
            <a:r>
              <a:rPr lang="en-US" sz="2800" dirty="0">
                <a:latin typeface="Arial" panose="020B0604020202020204" pitchFamily="34" charset="0"/>
                <a:cs typeface="Arial" panose="020B0604020202020204" pitchFamily="34" charset="0"/>
              </a:rPr>
              <a:t> denotes the losses at the splices, and </a:t>
            </a:r>
          </a:p>
          <a:p>
            <a:r>
              <a:rPr lang="en-US" sz="2800" dirty="0">
                <a:latin typeface="Arial" panose="020B0604020202020204" pitchFamily="34" charset="0"/>
                <a:cs typeface="Arial" panose="020B0604020202020204" pitchFamily="34" charset="0"/>
              </a:rPr>
              <a:t>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f</a:t>
            </a:r>
            <a:r>
              <a:rPr lang="en-US" sz="2800" dirty="0">
                <a:latin typeface="Arial" panose="020B0604020202020204" pitchFamily="34" charset="0"/>
                <a:cs typeface="Arial" panose="020B0604020202020204" pitchFamily="34" charset="0"/>
              </a:rPr>
              <a:t> denotes losses in the fiber</a:t>
            </a:r>
          </a:p>
        </p:txBody>
      </p:sp>
      <p:sp>
        <p:nvSpPr>
          <p:cNvPr id="7" name="TextBox 6"/>
          <p:cNvSpPr txBox="1"/>
          <p:nvPr/>
        </p:nvSpPr>
        <p:spPr>
          <a:xfrm>
            <a:off x="119074" y="3852469"/>
            <a:ext cx="11854982" cy="306750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Arial" panose="020B0604020202020204" pitchFamily="34" charset="0"/>
                <a:cs typeface="Arial" panose="020B0604020202020204" pitchFamily="34" charset="0"/>
              </a:rPr>
              <a:t>The link loss budget is derived from the sequential loss contributions of each element in the link. Each of these loss elements is expressed in decibels (dB) as,</a:t>
            </a:r>
          </a:p>
          <a:p>
            <a:pPr algn="just"/>
            <a:r>
              <a:rPr lang="en-US" sz="2800" dirty="0">
                <a:latin typeface="Arial" panose="020B0604020202020204" pitchFamily="34" charset="0"/>
                <a:cs typeface="Arial" panose="020B0604020202020204" pitchFamily="34" charset="0"/>
              </a:rPr>
              <a:t>				</a:t>
            </a:r>
            <a:r>
              <a:rPr lang="en-US" sz="3200" b="1" dirty="0">
                <a:solidFill>
                  <a:srgbClr val="0000FF"/>
                </a:solidFill>
                <a:latin typeface="Arial" panose="020B0604020202020204" pitchFamily="34" charset="0"/>
                <a:cs typeface="Arial" panose="020B0604020202020204" pitchFamily="34" charset="0"/>
              </a:rPr>
              <a:t>Loss = 10 log (P</a:t>
            </a:r>
            <a:r>
              <a:rPr lang="en-US" sz="3200" b="1" baseline="-25000" dirty="0">
                <a:solidFill>
                  <a:srgbClr val="0000FF"/>
                </a:solidFill>
                <a:latin typeface="Arial" panose="020B0604020202020204" pitchFamily="34" charset="0"/>
                <a:cs typeface="Arial" panose="020B0604020202020204" pitchFamily="34" charset="0"/>
              </a:rPr>
              <a:t>out</a:t>
            </a: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in</a:t>
            </a:r>
            <a:r>
              <a:rPr lang="en-US" sz="3200" b="1" dirty="0">
                <a:solidFill>
                  <a:srgbClr val="0000FF"/>
                </a:solidFill>
                <a:latin typeface="Arial" panose="020B0604020202020204" pitchFamily="34" charset="0"/>
                <a:cs typeface="Arial" panose="020B0604020202020204" pitchFamily="34" charset="0"/>
              </a:rPr>
              <a:t>)</a:t>
            </a:r>
          </a:p>
          <a:p>
            <a:pPr algn="just"/>
            <a:endParaRPr lang="en-US" sz="3200" b="1" baseline="-250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P</a:t>
            </a:r>
            <a:r>
              <a:rPr lang="en-US" sz="2800" baseline="-25000" dirty="0">
                <a:latin typeface="Arial" panose="020B0604020202020204" pitchFamily="34" charset="0"/>
                <a:cs typeface="Arial" panose="020B0604020202020204" pitchFamily="34" charset="0"/>
              </a:rPr>
              <a:t>in</a:t>
            </a:r>
            <a:r>
              <a:rPr lang="en-US" sz="2800" dirty="0">
                <a:latin typeface="Arial" panose="020B0604020202020204" pitchFamily="34" charset="0"/>
                <a:cs typeface="Arial" panose="020B0604020202020204" pitchFamily="34" charset="0"/>
              </a:rPr>
              <a:t>- Optical power enter into the loss element,</a:t>
            </a:r>
          </a:p>
          <a:p>
            <a:pPr algn="just"/>
            <a:r>
              <a:rPr lang="en-US" sz="2800" dirty="0">
                <a:latin typeface="Arial" panose="020B0604020202020204" pitchFamily="34" charset="0"/>
                <a:cs typeface="Arial" panose="020B0604020202020204" pitchFamily="34" charset="0"/>
              </a:rPr>
              <a:t>P</a:t>
            </a:r>
            <a:r>
              <a:rPr lang="en-US" sz="2800" baseline="-25000" dirty="0">
                <a:latin typeface="Arial" panose="020B0604020202020204" pitchFamily="34" charset="0"/>
                <a:cs typeface="Arial" panose="020B0604020202020204" pitchFamily="34" charset="0"/>
              </a:rPr>
              <a:t>out</a:t>
            </a:r>
            <a:r>
              <a:rPr lang="en-US" sz="2800" dirty="0">
                <a:latin typeface="Arial" panose="020B0604020202020204" pitchFamily="34" charset="0"/>
                <a:cs typeface="Arial" panose="020B0604020202020204" pitchFamily="34" charset="0"/>
              </a:rPr>
              <a:t> – Optical power output from the loss element</a:t>
            </a:r>
          </a:p>
        </p:txBody>
      </p:sp>
      <p:sp>
        <p:nvSpPr>
          <p:cNvPr id="6" name="TextBox 5"/>
          <p:cNvSpPr txBox="1"/>
          <p:nvPr/>
        </p:nvSpPr>
        <p:spPr>
          <a:xfrm>
            <a:off x="3754302" y="270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Tree>
    <p:extLst>
      <p:ext uri="{BB962C8B-B14F-4D97-AF65-F5344CB8AC3E}">
        <p14:creationId xmlns:p14="http://schemas.microsoft.com/office/powerpoint/2010/main" val="212731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339" y="547914"/>
            <a:ext cx="12121661" cy="624786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Link power margin considers the losses due to the component aging, temperature fluctuations and losses arising from the components</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Usually a link margin of 6-8 dB is considered while estimating link power budget</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link power loss considers the total optical power loss P</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between the light source and photodetector. This loss is allocated to cable attenuation, connector loss, splice loss and system margin.</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total power loss (P</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in the link is given by,</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total power loss = Optical power at light source – Optical power at receiver (or) Receiver sensitivity</a:t>
            </a:r>
          </a:p>
          <a:p>
            <a:pPr algn="ct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T</a:t>
            </a: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S</a:t>
            </a: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R</a:t>
            </a:r>
            <a:endParaRPr lang="en-US" sz="2400" baseline="-25000" dirty="0">
              <a:solidFill>
                <a:srgbClr val="0000FF"/>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Total optical power loss (P</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Connector loss + Splicing loss and fiber attenuation + System Margin</a:t>
            </a:r>
          </a:p>
          <a:p>
            <a:pPr algn="ct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T</a:t>
            </a:r>
            <a:r>
              <a:rPr lang="en-US" sz="3200" b="1" dirty="0">
                <a:solidFill>
                  <a:srgbClr val="0000FF"/>
                </a:solidFill>
                <a:latin typeface="Arial" panose="020B0604020202020204" pitchFamily="34" charset="0"/>
                <a:cs typeface="Arial" panose="020B0604020202020204" pitchFamily="34" charset="0"/>
              </a:rPr>
              <a:t> = 2l</a:t>
            </a:r>
            <a:r>
              <a:rPr lang="en-US" sz="3200" b="1" baseline="-25000" dirty="0">
                <a:solidFill>
                  <a:srgbClr val="0000FF"/>
                </a:solidFill>
                <a:latin typeface="Arial" panose="020B0604020202020204" pitchFamily="34" charset="0"/>
                <a:cs typeface="Arial" panose="020B0604020202020204" pitchFamily="34" charset="0"/>
              </a:rPr>
              <a:t>c</a:t>
            </a:r>
            <a:r>
              <a:rPr lang="en-US" sz="3200" b="1" dirty="0">
                <a:solidFill>
                  <a:srgbClr val="0000FF"/>
                </a:solidFill>
                <a:latin typeface="Arial" panose="020B0604020202020204" pitchFamily="34" charset="0"/>
                <a:cs typeface="Arial" panose="020B0604020202020204" pitchFamily="34" charset="0"/>
              </a:rPr>
              <a:t> + </a:t>
            </a:r>
            <a:r>
              <a:rPr lang="el-GR" sz="3200" b="1" dirty="0">
                <a:solidFill>
                  <a:srgbClr val="0000FF"/>
                </a:solidFill>
                <a:latin typeface="Arial" panose="020B0604020202020204" pitchFamily="34" charset="0"/>
                <a:cs typeface="Arial" panose="020B0604020202020204" pitchFamily="34" charset="0"/>
              </a:rPr>
              <a:t>α</a:t>
            </a:r>
            <a:r>
              <a:rPr lang="en-US" sz="3200" b="1" baseline="-25000" dirty="0" err="1">
                <a:solidFill>
                  <a:srgbClr val="0000FF"/>
                </a:solidFill>
                <a:latin typeface="Arial" panose="020B0604020202020204" pitchFamily="34" charset="0"/>
                <a:cs typeface="Arial" panose="020B0604020202020204" pitchFamily="34" charset="0"/>
              </a:rPr>
              <a:t>f</a:t>
            </a:r>
            <a:r>
              <a:rPr lang="en-US" sz="3200" b="1" dirty="0" err="1">
                <a:solidFill>
                  <a:srgbClr val="0000FF"/>
                </a:solidFill>
                <a:latin typeface="Arial" panose="020B0604020202020204" pitchFamily="34" charset="0"/>
                <a:cs typeface="Arial" panose="020B0604020202020204" pitchFamily="34" charset="0"/>
              </a:rPr>
              <a:t>L</a:t>
            </a:r>
            <a:r>
              <a:rPr lang="en-US" sz="3200" b="1" dirty="0">
                <a:solidFill>
                  <a:srgbClr val="0000FF"/>
                </a:solidFill>
                <a:latin typeface="Arial" panose="020B0604020202020204" pitchFamily="34" charset="0"/>
                <a:cs typeface="Arial" panose="020B0604020202020204" pitchFamily="34" charset="0"/>
              </a:rPr>
              <a:t> + P</a:t>
            </a:r>
            <a:r>
              <a:rPr lang="en-US" sz="3200" b="1" baseline="-25000" dirty="0">
                <a:solidFill>
                  <a:srgbClr val="0000FF"/>
                </a:solidFill>
                <a:latin typeface="Arial" panose="020B0604020202020204" pitchFamily="34" charset="0"/>
                <a:cs typeface="Arial" panose="020B0604020202020204" pitchFamily="34" charset="0"/>
              </a:rPr>
              <a:t>m</a:t>
            </a:r>
          </a:p>
          <a:p>
            <a:r>
              <a:rPr lang="en-US" sz="2400" dirty="0">
                <a:latin typeface="Arial" panose="020B0604020202020204" pitchFamily="34" charset="0"/>
                <a:cs typeface="Arial" panose="020B0604020202020204" pitchFamily="34" charset="0"/>
              </a:rPr>
              <a:t>Ps – Optical power emerging from the end of a fiber fly lead attached to the light source</a:t>
            </a:r>
          </a:p>
          <a:p>
            <a:r>
              <a:rPr lang="en-US" sz="2400" dirty="0">
                <a:latin typeface="Arial" panose="020B0604020202020204" pitchFamily="34" charset="0"/>
                <a:cs typeface="Arial" panose="020B0604020202020204" pitchFamily="34" charset="0"/>
              </a:rPr>
              <a:t>P</a:t>
            </a:r>
            <a:r>
              <a:rPr lang="en-US" sz="2400" baseline="-25000"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 Receiver sensitivity	</a:t>
            </a:r>
            <a:r>
              <a:rPr lang="en-US" sz="2400" dirty="0" err="1">
                <a:latin typeface="Arial" panose="020B0604020202020204" pitchFamily="34" charset="0"/>
                <a:cs typeface="Arial" panose="020B0604020202020204" pitchFamily="34" charset="0"/>
              </a:rPr>
              <a:t>l</a:t>
            </a:r>
            <a:r>
              <a:rPr lang="en-US" sz="2400" baseline="-25000" dirty="0" err="1">
                <a:latin typeface="Arial" panose="020B0604020202020204" pitchFamily="34" charset="0"/>
                <a:cs typeface="Arial" panose="020B0604020202020204" pitchFamily="34" charset="0"/>
              </a:rPr>
              <a:t>c</a:t>
            </a:r>
            <a:r>
              <a:rPr lang="en-US" sz="2400" dirty="0">
                <a:latin typeface="Arial" panose="020B0604020202020204" pitchFamily="34" charset="0"/>
                <a:cs typeface="Arial" panose="020B0604020202020204" pitchFamily="34" charset="0"/>
              </a:rPr>
              <a:t> – Connector loss 	</a:t>
            </a:r>
            <a:r>
              <a:rPr lang="el-GR" sz="2400" dirty="0">
                <a:latin typeface="Arial" panose="020B0604020202020204" pitchFamily="34" charset="0"/>
                <a:cs typeface="Arial" panose="020B0604020202020204" pitchFamily="34" charset="0"/>
              </a:rPr>
              <a:t>α</a:t>
            </a:r>
            <a:r>
              <a:rPr lang="en-US" sz="2400" baseline="-25000" dirty="0">
                <a:latin typeface="Arial" panose="020B0604020202020204" pitchFamily="34" charset="0"/>
                <a:cs typeface="Arial" panose="020B0604020202020204" pitchFamily="34" charset="0"/>
              </a:rPr>
              <a:t>f  </a:t>
            </a:r>
            <a:r>
              <a:rPr lang="en-US" sz="2400" dirty="0">
                <a:latin typeface="Arial" panose="020B0604020202020204" pitchFamily="34" charset="0"/>
                <a:cs typeface="Arial" panose="020B0604020202020204" pitchFamily="34" charset="0"/>
              </a:rPr>
              <a:t>-</a:t>
            </a:r>
            <a:r>
              <a:rPr lang="en-US" sz="2400" baseline="-25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Fiber attenuation in dB/km,</a:t>
            </a:r>
          </a:p>
          <a:p>
            <a:r>
              <a:rPr lang="en-US" sz="2400" dirty="0">
                <a:latin typeface="Arial" panose="020B0604020202020204" pitchFamily="34" charset="0"/>
                <a:cs typeface="Arial" panose="020B0604020202020204" pitchFamily="34" charset="0"/>
              </a:rPr>
              <a:t>L – Transmission distance</a:t>
            </a:r>
          </a:p>
        </p:txBody>
      </p:sp>
      <p:sp>
        <p:nvSpPr>
          <p:cNvPr id="3" name="TextBox 2"/>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Tree>
    <p:extLst>
      <p:ext uri="{BB962C8B-B14F-4D97-AF65-F5344CB8AC3E}">
        <p14:creationId xmlns:p14="http://schemas.microsoft.com/office/powerpoint/2010/main" val="340631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
        <p:nvSpPr>
          <p:cNvPr id="5" name="Rectangle 4"/>
          <p:cNvSpPr/>
          <p:nvPr/>
        </p:nvSpPr>
        <p:spPr>
          <a:xfrm>
            <a:off x="149469" y="984825"/>
            <a:ext cx="12221308" cy="5727209"/>
          </a:xfrm>
          <a:prstGeom prst="rect">
            <a:avLst/>
          </a:prstGeom>
        </p:spPr>
        <p:txBody>
          <a:bodyPr wrap="square">
            <a:spAutoFit/>
          </a:bodyPr>
          <a:lstStyle/>
          <a:p>
            <a:pPr>
              <a:lnSpc>
                <a:spcPct val="107000"/>
              </a:lnSpc>
              <a:spcAft>
                <a:spcPts val="800"/>
              </a:spcAft>
            </a:pPr>
            <a:r>
              <a:rPr lang="en-IN" sz="2800" dirty="0">
                <a:latin typeface="Times-Roman"/>
                <a:ea typeface="Calibri" panose="020F0502020204030204" pitchFamily="34" charset="0"/>
                <a:cs typeface="Times-Roman"/>
              </a:rPr>
              <a:t>Specifications: Data Rate 20 Mb/s, BER 10</a:t>
            </a:r>
            <a:r>
              <a:rPr lang="en-IN" sz="2800" baseline="30000" dirty="0">
                <a:latin typeface="Times-Roman"/>
                <a:ea typeface="Calibri" panose="020F0502020204030204" pitchFamily="34" charset="0"/>
                <a:cs typeface="Times-Roman"/>
              </a:rPr>
              <a:t>-9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Receiver</a:t>
            </a:r>
            <a:r>
              <a:rPr lang="en-IN" sz="2800" dirty="0">
                <a:latin typeface="Times-Roman"/>
                <a:ea typeface="Calibri" panose="020F0502020204030204" pitchFamily="34" charset="0"/>
                <a:cs typeface="Times-Roman"/>
              </a:rPr>
              <a:t>: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800" i="1" dirty="0">
                <a:latin typeface="Times-Italic"/>
                <a:ea typeface="Calibri" panose="020F0502020204030204" pitchFamily="34" charset="0"/>
                <a:cs typeface="Times-Italic"/>
              </a:rPr>
              <a:t>pin </a:t>
            </a:r>
            <a:r>
              <a:rPr lang="en-IN" sz="2800" dirty="0">
                <a:latin typeface="Times-Roman"/>
                <a:ea typeface="Calibri" panose="020F0502020204030204" pitchFamily="34" charset="0"/>
                <a:cs typeface="Times-Roman"/>
              </a:rPr>
              <a:t>photodiode @ 850 nm </a:t>
            </a:r>
            <a:r>
              <a:rPr lang="en-IN" sz="2800" dirty="0">
                <a:latin typeface="Times-Roman"/>
                <a:ea typeface="Calibri" panose="020F0502020204030204" pitchFamily="34" charset="0"/>
                <a:cs typeface="Times-Roman"/>
                <a:sym typeface="Wingdings" panose="05000000000000000000" pitchFamily="2" charset="2"/>
              </a:rPr>
              <a:t></a:t>
            </a:r>
            <a:r>
              <a:rPr lang="en-IN" sz="2800" dirty="0">
                <a:latin typeface="Times-Roman"/>
                <a:ea typeface="Calibri" panose="020F0502020204030204" pitchFamily="34" charset="0"/>
                <a:cs typeface="Times-Roman"/>
              </a:rPr>
              <a:t> Required input signal = - 42 dBm</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Optical source</a:t>
            </a:r>
            <a:r>
              <a:rPr lang="en-IN" sz="2800" dirty="0">
                <a:latin typeface="Times-Roman"/>
                <a:ea typeface="Calibri" panose="020F0502020204030204" pitchFamily="34" charset="0"/>
                <a:cs typeface="Times-Roman"/>
              </a:rPr>
              <a:t>: GaAlAs LED with average optical power 50 </a:t>
            </a:r>
            <a:r>
              <a:rPr lang="en-IN" sz="2800" dirty="0">
                <a:latin typeface="Arial" panose="020B0604020202020204" pitchFamily="34" charset="0"/>
                <a:ea typeface="Calibri" panose="020F0502020204030204" pitchFamily="34" charset="0"/>
                <a:cs typeface="Times New Roman" panose="02020603050405020304" pitchFamily="18" charset="0"/>
              </a:rPr>
              <a:t>µ</a:t>
            </a:r>
            <a:r>
              <a:rPr lang="en-IN" sz="2800" dirty="0">
                <a:latin typeface="Times-Roman"/>
                <a:ea typeface="Calibri" panose="020F0502020204030204" pitchFamily="34" charset="0"/>
                <a:cs typeface="Times-Roman"/>
              </a:rPr>
              <a:t>W = -13 dBm</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Connector loss</a:t>
            </a:r>
            <a:r>
              <a:rPr lang="en-IN" sz="2800" dirty="0">
                <a:latin typeface="Times-Roman"/>
                <a:ea typeface="Calibri" panose="020F0502020204030204" pitchFamily="34" charset="0"/>
                <a:cs typeface="Times-Roman"/>
              </a:rPr>
              <a:t>: 1 dB at both transmitter and receiver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System margin</a:t>
            </a:r>
            <a:r>
              <a:rPr lang="en-IN" sz="2800" dirty="0">
                <a:latin typeface="Times-Roman"/>
                <a:ea typeface="Calibri" panose="020F0502020204030204" pitchFamily="34" charset="0"/>
                <a:cs typeface="Times-Roman"/>
              </a:rPr>
              <a:t>: 6 dB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Thus,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T</a:t>
            </a:r>
            <a:r>
              <a:rPr lang="en-IN" sz="2800"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a:t>
            </a: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S</a:t>
            </a:r>
            <a:r>
              <a:rPr lang="en-IN" sz="2800"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a:t>
            </a: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R</a:t>
            </a:r>
            <a:r>
              <a:rPr lang="en-IN" sz="2800" dirty="0">
                <a:latin typeface="Times-Italic"/>
                <a:ea typeface="Calibri" panose="020F0502020204030204" pitchFamily="34" charset="0"/>
                <a:cs typeface="Times-Italic"/>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29 dB = 2(1 dB) + </a:t>
            </a:r>
            <a:r>
              <a:rPr lang="en-IN" sz="2800" dirty="0" err="1">
                <a:latin typeface="Symbol" panose="05050102010706020507" pitchFamily="18" charset="2"/>
                <a:ea typeface="Calibri" panose="020F0502020204030204" pitchFamily="34" charset="0"/>
                <a:cs typeface="Symbol" panose="05050102010706020507" pitchFamily="18" charset="2"/>
              </a:rPr>
              <a:t>a</a:t>
            </a:r>
            <a:r>
              <a:rPr lang="en-IN" sz="2800" i="1" dirty="0" err="1">
                <a:latin typeface="Times-Italic"/>
                <a:ea typeface="Calibri" panose="020F0502020204030204" pitchFamily="34" charset="0"/>
                <a:cs typeface="Times-Italic"/>
              </a:rPr>
              <a:t>L</a:t>
            </a: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+ 6 dB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err="1">
                <a:latin typeface="Symbol" panose="05050102010706020507" pitchFamily="18" charset="2"/>
                <a:ea typeface="Calibri" panose="020F0502020204030204" pitchFamily="34" charset="0"/>
                <a:cs typeface="Symbol" panose="05050102010706020507" pitchFamily="18" charset="2"/>
              </a:rPr>
              <a:t>a</a:t>
            </a:r>
            <a:r>
              <a:rPr lang="en-IN" sz="2800" i="1" dirty="0" err="1">
                <a:latin typeface="Times-Italic"/>
                <a:ea typeface="Calibri" panose="020F0502020204030204" pitchFamily="34" charset="0"/>
                <a:cs typeface="Times-Italic"/>
              </a:rPr>
              <a:t>L</a:t>
            </a: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21 dB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If </a:t>
            </a:r>
            <a:r>
              <a:rPr lang="en-IN" sz="2800" dirty="0">
                <a:latin typeface="Symbol" panose="05050102010706020507" pitchFamily="18" charset="2"/>
                <a:ea typeface="Calibri" panose="020F0502020204030204" pitchFamily="34" charset="0"/>
                <a:cs typeface="Symbol" panose="05050102010706020507" pitchFamily="18" charset="2"/>
              </a:rPr>
              <a:t>a </a:t>
            </a:r>
            <a:r>
              <a:rPr lang="en-IN" sz="2800" dirty="0">
                <a:latin typeface="Times-Roman"/>
                <a:ea typeface="Calibri" panose="020F0502020204030204" pitchFamily="34" charset="0"/>
                <a:cs typeface="Times-Roman"/>
              </a:rPr>
              <a:t>= 3.5 dB/km, then a 6-km transmission path is possible.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49469" y="571513"/>
            <a:ext cx="1669047" cy="492443"/>
          </a:xfrm>
          <a:prstGeom prst="rect">
            <a:avLst/>
          </a:prstGeom>
          <a:noFill/>
        </p:spPr>
        <p:txBody>
          <a:bodyPr wrap="none" rtlCol="0">
            <a:spAutoFit/>
          </a:bodyPr>
          <a:lstStyle/>
          <a:p>
            <a:r>
              <a:rPr lang="en-US" sz="2600" b="1" dirty="0">
                <a:solidFill>
                  <a:srgbClr val="0000FF"/>
                </a:solidFill>
                <a:latin typeface="Arial" panose="020B0604020202020204" pitchFamily="34" charset="0"/>
                <a:cs typeface="Arial" panose="020B0604020202020204" pitchFamily="34" charset="0"/>
              </a:rPr>
              <a:t>Example:</a:t>
            </a:r>
          </a:p>
        </p:txBody>
      </p:sp>
    </p:spTree>
    <p:extLst>
      <p:ext uri="{BB962C8B-B14F-4D97-AF65-F5344CB8AC3E}">
        <p14:creationId xmlns:p14="http://schemas.microsoft.com/office/powerpoint/2010/main" val="404503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35335" y="572612"/>
            <a:ext cx="7081700" cy="5760000"/>
          </a:xfrm>
          <a:prstGeom prst="rect">
            <a:avLst/>
          </a:prstGeom>
        </p:spPr>
      </p:pic>
      <p:sp>
        <p:nvSpPr>
          <p:cNvPr id="5" name="Rectangle 4"/>
          <p:cNvSpPr/>
          <p:nvPr/>
        </p:nvSpPr>
        <p:spPr>
          <a:xfrm>
            <a:off x="-61547" y="6332612"/>
            <a:ext cx="12493869" cy="430887"/>
          </a:xfrm>
          <a:prstGeom prst="rect">
            <a:avLst/>
          </a:prstGeom>
        </p:spPr>
        <p:txBody>
          <a:bodyPr wrap="square">
            <a:spAutoFit/>
          </a:bodyPr>
          <a:lstStyle/>
          <a:p>
            <a:r>
              <a:rPr lang="en-IN" sz="2200" dirty="0">
                <a:solidFill>
                  <a:srgbClr val="0000FF"/>
                </a:solidFill>
                <a:latin typeface="Arial" panose="020B0604020202020204" pitchFamily="34" charset="0"/>
                <a:cs typeface="Arial" panose="020B0604020202020204" pitchFamily="34" charset="0"/>
              </a:rPr>
              <a:t>Graphical representation of a link loss budget for an 850-nm LED/pin system operating at 20 Mb/s.</a:t>
            </a:r>
          </a:p>
        </p:txBody>
      </p:sp>
      <p:sp>
        <p:nvSpPr>
          <p:cNvPr id="6" name="TextBox 5"/>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Tree>
    <p:extLst>
      <p:ext uri="{BB962C8B-B14F-4D97-AF65-F5344CB8AC3E}">
        <p14:creationId xmlns:p14="http://schemas.microsoft.com/office/powerpoint/2010/main" val="244514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sp>
        <p:nvSpPr>
          <p:cNvPr id="5" name="TextBox 4"/>
          <p:cNvSpPr txBox="1"/>
          <p:nvPr/>
        </p:nvSpPr>
        <p:spPr>
          <a:xfrm>
            <a:off x="189237" y="649031"/>
            <a:ext cx="11825249"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Rise time budget analysis determines the dispersion limitation of an optical fiber link</a:t>
            </a:r>
          </a:p>
        </p:txBody>
      </p:sp>
      <p:sp>
        <p:nvSpPr>
          <p:cNvPr id="6" name="TextBox 5"/>
          <p:cNvSpPr txBox="1"/>
          <p:nvPr/>
        </p:nvSpPr>
        <p:spPr>
          <a:xfrm>
            <a:off x="243771" y="1683333"/>
            <a:ext cx="11324494" cy="1384995"/>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Total System Rise time (</a:t>
            </a:r>
            <a:r>
              <a:rPr lang="en-US" sz="2800" b="1" dirty="0" err="1">
                <a:latin typeface="Arial" panose="020B0604020202020204" pitchFamily="34" charset="0"/>
                <a:cs typeface="Arial" panose="020B0604020202020204" pitchFamily="34" charset="0"/>
              </a:rPr>
              <a:t>T</a:t>
            </a:r>
            <a:r>
              <a:rPr lang="en-US" sz="2800" b="1" baseline="-25000" dirty="0" err="1">
                <a:latin typeface="Arial" panose="020B0604020202020204" pitchFamily="34" charset="0"/>
                <a:cs typeface="Arial" panose="020B0604020202020204" pitchFamily="34" charset="0"/>
              </a:rPr>
              <a:t>sys</a:t>
            </a:r>
            <a:r>
              <a:rPr lang="en-US" sz="2800" b="1"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Here the total system rise time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sys</a:t>
            </a:r>
            <a:r>
              <a:rPr lang="en-US" sz="2800" dirty="0">
                <a:latin typeface="Arial" panose="020B0604020202020204" pitchFamily="34" charset="0"/>
                <a:cs typeface="Arial" panose="020B0604020202020204" pitchFamily="34" charset="0"/>
              </a:rPr>
              <a:t> is the root sum square of the rise times from each contributor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to the pulse rise time degradation</a:t>
            </a:r>
          </a:p>
        </p:txBody>
      </p:sp>
      <p:graphicFrame>
        <p:nvGraphicFramePr>
          <p:cNvPr id="9" name="Object 8"/>
          <p:cNvGraphicFramePr>
            <a:graphicFrameLocks noChangeAspect="1"/>
          </p:cNvGraphicFramePr>
          <p:nvPr>
            <p:extLst>
              <p:ext uri="{D42A27DB-BD31-4B8C-83A1-F6EECF244321}">
                <p14:modId xmlns:p14="http://schemas.microsoft.com/office/powerpoint/2010/main" val="1438234737"/>
              </p:ext>
            </p:extLst>
          </p:nvPr>
        </p:nvGraphicFramePr>
        <p:xfrm>
          <a:off x="1837574" y="3164802"/>
          <a:ext cx="4149598" cy="869173"/>
        </p:xfrm>
        <a:graphic>
          <a:graphicData uri="http://schemas.openxmlformats.org/presentationml/2006/ole">
            <mc:AlternateContent xmlns:mc="http://schemas.openxmlformats.org/markup-compatibility/2006">
              <mc:Choice xmlns:v="urn:schemas-microsoft-com:vml" Requires="v">
                <p:oleObj name="Equation" r:id="rId2" imgW="1409400" imgH="291960" progId="Equation.DSMT4">
                  <p:embed/>
                </p:oleObj>
              </mc:Choice>
              <mc:Fallback>
                <p:oleObj name="Equation" r:id="rId2" imgW="1409400" imgH="291960" progId="Equation.DSMT4">
                  <p:embed/>
                  <p:pic>
                    <p:nvPicPr>
                      <p:cNvPr id="0" name="Object 1"/>
                      <p:cNvPicPr>
                        <a:picLocks noChangeAspect="1" noChangeArrowheads="1"/>
                      </p:cNvPicPr>
                      <p:nvPr/>
                    </p:nvPicPr>
                    <p:blipFill>
                      <a:blip r:embed="rId3"/>
                      <a:srcRect/>
                      <a:stretch>
                        <a:fillRect/>
                      </a:stretch>
                    </p:blipFill>
                    <p:spPr bwMode="auto">
                      <a:xfrm>
                        <a:off x="1837574" y="3164802"/>
                        <a:ext cx="4149598" cy="869173"/>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87734554"/>
              </p:ext>
            </p:extLst>
          </p:nvPr>
        </p:nvGraphicFramePr>
        <p:xfrm>
          <a:off x="7219156" y="2942224"/>
          <a:ext cx="2543600" cy="1494693"/>
        </p:xfrm>
        <a:graphic>
          <a:graphicData uri="http://schemas.openxmlformats.org/presentationml/2006/ole">
            <mc:AlternateContent xmlns:mc="http://schemas.openxmlformats.org/markup-compatibility/2006">
              <mc:Choice xmlns:v="urn:schemas-microsoft-com:vml" Requires="v">
                <p:oleObj name="Equation" r:id="rId4" imgW="927000" imgH="545760" progId="Equation.DSMT4">
                  <p:embed/>
                </p:oleObj>
              </mc:Choice>
              <mc:Fallback>
                <p:oleObj name="Equation" r:id="rId4" imgW="927000" imgH="545760" progId="Equation.DSMT4">
                  <p:embed/>
                  <p:pic>
                    <p:nvPicPr>
                      <p:cNvPr id="0" name="Object 3"/>
                      <p:cNvPicPr>
                        <a:picLocks noChangeAspect="1" noChangeArrowheads="1"/>
                      </p:cNvPicPr>
                      <p:nvPr/>
                    </p:nvPicPr>
                    <p:blipFill>
                      <a:blip r:embed="rId5"/>
                      <a:srcRect/>
                      <a:stretch>
                        <a:fillRect/>
                      </a:stretch>
                    </p:blipFill>
                    <p:spPr bwMode="auto">
                      <a:xfrm>
                        <a:off x="7219156" y="2942224"/>
                        <a:ext cx="2543600" cy="1494693"/>
                      </a:xfrm>
                      <a:prstGeom prst="rect">
                        <a:avLst/>
                      </a:prstGeom>
                      <a:noFill/>
                    </p:spPr>
                  </p:pic>
                </p:oleObj>
              </mc:Fallback>
            </mc:AlternateContent>
          </a:graphicData>
        </a:graphic>
      </p:graphicFrame>
      <p:sp>
        <p:nvSpPr>
          <p:cNvPr id="2" name="Rectangle 1"/>
          <p:cNvSpPr/>
          <p:nvPr/>
        </p:nvSpPr>
        <p:spPr>
          <a:xfrm>
            <a:off x="347296" y="5031350"/>
            <a:ext cx="11509129" cy="892552"/>
          </a:xfrm>
          <a:prstGeom prst="rect">
            <a:avLst/>
          </a:prstGeom>
          <a:ln>
            <a:solidFill>
              <a:schemeClr val="tx1"/>
            </a:solidFill>
          </a:ln>
        </p:spPr>
        <p:txBody>
          <a:bodyPr wrap="square">
            <a:spAutoFit/>
          </a:bodyPr>
          <a:lstStyle/>
          <a:p>
            <a:pPr algn="just"/>
            <a:r>
              <a:rPr lang="en-IN" sz="2600" b="1" dirty="0">
                <a:solidFill>
                  <a:srgbClr val="00B050"/>
                </a:solidFill>
                <a:latin typeface="Arial" panose="020B0604020202020204" pitchFamily="34" charset="0"/>
                <a:cs typeface="Arial" panose="020B0604020202020204" pitchFamily="34" charset="0"/>
              </a:rPr>
              <a:t>Total rise time of a digital link should not exceed 70% for a NRZ bit period, and 35% of a RZ bit period</a:t>
            </a:r>
          </a:p>
        </p:txBody>
      </p:sp>
    </p:spTree>
    <p:extLst>
      <p:ext uri="{BB962C8B-B14F-4D97-AF65-F5344CB8AC3E}">
        <p14:creationId xmlns:p14="http://schemas.microsoft.com/office/powerpoint/2010/main" val="403934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5528" y="96688"/>
            <a:ext cx="6120906" cy="553998"/>
          </a:xfrm>
          <a:prstGeom prst="rect">
            <a:avLst/>
          </a:prstGeom>
        </p:spPr>
        <p:txBody>
          <a:bodyPr wrap="none">
            <a:spAutoFit/>
          </a:bodyPr>
          <a:lstStyle/>
          <a:p>
            <a:r>
              <a:rPr lang="en-IN" sz="3000" b="1" dirty="0">
                <a:solidFill>
                  <a:srgbClr val="C00000"/>
                </a:solidFill>
                <a:latin typeface="Arial" panose="020B0604020202020204" pitchFamily="34" charset="0"/>
                <a:cs typeface="Arial" panose="020B0604020202020204" pitchFamily="34" charset="0"/>
              </a:rPr>
              <a:t>Two-level Binary Channel Codes</a:t>
            </a:r>
          </a:p>
        </p:txBody>
      </p:sp>
      <p:pic>
        <p:nvPicPr>
          <p:cNvPr id="5" name="Picture 4"/>
          <p:cNvPicPr>
            <a:picLocks noChangeAspect="1"/>
          </p:cNvPicPr>
          <p:nvPr/>
        </p:nvPicPr>
        <p:blipFill>
          <a:blip r:embed="rId2"/>
          <a:stretch>
            <a:fillRect/>
          </a:stretch>
        </p:blipFill>
        <p:spPr>
          <a:xfrm>
            <a:off x="2135792" y="965143"/>
            <a:ext cx="7322927" cy="5400000"/>
          </a:xfrm>
          <a:prstGeom prst="rect">
            <a:avLst/>
          </a:prstGeom>
        </p:spPr>
      </p:pic>
    </p:spTree>
    <p:extLst>
      <p:ext uri="{BB962C8B-B14F-4D97-AF65-F5344CB8AC3E}">
        <p14:creationId xmlns:p14="http://schemas.microsoft.com/office/powerpoint/2010/main" val="34086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593" y="518848"/>
            <a:ext cx="12097407" cy="5509200"/>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The system speed is limited by,</a:t>
            </a:r>
          </a:p>
          <a:p>
            <a:pPr marL="400050" indent="-400050" algn="just">
              <a:buAutoNum type="romanLcParenBoth"/>
            </a:pPr>
            <a:r>
              <a:rPr lang="en-US" sz="3200" dirty="0">
                <a:latin typeface="Arial" panose="020B0604020202020204" pitchFamily="34" charset="0"/>
                <a:cs typeface="Arial" panose="020B0604020202020204" pitchFamily="34" charset="0"/>
              </a:rPr>
              <a:t> Transmitter rise time </a:t>
            </a:r>
            <a:r>
              <a:rPr lang="en-US" sz="3200" dirty="0" err="1">
                <a:latin typeface="Arial" panose="020B0604020202020204" pitchFamily="34" charset="0"/>
                <a:cs typeface="Arial" panose="020B0604020202020204" pitchFamily="34" charset="0"/>
              </a:rPr>
              <a:t>r</a:t>
            </a:r>
            <a:r>
              <a:rPr lang="en-US" sz="3200" baseline="-25000" dirty="0" err="1">
                <a:latin typeface="Arial" panose="020B0604020202020204" pitchFamily="34" charset="0"/>
                <a:cs typeface="Arial" panose="020B0604020202020204" pitchFamily="34" charset="0"/>
              </a:rPr>
              <a:t>tx</a:t>
            </a:r>
            <a:r>
              <a:rPr lang="en-US" sz="3200" dirty="0">
                <a:latin typeface="Arial" panose="020B0604020202020204" pitchFamily="34" charset="0"/>
                <a:cs typeface="Arial" panose="020B0604020202020204" pitchFamily="34" charset="0"/>
              </a:rPr>
              <a:t>,</a:t>
            </a:r>
          </a:p>
          <a:p>
            <a:pPr marL="400050" indent="-400050" algn="just">
              <a:buAutoNum type="romanLcParenBoth"/>
            </a:pPr>
            <a:r>
              <a:rPr lang="en-US" sz="3200" dirty="0">
                <a:latin typeface="Arial" panose="020B0604020202020204" pitchFamily="34" charset="0"/>
                <a:cs typeface="Arial" panose="020B0604020202020204" pitchFamily="34" charset="0"/>
              </a:rPr>
              <a:t> Model dispersion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mod</a:t>
            </a:r>
            <a:r>
              <a:rPr lang="en-US" sz="3200" dirty="0">
                <a:latin typeface="Arial" panose="020B0604020202020204" pitchFamily="34" charset="0"/>
                <a:cs typeface="Arial" panose="020B0604020202020204" pitchFamily="34" charset="0"/>
              </a:rPr>
              <a:t>) of the fiber,</a:t>
            </a:r>
          </a:p>
          <a:p>
            <a:pPr marL="400050" indent="-400050" algn="just">
              <a:buAutoNum type="romanLcParenBoth"/>
            </a:pPr>
            <a:r>
              <a:rPr lang="en-US" sz="3200" dirty="0">
                <a:latin typeface="Arial" panose="020B0604020202020204" pitchFamily="34" charset="0"/>
                <a:cs typeface="Arial" panose="020B0604020202020204" pitchFamily="34" charset="0"/>
              </a:rPr>
              <a:t> Group velocity dispersion (GVD)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GVD</a:t>
            </a:r>
            <a:r>
              <a:rPr lang="en-US" sz="3200" dirty="0">
                <a:latin typeface="Arial" panose="020B0604020202020204" pitchFamily="34" charset="0"/>
                <a:cs typeface="Arial" panose="020B0604020202020204" pitchFamily="34" charset="0"/>
              </a:rPr>
              <a:t> of the fiber, and</a:t>
            </a:r>
          </a:p>
          <a:p>
            <a:pPr marL="400050" indent="-400050" algn="just">
              <a:buAutoNum type="romanLcParenBoth"/>
            </a:pPr>
            <a:r>
              <a:rPr lang="en-US" sz="3200" dirty="0">
                <a:latin typeface="Arial" panose="020B0604020202020204" pitchFamily="34" charset="0"/>
                <a:cs typeface="Arial" panose="020B0604020202020204" pitchFamily="34" charset="0"/>
              </a:rPr>
              <a:t> Receiver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rx</a:t>
            </a:r>
            <a:endParaRPr lang="en-US" sz="3200" baseline="-25000" dirty="0">
              <a:latin typeface="Arial" panose="020B0604020202020204" pitchFamily="34" charset="0"/>
              <a:cs typeface="Arial" panose="020B0604020202020204" pitchFamily="34" charset="0"/>
            </a:endParaRPr>
          </a:p>
          <a:p>
            <a:pPr marL="400050" indent="-400050" algn="just">
              <a:buAutoNum type="romanLcParenBoth"/>
            </a:pPr>
            <a:endParaRPr lang="en-US" sz="3200" dirty="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Hence, the total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sys</a:t>
            </a:r>
            <a:r>
              <a:rPr lang="en-US" sz="3200" dirty="0">
                <a:latin typeface="Arial" panose="020B0604020202020204" pitchFamily="34" charset="0"/>
                <a:cs typeface="Arial" panose="020B0604020202020204" pitchFamily="34" charset="0"/>
              </a:rPr>
              <a:t> becomes,</a:t>
            </a:r>
          </a:p>
          <a:p>
            <a:pPr algn="just"/>
            <a:endParaRPr lang="en-US" sz="3200" dirty="0">
              <a:latin typeface="Arial" panose="020B0604020202020204" pitchFamily="34" charset="0"/>
              <a:cs typeface="Arial" panose="020B0604020202020204" pitchFamily="34" charset="0"/>
            </a:endParaRPr>
          </a:p>
          <a:p>
            <a:pPr algn="just"/>
            <a:endParaRPr lang="en-US" sz="3200" dirty="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Since there is no model dispersion for SM fiber the rise time is related only to GVD.</a:t>
            </a:r>
          </a:p>
        </p:txBody>
      </p:sp>
      <p:sp>
        <p:nvSpPr>
          <p:cNvPr id="6" name="TextBox 5"/>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graphicFrame>
        <p:nvGraphicFramePr>
          <p:cNvPr id="3" name="Object 2"/>
          <p:cNvGraphicFramePr>
            <a:graphicFrameLocks noChangeAspect="1"/>
          </p:cNvGraphicFramePr>
          <p:nvPr>
            <p:extLst>
              <p:ext uri="{D42A27DB-BD31-4B8C-83A1-F6EECF244321}">
                <p14:modId xmlns:p14="http://schemas.microsoft.com/office/powerpoint/2010/main" val="653568388"/>
              </p:ext>
            </p:extLst>
          </p:nvPr>
        </p:nvGraphicFramePr>
        <p:xfrm>
          <a:off x="2823186" y="4192220"/>
          <a:ext cx="4600502" cy="741905"/>
        </p:xfrm>
        <a:graphic>
          <a:graphicData uri="http://schemas.openxmlformats.org/presentationml/2006/ole">
            <mc:AlternateContent xmlns:mc="http://schemas.openxmlformats.org/markup-compatibility/2006">
              <mc:Choice xmlns:v="urn:schemas-microsoft-com:vml" Requires="v">
                <p:oleObj name="Equation" r:id="rId2" imgW="1828800" imgH="291960" progId="Equation.DSMT4">
                  <p:embed/>
                </p:oleObj>
              </mc:Choice>
              <mc:Fallback>
                <p:oleObj name="Equation" r:id="rId2" imgW="1828800" imgH="291960" progId="Equation.DSMT4">
                  <p:embed/>
                  <p:pic>
                    <p:nvPicPr>
                      <p:cNvPr id="0" name="Object 1"/>
                      <p:cNvPicPr>
                        <a:picLocks noChangeAspect="1" noChangeArrowheads="1"/>
                      </p:cNvPicPr>
                      <p:nvPr/>
                    </p:nvPicPr>
                    <p:blipFill>
                      <a:blip r:embed="rId3"/>
                      <a:srcRect/>
                      <a:stretch>
                        <a:fillRect/>
                      </a:stretch>
                    </p:blipFill>
                    <p:spPr bwMode="auto">
                      <a:xfrm>
                        <a:off x="2823186" y="4192220"/>
                        <a:ext cx="4600502" cy="741905"/>
                      </a:xfrm>
                      <a:prstGeom prst="rect">
                        <a:avLst/>
                      </a:prstGeom>
                      <a:noFill/>
                    </p:spPr>
                  </p:pic>
                </p:oleObj>
              </mc:Fallback>
            </mc:AlternateContent>
          </a:graphicData>
        </a:graphic>
      </p:graphicFrame>
    </p:spTree>
    <p:extLst>
      <p:ext uri="{BB962C8B-B14F-4D97-AF65-F5344CB8AC3E}">
        <p14:creationId xmlns:p14="http://schemas.microsoft.com/office/powerpoint/2010/main" val="321408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565978"/>
                <a:ext cx="12066494" cy="6160404"/>
              </a:xfrm>
              <a:prstGeom prst="rect">
                <a:avLst/>
              </a:prstGeom>
              <a:noFill/>
            </p:spPr>
            <p:txBody>
              <a:bodyPr wrap="square" rtlCol="0">
                <a:spAutoFit/>
              </a:bodyPr>
              <a:lstStyle/>
              <a:p>
                <a:pPr marL="342900" indent="-342900" algn="just">
                  <a:buAutoNum type="arabicParenR"/>
                </a:pPr>
                <a:r>
                  <a:rPr lang="en-US" sz="2000" b="1" dirty="0">
                    <a:solidFill>
                      <a:srgbClr val="00B050"/>
                    </a:solidFill>
                    <a:latin typeface="Arial" panose="020B0604020202020204" pitchFamily="34" charset="0"/>
                    <a:cs typeface="Arial" panose="020B0604020202020204" pitchFamily="34" charset="0"/>
                  </a:rPr>
                  <a:t>Transmitter Rise-Time (</a:t>
                </a:r>
                <a:r>
                  <a:rPr lang="en-US" sz="2000" b="1" dirty="0" err="1">
                    <a:solidFill>
                      <a:srgbClr val="00B050"/>
                    </a:solidFill>
                    <a:latin typeface="Arial" panose="020B0604020202020204" pitchFamily="34" charset="0"/>
                    <a:cs typeface="Arial" panose="020B0604020202020204" pitchFamily="34" charset="0"/>
                  </a:rPr>
                  <a:t>t</a:t>
                </a:r>
                <a:r>
                  <a:rPr lang="en-US" sz="2000" b="1" baseline="-25000" dirty="0" err="1">
                    <a:solidFill>
                      <a:srgbClr val="00B050"/>
                    </a:solidFill>
                    <a:latin typeface="Arial" panose="020B0604020202020204" pitchFamily="34" charset="0"/>
                    <a:cs typeface="Arial" panose="020B0604020202020204" pitchFamily="34" charset="0"/>
                  </a:rPr>
                  <a:t>tx</a:t>
                </a:r>
                <a:r>
                  <a:rPr lang="en-US" sz="2000" b="1" dirty="0">
                    <a:solidFill>
                      <a:srgbClr val="00B050"/>
                    </a:solidFill>
                    <a:latin typeface="Arial" panose="020B0604020202020204" pitchFamily="34" charset="0"/>
                    <a:cs typeface="Arial" panose="020B0604020202020204" pitchFamily="34" charset="0"/>
                  </a:rPr>
                  <a:t>):</a:t>
                </a:r>
                <a:endParaRPr lang="en-US" sz="2000" dirty="0">
                  <a:solidFill>
                    <a:srgbClr val="00B050"/>
                  </a:solidFill>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rise times of transmitters and receivers are generally known to the designer. The transmitter rise time is primarily due to the light source and its drive circuitry.</a:t>
                </a:r>
              </a:p>
              <a:p>
                <a:pPr algn="just"/>
                <a:endParaRPr lang="en-US" sz="2000" dirty="0">
                  <a:latin typeface="Arial" panose="020B0604020202020204" pitchFamily="34" charset="0"/>
                  <a:cs typeface="Arial" panose="020B0604020202020204" pitchFamily="34" charset="0"/>
                </a:endParaRPr>
              </a:p>
              <a:p>
                <a:pPr algn="just"/>
                <a:r>
                  <a:rPr lang="en-US" sz="2000" b="1" dirty="0">
                    <a:solidFill>
                      <a:srgbClr val="FF0000"/>
                    </a:solidFill>
                    <a:latin typeface="Arial" panose="020B0604020202020204" pitchFamily="34" charset="0"/>
                    <a:cs typeface="Arial" panose="020B0604020202020204" pitchFamily="34" charset="0"/>
                  </a:rPr>
                  <a:t>2) Receiver Rise-Time (</a:t>
                </a:r>
                <a:r>
                  <a:rPr lang="en-US" sz="2000" b="1" dirty="0" err="1">
                    <a:solidFill>
                      <a:srgbClr val="FF0000"/>
                    </a:solidFill>
                    <a:latin typeface="Arial" panose="020B0604020202020204" pitchFamily="34" charset="0"/>
                    <a:cs typeface="Arial" panose="020B0604020202020204" pitchFamily="34" charset="0"/>
                  </a:rPr>
                  <a:t>t</a:t>
                </a:r>
                <a:r>
                  <a:rPr lang="en-US" sz="2000" b="1" baseline="-25000" dirty="0" err="1">
                    <a:solidFill>
                      <a:srgbClr val="FF0000"/>
                    </a:solidFill>
                    <a:latin typeface="Arial" panose="020B0604020202020204" pitchFamily="34" charset="0"/>
                    <a:cs typeface="Arial" panose="020B0604020202020204" pitchFamily="34" charset="0"/>
                  </a:rPr>
                  <a:t>rx</a:t>
                </a:r>
                <a:r>
                  <a:rPr lang="en-US" sz="2000" b="1" dirty="0">
                    <a:solidFill>
                      <a:srgbClr val="FF0000"/>
                    </a:solidFill>
                    <a:latin typeface="Arial" panose="020B0604020202020204" pitchFamily="34" charset="0"/>
                    <a:cs typeface="Arial" panose="020B0604020202020204" pitchFamily="34" charset="0"/>
                  </a:rPr>
                  <a:t>):</a:t>
                </a:r>
                <a:endParaRPr lang="en-US" sz="2000" dirty="0">
                  <a:solidFill>
                    <a:srgbClr val="FF0000"/>
                  </a:solidFill>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receiver rise time results from the photo detector responses and the 3-dB electrical bandwidth of the receiver front end whose response can be modeled by a first order low pass filter having a step response</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Where, u(t) – unit step input function </a:t>
                </a:r>
                <a14:m>
                  <m:oMath xmlns:m="http://schemas.openxmlformats.org/officeDocument/2006/math">
                    <m:d>
                      <m:dPr>
                        <m:begChr m:val="{"/>
                        <m:endChr m:val="}"/>
                        <m:ctrlPr>
                          <a:rPr lang="en-US" sz="2000" i="1">
                            <a:latin typeface="Cambria Math" panose="02040503050406030204" pitchFamily="18" charset="0"/>
                            <a:cs typeface="Arial" panose="020B0604020202020204" pitchFamily="34" charset="0"/>
                          </a:rPr>
                        </m:ctrlPr>
                      </m:dPr>
                      <m:e>
                        <m:eqArr>
                          <m:eqArrPr>
                            <m:ctrlPr>
                              <a:rPr lang="en-IN" sz="2000" i="1">
                                <a:latin typeface="Cambria Math" panose="02040503050406030204" pitchFamily="18" charset="0"/>
                                <a:cs typeface="Arial" panose="020B0604020202020204" pitchFamily="34" charset="0"/>
                              </a:rPr>
                            </m:ctrlPr>
                          </m:eqArrPr>
                          <m:e>
                            <m:r>
                              <m:rPr>
                                <m:nor/>
                              </m:rPr>
                              <a:rPr lang="en-IN" sz="2000">
                                <a:latin typeface="Arial" panose="020B0604020202020204" pitchFamily="34" charset="0"/>
                                <a:cs typeface="Arial" panose="020B0604020202020204" pitchFamily="34" charset="0"/>
                              </a:rPr>
                              <m:t>1 </m:t>
                            </m:r>
                            <m:r>
                              <m:rPr>
                                <m:nor/>
                              </m:rPr>
                              <a:rPr lang="en-IN" sz="2000">
                                <a:latin typeface="Arial" panose="020B0604020202020204" pitchFamily="34" charset="0"/>
                                <a:cs typeface="Arial" panose="020B0604020202020204" pitchFamily="34" charset="0"/>
                              </a:rPr>
                              <m:t>for</m:t>
                            </m:r>
                            <m:r>
                              <m:rPr>
                                <m:nor/>
                              </m:rPr>
                              <a:rPr lang="en-IN" sz="2000">
                                <a:latin typeface="Arial" panose="020B0604020202020204" pitchFamily="34" charset="0"/>
                                <a:cs typeface="Arial" panose="020B0604020202020204" pitchFamily="34" charset="0"/>
                              </a:rPr>
                              <m:t> </m:t>
                            </m:r>
                            <m:r>
                              <m:rPr>
                                <m:nor/>
                              </m:rPr>
                              <a:rPr lang="en-IN" sz="2000">
                                <a:latin typeface="Arial" panose="020B0604020202020204" pitchFamily="34" charset="0"/>
                                <a:cs typeface="Arial" panose="020B0604020202020204" pitchFamily="34" charset="0"/>
                              </a:rPr>
                              <m:t>t</m:t>
                            </m:r>
                            <m:r>
                              <m:rPr>
                                <m:nor/>
                              </m:rPr>
                              <a:rPr lang="en-IN" sz="2000">
                                <a:latin typeface="Arial" panose="020B0604020202020204" pitchFamily="34" charset="0"/>
                                <a:ea typeface="Cambria Math" panose="02040503050406030204" pitchFamily="18" charset="0"/>
                                <a:cs typeface="Arial" panose="020B0604020202020204" pitchFamily="34" charset="0"/>
                              </a:rPr>
                              <m:t>≥0</m:t>
                            </m:r>
                          </m:e>
                          <m:e>
                            <m:r>
                              <m:rPr>
                                <m:nor/>
                              </m:rPr>
                              <a:rPr lang="en-IN" sz="2000">
                                <a:latin typeface="Arial" panose="020B0604020202020204" pitchFamily="34" charset="0"/>
                                <a:ea typeface="Cambria Math" panose="02040503050406030204" pitchFamily="18" charset="0"/>
                                <a:cs typeface="Arial" panose="020B0604020202020204" pitchFamily="34" charset="0"/>
                              </a:rPr>
                              <m:t>0 </m:t>
                            </m:r>
                            <m:r>
                              <m:rPr>
                                <m:nor/>
                              </m:rPr>
                              <a:rPr lang="en-IN" sz="2000">
                                <a:latin typeface="Arial" panose="020B0604020202020204" pitchFamily="34" charset="0"/>
                                <a:ea typeface="Cambria Math" panose="02040503050406030204" pitchFamily="18" charset="0"/>
                                <a:cs typeface="Arial" panose="020B0604020202020204" pitchFamily="34" charset="0"/>
                              </a:rPr>
                              <m:t>for</m:t>
                            </m:r>
                            <m:r>
                              <m:rPr>
                                <m:nor/>
                              </m:rPr>
                              <a:rPr lang="en-IN" sz="2000">
                                <a:latin typeface="Arial" panose="020B0604020202020204" pitchFamily="34" charset="0"/>
                                <a:ea typeface="Cambria Math" panose="02040503050406030204" pitchFamily="18" charset="0"/>
                                <a:cs typeface="Arial" panose="020B0604020202020204" pitchFamily="34" charset="0"/>
                              </a:rPr>
                              <m:t> </m:t>
                            </m:r>
                            <m:r>
                              <m:rPr>
                                <m:nor/>
                              </m:rPr>
                              <a:rPr lang="en-IN" sz="2000">
                                <a:latin typeface="Arial" panose="020B0604020202020204" pitchFamily="34" charset="0"/>
                                <a:ea typeface="Cambria Math" panose="02040503050406030204" pitchFamily="18" charset="0"/>
                                <a:cs typeface="Arial" panose="020B0604020202020204" pitchFamily="34" charset="0"/>
                              </a:rPr>
                              <m:t>t</m:t>
                            </m:r>
                            <m:r>
                              <m:rPr>
                                <m:nor/>
                              </m:rPr>
                              <a:rPr lang="en-IN" sz="2000">
                                <a:latin typeface="Arial" panose="020B0604020202020204" pitchFamily="34" charset="0"/>
                                <a:ea typeface="Cambria Math" panose="02040503050406030204" pitchFamily="18" charset="0"/>
                                <a:cs typeface="Arial" panose="020B0604020202020204" pitchFamily="34" charset="0"/>
                              </a:rPr>
                              <m:t>&lt;0</m:t>
                            </m:r>
                          </m:e>
                        </m:eqArr>
                      </m:e>
                    </m:d>
                  </m:oMath>
                </a14:m>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B</a:t>
                </a:r>
                <a:r>
                  <a:rPr lang="en-US" sz="2000" baseline="-25000" dirty="0">
                    <a:latin typeface="Arial" panose="020B0604020202020204" pitchFamily="34" charset="0"/>
                    <a:cs typeface="Arial" panose="020B0604020202020204" pitchFamily="34" charset="0"/>
                  </a:rPr>
                  <a:t>e </a:t>
                </a:r>
                <a:r>
                  <a:rPr lang="en-US" sz="2000" dirty="0">
                    <a:latin typeface="Arial" panose="020B0604020202020204" pitchFamily="34" charset="0"/>
                    <a:cs typeface="Arial" panose="020B0604020202020204" pitchFamily="34" charset="0"/>
                  </a:rPr>
                  <a:t> 3 dB electrical bandwidth of the receiver.</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receiver rise time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rx</a:t>
                </a:r>
                <a:r>
                  <a:rPr lang="en-US" sz="2000" dirty="0">
                    <a:latin typeface="Arial" panose="020B0604020202020204" pitchFamily="34" charset="0"/>
                    <a:cs typeface="Arial" panose="020B0604020202020204" pitchFamily="34" charset="0"/>
                  </a:rPr>
                  <a:t> is usually defined as the time interval between g(t) = 0.1 and g(t) = 0.9. This is known as the 10 to 90 percent rise time.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receiver front end rise time in nanoseconds is given by</a:t>
                </a:r>
              </a:p>
              <a:p>
                <a:pPr algn="just"/>
                <a:r>
                  <a:rPr lang="en-US" sz="2000" dirty="0">
                    <a:latin typeface="Arial" panose="020B0604020202020204" pitchFamily="34" charset="0"/>
                    <a:cs typeface="Arial" panose="020B0604020202020204" pitchFamily="34" charset="0"/>
                  </a:rPr>
                  <a:t>Where, B</a:t>
                </a:r>
                <a:r>
                  <a:rPr lang="en-US" sz="2000" baseline="-25000" dirty="0">
                    <a:latin typeface="Arial" panose="020B0604020202020204" pitchFamily="34" charset="0"/>
                    <a:cs typeface="Arial" panose="020B0604020202020204" pitchFamily="34" charset="0"/>
                  </a:rPr>
                  <a:t>e</a:t>
                </a:r>
                <a:r>
                  <a:rPr lang="en-US" sz="2000" dirty="0">
                    <a:latin typeface="Arial" panose="020B0604020202020204" pitchFamily="34" charset="0"/>
                    <a:cs typeface="Arial" panose="020B0604020202020204" pitchFamily="34" charset="0"/>
                  </a:rPr>
                  <a:t> is in Mega Hertz (MHz)</a:t>
                </a:r>
              </a:p>
              <a:p>
                <a:pPr algn="just"/>
                <a:endParaRPr lang="en-US" sz="20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0" y="565978"/>
                <a:ext cx="12066494" cy="6160404"/>
              </a:xfrm>
              <a:prstGeom prst="rect">
                <a:avLst/>
              </a:prstGeom>
              <a:blipFill>
                <a:blip r:embed="rId3"/>
                <a:stretch>
                  <a:fillRect l="-505" t="-495" r="-505"/>
                </a:stretch>
              </a:blipFill>
            </p:spPr>
            <p:txBody>
              <a:bodyPr/>
              <a:lstStyle/>
              <a:p>
                <a:r>
                  <a:rPr lang="en-IN">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1934892340"/>
              </p:ext>
            </p:extLst>
          </p:nvPr>
        </p:nvGraphicFramePr>
        <p:xfrm>
          <a:off x="4071938" y="2759075"/>
          <a:ext cx="3921125" cy="542925"/>
        </p:xfrm>
        <a:graphic>
          <a:graphicData uri="http://schemas.openxmlformats.org/presentationml/2006/ole">
            <mc:AlternateContent xmlns:mc="http://schemas.openxmlformats.org/markup-compatibility/2006">
              <mc:Choice xmlns:v="urn:schemas-microsoft-com:vml" Requires="v">
                <p:oleObj name="Equation" r:id="rId4" imgW="1993680" imgH="279360" progId="Equation.DSMT4">
                  <p:embed/>
                </p:oleObj>
              </mc:Choice>
              <mc:Fallback>
                <p:oleObj name="Equation" r:id="rId4" imgW="1993680" imgH="279360" progId="Equation.DSMT4">
                  <p:embed/>
                  <p:pic>
                    <p:nvPicPr>
                      <p:cNvPr id="0" name="Object 1"/>
                      <p:cNvPicPr>
                        <a:picLocks noChangeAspect="1" noChangeArrowheads="1"/>
                      </p:cNvPicPr>
                      <p:nvPr/>
                    </p:nvPicPr>
                    <p:blipFill>
                      <a:blip r:embed="rId5"/>
                      <a:srcRect/>
                      <a:stretch>
                        <a:fillRect/>
                      </a:stretch>
                    </p:blipFill>
                    <p:spPr bwMode="auto">
                      <a:xfrm>
                        <a:off x="4071938" y="2759075"/>
                        <a:ext cx="3921125" cy="542925"/>
                      </a:xfrm>
                      <a:prstGeom prst="rect">
                        <a:avLst/>
                      </a:prstGeom>
                      <a:noFill/>
                    </p:spPr>
                  </p:pic>
                </p:oleObj>
              </mc:Fallback>
            </mc:AlternateContent>
          </a:graphicData>
        </a:graphic>
      </p:graphicFrame>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graphicFrame>
        <p:nvGraphicFramePr>
          <p:cNvPr id="10" name="Object 9"/>
          <p:cNvGraphicFramePr>
            <a:graphicFrameLocks noChangeAspect="1"/>
          </p:cNvGraphicFramePr>
          <p:nvPr>
            <p:extLst>
              <p:ext uri="{D42A27DB-BD31-4B8C-83A1-F6EECF244321}">
                <p14:modId xmlns:p14="http://schemas.microsoft.com/office/powerpoint/2010/main" val="3127150008"/>
              </p:ext>
            </p:extLst>
          </p:nvPr>
        </p:nvGraphicFramePr>
        <p:xfrm>
          <a:off x="7010330" y="5412223"/>
          <a:ext cx="1637610" cy="1083713"/>
        </p:xfrm>
        <a:graphic>
          <a:graphicData uri="http://schemas.openxmlformats.org/presentationml/2006/ole">
            <mc:AlternateContent xmlns:mc="http://schemas.openxmlformats.org/markup-compatibility/2006">
              <mc:Choice xmlns:v="urn:schemas-microsoft-com:vml" Requires="v">
                <p:oleObj name="Equation" r:id="rId6" imgW="647640" imgH="431640" progId="Equation.DSMT4">
                  <p:embed/>
                </p:oleObj>
              </mc:Choice>
              <mc:Fallback>
                <p:oleObj name="Equation" r:id="rId6" imgW="647640" imgH="431640" progId="Equation.DSMT4">
                  <p:embed/>
                  <p:pic>
                    <p:nvPicPr>
                      <p:cNvPr id="3" name="Object 2"/>
                      <p:cNvPicPr>
                        <a:picLocks noChangeAspect="1" noChangeArrowheads="1"/>
                      </p:cNvPicPr>
                      <p:nvPr/>
                    </p:nvPicPr>
                    <p:blipFill>
                      <a:blip r:embed="rId7"/>
                      <a:srcRect/>
                      <a:stretch>
                        <a:fillRect/>
                      </a:stretch>
                    </p:blipFill>
                    <p:spPr bwMode="auto">
                      <a:xfrm>
                        <a:off x="7010330" y="5412223"/>
                        <a:ext cx="1637610" cy="1083713"/>
                      </a:xfrm>
                      <a:prstGeom prst="rect">
                        <a:avLst/>
                      </a:prstGeom>
                      <a:noFill/>
                      <a:ln>
                        <a:solidFill>
                          <a:srgbClr val="0000FF"/>
                        </a:solidFill>
                      </a:ln>
                    </p:spPr>
                  </p:pic>
                </p:oleObj>
              </mc:Fallback>
            </mc:AlternateContent>
          </a:graphicData>
        </a:graphic>
      </p:graphicFrame>
    </p:spTree>
    <p:extLst>
      <p:ext uri="{BB962C8B-B14F-4D97-AF65-F5344CB8AC3E}">
        <p14:creationId xmlns:p14="http://schemas.microsoft.com/office/powerpoint/2010/main" val="235120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8718" y="20008"/>
            <a:ext cx="4665060"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Point-to-Point Links</a:t>
            </a:r>
          </a:p>
        </p:txBody>
      </p:sp>
      <p:sp>
        <p:nvSpPr>
          <p:cNvPr id="5" name="TextBox 4"/>
          <p:cNvSpPr txBox="1"/>
          <p:nvPr/>
        </p:nvSpPr>
        <p:spPr>
          <a:xfrm>
            <a:off x="-53153" y="608998"/>
            <a:ext cx="12192000" cy="830997"/>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simplest transmission link is a point to point link that has transmitter on one end and a receiver on the other end.</a:t>
            </a:r>
          </a:p>
        </p:txBody>
      </p:sp>
      <p:grpSp>
        <p:nvGrpSpPr>
          <p:cNvPr id="6" name="Group 5"/>
          <p:cNvGrpSpPr/>
          <p:nvPr/>
        </p:nvGrpSpPr>
        <p:grpSpPr>
          <a:xfrm>
            <a:off x="1894960" y="1563321"/>
            <a:ext cx="7169874" cy="2847439"/>
            <a:chOff x="381000" y="3200400"/>
            <a:chExt cx="7169874" cy="2847439"/>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4690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3200400" y="4724400"/>
              <a:ext cx="210025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a) Core size</a:t>
              </a:r>
            </a:p>
            <a:p>
              <a:pPr>
                <a:spcBef>
                  <a:spcPct val="0"/>
                </a:spcBef>
                <a:buSzTx/>
                <a:buFontTx/>
                <a:buNone/>
              </a:pPr>
              <a:r>
                <a:rPr lang="fr-FR" altLang="en-US" sz="1600">
                  <a:latin typeface="Arial" panose="020B0604020202020204" pitchFamily="34" charset="0"/>
                  <a:cs typeface="Arial" panose="020B0604020202020204" pitchFamily="34" charset="0"/>
                </a:rPr>
                <a:t>(</a:t>
              </a:r>
              <a:r>
                <a:rPr lang="fr-FR" altLang="en-US" sz="1600" i="1">
                  <a:latin typeface="Arial" panose="020B0604020202020204" pitchFamily="34" charset="0"/>
                  <a:cs typeface="Arial" panose="020B0604020202020204" pitchFamily="34" charset="0"/>
                </a:rPr>
                <a:t>b) Core index profile</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c) BW or dispersion</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d) Attenuation</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e) NA or MFD</a:t>
              </a:r>
              <a:endParaRPr lang="en-US" altLang="en-US" sz="1600">
                <a:latin typeface="Arial" panose="020B0604020202020204" pitchFamily="34" charset="0"/>
                <a:cs typeface="Arial" panose="020B0604020202020204" pitchFamily="34" charset="0"/>
              </a:endParaRPr>
            </a:p>
          </p:txBody>
        </p:sp>
        <p:sp>
          <p:nvSpPr>
            <p:cNvPr id="9" name="TextBox 5"/>
            <p:cNvSpPr txBox="1">
              <a:spLocks noChangeArrowheads="1"/>
            </p:cNvSpPr>
            <p:nvPr/>
          </p:nvSpPr>
          <p:spPr bwMode="auto">
            <a:xfrm>
              <a:off x="3505200" y="3200400"/>
              <a:ext cx="14061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b="1" u="sng">
                  <a:solidFill>
                    <a:srgbClr val="C00000"/>
                  </a:solidFill>
                  <a:latin typeface="Arial" panose="020B0604020202020204" pitchFamily="34" charset="0"/>
                  <a:cs typeface="Arial" panose="020B0604020202020204" pitchFamily="34" charset="0"/>
                </a:rPr>
                <a:t>MMF or SMF</a:t>
              </a:r>
            </a:p>
          </p:txBody>
        </p:sp>
        <p:sp>
          <p:nvSpPr>
            <p:cNvPr id="10" name="TextBox 6"/>
            <p:cNvSpPr txBox="1">
              <a:spLocks noChangeArrowheads="1"/>
            </p:cNvSpPr>
            <p:nvPr/>
          </p:nvSpPr>
          <p:spPr bwMode="auto">
            <a:xfrm>
              <a:off x="2057400" y="3200400"/>
              <a:ext cx="14446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b="1" u="sng" dirty="0">
                  <a:solidFill>
                    <a:srgbClr val="C00000"/>
                  </a:solidFill>
                  <a:latin typeface="Arial" panose="020B0604020202020204" pitchFamily="34" charset="0"/>
                  <a:cs typeface="Arial" panose="020B0604020202020204" pitchFamily="34" charset="0"/>
                </a:rPr>
                <a:t>LED or laser</a:t>
              </a:r>
            </a:p>
          </p:txBody>
        </p:sp>
        <p:sp>
          <p:nvSpPr>
            <p:cNvPr id="11" name="TextBox 7"/>
            <p:cNvSpPr txBox="1">
              <a:spLocks noChangeArrowheads="1"/>
            </p:cNvSpPr>
            <p:nvPr/>
          </p:nvSpPr>
          <p:spPr bwMode="auto">
            <a:xfrm>
              <a:off x="5029200" y="3200400"/>
              <a:ext cx="12522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b="1" u="sng">
                  <a:solidFill>
                    <a:srgbClr val="C00000"/>
                  </a:solidFill>
                  <a:latin typeface="Arial" panose="020B0604020202020204" pitchFamily="34" charset="0"/>
                  <a:cs typeface="Arial" panose="020B0604020202020204" pitchFamily="34" charset="0"/>
                </a:rPr>
                <a:t>pin or APD</a:t>
              </a:r>
            </a:p>
          </p:txBody>
        </p:sp>
        <p:sp>
          <p:nvSpPr>
            <p:cNvPr id="12" name="TextBox 8"/>
            <p:cNvSpPr txBox="1">
              <a:spLocks noChangeArrowheads="1"/>
            </p:cNvSpPr>
            <p:nvPr/>
          </p:nvSpPr>
          <p:spPr bwMode="auto">
            <a:xfrm>
              <a:off x="381000" y="4724400"/>
              <a:ext cx="25923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a) Emission wavelength</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b) Spectral line width</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c) Output power</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d) Effective radiating area</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e) Emission pattern</a:t>
              </a:r>
            </a:p>
          </p:txBody>
        </p:sp>
        <p:sp>
          <p:nvSpPr>
            <p:cNvPr id="13" name="TextBox 9"/>
            <p:cNvSpPr txBox="1">
              <a:spLocks noChangeArrowheads="1"/>
            </p:cNvSpPr>
            <p:nvPr/>
          </p:nvSpPr>
          <p:spPr bwMode="auto">
            <a:xfrm>
              <a:off x="5867400" y="4724400"/>
              <a:ext cx="16834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a) Responsivity</a:t>
              </a:r>
            </a:p>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b) Operating </a:t>
              </a:r>
              <a:r>
                <a:rPr lang="el-GR" altLang="en-US" sz="1600" i="1" dirty="0">
                  <a:latin typeface="Arial" panose="020B0604020202020204" pitchFamily="34" charset="0"/>
                  <a:cs typeface="Arial" panose="020B0604020202020204" pitchFamily="34" charset="0"/>
                </a:rPr>
                <a:t>λ</a:t>
              </a:r>
              <a:endParaRPr lang="en-US" altLang="en-US" sz="1600" i="1" dirty="0">
                <a:latin typeface="Arial" panose="020B0604020202020204" pitchFamily="34" charset="0"/>
                <a:cs typeface="Arial" panose="020B0604020202020204" pitchFamily="34" charset="0"/>
              </a:endParaRPr>
            </a:p>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c) Speed</a:t>
              </a:r>
            </a:p>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d) Sensitivity</a:t>
              </a:r>
              <a:endParaRPr lang="en-US" altLang="en-US" sz="1600" dirty="0">
                <a:latin typeface="Arial" panose="020B0604020202020204" pitchFamily="34" charset="0"/>
                <a:cs typeface="Arial" panose="020B0604020202020204" pitchFamily="34" charset="0"/>
              </a:endParaRPr>
            </a:p>
          </p:txBody>
        </p:sp>
        <p:cxnSp>
          <p:nvCxnSpPr>
            <p:cNvPr id="14" name="Straight Arrow Connector 13"/>
            <p:cNvCxnSpPr/>
            <p:nvPr/>
          </p:nvCxnSpPr>
          <p:spPr>
            <a:xfrm flipV="1">
              <a:off x="2209800" y="4267200"/>
              <a:ext cx="533400" cy="4572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619501" y="4381500"/>
              <a:ext cx="685800" cy="317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5638800" y="4343400"/>
              <a:ext cx="838200" cy="3810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666411" y="4503093"/>
            <a:ext cx="3647152" cy="369332"/>
          </a:xfrm>
          <a:prstGeom prst="rect">
            <a:avLst/>
          </a:prstGeom>
          <a:noFill/>
        </p:spPr>
        <p:txBody>
          <a:bodyPr wrap="none" rtlCol="0">
            <a:spAutoFit/>
          </a:bodyPr>
          <a:lstStyle/>
          <a:p>
            <a:r>
              <a:rPr lang="en-US" b="1" dirty="0">
                <a:solidFill>
                  <a:srgbClr val="0000FF"/>
                </a:solidFill>
                <a:latin typeface="Arial" panose="020B0604020202020204" pitchFamily="34" charset="0"/>
                <a:cs typeface="Arial" panose="020B0604020202020204" pitchFamily="34" charset="0"/>
              </a:rPr>
              <a:t>Fig. Simplex Point to Point Link</a:t>
            </a:r>
          </a:p>
        </p:txBody>
      </p:sp>
      <p:sp>
        <p:nvSpPr>
          <p:cNvPr id="18" name="TextBox 17"/>
          <p:cNvSpPr txBox="1"/>
          <p:nvPr/>
        </p:nvSpPr>
        <p:spPr>
          <a:xfrm>
            <a:off x="78906" y="4916112"/>
            <a:ext cx="12113094"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cost and performance are very important factors in fiber optic communication links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These types of links are used at a less demand on optical fiber technology. The designer carefully chooses the components to give a desired performance over the expected lifetime.</a:t>
            </a:r>
          </a:p>
        </p:txBody>
      </p:sp>
    </p:spTree>
    <p:extLst>
      <p:ext uri="{BB962C8B-B14F-4D97-AF65-F5344CB8AC3E}">
        <p14:creationId xmlns:p14="http://schemas.microsoft.com/office/powerpoint/2010/main" val="17063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108" y="907163"/>
            <a:ext cx="11570677" cy="4524315"/>
          </a:xfrm>
          <a:prstGeom prst="rect">
            <a:avLst/>
          </a:prstGeom>
          <a:noFill/>
        </p:spPr>
        <p:txBody>
          <a:bodyPr wrap="square" rtlCol="0">
            <a:spAutoFit/>
          </a:bodyPr>
          <a:lstStyle/>
          <a:p>
            <a:pPr algn="just"/>
            <a:r>
              <a:rPr lang="en-US" sz="2400" b="1" dirty="0">
                <a:solidFill>
                  <a:srgbClr val="0000FF"/>
                </a:solidFill>
                <a:latin typeface="Arial" panose="020B0604020202020204" pitchFamily="34" charset="0"/>
                <a:cs typeface="Arial" panose="020B0604020202020204" pitchFamily="34" charset="0"/>
              </a:rPr>
              <a:t>3) Group velocity dispersion rise time (</a:t>
            </a:r>
            <a:r>
              <a:rPr lang="en-US" sz="2400" b="1" dirty="0" err="1">
                <a:solidFill>
                  <a:srgbClr val="0000FF"/>
                </a:solidFill>
                <a:latin typeface="Arial" panose="020B0604020202020204" pitchFamily="34" charset="0"/>
                <a:cs typeface="Arial" panose="020B0604020202020204" pitchFamily="34" charset="0"/>
              </a:rPr>
              <a:t>t</a:t>
            </a:r>
            <a:r>
              <a:rPr lang="en-US" sz="2400" b="1" baseline="-25000" dirty="0" err="1">
                <a:solidFill>
                  <a:srgbClr val="0000FF"/>
                </a:solidFill>
                <a:latin typeface="Arial" panose="020B0604020202020204" pitchFamily="34" charset="0"/>
                <a:cs typeface="Arial" panose="020B0604020202020204" pitchFamily="34" charset="0"/>
              </a:rPr>
              <a:t>GVD</a:t>
            </a:r>
            <a:r>
              <a:rPr lang="en-US" sz="2400" b="1" dirty="0">
                <a:solidFill>
                  <a:srgbClr val="0000FF"/>
                </a:solidFill>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group velocity dispersion rise time over a length L is given </a:t>
            </a:r>
          </a:p>
          <a:p>
            <a:pPr algn="just"/>
            <a:endParaRPr lang="en-US"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     Where, </a:t>
            </a:r>
            <a:r>
              <a:rPr lang="el-GR" sz="2400" dirty="0">
                <a:latin typeface="Arial" panose="020B0604020202020204" pitchFamily="34" charset="0"/>
                <a:cs typeface="Arial" panose="020B0604020202020204" pitchFamily="34" charset="0"/>
              </a:rPr>
              <a:t>σ</a:t>
            </a:r>
            <a:r>
              <a:rPr lang="el-GR" sz="2400" baseline="-25000" dirty="0">
                <a:latin typeface="Arial" panose="020B0604020202020204" pitchFamily="34" charset="0"/>
                <a:cs typeface="Arial" panose="020B0604020202020204" pitchFamily="34" charset="0"/>
              </a:rPr>
              <a:t>λ</a:t>
            </a:r>
            <a:r>
              <a:rPr lang="en-IN" sz="2400" baseline="-25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Half spectral width of the source, and D  Dispersion</a:t>
            </a:r>
          </a:p>
          <a:p>
            <a:pPr algn="just"/>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To find the model dispersion rise time, bandwidth B</a:t>
            </a:r>
            <a:r>
              <a:rPr lang="en-US" sz="2400" baseline="-25000" dirty="0">
                <a:latin typeface="Arial" panose="020B0604020202020204" pitchFamily="34" charset="0"/>
                <a:cs typeface="Arial" panose="020B0604020202020204" pitchFamily="34" charset="0"/>
              </a:rPr>
              <a:t>M</a:t>
            </a:r>
            <a:r>
              <a:rPr lang="en-US" sz="2400" dirty="0">
                <a:latin typeface="Arial" panose="020B0604020202020204" pitchFamily="34" charset="0"/>
                <a:cs typeface="Arial" panose="020B0604020202020204" pitchFamily="34" charset="0"/>
              </a:rPr>
              <a:t> in a link of length “L” can be expressed by empirical relation</a:t>
            </a: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Where, “q” is the parameter ranges between “0.5” and “1”, and </a:t>
            </a:r>
          </a:p>
          <a:p>
            <a:pPr algn="just"/>
            <a:r>
              <a:rPr lang="en-US" sz="2400" dirty="0">
                <a:latin typeface="Arial" panose="020B0604020202020204" pitchFamily="34" charset="0"/>
                <a:cs typeface="Arial" panose="020B0604020202020204" pitchFamily="34" charset="0"/>
              </a:rPr>
              <a:t>      B</a:t>
            </a:r>
            <a:r>
              <a:rPr lang="en-US" sz="2400" baseline="-25000" dirty="0">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is the bandwidth of a 1 km length of cable</a:t>
            </a:r>
          </a:p>
        </p:txBody>
      </p:sp>
      <p:sp>
        <p:nvSpPr>
          <p:cNvPr id="2" name="Rectangle 2"/>
          <p:cNvSpPr>
            <a:spLocks noChangeArrowheads="1"/>
          </p:cNvSpPr>
          <p:nvPr/>
        </p:nvSpPr>
        <p:spPr bwMode="auto">
          <a:xfrm>
            <a:off x="7655859" y="10335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graphicFrame>
        <p:nvGraphicFramePr>
          <p:cNvPr id="10" name="Object 9"/>
          <p:cNvGraphicFramePr>
            <a:graphicFrameLocks noChangeAspect="1"/>
          </p:cNvGraphicFramePr>
          <p:nvPr>
            <p:extLst>
              <p:ext uri="{D42A27DB-BD31-4B8C-83A1-F6EECF244321}">
                <p14:modId xmlns:p14="http://schemas.microsoft.com/office/powerpoint/2010/main" val="192891682"/>
              </p:ext>
            </p:extLst>
          </p:nvPr>
        </p:nvGraphicFramePr>
        <p:xfrm>
          <a:off x="9274171" y="1578792"/>
          <a:ext cx="2437691" cy="551362"/>
        </p:xfrm>
        <a:graphic>
          <a:graphicData uri="http://schemas.openxmlformats.org/presentationml/2006/ole">
            <mc:AlternateContent xmlns:mc="http://schemas.openxmlformats.org/markup-compatibility/2006">
              <mc:Choice xmlns:v="urn:schemas-microsoft-com:vml" Requires="v">
                <p:oleObj name="Equation" r:id="rId2" imgW="939600" imgH="228600" progId="Equation.DSMT4">
                  <p:embed/>
                </p:oleObj>
              </mc:Choice>
              <mc:Fallback>
                <p:oleObj name="Equation" r:id="rId2" imgW="939600" imgH="228600" progId="Equation.DSMT4">
                  <p:embed/>
                  <p:pic>
                    <p:nvPicPr>
                      <p:cNvPr id="0" name="Object 3"/>
                      <p:cNvPicPr>
                        <a:picLocks noChangeAspect="1" noChangeArrowheads="1"/>
                      </p:cNvPicPr>
                      <p:nvPr/>
                    </p:nvPicPr>
                    <p:blipFill>
                      <a:blip r:embed="rId3"/>
                      <a:srcRect/>
                      <a:stretch>
                        <a:fillRect/>
                      </a:stretch>
                    </p:blipFill>
                    <p:spPr bwMode="auto">
                      <a:xfrm>
                        <a:off x="9274171" y="1578792"/>
                        <a:ext cx="2437691" cy="551362"/>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28286284"/>
              </p:ext>
            </p:extLst>
          </p:nvPr>
        </p:nvGraphicFramePr>
        <p:xfrm>
          <a:off x="4643123" y="3859822"/>
          <a:ext cx="1640515" cy="791307"/>
        </p:xfrm>
        <a:graphic>
          <a:graphicData uri="http://schemas.openxmlformats.org/presentationml/2006/ole">
            <mc:AlternateContent xmlns:mc="http://schemas.openxmlformats.org/markup-compatibility/2006">
              <mc:Choice xmlns:v="urn:schemas-microsoft-com:vml" Requires="v">
                <p:oleObj name="Equation" r:id="rId4" imgW="812520" imgH="393480" progId="Equation.DSMT4">
                  <p:embed/>
                </p:oleObj>
              </mc:Choice>
              <mc:Fallback>
                <p:oleObj name="Equation" r:id="rId4" imgW="812520" imgH="393480" progId="Equation.DSMT4">
                  <p:embed/>
                  <p:pic>
                    <p:nvPicPr>
                      <p:cNvPr id="0" name="Object 5"/>
                      <p:cNvPicPr>
                        <a:picLocks noChangeAspect="1" noChangeArrowheads="1"/>
                      </p:cNvPicPr>
                      <p:nvPr/>
                    </p:nvPicPr>
                    <p:blipFill>
                      <a:blip r:embed="rId5"/>
                      <a:srcRect/>
                      <a:stretch>
                        <a:fillRect/>
                      </a:stretch>
                    </p:blipFill>
                    <p:spPr bwMode="auto">
                      <a:xfrm>
                        <a:off x="4643123" y="3859822"/>
                        <a:ext cx="1640515" cy="791307"/>
                      </a:xfrm>
                      <a:prstGeom prst="rect">
                        <a:avLst/>
                      </a:prstGeom>
                      <a:noFill/>
                    </p:spPr>
                  </p:pic>
                </p:oleObj>
              </mc:Fallback>
            </mc:AlternateContent>
          </a:graphicData>
        </a:graphic>
      </p:graphicFrame>
    </p:spTree>
    <p:extLst>
      <p:ext uri="{BB962C8B-B14F-4D97-AF65-F5344CB8AC3E}">
        <p14:creationId xmlns:p14="http://schemas.microsoft.com/office/powerpoint/2010/main" val="16588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522" y="649031"/>
            <a:ext cx="1144758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At q=0.5, the steady stat model equilibrium has been reached and q=1 indicated little mode mixing. Based on the field experience, a reasonable estimate is q=0.7.</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Based on the curve fitting of experimental data the bandwidth BM is given as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Where, </a:t>
            </a:r>
            <a:r>
              <a:rPr lang="en-US" sz="2000" dirty="0" err="1">
                <a:latin typeface="Arial" panose="020B0604020202020204" pitchFamily="34" charset="0"/>
                <a:cs typeface="Arial" panose="020B0604020202020204" pitchFamily="34" charset="0"/>
              </a:rPr>
              <a:t>Bn</a:t>
            </a:r>
            <a:r>
              <a:rPr lang="en-US" sz="2000" dirty="0">
                <a:latin typeface="Arial" panose="020B0604020202020204" pitchFamily="34" charset="0"/>
                <a:cs typeface="Arial" panose="020B0604020202020204" pitchFamily="34" charset="0"/>
              </a:rPr>
              <a:t> is the bandwidth of the n</a:t>
            </a:r>
            <a:r>
              <a:rPr lang="en-US" sz="2000" baseline="-25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section.</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above equation can be written as </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M</a:t>
            </a:r>
            <a:r>
              <a:rPr lang="en-US" sz="2000" dirty="0">
                <a:latin typeface="Arial" panose="020B0604020202020204" pitchFamily="34" charset="0"/>
                <a:cs typeface="Arial" panose="020B0604020202020204" pitchFamily="34" charset="0"/>
              </a:rPr>
              <a:t>(N) is the pulse broadening occurring over “N” cable sections, and </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is the individual pulse broadening.</a:t>
            </a:r>
          </a:p>
        </p:txBody>
      </p:sp>
      <p:sp>
        <p:nvSpPr>
          <p:cNvPr id="2" name="Rectangle 2"/>
          <p:cNvSpPr>
            <a:spLocks noChangeArrowheads="1"/>
          </p:cNvSpPr>
          <p:nvPr/>
        </p:nvSpPr>
        <p:spPr bwMode="auto">
          <a:xfrm>
            <a:off x="773723" y="1644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780304327"/>
              </p:ext>
            </p:extLst>
          </p:nvPr>
        </p:nvGraphicFramePr>
        <p:xfrm>
          <a:off x="3714017" y="1957980"/>
          <a:ext cx="2381983" cy="1363731"/>
        </p:xfrm>
        <a:graphic>
          <a:graphicData uri="http://schemas.openxmlformats.org/presentationml/2006/ole">
            <mc:AlternateContent xmlns:mc="http://schemas.openxmlformats.org/markup-compatibility/2006">
              <mc:Choice xmlns:v="urn:schemas-microsoft-com:vml" Requires="v">
                <p:oleObj name="Equation" r:id="rId2" imgW="1244600" imgH="711200" progId="Equation.DSMT4">
                  <p:embed/>
                </p:oleObj>
              </mc:Choice>
              <mc:Fallback>
                <p:oleObj name="Equation" r:id="rId2" imgW="1244600" imgH="711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017" y="1957980"/>
                        <a:ext cx="2381983" cy="1363731"/>
                      </a:xfrm>
                      <a:prstGeom prst="rect">
                        <a:avLst/>
                      </a:prstGeom>
                      <a:noFill/>
                    </p:spPr>
                  </p:pic>
                </p:oleObj>
              </mc:Fallback>
            </mc:AlternateContent>
          </a:graphicData>
        </a:graphic>
      </p:graphicFrame>
      <p:sp>
        <p:nvSpPr>
          <p:cNvPr id="7" name="TextBox 6"/>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sp>
        <p:nvSpPr>
          <p:cNvPr id="8" name="Rectangle 5"/>
          <p:cNvSpPr>
            <a:spLocks noChangeArrowheads="1"/>
          </p:cNvSpPr>
          <p:nvPr/>
        </p:nvSpPr>
        <p:spPr bwMode="auto">
          <a:xfrm>
            <a:off x="15947005" y="34856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1067231712"/>
              </p:ext>
            </p:extLst>
          </p:nvPr>
        </p:nvGraphicFramePr>
        <p:xfrm>
          <a:off x="3622430" y="4344417"/>
          <a:ext cx="2277207" cy="1155348"/>
        </p:xfrm>
        <a:graphic>
          <a:graphicData uri="http://schemas.openxmlformats.org/presentationml/2006/ole">
            <mc:AlternateContent xmlns:mc="http://schemas.openxmlformats.org/markup-compatibility/2006">
              <mc:Choice xmlns:v="urn:schemas-microsoft-com:vml" Requires="v">
                <p:oleObj name="Equation" r:id="rId4" imgW="1295280" imgH="660240" progId="Equation.DSMT4">
                  <p:embed/>
                </p:oleObj>
              </mc:Choice>
              <mc:Fallback>
                <p:oleObj name="Equation" r:id="rId4" imgW="1295280" imgH="660240" progId="Equation.DSMT4">
                  <p:embed/>
                  <p:pic>
                    <p:nvPicPr>
                      <p:cNvPr id="0" name="Object 4"/>
                      <p:cNvPicPr>
                        <a:picLocks noChangeAspect="1" noChangeArrowheads="1"/>
                      </p:cNvPicPr>
                      <p:nvPr/>
                    </p:nvPicPr>
                    <p:blipFill>
                      <a:blip r:embed="rId5"/>
                      <a:srcRect/>
                      <a:stretch>
                        <a:fillRect/>
                      </a:stretch>
                    </p:blipFill>
                    <p:spPr bwMode="auto">
                      <a:xfrm>
                        <a:off x="3622430" y="4344417"/>
                        <a:ext cx="2277207" cy="1155348"/>
                      </a:xfrm>
                      <a:prstGeom prst="rect">
                        <a:avLst/>
                      </a:prstGeom>
                      <a:noFill/>
                    </p:spPr>
                  </p:pic>
                </p:oleObj>
              </mc:Fallback>
            </mc:AlternateContent>
          </a:graphicData>
        </a:graphic>
      </p:graphicFrame>
    </p:spTree>
    <p:extLst>
      <p:ext uri="{BB962C8B-B14F-4D97-AF65-F5344CB8AC3E}">
        <p14:creationId xmlns:p14="http://schemas.microsoft.com/office/powerpoint/2010/main" val="268533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05103" y="275220"/>
                <a:ext cx="11981794" cy="594008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Relation between the Fiber Rise time and the 3-dB Bandwidth (FWHM):</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We are assuming that the optical power emerging from the fiber has a Gaussian temporal response and it is given by</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Where,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is the rms pulse width.</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Fourier Transform of g(t) is given by</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time (t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is required for the pulse to reach its half maximum value is expressed as,	g (t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)=0.5 g(0)</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It is given by 	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 (2 ln 2)</a:t>
                </a:r>
                <a:r>
                  <a:rPr lang="en-US" sz="2000" baseline="30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rPr>
                      <m:t>𝜎</m:t>
                    </m:r>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baseline="-25000" dirty="0">
                    <a:latin typeface="Arial" panose="020B0604020202020204" pitchFamily="34" charset="0"/>
                    <a:cs typeface="Arial" panose="020B0604020202020204" pitchFamily="34" charset="0"/>
                  </a:rPr>
                  <a:t>FWHM</a:t>
                </a:r>
                <a:r>
                  <a:rPr lang="en-US" sz="2000" dirty="0">
                    <a:latin typeface="Arial" panose="020B0604020202020204" pitchFamily="34" charset="0"/>
                    <a:cs typeface="Arial" panose="020B0604020202020204" pitchFamily="34" charset="0"/>
                  </a:rPr>
                  <a:t> = 2t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 2</a:t>
                </a:r>
                <a14:m>
                  <m:oMath xmlns:m="http://schemas.openxmlformats.org/officeDocument/2006/math">
                    <m:r>
                      <a:rPr lang="en-US" sz="2000" i="1" smtClean="0">
                        <a:latin typeface="Cambria Math" panose="02040503050406030204" pitchFamily="18" charset="0"/>
                      </a:rPr>
                      <m:t>𝜎</m:t>
                    </m:r>
                  </m:oMath>
                </a14:m>
                <a:r>
                  <a:rPr lang="en-US" sz="2000" dirty="0">
                    <a:latin typeface="Arial" panose="020B0604020202020204" pitchFamily="34" charset="0"/>
                    <a:cs typeface="Arial" panose="020B0604020202020204" pitchFamily="34" charset="0"/>
                  </a:rPr>
                  <a:t> (2 ln 2)</a:t>
                </a:r>
                <a:r>
                  <a:rPr lang="en-US" sz="2000" baseline="30000" dirty="0">
                    <a:latin typeface="Arial" panose="020B0604020202020204" pitchFamily="34" charset="0"/>
                    <a:cs typeface="Arial" panose="020B0604020202020204" pitchFamily="34" charset="0"/>
                  </a:rPr>
                  <a:t>1/2</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Where, t</a:t>
                </a:r>
                <a:r>
                  <a:rPr lang="en-US" sz="2000" baseline="-25000" dirty="0">
                    <a:latin typeface="Arial" panose="020B0604020202020204" pitchFamily="34" charset="0"/>
                    <a:cs typeface="Arial" panose="020B0604020202020204" pitchFamily="34" charset="0"/>
                  </a:rPr>
                  <a:t>FWHM </a:t>
                </a:r>
                <a:r>
                  <a:rPr lang="en-US" sz="2000" dirty="0">
                    <a:latin typeface="Arial" panose="020B0604020202020204" pitchFamily="34" charset="0"/>
                    <a:cs typeface="Arial" panose="020B0604020202020204" pitchFamily="34" charset="0"/>
                  </a:rPr>
                  <a:t> is the full width of the pulse at its half maximum value</a:t>
                </a:r>
              </a:p>
            </p:txBody>
          </p:sp>
        </mc:Choice>
        <mc:Fallback xmlns="">
          <p:sp>
            <p:nvSpPr>
              <p:cNvPr id="4" name="TextBox 3"/>
              <p:cNvSpPr txBox="1">
                <a:spLocks noRot="1" noChangeAspect="1" noMove="1" noResize="1" noEditPoints="1" noAdjustHandles="1" noChangeArrowheads="1" noChangeShapeType="1" noTextEdit="1"/>
              </p:cNvSpPr>
              <p:nvPr/>
            </p:nvSpPr>
            <p:spPr>
              <a:xfrm>
                <a:off x="105103" y="275220"/>
                <a:ext cx="11981794" cy="5940088"/>
              </a:xfrm>
              <a:prstGeom prst="rect">
                <a:avLst/>
              </a:prstGeom>
              <a:blipFill>
                <a:blip r:embed="rId3"/>
                <a:stretch>
                  <a:fillRect l="-509" t="-410" r="-254" b="-923"/>
                </a:stretch>
              </a:blipFill>
            </p:spPr>
            <p:txBody>
              <a:bodyPr/>
              <a:lstStyle/>
              <a:p>
                <a:r>
                  <a:rPr lang="en-IN">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453347124"/>
              </p:ext>
            </p:extLst>
          </p:nvPr>
        </p:nvGraphicFramePr>
        <p:xfrm>
          <a:off x="2782888" y="1171575"/>
          <a:ext cx="2887662" cy="923925"/>
        </p:xfrm>
        <a:graphic>
          <a:graphicData uri="http://schemas.openxmlformats.org/presentationml/2006/ole">
            <mc:AlternateContent xmlns:mc="http://schemas.openxmlformats.org/markup-compatibility/2006">
              <mc:Choice xmlns:v="urn:schemas-microsoft-com:vml" Requires="v">
                <p:oleObj name="Equation" r:id="rId4" imgW="1307880" imgH="419040" progId="Equation.DSMT4">
                  <p:embed/>
                </p:oleObj>
              </mc:Choice>
              <mc:Fallback>
                <p:oleObj name="Equation" r:id="rId4" imgW="1307880" imgH="419040" progId="Equation.DSMT4">
                  <p:embed/>
                  <p:pic>
                    <p:nvPicPr>
                      <p:cNvPr id="0" name="Object 1"/>
                      <p:cNvPicPr>
                        <a:picLocks noChangeAspect="1" noChangeArrowheads="1"/>
                      </p:cNvPicPr>
                      <p:nvPr/>
                    </p:nvPicPr>
                    <p:blipFill>
                      <a:blip r:embed="rId5"/>
                      <a:srcRect/>
                      <a:stretch>
                        <a:fillRect/>
                      </a:stretch>
                    </p:blipFill>
                    <p:spPr bwMode="auto">
                      <a:xfrm>
                        <a:off x="2782888" y="1171575"/>
                        <a:ext cx="2887662" cy="923925"/>
                      </a:xfrm>
                      <a:prstGeom prst="rect">
                        <a:avLst/>
                      </a:prstGeom>
                      <a:noFill/>
                    </p:spPr>
                  </p:pic>
                </p:oleObj>
              </mc:Fallback>
            </mc:AlternateContent>
          </a:graphicData>
        </a:graphic>
      </p:graphicFrame>
      <p:sp>
        <p:nvSpPr>
          <p:cNvPr id="8" name="Rectangle 4"/>
          <p:cNvSpPr>
            <a:spLocks noChangeArrowheads="1"/>
          </p:cNvSpPr>
          <p:nvPr/>
        </p:nvSpPr>
        <p:spPr bwMode="auto">
          <a:xfrm>
            <a:off x="6735378" y="1239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782874331"/>
              </p:ext>
            </p:extLst>
          </p:nvPr>
        </p:nvGraphicFramePr>
        <p:xfrm>
          <a:off x="5029670" y="2520360"/>
          <a:ext cx="2535792" cy="814415"/>
        </p:xfrm>
        <a:graphic>
          <a:graphicData uri="http://schemas.openxmlformats.org/presentationml/2006/ole">
            <mc:AlternateContent xmlns:mc="http://schemas.openxmlformats.org/markup-compatibility/2006">
              <mc:Choice xmlns:v="urn:schemas-microsoft-com:vml" Requires="v">
                <p:oleObj name="Equation" r:id="rId6" imgW="1308100" imgH="419100" progId="Equation.DSMT4">
                  <p:embed/>
                </p:oleObj>
              </mc:Choice>
              <mc:Fallback>
                <p:oleObj name="Equation" r:id="rId6" imgW="13081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670" y="2520360"/>
                        <a:ext cx="2535792" cy="814415"/>
                      </a:xfrm>
                      <a:prstGeom prst="rect">
                        <a:avLst/>
                      </a:prstGeom>
                      <a:noFill/>
                    </p:spPr>
                  </p:pic>
                </p:oleObj>
              </mc:Fallback>
            </mc:AlternateContent>
          </a:graphicData>
        </a:graphic>
      </p:graphicFrame>
    </p:spTree>
    <p:extLst>
      <p:ext uri="{BB962C8B-B14F-4D97-AF65-F5344CB8AC3E}">
        <p14:creationId xmlns:p14="http://schemas.microsoft.com/office/powerpoint/2010/main" val="196746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316" y="182112"/>
            <a:ext cx="11772899" cy="624786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Relation between t</a:t>
            </a:r>
            <a:r>
              <a:rPr lang="en-US" sz="2400" baseline="-25000" dirty="0">
                <a:latin typeface="Arial" panose="020B0604020202020204" pitchFamily="34" charset="0"/>
                <a:cs typeface="Arial" panose="020B0604020202020204" pitchFamily="34" charset="0"/>
              </a:rPr>
              <a:t>FWHM</a:t>
            </a:r>
            <a:r>
              <a:rPr lang="en-US" sz="2400" dirty="0">
                <a:latin typeface="Arial" panose="020B0604020202020204" pitchFamily="34" charset="0"/>
                <a:cs typeface="Arial" panose="020B0604020202020204" pitchFamily="34" charset="0"/>
              </a:rPr>
              <a:t> and 3-dB Optical Bandwidth:</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3-dB optical bandwidth B</a:t>
            </a:r>
            <a:r>
              <a:rPr lang="en-US" sz="2400" baseline="-25000" dirty="0">
                <a:latin typeface="Arial" panose="020B0604020202020204" pitchFamily="34" charset="0"/>
                <a:cs typeface="Arial" panose="020B0604020202020204" pitchFamily="34" charset="0"/>
              </a:rPr>
              <a:t>3dB</a:t>
            </a:r>
            <a:r>
              <a:rPr lang="en-US" sz="2400" dirty="0">
                <a:latin typeface="Arial" panose="020B0604020202020204" pitchFamily="34" charset="0"/>
                <a:cs typeface="Arial" panose="020B0604020202020204" pitchFamily="34" charset="0"/>
              </a:rPr>
              <a:t> is defined as, “the modulation frequency f</a:t>
            </a:r>
            <a:r>
              <a:rPr lang="en-US" sz="2400" baseline="-25000" dirty="0">
                <a:latin typeface="Arial" panose="020B0604020202020204" pitchFamily="34" charset="0"/>
                <a:cs typeface="Arial" panose="020B0604020202020204" pitchFamily="34" charset="0"/>
              </a:rPr>
              <a:t>3dB</a:t>
            </a:r>
            <a:r>
              <a:rPr lang="en-US" sz="2400" dirty="0">
                <a:latin typeface="Arial" panose="020B0604020202020204" pitchFamily="34" charset="0"/>
                <a:cs typeface="Arial" panose="020B0604020202020204" pitchFamily="34" charset="0"/>
              </a:rPr>
              <a:t> at which the received optical power has fallen to 0.5 of the zero frequency value”.</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t</a:t>
            </a:r>
            <a:r>
              <a:rPr lang="en-US" sz="2400" baseline="-25000" dirty="0">
                <a:latin typeface="Arial" panose="020B0604020202020204" pitchFamily="34" charset="0"/>
                <a:cs typeface="Arial" panose="020B0604020202020204" pitchFamily="34" charset="0"/>
              </a:rPr>
              <a:t>FWHM</a:t>
            </a:r>
            <a:r>
              <a:rPr lang="en-US" sz="2400" dirty="0">
                <a:latin typeface="Arial" panose="020B0604020202020204" pitchFamily="34" charset="0"/>
                <a:cs typeface="Arial" panose="020B0604020202020204" pitchFamily="34" charset="0"/>
              </a:rPr>
              <a:t> is the rise time resulting from model dispersion and it is given by,</a:t>
            </a: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a:t>
            </a:r>
            <a:r>
              <a:rPr lang="en-US" sz="2400" dirty="0" err="1">
                <a:latin typeface="Arial" panose="020B0604020202020204" pitchFamily="34" charset="0"/>
                <a:cs typeface="Arial" panose="020B0604020202020204" pitchFamily="34" charset="0"/>
              </a:rPr>
              <a:t>t</a:t>
            </a:r>
            <a:r>
              <a:rPr lang="en-US" sz="2400" baseline="-25000" dirty="0" err="1">
                <a:latin typeface="Arial" panose="020B0604020202020204" pitchFamily="34" charset="0"/>
                <a:cs typeface="Arial" panose="020B0604020202020204" pitchFamily="34" charset="0"/>
              </a:rPr>
              <a:t>mod</a:t>
            </a:r>
            <a:r>
              <a:rPr lang="en-US" sz="2400" dirty="0">
                <a:latin typeface="Arial" panose="020B0604020202020204" pitchFamily="34" charset="0"/>
                <a:cs typeface="Arial" panose="020B0604020202020204" pitchFamily="34" charset="0"/>
              </a:rPr>
              <a:t> and BM are expressed in nanoseconds and MHz respectively, then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6752492" y="27959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405906153"/>
              </p:ext>
            </p:extLst>
          </p:nvPr>
        </p:nvGraphicFramePr>
        <p:xfrm>
          <a:off x="3348194" y="1823386"/>
          <a:ext cx="2692121" cy="910868"/>
        </p:xfrm>
        <a:graphic>
          <a:graphicData uri="http://schemas.openxmlformats.org/presentationml/2006/ole">
            <mc:AlternateContent xmlns:mc="http://schemas.openxmlformats.org/markup-compatibility/2006">
              <mc:Choice xmlns:v="urn:schemas-microsoft-com:vml" Requires="v">
                <p:oleObj name="Equation" r:id="rId2" imgW="1269449" imgH="431613" progId="Equation.DSMT4">
                  <p:embed/>
                </p:oleObj>
              </mc:Choice>
              <mc:Fallback>
                <p:oleObj name="Equation" r:id="rId2" imgW="1269449" imgH="431613"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194" y="1823386"/>
                        <a:ext cx="2692121" cy="910868"/>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83141560"/>
              </p:ext>
            </p:extLst>
          </p:nvPr>
        </p:nvGraphicFramePr>
        <p:xfrm>
          <a:off x="3961381" y="3781281"/>
          <a:ext cx="2618281" cy="843473"/>
        </p:xfrm>
        <a:graphic>
          <a:graphicData uri="http://schemas.openxmlformats.org/presentationml/2006/ole">
            <mc:AlternateContent xmlns:mc="http://schemas.openxmlformats.org/markup-compatibility/2006">
              <mc:Choice xmlns:v="urn:schemas-microsoft-com:vml" Requires="v">
                <p:oleObj name="Equation" r:id="rId4" imgW="1422400" imgH="457200" progId="Equation.DSMT4">
                  <p:embed/>
                </p:oleObj>
              </mc:Choice>
              <mc:Fallback>
                <p:oleObj name="Equation" r:id="rId4" imgW="14224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1381" y="3781281"/>
                        <a:ext cx="2618281" cy="843473"/>
                      </a:xfrm>
                      <a:prstGeom prst="rect">
                        <a:avLst/>
                      </a:prstGeom>
                      <a:noFill/>
                    </p:spPr>
                  </p:pic>
                </p:oleObj>
              </mc:Fallback>
            </mc:AlternateContent>
          </a:graphicData>
        </a:graphic>
      </p:graphicFrame>
      <p:sp>
        <p:nvSpPr>
          <p:cNvPr id="10" name="Rectangle 6"/>
          <p:cNvSpPr>
            <a:spLocks noChangeArrowheads="1"/>
          </p:cNvSpPr>
          <p:nvPr/>
        </p:nvSpPr>
        <p:spPr bwMode="auto">
          <a:xfrm>
            <a:off x="2822330" y="39870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1633887095"/>
              </p:ext>
            </p:extLst>
          </p:nvPr>
        </p:nvGraphicFramePr>
        <p:xfrm>
          <a:off x="4213242" y="5564298"/>
          <a:ext cx="2792038" cy="957270"/>
        </p:xfrm>
        <a:graphic>
          <a:graphicData uri="http://schemas.openxmlformats.org/presentationml/2006/ole">
            <mc:AlternateContent xmlns:mc="http://schemas.openxmlformats.org/markup-compatibility/2006">
              <mc:Choice xmlns:v="urn:schemas-microsoft-com:vml" Requires="v">
                <p:oleObj name="Equation" r:id="rId6" imgW="1333500" imgH="457200" progId="Equation.DSMT4">
                  <p:embed/>
                </p:oleObj>
              </mc:Choice>
              <mc:Fallback>
                <p:oleObj name="Equation" r:id="rId6" imgW="13335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3242" y="5564298"/>
                        <a:ext cx="2792038" cy="957270"/>
                      </a:xfrm>
                      <a:prstGeom prst="rect">
                        <a:avLst/>
                      </a:prstGeom>
                      <a:noFill/>
                    </p:spPr>
                  </p:pic>
                </p:oleObj>
              </mc:Fallback>
            </mc:AlternateContent>
          </a:graphicData>
        </a:graphic>
      </p:graphicFrame>
    </p:spTree>
    <p:extLst>
      <p:ext uri="{BB962C8B-B14F-4D97-AF65-F5344CB8AC3E}">
        <p14:creationId xmlns:p14="http://schemas.microsoft.com/office/powerpoint/2010/main" val="367480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8368" y="0"/>
            <a:ext cx="3174843" cy="584775"/>
          </a:xfrm>
          <a:prstGeom prst="rect">
            <a:avLst/>
          </a:prstGeom>
          <a:noFill/>
        </p:spPr>
        <p:txBody>
          <a:bodyPr wrap="none" rtlCol="0">
            <a:spAutoFit/>
          </a:bodyPr>
          <a:lstStyle/>
          <a:p>
            <a:r>
              <a:rPr lang="en-US" sz="4800" b="1" baseline="3000" dirty="0">
                <a:solidFill>
                  <a:srgbClr val="C00000"/>
                </a:solidFill>
                <a:latin typeface="Arial" panose="020B0604020202020204" pitchFamily="34" charset="0"/>
                <a:cs typeface="Arial" panose="020B0604020202020204" pitchFamily="34" charset="0"/>
              </a:rPr>
              <a:t>Total Rise Time</a:t>
            </a:r>
          </a:p>
        </p:txBody>
      </p:sp>
      <p:sp>
        <p:nvSpPr>
          <p:cNvPr id="5" name="TextBox 4"/>
          <p:cNvSpPr txBox="1"/>
          <p:nvPr/>
        </p:nvSpPr>
        <p:spPr>
          <a:xfrm>
            <a:off x="144314" y="529572"/>
            <a:ext cx="396134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The total rise time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sys</a:t>
            </a:r>
            <a:r>
              <a:rPr lang="en-US" sz="2800" dirty="0">
                <a:latin typeface="Arial" panose="020B0604020202020204" pitchFamily="34" charset="0"/>
                <a:cs typeface="Arial" panose="020B0604020202020204" pitchFamily="34" charset="0"/>
              </a:rPr>
              <a:t> is</a:t>
            </a:r>
          </a:p>
        </p:txBody>
      </p:sp>
      <p:sp>
        <p:nvSpPr>
          <p:cNvPr id="8" name="TextBox 7"/>
          <p:cNvSpPr txBox="1"/>
          <p:nvPr/>
        </p:nvSpPr>
        <p:spPr>
          <a:xfrm>
            <a:off x="284284" y="3693491"/>
            <a:ext cx="11623431" cy="1938992"/>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Where all the times are given in nanoseconds, </a:t>
            </a:r>
          </a:p>
          <a:p>
            <a:pPr algn="just"/>
            <a:r>
              <a:rPr lang="el-GR" sz="2400" dirty="0">
                <a:latin typeface="Arial" panose="020B0604020202020204" pitchFamily="34" charset="0"/>
                <a:cs typeface="Arial" panose="020B0604020202020204" pitchFamily="34" charset="0"/>
              </a:rPr>
              <a:t>σ</a:t>
            </a:r>
            <a:r>
              <a:rPr lang="el-GR" sz="2400" baseline="-25000" dirty="0">
                <a:latin typeface="Arial" panose="020B0604020202020204" pitchFamily="34" charset="0"/>
                <a:cs typeface="Arial" panose="020B0604020202020204" pitchFamily="34" charset="0"/>
              </a:rPr>
              <a:t>λ</a:t>
            </a:r>
            <a:r>
              <a:rPr lang="en-US" sz="2400" dirty="0">
                <a:latin typeface="Arial" panose="020B0604020202020204" pitchFamily="34" charset="0"/>
                <a:cs typeface="Arial" panose="020B0604020202020204" pitchFamily="34" charset="0"/>
              </a:rPr>
              <a:t> is the half power spectral width of the source, and </a:t>
            </a:r>
          </a:p>
          <a:p>
            <a:pPr algn="just"/>
            <a:r>
              <a:rPr lang="en-US" sz="2400" dirty="0">
                <a:latin typeface="Arial" panose="020B0604020202020204" pitchFamily="34" charset="0"/>
                <a:cs typeface="Arial" panose="020B0604020202020204" pitchFamily="34" charset="0"/>
              </a:rPr>
              <a:t>the dispersion D is in ns/(nm.km) and is 0.07 ns/(ns.km) in the 800-900 nm region.</a:t>
            </a:r>
          </a:p>
          <a:p>
            <a:pPr algn="just"/>
            <a:r>
              <a:rPr lang="en-US" sz="2400" dirty="0">
                <a:latin typeface="Arial" panose="020B0604020202020204" pitchFamily="34" charset="0"/>
                <a:cs typeface="Arial" panose="020B0604020202020204" pitchFamily="34" charset="0"/>
              </a:rPr>
              <a:t> </a:t>
            </a:r>
          </a:p>
          <a:p>
            <a:pPr algn="just"/>
            <a:r>
              <a:rPr lang="en-US" sz="2400" dirty="0">
                <a:latin typeface="Arial" panose="020B0604020202020204" pitchFamily="34" charset="0"/>
                <a:cs typeface="Arial" panose="020B0604020202020204" pitchFamily="34" charset="0"/>
              </a:rPr>
              <a:t>This is due to the material dispersion for a dispersion shifted fiber and it is given by</a:t>
            </a:r>
          </a:p>
        </p:txBody>
      </p:sp>
      <p:graphicFrame>
        <p:nvGraphicFramePr>
          <p:cNvPr id="11" name="Object 10"/>
          <p:cNvGraphicFramePr>
            <a:graphicFrameLocks noChangeAspect="1"/>
          </p:cNvGraphicFramePr>
          <p:nvPr>
            <p:extLst>
              <p:ext uri="{D42A27DB-BD31-4B8C-83A1-F6EECF244321}">
                <p14:modId xmlns:p14="http://schemas.microsoft.com/office/powerpoint/2010/main" val="2738739441"/>
              </p:ext>
            </p:extLst>
          </p:nvPr>
        </p:nvGraphicFramePr>
        <p:xfrm>
          <a:off x="4520811" y="696307"/>
          <a:ext cx="4213225" cy="679450"/>
        </p:xfrm>
        <a:graphic>
          <a:graphicData uri="http://schemas.openxmlformats.org/presentationml/2006/ole">
            <mc:AlternateContent xmlns:mc="http://schemas.openxmlformats.org/markup-compatibility/2006">
              <mc:Choice xmlns:v="urn:schemas-microsoft-com:vml" Requires="v">
                <p:oleObj name="Equation" r:id="rId2" imgW="1828800" imgH="291960" progId="Equation.DSMT4">
                  <p:embed/>
                </p:oleObj>
              </mc:Choice>
              <mc:Fallback>
                <p:oleObj name="Equation" r:id="rId2" imgW="1828800" imgH="291960" progId="Equation.DSMT4">
                  <p:embed/>
                  <p:pic>
                    <p:nvPicPr>
                      <p:cNvPr id="3" name="Object 2"/>
                      <p:cNvPicPr>
                        <a:picLocks noChangeAspect="1" noChangeArrowheads="1"/>
                      </p:cNvPicPr>
                      <p:nvPr/>
                    </p:nvPicPr>
                    <p:blipFill>
                      <a:blip r:embed="rId3"/>
                      <a:srcRect/>
                      <a:stretch>
                        <a:fillRect/>
                      </a:stretch>
                    </p:blipFill>
                    <p:spPr bwMode="auto">
                      <a:xfrm>
                        <a:off x="4520811" y="696307"/>
                        <a:ext cx="4213225" cy="679450"/>
                      </a:xfrm>
                      <a:prstGeom prst="rect">
                        <a:avLst/>
                      </a:prstGeom>
                      <a:noFill/>
                    </p:spPr>
                  </p:pic>
                </p:oleObj>
              </mc:Fallback>
            </mc:AlternateContent>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3358147962"/>
              </p:ext>
            </p:extLst>
          </p:nvPr>
        </p:nvGraphicFramePr>
        <p:xfrm>
          <a:off x="2124984" y="1688767"/>
          <a:ext cx="7691956" cy="1767071"/>
        </p:xfrm>
        <a:graphic>
          <a:graphicData uri="http://schemas.openxmlformats.org/presentationml/2006/ole">
            <mc:AlternateContent xmlns:mc="http://schemas.openxmlformats.org/markup-compatibility/2006">
              <mc:Choice xmlns:v="urn:schemas-microsoft-com:vml" Requires="v">
                <p:oleObj name="Equation" r:id="rId4" imgW="2819400" imgH="647700" progId="Equation.DSMT4">
                  <p:embed/>
                </p:oleObj>
              </mc:Choice>
              <mc:Fallback>
                <p:oleObj name="Equation" r:id="rId4" imgW="2819400" imgH="647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984" y="1688767"/>
                        <a:ext cx="7691956" cy="1767071"/>
                      </a:xfrm>
                      <a:prstGeom prst="rect">
                        <a:avLst/>
                      </a:prstGeom>
                      <a:noFill/>
                      <a:ln>
                        <a:solidFill>
                          <a:srgbClr val="FF0000"/>
                        </a:solid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13213807"/>
              </p:ext>
            </p:extLst>
          </p:nvPr>
        </p:nvGraphicFramePr>
        <p:xfrm>
          <a:off x="3691537" y="5826434"/>
          <a:ext cx="3748503" cy="633193"/>
        </p:xfrm>
        <a:graphic>
          <a:graphicData uri="http://schemas.openxmlformats.org/presentationml/2006/ole">
            <mc:AlternateContent xmlns:mc="http://schemas.openxmlformats.org/markup-compatibility/2006">
              <mc:Choice xmlns:v="urn:schemas-microsoft-com:vml" Requires="v">
                <p:oleObj name="Equation" r:id="rId6" imgW="1409088" imgH="241195" progId="Equation.DSMT4">
                  <p:embed/>
                </p:oleObj>
              </mc:Choice>
              <mc:Fallback>
                <p:oleObj name="Equation" r:id="rId6" imgW="1409088" imgH="24119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1537" y="5826434"/>
                        <a:ext cx="3748503" cy="633193"/>
                      </a:xfrm>
                      <a:prstGeom prst="rect">
                        <a:avLst/>
                      </a:prstGeom>
                      <a:noFill/>
                    </p:spPr>
                  </p:pic>
                </p:oleObj>
              </mc:Fallback>
            </mc:AlternateContent>
          </a:graphicData>
        </a:graphic>
      </p:graphicFrame>
    </p:spTree>
    <p:extLst>
      <p:ext uri="{BB962C8B-B14F-4D97-AF65-F5344CB8AC3E}">
        <p14:creationId xmlns:p14="http://schemas.microsoft.com/office/powerpoint/2010/main" val="3368898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0433" y="0"/>
            <a:ext cx="8443337" cy="646331"/>
          </a:xfrm>
          <a:prstGeom prst="rect">
            <a:avLst/>
          </a:prstGeom>
          <a:noFill/>
        </p:spPr>
        <p:txBody>
          <a:bodyPr wrap="none" rtlCol="0">
            <a:spAutoFit/>
          </a:bodyPr>
          <a:lstStyle/>
          <a:p>
            <a:r>
              <a:rPr lang="en-US" sz="3600" b="1">
                <a:solidFill>
                  <a:srgbClr val="C00000"/>
                </a:solidFill>
                <a:latin typeface="Arial" panose="020B0604020202020204" pitchFamily="34" charset="0"/>
                <a:cs typeface="Arial" panose="020B0604020202020204" pitchFamily="34" charset="0"/>
              </a:rPr>
              <a:t>Rise-time budget for a multimode link</a:t>
            </a:r>
            <a:endParaRPr lang="en-US" sz="3600" b="1"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149469" y="984825"/>
            <a:ext cx="12221308" cy="4344138"/>
          </a:xfrm>
          <a:prstGeom prst="rect">
            <a:avLst/>
          </a:prstGeom>
        </p:spPr>
        <p:txBody>
          <a:bodyPr wrap="square">
            <a:spAutoFit/>
          </a:bodyPr>
          <a:lstStyle/>
          <a:p>
            <a:pPr>
              <a:lnSpc>
                <a:spcPct val="107000"/>
              </a:lnSpc>
              <a:spcAft>
                <a:spcPts val="800"/>
              </a:spcAft>
            </a:pPr>
            <a:r>
              <a:rPr lang="en-IN" sz="2800" dirty="0">
                <a:latin typeface="Times-Roman"/>
                <a:ea typeface="Calibri" panose="020F0502020204030204" pitchFamily="34" charset="0"/>
                <a:cs typeface="Times-Roman"/>
              </a:rPr>
              <a:t>Specifications: Data Rate 20 Mb/s, BER 10</a:t>
            </a:r>
            <a:r>
              <a:rPr lang="en-IN" sz="2800" baseline="30000" dirty="0">
                <a:latin typeface="Times-Roman"/>
                <a:ea typeface="Calibri" panose="020F0502020204030204" pitchFamily="34" charset="0"/>
                <a:cs typeface="Times-Roman"/>
              </a:rPr>
              <a:t>-9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LED</a:t>
            </a:r>
            <a:r>
              <a:rPr lang="en-IN" sz="2800" dirty="0">
                <a:latin typeface="Times-Roman"/>
                <a:ea typeface="Calibri" panose="020F0502020204030204" pitchFamily="34" charset="0"/>
                <a:cs typeface="Times-Roman"/>
              </a:rPr>
              <a:t> : rise time 15 ns; spectral width 40 nm;</a:t>
            </a:r>
          </a:p>
          <a:p>
            <a:pPr>
              <a:lnSpc>
                <a:spcPct val="107000"/>
              </a:lnSpc>
              <a:spcAft>
                <a:spcPts val="0"/>
              </a:spcAft>
            </a:pPr>
            <a:r>
              <a:rPr lang="en-IN" sz="2800" b="1" dirty="0">
                <a:latin typeface="Times-Roman"/>
                <a:ea typeface="Calibri" panose="020F0502020204030204" pitchFamily="34" charset="0"/>
                <a:cs typeface="Times-Roman"/>
              </a:rPr>
              <a:t>Fiber</a:t>
            </a:r>
            <a:r>
              <a:rPr lang="en-IN" sz="2800" dirty="0">
                <a:latin typeface="Times-Roman"/>
                <a:ea typeface="Calibri" panose="020F0502020204030204" pitchFamily="34" charset="0"/>
                <a:cs typeface="Times-Roman"/>
              </a:rPr>
              <a:t> : material-dispersion related rise time 21 ns over 6 km link;</a:t>
            </a:r>
          </a:p>
          <a:p>
            <a:pPr>
              <a:lnSpc>
                <a:spcPct val="107000"/>
              </a:lnSpc>
              <a:spcAft>
                <a:spcPts val="0"/>
              </a:spcAft>
            </a:pPr>
            <a:r>
              <a:rPr lang="en-IN" sz="2800" dirty="0">
                <a:latin typeface="Times-Roman"/>
                <a:ea typeface="Calibri" panose="020F0502020204030204" pitchFamily="34" charset="0"/>
                <a:cs typeface="Times-Roman"/>
              </a:rPr>
              <a:t>400 MHz·km bandwidth-distance product, q = 0.7 </a:t>
            </a:r>
            <a:r>
              <a:rPr lang="en-IN" sz="2800" dirty="0">
                <a:latin typeface="Times-Roman"/>
                <a:ea typeface="Calibri" panose="020F0502020204030204" pitchFamily="34" charset="0"/>
                <a:cs typeface="Times-Roman"/>
                <a:sym typeface="Wingdings" panose="05000000000000000000" pitchFamily="2" charset="2"/>
              </a:rPr>
              <a:t></a:t>
            </a:r>
            <a:r>
              <a:rPr lang="en-IN" sz="2800" dirty="0">
                <a:latin typeface="Times-Roman"/>
                <a:ea typeface="Calibri" panose="020F0502020204030204" pitchFamily="34" charset="0"/>
                <a:cs typeface="Times-Roman"/>
              </a:rPr>
              <a:t>t</a:t>
            </a:r>
            <a:r>
              <a:rPr lang="en-IN" sz="2800" baseline="-25000" dirty="0">
                <a:latin typeface="Times-Roman"/>
                <a:ea typeface="Calibri" panose="020F0502020204030204" pitchFamily="34" charset="0"/>
                <a:cs typeface="Times-Roman"/>
              </a:rPr>
              <a:t>mod</a:t>
            </a:r>
            <a:r>
              <a:rPr lang="en-IN" sz="2800" dirty="0">
                <a:latin typeface="Times-Roman"/>
                <a:ea typeface="Calibri" panose="020F0502020204030204" pitchFamily="34" charset="0"/>
                <a:cs typeface="Times-Roman"/>
              </a:rPr>
              <a:t> =3.9 ns</a:t>
            </a:r>
          </a:p>
          <a:p>
            <a:pPr>
              <a:lnSpc>
                <a:spcPct val="107000"/>
              </a:lnSpc>
              <a:spcAft>
                <a:spcPts val="0"/>
              </a:spcAft>
            </a:pPr>
            <a:r>
              <a:rPr lang="en-IN" sz="2800" dirty="0">
                <a:latin typeface="Times-Roman"/>
                <a:ea typeface="Calibri" panose="020F0502020204030204" pitchFamily="34" charset="0"/>
                <a:cs typeface="Times-Roman"/>
              </a:rPr>
              <a:t>Receiver : 25 MHz bandwidth </a:t>
            </a:r>
            <a:r>
              <a:rPr lang="en-IN" sz="2800" dirty="0">
                <a:latin typeface="Times-Roman"/>
                <a:ea typeface="Calibri" panose="020F0502020204030204" pitchFamily="34" charset="0"/>
                <a:cs typeface="Times-Roman"/>
                <a:sym typeface="Wingdings" panose="05000000000000000000" pitchFamily="2" charset="2"/>
              </a:rPr>
              <a:t> </a:t>
            </a:r>
            <a:r>
              <a:rPr lang="en-IN" sz="2800" dirty="0">
                <a:latin typeface="Times-Roman"/>
                <a:ea typeface="Calibri" panose="020F0502020204030204" pitchFamily="34" charset="0"/>
                <a:cs typeface="Times-Roman"/>
              </a:rPr>
              <a:t>t</a:t>
            </a:r>
            <a:r>
              <a:rPr lang="en-IN" sz="2800" baseline="-25000" dirty="0">
                <a:latin typeface="Times-Roman"/>
                <a:ea typeface="Calibri" panose="020F0502020204030204" pitchFamily="34" charset="0"/>
                <a:cs typeface="Times-Roman"/>
              </a:rPr>
              <a:t>rx</a:t>
            </a:r>
            <a:r>
              <a:rPr lang="en-IN" sz="2800" dirty="0">
                <a:latin typeface="Times-Roman"/>
                <a:ea typeface="Calibri" panose="020F0502020204030204" pitchFamily="34" charset="0"/>
                <a:cs typeface="Times-Roman"/>
              </a:rPr>
              <a:t> =14 ns</a:t>
            </a:r>
          </a:p>
          <a:p>
            <a:pPr>
              <a:lnSpc>
                <a:spcPct val="107000"/>
              </a:lnSpc>
              <a:spcAft>
                <a:spcPts val="0"/>
              </a:spcAft>
            </a:pPr>
            <a:endParaRPr lang="en-IN" sz="2800" dirty="0">
              <a:latin typeface="Times-Roman"/>
              <a:ea typeface="Calibri" panose="020F0502020204030204" pitchFamily="34" charset="0"/>
              <a:cs typeface="Times-Roman"/>
            </a:endParaRPr>
          </a:p>
          <a:p>
            <a:pPr>
              <a:lnSpc>
                <a:spcPct val="107000"/>
              </a:lnSpc>
              <a:spcAft>
                <a:spcPts val="0"/>
              </a:spcAft>
            </a:pPr>
            <a:endParaRPr lang="en-IN" sz="2800" dirty="0">
              <a:latin typeface="Times-Roman"/>
              <a:ea typeface="Calibri" panose="020F0502020204030204" pitchFamily="34" charset="0"/>
              <a:cs typeface="Times-Roman"/>
            </a:endParaRPr>
          </a:p>
          <a:p>
            <a:pPr>
              <a:lnSpc>
                <a:spcPct val="107000"/>
              </a:lnSpc>
              <a:spcAft>
                <a:spcPts val="0"/>
              </a:spcAft>
            </a:pPr>
            <a:r>
              <a:rPr lang="en-IN" sz="2800" dirty="0">
                <a:latin typeface="Times-Roman"/>
                <a:ea typeface="Calibri" panose="020F0502020204030204" pitchFamily="34" charset="0"/>
                <a:cs typeface="Times-Roman"/>
              </a:rPr>
              <a:t>									= 30 ns</a:t>
            </a:r>
          </a:p>
          <a:p>
            <a:pPr>
              <a:lnSpc>
                <a:spcPct val="107000"/>
              </a:lnSpc>
              <a:spcAft>
                <a:spcPts val="0"/>
              </a:spcAft>
            </a:pPr>
            <a:r>
              <a:rPr lang="en-IN" sz="2800" b="1" dirty="0">
                <a:latin typeface="Times-Roman"/>
                <a:ea typeface="Calibri" panose="020F0502020204030204" pitchFamily="34" charset="0"/>
                <a:cs typeface="Times-Roman"/>
              </a:rPr>
              <a:t>									</a:t>
            </a:r>
          </a:p>
        </p:txBody>
      </p:sp>
      <p:sp>
        <p:nvSpPr>
          <p:cNvPr id="5" name="TextBox 4"/>
          <p:cNvSpPr txBox="1"/>
          <p:nvPr/>
        </p:nvSpPr>
        <p:spPr>
          <a:xfrm>
            <a:off x="149469" y="571513"/>
            <a:ext cx="1669047" cy="492443"/>
          </a:xfrm>
          <a:prstGeom prst="rect">
            <a:avLst/>
          </a:prstGeom>
          <a:noFill/>
        </p:spPr>
        <p:txBody>
          <a:bodyPr wrap="none" rtlCol="0">
            <a:spAutoFit/>
          </a:bodyPr>
          <a:lstStyle/>
          <a:p>
            <a:r>
              <a:rPr lang="en-US" sz="2600" b="1" dirty="0">
                <a:solidFill>
                  <a:srgbClr val="0000FF"/>
                </a:solidFill>
                <a:latin typeface="Arial" panose="020B0604020202020204" pitchFamily="34" charset="0"/>
                <a:cs typeface="Arial" panose="020B0604020202020204" pitchFamily="34" charset="0"/>
              </a:rPr>
              <a:t>Example:</a:t>
            </a:r>
          </a:p>
        </p:txBody>
      </p:sp>
      <p:graphicFrame>
        <p:nvGraphicFramePr>
          <p:cNvPr id="6" name="Object 5"/>
          <p:cNvGraphicFramePr>
            <a:graphicFrameLocks noChangeAspect="1"/>
          </p:cNvGraphicFramePr>
          <p:nvPr>
            <p:extLst>
              <p:ext uri="{D42A27DB-BD31-4B8C-83A1-F6EECF244321}">
                <p14:modId xmlns:p14="http://schemas.microsoft.com/office/powerpoint/2010/main" val="44445373"/>
              </p:ext>
            </p:extLst>
          </p:nvPr>
        </p:nvGraphicFramePr>
        <p:xfrm>
          <a:off x="3081552" y="3532223"/>
          <a:ext cx="4213225" cy="679450"/>
        </p:xfrm>
        <a:graphic>
          <a:graphicData uri="http://schemas.openxmlformats.org/presentationml/2006/ole">
            <mc:AlternateContent xmlns:mc="http://schemas.openxmlformats.org/markup-compatibility/2006">
              <mc:Choice xmlns:v="urn:schemas-microsoft-com:vml" Requires="v">
                <p:oleObj name="Equation" r:id="rId2" imgW="1828800" imgH="291960" progId="Equation.DSMT4">
                  <p:embed/>
                </p:oleObj>
              </mc:Choice>
              <mc:Fallback>
                <p:oleObj name="Equation" r:id="rId2" imgW="1828800" imgH="291960" progId="Equation.DSMT4">
                  <p:embed/>
                  <p:pic>
                    <p:nvPicPr>
                      <p:cNvPr id="11" name="Object 10"/>
                      <p:cNvPicPr>
                        <a:picLocks noChangeAspect="1" noChangeArrowheads="1"/>
                      </p:cNvPicPr>
                      <p:nvPr/>
                    </p:nvPicPr>
                    <p:blipFill>
                      <a:blip r:embed="rId3"/>
                      <a:srcRect/>
                      <a:stretch>
                        <a:fillRect/>
                      </a:stretch>
                    </p:blipFill>
                    <p:spPr bwMode="auto">
                      <a:xfrm>
                        <a:off x="3081552" y="3532223"/>
                        <a:ext cx="4213225" cy="679450"/>
                      </a:xfrm>
                      <a:prstGeom prst="rect">
                        <a:avLst/>
                      </a:prstGeom>
                      <a:noFill/>
                    </p:spPr>
                  </p:pic>
                </p:oleObj>
              </mc:Fallback>
            </mc:AlternateContent>
          </a:graphicData>
        </a:graphic>
      </p:graphicFrame>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3054404054"/>
              </p:ext>
            </p:extLst>
          </p:nvPr>
        </p:nvGraphicFramePr>
        <p:xfrm>
          <a:off x="3376246" y="4402529"/>
          <a:ext cx="4046111" cy="617879"/>
        </p:xfrm>
        <a:graphic>
          <a:graphicData uri="http://schemas.openxmlformats.org/presentationml/2006/ole">
            <mc:AlternateContent xmlns:mc="http://schemas.openxmlformats.org/markup-compatibility/2006">
              <mc:Choice xmlns:v="urn:schemas-microsoft-com:vml" Requires="v">
                <p:oleObj name="Equation" r:id="rId4" imgW="1930400" imgH="292100" progId="Equation.DSMT4">
                  <p:embed/>
                </p:oleObj>
              </mc:Choice>
              <mc:Fallback>
                <p:oleObj name="Equation" r:id="rId4" imgW="1930400" imgH="292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246" y="4402529"/>
                        <a:ext cx="4046111" cy="617879"/>
                      </a:xfrm>
                      <a:prstGeom prst="rect">
                        <a:avLst/>
                      </a:prstGeom>
                      <a:noFill/>
                    </p:spPr>
                  </p:pic>
                </p:oleObj>
              </mc:Fallback>
            </mc:AlternateContent>
          </a:graphicData>
        </a:graphic>
      </p:graphicFrame>
      <p:sp>
        <p:nvSpPr>
          <p:cNvPr id="11" name="Rectangle 10"/>
          <p:cNvSpPr/>
          <p:nvPr/>
        </p:nvSpPr>
        <p:spPr>
          <a:xfrm>
            <a:off x="248742" y="5359680"/>
            <a:ext cx="10973546" cy="954107"/>
          </a:xfrm>
          <a:prstGeom prst="rect">
            <a:avLst/>
          </a:prstGeom>
        </p:spPr>
        <p:txBody>
          <a:bodyPr wrap="square">
            <a:spAutoFit/>
          </a:bodyPr>
          <a:lstStyle/>
          <a:p>
            <a:r>
              <a:rPr lang="en-IN" sz="2800" b="1" dirty="0">
                <a:solidFill>
                  <a:srgbClr val="00B050"/>
                </a:solidFill>
                <a:latin typeface="Arial" panose="020B0604020202020204" pitchFamily="34" charset="0"/>
                <a:cs typeface="Arial" panose="020B0604020202020204" pitchFamily="34" charset="0"/>
              </a:rPr>
              <a:t>For 20 Mb/s NRZ system, T</a:t>
            </a:r>
            <a:r>
              <a:rPr lang="en-IN" sz="2800" b="1" baseline="-25000" dirty="0">
                <a:solidFill>
                  <a:srgbClr val="00B050"/>
                </a:solidFill>
                <a:latin typeface="Arial" panose="020B0604020202020204" pitchFamily="34" charset="0"/>
                <a:cs typeface="Arial" panose="020B0604020202020204" pitchFamily="34" charset="0"/>
              </a:rPr>
              <a:t>b,NRZ</a:t>
            </a:r>
            <a:r>
              <a:rPr lang="en-IN" sz="2800" b="1" dirty="0">
                <a:solidFill>
                  <a:srgbClr val="00B050"/>
                </a:solidFill>
                <a:latin typeface="Arial" panose="020B0604020202020204" pitchFamily="34" charset="0"/>
                <a:cs typeface="Arial" panose="020B0604020202020204" pitchFamily="34" charset="0"/>
              </a:rPr>
              <a:t> = 50 ns. Thus, t</a:t>
            </a:r>
            <a:r>
              <a:rPr lang="en-IN" sz="2800" b="1" baseline="-25000" dirty="0">
                <a:solidFill>
                  <a:srgbClr val="00B050"/>
                </a:solidFill>
                <a:latin typeface="Arial" panose="020B0604020202020204" pitchFamily="34" charset="0"/>
                <a:cs typeface="Arial" panose="020B0604020202020204" pitchFamily="34" charset="0"/>
              </a:rPr>
              <a:t>sys</a:t>
            </a:r>
            <a:r>
              <a:rPr lang="en-IN" sz="2800" b="1" dirty="0">
                <a:solidFill>
                  <a:srgbClr val="00B050"/>
                </a:solidFill>
                <a:latin typeface="Arial" panose="020B0604020202020204" pitchFamily="34" charset="0"/>
                <a:cs typeface="Arial" panose="020B0604020202020204" pitchFamily="34" charset="0"/>
              </a:rPr>
              <a:t> &lt; 0.7T</a:t>
            </a:r>
            <a:r>
              <a:rPr lang="en-IN" sz="2800" b="1" baseline="-25000" dirty="0">
                <a:solidFill>
                  <a:srgbClr val="00B050"/>
                </a:solidFill>
                <a:latin typeface="Arial" panose="020B0604020202020204" pitchFamily="34" charset="0"/>
                <a:cs typeface="Arial" panose="020B0604020202020204" pitchFamily="34" charset="0"/>
              </a:rPr>
              <a:t>b,NR</a:t>
            </a:r>
            <a:r>
              <a:rPr lang="en-IN" sz="2800" b="1" dirty="0">
                <a:solidFill>
                  <a:srgbClr val="00B050"/>
                </a:solidFill>
                <a:latin typeface="Arial" panose="020B0604020202020204" pitchFamily="34" charset="0"/>
                <a:cs typeface="Arial" panose="020B0604020202020204" pitchFamily="34" charset="0"/>
              </a:rPr>
              <a:t>Z and the rise-time requirement is met.</a:t>
            </a:r>
          </a:p>
        </p:txBody>
      </p:sp>
    </p:spTree>
    <p:extLst>
      <p:ext uri="{BB962C8B-B14F-4D97-AF65-F5344CB8AC3E}">
        <p14:creationId xmlns:p14="http://schemas.microsoft.com/office/powerpoint/2010/main" val="4272565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829FF1-BBE0-A4AD-7094-437D1EEB54E6}"/>
              </a:ext>
            </a:extLst>
          </p:cNvPr>
          <p:cNvPicPr>
            <a:picLocks noChangeAspect="1"/>
          </p:cNvPicPr>
          <p:nvPr/>
        </p:nvPicPr>
        <p:blipFill>
          <a:blip r:embed="rId2"/>
          <a:stretch>
            <a:fillRect/>
          </a:stretch>
        </p:blipFill>
        <p:spPr>
          <a:xfrm>
            <a:off x="0" y="1408103"/>
            <a:ext cx="12192000" cy="4041793"/>
          </a:xfrm>
          <a:prstGeom prst="rect">
            <a:avLst/>
          </a:prstGeom>
        </p:spPr>
      </p:pic>
    </p:spTree>
    <p:extLst>
      <p:ext uri="{BB962C8B-B14F-4D97-AF65-F5344CB8AC3E}">
        <p14:creationId xmlns:p14="http://schemas.microsoft.com/office/powerpoint/2010/main" val="172468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727A02-E937-0F8C-BCF9-7B56C53BC9A1}"/>
              </a:ext>
            </a:extLst>
          </p:cNvPr>
          <p:cNvPicPr>
            <a:picLocks noChangeAspect="1"/>
          </p:cNvPicPr>
          <p:nvPr/>
        </p:nvPicPr>
        <p:blipFill>
          <a:blip r:embed="rId2"/>
          <a:stretch>
            <a:fillRect/>
          </a:stretch>
        </p:blipFill>
        <p:spPr>
          <a:xfrm>
            <a:off x="620757" y="641008"/>
            <a:ext cx="10135478" cy="5357324"/>
          </a:xfrm>
          <a:prstGeom prst="rect">
            <a:avLst/>
          </a:prstGeom>
        </p:spPr>
      </p:pic>
    </p:spTree>
    <p:extLst>
      <p:ext uri="{BB962C8B-B14F-4D97-AF65-F5344CB8AC3E}">
        <p14:creationId xmlns:p14="http://schemas.microsoft.com/office/powerpoint/2010/main" val="422004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80513D-E878-C0F5-5D28-D91D950F515E}"/>
              </a:ext>
            </a:extLst>
          </p:cNvPr>
          <p:cNvPicPr>
            <a:picLocks noChangeAspect="1"/>
          </p:cNvPicPr>
          <p:nvPr/>
        </p:nvPicPr>
        <p:blipFill>
          <a:blip r:embed="rId2"/>
          <a:stretch>
            <a:fillRect/>
          </a:stretch>
        </p:blipFill>
        <p:spPr>
          <a:xfrm>
            <a:off x="925382" y="83530"/>
            <a:ext cx="10341236" cy="6690940"/>
          </a:xfrm>
          <a:prstGeom prst="rect">
            <a:avLst/>
          </a:prstGeom>
        </p:spPr>
      </p:pic>
    </p:spTree>
    <p:extLst>
      <p:ext uri="{BB962C8B-B14F-4D97-AF65-F5344CB8AC3E}">
        <p14:creationId xmlns:p14="http://schemas.microsoft.com/office/powerpoint/2010/main" val="191297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E7E0D-33F5-3A0B-53EA-7DBE1AB485E7}"/>
              </a:ext>
            </a:extLst>
          </p:cNvPr>
          <p:cNvPicPr>
            <a:picLocks noChangeAspect="1"/>
          </p:cNvPicPr>
          <p:nvPr/>
        </p:nvPicPr>
        <p:blipFill>
          <a:blip r:embed="rId2"/>
          <a:stretch>
            <a:fillRect/>
          </a:stretch>
        </p:blipFill>
        <p:spPr>
          <a:xfrm>
            <a:off x="863932" y="1810637"/>
            <a:ext cx="10165961" cy="2461473"/>
          </a:xfrm>
          <a:prstGeom prst="rect">
            <a:avLst/>
          </a:prstGeom>
        </p:spPr>
      </p:pic>
    </p:spTree>
    <p:extLst>
      <p:ext uri="{BB962C8B-B14F-4D97-AF65-F5344CB8AC3E}">
        <p14:creationId xmlns:p14="http://schemas.microsoft.com/office/powerpoint/2010/main" val="203833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158408"/>
            <a:ext cx="12192000" cy="37893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Tx/>
              <a:buNone/>
            </a:pPr>
            <a:r>
              <a:rPr lang="en-US" altLang="en-US" sz="4000" b="1" dirty="0">
                <a:solidFill>
                  <a:srgbClr val="C00000"/>
                </a:solidFill>
                <a:latin typeface="Arial" panose="020B0604020202020204" pitchFamily="34" charset="0"/>
                <a:cs typeface="Arial" panose="020B0604020202020204" pitchFamily="34" charset="0"/>
              </a:rPr>
              <a:t>Key system requirements needed to analyze optical fiber links:</a:t>
            </a:r>
          </a:p>
          <a:p>
            <a:pPr>
              <a:buFontTx/>
              <a:buNone/>
            </a:pPr>
            <a:endParaRPr lang="en-US" altLang="en-US" sz="4000" b="1" dirty="0">
              <a:solidFill>
                <a:srgbClr val="C00000"/>
              </a:solidFill>
              <a:latin typeface="Arial" panose="020B0604020202020204" pitchFamily="34" charset="0"/>
              <a:cs typeface="Arial" panose="020B0604020202020204" pitchFamily="34" charset="0"/>
            </a:endParaRPr>
          </a:p>
          <a:p>
            <a:pPr lvl="2" algn="l"/>
            <a:r>
              <a:rPr lang="en-US" altLang="en-US" sz="3400" dirty="0">
                <a:latin typeface="Arial" panose="020B0604020202020204" pitchFamily="34" charset="0"/>
                <a:cs typeface="Arial" panose="020B0604020202020204" pitchFamily="34" charset="0"/>
              </a:rPr>
              <a:t>1. The desired (or possible) transmission distance</a:t>
            </a:r>
          </a:p>
          <a:p>
            <a:pPr lvl="2" algn="l"/>
            <a:r>
              <a:rPr lang="en-US" altLang="en-US" sz="3400" dirty="0">
                <a:latin typeface="Arial" panose="020B0604020202020204" pitchFamily="34" charset="0"/>
                <a:cs typeface="Arial" panose="020B0604020202020204" pitchFamily="34" charset="0"/>
              </a:rPr>
              <a:t>2. The data rate or channel bandwidth</a:t>
            </a:r>
          </a:p>
          <a:p>
            <a:pPr lvl="2" algn="l">
              <a:buFontTx/>
              <a:buNone/>
            </a:pPr>
            <a:r>
              <a:rPr lang="en-US" altLang="en-US" sz="3400" dirty="0">
                <a:latin typeface="Arial" panose="020B0604020202020204" pitchFamily="34" charset="0"/>
                <a:cs typeface="Arial" panose="020B0604020202020204" pitchFamily="34" charset="0"/>
              </a:rPr>
              <a:t>3. The desired bit-error rate (BER)</a:t>
            </a:r>
          </a:p>
        </p:txBody>
      </p:sp>
    </p:spTree>
    <p:extLst>
      <p:ext uri="{BB962C8B-B14F-4D97-AF65-F5344CB8AC3E}">
        <p14:creationId xmlns:p14="http://schemas.microsoft.com/office/powerpoint/2010/main" val="3823603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E42834-CB25-F672-0AA5-B46D6DA7A379}"/>
              </a:ext>
            </a:extLst>
          </p:cNvPr>
          <p:cNvPicPr>
            <a:picLocks noChangeAspect="1"/>
          </p:cNvPicPr>
          <p:nvPr/>
        </p:nvPicPr>
        <p:blipFill>
          <a:blip r:embed="rId2"/>
          <a:stretch>
            <a:fillRect/>
          </a:stretch>
        </p:blipFill>
        <p:spPr>
          <a:xfrm>
            <a:off x="921571" y="1539076"/>
            <a:ext cx="10348857" cy="3779848"/>
          </a:xfrm>
          <a:prstGeom prst="rect">
            <a:avLst/>
          </a:prstGeom>
        </p:spPr>
      </p:pic>
    </p:spTree>
    <p:extLst>
      <p:ext uri="{BB962C8B-B14F-4D97-AF65-F5344CB8AC3E}">
        <p14:creationId xmlns:p14="http://schemas.microsoft.com/office/powerpoint/2010/main" val="2351373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C57380-032B-BF38-2690-1592FC0652DA}"/>
              </a:ext>
            </a:extLst>
          </p:cNvPr>
          <p:cNvPicPr>
            <a:picLocks noChangeAspect="1"/>
          </p:cNvPicPr>
          <p:nvPr/>
        </p:nvPicPr>
        <p:blipFill>
          <a:blip r:embed="rId2"/>
          <a:stretch>
            <a:fillRect/>
          </a:stretch>
        </p:blipFill>
        <p:spPr>
          <a:xfrm>
            <a:off x="833934" y="346443"/>
            <a:ext cx="10524132" cy="6165114"/>
          </a:xfrm>
          <a:prstGeom prst="rect">
            <a:avLst/>
          </a:prstGeom>
        </p:spPr>
      </p:pic>
    </p:spTree>
    <p:extLst>
      <p:ext uri="{BB962C8B-B14F-4D97-AF65-F5344CB8AC3E}">
        <p14:creationId xmlns:p14="http://schemas.microsoft.com/office/powerpoint/2010/main" val="2898004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755190-D242-B62E-0859-BC36D34FEB78}"/>
              </a:ext>
            </a:extLst>
          </p:cNvPr>
          <p:cNvPicPr>
            <a:picLocks noChangeAspect="1"/>
          </p:cNvPicPr>
          <p:nvPr/>
        </p:nvPicPr>
        <p:blipFill>
          <a:blip r:embed="rId2"/>
          <a:stretch>
            <a:fillRect/>
          </a:stretch>
        </p:blipFill>
        <p:spPr>
          <a:xfrm>
            <a:off x="794398" y="357367"/>
            <a:ext cx="9251482" cy="2545301"/>
          </a:xfrm>
          <a:prstGeom prst="rect">
            <a:avLst/>
          </a:prstGeom>
        </p:spPr>
      </p:pic>
      <p:pic>
        <p:nvPicPr>
          <p:cNvPr id="5" name="Picture 4">
            <a:extLst>
              <a:ext uri="{FF2B5EF4-FFF2-40B4-BE49-F238E27FC236}">
                <a16:creationId xmlns:a16="http://schemas.microsoft.com/office/drawing/2014/main" id="{117C8AE6-736D-C46F-D3E3-A4A73276AD8A}"/>
              </a:ext>
            </a:extLst>
          </p:cNvPr>
          <p:cNvPicPr>
            <a:picLocks noChangeAspect="1"/>
          </p:cNvPicPr>
          <p:nvPr/>
        </p:nvPicPr>
        <p:blipFill>
          <a:blip r:embed="rId3"/>
          <a:stretch>
            <a:fillRect/>
          </a:stretch>
        </p:blipFill>
        <p:spPr>
          <a:xfrm>
            <a:off x="656863" y="3305640"/>
            <a:ext cx="10242168" cy="2651990"/>
          </a:xfrm>
          <a:prstGeom prst="rect">
            <a:avLst/>
          </a:prstGeom>
        </p:spPr>
      </p:pic>
    </p:spTree>
    <p:extLst>
      <p:ext uri="{BB962C8B-B14F-4D97-AF65-F5344CB8AC3E}">
        <p14:creationId xmlns:p14="http://schemas.microsoft.com/office/powerpoint/2010/main" val="3159645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5064" y="971431"/>
            <a:ext cx="11446625" cy="3240000"/>
          </a:xfrm>
          <a:prstGeom prst="rect">
            <a:avLst/>
          </a:prstGeom>
        </p:spPr>
      </p:pic>
      <p:sp>
        <p:nvSpPr>
          <p:cNvPr id="5" name="TextBox 4"/>
          <p:cNvSpPr txBox="1"/>
          <p:nvPr/>
        </p:nvSpPr>
        <p:spPr>
          <a:xfrm>
            <a:off x="3086100" y="0"/>
            <a:ext cx="6699270"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Analog Communication Links</a:t>
            </a:r>
          </a:p>
        </p:txBody>
      </p:sp>
      <p:sp>
        <p:nvSpPr>
          <p:cNvPr id="6" name="Rectangle 5"/>
          <p:cNvSpPr/>
          <p:nvPr/>
        </p:nvSpPr>
        <p:spPr>
          <a:xfrm>
            <a:off x="181587" y="4536531"/>
            <a:ext cx="11913577" cy="1938992"/>
          </a:xfrm>
          <a:prstGeom prst="rect">
            <a:avLst/>
          </a:prstGeom>
        </p:spPr>
        <p:txBody>
          <a:bodyPr wrap="square">
            <a:spAutoFit/>
          </a:bodyPr>
          <a:lstStyle/>
          <a:p>
            <a:r>
              <a:rPr lang="en-IN" sz="2400">
                <a:solidFill>
                  <a:srgbClr val="0000FF"/>
                </a:solidFill>
                <a:latin typeface="Arial" panose="020B0604020202020204" pitchFamily="34" charset="0"/>
                <a:cs typeface="Arial" panose="020B0604020202020204" pitchFamily="34" charset="0"/>
              </a:rPr>
              <a:t>Analog (RF) links are used where converting to digital signals is undesirable, including</a:t>
            </a:r>
          </a:p>
          <a:p>
            <a:r>
              <a:rPr lang="en-IN" sz="2400" dirty="0">
                <a:solidFill>
                  <a:srgbClr val="0000FF"/>
                </a:solidFill>
                <a:latin typeface="Arial" panose="020B0604020202020204" pitchFamily="34" charset="0"/>
                <a:cs typeface="Arial" panose="020B0604020202020204" pitchFamily="34" charset="0"/>
              </a:rPr>
              <a:t>• Analog TV and audio services</a:t>
            </a:r>
          </a:p>
          <a:p>
            <a:r>
              <a:rPr lang="en-IN" sz="2400" dirty="0">
                <a:solidFill>
                  <a:srgbClr val="0000FF"/>
                </a:solidFill>
                <a:latin typeface="Arial" panose="020B0604020202020204" pitchFamily="34" charset="0"/>
                <a:cs typeface="Arial" panose="020B0604020202020204" pitchFamily="34" charset="0"/>
              </a:rPr>
              <a:t>• Cable modem services</a:t>
            </a:r>
          </a:p>
          <a:p>
            <a:r>
              <a:rPr lang="en-IN" sz="2400" dirty="0">
                <a:solidFill>
                  <a:srgbClr val="0000FF"/>
                </a:solidFill>
                <a:latin typeface="Arial" panose="020B0604020202020204" pitchFamily="34" charset="0"/>
                <a:cs typeface="Arial" panose="020B0604020202020204" pitchFamily="34" charset="0"/>
              </a:rPr>
              <a:t>• Microwave-multiplexed signals (e.g., satellite base stations)</a:t>
            </a:r>
          </a:p>
          <a:p>
            <a:r>
              <a:rPr lang="en-IN" sz="2400" dirty="0">
                <a:solidFill>
                  <a:srgbClr val="0000FF"/>
                </a:solidFill>
                <a:latin typeface="Arial" panose="020B0604020202020204" pitchFamily="34" charset="0"/>
                <a:cs typeface="Arial" panose="020B0604020202020204" pitchFamily="34" charset="0"/>
              </a:rPr>
              <a:t>• Radar signal processing</a:t>
            </a:r>
          </a:p>
        </p:txBody>
      </p:sp>
    </p:spTree>
    <p:extLst>
      <p:ext uri="{BB962C8B-B14F-4D97-AF65-F5344CB8AC3E}">
        <p14:creationId xmlns:p14="http://schemas.microsoft.com/office/powerpoint/2010/main" val="64979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0212" y="0"/>
            <a:ext cx="5810117" cy="646331"/>
          </a:xfrm>
          <a:prstGeom prst="rect">
            <a:avLst/>
          </a:prstGeom>
        </p:spPr>
        <p:txBody>
          <a:bodyPr wrap="none">
            <a:spAutoFit/>
          </a:bodyPr>
          <a:lstStyle/>
          <a:p>
            <a:r>
              <a:rPr lang="en-IN" sz="3600" b="1" dirty="0">
                <a:solidFill>
                  <a:srgbClr val="C00000"/>
                </a:solidFill>
                <a:latin typeface="Times-Bold"/>
              </a:rPr>
              <a:t>Overview of Analog Links</a:t>
            </a:r>
            <a:endParaRPr lang="en-IN" sz="3600" dirty="0">
              <a:solidFill>
                <a:srgbClr val="C00000"/>
              </a:solidFill>
            </a:endParaRPr>
          </a:p>
        </p:txBody>
      </p:sp>
      <p:sp>
        <p:nvSpPr>
          <p:cNvPr id="5" name="Rectangle 4"/>
          <p:cNvSpPr/>
          <p:nvPr/>
        </p:nvSpPr>
        <p:spPr>
          <a:xfrm>
            <a:off x="140677" y="646331"/>
            <a:ext cx="11966331" cy="6093976"/>
          </a:xfrm>
          <a:prstGeom prst="rect">
            <a:avLst/>
          </a:prstGeom>
        </p:spPr>
        <p:txBody>
          <a:bodyPr wrap="square">
            <a:spAutoFit/>
          </a:bodyPr>
          <a:lstStyle/>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A bias point on the source is set approximately at the midpoint of the linear output region. The analog signal can then be sent with direct intensity modulation technique.</a:t>
            </a:r>
          </a:p>
          <a:p>
            <a:pPr marL="285750" indent="-285750" algn="just">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Other modulation techniques include AM, FM and PM, which first convert baseband signal onto an electrical subcarrier prior </a:t>
            </a:r>
            <a:r>
              <a:rPr lang="en-IN" sz="2600" dirty="0">
                <a:latin typeface="Arial" panose="020B0604020202020204" pitchFamily="34" charset="0"/>
                <a:cs typeface="Arial" panose="020B0604020202020204" pitchFamily="34" charset="0"/>
              </a:rPr>
              <a:t>to intensity modulation.</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600" dirty="0">
                <a:latin typeface="Arial" panose="020B0604020202020204" pitchFamily="34" charset="0"/>
                <a:cs typeface="Arial" panose="020B0604020202020204" pitchFamily="34" charset="0"/>
              </a:rPr>
              <a:t>Signal impairments in optical source : harmonic distortions, </a:t>
            </a:r>
            <a:r>
              <a:rPr lang="en-US" sz="2600" dirty="0">
                <a:latin typeface="Arial" panose="020B0604020202020204" pitchFamily="34" charset="0"/>
                <a:cs typeface="Arial" panose="020B0604020202020204" pitchFamily="34" charset="0"/>
              </a:rPr>
              <a:t>inter-modulation (IM) products, RIN in the laser,    and laser </a:t>
            </a:r>
            <a:r>
              <a:rPr lang="en-IN" sz="2600" dirty="0">
                <a:latin typeface="Arial" panose="020B0604020202020204" pitchFamily="34" charset="0"/>
                <a:cs typeface="Arial" panose="020B0604020202020204" pitchFamily="34" charset="0"/>
              </a:rPr>
              <a:t>clipping.</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The fiber should have a flat amplitude and group-delay response within the passband required to send the signal free of linear </a:t>
            </a:r>
            <a:r>
              <a:rPr lang="en-IN" sz="2600" dirty="0">
                <a:latin typeface="Arial" panose="020B0604020202020204" pitchFamily="34" charset="0"/>
                <a:cs typeface="Arial" panose="020B0604020202020204" pitchFamily="34" charset="0"/>
              </a:rPr>
              <a:t>distortion.</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Since modal-distortion-limited bandwidth is difficult to equalize, it is best to choose a single-mode fiber.</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8004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0600" y="2110154"/>
            <a:ext cx="10741572" cy="1360989"/>
          </a:xfrm>
        </p:spPr>
        <p:txBody>
          <a:bodyPr>
            <a:normAutofit/>
          </a:bodyPr>
          <a:lstStyle/>
          <a:p>
            <a:r>
              <a:rPr lang="en-US" sz="4800" b="1" dirty="0">
                <a:solidFill>
                  <a:srgbClr val="0000FF"/>
                </a:solidFill>
                <a:latin typeface="Arial" panose="020B0604020202020204" pitchFamily="34" charset="0"/>
                <a:cs typeface="Arial" panose="020B0604020202020204" pitchFamily="34" charset="0"/>
              </a:rPr>
              <a:t>Radio Over Fiber (RoF)</a:t>
            </a:r>
            <a:br>
              <a:rPr lang="en-US" sz="4800" b="1" dirty="0">
                <a:solidFill>
                  <a:srgbClr val="0000FF"/>
                </a:solidFill>
                <a:latin typeface="Arial" panose="020B0604020202020204" pitchFamily="34" charset="0"/>
                <a:cs typeface="Arial" panose="020B0604020202020204" pitchFamily="34" charset="0"/>
              </a:rPr>
            </a:br>
            <a:r>
              <a:rPr lang="en-US" sz="3600" b="1" dirty="0">
                <a:solidFill>
                  <a:srgbClr val="0000FF"/>
                </a:solidFill>
                <a:latin typeface="Arial" panose="020B0604020202020204" pitchFamily="34" charset="0"/>
                <a:cs typeface="Arial" panose="020B0604020202020204" pitchFamily="34" charset="0"/>
              </a:rPr>
              <a:t>Link design and Performance Parameter</a:t>
            </a:r>
            <a:endParaRPr lang="en-US" sz="4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368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640" y="746989"/>
            <a:ext cx="11816860" cy="5632311"/>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Radio frequency (RF) signals at microwave and millimetre-wave frequencies are used in applications such as radars, satellite links, broadband terrestrial radios, and cable television networks.</a:t>
            </a:r>
          </a:p>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The signal ranges include the </a:t>
            </a:r>
          </a:p>
          <a:p>
            <a:pPr marL="1257300" lvl="2" indent="-342900" algn="just">
              <a:buAutoNum type="arabicPeriod"/>
            </a:pPr>
            <a:r>
              <a:rPr lang="en-IN" sz="2400" dirty="0">
                <a:latin typeface="Arial" panose="020B0604020202020204" pitchFamily="34" charset="0"/>
                <a:cs typeface="Arial" panose="020B0604020202020204" pitchFamily="34" charset="0"/>
              </a:rPr>
              <a:t>0.3- to 3-GHz ultra-high frequency (UHF) band, </a:t>
            </a:r>
          </a:p>
          <a:p>
            <a:pPr marL="1257300" lvl="2" indent="-342900" algn="just">
              <a:buAutoNum type="arabicPeriod"/>
            </a:pPr>
            <a:r>
              <a:rPr lang="en-IN" sz="2400" dirty="0">
                <a:latin typeface="Arial" panose="020B0604020202020204" pitchFamily="34" charset="0"/>
                <a:cs typeface="Arial" panose="020B0604020202020204" pitchFamily="34" charset="0"/>
              </a:rPr>
              <a:t>3- to 30-GHz super-high frequency (SHF) region, and </a:t>
            </a:r>
          </a:p>
          <a:p>
            <a:pPr marL="1257300" lvl="2" indent="-342900" algn="just">
              <a:buAutoNum type="arabicPeriod"/>
            </a:pPr>
            <a:r>
              <a:rPr lang="en-IN" sz="2400" dirty="0">
                <a:latin typeface="Arial" panose="020B0604020202020204" pitchFamily="34" charset="0"/>
                <a:cs typeface="Arial" panose="020B0604020202020204" pitchFamily="34" charset="0"/>
              </a:rPr>
              <a:t>30- to 300-GHz extremely high frequency (EHF) range.</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Traditionally these RF systems used wireless or coaxial cable links for transporting the microwave signals from a receiving element (Ex. an antenna) to a signal processing centre, which could be located hundreds of meters away.</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methods for transmitting microwave analog signals over an optical fiber link have become known as </a:t>
            </a:r>
            <a:r>
              <a:rPr lang="en-IN" sz="2400" b="1" dirty="0">
                <a:solidFill>
                  <a:srgbClr val="0000FF"/>
                </a:solidFill>
                <a:latin typeface="Arial" panose="020B0604020202020204" pitchFamily="34" charset="0"/>
                <a:cs typeface="Arial" panose="020B0604020202020204" pitchFamily="34" charset="0"/>
              </a:rPr>
              <a:t>RF-over-fiber techniques.</a:t>
            </a:r>
          </a:p>
        </p:txBody>
      </p:sp>
      <p:sp>
        <p:nvSpPr>
          <p:cNvPr id="5" name="Title 1">
            <a:extLst>
              <a:ext uri="{FF2B5EF4-FFF2-40B4-BE49-F238E27FC236}">
                <a16:creationId xmlns:a16="http://schemas.microsoft.com/office/drawing/2014/main" id="{DB05E0F6-ED4B-4E72-BCF1-31E725705148}"/>
              </a:ext>
            </a:extLst>
          </p:cNvPr>
          <p:cNvSpPr>
            <a:spLocks noGrp="1"/>
          </p:cNvSpPr>
          <p:nvPr>
            <p:ph type="title"/>
          </p:nvPr>
        </p:nvSpPr>
        <p:spPr>
          <a:xfrm>
            <a:off x="3109143" y="0"/>
            <a:ext cx="4935820"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Radio Over Fiber (RoF)</a:t>
            </a:r>
          </a:p>
        </p:txBody>
      </p:sp>
    </p:spTree>
    <p:extLst>
      <p:ext uri="{BB962C8B-B14F-4D97-AF65-F5344CB8AC3E}">
        <p14:creationId xmlns:p14="http://schemas.microsoft.com/office/powerpoint/2010/main" val="3549610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4446" y="764929"/>
            <a:ext cx="9772941" cy="3600000"/>
          </a:xfrm>
          <a:prstGeom prst="rect">
            <a:avLst/>
          </a:prstGeom>
        </p:spPr>
      </p:pic>
      <p:sp>
        <p:nvSpPr>
          <p:cNvPr id="6" name="Title 1">
            <a:extLst>
              <a:ext uri="{FF2B5EF4-FFF2-40B4-BE49-F238E27FC236}">
                <a16:creationId xmlns:a16="http://schemas.microsoft.com/office/drawing/2014/main" id="{DB05E0F6-ED4B-4E72-BCF1-31E725705148}"/>
              </a:ext>
            </a:extLst>
          </p:cNvPr>
          <p:cNvSpPr>
            <a:spLocks noGrp="1"/>
          </p:cNvSpPr>
          <p:nvPr>
            <p:ph type="title"/>
          </p:nvPr>
        </p:nvSpPr>
        <p:spPr>
          <a:xfrm>
            <a:off x="2950880" y="175846"/>
            <a:ext cx="6659111"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Generic RF–over-fiber Link</a:t>
            </a:r>
          </a:p>
        </p:txBody>
      </p:sp>
      <p:sp>
        <p:nvSpPr>
          <p:cNvPr id="7" name="TextBox 6"/>
          <p:cNvSpPr txBox="1"/>
          <p:nvPr/>
        </p:nvSpPr>
        <p:spPr>
          <a:xfrm>
            <a:off x="2862956" y="4430364"/>
            <a:ext cx="6058069" cy="369332"/>
          </a:xfrm>
          <a:prstGeom prst="rect">
            <a:avLst/>
          </a:prstGeom>
          <a:noFill/>
        </p:spPr>
        <p:txBody>
          <a:bodyPr wrap="none" rtlCol="0">
            <a:spAutoFit/>
          </a:bodyPr>
          <a:lstStyle/>
          <a:p>
            <a:r>
              <a:rPr lang="en-US" b="1" dirty="0">
                <a:solidFill>
                  <a:srgbClr val="0000FF"/>
                </a:solidFill>
                <a:latin typeface="Arial" panose="020B0604020202020204" pitchFamily="34" charset="0"/>
                <a:cs typeface="Arial" panose="020B0604020202020204" pitchFamily="34" charset="0"/>
              </a:rPr>
              <a:t>Fig: Basic constituents of a generic RF-over-fiber link</a:t>
            </a:r>
            <a:endParaRPr lang="en-IN" b="1" dirty="0">
              <a:solidFill>
                <a:srgbClr val="0000FF"/>
              </a:solidFill>
              <a:latin typeface="Arial" panose="020B0604020202020204" pitchFamily="34" charset="0"/>
              <a:cs typeface="Arial" panose="020B0604020202020204" pitchFamily="34" charset="0"/>
            </a:endParaRPr>
          </a:p>
        </p:txBody>
      </p:sp>
      <p:sp>
        <p:nvSpPr>
          <p:cNvPr id="2" name="TextBox 1"/>
          <p:cNvSpPr txBox="1"/>
          <p:nvPr/>
        </p:nvSpPr>
        <p:spPr>
          <a:xfrm>
            <a:off x="143940" y="4954012"/>
            <a:ext cx="3363421" cy="461665"/>
          </a:xfrm>
          <a:prstGeom prst="rect">
            <a:avLst/>
          </a:prstGeom>
          <a:noFill/>
        </p:spPr>
        <p:txBody>
          <a:bodyPr wrap="none" rtlCol="0">
            <a:spAutoFit/>
          </a:bodyPr>
          <a:lstStyle/>
          <a:p>
            <a:r>
              <a:rPr lang="en-IN" sz="2400" b="1" dirty="0">
                <a:solidFill>
                  <a:srgbClr val="FF0000"/>
                </a:solidFill>
                <a:latin typeface="Arial" panose="020B0604020202020204" pitchFamily="34" charset="0"/>
                <a:cs typeface="Arial" panose="020B0604020202020204" pitchFamily="34" charset="0"/>
              </a:rPr>
              <a:t>Three Major Modules:</a:t>
            </a:r>
          </a:p>
        </p:txBody>
      </p:sp>
      <p:sp>
        <p:nvSpPr>
          <p:cNvPr id="3" name="Rectangle 2"/>
          <p:cNvSpPr/>
          <p:nvPr/>
        </p:nvSpPr>
        <p:spPr>
          <a:xfrm>
            <a:off x="664446" y="5312262"/>
            <a:ext cx="11345846" cy="1384995"/>
          </a:xfrm>
          <a:prstGeom prst="rect">
            <a:avLst/>
          </a:prstGeom>
        </p:spPr>
        <p:txBody>
          <a:bodyPr wrap="square">
            <a:spAutoFit/>
          </a:bodyPr>
          <a:lstStyle/>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RF-to-optical signal converting device at the transmitting end, </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optical-to-RF signal converting device at the receiving end, and </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optical fiber that joins these two modules.</a:t>
            </a:r>
          </a:p>
        </p:txBody>
      </p:sp>
    </p:spTree>
    <p:extLst>
      <p:ext uri="{BB962C8B-B14F-4D97-AF65-F5344CB8AC3E}">
        <p14:creationId xmlns:p14="http://schemas.microsoft.com/office/powerpoint/2010/main" val="420001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92014" y="-3201"/>
            <a:ext cx="8229600" cy="8683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4200" b="1" dirty="0">
                <a:solidFill>
                  <a:srgbClr val="C00000"/>
                </a:solidFill>
                <a:latin typeface="Comic Sans MS" panose="030F0702030302020204" pitchFamily="66" charset="0"/>
              </a:rPr>
              <a:t>Overview of WDM</a:t>
            </a:r>
            <a:endParaRPr lang="en-US" altLang="en-US" sz="4200" dirty="0">
              <a:solidFill>
                <a:srgbClr val="C00000"/>
              </a:solidFill>
              <a:latin typeface="Comic Sans MS" panose="030F0702030302020204" pitchFamily="66" charset="0"/>
            </a:endParaRPr>
          </a:p>
        </p:txBody>
      </p:sp>
      <p:sp>
        <p:nvSpPr>
          <p:cNvPr id="5" name="Content Placeholder 2"/>
          <p:cNvSpPr txBox="1">
            <a:spLocks/>
          </p:cNvSpPr>
          <p:nvPr/>
        </p:nvSpPr>
        <p:spPr>
          <a:xfrm>
            <a:off x="178676" y="990600"/>
            <a:ext cx="11761076" cy="19522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altLang="en-US" dirty="0">
                <a:latin typeface="Comic Sans MS" panose="030F0702030302020204" pitchFamily="66" charset="0"/>
              </a:rPr>
              <a:t>A characteristic of WDM is that the </a:t>
            </a:r>
            <a:r>
              <a:rPr lang="en-US" altLang="en-US" i="1" dirty="0">
                <a:latin typeface="Comic Sans MS" panose="030F0702030302020204" pitchFamily="66" charset="0"/>
              </a:rPr>
              <a:t>discrete wavelengths form an orthogonal set of carriers</a:t>
            </a:r>
            <a:r>
              <a:rPr lang="en-US" altLang="en-US" dirty="0">
                <a:latin typeface="Comic Sans MS" panose="030F0702030302020204" pitchFamily="66" charset="0"/>
              </a:rPr>
              <a:t> that can be separated, routed, and switched without interfering with each other.</a:t>
            </a:r>
          </a:p>
          <a:p>
            <a:pPr marL="342900" indent="-342900" algn="just">
              <a:buFont typeface="Arial" panose="020B0604020202020204" pitchFamily="34" charset="0"/>
              <a:buChar char="•"/>
            </a:pPr>
            <a:r>
              <a:rPr lang="en-US" altLang="en-US" dirty="0">
                <a:latin typeface="Comic Sans MS" panose="030F0702030302020204" pitchFamily="66" charset="0"/>
              </a:rPr>
              <a:t>WDM networks require a variety of </a:t>
            </a:r>
            <a:r>
              <a:rPr lang="en-US" altLang="en-US" i="1" dirty="0">
                <a:latin typeface="Comic Sans MS" panose="030F0702030302020204" pitchFamily="66" charset="0"/>
              </a:rPr>
              <a:t>passive and active devices </a:t>
            </a:r>
            <a:r>
              <a:rPr lang="en-US" altLang="en-US" dirty="0">
                <a:latin typeface="Comic Sans MS" panose="030F0702030302020204" pitchFamily="66" charset="0"/>
              </a:rPr>
              <a:t>to </a:t>
            </a:r>
            <a:r>
              <a:rPr lang="en-US" altLang="en-US" i="1" dirty="0">
                <a:latin typeface="Comic Sans MS" panose="030F0702030302020204" pitchFamily="66" charset="0"/>
              </a:rPr>
              <a:t>combine, distribute, isolate, and amplify optical power at different wavelengths</a:t>
            </a:r>
            <a:r>
              <a:rPr lang="en-US" altLang="en-US" dirty="0">
                <a:latin typeface="Comic Sans MS" panose="030F0702030302020204" pitchFamily="66" charset="0"/>
              </a:rPr>
              <a:t>.</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483" y="3365938"/>
            <a:ext cx="70104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4380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4251433" y="0"/>
            <a:ext cx="3591910" cy="685800"/>
          </a:xfrm>
        </p:spPr>
        <p:txBody>
          <a:bodyPr rtlCol="0">
            <a:normAutofit fontScale="90000"/>
          </a:bodyPr>
          <a:lstStyle/>
          <a:p>
            <a:pPr fontAlgn="auto">
              <a:spcAft>
                <a:spcPts val="0"/>
              </a:spcAft>
              <a:defRPr/>
            </a:pPr>
            <a:r>
              <a:rPr lang="en-US" b="1" dirty="0">
                <a:solidFill>
                  <a:srgbClr val="C00000"/>
                </a:solidFill>
                <a:latin typeface="Comic Sans MS" panose="030F0702030302020204" pitchFamily="66" charset="0"/>
              </a:rPr>
              <a:t>Why WDM?</a:t>
            </a:r>
            <a:endParaRPr lang="en-CA" b="1" dirty="0">
              <a:solidFill>
                <a:srgbClr val="C00000"/>
              </a:solidFill>
              <a:latin typeface="Comic Sans MS" panose="030F0702030302020204" pitchFamily="66" charset="0"/>
            </a:endParaRPr>
          </a:p>
        </p:txBody>
      </p:sp>
      <p:sp>
        <p:nvSpPr>
          <p:cNvPr id="5" name="Rectangle 1027"/>
          <p:cNvSpPr txBox="1">
            <a:spLocks noChangeArrowheads="1"/>
          </p:cNvSpPr>
          <p:nvPr/>
        </p:nvSpPr>
        <p:spPr>
          <a:xfrm>
            <a:off x="165537" y="966952"/>
            <a:ext cx="11763703" cy="4855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3600" b="1" dirty="0">
                <a:solidFill>
                  <a:srgbClr val="0000FF"/>
                </a:solidFill>
                <a:latin typeface="Comic Sans MS" panose="030F0702030302020204" pitchFamily="66" charset="0"/>
              </a:rPr>
              <a:t>Capacity upgrade </a:t>
            </a:r>
            <a:r>
              <a:rPr lang="en-US" altLang="en-US" sz="3600" dirty="0">
                <a:latin typeface="Comic Sans MS" panose="030F0702030302020204" pitchFamily="66" charset="0"/>
              </a:rPr>
              <a:t>of existing fiber networks (without adding fibers) </a:t>
            </a:r>
          </a:p>
          <a:p>
            <a:pPr algn="just"/>
            <a:r>
              <a:rPr lang="en-US" altLang="en-US" sz="3600" b="1" dirty="0">
                <a:solidFill>
                  <a:srgbClr val="0000FF"/>
                </a:solidFill>
                <a:latin typeface="Comic Sans MS" panose="030F0702030302020204" pitchFamily="66" charset="0"/>
              </a:rPr>
              <a:t>Transparency: </a:t>
            </a:r>
            <a:r>
              <a:rPr lang="en-US" altLang="en-US" sz="3600" dirty="0">
                <a:latin typeface="Comic Sans MS" panose="030F0702030302020204" pitchFamily="66" charset="0"/>
              </a:rPr>
              <a:t>Each optical channel can carry any transmission format (different asynchronous bit rates, analog or digital)</a:t>
            </a:r>
          </a:p>
          <a:p>
            <a:pPr algn="just"/>
            <a:r>
              <a:rPr lang="en-US" altLang="en-US" sz="3600" b="1" dirty="0">
                <a:solidFill>
                  <a:srgbClr val="0000FF"/>
                </a:solidFill>
                <a:latin typeface="Comic Sans MS" panose="030F0702030302020204" pitchFamily="66" charset="0"/>
              </a:rPr>
              <a:t>Scalability– </a:t>
            </a:r>
            <a:r>
              <a:rPr lang="en-US" altLang="en-US" sz="3600" dirty="0">
                <a:latin typeface="Comic Sans MS" panose="030F0702030302020204" pitchFamily="66" charset="0"/>
              </a:rPr>
              <a:t>Buy and install equipment for additional demand as needed</a:t>
            </a:r>
          </a:p>
          <a:p>
            <a:pPr algn="just"/>
            <a:r>
              <a:rPr lang="en-US" altLang="en-US" sz="3600" b="1" dirty="0">
                <a:solidFill>
                  <a:srgbClr val="0000FF"/>
                </a:solidFill>
                <a:latin typeface="Comic Sans MS" panose="030F0702030302020204" pitchFamily="66" charset="0"/>
              </a:rPr>
              <a:t>Wavelength routing and switching: </a:t>
            </a:r>
            <a:r>
              <a:rPr lang="en-US" altLang="en-US" sz="3600" dirty="0">
                <a:latin typeface="Comic Sans MS" panose="030F0702030302020204" pitchFamily="66" charset="0"/>
              </a:rPr>
              <a:t>Wavelength is used as another dimension to time and space</a:t>
            </a:r>
          </a:p>
        </p:txBody>
      </p:sp>
    </p:spTree>
    <p:extLst>
      <p:ext uri="{BB962C8B-B14F-4D97-AF65-F5344CB8AC3E}">
        <p14:creationId xmlns:p14="http://schemas.microsoft.com/office/powerpoint/2010/main" val="47481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971" y="150702"/>
            <a:ext cx="11698014" cy="835229"/>
          </a:xfrm>
          <a:prstGeom prst="rect">
            <a:avLst/>
          </a:prstGeom>
        </p:spPr>
        <p:txBody>
          <a:bodyPr wrap="square">
            <a:spAutoFit/>
          </a:bodyPr>
          <a:lstStyle/>
          <a:p>
            <a:pPr>
              <a:lnSpc>
                <a:spcPct val="80000"/>
              </a:lnSpc>
              <a:buFontTx/>
              <a:buNone/>
            </a:pPr>
            <a:r>
              <a:rPr lang="en-US" altLang="en-US" sz="3000" dirty="0">
                <a:latin typeface="Arial" panose="020B0604020202020204" pitchFamily="34" charset="0"/>
                <a:cs typeface="Arial" panose="020B0604020202020204" pitchFamily="34" charset="0"/>
              </a:rPr>
              <a:t>To fulfill these requirements the designer has a choice of the following  components and their associated characteristics:</a:t>
            </a:r>
          </a:p>
        </p:txBody>
      </p:sp>
      <p:sp>
        <p:nvSpPr>
          <p:cNvPr id="5" name="Rectangle 7"/>
          <p:cNvSpPr>
            <a:spLocks noChangeArrowheads="1"/>
          </p:cNvSpPr>
          <p:nvPr/>
        </p:nvSpPr>
        <p:spPr bwMode="auto">
          <a:xfrm>
            <a:off x="99971" y="1346101"/>
            <a:ext cx="666131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00FF"/>
                </a:solidFill>
                <a:cs typeface="Arial" panose="020B0604020202020204" pitchFamily="34" charset="0"/>
              </a:rPr>
              <a:t>1. Multimode or single-mode optical fiber</a:t>
            </a:r>
          </a:p>
          <a:p>
            <a:pPr eaLnBrk="1" hangingPunct="1">
              <a:spcBef>
                <a:spcPct val="0"/>
              </a:spcBef>
              <a:buFontTx/>
              <a:buNone/>
            </a:pPr>
            <a:r>
              <a:rPr lang="en-US" altLang="en-US" sz="2400" i="1" dirty="0">
                <a:cs typeface="Arial" panose="020B0604020202020204" pitchFamily="34" charset="0"/>
              </a:rPr>
              <a:t>(a) </a:t>
            </a:r>
            <a:r>
              <a:rPr lang="en-US" altLang="en-US" sz="2400" dirty="0">
                <a:cs typeface="Arial" panose="020B0604020202020204" pitchFamily="34" charset="0"/>
              </a:rPr>
              <a:t>Core size</a:t>
            </a:r>
          </a:p>
          <a:p>
            <a:pPr eaLnBrk="1" hangingPunct="1">
              <a:spcBef>
                <a:spcPct val="0"/>
              </a:spcBef>
              <a:buFontTx/>
              <a:buNone/>
            </a:pPr>
            <a:r>
              <a:rPr lang="en-US" altLang="en-US" sz="2400" i="1" dirty="0">
                <a:cs typeface="Arial" panose="020B0604020202020204" pitchFamily="34" charset="0"/>
              </a:rPr>
              <a:t>(b) </a:t>
            </a:r>
            <a:r>
              <a:rPr lang="en-US" altLang="en-US" sz="2400" dirty="0">
                <a:cs typeface="Arial" panose="020B0604020202020204" pitchFamily="34" charset="0"/>
              </a:rPr>
              <a:t>Core refractive-index profile</a:t>
            </a:r>
          </a:p>
          <a:p>
            <a:pPr eaLnBrk="1" hangingPunct="1">
              <a:spcBef>
                <a:spcPct val="0"/>
              </a:spcBef>
              <a:buFontTx/>
              <a:buNone/>
            </a:pPr>
            <a:r>
              <a:rPr lang="en-US" altLang="en-US" sz="2400" i="1" dirty="0">
                <a:cs typeface="Arial" panose="020B0604020202020204" pitchFamily="34" charset="0"/>
              </a:rPr>
              <a:t>(c) </a:t>
            </a:r>
            <a:r>
              <a:rPr lang="en-US" altLang="en-US" sz="2400" dirty="0">
                <a:cs typeface="Arial" panose="020B0604020202020204" pitchFamily="34" charset="0"/>
              </a:rPr>
              <a:t>Bandwidth or dispersion</a:t>
            </a:r>
          </a:p>
          <a:p>
            <a:pPr eaLnBrk="1" hangingPunct="1">
              <a:spcBef>
                <a:spcPct val="0"/>
              </a:spcBef>
              <a:buFontTx/>
              <a:buNone/>
            </a:pPr>
            <a:r>
              <a:rPr lang="en-US" altLang="en-US" sz="2400" i="1" dirty="0">
                <a:cs typeface="Arial" panose="020B0604020202020204" pitchFamily="34" charset="0"/>
              </a:rPr>
              <a:t>(d) </a:t>
            </a:r>
            <a:r>
              <a:rPr lang="en-US" altLang="en-US" sz="2400" dirty="0">
                <a:cs typeface="Arial" panose="020B0604020202020204" pitchFamily="34" charset="0"/>
              </a:rPr>
              <a:t>Attenuation</a:t>
            </a:r>
          </a:p>
          <a:p>
            <a:pPr eaLnBrk="1" hangingPunct="1">
              <a:spcBef>
                <a:spcPct val="0"/>
              </a:spcBef>
              <a:buFontTx/>
              <a:buNone/>
            </a:pPr>
            <a:r>
              <a:rPr lang="en-US" altLang="en-US" sz="2400" i="1" dirty="0">
                <a:cs typeface="Arial" panose="020B0604020202020204" pitchFamily="34" charset="0"/>
              </a:rPr>
              <a:t>(e) </a:t>
            </a:r>
            <a:r>
              <a:rPr lang="en-US" altLang="en-US" sz="2400" dirty="0">
                <a:cs typeface="Arial" panose="020B0604020202020204" pitchFamily="34" charset="0"/>
              </a:rPr>
              <a:t>Numerical aperture or mode-field diameter</a:t>
            </a:r>
          </a:p>
        </p:txBody>
      </p:sp>
      <p:sp>
        <p:nvSpPr>
          <p:cNvPr id="6" name="Rectangle 8"/>
          <p:cNvSpPr>
            <a:spLocks noChangeArrowheads="1"/>
          </p:cNvSpPr>
          <p:nvPr/>
        </p:nvSpPr>
        <p:spPr bwMode="auto">
          <a:xfrm>
            <a:off x="6895652" y="1161435"/>
            <a:ext cx="529634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00FF"/>
                </a:solidFill>
                <a:cs typeface="Arial" panose="020B0604020202020204" pitchFamily="34" charset="0"/>
              </a:rPr>
              <a:t>2. LED or laser diode optical source</a:t>
            </a:r>
          </a:p>
          <a:p>
            <a:pPr eaLnBrk="1" hangingPunct="1">
              <a:spcBef>
                <a:spcPct val="0"/>
              </a:spcBef>
              <a:buFontTx/>
              <a:buNone/>
            </a:pPr>
            <a:r>
              <a:rPr lang="en-US" altLang="en-US" sz="2800" i="1" dirty="0">
                <a:cs typeface="Arial" panose="020B0604020202020204" pitchFamily="34" charset="0"/>
              </a:rPr>
              <a:t>(a) </a:t>
            </a:r>
            <a:r>
              <a:rPr lang="en-US" altLang="en-US" sz="2800" dirty="0">
                <a:cs typeface="Arial" panose="020B0604020202020204" pitchFamily="34" charset="0"/>
              </a:rPr>
              <a:t>Emission wavelength</a:t>
            </a:r>
          </a:p>
          <a:p>
            <a:pPr eaLnBrk="1" hangingPunct="1">
              <a:spcBef>
                <a:spcPct val="0"/>
              </a:spcBef>
              <a:buFontTx/>
              <a:buNone/>
            </a:pPr>
            <a:r>
              <a:rPr lang="en-US" altLang="en-US" sz="2800" i="1" dirty="0">
                <a:cs typeface="Arial" panose="020B0604020202020204" pitchFamily="34" charset="0"/>
              </a:rPr>
              <a:t>(b) </a:t>
            </a:r>
            <a:r>
              <a:rPr lang="en-US" altLang="en-US" sz="2800" dirty="0">
                <a:cs typeface="Arial" panose="020B0604020202020204" pitchFamily="34" charset="0"/>
              </a:rPr>
              <a:t>Spectral line width</a:t>
            </a:r>
          </a:p>
          <a:p>
            <a:pPr eaLnBrk="1" hangingPunct="1">
              <a:spcBef>
                <a:spcPct val="0"/>
              </a:spcBef>
              <a:buFontTx/>
              <a:buNone/>
            </a:pPr>
            <a:r>
              <a:rPr lang="en-US" altLang="en-US" sz="2800" dirty="0">
                <a:cs typeface="Arial" panose="020B0604020202020204" pitchFamily="34" charset="0"/>
              </a:rPr>
              <a:t>(c) Output power</a:t>
            </a:r>
          </a:p>
          <a:p>
            <a:pPr eaLnBrk="1" hangingPunct="1">
              <a:spcBef>
                <a:spcPct val="0"/>
              </a:spcBef>
              <a:buFontTx/>
              <a:buNone/>
            </a:pPr>
            <a:r>
              <a:rPr lang="en-US" altLang="en-US" sz="2800" i="1" dirty="0">
                <a:cs typeface="Arial" panose="020B0604020202020204" pitchFamily="34" charset="0"/>
              </a:rPr>
              <a:t>(d) </a:t>
            </a:r>
            <a:r>
              <a:rPr lang="en-US" altLang="en-US" sz="2800" dirty="0">
                <a:cs typeface="Arial" panose="020B0604020202020204" pitchFamily="34" charset="0"/>
              </a:rPr>
              <a:t>Effective radiating area</a:t>
            </a:r>
          </a:p>
          <a:p>
            <a:pPr eaLnBrk="1" hangingPunct="1">
              <a:spcBef>
                <a:spcPct val="0"/>
              </a:spcBef>
              <a:buFontTx/>
              <a:buNone/>
            </a:pPr>
            <a:r>
              <a:rPr lang="en-US" altLang="en-US" sz="2800" i="1" dirty="0">
                <a:cs typeface="Arial" panose="020B0604020202020204" pitchFamily="34" charset="0"/>
              </a:rPr>
              <a:t>(e) </a:t>
            </a:r>
            <a:r>
              <a:rPr lang="en-US" altLang="en-US" sz="2800" dirty="0">
                <a:cs typeface="Arial" panose="020B0604020202020204" pitchFamily="34" charset="0"/>
              </a:rPr>
              <a:t>Emission pattern</a:t>
            </a:r>
          </a:p>
          <a:p>
            <a:pPr eaLnBrk="1" hangingPunct="1">
              <a:spcBef>
                <a:spcPct val="0"/>
              </a:spcBef>
              <a:buFontTx/>
              <a:buNone/>
            </a:pPr>
            <a:r>
              <a:rPr lang="en-US" altLang="en-US" sz="2800" dirty="0">
                <a:cs typeface="Arial" panose="020B0604020202020204" pitchFamily="34" charset="0"/>
              </a:rPr>
              <a:t>(f) Number of emitting modes</a:t>
            </a:r>
          </a:p>
        </p:txBody>
      </p:sp>
      <p:sp>
        <p:nvSpPr>
          <p:cNvPr id="7" name="Rectangle 9"/>
          <p:cNvSpPr>
            <a:spLocks noChangeArrowheads="1"/>
          </p:cNvSpPr>
          <p:nvPr/>
        </p:nvSpPr>
        <p:spPr bwMode="auto">
          <a:xfrm>
            <a:off x="378600" y="4507038"/>
            <a:ext cx="8351953"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00FF"/>
                </a:solidFill>
                <a:cs typeface="Arial" panose="020B0604020202020204" pitchFamily="34" charset="0"/>
              </a:rPr>
              <a:t>3. </a:t>
            </a:r>
            <a:r>
              <a:rPr lang="en-US" altLang="en-US" sz="2800" b="1" i="1" dirty="0">
                <a:solidFill>
                  <a:srgbClr val="0000FF"/>
                </a:solidFill>
                <a:cs typeface="Arial" panose="020B0604020202020204" pitchFamily="34" charset="0"/>
              </a:rPr>
              <a:t>pin </a:t>
            </a:r>
            <a:r>
              <a:rPr lang="en-US" altLang="en-US" sz="2800" b="1" dirty="0">
                <a:solidFill>
                  <a:srgbClr val="0000FF"/>
                </a:solidFill>
                <a:cs typeface="Arial" panose="020B0604020202020204" pitchFamily="34" charset="0"/>
              </a:rPr>
              <a:t>or avalanche photodiode</a:t>
            </a:r>
          </a:p>
          <a:p>
            <a:pPr eaLnBrk="1" hangingPunct="1">
              <a:spcBef>
                <a:spcPct val="0"/>
              </a:spcBef>
              <a:buFontTx/>
              <a:buNone/>
            </a:pPr>
            <a:r>
              <a:rPr lang="en-US" altLang="en-US" sz="2400" i="1" dirty="0">
                <a:cs typeface="Arial" panose="020B0604020202020204" pitchFamily="34" charset="0"/>
              </a:rPr>
              <a:t>(a) </a:t>
            </a:r>
            <a:r>
              <a:rPr lang="en-US" altLang="en-US" sz="2400" dirty="0">
                <a:cs typeface="Arial" panose="020B0604020202020204" pitchFamily="34" charset="0"/>
              </a:rPr>
              <a:t>Responsivity (~quantum efficiency)</a:t>
            </a:r>
          </a:p>
          <a:p>
            <a:pPr eaLnBrk="1" hangingPunct="1">
              <a:spcBef>
                <a:spcPct val="0"/>
              </a:spcBef>
              <a:buFontTx/>
              <a:buNone/>
            </a:pPr>
            <a:r>
              <a:rPr lang="en-US" altLang="en-US" sz="2400" i="1" dirty="0">
                <a:cs typeface="Arial" panose="020B0604020202020204" pitchFamily="34" charset="0"/>
              </a:rPr>
              <a:t>(b) </a:t>
            </a:r>
            <a:r>
              <a:rPr lang="en-US" altLang="en-US" sz="2400" dirty="0">
                <a:cs typeface="Arial" panose="020B0604020202020204" pitchFamily="34" charset="0"/>
              </a:rPr>
              <a:t>Operating wavelength</a:t>
            </a:r>
          </a:p>
          <a:p>
            <a:pPr eaLnBrk="1" hangingPunct="1">
              <a:spcBef>
                <a:spcPct val="0"/>
              </a:spcBef>
              <a:buFontTx/>
              <a:buNone/>
            </a:pPr>
            <a:r>
              <a:rPr lang="en-US" altLang="en-US" sz="2400" dirty="0">
                <a:cs typeface="Arial" panose="020B0604020202020204" pitchFamily="34" charset="0"/>
              </a:rPr>
              <a:t>(c) Speed</a:t>
            </a:r>
          </a:p>
          <a:p>
            <a:pPr eaLnBrk="1" hangingPunct="1">
              <a:spcBef>
                <a:spcPct val="0"/>
              </a:spcBef>
              <a:buFontTx/>
              <a:buNone/>
            </a:pPr>
            <a:r>
              <a:rPr lang="en-US" altLang="en-US" sz="2400" i="1" dirty="0">
                <a:cs typeface="Arial" panose="020B0604020202020204" pitchFamily="34" charset="0"/>
              </a:rPr>
              <a:t>(d) </a:t>
            </a:r>
            <a:r>
              <a:rPr lang="en-US" altLang="en-US" sz="2400" dirty="0">
                <a:cs typeface="Arial" panose="020B0604020202020204" pitchFamily="34" charset="0"/>
              </a:rPr>
              <a:t>Sensitivity</a:t>
            </a:r>
          </a:p>
        </p:txBody>
      </p:sp>
    </p:spTree>
    <p:extLst>
      <p:ext uri="{BB962C8B-B14F-4D97-AF65-F5344CB8AC3E}">
        <p14:creationId xmlns:p14="http://schemas.microsoft.com/office/powerpoint/2010/main" val="2947506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870841" y="-48598"/>
            <a:ext cx="8229600" cy="1143000"/>
          </a:xfrm>
        </p:spPr>
        <p:txBody>
          <a:bodyPr/>
          <a:lstStyle/>
          <a:p>
            <a:r>
              <a:rPr lang="en-US" altLang="en-US" sz="4000" b="1" dirty="0">
                <a:solidFill>
                  <a:srgbClr val="C00000"/>
                </a:solidFill>
                <a:latin typeface="Comic Sans MS" panose="030F0702030302020204" pitchFamily="66" charset="0"/>
              </a:rPr>
              <a:t>Wavelength Division Multiplexing</a:t>
            </a:r>
          </a:p>
        </p:txBody>
      </p:sp>
      <p:pic>
        <p:nvPicPr>
          <p:cNvPr id="6"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341" y="1538314"/>
            <a:ext cx="8512066" cy="389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 Box 6"/>
          <p:cNvSpPr txBox="1">
            <a:spLocks noChangeArrowheads="1"/>
          </p:cNvSpPr>
          <p:nvPr/>
        </p:nvSpPr>
        <p:spPr bwMode="auto">
          <a:xfrm>
            <a:off x="1584764" y="6005019"/>
            <a:ext cx="9734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200" dirty="0">
                <a:solidFill>
                  <a:srgbClr val="0000FF"/>
                </a:solidFill>
                <a:latin typeface="Comic Sans MS" panose="030F0702030302020204" pitchFamily="66" charset="0"/>
              </a:rPr>
              <a:t>Each wavelength is like a  channel (fiber)</a:t>
            </a:r>
          </a:p>
        </p:txBody>
      </p:sp>
    </p:spTree>
    <p:extLst>
      <p:ext uri="{BB962C8B-B14F-4D97-AF65-F5344CB8AC3E}">
        <p14:creationId xmlns:p14="http://schemas.microsoft.com/office/powerpoint/2010/main" val="941185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2141483" y="34158"/>
            <a:ext cx="7772400" cy="762000"/>
          </a:xfrm>
        </p:spPr>
        <p:txBody>
          <a:bodyPr/>
          <a:lstStyle/>
          <a:p>
            <a:r>
              <a:rPr lang="en-US" altLang="en-US" sz="3600" b="1" dirty="0">
                <a:solidFill>
                  <a:srgbClr val="C00000"/>
                </a:solidFill>
                <a:latin typeface="Comic Sans MS" panose="030F0702030302020204" pitchFamily="66" charset="0"/>
              </a:rPr>
              <a:t>Wavelength Division Multiplexing</a:t>
            </a:r>
          </a:p>
        </p:txBody>
      </p:sp>
      <p:sp>
        <p:nvSpPr>
          <p:cNvPr id="7" name="Rectangle 7"/>
          <p:cNvSpPr txBox="1">
            <a:spLocks noChangeArrowheads="1"/>
          </p:cNvSpPr>
          <p:nvPr/>
        </p:nvSpPr>
        <p:spPr>
          <a:xfrm>
            <a:off x="451945" y="5065986"/>
            <a:ext cx="11151476" cy="998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a:latin typeface="Comic Sans MS" panose="030F0702030302020204" pitchFamily="66" charset="0"/>
              </a:rPr>
              <a:t>Passive/active devices are needed to combine, distribute, isolate and amplify optical power at different wavelengths </a:t>
            </a:r>
            <a:endParaRPr lang="en-CA" altLang="en-US" dirty="0">
              <a:latin typeface="Comic Sans MS" panose="030F0702030302020204" pitchFamily="66" charset="0"/>
            </a:endParaRP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70" y="1003737"/>
            <a:ext cx="10495426" cy="335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04702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648607" y="0"/>
            <a:ext cx="7793038" cy="1219200"/>
          </a:xfrm>
        </p:spPr>
        <p:txBody>
          <a:bodyPr>
            <a:normAutofit/>
          </a:bodyPr>
          <a:lstStyle/>
          <a:p>
            <a:r>
              <a:rPr lang="en-US" altLang="zh-CN" sz="4200" b="1" dirty="0">
                <a:solidFill>
                  <a:srgbClr val="C00000"/>
                </a:solidFill>
                <a:latin typeface="Comic Sans MS" panose="030F0702030302020204" pitchFamily="66" charset="0"/>
              </a:rPr>
              <a:t>WDM, CWDM and DWDM</a:t>
            </a:r>
            <a:endParaRPr lang="zh-CN" altLang="en-US" sz="4200" dirty="0">
              <a:solidFill>
                <a:srgbClr val="C00000"/>
              </a:solidFill>
              <a:latin typeface="Comic Sans MS" panose="030F0702030302020204" pitchFamily="66" charset="0"/>
            </a:endParaRPr>
          </a:p>
        </p:txBody>
      </p:sp>
      <p:sp>
        <p:nvSpPr>
          <p:cNvPr id="5" name="Rectangle 3"/>
          <p:cNvSpPr txBox="1">
            <a:spLocks noChangeArrowheads="1"/>
          </p:cNvSpPr>
          <p:nvPr/>
        </p:nvSpPr>
        <p:spPr>
          <a:xfrm>
            <a:off x="273268" y="1329559"/>
            <a:ext cx="11561379" cy="47349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3200" dirty="0">
                <a:latin typeface="Comic Sans MS" panose="030F0702030302020204" pitchFamily="66" charset="0"/>
              </a:rPr>
              <a:t>WDM technology uses multiple wavelengths to transmit information over a single fiber</a:t>
            </a:r>
          </a:p>
          <a:p>
            <a:pPr algn="just"/>
            <a:endParaRPr lang="en-US" altLang="zh-CN" sz="3200" dirty="0">
              <a:latin typeface="Comic Sans MS" panose="030F0702030302020204" pitchFamily="66" charset="0"/>
            </a:endParaRPr>
          </a:p>
          <a:p>
            <a:pPr algn="just"/>
            <a:r>
              <a:rPr lang="en-US" altLang="zh-CN" sz="3200" dirty="0">
                <a:latin typeface="Comic Sans MS" panose="030F0702030302020204" pitchFamily="66" charset="0"/>
              </a:rPr>
              <a:t>Coarse WDM </a:t>
            </a:r>
            <a:r>
              <a:rPr lang="en-US" altLang="zh-CN" sz="3200" dirty="0">
                <a:solidFill>
                  <a:srgbClr val="CC0000"/>
                </a:solidFill>
                <a:latin typeface="Comic Sans MS" panose="030F0702030302020204" pitchFamily="66" charset="0"/>
              </a:rPr>
              <a:t>(CWDM)</a:t>
            </a:r>
            <a:r>
              <a:rPr lang="en-US" altLang="zh-CN" sz="3200" dirty="0">
                <a:latin typeface="Comic Sans MS" panose="030F0702030302020204" pitchFamily="66" charset="0"/>
              </a:rPr>
              <a:t> has wider channel spacing (20 nm) – low cost</a:t>
            </a:r>
          </a:p>
          <a:p>
            <a:pPr algn="just"/>
            <a:endParaRPr lang="en-US" altLang="zh-CN" sz="3200" dirty="0">
              <a:latin typeface="Comic Sans MS" panose="030F0702030302020204" pitchFamily="66" charset="0"/>
            </a:endParaRPr>
          </a:p>
          <a:p>
            <a:pPr algn="just"/>
            <a:r>
              <a:rPr lang="en-US" altLang="zh-CN" sz="3200" dirty="0">
                <a:latin typeface="Comic Sans MS" panose="030F0702030302020204" pitchFamily="66" charset="0"/>
              </a:rPr>
              <a:t>Dense WDM </a:t>
            </a:r>
            <a:r>
              <a:rPr lang="en-US" altLang="zh-CN" sz="3200" dirty="0">
                <a:solidFill>
                  <a:srgbClr val="CC0000"/>
                </a:solidFill>
                <a:latin typeface="Comic Sans MS" panose="030F0702030302020204" pitchFamily="66" charset="0"/>
              </a:rPr>
              <a:t>(DWDM)</a:t>
            </a:r>
            <a:r>
              <a:rPr lang="en-US" altLang="zh-CN" sz="3200" dirty="0">
                <a:latin typeface="Comic Sans MS" panose="030F0702030302020204" pitchFamily="66" charset="0"/>
              </a:rPr>
              <a:t> has dense channel spacing (0.8 nm) which allows simultaneous transmission of 16+ wavelengths – high capacity</a:t>
            </a:r>
          </a:p>
          <a:p>
            <a:pPr algn="just"/>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1530592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081338" y="94430"/>
            <a:ext cx="7886700" cy="623887"/>
          </a:xfrm>
        </p:spPr>
        <p:txBody>
          <a:bodyPr>
            <a:noAutofit/>
          </a:bodyPr>
          <a:lstStyle/>
          <a:p>
            <a:r>
              <a:rPr lang="en-US" altLang="en-US" sz="4200" b="1" dirty="0">
                <a:solidFill>
                  <a:srgbClr val="C00000"/>
                </a:solidFill>
                <a:latin typeface="Comic Sans MS" panose="030F0702030302020204" pitchFamily="66" charset="0"/>
              </a:rPr>
              <a:t>WDM and DWDM</a:t>
            </a:r>
            <a:endParaRPr lang="en-CA" altLang="en-US" sz="4200" b="1" dirty="0">
              <a:solidFill>
                <a:srgbClr val="C00000"/>
              </a:solidFill>
              <a:latin typeface="Comic Sans MS" panose="030F0702030302020204" pitchFamily="66" charset="0"/>
            </a:endParaRPr>
          </a:p>
        </p:txBody>
      </p:sp>
      <p:sp>
        <p:nvSpPr>
          <p:cNvPr id="5" name="Rectangle 4"/>
          <p:cNvSpPr txBox="1">
            <a:spLocks noChangeArrowheads="1"/>
          </p:cNvSpPr>
          <p:nvPr/>
        </p:nvSpPr>
        <p:spPr>
          <a:xfrm>
            <a:off x="381000" y="1219200"/>
            <a:ext cx="11632324"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altLang="en-US" dirty="0">
                <a:latin typeface="Comic Sans MS" panose="030F0702030302020204" pitchFamily="66" charset="0"/>
              </a:rPr>
              <a:t>First WDM networks used </a:t>
            </a:r>
            <a:r>
              <a:rPr lang="en-US" altLang="en-US" dirty="0">
                <a:latin typeface="Comic Sans MS" panose="030F0702030302020204" pitchFamily="66" charset="0"/>
              </a:rPr>
              <a:t>just </a:t>
            </a:r>
            <a:r>
              <a:rPr lang="en-CA" altLang="en-US" dirty="0">
                <a:latin typeface="Comic Sans MS" panose="030F0702030302020204" pitchFamily="66" charset="0"/>
              </a:rPr>
              <a:t>two wavelengths</a:t>
            </a:r>
            <a:r>
              <a:rPr lang="en-US" altLang="en-US" dirty="0">
                <a:latin typeface="Comic Sans MS" panose="030F0702030302020204" pitchFamily="66" charset="0"/>
              </a:rPr>
              <a:t>,</a:t>
            </a:r>
            <a:r>
              <a:rPr lang="en-CA" altLang="en-US" dirty="0">
                <a:latin typeface="Comic Sans MS" panose="030F0702030302020204" pitchFamily="66" charset="0"/>
              </a:rPr>
              <a:t> 1310 nm and</a:t>
            </a:r>
            <a:r>
              <a:rPr lang="en-US" altLang="en-US" dirty="0">
                <a:latin typeface="Comic Sans MS" panose="030F0702030302020204" pitchFamily="66" charset="0"/>
              </a:rPr>
              <a:t> </a:t>
            </a:r>
            <a:r>
              <a:rPr lang="en-CA" altLang="en-US" dirty="0">
                <a:latin typeface="Comic Sans MS" panose="030F0702030302020204" pitchFamily="66" charset="0"/>
              </a:rPr>
              <a:t>1550 nm</a:t>
            </a:r>
          </a:p>
          <a:p>
            <a:pPr algn="just"/>
            <a:r>
              <a:rPr lang="en-CA" altLang="en-US" dirty="0">
                <a:solidFill>
                  <a:srgbClr val="0000FF"/>
                </a:solidFill>
                <a:latin typeface="Comic Sans MS" panose="030F0702030302020204" pitchFamily="66" charset="0"/>
              </a:rPr>
              <a:t>Today's DWDM systems utilize 16, 32,64,128 or more wavelengths in the 1550 nm window</a:t>
            </a:r>
          </a:p>
          <a:p>
            <a:pPr algn="just"/>
            <a:r>
              <a:rPr lang="en-CA" altLang="en-US" dirty="0">
                <a:latin typeface="Comic Sans MS" panose="030F0702030302020204" pitchFamily="66" charset="0"/>
              </a:rPr>
              <a:t>Each of these wavelength provide an independent channel (Ex: each may transmit 10 Gb/s digital or SCMA analog) </a:t>
            </a:r>
          </a:p>
          <a:p>
            <a:pPr algn="just"/>
            <a:r>
              <a:rPr lang="en-CA" altLang="en-US" dirty="0">
                <a:solidFill>
                  <a:srgbClr val="0000FF"/>
                </a:solidFill>
                <a:latin typeface="Comic Sans MS" panose="030F0702030302020204" pitchFamily="66" charset="0"/>
              </a:rPr>
              <a:t>The range of standardized channel grids includes 50, 100, 200 and 1000 GHz spacing</a:t>
            </a:r>
            <a:endParaRPr lang="en-US" altLang="en-US" dirty="0">
              <a:solidFill>
                <a:srgbClr val="0000FF"/>
              </a:solidFill>
              <a:latin typeface="Comic Sans MS" panose="030F0702030302020204" pitchFamily="66" charset="0"/>
            </a:endParaRPr>
          </a:p>
          <a:p>
            <a:pPr algn="just"/>
            <a:r>
              <a:rPr lang="en-CA" altLang="en-US" dirty="0">
                <a:latin typeface="Comic Sans MS" panose="030F0702030302020204" pitchFamily="66" charset="0"/>
              </a:rPr>
              <a:t>Wavelength spacing practically depends on: </a:t>
            </a:r>
          </a:p>
          <a:p>
            <a:pPr lvl="1" algn="just"/>
            <a:r>
              <a:rPr lang="en-CA" altLang="en-US" dirty="0">
                <a:latin typeface="Comic Sans MS" panose="030F0702030302020204" pitchFamily="66" charset="0"/>
              </a:rPr>
              <a:t>laser linewidth </a:t>
            </a:r>
          </a:p>
          <a:p>
            <a:pPr lvl="1" algn="just"/>
            <a:r>
              <a:rPr lang="en-CA" altLang="en-US" dirty="0">
                <a:latin typeface="Comic Sans MS" panose="030F0702030302020204" pitchFamily="66" charset="0"/>
              </a:rPr>
              <a:t>optical filter bandwidth</a:t>
            </a:r>
          </a:p>
        </p:txBody>
      </p:sp>
    </p:spTree>
    <p:extLst>
      <p:ext uri="{BB962C8B-B14F-4D97-AF65-F5344CB8AC3E}">
        <p14:creationId xmlns:p14="http://schemas.microsoft.com/office/powerpoint/2010/main" val="4123632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53255" y="0"/>
            <a:ext cx="4503683" cy="914400"/>
          </a:xfrm>
        </p:spPr>
        <p:txBody>
          <a:bodyPr/>
          <a:lstStyle/>
          <a:p>
            <a:r>
              <a:rPr lang="en-US" altLang="en-US" b="1">
                <a:solidFill>
                  <a:srgbClr val="C00000"/>
                </a:solidFill>
                <a:latin typeface="Comic Sans MS" panose="030F0702030302020204" pitchFamily="66" charset="0"/>
              </a:rPr>
              <a:t>DWDM System</a:t>
            </a:r>
          </a:p>
        </p:txBody>
      </p:sp>
      <p:pic>
        <p:nvPicPr>
          <p:cNvPr id="5" name="Picture 5" descr="[DWDM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221" y="1087821"/>
            <a:ext cx="8153400" cy="4260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2351690" y="6001407"/>
            <a:ext cx="624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dirty="0">
                <a:solidFill>
                  <a:srgbClr val="0000FF"/>
                </a:solidFill>
                <a:latin typeface="Comic Sans MS" panose="030F0702030302020204" pitchFamily="66" charset="0"/>
              </a:rPr>
              <a:t>Block Diagram of DWDM System</a:t>
            </a:r>
          </a:p>
        </p:txBody>
      </p:sp>
    </p:spTree>
    <p:extLst>
      <p:ext uri="{BB962C8B-B14F-4D97-AF65-F5344CB8AC3E}">
        <p14:creationId xmlns:p14="http://schemas.microsoft.com/office/powerpoint/2010/main" val="2203796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63765" y="102476"/>
            <a:ext cx="7772400" cy="979870"/>
          </a:xfrm>
        </p:spPr>
        <p:txBody>
          <a:bodyPr/>
          <a:lstStyle/>
          <a:p>
            <a:r>
              <a:rPr lang="en-US" altLang="en-US" b="1" dirty="0">
                <a:solidFill>
                  <a:srgbClr val="C00000"/>
                </a:solidFill>
                <a:latin typeface="Comic Sans MS" panose="030F0702030302020204" pitchFamily="66" charset="0"/>
              </a:rPr>
              <a:t>DWDM Components</a:t>
            </a:r>
          </a:p>
        </p:txBody>
      </p:sp>
      <p:sp>
        <p:nvSpPr>
          <p:cNvPr id="5" name="Rectangle 3"/>
          <p:cNvSpPr txBox="1">
            <a:spLocks noChangeArrowheads="1"/>
          </p:cNvSpPr>
          <p:nvPr/>
        </p:nvSpPr>
        <p:spPr>
          <a:xfrm>
            <a:off x="115613" y="966732"/>
            <a:ext cx="11855670" cy="51292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3200" dirty="0">
                <a:latin typeface="Comic Sans MS" panose="030F0702030302020204" pitchFamily="66" charset="0"/>
              </a:rPr>
              <a:t>Transmitter : Laser with precise stable wavelength.</a:t>
            </a:r>
          </a:p>
          <a:p>
            <a:pPr algn="just"/>
            <a:endParaRPr lang="en-US" altLang="en-US" sz="3200" dirty="0">
              <a:latin typeface="Comic Sans MS" panose="030F0702030302020204" pitchFamily="66" charset="0"/>
            </a:endParaRPr>
          </a:p>
          <a:p>
            <a:pPr algn="just"/>
            <a:r>
              <a:rPr lang="en-US" altLang="en-US" sz="3200" dirty="0">
                <a:latin typeface="Comic Sans MS" panose="030F0702030302020204" pitchFamily="66" charset="0"/>
              </a:rPr>
              <a:t>Link: Optical fiber that exhibits low loss and transmission performance in relevant wavelength spectra.</a:t>
            </a:r>
          </a:p>
          <a:p>
            <a:pPr algn="just"/>
            <a:endParaRPr lang="en-US" altLang="en-US" sz="3200" dirty="0">
              <a:latin typeface="Comic Sans MS" panose="030F0702030302020204" pitchFamily="66" charset="0"/>
            </a:endParaRPr>
          </a:p>
          <a:p>
            <a:pPr algn="just"/>
            <a:r>
              <a:rPr lang="en-US" altLang="en-US" sz="3200" dirty="0">
                <a:latin typeface="Comic Sans MS" panose="030F0702030302020204" pitchFamily="66" charset="0"/>
              </a:rPr>
              <a:t>Receiver: Photo detectors and Optical </a:t>
            </a:r>
            <a:r>
              <a:rPr lang="en-US" altLang="en-US" sz="3200" dirty="0" err="1">
                <a:latin typeface="Comic Sans MS" panose="030F0702030302020204" pitchFamily="66" charset="0"/>
              </a:rPr>
              <a:t>demultiple-xers</a:t>
            </a:r>
            <a:r>
              <a:rPr lang="en-US" altLang="en-US" sz="3200" dirty="0">
                <a:latin typeface="Comic Sans MS" panose="030F0702030302020204" pitchFamily="66" charset="0"/>
              </a:rPr>
              <a:t> using thin film filters or diffractive elements.</a:t>
            </a:r>
          </a:p>
          <a:p>
            <a:pPr algn="just"/>
            <a:endParaRPr lang="en-US" altLang="en-US" sz="3200" dirty="0">
              <a:latin typeface="Comic Sans MS" panose="030F0702030302020204" pitchFamily="66" charset="0"/>
            </a:endParaRPr>
          </a:p>
          <a:p>
            <a:pPr algn="just"/>
            <a:r>
              <a:rPr lang="en-US" altLang="en-US" sz="3200" dirty="0">
                <a:latin typeface="Comic Sans MS" panose="030F0702030302020204" pitchFamily="66" charset="0"/>
              </a:rPr>
              <a:t>Optical add/drop multiplexers and optical cross connect components.</a:t>
            </a:r>
          </a:p>
          <a:p>
            <a:pPr algn="just"/>
            <a:endParaRPr lang="en-US" altLang="en-US" sz="3200" dirty="0">
              <a:latin typeface="Comic Sans MS" panose="030F0702030302020204" pitchFamily="66" charset="0"/>
            </a:endParaRPr>
          </a:p>
        </p:txBody>
      </p:sp>
    </p:spTree>
    <p:extLst>
      <p:ext uri="{BB962C8B-B14F-4D97-AF65-F5344CB8AC3E}">
        <p14:creationId xmlns:p14="http://schemas.microsoft.com/office/powerpoint/2010/main" val="3026479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8229600" y="6553200"/>
            <a:ext cx="609600" cy="228600"/>
          </a:xfrm>
        </p:spPr>
        <p:txBody>
          <a:bodyPr/>
          <a:lstStyle/>
          <a:p>
            <a:fld id="{BB39F575-4CE3-4A3D-AF18-EF1927189BCE}" type="slidenum">
              <a:rPr lang="en-US" altLang="en-US">
                <a:latin typeface="Comic Sans MS" panose="030F0702030302020204" pitchFamily="66" charset="0"/>
              </a:rPr>
              <a:pPr/>
              <a:t>46</a:t>
            </a:fld>
            <a:endParaRPr lang="en-US" altLang="en-US">
              <a:latin typeface="Comic Sans MS" panose="030F0702030302020204" pitchFamily="66" charset="0"/>
            </a:endParaRPr>
          </a:p>
        </p:txBody>
      </p:sp>
      <p:sp>
        <p:nvSpPr>
          <p:cNvPr id="5" name="Rectangle 2"/>
          <p:cNvSpPr>
            <a:spLocks noGrp="1" noChangeArrowheads="1"/>
          </p:cNvSpPr>
          <p:nvPr>
            <p:ph type="title"/>
          </p:nvPr>
        </p:nvSpPr>
        <p:spPr>
          <a:xfrm>
            <a:off x="3719348" y="-24469"/>
            <a:ext cx="5494283" cy="838200"/>
          </a:xfrm>
        </p:spPr>
        <p:txBody>
          <a:bodyPr>
            <a:normAutofit/>
          </a:bodyPr>
          <a:lstStyle/>
          <a:p>
            <a:pPr algn="l"/>
            <a:r>
              <a:rPr lang="en-US" altLang="en-US" sz="4200" b="1" dirty="0">
                <a:solidFill>
                  <a:srgbClr val="C00000"/>
                </a:solidFill>
                <a:latin typeface="Comic Sans MS" panose="030F0702030302020204" pitchFamily="66" charset="0"/>
              </a:rPr>
              <a:t>Optical Couplers</a:t>
            </a:r>
          </a:p>
        </p:txBody>
      </p:sp>
      <p:sp>
        <p:nvSpPr>
          <p:cNvPr id="6" name="Rectangle 3"/>
          <p:cNvSpPr txBox="1">
            <a:spLocks noChangeArrowheads="1"/>
          </p:cNvSpPr>
          <p:nvPr/>
        </p:nvSpPr>
        <p:spPr>
          <a:xfrm>
            <a:off x="181303" y="996950"/>
            <a:ext cx="11600793" cy="2514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a:latin typeface="Comic Sans MS" panose="030F0702030302020204" pitchFamily="66" charset="0"/>
              </a:rPr>
              <a:t>Optic couplers either split optical signals into multiple paths or combine multiple signals on one path. </a:t>
            </a:r>
          </a:p>
          <a:p>
            <a:pPr algn="just"/>
            <a:r>
              <a:rPr lang="en-US" altLang="en-US" dirty="0">
                <a:latin typeface="Comic Sans MS" panose="030F0702030302020204" pitchFamily="66" charset="0"/>
              </a:rPr>
              <a:t>The number of input (N)/ output (M) ports, (i.e. N x M size)  characterizes a coupler. </a:t>
            </a:r>
          </a:p>
          <a:p>
            <a:pPr algn="just"/>
            <a:r>
              <a:rPr lang="en-US" altLang="en-US" dirty="0">
                <a:latin typeface="Comic Sans MS" panose="030F0702030302020204" pitchFamily="66" charset="0"/>
              </a:rPr>
              <a:t>Fused couplers can be made in any configuration, but they commonly use multiples of two (2 x 2, 4 x 4, 8 x 8, etc.).</a:t>
            </a:r>
            <a:endParaRPr lang="en-US" altLang="en-US" sz="3200" dirty="0">
              <a:latin typeface="Comic Sans MS" panose="030F0702030302020204" pitchFamily="66" charset="0"/>
            </a:endParaRPr>
          </a:p>
        </p:txBody>
      </p:sp>
      <p:pic>
        <p:nvPicPr>
          <p:cNvPr id="7" name="Picture 4" descr="FUSEDC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186" y="4022726"/>
            <a:ext cx="5029200" cy="2328862"/>
          </a:xfrm>
          <a:prstGeom prst="rect">
            <a:avLst/>
          </a:prstGeom>
          <a:noFill/>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8" name="Picture 5" descr="image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4071938"/>
            <a:ext cx="3048000" cy="227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43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200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200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5500"/>
                            </p:stCondLst>
                            <p:childTnLst>
                              <p:par>
                                <p:cTn id="20" presetID="2" presetClass="entr" presetSubtype="8" fill="hold" grpId="0" nodeType="afterEffect">
                                  <p:stCondLst>
                                    <p:cond delay="200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advAuto="200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8229600" y="6553200"/>
            <a:ext cx="609600" cy="228600"/>
          </a:xfrm>
        </p:spPr>
        <p:txBody>
          <a:bodyPr/>
          <a:lstStyle/>
          <a:p>
            <a:fld id="{8885BF41-642A-42BC-B302-D8ED9F52EFD3}" type="slidenum">
              <a:rPr lang="en-US" altLang="en-US"/>
              <a:pPr/>
              <a:t>47</a:t>
            </a:fld>
            <a:endParaRPr lang="en-US" altLang="en-US"/>
          </a:p>
        </p:txBody>
      </p:sp>
      <p:sp>
        <p:nvSpPr>
          <p:cNvPr id="6" name="Rectangle 1027"/>
          <p:cNvSpPr txBox="1">
            <a:spLocks noChangeArrowheads="1"/>
          </p:cNvSpPr>
          <p:nvPr/>
        </p:nvSpPr>
        <p:spPr>
          <a:xfrm>
            <a:off x="454573" y="840910"/>
            <a:ext cx="8458200" cy="5105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b="1" dirty="0">
                <a:latin typeface="Comic Sans MS" panose="030F0702030302020204" pitchFamily="66" charset="0"/>
              </a:rPr>
              <a:t>Uses</a:t>
            </a:r>
            <a:endParaRPr lang="en-US" altLang="en-US" dirty="0">
              <a:latin typeface="Comic Sans MS" panose="030F0702030302020204" pitchFamily="66" charset="0"/>
            </a:endParaRPr>
          </a:p>
          <a:p>
            <a:pPr lvl="1"/>
            <a:r>
              <a:rPr lang="en-US" altLang="en-US" sz="2800" dirty="0">
                <a:latin typeface="Comic Sans MS" panose="030F0702030302020204" pitchFamily="66" charset="0"/>
              </a:rPr>
              <a:t>Splitter: (50:50)</a:t>
            </a:r>
          </a:p>
          <a:p>
            <a:pPr lvl="1"/>
            <a:r>
              <a:rPr lang="en-US" altLang="en-US" sz="2800" dirty="0">
                <a:latin typeface="Comic Sans MS" panose="030F0702030302020204" pitchFamily="66" charset="0"/>
              </a:rPr>
              <a:t>Taps: (90:10) or (95:05)</a:t>
            </a:r>
          </a:p>
          <a:p>
            <a:pPr lvl="1"/>
            <a:r>
              <a:rPr lang="en-US" altLang="en-US" sz="2800" dirty="0">
                <a:latin typeface="Comic Sans MS" panose="030F0702030302020204" pitchFamily="66" charset="0"/>
              </a:rPr>
              <a:t>Combiners</a:t>
            </a:r>
          </a:p>
          <a:p>
            <a:r>
              <a:rPr lang="en-US" altLang="en-US" sz="3200" b="1" dirty="0">
                <a:latin typeface="Comic Sans MS" panose="030F0702030302020204" pitchFamily="66" charset="0"/>
              </a:rPr>
              <a:t> An important issue:</a:t>
            </a:r>
            <a:r>
              <a:rPr lang="en-US" altLang="en-US" sz="3200" dirty="0">
                <a:latin typeface="Comic Sans MS" panose="030F0702030302020204" pitchFamily="66" charset="0"/>
              </a:rPr>
              <a:t> </a:t>
            </a:r>
          </a:p>
          <a:p>
            <a:pPr lvl="1"/>
            <a:r>
              <a:rPr lang="en-US" altLang="en-US" sz="2800" dirty="0">
                <a:latin typeface="Comic Sans MS" panose="030F0702030302020204" pitchFamily="66" charset="0"/>
              </a:rPr>
              <a:t>two output differ </a:t>
            </a:r>
            <a:r>
              <a:rPr lang="en-US" altLang="en-US" sz="2800" b="1" dirty="0">
                <a:latin typeface="Comic Sans MS" panose="030F0702030302020204" pitchFamily="66" charset="0"/>
                <a:cs typeface="Calibri" panose="020F0502020204030204" pitchFamily="34" charset="0"/>
              </a:rPr>
              <a:t>π</a:t>
            </a:r>
            <a:r>
              <a:rPr lang="en-US" altLang="en-US" sz="2800" b="1" dirty="0">
                <a:latin typeface="Comic Sans MS" panose="030F0702030302020204" pitchFamily="66" charset="0"/>
              </a:rPr>
              <a:t>/2</a:t>
            </a:r>
            <a:r>
              <a:rPr lang="en-US" altLang="en-US" sz="2800" dirty="0">
                <a:latin typeface="Comic Sans MS" panose="030F0702030302020204" pitchFamily="66" charset="0"/>
              </a:rPr>
              <a:t> in phase</a:t>
            </a:r>
          </a:p>
          <a:p>
            <a:r>
              <a:rPr lang="en-US" altLang="en-US" sz="3200" b="1" dirty="0">
                <a:latin typeface="Comic Sans MS" panose="030F0702030302020204" pitchFamily="66" charset="0"/>
              </a:rPr>
              <a:t> Applications:</a:t>
            </a:r>
            <a:r>
              <a:rPr lang="en-US" altLang="en-US" sz="3200" dirty="0">
                <a:latin typeface="Comic Sans MS" panose="030F0702030302020204" pitchFamily="66" charset="0"/>
              </a:rPr>
              <a:t> </a:t>
            </a:r>
          </a:p>
          <a:p>
            <a:pPr lvl="1"/>
            <a:r>
              <a:rPr lang="en-US" altLang="en-US" sz="2800" dirty="0">
                <a:latin typeface="Comic Sans MS" panose="030F0702030302020204" pitchFamily="66" charset="0"/>
              </a:rPr>
              <a:t>Optical Switches,    </a:t>
            </a:r>
          </a:p>
          <a:p>
            <a:pPr lvl="1"/>
            <a:r>
              <a:rPr lang="en-US" altLang="en-US" sz="2800" dirty="0">
                <a:latin typeface="Comic Sans MS" panose="030F0702030302020204" pitchFamily="66" charset="0"/>
              </a:rPr>
              <a:t>Mach Zehnder Interferometers, </a:t>
            </a:r>
          </a:p>
          <a:p>
            <a:pPr lvl="1"/>
            <a:r>
              <a:rPr lang="en-US" altLang="en-US" sz="2800" dirty="0">
                <a:latin typeface="Comic Sans MS" panose="030F0702030302020204" pitchFamily="66" charset="0"/>
              </a:rPr>
              <a:t>Optical amplifiers, </a:t>
            </a:r>
          </a:p>
          <a:p>
            <a:pPr lvl="1"/>
            <a:r>
              <a:rPr lang="en-US" altLang="en-US" sz="2800" dirty="0">
                <a:latin typeface="Comic Sans MS" panose="030F0702030302020204" pitchFamily="66" charset="0"/>
              </a:rPr>
              <a:t>passive star couplers, ...</a:t>
            </a:r>
          </a:p>
        </p:txBody>
      </p:sp>
      <p:sp>
        <p:nvSpPr>
          <p:cNvPr id="7" name="Rectangle 2"/>
          <p:cNvSpPr txBox="1">
            <a:spLocks noChangeArrowheads="1"/>
          </p:cNvSpPr>
          <p:nvPr/>
        </p:nvSpPr>
        <p:spPr>
          <a:xfrm>
            <a:off x="3719348" y="-24469"/>
            <a:ext cx="5494283"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200" b="1">
                <a:solidFill>
                  <a:srgbClr val="C00000"/>
                </a:solidFill>
                <a:latin typeface="Comic Sans MS" panose="030F0702030302020204" pitchFamily="66" charset="0"/>
              </a:rPr>
              <a:t>Optical Couplers</a:t>
            </a:r>
            <a:endParaRPr lang="en-US" altLang="en-US" sz="4200" b="1"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50944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29659" y="6078"/>
            <a:ext cx="8229600" cy="639762"/>
          </a:xfrm>
        </p:spPr>
        <p:txBody>
          <a:bodyPr>
            <a:normAutofit fontScale="90000"/>
          </a:bodyPr>
          <a:lstStyle/>
          <a:p>
            <a:pPr eaLnBrk="1" hangingPunct="1"/>
            <a:r>
              <a:rPr lang="en-US" altLang="en-US" b="1" dirty="0">
                <a:solidFill>
                  <a:srgbClr val="C00000"/>
                </a:solidFill>
                <a:latin typeface="Comic Sans MS" panose="030F0702030302020204" pitchFamily="66" charset="0"/>
              </a:rPr>
              <a:t>The 2 </a:t>
            </a:r>
            <a:r>
              <a:rPr lang="en-US" altLang="en-US" b="1" dirty="0">
                <a:solidFill>
                  <a:srgbClr val="C00000"/>
                </a:solidFill>
                <a:latin typeface="Comic Sans MS" panose="030F0702030302020204" pitchFamily="66" charset="0"/>
                <a:sym typeface="Symbol" panose="05050102010706020507" pitchFamily="18" charset="2"/>
              </a:rPr>
              <a:t></a:t>
            </a:r>
            <a:r>
              <a:rPr lang="en-US" altLang="en-US" b="1" dirty="0">
                <a:solidFill>
                  <a:srgbClr val="C00000"/>
                </a:solidFill>
                <a:latin typeface="Comic Sans MS" panose="030F0702030302020204" pitchFamily="66" charset="0"/>
              </a:rPr>
              <a:t> 2 Fiber Coupler</a:t>
            </a:r>
            <a:endParaRPr lang="en-US" altLang="en-US" dirty="0">
              <a:solidFill>
                <a:srgbClr val="C00000"/>
              </a:solidFill>
              <a:latin typeface="Comic Sans MS" panose="030F0702030302020204" pitchFamily="66" charset="0"/>
            </a:endParaRPr>
          </a:p>
        </p:txBody>
      </p:sp>
      <p:sp>
        <p:nvSpPr>
          <p:cNvPr id="5" name="Content Placeholder 2"/>
          <p:cNvSpPr>
            <a:spLocks noGrp="1"/>
          </p:cNvSpPr>
          <p:nvPr>
            <p:ph idx="1"/>
          </p:nvPr>
        </p:nvSpPr>
        <p:spPr>
          <a:xfrm>
            <a:off x="105102" y="694065"/>
            <a:ext cx="11803119" cy="1527777"/>
          </a:xfrm>
        </p:spPr>
        <p:txBody>
          <a:bodyPr>
            <a:noAutofit/>
          </a:bodyPr>
          <a:lstStyle/>
          <a:p>
            <a:r>
              <a:rPr lang="en-US" altLang="en-US" sz="2400" dirty="0">
                <a:solidFill>
                  <a:srgbClr val="0070C0"/>
                </a:solidFill>
                <a:latin typeface="Comic Sans MS" panose="030F0702030302020204" pitchFamily="66" charset="0"/>
              </a:rPr>
              <a:t>P</a:t>
            </a:r>
            <a:r>
              <a:rPr lang="en-US" altLang="en-US" sz="2400" baseline="-25000" dirty="0">
                <a:solidFill>
                  <a:srgbClr val="0070C0"/>
                </a:solidFill>
                <a:latin typeface="Comic Sans MS" panose="030F0702030302020204" pitchFamily="66" charset="0"/>
              </a:rPr>
              <a:t>0</a:t>
            </a:r>
            <a:r>
              <a:rPr lang="en-US" altLang="en-US" sz="2400" dirty="0">
                <a:solidFill>
                  <a:srgbClr val="0070C0"/>
                </a:solidFill>
                <a:latin typeface="Comic Sans MS" panose="030F0702030302020204" pitchFamily="66" charset="0"/>
              </a:rPr>
              <a:t> is the input power, P</a:t>
            </a:r>
            <a:r>
              <a:rPr lang="en-US" altLang="en-US" sz="2400" baseline="-25000" dirty="0">
                <a:solidFill>
                  <a:srgbClr val="0070C0"/>
                </a:solidFill>
                <a:latin typeface="Comic Sans MS" panose="030F0702030302020204" pitchFamily="66" charset="0"/>
              </a:rPr>
              <a:t>1</a:t>
            </a:r>
            <a:r>
              <a:rPr lang="en-US" altLang="en-US" sz="2400" dirty="0">
                <a:solidFill>
                  <a:srgbClr val="0070C0"/>
                </a:solidFill>
                <a:latin typeface="Comic Sans MS" panose="030F0702030302020204" pitchFamily="66" charset="0"/>
              </a:rPr>
              <a:t> is the throughout power, and P</a:t>
            </a:r>
            <a:r>
              <a:rPr lang="en-US" altLang="en-US" sz="2400" baseline="-25000" dirty="0">
                <a:solidFill>
                  <a:srgbClr val="0070C0"/>
                </a:solidFill>
                <a:latin typeface="Comic Sans MS" panose="030F0702030302020204" pitchFamily="66" charset="0"/>
              </a:rPr>
              <a:t>2</a:t>
            </a:r>
            <a:r>
              <a:rPr lang="en-US" altLang="en-US" sz="2400" dirty="0">
                <a:solidFill>
                  <a:srgbClr val="0070C0"/>
                </a:solidFill>
                <a:latin typeface="Comic Sans MS" panose="030F0702030302020204" pitchFamily="66" charset="0"/>
              </a:rPr>
              <a:t> is the power coupled into the second fiber. </a:t>
            </a:r>
          </a:p>
          <a:p>
            <a:r>
              <a:rPr lang="en-US" altLang="en-US" sz="2400" dirty="0">
                <a:latin typeface="Comic Sans MS" panose="030F0702030302020204" pitchFamily="66" charset="0"/>
              </a:rPr>
              <a:t>P</a:t>
            </a:r>
            <a:r>
              <a:rPr lang="en-US" altLang="en-US" sz="2400" baseline="-25000" dirty="0">
                <a:latin typeface="Comic Sans MS" panose="030F0702030302020204" pitchFamily="66" charset="0"/>
              </a:rPr>
              <a:t>3</a:t>
            </a:r>
            <a:r>
              <a:rPr lang="en-US" altLang="en-US" sz="2400" dirty="0">
                <a:latin typeface="Comic Sans MS" panose="030F0702030302020204" pitchFamily="66" charset="0"/>
              </a:rPr>
              <a:t> and P</a:t>
            </a:r>
            <a:r>
              <a:rPr lang="en-US" altLang="en-US" sz="2400" baseline="-25000" dirty="0">
                <a:latin typeface="Comic Sans MS" panose="030F0702030302020204" pitchFamily="66" charset="0"/>
              </a:rPr>
              <a:t>4</a:t>
            </a:r>
            <a:r>
              <a:rPr lang="en-US" altLang="en-US" sz="2400" dirty="0">
                <a:latin typeface="Comic Sans MS" panose="030F0702030302020204" pitchFamily="66" charset="0"/>
              </a:rPr>
              <a:t> are extremely low signal levels (-50 to -70 dB below the input level) resulting from backward reflections and scattering in the device</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289" y="4114742"/>
            <a:ext cx="5891213"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1224455" y="2270067"/>
            <a:ext cx="5805487" cy="1752600"/>
            <a:chOff x="366713" y="2286000"/>
            <a:chExt cx="5805487" cy="1752600"/>
          </a:xfrm>
        </p:grpSpPr>
        <p:sp>
          <p:nvSpPr>
            <p:cNvPr id="10" name="Text Box 16"/>
            <p:cNvSpPr txBox="1">
              <a:spLocks noChangeArrowheads="1"/>
            </p:cNvSpPr>
            <p:nvPr/>
          </p:nvSpPr>
          <p:spPr bwMode="auto">
            <a:xfrm>
              <a:off x="366713" y="2401888"/>
              <a:ext cx="230028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990033"/>
                  </a:solidFill>
                </a:rPr>
                <a:t>The evanescent tail from one fiber core couples into another closely spaced fiber core</a:t>
              </a:r>
            </a:p>
          </p:txBody>
        </p:sp>
        <p:grpSp>
          <p:nvGrpSpPr>
            <p:cNvPr id="13" name="Group 12"/>
            <p:cNvGrpSpPr/>
            <p:nvPr/>
          </p:nvGrpSpPr>
          <p:grpSpPr>
            <a:xfrm>
              <a:off x="2590800" y="2286000"/>
              <a:ext cx="3581400" cy="1752600"/>
              <a:chOff x="2590800" y="2286000"/>
              <a:chExt cx="3581400" cy="1752600"/>
            </a:xfrm>
          </p:grpSpPr>
          <p:pic>
            <p:nvPicPr>
              <p:cNvPr id="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286000"/>
                <a:ext cx="3124200"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15"/>
              <p:cNvSpPr>
                <a:spLocks noChangeArrowheads="1"/>
              </p:cNvSpPr>
              <p:nvPr/>
            </p:nvSpPr>
            <p:spPr bwMode="auto">
              <a:xfrm>
                <a:off x="3581400" y="3581400"/>
                <a:ext cx="533400" cy="457200"/>
              </a:xfrm>
              <a:prstGeom prst="ellipse">
                <a:avLst/>
              </a:prstGeom>
              <a:noFill/>
              <a:ln w="31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Line 17"/>
              <p:cNvSpPr>
                <a:spLocks noChangeShapeType="1"/>
              </p:cNvSpPr>
              <p:nvPr/>
            </p:nvSpPr>
            <p:spPr bwMode="auto">
              <a:xfrm>
                <a:off x="2590800" y="2971800"/>
                <a:ext cx="1066800" cy="609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grpSp>
      </p:grpSp>
      <p:sp>
        <p:nvSpPr>
          <p:cNvPr id="12" name="Text Box 12"/>
          <p:cNvSpPr txBox="1">
            <a:spLocks noChangeArrowheads="1"/>
          </p:cNvSpPr>
          <p:nvPr/>
        </p:nvSpPr>
        <p:spPr bwMode="auto">
          <a:xfrm>
            <a:off x="7743496" y="3794067"/>
            <a:ext cx="157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chemeClr val="accent2"/>
                </a:solidFill>
              </a:rPr>
              <a:t>Optical power</a:t>
            </a:r>
          </a:p>
          <a:p>
            <a:pPr algn="ctr" eaLnBrk="1" hangingPunct="1"/>
            <a:r>
              <a:rPr lang="en-US" altLang="en-US" b="1">
                <a:solidFill>
                  <a:schemeClr val="accent2"/>
                </a:solidFill>
              </a:rPr>
              <a:t>coupling</a:t>
            </a:r>
          </a:p>
        </p:txBody>
      </p:sp>
    </p:spTree>
    <p:extLst>
      <p:ext uri="{BB962C8B-B14F-4D97-AF65-F5344CB8AC3E}">
        <p14:creationId xmlns:p14="http://schemas.microsoft.com/office/powerpoint/2010/main" val="1632022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26020" y="4762"/>
            <a:ext cx="8458200" cy="765175"/>
          </a:xfrm>
        </p:spPr>
        <p:txBody>
          <a:bodyPr>
            <a:normAutofit/>
          </a:bodyPr>
          <a:lstStyle/>
          <a:p>
            <a:pPr algn="l"/>
            <a:r>
              <a:rPr lang="en-US" altLang="en-US" sz="4200" b="1" dirty="0">
                <a:solidFill>
                  <a:srgbClr val="C00000"/>
                </a:solidFill>
                <a:latin typeface="Comic Sans MS" panose="030F0702030302020204" pitchFamily="66" charset="0"/>
              </a:rPr>
              <a:t>Performance Parameters</a:t>
            </a:r>
          </a:p>
        </p:txBody>
      </p:sp>
      <p:sp>
        <p:nvSpPr>
          <p:cNvPr id="6" name="Rectangle 3"/>
          <p:cNvSpPr>
            <a:spLocks noChangeArrowheads="1"/>
          </p:cNvSpPr>
          <p:nvPr/>
        </p:nvSpPr>
        <p:spPr bwMode="auto">
          <a:xfrm>
            <a:off x="246774" y="842908"/>
            <a:ext cx="687924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Marlett" pitchFamily="2" charset="2"/>
              <a:buChar char="i"/>
              <a:defRPr sz="2800">
                <a:solidFill>
                  <a:schemeClr val="accent2"/>
                </a:solidFill>
                <a:latin typeface="Times New Roman" panose="02020603050405020304" pitchFamily="18" charset="0"/>
              </a:defRPr>
            </a:lvl1pPr>
            <a:lvl2pPr marL="742950" indent="-285750">
              <a:spcBef>
                <a:spcPct val="20000"/>
              </a:spcBef>
              <a:buChar char="–"/>
              <a:defRPr sz="2400">
                <a:solidFill>
                  <a:schemeClr val="accent2"/>
                </a:solidFill>
                <a:latin typeface="Times New Roman" panose="02020603050405020304" pitchFamily="18" charset="0"/>
              </a:defRPr>
            </a:lvl2pPr>
            <a:lvl3pPr marL="1143000" indent="-228600">
              <a:spcBef>
                <a:spcPct val="20000"/>
              </a:spcBef>
              <a:buChar char="•"/>
              <a:defRPr sz="2000">
                <a:solidFill>
                  <a:schemeClr val="accent2"/>
                </a:solidFill>
                <a:latin typeface="Times New Roman" panose="02020603050405020304" pitchFamily="18" charset="0"/>
              </a:defRPr>
            </a:lvl3pPr>
            <a:lvl4pPr marL="1600200" indent="-228600">
              <a:spcBef>
                <a:spcPct val="20000"/>
              </a:spcBef>
              <a:buChar char="–"/>
              <a:defRPr sz="1600">
                <a:solidFill>
                  <a:schemeClr val="accent2"/>
                </a:solidFill>
                <a:latin typeface="Times New Roman" panose="02020603050405020304" pitchFamily="18" charset="0"/>
              </a:defRPr>
            </a:lvl4pPr>
            <a:lvl5pPr marL="2057400" indent="-228600">
              <a:spcBef>
                <a:spcPct val="20000"/>
              </a:spcBef>
              <a:buChar char="»"/>
              <a:defRPr sz="1400">
                <a:solidFill>
                  <a:schemeClr val="accent2"/>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accent2"/>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accent2"/>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accent2"/>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accent2"/>
                </a:solidFill>
                <a:latin typeface="Times New Roman" panose="02020603050405020304" pitchFamily="18" charset="0"/>
              </a:defRPr>
            </a:lvl9pPr>
          </a:lstStyle>
          <a:p>
            <a:pPr>
              <a:lnSpc>
                <a:spcPct val="90000"/>
              </a:lnSpc>
            </a:pPr>
            <a:r>
              <a:rPr lang="en-GB" altLang="en-US" sz="3200" dirty="0">
                <a:solidFill>
                  <a:srgbClr val="0000FF"/>
                </a:solidFill>
                <a:latin typeface="Comic Sans MS" panose="030F0702030302020204" pitchFamily="66" charset="0"/>
              </a:rPr>
              <a:t>Coupling ratio or splitting ratio</a:t>
            </a:r>
          </a:p>
        </p:txBody>
      </p:sp>
      <p:graphicFrame>
        <p:nvGraphicFramePr>
          <p:cNvPr id="7" name="Object 4"/>
          <p:cNvGraphicFramePr>
            <a:graphicFrameLocks noChangeAspect="1"/>
          </p:cNvGraphicFramePr>
          <p:nvPr/>
        </p:nvGraphicFramePr>
        <p:xfrm>
          <a:off x="2674664" y="1796831"/>
          <a:ext cx="4968875" cy="796925"/>
        </p:xfrm>
        <a:graphic>
          <a:graphicData uri="http://schemas.openxmlformats.org/presentationml/2006/ole">
            <mc:AlternateContent xmlns:mc="http://schemas.openxmlformats.org/markup-compatibility/2006">
              <mc:Choice xmlns:v="urn:schemas-microsoft-com:vml" Requires="v">
                <p:oleObj name="Equation" r:id="rId2" imgW="2692080" imgH="431640" progId="Equation.3">
                  <p:embed/>
                </p:oleObj>
              </mc:Choice>
              <mc:Fallback>
                <p:oleObj name="Equation" r:id="rId2" imgW="2692080" imgH="431640" progId="Equation.3">
                  <p:embed/>
                  <p:pic>
                    <p:nvPicPr>
                      <p:cNvPr id="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64" y="1796831"/>
                        <a:ext cx="4968875" cy="79692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7"/>
          <p:cNvSpPr>
            <a:spLocks noChangeArrowheads="1"/>
          </p:cNvSpPr>
          <p:nvPr/>
        </p:nvSpPr>
        <p:spPr bwMode="auto">
          <a:xfrm>
            <a:off x="381000" y="4549775"/>
            <a:ext cx="28351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3200" dirty="0">
                <a:solidFill>
                  <a:srgbClr val="0000FF"/>
                </a:solidFill>
                <a:latin typeface="Comic Sans MS" panose="030F0702030302020204" pitchFamily="66" charset="0"/>
              </a:rPr>
              <a:t> Excess Loss</a:t>
            </a:r>
          </a:p>
        </p:txBody>
      </p:sp>
      <p:graphicFrame>
        <p:nvGraphicFramePr>
          <p:cNvPr id="9" name="Object 18"/>
          <p:cNvGraphicFramePr>
            <a:graphicFrameLocks noChangeAspect="1"/>
          </p:cNvGraphicFramePr>
          <p:nvPr/>
        </p:nvGraphicFramePr>
        <p:xfrm>
          <a:off x="4679758" y="4502151"/>
          <a:ext cx="3667125" cy="811212"/>
        </p:xfrm>
        <a:graphic>
          <a:graphicData uri="http://schemas.openxmlformats.org/presentationml/2006/ole">
            <mc:AlternateContent xmlns:mc="http://schemas.openxmlformats.org/markup-compatibility/2006">
              <mc:Choice xmlns:v="urn:schemas-microsoft-com:vml" Requires="v">
                <p:oleObj name="Equation" r:id="rId4" imgW="1955520" imgH="431640" progId="Equation.3">
                  <p:embed/>
                </p:oleObj>
              </mc:Choice>
              <mc:Fallback>
                <p:oleObj name="Equation" r:id="rId4" imgW="1955520" imgH="431640" progId="Equation.3">
                  <p:embed/>
                  <p:pic>
                    <p:nvPicPr>
                      <p:cNvPr id="9"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758" y="4502151"/>
                        <a:ext cx="3667125" cy="8112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66">
                                  <a:gamma/>
                                  <a:shade val="60000"/>
                                  <a:invGamma/>
                                </a:srgbClr>
                              </a:outerShdw>
                            </a:effectLst>
                          </a14:hiddenEffects>
                        </a:ext>
                      </a:extLst>
                    </p:spPr>
                  </p:pic>
                </p:oleObj>
              </mc:Fallback>
            </mc:AlternateContent>
          </a:graphicData>
        </a:graphic>
      </p:graphicFrame>
      <p:graphicFrame>
        <p:nvGraphicFramePr>
          <p:cNvPr id="10" name="Object 19"/>
          <p:cNvGraphicFramePr>
            <a:graphicFrameLocks noChangeAspect="1"/>
          </p:cNvGraphicFramePr>
          <p:nvPr/>
        </p:nvGraphicFramePr>
        <p:xfrm>
          <a:off x="5159102" y="5572919"/>
          <a:ext cx="2195512" cy="769937"/>
        </p:xfrm>
        <a:graphic>
          <a:graphicData uri="http://schemas.openxmlformats.org/presentationml/2006/ole">
            <mc:AlternateContent xmlns:mc="http://schemas.openxmlformats.org/markup-compatibility/2006">
              <mc:Choice xmlns:v="urn:schemas-microsoft-com:vml" Requires="v">
                <p:oleObj name="Equation" r:id="rId6" imgW="1371600" imgH="482400" progId="Equation.3">
                  <p:embed/>
                </p:oleObj>
              </mc:Choice>
              <mc:Fallback>
                <p:oleObj name="Equation" r:id="rId6" imgW="1371600" imgH="482400" progId="Equation.3">
                  <p:embed/>
                  <p:pic>
                    <p:nvPicPr>
                      <p:cNvPr id="1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102" y="5572919"/>
                        <a:ext cx="2195512"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21"/>
          <p:cNvGrpSpPr>
            <a:grpSpLocks/>
          </p:cNvGrpSpPr>
          <p:nvPr/>
        </p:nvGrpSpPr>
        <p:grpSpPr bwMode="auto">
          <a:xfrm>
            <a:off x="1758676" y="3084404"/>
            <a:ext cx="6800851" cy="769937"/>
            <a:chOff x="518" y="2059"/>
            <a:chExt cx="4284" cy="485"/>
          </a:xfrm>
        </p:grpSpPr>
        <p:graphicFrame>
          <p:nvGraphicFramePr>
            <p:cNvPr id="12" name="Object 13"/>
            <p:cNvGraphicFramePr>
              <a:graphicFrameLocks noChangeAspect="1"/>
            </p:cNvGraphicFramePr>
            <p:nvPr/>
          </p:nvGraphicFramePr>
          <p:xfrm>
            <a:off x="1655" y="2059"/>
            <a:ext cx="1447" cy="485"/>
          </p:xfrm>
          <a:graphic>
            <a:graphicData uri="http://schemas.openxmlformats.org/presentationml/2006/ole">
              <mc:AlternateContent xmlns:mc="http://schemas.openxmlformats.org/markup-compatibility/2006">
                <mc:Choice xmlns:v="urn:schemas-microsoft-com:vml" Requires="v">
                  <p:oleObj name="Equation" r:id="rId8" imgW="1434960" imgH="482400" progId="Equation.3">
                    <p:embed/>
                  </p:oleObj>
                </mc:Choice>
                <mc:Fallback>
                  <p:oleObj name="Equation" r:id="rId8" imgW="1434960" imgH="482400" progId="Equation.3">
                    <p:embed/>
                    <p:pic>
                      <p:nvPicPr>
                        <p:cNvPr id="12"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2059"/>
                          <a:ext cx="1447"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4"/>
            <p:cNvSpPr txBox="1">
              <a:spLocks noChangeArrowheads="1"/>
            </p:cNvSpPr>
            <p:nvPr/>
          </p:nvSpPr>
          <p:spPr bwMode="auto">
            <a:xfrm>
              <a:off x="518" y="2207"/>
              <a:ext cx="49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a:solidFill>
                    <a:schemeClr val="accent2"/>
                  </a:solidFill>
                  <a:latin typeface="Comic Sans MS" panose="030F0702030302020204" pitchFamily="66" charset="0"/>
                </a:rPr>
                <a:t>In dB</a:t>
              </a:r>
            </a:p>
          </p:txBody>
        </p:sp>
        <p:sp>
          <p:nvSpPr>
            <p:cNvPr id="14" name="Text Box 20"/>
            <p:cNvSpPr txBox="1">
              <a:spLocks noChangeArrowheads="1"/>
            </p:cNvSpPr>
            <p:nvPr/>
          </p:nvSpPr>
          <p:spPr bwMode="auto">
            <a:xfrm>
              <a:off x="3520" y="2159"/>
              <a:ext cx="12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chemeClr val="accent2"/>
                  </a:solidFill>
                  <a:latin typeface="Comic Sans MS" panose="030F0702030302020204" pitchFamily="66" charset="0"/>
                </a:rPr>
                <a:t>For 2 x 2 coupler</a:t>
              </a:r>
              <a:endParaRPr lang="en-US" altLang="en-US">
                <a:latin typeface="Comic Sans MS" panose="030F0702030302020204" pitchFamily="66" charset="0"/>
              </a:endParaRPr>
            </a:p>
          </p:txBody>
        </p:sp>
      </p:grpSp>
    </p:spTree>
    <p:extLst>
      <p:ext uri="{BB962C8B-B14F-4D97-AF65-F5344CB8AC3E}">
        <p14:creationId xmlns:p14="http://schemas.microsoft.com/office/powerpoint/2010/main" val="142016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 presetClass="entr" presetSubtype="8" fill="hold" nodeType="afterEffect">
                                  <p:stCondLst>
                                    <p:cond delay="6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0" y="775724"/>
            <a:ext cx="11693769" cy="53261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3600" b="1" dirty="0">
                <a:solidFill>
                  <a:srgbClr val="0000FF"/>
                </a:solidFill>
                <a:latin typeface="Arial" panose="020B0604020202020204" pitchFamily="34" charset="0"/>
                <a:cs typeface="Arial" panose="020B0604020202020204" pitchFamily="34" charset="0"/>
              </a:rPr>
              <a:t>1. Wavelength of operation</a:t>
            </a:r>
            <a:r>
              <a:rPr lang="en-US" altLang="en-US" sz="3600" dirty="0">
                <a:solidFill>
                  <a:srgbClr val="0000FF"/>
                </a:solidFill>
                <a:latin typeface="Arial" panose="020B0604020202020204" pitchFamily="34" charset="0"/>
                <a:cs typeface="Arial" panose="020B0604020202020204" pitchFamily="34" charset="0"/>
              </a:rPr>
              <a:t>: </a:t>
            </a:r>
          </a:p>
          <a:p>
            <a:pPr marL="0" indent="0" algn="just">
              <a:buNone/>
            </a:pPr>
            <a:endParaRPr lang="en-US" altLang="en-US" sz="2400" dirty="0">
              <a:solidFill>
                <a:srgbClr val="0000FF"/>
              </a:solidFill>
              <a:latin typeface="Arial" panose="020B0604020202020204" pitchFamily="34" charset="0"/>
              <a:cs typeface="Arial" panose="020B0604020202020204" pitchFamily="34" charset="0"/>
            </a:endParaRPr>
          </a:p>
          <a:p>
            <a:pPr algn="just"/>
            <a:r>
              <a:rPr lang="en-US" altLang="en-US" sz="3200" dirty="0">
                <a:latin typeface="Arial" panose="020B0604020202020204" pitchFamily="34" charset="0"/>
                <a:cs typeface="Arial" panose="020B0604020202020204" pitchFamily="34" charset="0"/>
              </a:rPr>
              <a:t>In carrying out a link power budget, we first decide at which wavelength to transmit and then choose components operating in this region. </a:t>
            </a:r>
          </a:p>
          <a:p>
            <a:pPr algn="just"/>
            <a:r>
              <a:rPr lang="en-US" altLang="en-US" sz="3200" dirty="0">
                <a:latin typeface="Arial" panose="020B0604020202020204" pitchFamily="34" charset="0"/>
                <a:cs typeface="Arial" panose="020B0604020202020204" pitchFamily="34" charset="0"/>
              </a:rPr>
              <a:t>If the distance over which the data are to be transmitted is not too far, we may decide to operate in the 800 - 900-nm region. </a:t>
            </a:r>
          </a:p>
          <a:p>
            <a:pPr algn="just"/>
            <a:r>
              <a:rPr lang="en-US" altLang="en-US" sz="3200" dirty="0">
                <a:latin typeface="Arial" panose="020B0604020202020204" pitchFamily="34" charset="0"/>
                <a:cs typeface="Arial" panose="020B0604020202020204" pitchFamily="34" charset="0"/>
              </a:rPr>
              <a:t>On the other hand, if the transmission distance is relatively long, we may want to take advantage of the lower attenuation and dispersion that occurs at wavelengths around 1300 or 1550 nm.</a:t>
            </a:r>
          </a:p>
          <a:p>
            <a:pPr marL="533400" indent="-533400" algn="just">
              <a:buFontTx/>
              <a:buAutoNum type="alphaLcParenBoth"/>
            </a:pPr>
            <a:endParaRPr lang="en-US" altLang="en-US" sz="2400" dirty="0">
              <a:latin typeface="Arial" panose="020B0604020202020204" pitchFamily="34" charset="0"/>
              <a:cs typeface="Arial" panose="020B0604020202020204" pitchFamily="34" charset="0"/>
            </a:endParaRPr>
          </a:p>
          <a:p>
            <a:pPr marL="533400" indent="-533400" algn="just">
              <a:buFontTx/>
              <a:buNone/>
            </a:pPr>
            <a:endParaRPr lang="en-US" altLang="en-US" sz="2400" dirty="0">
              <a:latin typeface="Arial" panose="020B0604020202020204" pitchFamily="34" charset="0"/>
              <a:cs typeface="Arial" panose="020B0604020202020204" pitchFamily="34" charset="0"/>
            </a:endParaRPr>
          </a:p>
        </p:txBody>
      </p:sp>
      <p:sp>
        <p:nvSpPr>
          <p:cNvPr id="2" name="Rectangle 1"/>
          <p:cNvSpPr/>
          <p:nvPr/>
        </p:nvSpPr>
        <p:spPr>
          <a:xfrm>
            <a:off x="2756126" y="0"/>
            <a:ext cx="5993949" cy="707886"/>
          </a:xfrm>
          <a:prstGeom prst="rect">
            <a:avLst/>
          </a:prstGeom>
        </p:spPr>
        <p:txBody>
          <a:bodyPr wrap="none">
            <a:spAutoFit/>
          </a:bodyPr>
          <a:lstStyle/>
          <a:p>
            <a:pPr marL="533400" indent="-533400" algn="just">
              <a:buFontTx/>
              <a:buNone/>
            </a:pPr>
            <a:r>
              <a:rPr lang="en-US" altLang="en-US" sz="40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2306421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373351" y="3325415"/>
            <a:ext cx="51427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GB" altLang="en-US" sz="2800" b="1">
                <a:solidFill>
                  <a:srgbClr val="0000FF"/>
                </a:solidFill>
                <a:latin typeface="Comic Sans MS" panose="030F0702030302020204" pitchFamily="66" charset="0"/>
              </a:rPr>
              <a:t> Isolation Loss or Crosstalk</a:t>
            </a:r>
          </a:p>
        </p:txBody>
      </p:sp>
      <p:sp>
        <p:nvSpPr>
          <p:cNvPr id="7" name="Rectangle 8"/>
          <p:cNvSpPr>
            <a:spLocks noChangeArrowheads="1"/>
          </p:cNvSpPr>
          <p:nvPr/>
        </p:nvSpPr>
        <p:spPr bwMode="auto">
          <a:xfrm>
            <a:off x="394920" y="890836"/>
            <a:ext cx="35269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GB" altLang="en-US" sz="3200" b="1" dirty="0">
                <a:solidFill>
                  <a:srgbClr val="0000FF"/>
                </a:solidFill>
                <a:latin typeface="Comic Sans MS" panose="030F0702030302020204" pitchFamily="66" charset="0"/>
              </a:rPr>
              <a:t> Insertion Loss </a:t>
            </a:r>
          </a:p>
        </p:txBody>
      </p:sp>
      <p:graphicFrame>
        <p:nvGraphicFramePr>
          <p:cNvPr id="8" name="Object 9"/>
          <p:cNvGraphicFramePr>
            <a:graphicFrameLocks noChangeAspect="1"/>
          </p:cNvGraphicFramePr>
          <p:nvPr/>
        </p:nvGraphicFramePr>
        <p:xfrm>
          <a:off x="2558639" y="1908988"/>
          <a:ext cx="5256212" cy="952500"/>
        </p:xfrm>
        <a:graphic>
          <a:graphicData uri="http://schemas.openxmlformats.org/presentationml/2006/ole">
            <mc:AlternateContent xmlns:mc="http://schemas.openxmlformats.org/markup-compatibility/2006">
              <mc:Choice xmlns:v="urn:schemas-microsoft-com:vml" Requires="v">
                <p:oleObj name="Equation" r:id="rId2" imgW="2387520" imgH="431640" progId="Equation.3">
                  <p:embed/>
                </p:oleObj>
              </mc:Choice>
              <mc:Fallback>
                <p:oleObj name="Equation" r:id="rId2" imgW="2387520" imgH="431640" progId="Equation.3">
                  <p:embed/>
                  <p:pic>
                    <p:nvPicPr>
                      <p:cNvPr id="8"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8639" y="1908988"/>
                        <a:ext cx="5256212" cy="9525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p:cNvGraphicFramePr>
            <a:graphicFrameLocks noChangeAspect="1"/>
          </p:cNvGraphicFramePr>
          <p:nvPr/>
        </p:nvGraphicFramePr>
        <p:xfrm>
          <a:off x="3664332" y="5471072"/>
          <a:ext cx="2490788" cy="1003300"/>
        </p:xfrm>
        <a:graphic>
          <a:graphicData uri="http://schemas.openxmlformats.org/presentationml/2006/ole">
            <mc:AlternateContent xmlns:mc="http://schemas.openxmlformats.org/markup-compatibility/2006">
              <mc:Choice xmlns:v="urn:schemas-microsoft-com:vml" Requires="v">
                <p:oleObj name="Equation" r:id="rId4" imgW="1193760" imgH="482400" progId="Equation.3">
                  <p:embed/>
                </p:oleObj>
              </mc:Choice>
              <mc:Fallback>
                <p:oleObj name="Equation" r:id="rId4" imgW="1193760" imgH="482400" progId="Equation.3">
                  <p:embed/>
                  <p:pic>
                    <p:nvPicPr>
                      <p:cNvPr id="9"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332" y="5471072"/>
                        <a:ext cx="2490788"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
          <p:cNvGraphicFramePr>
            <a:graphicFrameLocks noChangeAspect="1"/>
          </p:cNvGraphicFramePr>
          <p:nvPr/>
        </p:nvGraphicFramePr>
        <p:xfrm>
          <a:off x="2004601" y="4323090"/>
          <a:ext cx="5810250" cy="790575"/>
        </p:xfrm>
        <a:graphic>
          <a:graphicData uri="http://schemas.openxmlformats.org/presentationml/2006/ole">
            <mc:AlternateContent xmlns:mc="http://schemas.openxmlformats.org/markup-compatibility/2006">
              <mc:Choice xmlns:v="urn:schemas-microsoft-com:vml" Requires="v">
                <p:oleObj name="Equation" r:id="rId6" imgW="3098520" imgH="419040" progId="Equation.3">
                  <p:embed/>
                </p:oleObj>
              </mc:Choice>
              <mc:Fallback>
                <p:oleObj name="Equation" r:id="rId6" imgW="3098520" imgH="419040" progId="Equation.3">
                  <p:embed/>
                  <p:pic>
                    <p:nvPicPr>
                      <p:cNvPr id="1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4601" y="4323090"/>
                        <a:ext cx="5810250" cy="7905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66">
                                  <a:gamma/>
                                  <a:shade val="60000"/>
                                  <a:invGamma/>
                                </a:srgbClr>
                              </a:outerShdw>
                            </a:effectLst>
                          </a14:hiddenEffects>
                        </a:ext>
                      </a:extLst>
                    </p:spPr>
                  </p:pic>
                </p:oleObj>
              </mc:Fallback>
            </mc:AlternateContent>
          </a:graphicData>
        </a:graphic>
      </p:graphicFrame>
      <p:sp>
        <p:nvSpPr>
          <p:cNvPr id="11" name="Text Box 12"/>
          <p:cNvSpPr txBox="1">
            <a:spLocks noChangeArrowheads="1"/>
          </p:cNvSpPr>
          <p:nvPr/>
        </p:nvSpPr>
        <p:spPr bwMode="auto">
          <a:xfrm>
            <a:off x="1822145" y="5819339"/>
            <a:ext cx="98135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sz="2400" dirty="0">
                <a:solidFill>
                  <a:schemeClr val="accent2"/>
                </a:solidFill>
                <a:latin typeface="Comic Sans MS" panose="030F0702030302020204" pitchFamily="66" charset="0"/>
              </a:rPr>
              <a:t>In dB</a:t>
            </a:r>
            <a:endParaRPr lang="en-US" altLang="en-US" dirty="0">
              <a:latin typeface="Comic Sans MS" panose="030F0702030302020204" pitchFamily="66" charset="0"/>
            </a:endParaRPr>
          </a:p>
        </p:txBody>
      </p:sp>
      <p:sp>
        <p:nvSpPr>
          <p:cNvPr id="12" name="Rectangle 2"/>
          <p:cNvSpPr txBox="1">
            <a:spLocks noChangeArrowheads="1"/>
          </p:cNvSpPr>
          <p:nvPr/>
        </p:nvSpPr>
        <p:spPr>
          <a:xfrm>
            <a:off x="1926020" y="4762"/>
            <a:ext cx="84582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200" b="1">
                <a:solidFill>
                  <a:srgbClr val="C00000"/>
                </a:solidFill>
                <a:latin typeface="Comic Sans MS" panose="030F0702030302020204" pitchFamily="66" charset="0"/>
              </a:rPr>
              <a:t>Performance Parameters</a:t>
            </a:r>
            <a:endParaRPr lang="en-US" altLang="en-US" sz="4200" b="1"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279951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30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8" fill="hold" grpId="0" nodeType="afterEffect">
                                  <p:stCondLst>
                                    <p:cond delay="40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5500"/>
                            </p:stCondLst>
                            <p:childTnLst>
                              <p:par>
                                <p:cTn id="31" presetID="2" presetClass="entr" presetSubtype="8" fill="hold" nodeType="afterEffect">
                                  <p:stCondLst>
                                    <p:cond delay="200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8000"/>
                            </p:stCondLst>
                            <p:childTnLst>
                              <p:par>
                                <p:cTn id="36" presetID="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1" grpId="0" autoUpdateAnimBg="0"/>
      <p:bldP spid="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07324" y="0"/>
            <a:ext cx="8229600" cy="861848"/>
          </a:xfrm>
        </p:spPr>
        <p:txBody>
          <a:bodyPr/>
          <a:lstStyle/>
          <a:p>
            <a:pPr eaLnBrk="1" hangingPunct="1"/>
            <a:r>
              <a:rPr lang="en-US" altLang="en-US" b="1" dirty="0">
                <a:solidFill>
                  <a:srgbClr val="C00000"/>
                </a:solidFill>
                <a:latin typeface="Comic Sans MS" panose="030F0702030302020204" pitchFamily="66" charset="0"/>
              </a:rPr>
              <a:t>Example Coupler Performance </a:t>
            </a:r>
            <a:endParaRPr lang="en-US" altLang="en-US" dirty="0">
              <a:solidFill>
                <a:srgbClr val="C00000"/>
              </a:solidFill>
              <a:latin typeface="Comic Sans MS" panose="030F0702030302020204" pitchFamily="66"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19502"/>
            <a:ext cx="6271784" cy="497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785" y="1355834"/>
            <a:ext cx="5896302" cy="3930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652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64124"/>
            <a:ext cx="11508828" cy="923330"/>
          </a:xfrm>
          <a:prstGeom prst="rect">
            <a:avLst/>
          </a:prstGeom>
        </p:spPr>
        <p:txBody>
          <a:bodyPr wrap="square">
            <a:spAutoFit/>
          </a:bodyPr>
          <a:lstStyle/>
          <a:p>
            <a:pPr algn="just"/>
            <a:r>
              <a:rPr lang="en-US" dirty="0">
                <a:latin typeface="Comic Sans MS" panose="030F0702030302020204" pitchFamily="66" charset="0"/>
              </a:rPr>
              <a:t>A four-port multimode fiber FBT coupler has 60 </a:t>
            </a:r>
            <a:r>
              <a:rPr lang="en-US" dirty="0" err="1">
                <a:latin typeface="Comic Sans MS" panose="030F0702030302020204" pitchFamily="66" charset="0"/>
              </a:rPr>
              <a:t>μW</a:t>
            </a:r>
            <a:r>
              <a:rPr lang="en-US" dirty="0">
                <a:latin typeface="Comic Sans MS" panose="030F0702030302020204" pitchFamily="66" charset="0"/>
              </a:rPr>
              <a:t> optical power launched into port 1. The measured output powers at ports 2, 3 and 4 are 0.004, 26.0 and 27.5 </a:t>
            </a:r>
            <a:r>
              <a:rPr lang="en-US" dirty="0" err="1">
                <a:latin typeface="Comic Sans MS" panose="030F0702030302020204" pitchFamily="66" charset="0"/>
              </a:rPr>
              <a:t>μW</a:t>
            </a:r>
            <a:r>
              <a:rPr lang="en-US" dirty="0">
                <a:latin typeface="Comic Sans MS" panose="030F0702030302020204" pitchFamily="66" charset="0"/>
              </a:rPr>
              <a:t> respectively. Determine the excess loss, the insertion losses between the input and output ports, the crosstalk and the split ratio for the device.</a:t>
            </a:r>
          </a:p>
        </p:txBody>
      </p:sp>
      <p:sp>
        <p:nvSpPr>
          <p:cNvPr id="5" name="Rectangle 4"/>
          <p:cNvSpPr/>
          <p:nvPr/>
        </p:nvSpPr>
        <p:spPr>
          <a:xfrm>
            <a:off x="304800" y="1087454"/>
            <a:ext cx="1031051" cy="369332"/>
          </a:xfrm>
          <a:prstGeom prst="rect">
            <a:avLst/>
          </a:prstGeom>
        </p:spPr>
        <p:txBody>
          <a:bodyPr wrap="none">
            <a:spAutoFit/>
          </a:bodyPr>
          <a:lstStyle/>
          <a:p>
            <a:r>
              <a:rPr lang="en-US" i="1" dirty="0">
                <a:latin typeface="Times New Roman" panose="02020603050405020304" pitchFamily="18" charset="0"/>
              </a:rPr>
              <a:t>Solution:</a:t>
            </a:r>
            <a:endParaRPr lang="en-US" dirty="0"/>
          </a:p>
        </p:txBody>
      </p:sp>
      <p:sp>
        <p:nvSpPr>
          <p:cNvPr id="6" name="Rectangle 5"/>
          <p:cNvSpPr/>
          <p:nvPr/>
        </p:nvSpPr>
        <p:spPr>
          <a:xfrm>
            <a:off x="1527410" y="1397931"/>
            <a:ext cx="3038011" cy="369332"/>
          </a:xfrm>
          <a:prstGeom prst="rect">
            <a:avLst/>
          </a:prstGeom>
        </p:spPr>
        <p:txBody>
          <a:bodyPr wrap="none">
            <a:spAutoFit/>
          </a:bodyPr>
          <a:lstStyle/>
          <a:p>
            <a:r>
              <a:rPr lang="en-US" dirty="0">
                <a:latin typeface="Times New Roman" panose="02020603050405020304" pitchFamily="18" charset="0"/>
              </a:rPr>
              <a:t>The excess loss for the coupler</a:t>
            </a:r>
            <a:endParaRPr lang="en-US" dirty="0"/>
          </a:p>
        </p:txBody>
      </p:sp>
      <p:pic>
        <p:nvPicPr>
          <p:cNvPr id="7" name="Picture 6"/>
          <p:cNvPicPr>
            <a:picLocks noChangeAspect="1"/>
          </p:cNvPicPr>
          <p:nvPr/>
        </p:nvPicPr>
        <p:blipFill>
          <a:blip r:embed="rId2"/>
          <a:stretch>
            <a:fillRect/>
          </a:stretch>
        </p:blipFill>
        <p:spPr>
          <a:xfrm>
            <a:off x="4565421" y="1161979"/>
            <a:ext cx="4239217" cy="1066949"/>
          </a:xfrm>
          <a:prstGeom prst="rect">
            <a:avLst/>
          </a:prstGeom>
        </p:spPr>
      </p:pic>
      <p:sp>
        <p:nvSpPr>
          <p:cNvPr id="8" name="Rectangle 7"/>
          <p:cNvSpPr/>
          <p:nvPr/>
        </p:nvSpPr>
        <p:spPr>
          <a:xfrm>
            <a:off x="1527410" y="2879310"/>
            <a:ext cx="1915909" cy="369332"/>
          </a:xfrm>
          <a:prstGeom prst="rect">
            <a:avLst/>
          </a:prstGeom>
        </p:spPr>
        <p:txBody>
          <a:bodyPr wrap="none">
            <a:spAutoFit/>
          </a:bodyPr>
          <a:lstStyle/>
          <a:p>
            <a:r>
              <a:rPr lang="en-US" dirty="0">
                <a:latin typeface="Times New Roman" panose="02020603050405020304" pitchFamily="18" charset="0"/>
              </a:rPr>
              <a:t>The Insertion Loss</a:t>
            </a:r>
            <a:endParaRPr lang="en-US" dirty="0"/>
          </a:p>
        </p:txBody>
      </p:sp>
      <p:pic>
        <p:nvPicPr>
          <p:cNvPr id="9" name="Picture 8"/>
          <p:cNvPicPr>
            <a:picLocks noChangeAspect="1"/>
          </p:cNvPicPr>
          <p:nvPr/>
        </p:nvPicPr>
        <p:blipFill>
          <a:blip r:embed="rId3"/>
          <a:stretch>
            <a:fillRect/>
          </a:stretch>
        </p:blipFill>
        <p:spPr>
          <a:xfrm>
            <a:off x="4565421" y="2463683"/>
            <a:ext cx="4858428" cy="876422"/>
          </a:xfrm>
          <a:prstGeom prst="rect">
            <a:avLst/>
          </a:prstGeom>
        </p:spPr>
      </p:pic>
      <p:pic>
        <p:nvPicPr>
          <p:cNvPr id="10" name="Picture 9"/>
          <p:cNvPicPr>
            <a:picLocks noChangeAspect="1"/>
          </p:cNvPicPr>
          <p:nvPr/>
        </p:nvPicPr>
        <p:blipFill>
          <a:blip r:embed="rId4"/>
          <a:stretch>
            <a:fillRect/>
          </a:stretch>
        </p:blipFill>
        <p:spPr>
          <a:xfrm>
            <a:off x="4565421" y="3370403"/>
            <a:ext cx="4858428" cy="620637"/>
          </a:xfrm>
          <a:prstGeom prst="rect">
            <a:avLst/>
          </a:prstGeom>
        </p:spPr>
      </p:pic>
      <p:sp>
        <p:nvSpPr>
          <p:cNvPr id="11" name="Rectangle 10"/>
          <p:cNvSpPr/>
          <p:nvPr/>
        </p:nvSpPr>
        <p:spPr>
          <a:xfrm>
            <a:off x="1527410" y="4427588"/>
            <a:ext cx="1171090" cy="369332"/>
          </a:xfrm>
          <a:prstGeom prst="rect">
            <a:avLst/>
          </a:prstGeom>
        </p:spPr>
        <p:txBody>
          <a:bodyPr wrap="none">
            <a:spAutoFit/>
          </a:bodyPr>
          <a:lstStyle/>
          <a:p>
            <a:r>
              <a:rPr lang="en-US" dirty="0">
                <a:latin typeface="Times New Roman" panose="02020603050405020304" pitchFamily="18" charset="0"/>
              </a:rPr>
              <a:t>Cross Talk</a:t>
            </a:r>
            <a:endParaRPr lang="en-US" dirty="0"/>
          </a:p>
        </p:txBody>
      </p:sp>
      <p:pic>
        <p:nvPicPr>
          <p:cNvPr id="12" name="Picture 11"/>
          <p:cNvPicPr>
            <a:picLocks noChangeAspect="1"/>
          </p:cNvPicPr>
          <p:nvPr/>
        </p:nvPicPr>
        <p:blipFill>
          <a:blip r:embed="rId5"/>
          <a:stretch>
            <a:fillRect/>
          </a:stretch>
        </p:blipFill>
        <p:spPr>
          <a:xfrm>
            <a:off x="4565421" y="4215909"/>
            <a:ext cx="3734321" cy="1038370"/>
          </a:xfrm>
          <a:prstGeom prst="rect">
            <a:avLst/>
          </a:prstGeom>
        </p:spPr>
      </p:pic>
      <p:sp>
        <p:nvSpPr>
          <p:cNvPr id="13" name="Rectangle 12"/>
          <p:cNvSpPr/>
          <p:nvPr/>
        </p:nvSpPr>
        <p:spPr>
          <a:xfrm>
            <a:off x="1527410" y="5791200"/>
            <a:ext cx="1178528" cy="369332"/>
          </a:xfrm>
          <a:prstGeom prst="rect">
            <a:avLst/>
          </a:prstGeom>
        </p:spPr>
        <p:txBody>
          <a:bodyPr wrap="none">
            <a:spAutoFit/>
          </a:bodyPr>
          <a:lstStyle/>
          <a:p>
            <a:r>
              <a:rPr lang="en-US" dirty="0">
                <a:latin typeface="Times New Roman" panose="02020603050405020304" pitchFamily="18" charset="0"/>
              </a:rPr>
              <a:t>Split Ratio</a:t>
            </a:r>
            <a:endParaRPr lang="en-US" dirty="0"/>
          </a:p>
        </p:txBody>
      </p:sp>
      <p:pic>
        <p:nvPicPr>
          <p:cNvPr id="14" name="Picture 13"/>
          <p:cNvPicPr>
            <a:picLocks noChangeAspect="1"/>
          </p:cNvPicPr>
          <p:nvPr/>
        </p:nvPicPr>
        <p:blipFill>
          <a:blip r:embed="rId6"/>
          <a:stretch>
            <a:fillRect/>
          </a:stretch>
        </p:blipFill>
        <p:spPr>
          <a:xfrm>
            <a:off x="4565421" y="5479148"/>
            <a:ext cx="3943900" cy="1057423"/>
          </a:xfrm>
          <a:prstGeom prst="rect">
            <a:avLst/>
          </a:prstGeom>
        </p:spPr>
      </p:pic>
    </p:spTree>
    <p:extLst>
      <p:ext uri="{BB962C8B-B14F-4D97-AF65-F5344CB8AC3E}">
        <p14:creationId xmlns:p14="http://schemas.microsoft.com/office/powerpoint/2010/main" val="3947680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323897" y="0"/>
            <a:ext cx="4369676" cy="646386"/>
          </a:xfrm>
        </p:spPr>
        <p:txBody>
          <a:bodyPr>
            <a:noAutofit/>
          </a:bodyPr>
          <a:lstStyle/>
          <a:p>
            <a:pPr algn="l"/>
            <a:r>
              <a:rPr lang="en-GB" altLang="en-US" b="1" dirty="0">
                <a:solidFill>
                  <a:srgbClr val="C00000"/>
                </a:solidFill>
                <a:latin typeface="Comic Sans MS" panose="030F0702030302020204" pitchFamily="66" charset="0"/>
              </a:rPr>
              <a:t>Star Couplers</a:t>
            </a:r>
          </a:p>
        </p:txBody>
      </p:sp>
      <p:sp>
        <p:nvSpPr>
          <p:cNvPr id="6" name="Rectangle 3"/>
          <p:cNvSpPr txBox="1">
            <a:spLocks noChangeArrowheads="1"/>
          </p:cNvSpPr>
          <p:nvPr/>
        </p:nvSpPr>
        <p:spPr>
          <a:xfrm>
            <a:off x="381000" y="1447799"/>
            <a:ext cx="11621814" cy="35130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sz="4000" dirty="0">
                <a:latin typeface="Comic Sans MS" panose="030F0702030302020204" pitchFamily="66" charset="0"/>
              </a:rPr>
              <a:t>Optical couplers with more than four ports. </a:t>
            </a:r>
          </a:p>
          <a:p>
            <a:r>
              <a:rPr lang="en-GB" altLang="en-US" sz="4000" dirty="0">
                <a:latin typeface="Comic Sans MS" panose="030F0702030302020204" pitchFamily="66" charset="0"/>
              </a:rPr>
              <a:t>Types of star couplers: </a:t>
            </a:r>
          </a:p>
          <a:p>
            <a:pPr lvl="1"/>
            <a:r>
              <a:rPr lang="en-GB" altLang="en-US" sz="3600" b="1" dirty="0">
                <a:solidFill>
                  <a:srgbClr val="F80836"/>
                </a:solidFill>
                <a:latin typeface="Comic Sans MS" panose="030F0702030302020204" pitchFamily="66" charset="0"/>
              </a:rPr>
              <a:t>transmission star coupler</a:t>
            </a:r>
            <a:r>
              <a:rPr lang="en-GB" altLang="en-US" sz="3600" dirty="0">
                <a:solidFill>
                  <a:srgbClr val="F80836"/>
                </a:solidFill>
                <a:latin typeface="Comic Sans MS" panose="030F0702030302020204" pitchFamily="66" charset="0"/>
              </a:rPr>
              <a:t> </a:t>
            </a:r>
          </a:p>
          <a:p>
            <a:pPr lvl="2">
              <a:buFontTx/>
              <a:buNone/>
            </a:pPr>
            <a:r>
              <a:rPr lang="en-GB" altLang="en-US" sz="2800" dirty="0">
                <a:latin typeface="Comic Sans MS" panose="030F0702030302020204" pitchFamily="66" charset="0"/>
              </a:rPr>
              <a:t>the light at any of the input port is split equally through all output ports.</a:t>
            </a:r>
            <a:r>
              <a:rPr lang="en-GB" altLang="en-US" sz="3200" dirty="0">
                <a:latin typeface="Comic Sans MS" panose="030F0702030302020204" pitchFamily="66" charset="0"/>
              </a:rPr>
              <a:t> </a:t>
            </a:r>
            <a:endParaRPr lang="en-GB" altLang="en-US" sz="3200" dirty="0">
              <a:solidFill>
                <a:srgbClr val="F80836"/>
              </a:solidFill>
              <a:latin typeface="Comic Sans MS" panose="030F0702030302020204" pitchFamily="66" charset="0"/>
            </a:endParaRPr>
          </a:p>
          <a:p>
            <a:pPr lvl="1"/>
            <a:r>
              <a:rPr lang="en-GB" altLang="en-US" sz="3600" b="1" dirty="0">
                <a:solidFill>
                  <a:srgbClr val="F80836"/>
                </a:solidFill>
                <a:latin typeface="Comic Sans MS" panose="030F0702030302020204" pitchFamily="66" charset="0"/>
              </a:rPr>
              <a:t>reflection star coupler</a:t>
            </a:r>
            <a:r>
              <a:rPr lang="en-GB" altLang="en-US" sz="3600" dirty="0">
                <a:solidFill>
                  <a:srgbClr val="F80836"/>
                </a:solidFill>
                <a:latin typeface="Comic Sans MS" panose="030F0702030302020204" pitchFamily="66" charset="0"/>
              </a:rPr>
              <a:t> </a:t>
            </a:r>
          </a:p>
          <a:p>
            <a:endParaRPr lang="en-GB" altLang="en-US" sz="4000" dirty="0">
              <a:solidFill>
                <a:srgbClr val="F80836"/>
              </a:solidFill>
              <a:latin typeface="Comic Sans MS" panose="030F0702030302020204" pitchFamily="66" charset="0"/>
            </a:endParaRPr>
          </a:p>
        </p:txBody>
      </p:sp>
    </p:spTree>
    <p:extLst>
      <p:ext uri="{BB962C8B-B14F-4D97-AF65-F5344CB8AC3E}">
        <p14:creationId xmlns:p14="http://schemas.microsoft.com/office/powerpoint/2010/main" val="711279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048000" y="329"/>
            <a:ext cx="5475890" cy="657226"/>
          </a:xfrm>
        </p:spPr>
        <p:txBody>
          <a:bodyPr>
            <a:noAutofit/>
          </a:bodyPr>
          <a:lstStyle/>
          <a:p>
            <a:pPr algn="l"/>
            <a:r>
              <a:rPr lang="en-US" altLang="en-US" sz="4200" b="1" dirty="0">
                <a:solidFill>
                  <a:srgbClr val="C00000"/>
                </a:solidFill>
                <a:latin typeface="Comic Sans MS" panose="030F0702030302020204" pitchFamily="66" charset="0"/>
              </a:rPr>
              <a:t>Fibre Star Coupler</a:t>
            </a:r>
          </a:p>
        </p:txBody>
      </p:sp>
      <p:sp>
        <p:nvSpPr>
          <p:cNvPr id="6" name="Text Box 12"/>
          <p:cNvSpPr txBox="1">
            <a:spLocks noChangeArrowheads="1"/>
          </p:cNvSpPr>
          <p:nvPr/>
        </p:nvSpPr>
        <p:spPr bwMode="auto">
          <a:xfrm>
            <a:off x="283779" y="893775"/>
            <a:ext cx="992932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sz="2400" dirty="0">
                <a:solidFill>
                  <a:srgbClr val="0000FF"/>
                </a:solidFill>
                <a:latin typeface="Comic Sans MS" panose="030F0702030302020204" pitchFamily="66" charset="0"/>
              </a:rPr>
              <a:t>Combines power from </a:t>
            </a:r>
            <a:r>
              <a:rPr lang="en-US" altLang="en-US" sz="2400" i="1" dirty="0">
                <a:solidFill>
                  <a:srgbClr val="0000FF"/>
                </a:solidFill>
                <a:latin typeface="Comic Sans MS" panose="030F0702030302020204" pitchFamily="66" charset="0"/>
              </a:rPr>
              <a:t>N</a:t>
            </a:r>
            <a:r>
              <a:rPr lang="en-US" altLang="en-US" sz="2400" dirty="0">
                <a:solidFill>
                  <a:srgbClr val="0000FF"/>
                </a:solidFill>
                <a:latin typeface="Comic Sans MS" panose="030F0702030302020204" pitchFamily="66" charset="0"/>
              </a:rPr>
              <a:t> inputs and divided them between </a:t>
            </a:r>
            <a:r>
              <a:rPr lang="en-US" altLang="en-US" sz="2400" i="1" dirty="0">
                <a:solidFill>
                  <a:srgbClr val="0000FF"/>
                </a:solidFill>
                <a:latin typeface="Comic Sans MS" panose="030F0702030302020204" pitchFamily="66" charset="0"/>
              </a:rPr>
              <a:t>M</a:t>
            </a:r>
            <a:r>
              <a:rPr lang="en-US" altLang="en-US" sz="2400" dirty="0">
                <a:solidFill>
                  <a:srgbClr val="0000FF"/>
                </a:solidFill>
                <a:latin typeface="Comic Sans MS" panose="030F0702030302020204" pitchFamily="66" charset="0"/>
              </a:rPr>
              <a:t> outputs</a:t>
            </a:r>
            <a:endParaRPr lang="en-US" altLang="en-US" dirty="0">
              <a:solidFill>
                <a:srgbClr val="0000FF"/>
              </a:solidFill>
              <a:latin typeface="Comic Sans MS" panose="030F0702030302020204" pitchFamily="66" charset="0"/>
            </a:endParaRPr>
          </a:p>
        </p:txBody>
      </p:sp>
      <p:grpSp>
        <p:nvGrpSpPr>
          <p:cNvPr id="7" name="Group 25"/>
          <p:cNvGrpSpPr>
            <a:grpSpLocks/>
          </p:cNvGrpSpPr>
          <p:nvPr/>
        </p:nvGrpSpPr>
        <p:grpSpPr bwMode="auto">
          <a:xfrm>
            <a:off x="648904" y="3639207"/>
            <a:ext cx="5807074" cy="728663"/>
            <a:chOff x="422" y="2544"/>
            <a:chExt cx="3658" cy="459"/>
          </a:xfrm>
        </p:grpSpPr>
        <p:graphicFrame>
          <p:nvGraphicFramePr>
            <p:cNvPr id="8" name="Object 13"/>
            <p:cNvGraphicFramePr>
              <a:graphicFrameLocks noChangeAspect="1"/>
            </p:cNvGraphicFramePr>
            <p:nvPr/>
          </p:nvGraphicFramePr>
          <p:xfrm>
            <a:off x="1920" y="2544"/>
            <a:ext cx="2160" cy="459"/>
          </p:xfrm>
          <a:graphic>
            <a:graphicData uri="http://schemas.openxmlformats.org/presentationml/2006/ole">
              <mc:AlternateContent xmlns:mc="http://schemas.openxmlformats.org/markup-compatibility/2006">
                <mc:Choice xmlns:v="urn:schemas-microsoft-com:vml" Requires="v">
                  <p:oleObj name="Equation" r:id="rId2" imgW="2019240" imgH="431640" progId="Equation.3">
                    <p:embed/>
                  </p:oleObj>
                </mc:Choice>
                <mc:Fallback>
                  <p:oleObj name="Equation" r:id="rId2" imgW="2019240" imgH="431640" progId="Equation.3">
                    <p:embed/>
                    <p:pic>
                      <p:nvPicPr>
                        <p:cNvPr id="8"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 y="2544"/>
                          <a:ext cx="2160"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5"/>
            <p:cNvSpPr txBox="1">
              <a:spLocks noChangeArrowheads="1"/>
            </p:cNvSpPr>
            <p:nvPr/>
          </p:nvSpPr>
          <p:spPr bwMode="auto">
            <a:xfrm>
              <a:off x="422" y="2639"/>
              <a:ext cx="135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sz="2400">
                  <a:solidFill>
                    <a:srgbClr val="0000FF"/>
                  </a:solidFill>
                  <a:latin typeface="Comic Sans MS" panose="030F0702030302020204" pitchFamily="66" charset="0"/>
                </a:rPr>
                <a:t>Coupling ratio</a:t>
              </a:r>
            </a:p>
          </p:txBody>
        </p:sp>
      </p:grpSp>
      <p:grpSp>
        <p:nvGrpSpPr>
          <p:cNvPr id="10" name="Group 26"/>
          <p:cNvGrpSpPr>
            <a:grpSpLocks/>
          </p:cNvGrpSpPr>
          <p:nvPr/>
        </p:nvGrpSpPr>
        <p:grpSpPr bwMode="auto">
          <a:xfrm>
            <a:off x="756745" y="4592650"/>
            <a:ext cx="5029200" cy="981075"/>
            <a:chOff x="480" y="3072"/>
            <a:chExt cx="3168" cy="618"/>
          </a:xfrm>
        </p:grpSpPr>
        <p:graphicFrame>
          <p:nvGraphicFramePr>
            <p:cNvPr id="11" name="Object 14"/>
            <p:cNvGraphicFramePr>
              <a:graphicFrameLocks noChangeAspect="1"/>
            </p:cNvGraphicFramePr>
            <p:nvPr/>
          </p:nvGraphicFramePr>
          <p:xfrm>
            <a:off x="2064" y="3072"/>
            <a:ext cx="1584" cy="618"/>
          </p:xfrm>
          <a:graphic>
            <a:graphicData uri="http://schemas.openxmlformats.org/presentationml/2006/ole">
              <mc:AlternateContent xmlns:mc="http://schemas.openxmlformats.org/markup-compatibility/2006">
                <mc:Choice xmlns:v="urn:schemas-microsoft-com:vml" Requires="v">
                  <p:oleObj name="Equation" r:id="rId4" imgW="1562040" imgH="609480" progId="Equation.3">
                    <p:embed/>
                  </p:oleObj>
                </mc:Choice>
                <mc:Fallback>
                  <p:oleObj name="Equation" r:id="rId4" imgW="1562040" imgH="609480" progId="Equation.3">
                    <p:embed/>
                    <p:pic>
                      <p:nvPicPr>
                        <p:cNvPr id="11"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3072"/>
                          <a:ext cx="1584" cy="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6"/>
            <p:cNvSpPr txBox="1">
              <a:spLocks noChangeArrowheads="1"/>
            </p:cNvSpPr>
            <p:nvPr/>
          </p:nvSpPr>
          <p:spPr bwMode="auto">
            <a:xfrm>
              <a:off x="480" y="3263"/>
              <a:ext cx="114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sz="2400">
                  <a:solidFill>
                    <a:srgbClr val="0000FF"/>
                  </a:solidFill>
                  <a:latin typeface="Comic Sans MS" panose="030F0702030302020204" pitchFamily="66" charset="0"/>
                </a:rPr>
                <a:t>Excess loss</a:t>
              </a:r>
            </a:p>
          </p:txBody>
        </p:sp>
      </p:grpSp>
      <p:grpSp>
        <p:nvGrpSpPr>
          <p:cNvPr id="13" name="Group 21"/>
          <p:cNvGrpSpPr>
            <a:grpSpLocks/>
          </p:cNvGrpSpPr>
          <p:nvPr/>
        </p:nvGrpSpPr>
        <p:grpSpPr bwMode="auto">
          <a:xfrm>
            <a:off x="1172779" y="1443695"/>
            <a:ext cx="6731000" cy="1985963"/>
            <a:chOff x="752" y="1161"/>
            <a:chExt cx="4240" cy="1251"/>
          </a:xfrm>
        </p:grpSpPr>
        <p:pic>
          <p:nvPicPr>
            <p:cNvPr id="14"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202"/>
              <a:ext cx="3704"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5"/>
            <p:cNvSpPr>
              <a:spLocks noChangeArrowheads="1"/>
            </p:cNvSpPr>
            <p:nvPr/>
          </p:nvSpPr>
          <p:spPr bwMode="auto">
            <a:xfrm>
              <a:off x="752" y="1202"/>
              <a:ext cx="288" cy="1206"/>
            </a:xfrm>
            <a:prstGeom prst="rect">
              <a:avLst/>
            </a:prstGeom>
            <a:solidFill>
              <a:srgbClr val="FFFFFF"/>
            </a:solidFill>
            <a:ln>
              <a:noFill/>
            </a:ln>
            <a:effectLst/>
            <a:extLs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FF0000"/>
                </a:solidFill>
                <a:latin typeface="Comic Sans MS" panose="030F0702030302020204" pitchFamily="66" charset="0"/>
              </a:endParaRPr>
            </a:p>
          </p:txBody>
        </p:sp>
        <p:sp>
          <p:nvSpPr>
            <p:cNvPr id="16" name="Rectangle 6"/>
            <p:cNvSpPr>
              <a:spLocks noChangeArrowheads="1"/>
            </p:cNvSpPr>
            <p:nvPr/>
          </p:nvSpPr>
          <p:spPr bwMode="auto">
            <a:xfrm>
              <a:off x="4704" y="1204"/>
              <a:ext cx="288" cy="1206"/>
            </a:xfrm>
            <a:prstGeom prst="rect">
              <a:avLst/>
            </a:prstGeom>
            <a:solidFill>
              <a:srgbClr val="FFFFFF"/>
            </a:solidFill>
            <a:ln>
              <a:noFill/>
            </a:ln>
            <a:effectLst/>
            <a:extLs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FF0000"/>
                </a:solidFill>
                <a:latin typeface="Comic Sans MS" panose="030F0702030302020204" pitchFamily="66" charset="0"/>
              </a:endParaRPr>
            </a:p>
          </p:txBody>
        </p:sp>
        <p:sp>
          <p:nvSpPr>
            <p:cNvPr id="17" name="Text Box 4"/>
            <p:cNvSpPr txBox="1">
              <a:spLocks noChangeArrowheads="1"/>
            </p:cNvSpPr>
            <p:nvPr/>
          </p:nvSpPr>
          <p:spPr bwMode="auto">
            <a:xfrm>
              <a:off x="816" y="1161"/>
              <a:ext cx="1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a:solidFill>
                    <a:srgbClr val="FF0000"/>
                  </a:solidFill>
                  <a:latin typeface="Comic Sans MS" panose="030F0702030302020204" pitchFamily="66" charset="0"/>
                </a:rPr>
                <a:t>1</a:t>
              </a:r>
            </a:p>
          </p:txBody>
        </p:sp>
        <p:sp>
          <p:nvSpPr>
            <p:cNvPr id="18" name="Text Box 7"/>
            <p:cNvSpPr txBox="1">
              <a:spLocks noChangeArrowheads="1"/>
            </p:cNvSpPr>
            <p:nvPr/>
          </p:nvSpPr>
          <p:spPr bwMode="auto">
            <a:xfrm>
              <a:off x="816" y="2179"/>
              <a:ext cx="2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i="1">
                  <a:solidFill>
                    <a:srgbClr val="FF0000"/>
                  </a:solidFill>
                  <a:latin typeface="Comic Sans MS" panose="030F0702030302020204" pitchFamily="66" charset="0"/>
                </a:rPr>
                <a:t>N</a:t>
              </a:r>
              <a:endParaRPr lang="en-US" altLang="en-US">
                <a:solidFill>
                  <a:srgbClr val="FF0000"/>
                </a:solidFill>
                <a:latin typeface="Comic Sans MS" panose="030F0702030302020204" pitchFamily="66" charset="0"/>
              </a:endParaRPr>
            </a:p>
          </p:txBody>
        </p:sp>
        <p:sp>
          <p:nvSpPr>
            <p:cNvPr id="19" name="Rectangle 8"/>
            <p:cNvSpPr>
              <a:spLocks noChangeArrowheads="1"/>
            </p:cNvSpPr>
            <p:nvPr/>
          </p:nvSpPr>
          <p:spPr bwMode="auto">
            <a:xfrm>
              <a:off x="4656" y="1202"/>
              <a:ext cx="288" cy="1206"/>
            </a:xfrm>
            <a:prstGeom prst="rect">
              <a:avLst/>
            </a:prstGeom>
            <a:solidFill>
              <a:srgbClr val="FFFFFF"/>
            </a:solidFill>
            <a:ln>
              <a:noFill/>
            </a:ln>
            <a:effectLst/>
            <a:extLs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FF0000"/>
                </a:solidFill>
                <a:latin typeface="Comic Sans MS" panose="030F0702030302020204" pitchFamily="66" charset="0"/>
              </a:endParaRPr>
            </a:p>
          </p:txBody>
        </p:sp>
        <p:sp>
          <p:nvSpPr>
            <p:cNvPr id="20" name="Text Box 9"/>
            <p:cNvSpPr txBox="1">
              <a:spLocks noChangeArrowheads="1"/>
            </p:cNvSpPr>
            <p:nvPr/>
          </p:nvSpPr>
          <p:spPr bwMode="auto">
            <a:xfrm>
              <a:off x="4720" y="1161"/>
              <a:ext cx="1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a:solidFill>
                    <a:srgbClr val="FF0000"/>
                  </a:solidFill>
                  <a:latin typeface="Comic Sans MS" panose="030F0702030302020204" pitchFamily="66" charset="0"/>
                </a:rPr>
                <a:t>1</a:t>
              </a:r>
            </a:p>
          </p:txBody>
        </p:sp>
        <p:sp>
          <p:nvSpPr>
            <p:cNvPr id="21" name="Text Box 10"/>
            <p:cNvSpPr txBox="1">
              <a:spLocks noChangeArrowheads="1"/>
            </p:cNvSpPr>
            <p:nvPr/>
          </p:nvSpPr>
          <p:spPr bwMode="auto">
            <a:xfrm>
              <a:off x="4720" y="2179"/>
              <a:ext cx="2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i="1">
                  <a:solidFill>
                    <a:srgbClr val="FF0000"/>
                  </a:solidFill>
                  <a:latin typeface="Comic Sans MS" panose="030F0702030302020204" pitchFamily="66" charset="0"/>
                </a:rPr>
                <a:t>N</a:t>
              </a:r>
              <a:endParaRPr lang="en-US" altLang="en-US">
                <a:solidFill>
                  <a:srgbClr val="FF0000"/>
                </a:solidFill>
                <a:latin typeface="Comic Sans MS" panose="030F0702030302020204" pitchFamily="66" charset="0"/>
              </a:endParaRPr>
            </a:p>
          </p:txBody>
        </p:sp>
        <p:sp>
          <p:nvSpPr>
            <p:cNvPr id="22" name="Text Box 17"/>
            <p:cNvSpPr txBox="1">
              <a:spLocks noChangeArrowheads="1"/>
            </p:cNvSpPr>
            <p:nvPr/>
          </p:nvSpPr>
          <p:spPr bwMode="auto">
            <a:xfrm>
              <a:off x="997" y="1247"/>
              <a:ext cx="23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i="1">
                  <a:solidFill>
                    <a:srgbClr val="FF0000"/>
                  </a:solidFill>
                  <a:latin typeface="Comic Sans MS" panose="030F0702030302020204" pitchFamily="66" charset="0"/>
                </a:rPr>
                <a:t>P</a:t>
              </a:r>
              <a:r>
                <a:rPr lang="en-US" altLang="en-US" baseline="-25000">
                  <a:solidFill>
                    <a:srgbClr val="FF0000"/>
                  </a:solidFill>
                  <a:latin typeface="Comic Sans MS" panose="030F0702030302020204" pitchFamily="66" charset="0"/>
                </a:rPr>
                <a:t>1</a:t>
              </a:r>
              <a:endParaRPr lang="en-US" altLang="en-US">
                <a:solidFill>
                  <a:srgbClr val="FF0000"/>
                </a:solidFill>
                <a:latin typeface="Comic Sans MS" panose="030F0702030302020204" pitchFamily="66" charset="0"/>
              </a:endParaRPr>
            </a:p>
          </p:txBody>
        </p:sp>
        <p:sp>
          <p:nvSpPr>
            <p:cNvPr id="23" name="Text Box 18"/>
            <p:cNvSpPr txBox="1">
              <a:spLocks noChangeArrowheads="1"/>
            </p:cNvSpPr>
            <p:nvPr/>
          </p:nvSpPr>
          <p:spPr bwMode="auto">
            <a:xfrm>
              <a:off x="1007" y="2081"/>
              <a:ext cx="27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i="1">
                  <a:solidFill>
                    <a:srgbClr val="FF0000"/>
                  </a:solidFill>
                  <a:latin typeface="Comic Sans MS" panose="030F0702030302020204" pitchFamily="66" charset="0"/>
                </a:rPr>
                <a:t>P</a:t>
              </a:r>
              <a:r>
                <a:rPr lang="en-US" altLang="en-US" baseline="-25000">
                  <a:solidFill>
                    <a:srgbClr val="FF0000"/>
                  </a:solidFill>
                  <a:latin typeface="Comic Sans MS" panose="030F0702030302020204" pitchFamily="66" charset="0"/>
                </a:rPr>
                <a:t>N</a:t>
              </a:r>
              <a:endParaRPr lang="en-US" altLang="en-US">
                <a:solidFill>
                  <a:srgbClr val="FF0000"/>
                </a:solidFill>
                <a:latin typeface="Comic Sans MS" panose="030F0702030302020204" pitchFamily="66" charset="0"/>
              </a:endParaRPr>
            </a:p>
          </p:txBody>
        </p:sp>
        <p:sp>
          <p:nvSpPr>
            <p:cNvPr id="24" name="Line 19"/>
            <p:cNvSpPr>
              <a:spLocks noChangeShapeType="1"/>
            </p:cNvSpPr>
            <p:nvPr/>
          </p:nvSpPr>
          <p:spPr bwMode="auto">
            <a:xfrm>
              <a:off x="1104" y="1680"/>
              <a:ext cx="0" cy="240"/>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FF0000"/>
                </a:solidFill>
                <a:latin typeface="Comic Sans MS" panose="030F0702030302020204" pitchFamily="66" charset="0"/>
              </a:endParaRPr>
            </a:p>
          </p:txBody>
        </p:sp>
        <p:sp>
          <p:nvSpPr>
            <p:cNvPr id="25" name="Line 20"/>
            <p:cNvSpPr>
              <a:spLocks noChangeShapeType="1"/>
            </p:cNvSpPr>
            <p:nvPr/>
          </p:nvSpPr>
          <p:spPr bwMode="auto">
            <a:xfrm>
              <a:off x="4464" y="1680"/>
              <a:ext cx="0" cy="240"/>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FF0000"/>
                </a:solidFill>
                <a:latin typeface="Comic Sans MS" panose="030F0702030302020204" pitchFamily="66" charset="0"/>
              </a:endParaRPr>
            </a:p>
          </p:txBody>
        </p:sp>
      </p:grpSp>
      <p:grpSp>
        <p:nvGrpSpPr>
          <p:cNvPr id="26" name="Group 24"/>
          <p:cNvGrpSpPr>
            <a:grpSpLocks/>
          </p:cNvGrpSpPr>
          <p:nvPr/>
        </p:nvGrpSpPr>
        <p:grpSpPr bwMode="auto">
          <a:xfrm>
            <a:off x="830426" y="5771220"/>
            <a:ext cx="5318125" cy="611187"/>
            <a:chOff x="490" y="3695"/>
            <a:chExt cx="3350" cy="385"/>
          </a:xfrm>
        </p:grpSpPr>
        <p:sp>
          <p:nvSpPr>
            <p:cNvPr id="27" name="Text Box 22"/>
            <p:cNvSpPr txBox="1">
              <a:spLocks noChangeArrowheads="1"/>
            </p:cNvSpPr>
            <p:nvPr/>
          </p:nvSpPr>
          <p:spPr bwMode="auto">
            <a:xfrm>
              <a:off x="490" y="3753"/>
              <a:ext cx="173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a:solidFill>
                    <a:srgbClr val="0000FF"/>
                  </a:solidFill>
                  <a:latin typeface="Comic Sans MS" panose="030F0702030302020204" pitchFamily="66" charset="0"/>
                </a:rPr>
                <a:t>Power at any one output</a:t>
              </a:r>
            </a:p>
          </p:txBody>
        </p:sp>
        <p:graphicFrame>
          <p:nvGraphicFramePr>
            <p:cNvPr id="28" name="Object 23"/>
            <p:cNvGraphicFramePr>
              <a:graphicFrameLocks noChangeAspect="1"/>
            </p:cNvGraphicFramePr>
            <p:nvPr/>
          </p:nvGraphicFramePr>
          <p:xfrm>
            <a:off x="2256" y="3695"/>
            <a:ext cx="1584" cy="385"/>
          </p:xfrm>
          <a:graphic>
            <a:graphicData uri="http://schemas.openxmlformats.org/presentationml/2006/ole">
              <mc:AlternateContent xmlns:mc="http://schemas.openxmlformats.org/markup-compatibility/2006">
                <mc:Choice xmlns:v="urn:schemas-microsoft-com:vml" Requires="v">
                  <p:oleObj name="Equation" r:id="rId7" imgW="1612800" imgH="393480" progId="Equation.3">
                    <p:embed/>
                  </p:oleObj>
                </mc:Choice>
                <mc:Fallback>
                  <p:oleObj name="Equation" r:id="rId7" imgW="1612800" imgH="393480" progId="Equation.3">
                    <p:embed/>
                    <p:pic>
                      <p:nvPicPr>
                        <p:cNvPr id="28"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3695"/>
                          <a:ext cx="1584"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402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0-#ppt_w/2"/>
                                          </p:val>
                                        </p:tav>
                                        <p:tav tm="100000">
                                          <p:val>
                                            <p:strVal val="#ppt_x"/>
                                          </p:val>
                                        </p:tav>
                                      </p:tavLst>
                                    </p:anim>
                                    <p:anim calcmode="lin" valueType="num">
                                      <p:cBhvr additive="base">
                                        <p:cTn id="37"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023679" y="57151"/>
            <a:ext cx="8458200" cy="575618"/>
          </a:xfrm>
        </p:spPr>
        <p:txBody>
          <a:bodyPr>
            <a:noAutofit/>
          </a:bodyPr>
          <a:lstStyle/>
          <a:p>
            <a:pPr algn="l"/>
            <a:r>
              <a:rPr lang="en-US" altLang="en-US" b="1" dirty="0">
                <a:solidFill>
                  <a:srgbClr val="C00000"/>
                </a:solidFill>
                <a:latin typeface="Comic Sans MS" panose="030F0702030302020204" pitchFamily="66" charset="0"/>
              </a:rPr>
              <a:t>Star Coupler - 8 X 8</a:t>
            </a:r>
          </a:p>
        </p:txBody>
      </p:sp>
      <p:grpSp>
        <p:nvGrpSpPr>
          <p:cNvPr id="6" name="Group 64"/>
          <p:cNvGrpSpPr>
            <a:grpSpLocks/>
          </p:cNvGrpSpPr>
          <p:nvPr/>
        </p:nvGrpSpPr>
        <p:grpSpPr bwMode="auto">
          <a:xfrm>
            <a:off x="1803400" y="1721794"/>
            <a:ext cx="7377113" cy="3402013"/>
            <a:chOff x="816" y="921"/>
            <a:chExt cx="4647" cy="2143"/>
          </a:xfrm>
        </p:grpSpPr>
        <p:grpSp>
          <p:nvGrpSpPr>
            <p:cNvPr id="7" name="Group 8"/>
            <p:cNvGrpSpPr>
              <a:grpSpLocks/>
            </p:cNvGrpSpPr>
            <p:nvPr/>
          </p:nvGrpSpPr>
          <p:grpSpPr bwMode="auto">
            <a:xfrm>
              <a:off x="1384" y="1008"/>
              <a:ext cx="328" cy="2048"/>
              <a:chOff x="1384" y="1008"/>
              <a:chExt cx="328" cy="2048"/>
            </a:xfrm>
          </p:grpSpPr>
          <p:sp>
            <p:nvSpPr>
              <p:cNvPr id="60" name="Rectangle 4"/>
              <p:cNvSpPr>
                <a:spLocks noChangeArrowheads="1"/>
              </p:cNvSpPr>
              <p:nvPr/>
            </p:nvSpPr>
            <p:spPr bwMode="auto">
              <a:xfrm>
                <a:off x="1384" y="2720"/>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61" name="Rectangle 5"/>
              <p:cNvSpPr>
                <a:spLocks noChangeArrowheads="1"/>
              </p:cNvSpPr>
              <p:nvPr/>
            </p:nvSpPr>
            <p:spPr bwMode="auto">
              <a:xfrm>
                <a:off x="1384" y="2144"/>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62" name="Rectangle 6"/>
              <p:cNvSpPr>
                <a:spLocks noChangeArrowheads="1"/>
              </p:cNvSpPr>
              <p:nvPr/>
            </p:nvSpPr>
            <p:spPr bwMode="auto">
              <a:xfrm>
                <a:off x="1384" y="1568"/>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63" name="Rectangle 7"/>
              <p:cNvSpPr>
                <a:spLocks noChangeArrowheads="1"/>
              </p:cNvSpPr>
              <p:nvPr/>
            </p:nvSpPr>
            <p:spPr bwMode="auto">
              <a:xfrm>
                <a:off x="1384" y="1008"/>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grpSp>
        <p:grpSp>
          <p:nvGrpSpPr>
            <p:cNvPr id="8" name="Group 9"/>
            <p:cNvGrpSpPr>
              <a:grpSpLocks/>
            </p:cNvGrpSpPr>
            <p:nvPr/>
          </p:nvGrpSpPr>
          <p:grpSpPr bwMode="auto">
            <a:xfrm>
              <a:off x="2696" y="1008"/>
              <a:ext cx="328" cy="2048"/>
              <a:chOff x="1384" y="1008"/>
              <a:chExt cx="328" cy="2048"/>
            </a:xfrm>
          </p:grpSpPr>
          <p:sp>
            <p:nvSpPr>
              <p:cNvPr id="56" name="Rectangle 10"/>
              <p:cNvSpPr>
                <a:spLocks noChangeArrowheads="1"/>
              </p:cNvSpPr>
              <p:nvPr/>
            </p:nvSpPr>
            <p:spPr bwMode="auto">
              <a:xfrm>
                <a:off x="1384" y="2720"/>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57" name="Rectangle 11"/>
              <p:cNvSpPr>
                <a:spLocks noChangeArrowheads="1"/>
              </p:cNvSpPr>
              <p:nvPr/>
            </p:nvSpPr>
            <p:spPr bwMode="auto">
              <a:xfrm>
                <a:off x="1384" y="2144"/>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58" name="Rectangle 12"/>
              <p:cNvSpPr>
                <a:spLocks noChangeArrowheads="1"/>
              </p:cNvSpPr>
              <p:nvPr/>
            </p:nvSpPr>
            <p:spPr bwMode="auto">
              <a:xfrm>
                <a:off x="1384" y="1568"/>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59" name="Rectangle 13"/>
              <p:cNvSpPr>
                <a:spLocks noChangeArrowheads="1"/>
              </p:cNvSpPr>
              <p:nvPr/>
            </p:nvSpPr>
            <p:spPr bwMode="auto">
              <a:xfrm>
                <a:off x="1384" y="1008"/>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grpSp>
        <p:grpSp>
          <p:nvGrpSpPr>
            <p:cNvPr id="9" name="Group 14"/>
            <p:cNvGrpSpPr>
              <a:grpSpLocks/>
            </p:cNvGrpSpPr>
            <p:nvPr/>
          </p:nvGrpSpPr>
          <p:grpSpPr bwMode="auto">
            <a:xfrm>
              <a:off x="3984" y="1008"/>
              <a:ext cx="328" cy="2048"/>
              <a:chOff x="1384" y="1008"/>
              <a:chExt cx="328" cy="2048"/>
            </a:xfrm>
          </p:grpSpPr>
          <p:sp>
            <p:nvSpPr>
              <p:cNvPr id="52" name="Rectangle 15"/>
              <p:cNvSpPr>
                <a:spLocks noChangeArrowheads="1"/>
              </p:cNvSpPr>
              <p:nvPr/>
            </p:nvSpPr>
            <p:spPr bwMode="auto">
              <a:xfrm>
                <a:off x="1384" y="2720"/>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53" name="Rectangle 16"/>
              <p:cNvSpPr>
                <a:spLocks noChangeArrowheads="1"/>
              </p:cNvSpPr>
              <p:nvPr/>
            </p:nvSpPr>
            <p:spPr bwMode="auto">
              <a:xfrm>
                <a:off x="1384" y="2144"/>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54" name="Rectangle 17"/>
              <p:cNvSpPr>
                <a:spLocks noChangeArrowheads="1"/>
              </p:cNvSpPr>
              <p:nvPr/>
            </p:nvSpPr>
            <p:spPr bwMode="auto">
              <a:xfrm>
                <a:off x="1384" y="1568"/>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sp>
            <p:nvSpPr>
              <p:cNvPr id="55" name="Rectangle 18"/>
              <p:cNvSpPr>
                <a:spLocks noChangeArrowheads="1"/>
              </p:cNvSpPr>
              <p:nvPr/>
            </p:nvSpPr>
            <p:spPr bwMode="auto">
              <a:xfrm>
                <a:off x="1384" y="1008"/>
                <a:ext cx="328" cy="336"/>
              </a:xfrm>
              <a:prstGeom prst="rect">
                <a:avLst/>
              </a:prstGeom>
              <a:solidFill>
                <a:srgbClr val="F8083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txBody>
              <a:bodyPr wrap="none" anchor="ctr"/>
              <a:lstStyle/>
              <a:p>
                <a:endParaRPr lang="en-US">
                  <a:solidFill>
                    <a:srgbClr val="0000FF"/>
                  </a:solidFill>
                  <a:latin typeface="Comic Sans MS" panose="030F0702030302020204" pitchFamily="66" charset="0"/>
                </a:endParaRPr>
              </a:p>
            </p:txBody>
          </p:sp>
        </p:grpSp>
        <p:sp>
          <p:nvSpPr>
            <p:cNvPr id="10" name="Line 19"/>
            <p:cNvSpPr>
              <a:spLocks noChangeShapeType="1"/>
            </p:cNvSpPr>
            <p:nvPr/>
          </p:nvSpPr>
          <p:spPr bwMode="auto">
            <a:xfrm>
              <a:off x="1728" y="1104"/>
              <a:ext cx="96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1" name="Line 20"/>
            <p:cNvSpPr>
              <a:spLocks noChangeShapeType="1"/>
            </p:cNvSpPr>
            <p:nvPr/>
          </p:nvSpPr>
          <p:spPr bwMode="auto">
            <a:xfrm>
              <a:off x="3032" y="1096"/>
              <a:ext cx="96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2" name="Line 21"/>
            <p:cNvSpPr>
              <a:spLocks noChangeShapeType="1"/>
            </p:cNvSpPr>
            <p:nvPr/>
          </p:nvSpPr>
          <p:spPr bwMode="auto">
            <a:xfrm>
              <a:off x="1728" y="2960"/>
              <a:ext cx="960" cy="0"/>
            </a:xfrm>
            <a:prstGeom prst="line">
              <a:avLst/>
            </a:prstGeom>
            <a:noFill/>
            <a:ln w="28575">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3" name="Line 22"/>
            <p:cNvSpPr>
              <a:spLocks noChangeShapeType="1"/>
            </p:cNvSpPr>
            <p:nvPr/>
          </p:nvSpPr>
          <p:spPr bwMode="auto">
            <a:xfrm>
              <a:off x="3032" y="2968"/>
              <a:ext cx="960" cy="0"/>
            </a:xfrm>
            <a:prstGeom prst="line">
              <a:avLst/>
            </a:prstGeom>
            <a:noFill/>
            <a:ln w="28575">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4" name="Line 23"/>
            <p:cNvSpPr>
              <a:spLocks noChangeShapeType="1"/>
            </p:cNvSpPr>
            <p:nvPr/>
          </p:nvSpPr>
          <p:spPr bwMode="auto">
            <a:xfrm>
              <a:off x="1056" y="1104"/>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5" name="Line 24"/>
            <p:cNvSpPr>
              <a:spLocks noChangeShapeType="1"/>
            </p:cNvSpPr>
            <p:nvPr/>
          </p:nvSpPr>
          <p:spPr bwMode="auto">
            <a:xfrm>
              <a:off x="1056" y="1248"/>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6" name="Line 25"/>
            <p:cNvSpPr>
              <a:spLocks noChangeShapeType="1"/>
            </p:cNvSpPr>
            <p:nvPr/>
          </p:nvSpPr>
          <p:spPr bwMode="auto">
            <a:xfrm>
              <a:off x="1056" y="1680"/>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7" name="Line 26"/>
            <p:cNvSpPr>
              <a:spLocks noChangeShapeType="1"/>
            </p:cNvSpPr>
            <p:nvPr/>
          </p:nvSpPr>
          <p:spPr bwMode="auto">
            <a:xfrm>
              <a:off x="1056" y="1824"/>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8" name="Line 27"/>
            <p:cNvSpPr>
              <a:spLocks noChangeShapeType="1"/>
            </p:cNvSpPr>
            <p:nvPr/>
          </p:nvSpPr>
          <p:spPr bwMode="auto">
            <a:xfrm>
              <a:off x="1056" y="2240"/>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19" name="Line 28"/>
            <p:cNvSpPr>
              <a:spLocks noChangeShapeType="1"/>
            </p:cNvSpPr>
            <p:nvPr/>
          </p:nvSpPr>
          <p:spPr bwMode="auto">
            <a:xfrm>
              <a:off x="1056" y="2384"/>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0" name="Line 29"/>
            <p:cNvSpPr>
              <a:spLocks noChangeShapeType="1"/>
            </p:cNvSpPr>
            <p:nvPr/>
          </p:nvSpPr>
          <p:spPr bwMode="auto">
            <a:xfrm>
              <a:off x="1056" y="2816"/>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1" name="Line 30"/>
            <p:cNvSpPr>
              <a:spLocks noChangeShapeType="1"/>
            </p:cNvSpPr>
            <p:nvPr/>
          </p:nvSpPr>
          <p:spPr bwMode="auto">
            <a:xfrm>
              <a:off x="1056" y="2960"/>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2" name="Line 31"/>
            <p:cNvSpPr>
              <a:spLocks noChangeShapeType="1"/>
            </p:cNvSpPr>
            <p:nvPr/>
          </p:nvSpPr>
          <p:spPr bwMode="auto">
            <a:xfrm>
              <a:off x="4328" y="1096"/>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3" name="Line 32"/>
            <p:cNvSpPr>
              <a:spLocks noChangeShapeType="1"/>
            </p:cNvSpPr>
            <p:nvPr/>
          </p:nvSpPr>
          <p:spPr bwMode="auto">
            <a:xfrm>
              <a:off x="4328" y="1240"/>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4" name="Line 33"/>
            <p:cNvSpPr>
              <a:spLocks noChangeShapeType="1"/>
            </p:cNvSpPr>
            <p:nvPr/>
          </p:nvSpPr>
          <p:spPr bwMode="auto">
            <a:xfrm>
              <a:off x="4328" y="1672"/>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5" name="Line 34"/>
            <p:cNvSpPr>
              <a:spLocks noChangeShapeType="1"/>
            </p:cNvSpPr>
            <p:nvPr/>
          </p:nvSpPr>
          <p:spPr bwMode="auto">
            <a:xfrm>
              <a:off x="4328" y="1816"/>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6" name="Line 35"/>
            <p:cNvSpPr>
              <a:spLocks noChangeShapeType="1"/>
            </p:cNvSpPr>
            <p:nvPr/>
          </p:nvSpPr>
          <p:spPr bwMode="auto">
            <a:xfrm>
              <a:off x="4328" y="2232"/>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7" name="Line 36"/>
            <p:cNvSpPr>
              <a:spLocks noChangeShapeType="1"/>
            </p:cNvSpPr>
            <p:nvPr/>
          </p:nvSpPr>
          <p:spPr bwMode="auto">
            <a:xfrm>
              <a:off x="4328" y="2376"/>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8" name="Line 37"/>
            <p:cNvSpPr>
              <a:spLocks noChangeShapeType="1"/>
            </p:cNvSpPr>
            <p:nvPr/>
          </p:nvSpPr>
          <p:spPr bwMode="auto">
            <a:xfrm>
              <a:off x="4328" y="2808"/>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29" name="Line 38"/>
            <p:cNvSpPr>
              <a:spLocks noChangeShapeType="1"/>
            </p:cNvSpPr>
            <p:nvPr/>
          </p:nvSpPr>
          <p:spPr bwMode="auto">
            <a:xfrm>
              <a:off x="4328" y="2952"/>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0" name="Line 39"/>
            <p:cNvSpPr>
              <a:spLocks noChangeShapeType="1"/>
            </p:cNvSpPr>
            <p:nvPr/>
          </p:nvSpPr>
          <p:spPr bwMode="auto">
            <a:xfrm>
              <a:off x="1728" y="1248"/>
              <a:ext cx="960" cy="400"/>
            </a:xfrm>
            <a:prstGeom prst="line">
              <a:avLst/>
            </a:prstGeom>
            <a:noFill/>
            <a:ln w="28575">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1" name="Line 40"/>
            <p:cNvSpPr>
              <a:spLocks noChangeShapeType="1"/>
            </p:cNvSpPr>
            <p:nvPr/>
          </p:nvSpPr>
          <p:spPr bwMode="auto">
            <a:xfrm>
              <a:off x="3024" y="1248"/>
              <a:ext cx="960" cy="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2" name="Line 41"/>
            <p:cNvSpPr>
              <a:spLocks noChangeShapeType="1"/>
            </p:cNvSpPr>
            <p:nvPr/>
          </p:nvSpPr>
          <p:spPr bwMode="auto">
            <a:xfrm>
              <a:off x="1720" y="1672"/>
              <a:ext cx="968" cy="53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3" name="Line 42"/>
            <p:cNvSpPr>
              <a:spLocks noChangeShapeType="1"/>
            </p:cNvSpPr>
            <p:nvPr/>
          </p:nvSpPr>
          <p:spPr bwMode="auto">
            <a:xfrm>
              <a:off x="1704" y="1832"/>
              <a:ext cx="976" cy="960"/>
            </a:xfrm>
            <a:prstGeom prst="line">
              <a:avLst/>
            </a:prstGeom>
            <a:noFill/>
            <a:ln w="28575">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4" name="Line 43"/>
            <p:cNvSpPr>
              <a:spLocks noChangeShapeType="1"/>
            </p:cNvSpPr>
            <p:nvPr/>
          </p:nvSpPr>
          <p:spPr bwMode="auto">
            <a:xfrm>
              <a:off x="3024" y="1680"/>
              <a:ext cx="968" cy="53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5" name="Line 44"/>
            <p:cNvSpPr>
              <a:spLocks noChangeShapeType="1"/>
            </p:cNvSpPr>
            <p:nvPr/>
          </p:nvSpPr>
          <p:spPr bwMode="auto">
            <a:xfrm>
              <a:off x="3024" y="1824"/>
              <a:ext cx="952" cy="952"/>
            </a:xfrm>
            <a:prstGeom prst="line">
              <a:avLst/>
            </a:prstGeom>
            <a:noFill/>
            <a:ln w="28575">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6" name="Line 45"/>
            <p:cNvSpPr>
              <a:spLocks noChangeShapeType="1"/>
            </p:cNvSpPr>
            <p:nvPr/>
          </p:nvSpPr>
          <p:spPr bwMode="auto">
            <a:xfrm flipV="1">
              <a:off x="1728" y="1248"/>
              <a:ext cx="960" cy="96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7" name="Line 46"/>
            <p:cNvSpPr>
              <a:spLocks noChangeShapeType="1"/>
            </p:cNvSpPr>
            <p:nvPr/>
          </p:nvSpPr>
          <p:spPr bwMode="auto">
            <a:xfrm flipV="1">
              <a:off x="3024" y="1248"/>
              <a:ext cx="960" cy="96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8" name="Line 47"/>
            <p:cNvSpPr>
              <a:spLocks noChangeShapeType="1"/>
            </p:cNvSpPr>
            <p:nvPr/>
          </p:nvSpPr>
          <p:spPr bwMode="auto">
            <a:xfrm flipV="1">
              <a:off x="1728" y="1824"/>
              <a:ext cx="968" cy="560"/>
            </a:xfrm>
            <a:prstGeom prst="line">
              <a:avLst/>
            </a:prstGeom>
            <a:noFill/>
            <a:ln w="28575">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39" name="Line 48"/>
            <p:cNvSpPr>
              <a:spLocks noChangeShapeType="1"/>
            </p:cNvSpPr>
            <p:nvPr/>
          </p:nvSpPr>
          <p:spPr bwMode="auto">
            <a:xfrm flipV="1">
              <a:off x="3024" y="1832"/>
              <a:ext cx="968" cy="56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40" name="Line 49"/>
            <p:cNvSpPr>
              <a:spLocks noChangeShapeType="1"/>
            </p:cNvSpPr>
            <p:nvPr/>
          </p:nvSpPr>
          <p:spPr bwMode="auto">
            <a:xfrm flipV="1">
              <a:off x="1728" y="2400"/>
              <a:ext cx="960" cy="38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41" name="Line 50"/>
            <p:cNvSpPr>
              <a:spLocks noChangeShapeType="1"/>
            </p:cNvSpPr>
            <p:nvPr/>
          </p:nvSpPr>
          <p:spPr bwMode="auto">
            <a:xfrm flipV="1">
              <a:off x="3024" y="2400"/>
              <a:ext cx="960" cy="38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42" name="Text Box 51"/>
            <p:cNvSpPr txBox="1">
              <a:spLocks noChangeArrowheads="1"/>
            </p:cNvSpPr>
            <p:nvPr/>
          </p:nvSpPr>
          <p:spPr bwMode="auto">
            <a:xfrm>
              <a:off x="824" y="921"/>
              <a:ext cx="24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1</a:t>
              </a:r>
              <a:endParaRPr lang="en-US" altLang="en-US">
                <a:solidFill>
                  <a:srgbClr val="0000FF"/>
                </a:solidFill>
                <a:latin typeface="Comic Sans MS" panose="030F0702030302020204" pitchFamily="66" charset="0"/>
              </a:endParaRPr>
            </a:p>
          </p:txBody>
        </p:sp>
        <p:sp>
          <p:nvSpPr>
            <p:cNvPr id="43" name="Text Box 52"/>
            <p:cNvSpPr txBox="1">
              <a:spLocks noChangeArrowheads="1"/>
            </p:cNvSpPr>
            <p:nvPr/>
          </p:nvSpPr>
          <p:spPr bwMode="auto">
            <a:xfrm>
              <a:off x="816" y="1113"/>
              <a:ext cx="25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2</a:t>
              </a:r>
              <a:endParaRPr lang="en-US" altLang="en-US">
                <a:solidFill>
                  <a:srgbClr val="0000FF"/>
                </a:solidFill>
                <a:latin typeface="Comic Sans MS" panose="030F0702030302020204" pitchFamily="66" charset="0"/>
              </a:endParaRPr>
            </a:p>
          </p:txBody>
        </p:sp>
        <p:sp>
          <p:nvSpPr>
            <p:cNvPr id="44" name="Text Box 53"/>
            <p:cNvSpPr txBox="1">
              <a:spLocks noChangeArrowheads="1"/>
            </p:cNvSpPr>
            <p:nvPr/>
          </p:nvSpPr>
          <p:spPr bwMode="auto">
            <a:xfrm>
              <a:off x="816" y="1487"/>
              <a:ext cx="25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3</a:t>
              </a:r>
              <a:endParaRPr lang="en-US" altLang="en-US">
                <a:solidFill>
                  <a:srgbClr val="0000FF"/>
                </a:solidFill>
                <a:latin typeface="Comic Sans MS" panose="030F0702030302020204" pitchFamily="66" charset="0"/>
              </a:endParaRPr>
            </a:p>
          </p:txBody>
        </p:sp>
        <p:sp>
          <p:nvSpPr>
            <p:cNvPr id="45" name="Text Box 54"/>
            <p:cNvSpPr txBox="1">
              <a:spLocks noChangeArrowheads="1"/>
            </p:cNvSpPr>
            <p:nvPr/>
          </p:nvSpPr>
          <p:spPr bwMode="auto">
            <a:xfrm>
              <a:off x="816" y="1679"/>
              <a:ext cx="25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4</a:t>
              </a:r>
              <a:endParaRPr lang="en-US" altLang="en-US">
                <a:solidFill>
                  <a:srgbClr val="0000FF"/>
                </a:solidFill>
                <a:latin typeface="Comic Sans MS" panose="030F0702030302020204" pitchFamily="66" charset="0"/>
              </a:endParaRPr>
            </a:p>
          </p:txBody>
        </p:sp>
        <p:sp>
          <p:nvSpPr>
            <p:cNvPr id="46" name="Text Box 55"/>
            <p:cNvSpPr txBox="1">
              <a:spLocks noChangeArrowheads="1"/>
            </p:cNvSpPr>
            <p:nvPr/>
          </p:nvSpPr>
          <p:spPr bwMode="auto">
            <a:xfrm>
              <a:off x="816" y="2073"/>
              <a:ext cx="25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5</a:t>
              </a:r>
              <a:endParaRPr lang="en-US" altLang="en-US">
                <a:solidFill>
                  <a:srgbClr val="0000FF"/>
                </a:solidFill>
                <a:latin typeface="Comic Sans MS" panose="030F0702030302020204" pitchFamily="66" charset="0"/>
              </a:endParaRPr>
            </a:p>
          </p:txBody>
        </p:sp>
        <p:sp>
          <p:nvSpPr>
            <p:cNvPr id="47" name="Text Box 56"/>
            <p:cNvSpPr txBox="1">
              <a:spLocks noChangeArrowheads="1"/>
            </p:cNvSpPr>
            <p:nvPr/>
          </p:nvSpPr>
          <p:spPr bwMode="auto">
            <a:xfrm>
              <a:off x="816" y="2265"/>
              <a:ext cx="25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6</a:t>
              </a:r>
              <a:endParaRPr lang="en-US" altLang="en-US">
                <a:solidFill>
                  <a:srgbClr val="0000FF"/>
                </a:solidFill>
                <a:latin typeface="Comic Sans MS" panose="030F0702030302020204" pitchFamily="66" charset="0"/>
              </a:endParaRPr>
            </a:p>
          </p:txBody>
        </p:sp>
        <p:sp>
          <p:nvSpPr>
            <p:cNvPr id="48" name="Text Box 57"/>
            <p:cNvSpPr txBox="1">
              <a:spLocks noChangeArrowheads="1"/>
            </p:cNvSpPr>
            <p:nvPr/>
          </p:nvSpPr>
          <p:spPr bwMode="auto">
            <a:xfrm>
              <a:off x="816" y="2639"/>
              <a:ext cx="25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7</a:t>
              </a:r>
              <a:endParaRPr lang="en-US" altLang="en-US">
                <a:solidFill>
                  <a:srgbClr val="0000FF"/>
                </a:solidFill>
                <a:latin typeface="Comic Sans MS" panose="030F0702030302020204" pitchFamily="66" charset="0"/>
              </a:endParaRPr>
            </a:p>
          </p:txBody>
        </p:sp>
        <p:sp>
          <p:nvSpPr>
            <p:cNvPr id="49" name="Text Box 58"/>
            <p:cNvSpPr txBox="1">
              <a:spLocks noChangeArrowheads="1"/>
            </p:cNvSpPr>
            <p:nvPr/>
          </p:nvSpPr>
          <p:spPr bwMode="auto">
            <a:xfrm>
              <a:off x="816" y="2831"/>
              <a:ext cx="25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8</a:t>
              </a:r>
              <a:endParaRPr lang="en-US" altLang="en-US">
                <a:solidFill>
                  <a:srgbClr val="0000FF"/>
                </a:solidFill>
                <a:latin typeface="Comic Sans MS" panose="030F0702030302020204" pitchFamily="66" charset="0"/>
              </a:endParaRPr>
            </a:p>
          </p:txBody>
        </p:sp>
        <p:sp>
          <p:nvSpPr>
            <p:cNvPr id="50" name="Text Box 59"/>
            <p:cNvSpPr txBox="1">
              <a:spLocks noChangeArrowheads="1"/>
            </p:cNvSpPr>
            <p:nvPr/>
          </p:nvSpPr>
          <p:spPr bwMode="auto">
            <a:xfrm>
              <a:off x="4625" y="969"/>
              <a:ext cx="8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1</a:t>
              </a:r>
              <a:r>
                <a:rPr lang="en-US" altLang="en-US">
                  <a:solidFill>
                    <a:srgbClr val="0000FF"/>
                  </a:solidFill>
                  <a:latin typeface="Comic Sans MS" panose="030F0702030302020204" pitchFamily="66" charset="0"/>
                  <a:sym typeface="Symbol" panose="05050102010706020507" pitchFamily="18" charset="2"/>
                </a:rPr>
                <a:t>, </a:t>
              </a:r>
              <a:r>
                <a:rPr lang="en-US" altLang="en-US" baseline="-25000">
                  <a:solidFill>
                    <a:srgbClr val="0000FF"/>
                  </a:solidFill>
                  <a:latin typeface="Comic Sans MS" panose="030F0702030302020204" pitchFamily="66" charset="0"/>
                  <a:sym typeface="Symbol" panose="05050102010706020507" pitchFamily="18" charset="2"/>
                </a:rPr>
                <a:t>2</a:t>
              </a:r>
              <a:r>
                <a:rPr lang="en-US" altLang="en-US">
                  <a:solidFill>
                    <a:srgbClr val="0000FF"/>
                  </a:solidFill>
                  <a:latin typeface="Comic Sans MS" panose="030F0702030302020204" pitchFamily="66" charset="0"/>
                  <a:sym typeface="Symbol" panose="05050102010706020507" pitchFamily="18" charset="2"/>
                </a:rPr>
                <a:t>, ... </a:t>
              </a:r>
              <a:r>
                <a:rPr lang="en-US" altLang="en-US" baseline="-25000">
                  <a:solidFill>
                    <a:srgbClr val="0000FF"/>
                  </a:solidFill>
                  <a:latin typeface="Comic Sans MS" panose="030F0702030302020204" pitchFamily="66" charset="0"/>
                  <a:sym typeface="Symbol" panose="05050102010706020507" pitchFamily="18" charset="2"/>
                </a:rPr>
                <a:t>8</a:t>
              </a:r>
            </a:p>
          </p:txBody>
        </p:sp>
        <p:sp>
          <p:nvSpPr>
            <p:cNvPr id="51" name="Text Box 63"/>
            <p:cNvSpPr txBox="1">
              <a:spLocks noChangeArrowheads="1"/>
            </p:cNvSpPr>
            <p:nvPr/>
          </p:nvSpPr>
          <p:spPr bwMode="auto">
            <a:xfrm>
              <a:off x="4617" y="2831"/>
              <a:ext cx="8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a:solidFill>
                    <a:srgbClr val="0000FF"/>
                  </a:solidFill>
                  <a:latin typeface="Comic Sans MS" panose="030F0702030302020204" pitchFamily="66" charset="0"/>
                  <a:sym typeface="Symbol" panose="05050102010706020507" pitchFamily="18" charset="2"/>
                </a:rPr>
                <a:t></a:t>
              </a:r>
              <a:r>
                <a:rPr lang="en-US" altLang="en-US" baseline="-25000">
                  <a:solidFill>
                    <a:srgbClr val="0000FF"/>
                  </a:solidFill>
                  <a:latin typeface="Comic Sans MS" panose="030F0702030302020204" pitchFamily="66" charset="0"/>
                  <a:sym typeface="Symbol" panose="05050102010706020507" pitchFamily="18" charset="2"/>
                </a:rPr>
                <a:t>1</a:t>
              </a:r>
              <a:r>
                <a:rPr lang="en-US" altLang="en-US">
                  <a:solidFill>
                    <a:srgbClr val="0000FF"/>
                  </a:solidFill>
                  <a:latin typeface="Comic Sans MS" panose="030F0702030302020204" pitchFamily="66" charset="0"/>
                  <a:sym typeface="Symbol" panose="05050102010706020507" pitchFamily="18" charset="2"/>
                </a:rPr>
                <a:t>, </a:t>
              </a:r>
              <a:r>
                <a:rPr lang="en-US" altLang="en-US" baseline="-25000">
                  <a:solidFill>
                    <a:srgbClr val="0000FF"/>
                  </a:solidFill>
                  <a:latin typeface="Comic Sans MS" panose="030F0702030302020204" pitchFamily="66" charset="0"/>
                  <a:sym typeface="Symbol" panose="05050102010706020507" pitchFamily="18" charset="2"/>
                </a:rPr>
                <a:t>2</a:t>
              </a:r>
              <a:r>
                <a:rPr lang="en-US" altLang="en-US">
                  <a:solidFill>
                    <a:srgbClr val="0000FF"/>
                  </a:solidFill>
                  <a:latin typeface="Comic Sans MS" panose="030F0702030302020204" pitchFamily="66" charset="0"/>
                  <a:sym typeface="Symbol" panose="05050102010706020507" pitchFamily="18" charset="2"/>
                </a:rPr>
                <a:t>, ... </a:t>
              </a:r>
              <a:r>
                <a:rPr lang="en-US" altLang="en-US" baseline="-25000">
                  <a:solidFill>
                    <a:srgbClr val="0000FF"/>
                  </a:solidFill>
                  <a:latin typeface="Comic Sans MS" panose="030F0702030302020204" pitchFamily="66" charset="0"/>
                  <a:sym typeface="Symbol" panose="05050102010706020507" pitchFamily="18" charset="2"/>
                </a:rPr>
                <a:t>8</a:t>
              </a:r>
            </a:p>
          </p:txBody>
        </p:sp>
      </p:grpSp>
      <p:grpSp>
        <p:nvGrpSpPr>
          <p:cNvPr id="64" name="Group 67"/>
          <p:cNvGrpSpPr>
            <a:grpSpLocks/>
          </p:cNvGrpSpPr>
          <p:nvPr/>
        </p:nvGrpSpPr>
        <p:grpSpPr bwMode="auto">
          <a:xfrm>
            <a:off x="2451100" y="5860406"/>
            <a:ext cx="4800600" cy="612775"/>
            <a:chOff x="432" y="3281"/>
            <a:chExt cx="3024" cy="386"/>
          </a:xfrm>
        </p:grpSpPr>
        <p:sp>
          <p:nvSpPr>
            <p:cNvPr id="65" name="Text Box 65"/>
            <p:cNvSpPr txBox="1">
              <a:spLocks noChangeArrowheads="1"/>
            </p:cNvSpPr>
            <p:nvPr/>
          </p:nvSpPr>
          <p:spPr bwMode="auto">
            <a:xfrm>
              <a:off x="432" y="3311"/>
              <a:ext cx="187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sz="2400" dirty="0">
                  <a:solidFill>
                    <a:schemeClr val="accent2"/>
                  </a:solidFill>
                  <a:latin typeface="Comic Sans MS" panose="030F0702030302020204" pitchFamily="66" charset="0"/>
                </a:rPr>
                <a:t>No of 3 dB coupler </a:t>
              </a:r>
            </a:p>
          </p:txBody>
        </p:sp>
        <p:graphicFrame>
          <p:nvGraphicFramePr>
            <p:cNvPr id="66" name="Object 66"/>
            <p:cNvGraphicFramePr>
              <a:graphicFrameLocks noChangeAspect="1"/>
            </p:cNvGraphicFramePr>
            <p:nvPr/>
          </p:nvGraphicFramePr>
          <p:xfrm>
            <a:off x="2280" y="3281"/>
            <a:ext cx="1176" cy="386"/>
          </p:xfrm>
          <a:graphic>
            <a:graphicData uri="http://schemas.openxmlformats.org/presentationml/2006/ole">
              <mc:AlternateContent xmlns:mc="http://schemas.openxmlformats.org/markup-compatibility/2006">
                <mc:Choice xmlns:v="urn:schemas-microsoft-com:vml" Requires="v">
                  <p:oleObj name="Equation" r:id="rId2" imgW="1193760" imgH="393480" progId="Equation.3">
                    <p:embed/>
                  </p:oleObj>
                </mc:Choice>
                <mc:Fallback>
                  <p:oleObj name="Equation" r:id="rId2" imgW="1193760" imgH="393480" progId="Equation.3">
                    <p:embed/>
                    <p:pic>
                      <p:nvPicPr>
                        <p:cNvPr id="66"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 y="3281"/>
                          <a:ext cx="1176"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 name="Group 73"/>
          <p:cNvGrpSpPr>
            <a:grpSpLocks/>
          </p:cNvGrpSpPr>
          <p:nvPr/>
        </p:nvGrpSpPr>
        <p:grpSpPr bwMode="auto">
          <a:xfrm>
            <a:off x="995363" y="1936106"/>
            <a:ext cx="696912" cy="3124200"/>
            <a:chOff x="163" y="960"/>
            <a:chExt cx="439" cy="1968"/>
          </a:xfrm>
        </p:grpSpPr>
        <p:sp>
          <p:nvSpPr>
            <p:cNvPr id="68" name="Line 68"/>
            <p:cNvSpPr>
              <a:spLocks noChangeShapeType="1"/>
            </p:cNvSpPr>
            <p:nvPr/>
          </p:nvSpPr>
          <p:spPr bwMode="auto">
            <a:xfrm flipV="1">
              <a:off x="576" y="960"/>
              <a:ext cx="0" cy="196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sp>
          <p:nvSpPr>
            <p:cNvPr id="69" name="Text Box 69"/>
            <p:cNvSpPr txBox="1">
              <a:spLocks noChangeArrowheads="1"/>
            </p:cNvSpPr>
            <p:nvPr/>
          </p:nvSpPr>
          <p:spPr bwMode="auto">
            <a:xfrm>
              <a:off x="163" y="1929"/>
              <a:ext cx="43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i="1">
                  <a:solidFill>
                    <a:srgbClr val="0000FF"/>
                  </a:solidFill>
                  <a:latin typeface="Comic Sans MS" panose="030F0702030302020204" pitchFamily="66" charset="0"/>
                </a:rPr>
                <a:t>N</a:t>
              </a:r>
              <a:r>
                <a:rPr lang="en-US" altLang="en-US">
                  <a:solidFill>
                    <a:srgbClr val="0000FF"/>
                  </a:solidFill>
                  <a:latin typeface="Comic Sans MS" panose="030F0702030302020204" pitchFamily="66" charset="0"/>
                </a:rPr>
                <a:t>/2 </a:t>
              </a:r>
            </a:p>
          </p:txBody>
        </p:sp>
      </p:grpSp>
      <p:grpSp>
        <p:nvGrpSpPr>
          <p:cNvPr id="70" name="Group 74"/>
          <p:cNvGrpSpPr>
            <a:grpSpLocks/>
          </p:cNvGrpSpPr>
          <p:nvPr/>
        </p:nvGrpSpPr>
        <p:grpSpPr bwMode="auto">
          <a:xfrm>
            <a:off x="2717800" y="5365106"/>
            <a:ext cx="4648200" cy="263525"/>
            <a:chOff x="1248" y="3120"/>
            <a:chExt cx="2928" cy="166"/>
          </a:xfrm>
        </p:grpSpPr>
        <p:graphicFrame>
          <p:nvGraphicFramePr>
            <p:cNvPr id="71" name="Object 71"/>
            <p:cNvGraphicFramePr>
              <a:graphicFrameLocks noChangeAspect="1"/>
            </p:cNvGraphicFramePr>
            <p:nvPr/>
          </p:nvGraphicFramePr>
          <p:xfrm>
            <a:off x="2544" y="3120"/>
            <a:ext cx="384" cy="166"/>
          </p:xfrm>
          <a:graphic>
            <a:graphicData uri="http://schemas.openxmlformats.org/presentationml/2006/ole">
              <mc:AlternateContent xmlns:mc="http://schemas.openxmlformats.org/markup-compatibility/2006">
                <mc:Choice xmlns:v="urn:schemas-microsoft-com:vml" Requires="v">
                  <p:oleObj name="Equation" r:id="rId4" imgW="495000" imgH="215640" progId="Equation.3">
                    <p:embed/>
                  </p:oleObj>
                </mc:Choice>
                <mc:Fallback>
                  <p:oleObj name="Equation" r:id="rId4" imgW="495000" imgH="215640" progId="Equation.3">
                    <p:embed/>
                    <p:pic>
                      <p:nvPicPr>
                        <p:cNvPr id="71"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3120"/>
                          <a:ext cx="384"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Line 72"/>
            <p:cNvSpPr>
              <a:spLocks noChangeShapeType="1"/>
            </p:cNvSpPr>
            <p:nvPr/>
          </p:nvSpPr>
          <p:spPr bwMode="auto">
            <a:xfrm>
              <a:off x="1248" y="3120"/>
              <a:ext cx="292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0000FF"/>
                </a:solidFill>
                <a:latin typeface="Comic Sans MS" panose="030F0702030302020204" pitchFamily="66" charset="0"/>
              </a:endParaRPr>
            </a:p>
          </p:txBody>
        </p:sp>
      </p:grpSp>
      <p:sp>
        <p:nvSpPr>
          <p:cNvPr id="73" name="Text Box 75"/>
          <p:cNvSpPr txBox="1">
            <a:spLocks noChangeArrowheads="1"/>
          </p:cNvSpPr>
          <p:nvPr/>
        </p:nvSpPr>
        <p:spPr bwMode="auto">
          <a:xfrm>
            <a:off x="372844" y="706736"/>
            <a:ext cx="886332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sz="2400">
                <a:latin typeface="Comic Sans MS" panose="030F0702030302020204" pitchFamily="66" charset="0"/>
              </a:rPr>
              <a:t>Star couplers are optical couplers with more than four ports</a:t>
            </a:r>
          </a:p>
        </p:txBody>
      </p:sp>
    </p:spTree>
    <p:extLst>
      <p:ext uri="{BB962C8B-B14F-4D97-AF65-F5344CB8AC3E}">
        <p14:creationId xmlns:p14="http://schemas.microsoft.com/office/powerpoint/2010/main" val="127425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0-#ppt_w/2"/>
                                          </p:val>
                                        </p:tav>
                                        <p:tav tm="100000">
                                          <p:val>
                                            <p:strVal val="#ppt_x"/>
                                          </p:val>
                                        </p:tav>
                                      </p:tavLst>
                                    </p:anim>
                                    <p:anim calcmode="lin" valueType="num">
                                      <p:cBhvr additive="base">
                                        <p:cTn id="13" dur="500" fill="hold"/>
                                        <p:tgtEl>
                                          <p:spTgt spid="7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 calcmode="lin" valueType="num">
                                      <p:cBhvr additive="base">
                                        <p:cTn id="22" dur="500" fill="hold"/>
                                        <p:tgtEl>
                                          <p:spTgt spid="67"/>
                                        </p:tgtEl>
                                        <p:attrNameLst>
                                          <p:attrName>ppt_x</p:attrName>
                                        </p:attrNameLst>
                                      </p:cBhvr>
                                      <p:tavLst>
                                        <p:tav tm="0">
                                          <p:val>
                                            <p:strVal val="0-#ppt_w/2"/>
                                          </p:val>
                                        </p:tav>
                                        <p:tav tm="100000">
                                          <p:val>
                                            <p:strVal val="#ppt_x"/>
                                          </p:val>
                                        </p:tav>
                                      </p:tavLst>
                                    </p:anim>
                                    <p:anim calcmode="lin" valueType="num">
                                      <p:cBhvr additive="base">
                                        <p:cTn id="23" dur="500" fill="hold"/>
                                        <p:tgtEl>
                                          <p:spTgt spid="6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500" fill="hold"/>
                                        <p:tgtEl>
                                          <p:spTgt spid="64"/>
                                        </p:tgtEl>
                                        <p:attrNameLst>
                                          <p:attrName>ppt_x</p:attrName>
                                        </p:attrNameLst>
                                      </p:cBhvr>
                                      <p:tavLst>
                                        <p:tav tm="0">
                                          <p:val>
                                            <p:strVal val="0-#ppt_w/2"/>
                                          </p:val>
                                        </p:tav>
                                        <p:tav tm="100000">
                                          <p:val>
                                            <p:strVal val="#ppt_x"/>
                                          </p:val>
                                        </p:tav>
                                      </p:tavLst>
                                    </p:anim>
                                    <p:anim calcmode="lin" valueType="num">
                                      <p:cBhvr additive="base">
                                        <p:cTn id="33"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738312" y="16467"/>
            <a:ext cx="8458200" cy="740979"/>
          </a:xfrm>
        </p:spPr>
        <p:txBody>
          <a:bodyPr/>
          <a:lstStyle/>
          <a:p>
            <a:pPr algn="l"/>
            <a:r>
              <a:rPr lang="en-US" altLang="en-US" b="1" dirty="0">
                <a:solidFill>
                  <a:srgbClr val="C00000"/>
                </a:solidFill>
                <a:latin typeface="Comic Sans MS" panose="030F0702030302020204" pitchFamily="66" charset="0"/>
              </a:rPr>
              <a:t>Star Coupler - 8 X 8 - </a:t>
            </a:r>
            <a:r>
              <a:rPr lang="en-US" altLang="en-US" sz="2400" b="1" i="1" dirty="0">
                <a:solidFill>
                  <a:srgbClr val="C00000"/>
                </a:solidFill>
                <a:latin typeface="Comic Sans MS" panose="030F0702030302020204" pitchFamily="66" charset="0"/>
              </a:rPr>
              <a:t>contd.</a:t>
            </a:r>
            <a:endParaRPr lang="en-US" altLang="en-US" b="1" dirty="0">
              <a:solidFill>
                <a:srgbClr val="C00000"/>
              </a:solidFill>
              <a:latin typeface="Comic Sans MS" panose="030F0702030302020204" pitchFamily="66" charset="0"/>
            </a:endParaRPr>
          </a:p>
        </p:txBody>
      </p:sp>
      <p:sp>
        <p:nvSpPr>
          <p:cNvPr id="6" name="Rectangle 3"/>
          <p:cNvSpPr txBox="1">
            <a:spLocks noChangeArrowheads="1"/>
          </p:cNvSpPr>
          <p:nvPr/>
        </p:nvSpPr>
        <p:spPr>
          <a:xfrm>
            <a:off x="420414" y="1193803"/>
            <a:ext cx="10857186" cy="144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Comic Sans MS" panose="030F0702030302020204" pitchFamily="66" charset="0"/>
              </a:rPr>
              <a:t>If a fraction of power traversing each 3 dB coupler = </a:t>
            </a:r>
            <a:r>
              <a:rPr lang="en-US" altLang="en-US" sz="2400" i="1" dirty="0" err="1">
                <a:latin typeface="Comic Sans MS" panose="030F0702030302020204" pitchFamily="66" charset="0"/>
              </a:rPr>
              <a:t>F</a:t>
            </a:r>
            <a:r>
              <a:rPr lang="en-US" altLang="en-US" sz="2400" i="1" baseline="-25000" dirty="0" err="1">
                <a:latin typeface="Comic Sans MS" panose="030F0702030302020204" pitchFamily="66" charset="0"/>
              </a:rPr>
              <a:t>p</a:t>
            </a:r>
            <a:r>
              <a:rPr lang="en-US" altLang="en-US" sz="2400" i="1" dirty="0">
                <a:latin typeface="Comic Sans MS" panose="030F0702030302020204" pitchFamily="66" charset="0"/>
              </a:rPr>
              <a:t>,  </a:t>
            </a:r>
          </a:p>
          <a:p>
            <a:pPr>
              <a:buFont typeface="Marlett" pitchFamily="2" charset="2"/>
              <a:buNone/>
            </a:pPr>
            <a:r>
              <a:rPr lang="en-US" altLang="en-US" sz="2400" i="1" dirty="0">
                <a:latin typeface="Comic Sans MS" panose="030F0702030302020204" pitchFamily="66" charset="0"/>
              </a:rPr>
              <a:t>     </a:t>
            </a:r>
            <a:r>
              <a:rPr lang="en-US" altLang="en-US" sz="2400" dirty="0">
                <a:latin typeface="Comic Sans MS" panose="030F0702030302020204" pitchFamily="66" charset="0"/>
              </a:rPr>
              <a:t> where</a:t>
            </a:r>
            <a:r>
              <a:rPr lang="en-US" altLang="en-US" sz="2400" i="1" dirty="0">
                <a:latin typeface="Comic Sans MS" panose="030F0702030302020204" pitchFamily="66" charset="0"/>
              </a:rPr>
              <a:t> </a:t>
            </a:r>
            <a:r>
              <a:rPr lang="en-US" altLang="en-US" sz="2400" dirty="0">
                <a:latin typeface="Comic Sans MS" panose="030F0702030302020204" pitchFamily="66" charset="0"/>
              </a:rPr>
              <a:t>0</a:t>
            </a:r>
            <a:r>
              <a:rPr lang="en-US" altLang="en-US" sz="2400" i="1" dirty="0">
                <a:latin typeface="Comic Sans MS" panose="030F0702030302020204" pitchFamily="66" charset="0"/>
              </a:rPr>
              <a:t>&lt; </a:t>
            </a:r>
            <a:r>
              <a:rPr lang="en-US" altLang="en-US" sz="2400" i="1" dirty="0" err="1">
                <a:latin typeface="Comic Sans MS" panose="030F0702030302020204" pitchFamily="66" charset="0"/>
              </a:rPr>
              <a:t>F</a:t>
            </a:r>
            <a:r>
              <a:rPr lang="en-US" altLang="en-US" sz="2400" i="1" baseline="-25000" dirty="0" err="1">
                <a:latin typeface="Comic Sans MS" panose="030F0702030302020204" pitchFamily="66" charset="0"/>
              </a:rPr>
              <a:t>p</a:t>
            </a:r>
            <a:r>
              <a:rPr lang="en-US" altLang="en-US" sz="2400" i="1" dirty="0">
                <a:latin typeface="Comic Sans MS" panose="030F0702030302020204" pitchFamily="66" charset="0"/>
              </a:rPr>
              <a:t> &lt; </a:t>
            </a:r>
            <a:r>
              <a:rPr lang="en-US" altLang="en-US" sz="2400" dirty="0">
                <a:latin typeface="Comic Sans MS" panose="030F0702030302020204" pitchFamily="66" charset="0"/>
              </a:rPr>
              <a:t>1</a:t>
            </a:r>
            <a:r>
              <a:rPr lang="en-US" altLang="en-US" sz="2400" i="1" dirty="0">
                <a:latin typeface="Comic Sans MS" panose="030F0702030302020204" pitchFamily="66" charset="0"/>
              </a:rPr>
              <a:t>.</a:t>
            </a:r>
            <a:endParaRPr lang="en-US" altLang="en-US" sz="2400" i="1" baseline="-25000" dirty="0">
              <a:latin typeface="Comic Sans MS" panose="030F0702030302020204" pitchFamily="66" charset="0"/>
            </a:endParaRPr>
          </a:p>
          <a:p>
            <a:pPr>
              <a:buFont typeface="Marlett" pitchFamily="2" charset="2"/>
              <a:buNone/>
            </a:pPr>
            <a:r>
              <a:rPr lang="en-US" altLang="en-US" sz="2400" dirty="0">
                <a:latin typeface="Comic Sans MS" panose="030F0702030302020204" pitchFamily="66" charset="0"/>
              </a:rPr>
              <a:t>Then, power lost within the coupler = 1- </a:t>
            </a:r>
            <a:r>
              <a:rPr lang="en-US" altLang="en-US" sz="2400" i="1" dirty="0">
                <a:latin typeface="Comic Sans MS" panose="030F0702030302020204" pitchFamily="66" charset="0"/>
              </a:rPr>
              <a:t>F</a:t>
            </a:r>
            <a:r>
              <a:rPr lang="en-US" altLang="en-US" sz="2400" i="1" baseline="-25000" dirty="0">
                <a:latin typeface="Comic Sans MS" panose="030F0702030302020204" pitchFamily="66" charset="0"/>
              </a:rPr>
              <a:t>p</a:t>
            </a:r>
            <a:r>
              <a:rPr lang="en-US" altLang="en-US" sz="2400" dirty="0">
                <a:latin typeface="Comic Sans MS" panose="030F0702030302020204" pitchFamily="66" charset="0"/>
              </a:rPr>
              <a:t>.</a:t>
            </a:r>
            <a:r>
              <a:rPr lang="en-US" altLang="en-US" dirty="0">
                <a:latin typeface="Comic Sans MS" panose="030F0702030302020204" pitchFamily="66" charset="0"/>
              </a:rPr>
              <a:t> </a:t>
            </a:r>
          </a:p>
        </p:txBody>
      </p:sp>
      <p:grpSp>
        <p:nvGrpSpPr>
          <p:cNvPr id="7" name="Group 18"/>
          <p:cNvGrpSpPr>
            <a:grpSpLocks/>
          </p:cNvGrpSpPr>
          <p:nvPr/>
        </p:nvGrpSpPr>
        <p:grpSpPr bwMode="auto">
          <a:xfrm>
            <a:off x="793750" y="2970215"/>
            <a:ext cx="5334000" cy="557213"/>
            <a:chOff x="500" y="1871"/>
            <a:chExt cx="3360" cy="351"/>
          </a:xfrm>
        </p:grpSpPr>
        <p:sp>
          <p:nvSpPr>
            <p:cNvPr id="8" name="Text Box 11"/>
            <p:cNvSpPr txBox="1">
              <a:spLocks noChangeArrowheads="1"/>
            </p:cNvSpPr>
            <p:nvPr/>
          </p:nvSpPr>
          <p:spPr bwMode="auto">
            <a:xfrm>
              <a:off x="500" y="1871"/>
              <a:ext cx="119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sz="2400" dirty="0">
                  <a:solidFill>
                    <a:srgbClr val="0000FF"/>
                  </a:solidFill>
                  <a:latin typeface="Comic Sans MS" panose="030F0702030302020204" pitchFamily="66" charset="0"/>
                </a:rPr>
                <a:t>Excess loss</a:t>
              </a:r>
              <a:r>
                <a:rPr lang="en-US" altLang="en-US" dirty="0">
                  <a:solidFill>
                    <a:srgbClr val="0000FF"/>
                  </a:solidFill>
                  <a:latin typeface="Comic Sans MS" panose="030F0702030302020204" pitchFamily="66" charset="0"/>
                </a:rPr>
                <a:t> </a:t>
              </a:r>
            </a:p>
          </p:txBody>
        </p:sp>
        <p:graphicFrame>
          <p:nvGraphicFramePr>
            <p:cNvPr id="9" name="Object 12"/>
            <p:cNvGraphicFramePr>
              <a:graphicFrameLocks noChangeAspect="1"/>
            </p:cNvGraphicFramePr>
            <p:nvPr/>
          </p:nvGraphicFramePr>
          <p:xfrm>
            <a:off x="1968" y="1872"/>
            <a:ext cx="1892" cy="350"/>
          </p:xfrm>
          <a:graphic>
            <a:graphicData uri="http://schemas.openxmlformats.org/presentationml/2006/ole">
              <mc:AlternateContent xmlns:mc="http://schemas.openxmlformats.org/markup-compatibility/2006">
                <mc:Choice xmlns:v="urn:schemas-microsoft-com:vml" Requires="v">
                  <p:oleObj name="Equation" r:id="rId2" imgW="1434960" imgH="266400" progId="Equation.3">
                    <p:embed/>
                  </p:oleObj>
                </mc:Choice>
                <mc:Fallback>
                  <p:oleObj name="Equation" r:id="rId2" imgW="1434960" imgH="266400" progId="Equation.3">
                    <p:embed/>
                    <p:pic>
                      <p:nvPicPr>
                        <p:cNvPr id="9"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1872"/>
                          <a:ext cx="1892"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17"/>
          <p:cNvGrpSpPr>
            <a:grpSpLocks/>
          </p:cNvGrpSpPr>
          <p:nvPr/>
        </p:nvGrpSpPr>
        <p:grpSpPr bwMode="auto">
          <a:xfrm>
            <a:off x="627063" y="3821115"/>
            <a:ext cx="5849937" cy="830263"/>
            <a:chOff x="395" y="2234"/>
            <a:chExt cx="3685" cy="523"/>
          </a:xfrm>
        </p:grpSpPr>
        <p:graphicFrame>
          <p:nvGraphicFramePr>
            <p:cNvPr id="11" name="Object 13"/>
            <p:cNvGraphicFramePr>
              <a:graphicFrameLocks noChangeAspect="1"/>
            </p:cNvGraphicFramePr>
            <p:nvPr/>
          </p:nvGraphicFramePr>
          <p:xfrm>
            <a:off x="1920" y="2256"/>
            <a:ext cx="2160" cy="459"/>
          </p:xfrm>
          <a:graphic>
            <a:graphicData uri="http://schemas.openxmlformats.org/presentationml/2006/ole">
              <mc:AlternateContent xmlns:mc="http://schemas.openxmlformats.org/markup-compatibility/2006">
                <mc:Choice xmlns:v="urn:schemas-microsoft-com:vml" Requires="v">
                  <p:oleObj name="Equation" r:id="rId4" imgW="2019240" imgH="431640" progId="Equation.3">
                    <p:embed/>
                  </p:oleObj>
                </mc:Choice>
                <mc:Fallback>
                  <p:oleObj name="Equation" r:id="rId4" imgW="2019240" imgH="431640" progId="Equation.3">
                    <p:embed/>
                    <p:pic>
                      <p:nvPicPr>
                        <p:cNvPr id="1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2256"/>
                          <a:ext cx="2160"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4"/>
            <p:cNvSpPr txBox="1">
              <a:spLocks noChangeArrowheads="1"/>
            </p:cNvSpPr>
            <p:nvPr/>
          </p:nvSpPr>
          <p:spPr bwMode="auto">
            <a:xfrm>
              <a:off x="395" y="2234"/>
              <a:ext cx="1406"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sz="2400" dirty="0">
                  <a:solidFill>
                    <a:srgbClr val="0000FF"/>
                  </a:solidFill>
                  <a:latin typeface="Comic Sans MS" panose="030F0702030302020204" pitchFamily="66" charset="0"/>
                </a:rPr>
                <a:t>Coupling ratio</a:t>
              </a:r>
            </a:p>
            <a:p>
              <a:pPr algn="ctr"/>
              <a:r>
                <a:rPr lang="en-US" altLang="en-US" sz="2400" dirty="0">
                  <a:solidFill>
                    <a:srgbClr val="0000FF"/>
                  </a:solidFill>
                  <a:latin typeface="Comic Sans MS" panose="030F0702030302020204" pitchFamily="66" charset="0"/>
                </a:rPr>
                <a:t>(splitting loss)</a:t>
              </a:r>
            </a:p>
          </p:txBody>
        </p:sp>
      </p:grpSp>
      <p:sp>
        <p:nvSpPr>
          <p:cNvPr id="13" name="Text Box 15"/>
          <p:cNvSpPr txBox="1">
            <a:spLocks noChangeArrowheads="1"/>
          </p:cNvSpPr>
          <p:nvPr/>
        </p:nvSpPr>
        <p:spPr bwMode="auto">
          <a:xfrm>
            <a:off x="2092325" y="5026968"/>
            <a:ext cx="568296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sz="2400" dirty="0">
                <a:solidFill>
                  <a:srgbClr val="0000FF"/>
                </a:solidFill>
                <a:latin typeface="Comic Sans MS" panose="030F0702030302020204" pitchFamily="66" charset="0"/>
              </a:rPr>
              <a:t>Total loss = splitting loss + excess loss</a:t>
            </a:r>
            <a:endParaRPr lang="en-US" altLang="en-US" dirty="0">
              <a:solidFill>
                <a:srgbClr val="0000FF"/>
              </a:solidFill>
              <a:latin typeface="Comic Sans MS" panose="030F0702030302020204" pitchFamily="66" charset="0"/>
            </a:endParaRPr>
          </a:p>
        </p:txBody>
      </p:sp>
      <p:graphicFrame>
        <p:nvGraphicFramePr>
          <p:cNvPr id="14" name="Object 16"/>
          <p:cNvGraphicFramePr>
            <a:graphicFrameLocks noChangeAspect="1"/>
          </p:cNvGraphicFramePr>
          <p:nvPr/>
        </p:nvGraphicFramePr>
        <p:xfrm>
          <a:off x="2859088" y="5864223"/>
          <a:ext cx="3810000" cy="417512"/>
        </p:xfrm>
        <a:graphic>
          <a:graphicData uri="http://schemas.openxmlformats.org/presentationml/2006/ole">
            <mc:AlternateContent xmlns:mc="http://schemas.openxmlformats.org/markup-compatibility/2006">
              <mc:Choice xmlns:v="urn:schemas-microsoft-com:vml" Requires="v">
                <p:oleObj name="Equation" r:id="rId6" imgW="2082600" imgH="228600" progId="Equation.3">
                  <p:embed/>
                </p:oleObj>
              </mc:Choice>
              <mc:Fallback>
                <p:oleObj name="Equation" r:id="rId6" imgW="2082600" imgH="228600" progId="Equation.3">
                  <p:embed/>
                  <p:pic>
                    <p:nvPicPr>
                      <p:cNvPr id="14"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5864223"/>
                        <a:ext cx="3810000" cy="417512"/>
                      </a:xfrm>
                      <a:prstGeom prst="rect">
                        <a:avLst/>
                      </a:prstGeom>
                      <a:solidFill>
                        <a:srgbClr val="FFFF66"/>
                      </a:solidFill>
                      <a:ln>
                        <a:noFill/>
                      </a:ln>
                      <a:effectLst>
                        <a:outerShdw dist="35921" dir="2700000" algn="ctr" rotWithShape="0">
                          <a:srgbClr val="808080"/>
                        </a:outerShdw>
                      </a:effectLst>
                      <a:extLst>
                        <a:ext uri="{91240B29-F687-4F45-9708-019B960494DF}">
                          <a14:hiddenLine xmlns:a14="http://schemas.microsoft.com/office/drawing/2010/main" w="57150">
                            <a:solidFill>
                              <a:srgbClr val="F80836"/>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982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0-#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advAuto="0"/>
      <p:bldP spid="1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4083" y="0"/>
            <a:ext cx="4167352" cy="868362"/>
          </a:xfrm>
        </p:spPr>
        <p:txBody>
          <a:bodyPr/>
          <a:lstStyle/>
          <a:p>
            <a:pPr eaLnBrk="1" hangingPunct="1"/>
            <a:r>
              <a:rPr lang="en-US" altLang="en-US" b="1" dirty="0">
                <a:solidFill>
                  <a:srgbClr val="C00000"/>
                </a:solidFill>
                <a:latin typeface="Comic Sans MS" panose="030F0702030302020204" pitchFamily="66" charset="0"/>
              </a:rPr>
              <a:t>Star Couplers</a:t>
            </a:r>
            <a:endParaRPr lang="en-US" altLang="en-US" dirty="0">
              <a:solidFill>
                <a:srgbClr val="C00000"/>
              </a:solidFill>
              <a:latin typeface="Comic Sans MS" panose="030F0702030302020204" pitchFamily="66" charset="0"/>
            </a:endParaRPr>
          </a:p>
        </p:txBody>
      </p:sp>
      <p:sp>
        <p:nvSpPr>
          <p:cNvPr id="5" name="Content Placeholder 2"/>
          <p:cNvSpPr>
            <a:spLocks noGrp="1"/>
          </p:cNvSpPr>
          <p:nvPr>
            <p:ph idx="1"/>
          </p:nvPr>
        </p:nvSpPr>
        <p:spPr>
          <a:xfrm>
            <a:off x="354724" y="888394"/>
            <a:ext cx="9348952" cy="1828800"/>
          </a:xfrm>
        </p:spPr>
        <p:txBody>
          <a:bodyPr/>
          <a:lstStyle/>
          <a:p>
            <a:pPr eaLnBrk="1" hangingPunct="1"/>
            <a:r>
              <a:rPr lang="en-US" altLang="en-US" sz="2400" b="1" dirty="0">
                <a:solidFill>
                  <a:srgbClr val="C00000"/>
                </a:solidFill>
                <a:latin typeface="Comic Sans MS" panose="030F0702030302020204" pitchFamily="66" charset="0"/>
              </a:rPr>
              <a:t>In general, an N </a:t>
            </a:r>
            <a:r>
              <a:rPr lang="en-US" altLang="en-US" sz="2400" b="1" dirty="0">
                <a:solidFill>
                  <a:srgbClr val="C00000"/>
                </a:solidFill>
                <a:latin typeface="Comic Sans MS" panose="030F0702030302020204" pitchFamily="66" charset="0"/>
                <a:sym typeface="Symbol" panose="05050102010706020507" pitchFamily="18" charset="2"/>
              </a:rPr>
              <a:t></a:t>
            </a:r>
            <a:r>
              <a:rPr lang="en-US" altLang="en-US" sz="2400" b="1" dirty="0">
                <a:solidFill>
                  <a:srgbClr val="C00000"/>
                </a:solidFill>
                <a:latin typeface="Comic Sans MS" panose="030F0702030302020204" pitchFamily="66" charset="0"/>
              </a:rPr>
              <a:t> M coupler has N inputs and M outputs</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97" y="1966912"/>
            <a:ext cx="47244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06489"/>
            <a:ext cx="47244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234152"/>
            <a:ext cx="447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0593" y="1653380"/>
            <a:ext cx="33528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2075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2651235" y="81456"/>
            <a:ext cx="7772400" cy="664778"/>
          </a:xfrm>
        </p:spPr>
        <p:txBody>
          <a:bodyPr>
            <a:normAutofit fontScale="90000"/>
          </a:bodyPr>
          <a:lstStyle/>
          <a:p>
            <a:r>
              <a:rPr lang="en-US" altLang="en-US" sz="4800" b="1" dirty="0">
                <a:solidFill>
                  <a:srgbClr val="C00000"/>
                </a:solidFill>
                <a:latin typeface="Comic Sans MS" panose="030F0702030302020204" pitchFamily="66" charset="0"/>
              </a:rPr>
              <a:t>Basic Star Coupler</a:t>
            </a:r>
          </a:p>
        </p:txBody>
      </p:sp>
      <p:sp>
        <p:nvSpPr>
          <p:cNvPr id="7" name="Rectangle 8"/>
          <p:cNvSpPr txBox="1">
            <a:spLocks noChangeArrowheads="1"/>
          </p:cNvSpPr>
          <p:nvPr/>
        </p:nvSpPr>
        <p:spPr>
          <a:xfrm>
            <a:off x="985344" y="4592760"/>
            <a:ext cx="8001001" cy="1293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ct val="0"/>
              </a:spcBef>
            </a:pPr>
            <a:r>
              <a:rPr lang="en-US" altLang="en-US" sz="2400" dirty="0">
                <a:latin typeface="Comic Sans MS" panose="030F0702030302020204" pitchFamily="66" charset="0"/>
              </a:rPr>
              <a:t> Can be </a:t>
            </a:r>
            <a:r>
              <a:rPr lang="en-US" altLang="en-US" dirty="0">
                <a:latin typeface="Comic Sans MS" panose="030F0702030302020204" pitchFamily="66" charset="0"/>
              </a:rPr>
              <a:t>wavelength selective/nonselective</a:t>
            </a:r>
          </a:p>
          <a:p>
            <a:pPr>
              <a:lnSpc>
                <a:spcPct val="130000"/>
              </a:lnSpc>
              <a:spcBef>
                <a:spcPct val="0"/>
              </a:spcBef>
            </a:pPr>
            <a:r>
              <a:rPr lang="en-US" altLang="en-US" dirty="0">
                <a:latin typeface="Comic Sans MS" panose="030F0702030302020204" pitchFamily="66" charset="0"/>
              </a:rPr>
              <a:t> Up to N =M = 64, typically N, M &lt; 10 </a:t>
            </a:r>
          </a:p>
        </p:txBody>
      </p:sp>
      <p:pic>
        <p:nvPicPr>
          <p:cNvPr id="8"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903" y="1964647"/>
            <a:ext cx="7162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Text Box 6"/>
          <p:cNvSpPr txBox="1">
            <a:spLocks noChangeArrowheads="1"/>
          </p:cNvSpPr>
          <p:nvPr/>
        </p:nvSpPr>
        <p:spPr bwMode="auto">
          <a:xfrm>
            <a:off x="985345" y="1124608"/>
            <a:ext cx="4945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dirty="0">
                <a:solidFill>
                  <a:srgbClr val="0000FF"/>
                </a:solidFill>
                <a:latin typeface="Comic Sans MS" panose="030F0702030302020204" pitchFamily="66" charset="0"/>
              </a:rPr>
              <a:t>May have </a:t>
            </a:r>
            <a:r>
              <a:rPr lang="en-US" altLang="en-US" sz="2400" i="1" dirty="0">
                <a:solidFill>
                  <a:srgbClr val="0000FF"/>
                </a:solidFill>
                <a:latin typeface="Comic Sans MS" panose="030F0702030302020204" pitchFamily="66" charset="0"/>
              </a:rPr>
              <a:t>N</a:t>
            </a:r>
            <a:r>
              <a:rPr lang="en-US" altLang="en-US" sz="2400" dirty="0">
                <a:solidFill>
                  <a:srgbClr val="0000FF"/>
                </a:solidFill>
                <a:latin typeface="Comic Sans MS" panose="030F0702030302020204" pitchFamily="66" charset="0"/>
              </a:rPr>
              <a:t> inputs and </a:t>
            </a:r>
            <a:r>
              <a:rPr lang="en-US" altLang="en-US" sz="2400" i="1" dirty="0">
                <a:solidFill>
                  <a:srgbClr val="0000FF"/>
                </a:solidFill>
                <a:latin typeface="Comic Sans MS" panose="030F0702030302020204" pitchFamily="66" charset="0"/>
              </a:rPr>
              <a:t>M</a:t>
            </a:r>
            <a:r>
              <a:rPr lang="en-US" altLang="en-US" sz="2400" dirty="0">
                <a:solidFill>
                  <a:srgbClr val="0000FF"/>
                </a:solidFill>
                <a:latin typeface="Comic Sans MS" panose="030F0702030302020204" pitchFamily="66" charset="0"/>
              </a:rPr>
              <a:t> outputs</a:t>
            </a:r>
            <a:endParaRPr lang="en-CA" altLang="en-US" sz="2400" dirty="0">
              <a:solidFill>
                <a:srgbClr val="0000FF"/>
              </a:solidFill>
              <a:latin typeface="Comic Sans MS" panose="030F0702030302020204" pitchFamily="66" charset="0"/>
            </a:endParaRPr>
          </a:p>
        </p:txBody>
      </p:sp>
    </p:spTree>
    <p:extLst>
      <p:ext uri="{BB962C8B-B14F-4D97-AF65-F5344CB8AC3E}">
        <p14:creationId xmlns:p14="http://schemas.microsoft.com/office/powerpoint/2010/main" val="228693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8"/>
          <p:cNvSpPr>
            <a:spLocks noGrp="1" noChangeArrowheads="1"/>
          </p:cNvSpPr>
          <p:nvPr>
            <p:ph type="title"/>
          </p:nvPr>
        </p:nvSpPr>
        <p:spPr>
          <a:xfrm>
            <a:off x="210208" y="84083"/>
            <a:ext cx="11803117" cy="777766"/>
          </a:xfrm>
        </p:spPr>
        <p:txBody>
          <a:bodyPr>
            <a:normAutofit/>
          </a:bodyPr>
          <a:lstStyle/>
          <a:p>
            <a:r>
              <a:rPr lang="en-US" altLang="en-US" sz="3600" b="1" dirty="0">
                <a:solidFill>
                  <a:srgbClr val="C00000"/>
                </a:solidFill>
                <a:latin typeface="Comic Sans MS" panose="030F0702030302020204" pitchFamily="66" charset="0"/>
              </a:rPr>
              <a:t>Fused-Biconical coupler OR Directional coupler </a:t>
            </a:r>
          </a:p>
        </p:txBody>
      </p:sp>
      <p:sp>
        <p:nvSpPr>
          <p:cNvPr id="7" name="Rectangle 1031"/>
          <p:cNvSpPr txBox="1">
            <a:spLocks noChangeArrowheads="1"/>
          </p:cNvSpPr>
          <p:nvPr/>
        </p:nvSpPr>
        <p:spPr>
          <a:xfrm>
            <a:off x="1713187" y="4703379"/>
            <a:ext cx="8529145" cy="152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en-US" i="1" dirty="0">
                <a:latin typeface="Comic Sans MS" panose="030F0702030302020204" pitchFamily="66" charset="0"/>
              </a:rPr>
              <a:t>P3, P4</a:t>
            </a:r>
            <a:r>
              <a:rPr lang="en-CA" altLang="en-US" dirty="0">
                <a:latin typeface="Comic Sans MS" panose="030F0702030302020204" pitchFamily="66" charset="0"/>
              </a:rPr>
              <a:t> extremely low ( -70 dB below Po)</a:t>
            </a:r>
          </a:p>
          <a:p>
            <a:r>
              <a:rPr lang="en-CA" altLang="en-US" dirty="0">
                <a:latin typeface="Comic Sans MS" panose="030F0702030302020204" pitchFamily="66" charset="0"/>
              </a:rPr>
              <a:t>Coupling / Splitting Ratio </a:t>
            </a:r>
            <a:r>
              <a:rPr lang="en-CA" altLang="en-US" i="1" dirty="0">
                <a:latin typeface="Comic Sans MS" panose="030F0702030302020204" pitchFamily="66" charset="0"/>
              </a:rPr>
              <a:t>= P2/(P1+P2)</a:t>
            </a:r>
          </a:p>
          <a:p>
            <a:r>
              <a:rPr lang="en-US" altLang="en-US" dirty="0">
                <a:latin typeface="Comic Sans MS" panose="030F0702030302020204" pitchFamily="66" charset="0"/>
              </a:rPr>
              <a:t>If </a:t>
            </a:r>
            <a:r>
              <a:rPr lang="en-CA" altLang="en-US" i="1" dirty="0">
                <a:latin typeface="Comic Sans MS" panose="030F0702030302020204" pitchFamily="66" charset="0"/>
              </a:rPr>
              <a:t>P</a:t>
            </a:r>
            <a:r>
              <a:rPr lang="en-CA" altLang="en-US" i="1" baseline="-25000" dirty="0">
                <a:latin typeface="Comic Sans MS" panose="030F0702030302020204" pitchFamily="66" charset="0"/>
              </a:rPr>
              <a:t>1</a:t>
            </a:r>
            <a:r>
              <a:rPr lang="en-CA" altLang="en-US" i="1" dirty="0">
                <a:latin typeface="Comic Sans MS" panose="030F0702030302020204" pitchFamily="66" charset="0"/>
              </a:rPr>
              <a:t>=P</a:t>
            </a:r>
            <a:r>
              <a:rPr lang="en-CA" altLang="en-US" i="1" baseline="-25000" dirty="0">
                <a:latin typeface="Comic Sans MS" panose="030F0702030302020204" pitchFamily="66" charset="0"/>
              </a:rPr>
              <a:t>2</a:t>
            </a:r>
            <a:r>
              <a:rPr lang="en-CA" altLang="en-US" dirty="0">
                <a:latin typeface="Comic Sans MS" panose="030F0702030302020204" pitchFamily="66" charset="0"/>
              </a:rPr>
              <a:t> </a:t>
            </a:r>
            <a:r>
              <a:rPr lang="en-US" altLang="en-US" dirty="0">
                <a:latin typeface="Comic Sans MS" panose="030F0702030302020204" pitchFamily="66" charset="0"/>
                <a:sym typeface="Wingdings" panose="05000000000000000000" pitchFamily="2" charset="2"/>
              </a:rPr>
              <a:t></a:t>
            </a:r>
            <a:r>
              <a:rPr lang="en-CA" altLang="en-US" dirty="0">
                <a:latin typeface="Comic Sans MS" panose="030F0702030302020204" pitchFamily="66" charset="0"/>
              </a:rPr>
              <a:t> </a:t>
            </a:r>
            <a:r>
              <a:rPr lang="en-US" altLang="en-US" dirty="0">
                <a:latin typeface="Comic Sans MS" panose="030F0702030302020204" pitchFamily="66" charset="0"/>
              </a:rPr>
              <a:t>It is called </a:t>
            </a:r>
            <a:r>
              <a:rPr lang="en-CA" altLang="en-US" dirty="0">
                <a:latin typeface="Comic Sans MS" panose="030F0702030302020204" pitchFamily="66" charset="0"/>
              </a:rPr>
              <a:t>3-dB coupler</a:t>
            </a:r>
          </a:p>
        </p:txBody>
      </p:sp>
      <p:pic>
        <p:nvPicPr>
          <p:cNvPr id="8" name="Picture 10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187" y="1254672"/>
            <a:ext cx="7315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9504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431" y="677218"/>
            <a:ext cx="11895992" cy="5924699"/>
          </a:xfrm>
          <a:prstGeom prst="rect">
            <a:avLst/>
          </a:prstGeom>
        </p:spPr>
        <p:txBody>
          <a:bodyPr wrap="square">
            <a:spAutoFit/>
          </a:bodyPr>
          <a:lstStyle/>
          <a:p>
            <a:pPr algn="just"/>
            <a:r>
              <a:rPr lang="en-US" altLang="en-US" sz="3600" b="1" dirty="0">
                <a:solidFill>
                  <a:srgbClr val="0000FF"/>
                </a:solidFill>
                <a:latin typeface="Arial" panose="020B0604020202020204" pitchFamily="34" charset="0"/>
                <a:cs typeface="Arial" panose="020B0604020202020204" pitchFamily="34" charset="0"/>
              </a:rPr>
              <a:t>2. Source:</a:t>
            </a:r>
            <a:r>
              <a:rPr lang="en-US" altLang="en-US" sz="3600" dirty="0">
                <a:solidFill>
                  <a:srgbClr val="0000FF"/>
                </a:solidFill>
                <a:latin typeface="Arial" panose="020B0604020202020204" pitchFamily="34" charset="0"/>
                <a:cs typeface="Arial" panose="020B0604020202020204" pitchFamily="34" charset="0"/>
              </a:rPr>
              <a:t> </a:t>
            </a:r>
          </a:p>
          <a:p>
            <a:pPr marL="533400" indent="-533400" algn="just">
              <a:buFontTx/>
              <a:buAutoNum type="alphaLcParenBoth"/>
            </a:pPr>
            <a:endParaRPr lang="en-US" altLang="en-US" dirty="0">
              <a:solidFill>
                <a:srgbClr val="0000FF"/>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The system parameters involved in deciding between the use of an LED and a laser diode are signal dispersion, data rate, transmission distance, and cost.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The spectral width of laser output is much narrower than that of an LED.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Since laser diodes typically couple from 10 to 15 dB more optical into a fiber than an LED, greater repeater less transmission distances are possible with a laser.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This advantage and the lower dispersion capability of laser diodes may be offset by cost constraints.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Not only is a laser diode itself is expensive than an LED, but also the laser transmitter circuitry is much complex.</a:t>
            </a:r>
          </a:p>
        </p:txBody>
      </p:sp>
      <p:sp>
        <p:nvSpPr>
          <p:cNvPr id="5" name="Rectangle 4"/>
          <p:cNvSpPr/>
          <p:nvPr/>
        </p:nvSpPr>
        <p:spPr>
          <a:xfrm>
            <a:off x="2756126" y="0"/>
            <a:ext cx="5993949" cy="707886"/>
          </a:xfrm>
          <a:prstGeom prst="rect">
            <a:avLst/>
          </a:prstGeom>
        </p:spPr>
        <p:txBody>
          <a:bodyPr wrap="none">
            <a:spAutoFit/>
          </a:bodyPr>
          <a:lstStyle/>
          <a:p>
            <a:pPr marL="533400" indent="-533400" algn="just">
              <a:buFontTx/>
              <a:buNone/>
            </a:pPr>
            <a:r>
              <a:rPr lang="en-US" altLang="en-US" sz="40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3321013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3945" y="0"/>
            <a:ext cx="8229600" cy="650272"/>
          </a:xfrm>
        </p:spPr>
        <p:txBody>
          <a:bodyPr>
            <a:normAutofit fontScale="90000"/>
          </a:bodyPr>
          <a:lstStyle/>
          <a:p>
            <a:r>
              <a:rPr lang="en-CA" altLang="en-US" b="1">
                <a:solidFill>
                  <a:srgbClr val="C00000"/>
                </a:solidFill>
                <a:latin typeface="Comic Sans MS" panose="030F0702030302020204" pitchFamily="66" charset="0"/>
              </a:rPr>
              <a:t>Fused Biconical Tapered Coupler</a:t>
            </a:r>
          </a:p>
        </p:txBody>
      </p:sp>
      <p:sp>
        <p:nvSpPr>
          <p:cNvPr id="5" name="Content Placeholder 4"/>
          <p:cNvSpPr>
            <a:spLocks noGrp="1"/>
          </p:cNvSpPr>
          <p:nvPr>
            <p:ph idx="1"/>
          </p:nvPr>
        </p:nvSpPr>
        <p:spPr>
          <a:xfrm>
            <a:off x="73573" y="959069"/>
            <a:ext cx="12034345" cy="4684985"/>
          </a:xfrm>
        </p:spPr>
        <p:txBody>
          <a:bodyPr>
            <a:noAutofit/>
          </a:bodyPr>
          <a:lstStyle/>
          <a:p>
            <a:pPr algn="just"/>
            <a:r>
              <a:rPr lang="en-CA" altLang="en-US" sz="3200" dirty="0">
                <a:latin typeface="Comic Sans MS" panose="030F0702030302020204" pitchFamily="66" charset="0"/>
              </a:rPr>
              <a:t>Fabricated by twisting together, melting and pulling together two single mode fibers</a:t>
            </a:r>
          </a:p>
          <a:p>
            <a:pPr algn="just"/>
            <a:endParaRPr lang="en-CA" altLang="en-US" sz="3200" dirty="0">
              <a:latin typeface="Comic Sans MS" panose="030F0702030302020204" pitchFamily="66" charset="0"/>
            </a:endParaRPr>
          </a:p>
          <a:p>
            <a:pPr algn="just"/>
            <a:r>
              <a:rPr lang="en-CA" altLang="en-US" sz="3200" dirty="0">
                <a:latin typeface="Comic Sans MS" panose="030F0702030302020204" pitchFamily="66" charset="0"/>
              </a:rPr>
              <a:t>They get fused together over length </a:t>
            </a:r>
            <a:r>
              <a:rPr lang="en-CA" altLang="en-US" sz="3200" i="1" dirty="0">
                <a:latin typeface="Comic Sans MS" panose="030F0702030302020204" pitchFamily="66" charset="0"/>
              </a:rPr>
              <a:t>W; </a:t>
            </a:r>
            <a:r>
              <a:rPr lang="en-CA" altLang="en-US" sz="3200" dirty="0">
                <a:latin typeface="Comic Sans MS" panose="030F0702030302020204" pitchFamily="66" charset="0"/>
              </a:rPr>
              <a:t>tapered section of length </a:t>
            </a:r>
            <a:r>
              <a:rPr lang="en-CA" altLang="en-US" sz="3200" i="1" dirty="0">
                <a:latin typeface="Comic Sans MS" panose="030F0702030302020204" pitchFamily="66" charset="0"/>
              </a:rPr>
              <a:t>L; </a:t>
            </a:r>
            <a:r>
              <a:rPr lang="en-CA" altLang="en-US" sz="3200" dirty="0">
                <a:latin typeface="Comic Sans MS" panose="030F0702030302020204" pitchFamily="66" charset="0"/>
              </a:rPr>
              <a:t>total draw length</a:t>
            </a:r>
            <a:r>
              <a:rPr lang="en-CA" altLang="en-US" sz="3200" i="1" dirty="0">
                <a:latin typeface="Comic Sans MS" panose="030F0702030302020204" pitchFamily="66" charset="0"/>
              </a:rPr>
              <a:t> = L+W</a:t>
            </a:r>
          </a:p>
          <a:p>
            <a:pPr algn="just"/>
            <a:endParaRPr lang="en-CA" altLang="en-US" sz="3200" i="1" dirty="0">
              <a:latin typeface="Comic Sans MS" panose="030F0702030302020204" pitchFamily="66" charset="0"/>
            </a:endParaRPr>
          </a:p>
          <a:p>
            <a:pPr algn="just"/>
            <a:r>
              <a:rPr lang="en-CA" altLang="en-US" sz="3200" dirty="0">
                <a:latin typeface="Comic Sans MS" panose="030F0702030302020204" pitchFamily="66" charset="0"/>
              </a:rPr>
              <a:t>Significant decrease in </a:t>
            </a:r>
            <a:r>
              <a:rPr lang="en-CA" altLang="en-US" sz="3200" i="1" dirty="0">
                <a:latin typeface="Comic Sans MS" panose="030F0702030302020204" pitchFamily="66" charset="0"/>
              </a:rPr>
              <a:t>V</a:t>
            </a:r>
            <a:r>
              <a:rPr lang="en-CA" altLang="en-US" sz="3200" dirty="0">
                <a:latin typeface="Comic Sans MS" panose="030F0702030302020204" pitchFamily="66" charset="0"/>
              </a:rPr>
              <a:t>-number in the coupling region; energy in the core leak out and gradually couples into the second fibre</a:t>
            </a:r>
          </a:p>
        </p:txBody>
      </p:sp>
    </p:spTree>
    <p:extLst>
      <p:ext uri="{BB962C8B-B14F-4D97-AF65-F5344CB8AC3E}">
        <p14:creationId xmlns:p14="http://schemas.microsoft.com/office/powerpoint/2010/main" val="2671387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0"/>
            <a:ext cx="8229600" cy="792162"/>
          </a:xfrm>
        </p:spPr>
        <p:txBody>
          <a:bodyPr>
            <a:normAutofit/>
          </a:bodyPr>
          <a:lstStyle/>
          <a:p>
            <a:pPr eaLnBrk="1" hangingPunct="1"/>
            <a:r>
              <a:rPr lang="en-US" altLang="en-US" sz="4200" b="1" dirty="0">
                <a:solidFill>
                  <a:srgbClr val="C00000"/>
                </a:solidFill>
                <a:latin typeface="Comic Sans MS" panose="030F0702030302020204" pitchFamily="66" charset="0"/>
              </a:rPr>
              <a:t>N </a:t>
            </a:r>
            <a:r>
              <a:rPr lang="en-US" altLang="en-US" sz="4200" b="1" dirty="0">
                <a:solidFill>
                  <a:srgbClr val="C00000"/>
                </a:solidFill>
                <a:latin typeface="Comic Sans MS" panose="030F0702030302020204" pitchFamily="66" charset="0"/>
                <a:sym typeface="Symbol" panose="05050102010706020507" pitchFamily="18" charset="2"/>
              </a:rPr>
              <a:t></a:t>
            </a:r>
            <a:r>
              <a:rPr lang="en-US" altLang="en-US" sz="4200" b="1" dirty="0">
                <a:solidFill>
                  <a:srgbClr val="C00000"/>
                </a:solidFill>
                <a:latin typeface="Comic Sans MS" panose="030F0702030302020204" pitchFamily="66" charset="0"/>
              </a:rPr>
              <a:t> N Star Coupler</a:t>
            </a:r>
            <a:endParaRPr lang="en-US" altLang="en-US" sz="4200" dirty="0">
              <a:solidFill>
                <a:srgbClr val="C00000"/>
              </a:solidFill>
              <a:latin typeface="Comic Sans MS" panose="030F0702030302020204" pitchFamily="66" charset="0"/>
            </a:endParaRPr>
          </a:p>
        </p:txBody>
      </p:sp>
      <p:sp>
        <p:nvSpPr>
          <p:cNvPr id="5" name="Content Placeholder 2"/>
          <p:cNvSpPr>
            <a:spLocks noGrp="1"/>
          </p:cNvSpPr>
          <p:nvPr>
            <p:ph idx="1"/>
          </p:nvPr>
        </p:nvSpPr>
        <p:spPr>
          <a:xfrm>
            <a:off x="283779" y="876300"/>
            <a:ext cx="11167241" cy="1066800"/>
          </a:xfrm>
        </p:spPr>
        <p:txBody>
          <a:bodyPr>
            <a:normAutofit/>
          </a:bodyPr>
          <a:lstStyle/>
          <a:p>
            <a:pPr eaLnBrk="1" hangingPunct="1"/>
            <a:r>
              <a:rPr lang="en-US" altLang="en-US" sz="2400">
                <a:latin typeface="Comic Sans MS" panose="030F0702030302020204" pitchFamily="66" charset="0"/>
              </a:rPr>
              <a:t>Can construct star couplers by cascading 3-dB couplers</a:t>
            </a:r>
          </a:p>
          <a:p>
            <a:pPr eaLnBrk="1" hangingPunct="1"/>
            <a:r>
              <a:rPr lang="en-US" altLang="en-US" sz="2400">
                <a:latin typeface="Comic Sans MS" panose="030F0702030302020204" pitchFamily="66" charset="0"/>
              </a:rPr>
              <a:t>The number of 3-dB couplers needed to construct an N </a:t>
            </a:r>
            <a:r>
              <a:rPr lang="en-US" altLang="en-US" sz="2400">
                <a:latin typeface="Comic Sans MS" panose="030F0702030302020204" pitchFamily="66" charset="0"/>
                <a:sym typeface="Symbol" panose="05050102010706020507" pitchFamily="18" charset="2"/>
              </a:rPr>
              <a:t></a:t>
            </a:r>
            <a:r>
              <a:rPr lang="en-US" altLang="en-US" sz="2400">
                <a:latin typeface="Comic Sans MS" panose="030F0702030302020204" pitchFamily="66" charset="0"/>
              </a:rPr>
              <a:t> N star is</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79" y="2877207"/>
            <a:ext cx="54864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696" y="2133600"/>
            <a:ext cx="2755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179" y="2027239"/>
            <a:ext cx="6304240" cy="139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0179" y="3597165"/>
            <a:ext cx="6304240" cy="216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596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454166" y="0"/>
            <a:ext cx="8229600" cy="797417"/>
          </a:xfrm>
        </p:spPr>
        <p:txBody>
          <a:bodyPr/>
          <a:lstStyle/>
          <a:p>
            <a:r>
              <a:rPr lang="en-US" altLang="en-US" b="1" dirty="0">
                <a:solidFill>
                  <a:srgbClr val="C00000"/>
                </a:solidFill>
                <a:latin typeface="Comic Sans MS" panose="030F0702030302020204" pitchFamily="66" charset="0"/>
              </a:rPr>
              <a:t>Coupler Characteristics</a:t>
            </a:r>
          </a:p>
        </p:txBody>
      </p:sp>
      <p:sp>
        <p:nvSpPr>
          <p:cNvPr id="5" name="Rectangle 3"/>
          <p:cNvSpPr txBox="1">
            <a:spLocks noChangeArrowheads="1"/>
          </p:cNvSpPr>
          <p:nvPr/>
        </p:nvSpPr>
        <p:spPr>
          <a:xfrm>
            <a:off x="215462" y="1179786"/>
            <a:ext cx="11619186" cy="4537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defRPr/>
            </a:pPr>
            <a:r>
              <a:rPr lang="en-US" sz="4000" dirty="0">
                <a:latin typeface="Comic Sans MS" panose="030F0702030302020204" pitchFamily="66" charset="0"/>
              </a:rPr>
              <a:t>power ratio between both output can be changed b</a:t>
            </a:r>
            <a:r>
              <a:rPr lang="en-US" sz="3200" dirty="0">
                <a:latin typeface="Comic Sans MS" panose="030F0702030302020204" pitchFamily="66" charset="0"/>
              </a:rPr>
              <a:t>y adjusting the draw length of a simple fused fiber coupler</a:t>
            </a:r>
          </a:p>
          <a:p>
            <a:pPr marL="342900" lvl="1" indent="-342900" algn="just">
              <a:defRPr/>
            </a:pPr>
            <a:endParaRPr lang="en-US" sz="3200" dirty="0">
              <a:latin typeface="Comic Sans MS" panose="030F0702030302020204" pitchFamily="66" charset="0"/>
            </a:endParaRPr>
          </a:p>
          <a:p>
            <a:pPr marL="342900" lvl="1" indent="-342900" algn="just">
              <a:defRPr/>
            </a:pPr>
            <a:r>
              <a:rPr lang="en-US" sz="4000" dirty="0">
                <a:latin typeface="Comic Sans MS" panose="030F0702030302020204" pitchFamily="66" charset="0"/>
              </a:rPr>
              <a:t>It can be made a WDM de-multiplexer: </a:t>
            </a:r>
          </a:p>
          <a:p>
            <a:pPr marL="742950" lvl="2" indent="-342900" algn="just">
              <a:defRPr/>
            </a:pPr>
            <a:r>
              <a:rPr lang="en-US" sz="2800" dirty="0">
                <a:latin typeface="Comic Sans MS" panose="030F0702030302020204" pitchFamily="66" charset="0"/>
              </a:rPr>
              <a:t>Example, 1300 nm will appear output 2 (p2) and 1550 nm will appear at output 1 (P1)   </a:t>
            </a:r>
          </a:p>
          <a:p>
            <a:pPr marL="742950" lvl="2" indent="-342900" algn="just">
              <a:defRPr/>
            </a:pPr>
            <a:r>
              <a:rPr lang="en-US" sz="2800" dirty="0">
                <a:latin typeface="Comic Sans MS" panose="030F0702030302020204" pitchFamily="66" charset="0"/>
              </a:rPr>
              <a:t>However, suitable only for few wavelengths that are far apart, not good for DWDM</a:t>
            </a:r>
          </a:p>
          <a:p>
            <a:pPr marL="742950" lvl="2" indent="-342900" algn="just">
              <a:buFont typeface="Arial" panose="020B0604020202020204" pitchFamily="34" charset="0"/>
              <a:buNone/>
              <a:defRPr/>
            </a:pPr>
            <a:endParaRPr lang="en-US" sz="2800" dirty="0">
              <a:latin typeface="Comic Sans MS" panose="030F0702030302020204" pitchFamily="66" charset="0"/>
            </a:endParaRPr>
          </a:p>
          <a:p>
            <a:pPr lvl="1" algn="just">
              <a:defRPr/>
            </a:pPr>
            <a:endParaRPr lang="en-US" sz="3200" dirty="0">
              <a:latin typeface="Comic Sans MS" panose="030F0702030302020204" pitchFamily="66" charset="0"/>
            </a:endParaRPr>
          </a:p>
        </p:txBody>
      </p:sp>
    </p:spTree>
    <p:extLst>
      <p:ext uri="{BB962C8B-B14F-4D97-AF65-F5344CB8AC3E}">
        <p14:creationId xmlns:p14="http://schemas.microsoft.com/office/powerpoint/2010/main" val="1402736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74867" y="1198726"/>
            <a:ext cx="8459788" cy="3600450"/>
            <a:chOff x="539750" y="2060575"/>
            <a:chExt cx="8459788" cy="3600450"/>
          </a:xfrm>
        </p:grpSpPr>
        <p:pic>
          <p:nvPicPr>
            <p:cNvPr id="5" name="Picture 1" descr="Coupler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205038"/>
              <a:ext cx="45720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oupler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33274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5580063" y="5084763"/>
              <a:ext cx="2447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b="1">
                  <a:solidFill>
                    <a:srgbClr val="0000FF"/>
                  </a:solidFill>
                  <a:latin typeface="Comic Sans MS" panose="030F0702030302020204" pitchFamily="66" charset="0"/>
                  <a:cs typeface="Arial" panose="020B0604020202020204" pitchFamily="34" charset="0"/>
                </a:rPr>
                <a:t>6x6 coupler</a:t>
              </a:r>
            </a:p>
          </p:txBody>
        </p:sp>
        <p:sp>
          <p:nvSpPr>
            <p:cNvPr id="8" name="Title 1"/>
            <p:cNvSpPr txBox="1">
              <a:spLocks/>
            </p:cNvSpPr>
            <p:nvPr/>
          </p:nvSpPr>
          <p:spPr bwMode="auto">
            <a:xfrm>
              <a:off x="1042988" y="5084763"/>
              <a:ext cx="24495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b="1" dirty="0">
                  <a:solidFill>
                    <a:srgbClr val="0000FF"/>
                  </a:solidFill>
                  <a:latin typeface="Comic Sans MS" panose="030F0702030302020204" pitchFamily="66" charset="0"/>
                  <a:cs typeface="Arial" panose="020B0604020202020204" pitchFamily="34" charset="0"/>
                </a:rPr>
                <a:t>1x2 coupler</a:t>
              </a:r>
            </a:p>
          </p:txBody>
        </p:sp>
      </p:grpSp>
    </p:spTree>
    <p:extLst>
      <p:ext uri="{BB962C8B-B14F-4D97-AF65-F5344CB8AC3E}">
        <p14:creationId xmlns:p14="http://schemas.microsoft.com/office/powerpoint/2010/main" val="1894992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8229600" y="6553200"/>
            <a:ext cx="609600" cy="228600"/>
          </a:xfrm>
        </p:spPr>
        <p:txBody>
          <a:bodyPr/>
          <a:lstStyle/>
          <a:p>
            <a:fld id="{32391DDC-31A5-45B1-9A67-15258E6EB5B2}" type="slidenum">
              <a:rPr lang="en-US" altLang="en-US">
                <a:latin typeface="Comic Sans MS" panose="030F0702030302020204" pitchFamily="66" charset="0"/>
              </a:rPr>
              <a:pPr/>
              <a:t>64</a:t>
            </a:fld>
            <a:endParaRPr lang="en-US" altLang="en-US">
              <a:latin typeface="Comic Sans MS" panose="030F0702030302020204" pitchFamily="66" charset="0"/>
            </a:endParaRPr>
          </a:p>
        </p:txBody>
      </p:sp>
      <p:sp>
        <p:nvSpPr>
          <p:cNvPr id="5" name="Rectangle 2"/>
          <p:cNvSpPr>
            <a:spLocks noGrp="1" noChangeArrowheads="1"/>
          </p:cNvSpPr>
          <p:nvPr>
            <p:ph type="title"/>
          </p:nvPr>
        </p:nvSpPr>
        <p:spPr>
          <a:xfrm>
            <a:off x="4398907" y="2"/>
            <a:ext cx="3329152" cy="835025"/>
          </a:xfrm>
        </p:spPr>
        <p:txBody>
          <a:bodyPr/>
          <a:lstStyle/>
          <a:p>
            <a:pPr algn="l"/>
            <a:r>
              <a:rPr lang="en-US" altLang="en-US" b="1" dirty="0">
                <a:solidFill>
                  <a:srgbClr val="C00000"/>
                </a:solidFill>
                <a:latin typeface="Comic Sans MS" panose="030F0702030302020204" pitchFamily="66" charset="0"/>
              </a:rPr>
              <a:t>Splitters</a:t>
            </a:r>
          </a:p>
        </p:txBody>
      </p:sp>
      <p:sp>
        <p:nvSpPr>
          <p:cNvPr id="6" name="Rectangle 3"/>
          <p:cNvSpPr txBox="1">
            <a:spLocks noChangeArrowheads="1"/>
          </p:cNvSpPr>
          <p:nvPr/>
        </p:nvSpPr>
        <p:spPr>
          <a:xfrm>
            <a:off x="110686" y="754119"/>
            <a:ext cx="11905593"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Comic Sans MS" panose="030F0702030302020204" pitchFamily="66" charset="0"/>
              </a:rPr>
              <a:t>The simplest couplers are fiber optic splitters. </a:t>
            </a:r>
          </a:p>
          <a:p>
            <a:r>
              <a:rPr lang="en-US" altLang="en-US" dirty="0">
                <a:latin typeface="Comic Sans MS" panose="030F0702030302020204" pitchFamily="66" charset="0"/>
              </a:rPr>
              <a:t>They possess at least three ports but may have more than 32 for more complex devices. </a:t>
            </a:r>
          </a:p>
          <a:p>
            <a:r>
              <a:rPr lang="en-US" altLang="en-US" dirty="0">
                <a:latin typeface="Comic Sans MS" panose="030F0702030302020204" pitchFamily="66" charset="0"/>
              </a:rPr>
              <a:t>Popular splitting ratios include 50%-50%, 90%-10%, 95%-5% and 99%-1%; however, almost any custom value can be achieved. </a:t>
            </a:r>
          </a:p>
          <a:p>
            <a:r>
              <a:rPr lang="en-US" altLang="en-US" dirty="0">
                <a:latin typeface="Comic Sans MS" panose="030F0702030302020204" pitchFamily="66" charset="0"/>
              </a:rPr>
              <a:t>Excess loss: assures that the total output is never as high as the input. It hinders the performance. All couplers and splitters share this parameter. </a:t>
            </a:r>
          </a:p>
          <a:p>
            <a:r>
              <a:rPr lang="en-US" altLang="en-US" dirty="0">
                <a:latin typeface="Comic Sans MS" panose="030F0702030302020204" pitchFamily="66" charset="0"/>
              </a:rPr>
              <a:t>They are symmetrical. For instance, if the same coupler injected 50 µW into the 10% output leg, only 5 µW would reach the common port.</a:t>
            </a:r>
          </a:p>
        </p:txBody>
      </p:sp>
      <p:grpSp>
        <p:nvGrpSpPr>
          <p:cNvPr id="7" name="Group 14"/>
          <p:cNvGrpSpPr>
            <a:grpSpLocks/>
          </p:cNvGrpSpPr>
          <p:nvPr/>
        </p:nvGrpSpPr>
        <p:grpSpPr bwMode="auto">
          <a:xfrm>
            <a:off x="3233083" y="5286648"/>
            <a:ext cx="5091111" cy="1528763"/>
            <a:chOff x="905" y="3119"/>
            <a:chExt cx="3207" cy="963"/>
          </a:xfrm>
        </p:grpSpPr>
        <p:sp>
          <p:nvSpPr>
            <p:cNvPr id="8" name="Rectangle 6"/>
            <p:cNvSpPr>
              <a:spLocks noChangeArrowheads="1"/>
            </p:cNvSpPr>
            <p:nvPr/>
          </p:nvSpPr>
          <p:spPr bwMode="auto">
            <a:xfrm>
              <a:off x="1824" y="3168"/>
              <a:ext cx="1296" cy="192"/>
            </a:xfrm>
            <a:prstGeom prst="rect">
              <a:avLst/>
            </a:prstGeom>
            <a:solidFill>
              <a:srgbClr val="F80836"/>
            </a:solidFill>
            <a:ln w="57150">
              <a:solidFill>
                <a:srgbClr val="F8083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omic Sans MS" panose="030F0702030302020204" pitchFamily="66" charset="0"/>
              </a:endParaRPr>
            </a:p>
          </p:txBody>
        </p:sp>
        <p:sp>
          <p:nvSpPr>
            <p:cNvPr id="9" name="Rectangle 7"/>
            <p:cNvSpPr>
              <a:spLocks noChangeArrowheads="1"/>
            </p:cNvSpPr>
            <p:nvPr/>
          </p:nvSpPr>
          <p:spPr bwMode="auto">
            <a:xfrm>
              <a:off x="2352" y="3168"/>
              <a:ext cx="240" cy="624"/>
            </a:xfrm>
            <a:prstGeom prst="rect">
              <a:avLst/>
            </a:prstGeom>
            <a:solidFill>
              <a:srgbClr val="F80836"/>
            </a:solidFill>
            <a:ln w="57150">
              <a:solidFill>
                <a:srgbClr val="F8083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omic Sans MS" panose="030F0702030302020204" pitchFamily="66" charset="0"/>
              </a:endParaRPr>
            </a:p>
          </p:txBody>
        </p:sp>
        <p:sp>
          <p:nvSpPr>
            <p:cNvPr id="10" name="Line 8"/>
            <p:cNvSpPr>
              <a:spLocks noChangeShapeType="1"/>
            </p:cNvSpPr>
            <p:nvPr/>
          </p:nvSpPr>
          <p:spPr bwMode="auto">
            <a:xfrm>
              <a:off x="3120" y="3264"/>
              <a:ext cx="240" cy="0"/>
            </a:xfrm>
            <a:prstGeom prst="line">
              <a:avLst/>
            </a:prstGeom>
            <a:noFill/>
            <a:ln w="57150">
              <a:solidFill>
                <a:srgbClr val="356BC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omic Sans MS" panose="030F0702030302020204" pitchFamily="66" charset="0"/>
              </a:endParaRPr>
            </a:p>
          </p:txBody>
        </p:sp>
        <p:sp>
          <p:nvSpPr>
            <p:cNvPr id="11" name="Line 9"/>
            <p:cNvSpPr>
              <a:spLocks noChangeShapeType="1"/>
            </p:cNvSpPr>
            <p:nvPr/>
          </p:nvSpPr>
          <p:spPr bwMode="auto">
            <a:xfrm flipH="1">
              <a:off x="1584" y="3264"/>
              <a:ext cx="240" cy="0"/>
            </a:xfrm>
            <a:prstGeom prst="line">
              <a:avLst/>
            </a:prstGeom>
            <a:noFill/>
            <a:ln w="57150">
              <a:solidFill>
                <a:srgbClr val="356BC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omic Sans MS" panose="030F0702030302020204" pitchFamily="66" charset="0"/>
              </a:endParaRPr>
            </a:p>
          </p:txBody>
        </p:sp>
        <p:sp>
          <p:nvSpPr>
            <p:cNvPr id="12" name="Text Box 10"/>
            <p:cNvSpPr txBox="1">
              <a:spLocks noChangeArrowheads="1"/>
            </p:cNvSpPr>
            <p:nvPr/>
          </p:nvSpPr>
          <p:spPr bwMode="auto">
            <a:xfrm>
              <a:off x="3353" y="3119"/>
              <a:ext cx="75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sz="2400">
                  <a:solidFill>
                    <a:schemeClr val="accent2"/>
                  </a:solidFill>
                  <a:latin typeface="Comic Sans MS" panose="030F0702030302020204" pitchFamily="66" charset="0"/>
                </a:rPr>
                <a:t>Output</a:t>
              </a:r>
            </a:p>
          </p:txBody>
        </p:sp>
        <p:sp>
          <p:nvSpPr>
            <p:cNvPr id="13" name="Text Box 11"/>
            <p:cNvSpPr txBox="1">
              <a:spLocks noChangeArrowheads="1"/>
            </p:cNvSpPr>
            <p:nvPr/>
          </p:nvSpPr>
          <p:spPr bwMode="auto">
            <a:xfrm>
              <a:off x="905" y="3119"/>
              <a:ext cx="75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sz="2400">
                  <a:solidFill>
                    <a:schemeClr val="accent2"/>
                  </a:solidFill>
                  <a:latin typeface="Comic Sans MS" panose="030F0702030302020204" pitchFamily="66" charset="0"/>
                </a:rPr>
                <a:t>Output</a:t>
              </a:r>
            </a:p>
          </p:txBody>
        </p:sp>
        <p:sp>
          <p:nvSpPr>
            <p:cNvPr id="14" name="Text Box 12"/>
            <p:cNvSpPr txBox="1">
              <a:spLocks noChangeArrowheads="1"/>
            </p:cNvSpPr>
            <p:nvPr/>
          </p:nvSpPr>
          <p:spPr bwMode="auto">
            <a:xfrm>
              <a:off x="2532" y="3791"/>
              <a:ext cx="62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8083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en-US" sz="2400">
                  <a:solidFill>
                    <a:schemeClr val="accent2"/>
                  </a:solidFill>
                  <a:latin typeface="Comic Sans MS" panose="030F0702030302020204" pitchFamily="66" charset="0"/>
                </a:rPr>
                <a:t>Input</a:t>
              </a:r>
            </a:p>
          </p:txBody>
        </p:sp>
        <p:sp>
          <p:nvSpPr>
            <p:cNvPr id="15" name="Line 13"/>
            <p:cNvSpPr>
              <a:spLocks noChangeShapeType="1"/>
            </p:cNvSpPr>
            <p:nvPr/>
          </p:nvSpPr>
          <p:spPr bwMode="auto">
            <a:xfrm>
              <a:off x="2480" y="3840"/>
              <a:ext cx="0" cy="240"/>
            </a:xfrm>
            <a:prstGeom prst="line">
              <a:avLst/>
            </a:prstGeom>
            <a:noFill/>
            <a:ln w="57150">
              <a:solidFill>
                <a:srgbClr val="356BCB"/>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omic Sans MS" panose="030F0702030302020204" pitchFamily="66" charset="0"/>
              </a:endParaRPr>
            </a:p>
          </p:txBody>
        </p:sp>
      </p:grpSp>
    </p:spTree>
    <p:extLst>
      <p:ext uri="{BB962C8B-B14F-4D97-AF65-F5344CB8AC3E}">
        <p14:creationId xmlns:p14="http://schemas.microsoft.com/office/powerpoint/2010/main" val="9950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4000"/>
                            </p:stCondLst>
                            <p:childTnLst>
                              <p:par>
                                <p:cTn id="15" presetID="2" presetClass="entr" presetSubtype="8" fill="hold" grpId="0" nodeType="afterEffect">
                                  <p:stCondLst>
                                    <p:cond delay="300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7500"/>
                            </p:stCondLst>
                            <p:childTnLst>
                              <p:par>
                                <p:cTn id="20" presetID="2" presetClass="entr" presetSubtype="8" fill="hold" grpId="0" nodeType="afterEffect">
                                  <p:stCondLst>
                                    <p:cond delay="300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11000"/>
                            </p:stCondLst>
                            <p:childTnLst>
                              <p:par>
                                <p:cTn id="25" presetID="2" presetClass="entr" presetSubtype="8" fill="hold" grpId="0" nodeType="afterEffect">
                                  <p:stCondLst>
                                    <p:cond delay="300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14500"/>
                            </p:stCondLst>
                            <p:childTnLst>
                              <p:par>
                                <p:cTn id="30" presetID="2" presetClass="entr" presetSubtype="8" fill="hold" grpId="0" nodeType="afterEffect">
                                  <p:stCondLst>
                                    <p:cond delay="3000"/>
                                  </p:stCondLst>
                                  <p:childTnLst>
                                    <p:set>
                                      <p:cBhvr>
                                        <p:cTn id="31" dur="1" fill="hold">
                                          <p:stCondLst>
                                            <p:cond delay="0"/>
                                          </p:stCondLst>
                                        </p:cTn>
                                        <p:tgtEl>
                                          <p:spTgt spid="6">
                                            <p:txEl>
                                              <p:pRg st="4" end="4"/>
                                            </p:txEl>
                                          </p:spTgt>
                                        </p:tgtEl>
                                        <p:attrNameLst>
                                          <p:attrName>style.visibility</p:attrName>
                                        </p:attrNameLst>
                                      </p:cBhvr>
                                      <p:to>
                                        <p:strVal val="visible"/>
                                      </p:to>
                                    </p:set>
                                    <p:anim calcmode="lin" valueType="num">
                                      <p:cBhvr additive="base">
                                        <p:cTn id="32"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18000"/>
                            </p:stCondLst>
                            <p:childTnLst>
                              <p:par>
                                <p:cTn id="35" presetID="2" presetClass="entr" presetSubtype="8" fill="hold" nodeType="afterEffect">
                                  <p:stCondLst>
                                    <p:cond delay="1100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advAuto="300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959069" y="0"/>
            <a:ext cx="8458200" cy="825062"/>
          </a:xfrm>
        </p:spPr>
        <p:txBody>
          <a:bodyPr>
            <a:normAutofit fontScale="90000"/>
          </a:bodyPr>
          <a:lstStyle/>
          <a:p>
            <a:pPr algn="l"/>
            <a:r>
              <a:rPr lang="en-US" altLang="en-US" b="1" dirty="0">
                <a:solidFill>
                  <a:srgbClr val="C00000"/>
                </a:solidFill>
                <a:latin typeface="Comic Sans MS" panose="030F0702030302020204" pitchFamily="66" charset="0"/>
              </a:rPr>
              <a:t>Coupler + Splitter - Applications</a:t>
            </a:r>
          </a:p>
        </p:txBody>
      </p:sp>
      <p:sp>
        <p:nvSpPr>
          <p:cNvPr id="6" name="Rectangle 3"/>
          <p:cNvSpPr txBox="1">
            <a:spLocks noChangeArrowheads="1"/>
          </p:cNvSpPr>
          <p:nvPr/>
        </p:nvSpPr>
        <p:spPr>
          <a:xfrm>
            <a:off x="0" y="1090448"/>
            <a:ext cx="11905593"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a:latin typeface="Comic Sans MS" panose="030F0702030302020204" pitchFamily="66" charset="0"/>
              </a:rPr>
              <a:t>Local monitoring of a light source output (usually for control purposes). </a:t>
            </a:r>
          </a:p>
          <a:p>
            <a:pPr algn="just"/>
            <a:r>
              <a:rPr lang="en-US" altLang="en-US" dirty="0">
                <a:latin typeface="Comic Sans MS" panose="030F0702030302020204" pitchFamily="66" charset="0"/>
              </a:rPr>
              <a:t>Distributing a common signal to several locations simultaneously. </a:t>
            </a:r>
          </a:p>
          <a:p>
            <a:pPr algn="just"/>
            <a:r>
              <a:rPr lang="en-US" altLang="en-US" dirty="0">
                <a:latin typeface="Comic Sans MS" panose="030F0702030302020204" pitchFamily="66" charset="0"/>
              </a:rPr>
              <a:t>Making a linear, tapped fiber optic bus. Here, each splitter would be a 95%-5% device that allows a small portion of the energy to be tapped while the bulk of the energy continues down the main trunk.</a:t>
            </a:r>
            <a:r>
              <a:rPr lang="en-US" altLang="en-US" sz="3200" dirty="0">
                <a:latin typeface="Comic Sans MS" panose="030F0702030302020204" pitchFamily="66" charset="0"/>
              </a:rPr>
              <a:t> </a:t>
            </a:r>
          </a:p>
        </p:txBody>
      </p:sp>
      <p:pic>
        <p:nvPicPr>
          <p:cNvPr id="7" name="Picture 1139" descr="Optical Wave Guide C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708" y="4144798"/>
            <a:ext cx="6407150" cy="205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16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68869" y="0"/>
            <a:ext cx="8229600" cy="792162"/>
          </a:xfrm>
        </p:spPr>
        <p:txBody>
          <a:bodyPr/>
          <a:lstStyle/>
          <a:p>
            <a:pPr eaLnBrk="1" hangingPunct="1"/>
            <a:r>
              <a:rPr lang="en-US" altLang="en-US" b="1" dirty="0">
                <a:solidFill>
                  <a:srgbClr val="C00000"/>
                </a:solidFill>
                <a:latin typeface="Comic Sans MS" panose="030F0702030302020204" pitchFamily="66" charset="0"/>
              </a:rPr>
              <a:t>Optical Isolators</a:t>
            </a:r>
            <a:endParaRPr lang="en-US" altLang="en-US" dirty="0">
              <a:solidFill>
                <a:srgbClr val="C00000"/>
              </a:solidFill>
              <a:latin typeface="Comic Sans MS" panose="030F0702030302020204" pitchFamily="66" charset="0"/>
            </a:endParaRPr>
          </a:p>
        </p:txBody>
      </p:sp>
      <p:sp>
        <p:nvSpPr>
          <p:cNvPr id="5" name="Content Placeholder 2"/>
          <p:cNvSpPr>
            <a:spLocks noGrp="1"/>
          </p:cNvSpPr>
          <p:nvPr>
            <p:ph idx="1"/>
          </p:nvPr>
        </p:nvSpPr>
        <p:spPr>
          <a:xfrm>
            <a:off x="0" y="907256"/>
            <a:ext cx="12391697" cy="1783392"/>
          </a:xfrm>
        </p:spPr>
        <p:txBody>
          <a:bodyPr>
            <a:normAutofit/>
          </a:bodyPr>
          <a:lstStyle/>
          <a:p>
            <a:pPr>
              <a:buFont typeface="Arial" panose="020B0604020202020204" pitchFamily="34" charset="0"/>
              <a:buNone/>
            </a:pPr>
            <a:r>
              <a:rPr lang="en-US" altLang="en-US" sz="2400" dirty="0">
                <a:solidFill>
                  <a:srgbClr val="0070C0"/>
                </a:solidFill>
                <a:latin typeface="Comic Sans MS" panose="030F0702030302020204" pitchFamily="66" charset="0"/>
              </a:rPr>
              <a:t>Optical isolators allow light to pass in only one direction. </a:t>
            </a:r>
          </a:p>
          <a:p>
            <a:r>
              <a:rPr lang="en-US" altLang="en-US" sz="2400" dirty="0">
                <a:latin typeface="Comic Sans MS" panose="030F0702030302020204" pitchFamily="66" charset="0"/>
              </a:rPr>
              <a:t>This prevents scattered or reflected light from traveling in the reverse direction.</a:t>
            </a:r>
          </a:p>
          <a:p>
            <a:r>
              <a:rPr lang="en-US" altLang="en-US" sz="2400" dirty="0">
                <a:latin typeface="Comic Sans MS" panose="030F0702030302020204" pitchFamily="66" charset="0"/>
              </a:rPr>
              <a:t>E.g., can keep backward-traveling light from entering a laser diode and possibly causing instabilities in the optical output.</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5021263"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p:nvSpPr>
        <p:spPr bwMode="auto">
          <a:xfrm>
            <a:off x="5799082" y="4862512"/>
            <a:ext cx="49950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C00000"/>
                </a:solidFill>
                <a:latin typeface="Comic Sans MS" panose="030F0702030302020204" pitchFamily="66" charset="0"/>
              </a:rPr>
              <a:t>Polarization-independent isolator made of three miniature optical components</a:t>
            </a:r>
          </a:p>
        </p:txBody>
      </p:sp>
    </p:spTree>
    <p:extLst>
      <p:ext uri="{BB962C8B-B14F-4D97-AF65-F5344CB8AC3E}">
        <p14:creationId xmlns:p14="http://schemas.microsoft.com/office/powerpoint/2010/main" val="2549344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21417" y="89503"/>
            <a:ext cx="4786859" cy="604180"/>
          </a:xfrm>
        </p:spPr>
        <p:txBody>
          <a:bodyPr>
            <a:noAutofit/>
          </a:bodyPr>
          <a:lstStyle/>
          <a:p>
            <a:r>
              <a:rPr lang="en-US" altLang="en-US" b="1" dirty="0">
                <a:solidFill>
                  <a:srgbClr val="C00000"/>
                </a:solidFill>
                <a:latin typeface="Comic Sans MS" panose="030F0702030302020204" pitchFamily="66" charset="0"/>
                <a:cs typeface="Arial" panose="020B0604020202020204" pitchFamily="34" charset="0"/>
              </a:rPr>
              <a:t>Isolators </a:t>
            </a:r>
          </a:p>
        </p:txBody>
      </p:sp>
      <p:pic>
        <p:nvPicPr>
          <p:cNvPr id="5" name="Picture 1" descr="optical_isolator_400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1359" y="3465348"/>
            <a:ext cx="38100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solator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0780" y="315311"/>
            <a:ext cx="374491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optical isolator.jpg"/>
          <p:cNvPicPr>
            <a:picLocks noChangeAspect="1"/>
          </p:cNvPicPr>
          <p:nvPr/>
        </p:nvPicPr>
        <p:blipFill>
          <a:blip r:embed="rId4"/>
          <a:srcRect/>
          <a:stretch>
            <a:fillRect/>
          </a:stretch>
        </p:blipFill>
        <p:spPr bwMode="auto">
          <a:xfrm>
            <a:off x="966951" y="2180897"/>
            <a:ext cx="4295775" cy="3124200"/>
          </a:xfrm>
          <a:prstGeom prst="rect">
            <a:avLst/>
          </a:prstGeom>
          <a:noFill/>
          <a:ln w="9525">
            <a:noFill/>
            <a:miter lim="800000"/>
            <a:headEnd/>
            <a:tailEnd/>
          </a:ln>
        </p:spPr>
      </p:pic>
      <p:cxnSp>
        <p:nvCxnSpPr>
          <p:cNvPr id="8" name="Straight Connector 7"/>
          <p:cNvCxnSpPr>
            <a:cxnSpLocks noChangeShapeType="1"/>
          </p:cNvCxnSpPr>
          <p:nvPr/>
        </p:nvCxnSpPr>
        <p:spPr bwMode="auto">
          <a:xfrm>
            <a:off x="5005551" y="4746297"/>
            <a:ext cx="685800" cy="1588"/>
          </a:xfrm>
          <a:prstGeom prst="line">
            <a:avLst/>
          </a:prstGeom>
          <a:noFill/>
          <a:ln w="38100">
            <a:solidFill>
              <a:schemeClr val="tx1"/>
            </a:solidFill>
            <a:round/>
            <a:headEnd/>
            <a:tailEnd/>
          </a:ln>
          <a:effectLst>
            <a:outerShdw blurRad="63500" dist="23000" dir="5400000" rotWithShape="0">
              <a:srgbClr val="000000">
                <a:alpha val="34999"/>
              </a:srgbClr>
            </a:outerShdw>
          </a:effectLst>
        </p:spPr>
      </p:cxnSp>
      <p:sp>
        <p:nvSpPr>
          <p:cNvPr id="9" name="TextBox 11"/>
          <p:cNvSpPr txBox="1">
            <a:spLocks noChangeArrowheads="1"/>
          </p:cNvSpPr>
          <p:nvPr/>
        </p:nvSpPr>
        <p:spPr bwMode="auto">
          <a:xfrm>
            <a:off x="5005551" y="4200197"/>
            <a:ext cx="760413" cy="473075"/>
          </a:xfrm>
          <a:prstGeom prst="rect">
            <a:avLst/>
          </a:prstGeom>
          <a:noFill/>
          <a:ln w="9525">
            <a:noFill/>
            <a:miter lim="800000"/>
            <a:headEnd/>
            <a:tailEnd/>
          </a:ln>
        </p:spPr>
        <p:txBody>
          <a:bodyPr wrap="none">
            <a:prstTxWarp prst="textNoShape">
              <a:avLst/>
            </a:prstTxWarp>
            <a:spAutoFit/>
          </a:bodyPr>
          <a:lstStyle/>
          <a:p>
            <a:r>
              <a:rPr lang="en-US" sz="2400" dirty="0">
                <a:solidFill>
                  <a:srgbClr val="000000"/>
                </a:solidFill>
                <a:latin typeface="Calibri" pitchFamily="34" charset="0"/>
                <a:ea typeface="Arial" charset="0"/>
                <a:cs typeface="Arial" charset="0"/>
              </a:rPr>
              <a:t>5cm</a:t>
            </a:r>
          </a:p>
        </p:txBody>
      </p:sp>
    </p:spTree>
    <p:extLst>
      <p:ext uri="{BB962C8B-B14F-4D97-AF65-F5344CB8AC3E}">
        <p14:creationId xmlns:p14="http://schemas.microsoft.com/office/powerpoint/2010/main" val="3779965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27131" y="0"/>
            <a:ext cx="8229600" cy="735724"/>
          </a:xfrm>
        </p:spPr>
        <p:txBody>
          <a:bodyPr/>
          <a:lstStyle/>
          <a:p>
            <a:pPr eaLnBrk="1" hangingPunct="1"/>
            <a:r>
              <a:rPr lang="en-US" altLang="en-US" b="1" dirty="0">
                <a:solidFill>
                  <a:srgbClr val="C00000"/>
                </a:solidFill>
                <a:latin typeface="Comic Sans MS" panose="030F0702030302020204" pitchFamily="66" charset="0"/>
              </a:rPr>
              <a:t>Optical Circulators</a:t>
            </a:r>
          </a:p>
        </p:txBody>
      </p:sp>
      <p:sp>
        <p:nvSpPr>
          <p:cNvPr id="5" name="Content Placeholder 2"/>
          <p:cNvSpPr>
            <a:spLocks noGrp="1"/>
          </p:cNvSpPr>
          <p:nvPr>
            <p:ph idx="1"/>
          </p:nvPr>
        </p:nvSpPr>
        <p:spPr>
          <a:xfrm>
            <a:off x="157655" y="1022130"/>
            <a:ext cx="8537028" cy="4453759"/>
          </a:xfrm>
        </p:spPr>
        <p:txBody>
          <a:bodyPr>
            <a:noAutofit/>
          </a:bodyPr>
          <a:lstStyle/>
          <a:p>
            <a:pPr algn="just"/>
            <a:r>
              <a:rPr lang="en-US" altLang="en-US" sz="3200" dirty="0">
                <a:latin typeface="Comic Sans MS" panose="030F0702030302020204" pitchFamily="66" charset="0"/>
              </a:rPr>
              <a:t>An </a:t>
            </a:r>
            <a:r>
              <a:rPr lang="en-US" altLang="en-US" sz="3200" i="1" dirty="0">
                <a:solidFill>
                  <a:srgbClr val="C00000"/>
                </a:solidFill>
                <a:latin typeface="Comic Sans MS" panose="030F0702030302020204" pitchFamily="66" charset="0"/>
              </a:rPr>
              <a:t>optical circulator </a:t>
            </a:r>
            <a:r>
              <a:rPr lang="en-US" altLang="en-US" sz="3200" dirty="0">
                <a:latin typeface="Comic Sans MS" panose="030F0702030302020204" pitchFamily="66" charset="0"/>
              </a:rPr>
              <a:t>is a nonreciprocal multiport passive device that directs light sequentially from port to port in only one direction.</a:t>
            </a:r>
          </a:p>
          <a:p>
            <a:pPr algn="just"/>
            <a:endParaRPr lang="en-US" altLang="en-US" sz="3200" dirty="0">
              <a:latin typeface="Comic Sans MS" panose="030F0702030302020204" pitchFamily="66" charset="0"/>
            </a:endParaRPr>
          </a:p>
          <a:p>
            <a:pPr algn="just"/>
            <a:r>
              <a:rPr lang="en-US" altLang="en-US" sz="3200" dirty="0">
                <a:solidFill>
                  <a:srgbClr val="0070C0"/>
                </a:solidFill>
                <a:latin typeface="Comic Sans MS" panose="030F0702030302020204" pitchFamily="66" charset="0"/>
              </a:rPr>
              <a:t>In the </a:t>
            </a:r>
            <a:r>
              <a:rPr lang="en-US" altLang="en-US" sz="3200" dirty="0">
                <a:solidFill>
                  <a:srgbClr val="C00000"/>
                </a:solidFill>
                <a:latin typeface="Comic Sans MS" panose="030F0702030302020204" pitchFamily="66" charset="0"/>
              </a:rPr>
              <a:t>3–port example</a:t>
            </a:r>
            <a:r>
              <a:rPr lang="en-US" altLang="en-US" sz="3200" dirty="0">
                <a:solidFill>
                  <a:srgbClr val="0070C0"/>
                </a:solidFill>
                <a:latin typeface="Comic Sans MS" panose="030F0702030302020204" pitchFamily="66" charset="0"/>
              </a:rPr>
              <a:t>, an input on port 1 is sent out on port 2, an input on port 2 is sent out on port 3, and an input on port 3 is sent out on port 1.</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4683" y="1866573"/>
            <a:ext cx="33432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9202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66497" y="0"/>
            <a:ext cx="9285890" cy="792162"/>
          </a:xfrm>
        </p:spPr>
        <p:txBody>
          <a:bodyPr>
            <a:normAutofit fontScale="90000"/>
          </a:bodyPr>
          <a:lstStyle/>
          <a:p>
            <a:pPr eaLnBrk="1" hangingPunct="1"/>
            <a:r>
              <a:rPr lang="en-US" altLang="en-US" b="1" dirty="0">
                <a:solidFill>
                  <a:srgbClr val="C00000"/>
                </a:solidFill>
                <a:latin typeface="Comic Sans MS" panose="030F0702030302020204" pitchFamily="66" charset="0"/>
              </a:rPr>
              <a:t>Isolator and Circulator Parameters</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490" y="717331"/>
            <a:ext cx="8077200"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490" y="3544669"/>
            <a:ext cx="7956331" cy="305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97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41149" y="663679"/>
            <a:ext cx="11850445" cy="53942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buFontTx/>
              <a:buNone/>
            </a:pPr>
            <a:r>
              <a:rPr lang="en-US" altLang="en-US" b="1" dirty="0">
                <a:solidFill>
                  <a:srgbClr val="0000FF"/>
                </a:solidFill>
                <a:latin typeface="Arial" panose="020B0604020202020204" pitchFamily="34" charset="0"/>
                <a:cs typeface="Arial" panose="020B0604020202020204" pitchFamily="34" charset="0"/>
              </a:rPr>
              <a:t>3. Photo Detector:</a:t>
            </a:r>
            <a:r>
              <a:rPr lang="en-US" altLang="en-US" dirty="0">
                <a:solidFill>
                  <a:srgbClr val="0000FF"/>
                </a:solidFill>
                <a:latin typeface="Arial" panose="020B0604020202020204" pitchFamily="34" charset="0"/>
                <a:cs typeface="Arial" panose="020B0604020202020204" pitchFamily="34" charset="0"/>
              </a:rPr>
              <a:t> </a:t>
            </a:r>
          </a:p>
          <a:p>
            <a:pPr algn="just"/>
            <a:r>
              <a:rPr lang="en-US" altLang="en-US" sz="2900" dirty="0">
                <a:latin typeface="Arial" panose="020B0604020202020204" pitchFamily="34" charset="0"/>
                <a:cs typeface="Arial" panose="020B0604020202020204" pitchFamily="34" charset="0"/>
              </a:rPr>
              <a:t>In choosing a particular photodetector, we mainly need to determine the minimum optical power that must fall on the photodetector to satisfy the bit error rate (BER) requirement at the specified data rate. </a:t>
            </a:r>
          </a:p>
          <a:p>
            <a:pPr algn="just"/>
            <a:r>
              <a:rPr lang="en-US" altLang="en-US" sz="2900" dirty="0">
                <a:latin typeface="Arial" panose="020B0604020202020204" pitchFamily="34" charset="0"/>
                <a:cs typeface="Arial" panose="020B0604020202020204" pitchFamily="34" charset="0"/>
              </a:rPr>
              <a:t>A </a:t>
            </a:r>
            <a:r>
              <a:rPr lang="en-US" altLang="en-US" sz="2900" i="1" dirty="0">
                <a:latin typeface="Arial" panose="020B0604020202020204" pitchFamily="34" charset="0"/>
                <a:cs typeface="Arial" panose="020B0604020202020204" pitchFamily="34" charset="0"/>
              </a:rPr>
              <a:t>pin</a:t>
            </a:r>
            <a:r>
              <a:rPr lang="en-US" altLang="en-US" sz="2900" dirty="0">
                <a:latin typeface="Arial" panose="020B0604020202020204" pitchFamily="34" charset="0"/>
                <a:cs typeface="Arial" panose="020B0604020202020204" pitchFamily="34" charset="0"/>
              </a:rPr>
              <a:t> photodiode receiver is simpler, more stable with changes in temperature, and less expensive than an avalanche photodiode receiver. </a:t>
            </a:r>
          </a:p>
          <a:p>
            <a:pPr algn="just"/>
            <a:r>
              <a:rPr lang="en-US" altLang="en-US" sz="2900" dirty="0">
                <a:latin typeface="Arial" panose="020B0604020202020204" pitchFamily="34" charset="0"/>
                <a:cs typeface="Arial" panose="020B0604020202020204" pitchFamily="34" charset="0"/>
              </a:rPr>
              <a:t>In addition, </a:t>
            </a:r>
            <a:r>
              <a:rPr lang="en-US" altLang="en-US" sz="2900" i="1" dirty="0">
                <a:latin typeface="Arial" panose="020B0604020202020204" pitchFamily="34" charset="0"/>
                <a:cs typeface="Arial" panose="020B0604020202020204" pitchFamily="34" charset="0"/>
              </a:rPr>
              <a:t>pin</a:t>
            </a:r>
            <a:r>
              <a:rPr lang="en-US" altLang="en-US" sz="2900" dirty="0">
                <a:latin typeface="Arial" panose="020B0604020202020204" pitchFamily="34" charset="0"/>
                <a:cs typeface="Arial" panose="020B0604020202020204" pitchFamily="34" charset="0"/>
              </a:rPr>
              <a:t> photodiode bias voltages are normally less than 50 V, whereas those of avalanche photodiodes are several hundred volts. </a:t>
            </a:r>
          </a:p>
          <a:p>
            <a:pPr algn="just"/>
            <a:r>
              <a:rPr lang="en-US" altLang="en-US" sz="2900" dirty="0">
                <a:latin typeface="Arial" panose="020B0604020202020204" pitchFamily="34" charset="0"/>
                <a:cs typeface="Arial" panose="020B0604020202020204" pitchFamily="34" charset="0"/>
              </a:rPr>
              <a:t>However, the advantages of </a:t>
            </a:r>
            <a:r>
              <a:rPr lang="en-US" altLang="en-US" sz="2900" i="1" dirty="0">
                <a:latin typeface="Arial" panose="020B0604020202020204" pitchFamily="34" charset="0"/>
                <a:cs typeface="Arial" panose="020B0604020202020204" pitchFamily="34" charset="0"/>
              </a:rPr>
              <a:t>pin</a:t>
            </a:r>
            <a:r>
              <a:rPr lang="en-US" altLang="en-US" sz="2900" dirty="0">
                <a:latin typeface="Arial" panose="020B0604020202020204" pitchFamily="34" charset="0"/>
                <a:cs typeface="Arial" panose="020B0604020202020204" pitchFamily="34" charset="0"/>
              </a:rPr>
              <a:t> photodiodes may be overruled by the increased sensitivity of the avalanche photodiode if very low optical power levels are to be detected.</a:t>
            </a:r>
          </a:p>
          <a:p>
            <a:pPr marL="533400" indent="-533400" algn="just">
              <a:buFontTx/>
              <a:buNone/>
            </a:pPr>
            <a:endParaRPr lang="en-US" altLang="en-US" dirty="0">
              <a:latin typeface="Arial" panose="020B0604020202020204" pitchFamily="34" charset="0"/>
              <a:cs typeface="Arial" panose="020B0604020202020204" pitchFamily="34" charset="0"/>
            </a:endParaRPr>
          </a:p>
        </p:txBody>
      </p:sp>
      <p:sp>
        <p:nvSpPr>
          <p:cNvPr id="5" name="Rectangle 4"/>
          <p:cNvSpPr/>
          <p:nvPr/>
        </p:nvSpPr>
        <p:spPr>
          <a:xfrm>
            <a:off x="3066931" y="78904"/>
            <a:ext cx="4831772" cy="584775"/>
          </a:xfrm>
          <a:prstGeom prst="rect">
            <a:avLst/>
          </a:prstGeom>
        </p:spPr>
        <p:txBody>
          <a:bodyPr wrap="none">
            <a:spAutoFit/>
          </a:bodyPr>
          <a:lstStyle/>
          <a:p>
            <a:pPr marL="533400" indent="-533400" algn="just">
              <a:buFontTx/>
              <a:buNone/>
            </a:pPr>
            <a:r>
              <a:rPr lang="en-US" altLang="en-US" sz="32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3541221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34404" y="0"/>
            <a:ext cx="10062370" cy="646331"/>
          </a:xfrm>
          <a:prstGeom prst="rect">
            <a:avLst/>
          </a:prstGeom>
        </p:spPr>
        <p:txBody>
          <a:bodyPr wrap="none">
            <a:spAutoFit/>
          </a:bodyPr>
          <a:lstStyle/>
          <a:p>
            <a:r>
              <a:rPr lang="en-US" sz="3600" b="1" dirty="0">
                <a:solidFill>
                  <a:srgbClr val="C00000"/>
                </a:solidFill>
                <a:latin typeface="Comic Sans MS" panose="030F0702030302020204" pitchFamily="66" charset="0"/>
              </a:rPr>
              <a:t>Mach-Zehnder Interferometer Multiplexers</a:t>
            </a:r>
            <a:endParaRPr lang="en-US" sz="3600" dirty="0">
              <a:solidFill>
                <a:srgbClr val="C00000"/>
              </a:solidFill>
              <a:latin typeface="Comic Sans MS" panose="030F0702030302020204" pitchFamily="66" charset="0"/>
            </a:endParaRPr>
          </a:p>
        </p:txBody>
      </p:sp>
      <p:sp>
        <p:nvSpPr>
          <p:cNvPr id="7" name="Rectangle 6"/>
          <p:cNvSpPr/>
          <p:nvPr/>
        </p:nvSpPr>
        <p:spPr>
          <a:xfrm>
            <a:off x="0" y="538710"/>
            <a:ext cx="12192000" cy="6432530"/>
          </a:xfrm>
          <a:prstGeom prst="rect">
            <a:avLst/>
          </a:prstGeom>
        </p:spPr>
        <p:txBody>
          <a:bodyPr wrap="square">
            <a:spAutoFit/>
          </a:bodyPr>
          <a:lstStyle/>
          <a:p>
            <a:pPr marL="457200" indent="-457200" algn="just">
              <a:buFont typeface="Arial" panose="020B0604020202020204" pitchFamily="34" charset="0"/>
              <a:buChar char="•"/>
            </a:pPr>
            <a:r>
              <a:rPr lang="en-US" sz="3200" dirty="0">
                <a:latin typeface="Comic Sans MS" panose="030F0702030302020204" pitchFamily="66" charset="0"/>
              </a:rPr>
              <a:t>Wavelength-dependent multiplexer/demultiplexer (WDM) can be made using Mach-Zehnder (MZ) interferometers.</a:t>
            </a:r>
          </a:p>
          <a:p>
            <a:pPr marL="457200" indent="-457200" algn="just">
              <a:buFont typeface="Arial" panose="020B0604020202020204" pitchFamily="34" charset="0"/>
              <a:buChar char="•"/>
            </a:pPr>
            <a:endParaRPr lang="en-US" sz="3200" dirty="0">
              <a:latin typeface="Comic Sans MS" panose="030F0702030302020204" pitchFamily="66" charset="0"/>
            </a:endParaRPr>
          </a:p>
          <a:p>
            <a:pPr marL="457200" indent="-457200" algn="just">
              <a:buFont typeface="Arial" panose="020B0604020202020204" pitchFamily="34" charset="0"/>
              <a:buChar char="•"/>
            </a:pPr>
            <a:r>
              <a:rPr lang="en-US" sz="3200" dirty="0">
                <a:latin typeface="Comic Sans MS" panose="030F0702030302020204" pitchFamily="66" charset="0"/>
              </a:rPr>
              <a:t>2x2 MZ interferometer consists of 3 stages: 3-dB splitter, phase shift, 3-dB combiner.</a:t>
            </a:r>
          </a:p>
          <a:p>
            <a:pPr marL="457200" indent="-457200" algn="just">
              <a:buFont typeface="Arial" panose="020B0604020202020204" pitchFamily="34" charset="0"/>
              <a:buChar char="•"/>
            </a:pPr>
            <a:endParaRPr lang="en-US" sz="3200" dirty="0">
              <a:latin typeface="Comic Sans MS" panose="030F0702030302020204" pitchFamily="66" charset="0"/>
            </a:endParaRPr>
          </a:p>
          <a:p>
            <a:pPr marL="457200" indent="-457200" algn="just">
              <a:buFont typeface="Arial" panose="020B0604020202020204" pitchFamily="34" charset="0"/>
              <a:buChar char="•"/>
            </a:pPr>
            <a:r>
              <a:rPr lang="en-US" sz="3200" dirty="0">
                <a:latin typeface="Comic Sans MS" panose="030F0702030302020204" pitchFamily="66" charset="0"/>
              </a:rPr>
              <a:t>Due to the phase shift between the two arms, the recombined signals will interference constructively at one output and destructively at the other :</a:t>
            </a:r>
          </a:p>
          <a:p>
            <a:pPr marL="457200" indent="-457200" algn="just">
              <a:buFont typeface="Arial" panose="020B0604020202020204" pitchFamily="34" charset="0"/>
              <a:buChar char="•"/>
            </a:pPr>
            <a:endParaRPr lang="en-US" sz="3200" dirty="0">
              <a:latin typeface="Comic Sans MS" panose="030F0702030302020204" pitchFamily="66" charset="0"/>
            </a:endParaRPr>
          </a:p>
          <a:p>
            <a:pPr marL="457200" indent="-457200" algn="just">
              <a:buFont typeface="Arial" panose="020B0604020202020204" pitchFamily="34" charset="0"/>
              <a:buChar char="•"/>
            </a:pPr>
            <a:r>
              <a:rPr lang="en-US" sz="3200" dirty="0">
                <a:latin typeface="Comic Sans MS" panose="030F0702030302020204" pitchFamily="66" charset="0"/>
              </a:rPr>
              <a:t>Demultiplexer (</a:t>
            </a:r>
            <a:r>
              <a:rPr lang="en-US" sz="3200" dirty="0" err="1">
                <a:latin typeface="Comic Sans MS" panose="030F0702030302020204" pitchFamily="66" charset="0"/>
              </a:rPr>
              <a:t>Demux</a:t>
            </a:r>
            <a:r>
              <a:rPr lang="en-US" sz="3200" dirty="0">
                <a:latin typeface="Comic Sans MS" panose="030F0702030302020204" pitchFamily="66" charset="0"/>
              </a:rPr>
              <a:t>) : E</a:t>
            </a:r>
            <a:r>
              <a:rPr lang="en-US" sz="2000" b="0" u="none" strike="noStrike" baseline="0" dirty="0">
                <a:latin typeface="Comic Sans MS" panose="030F0702030302020204" pitchFamily="66" charset="0"/>
              </a:rPr>
              <a:t>in,1 </a:t>
            </a:r>
            <a:r>
              <a:rPr lang="en-US" sz="3200" dirty="0">
                <a:latin typeface="Comic Sans MS" panose="030F0702030302020204" pitchFamily="66" charset="0"/>
              </a:rPr>
              <a:t>will separate at E</a:t>
            </a:r>
            <a:r>
              <a:rPr lang="en-US" sz="2000" b="0" u="none" strike="noStrike" baseline="0" dirty="0">
                <a:latin typeface="Comic Sans MS" panose="030F0702030302020204" pitchFamily="66" charset="0"/>
              </a:rPr>
              <a:t>out,1</a:t>
            </a:r>
            <a:r>
              <a:rPr lang="en-US" sz="3200" dirty="0">
                <a:latin typeface="Comic Sans MS" panose="030F0702030302020204" pitchFamily="66" charset="0"/>
              </a:rPr>
              <a:t>, E</a:t>
            </a:r>
            <a:r>
              <a:rPr lang="en-US" sz="2000" b="0" u="none" strike="noStrike" baseline="0" dirty="0">
                <a:latin typeface="Comic Sans MS" panose="030F0702030302020204" pitchFamily="66" charset="0"/>
              </a:rPr>
              <a:t>out,2</a:t>
            </a:r>
          </a:p>
          <a:p>
            <a:pPr marL="457200" indent="-457200" algn="just">
              <a:buFont typeface="Arial" panose="020B0604020202020204" pitchFamily="34" charset="0"/>
              <a:buChar char="•"/>
            </a:pPr>
            <a:r>
              <a:rPr lang="en-US" sz="3200" dirty="0">
                <a:latin typeface="Comic Sans MS" panose="030F0702030302020204" pitchFamily="66" charset="0"/>
              </a:rPr>
              <a:t>Multiplexer (Mux) : Both outputs E</a:t>
            </a:r>
            <a:r>
              <a:rPr lang="en-US" sz="2000" b="0" u="none" strike="noStrike" baseline="0" dirty="0">
                <a:latin typeface="Comic Sans MS" panose="030F0702030302020204" pitchFamily="66" charset="0"/>
              </a:rPr>
              <a:t>out,1 </a:t>
            </a:r>
            <a:r>
              <a:rPr lang="en-US" sz="3200" dirty="0">
                <a:latin typeface="Comic Sans MS" panose="030F0702030302020204" pitchFamily="66" charset="0"/>
              </a:rPr>
              <a:t>and E</a:t>
            </a:r>
            <a:r>
              <a:rPr lang="en-US" sz="2000" b="0" u="none" strike="noStrike" baseline="0" dirty="0">
                <a:latin typeface="Comic Sans MS" panose="030F0702030302020204" pitchFamily="66" charset="0"/>
              </a:rPr>
              <a:t>out,2 </a:t>
            </a:r>
            <a:r>
              <a:rPr lang="en-US" sz="3200" dirty="0">
                <a:latin typeface="Comic Sans MS" panose="030F0702030302020204" pitchFamily="66" charset="0"/>
              </a:rPr>
              <a:t>combine at E</a:t>
            </a:r>
            <a:r>
              <a:rPr lang="en-US" sz="2000" b="0" u="none" strike="noStrike" baseline="0" dirty="0">
                <a:latin typeface="Comic Sans MS" panose="030F0702030302020204" pitchFamily="66" charset="0"/>
              </a:rPr>
              <a:t>in,1</a:t>
            </a:r>
            <a:endParaRPr lang="en-US" sz="3200" dirty="0">
              <a:latin typeface="Comic Sans MS" panose="030F0702030302020204" pitchFamily="66" charset="0"/>
            </a:endParaRPr>
          </a:p>
        </p:txBody>
      </p:sp>
    </p:spTree>
    <p:extLst>
      <p:ext uri="{BB962C8B-B14F-4D97-AF65-F5344CB8AC3E}">
        <p14:creationId xmlns:p14="http://schemas.microsoft.com/office/powerpoint/2010/main" val="4283054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83" t="4978" r="4785" b="23106"/>
          <a:stretch/>
        </p:blipFill>
        <p:spPr>
          <a:xfrm>
            <a:off x="157655" y="384363"/>
            <a:ext cx="11666483" cy="4560190"/>
          </a:xfrm>
          <a:prstGeom prst="rect">
            <a:avLst/>
          </a:prstGeom>
        </p:spPr>
      </p:pic>
      <p:sp>
        <p:nvSpPr>
          <p:cNvPr id="5" name="TextBox 4"/>
          <p:cNvSpPr txBox="1"/>
          <p:nvPr/>
        </p:nvSpPr>
        <p:spPr>
          <a:xfrm>
            <a:off x="2641489" y="5265682"/>
            <a:ext cx="6437981" cy="369332"/>
          </a:xfrm>
          <a:prstGeom prst="rect">
            <a:avLst/>
          </a:prstGeom>
          <a:noFill/>
        </p:spPr>
        <p:txBody>
          <a:bodyPr wrap="none" rtlCol="0">
            <a:spAutoFit/>
          </a:bodyPr>
          <a:lstStyle/>
          <a:p>
            <a:r>
              <a:rPr lang="en-US" b="1" dirty="0">
                <a:solidFill>
                  <a:srgbClr val="0000FF"/>
                </a:solidFill>
                <a:latin typeface="Comic Sans MS" panose="030F0702030302020204" pitchFamily="66" charset="0"/>
              </a:rPr>
              <a:t>Layout of a basic 2 x 2 Mach-Zehnder Interferometer</a:t>
            </a:r>
          </a:p>
        </p:txBody>
      </p:sp>
    </p:spTree>
    <p:extLst>
      <p:ext uri="{BB962C8B-B14F-4D97-AF65-F5344CB8AC3E}">
        <p14:creationId xmlns:p14="http://schemas.microsoft.com/office/powerpoint/2010/main" val="2749326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96191" y="2889773"/>
            <a:ext cx="3624664" cy="493093"/>
          </a:xfrm>
          <a:prstGeom prst="rect">
            <a:avLst/>
          </a:prstGeom>
        </p:spPr>
      </p:pic>
      <p:pic>
        <p:nvPicPr>
          <p:cNvPr id="6" name="Picture 5"/>
          <p:cNvPicPr>
            <a:picLocks noChangeAspect="1"/>
          </p:cNvPicPr>
          <p:nvPr/>
        </p:nvPicPr>
        <p:blipFill>
          <a:blip r:embed="rId3"/>
          <a:stretch>
            <a:fillRect/>
          </a:stretch>
        </p:blipFill>
        <p:spPr>
          <a:xfrm>
            <a:off x="5219761" y="3850280"/>
            <a:ext cx="6830378" cy="1276528"/>
          </a:xfrm>
          <a:prstGeom prst="rect">
            <a:avLst/>
          </a:prstGeom>
        </p:spPr>
      </p:pic>
      <p:pic>
        <p:nvPicPr>
          <p:cNvPr id="7" name="Picture 6"/>
          <p:cNvPicPr>
            <a:picLocks noChangeAspect="1"/>
          </p:cNvPicPr>
          <p:nvPr/>
        </p:nvPicPr>
        <p:blipFill>
          <a:blip r:embed="rId4"/>
          <a:stretch>
            <a:fillRect/>
          </a:stretch>
        </p:blipFill>
        <p:spPr>
          <a:xfrm>
            <a:off x="1605800" y="5785588"/>
            <a:ext cx="9469171" cy="790685"/>
          </a:xfrm>
          <a:prstGeom prst="rect">
            <a:avLst/>
          </a:prstGeom>
        </p:spPr>
      </p:pic>
      <p:sp>
        <p:nvSpPr>
          <p:cNvPr id="8" name="Rectangle 7"/>
          <p:cNvSpPr/>
          <p:nvPr/>
        </p:nvSpPr>
        <p:spPr>
          <a:xfrm>
            <a:off x="775513" y="44919"/>
            <a:ext cx="8026556" cy="461665"/>
          </a:xfrm>
          <a:prstGeom prst="rect">
            <a:avLst/>
          </a:prstGeom>
        </p:spPr>
        <p:txBody>
          <a:bodyPr wrap="none">
            <a:spAutoFit/>
          </a:bodyPr>
          <a:lstStyle/>
          <a:p>
            <a:r>
              <a:rPr lang="en-US" sz="2400" dirty="0">
                <a:latin typeface="Comic Sans MS" panose="030F0702030302020204" pitchFamily="66" charset="0"/>
              </a:rPr>
              <a:t>How to find output P1 and P2 by using matrix method ?</a:t>
            </a:r>
          </a:p>
        </p:txBody>
      </p:sp>
      <p:sp>
        <p:nvSpPr>
          <p:cNvPr id="9" name="Rectangle 8"/>
          <p:cNvSpPr/>
          <p:nvPr/>
        </p:nvSpPr>
        <p:spPr>
          <a:xfrm>
            <a:off x="775513" y="625071"/>
            <a:ext cx="4374916" cy="461665"/>
          </a:xfrm>
          <a:prstGeom prst="rect">
            <a:avLst/>
          </a:prstGeom>
        </p:spPr>
        <p:txBody>
          <a:bodyPr wrap="none">
            <a:spAutoFit/>
          </a:bodyPr>
          <a:lstStyle/>
          <a:p>
            <a:r>
              <a:rPr lang="en-US" sz="2400" dirty="0">
                <a:latin typeface="Comic Sans MS" panose="030F0702030302020204" pitchFamily="66" charset="0"/>
              </a:rPr>
              <a:t>Write matrix for each stage:</a:t>
            </a:r>
          </a:p>
        </p:txBody>
      </p:sp>
      <p:sp>
        <p:nvSpPr>
          <p:cNvPr id="10" name="Rectangle 9"/>
          <p:cNvSpPr/>
          <p:nvPr/>
        </p:nvSpPr>
        <p:spPr>
          <a:xfrm>
            <a:off x="1271752" y="1185416"/>
            <a:ext cx="10363200" cy="1200329"/>
          </a:xfrm>
          <a:prstGeom prst="rect">
            <a:avLst/>
          </a:prstGeom>
        </p:spPr>
        <p:txBody>
          <a:bodyPr wrap="square">
            <a:spAutoFit/>
          </a:bodyPr>
          <a:lstStyle/>
          <a:p>
            <a:r>
              <a:rPr lang="en-US" sz="2400" dirty="0">
                <a:latin typeface="Comic Sans MS" panose="030F0702030302020204" pitchFamily="66" charset="0"/>
              </a:rPr>
              <a:t>- phase shift : M</a:t>
            </a:r>
            <a:r>
              <a:rPr lang="el-GR" sz="1600" b="0" i="0" u="none" strike="noStrike" baseline="0" dirty="0">
                <a:latin typeface="Comic Sans MS" panose="030F0702030302020204" pitchFamily="66" charset="0"/>
              </a:rPr>
              <a:t>Δ</a:t>
            </a:r>
            <a:r>
              <a:rPr lang="el-GR" sz="1600" b="0" i="0" u="none" strike="noStrike" baseline="0" dirty="0">
                <a:latin typeface="Calibri" panose="020F0502020204030204" pitchFamily="34" charset="0"/>
                <a:cs typeface="Calibri" panose="020F0502020204030204" pitchFamily="34" charset="0"/>
              </a:rPr>
              <a:t>Φ</a:t>
            </a:r>
            <a:r>
              <a:rPr lang="en-US" sz="2400" dirty="0">
                <a:latin typeface="Comic Sans MS" panose="030F0702030302020204" pitchFamily="66" charset="0"/>
              </a:rPr>
              <a:t>- Wavelength dependent phase shift</a:t>
            </a:r>
          </a:p>
          <a:p>
            <a:r>
              <a:rPr lang="en-US" sz="2400" dirty="0">
                <a:latin typeface="Comic Sans MS" panose="030F0702030302020204" pitchFamily="66" charset="0"/>
              </a:rPr>
              <a:t>- 3-dB splitting coupler : M</a:t>
            </a:r>
            <a:r>
              <a:rPr lang="en-US" sz="1600" b="0" i="0" u="none" strike="noStrike" baseline="0" dirty="0">
                <a:latin typeface="Comic Sans MS" panose="030F0702030302020204" pitchFamily="66" charset="0"/>
              </a:rPr>
              <a:t>coupler – </a:t>
            </a:r>
            <a:r>
              <a:rPr lang="en-US" sz="2400" b="0" i="0" u="none" strike="noStrike" baseline="0" dirty="0">
                <a:latin typeface="Comic Sans MS" panose="030F0702030302020204" pitchFamily="66" charset="0"/>
              </a:rPr>
              <a:t>Splits the input signal</a:t>
            </a:r>
            <a:r>
              <a:rPr lang="en-US" sz="2400" b="0" i="0" u="none" strike="noStrike" baseline="30000" dirty="0">
                <a:latin typeface="Comic Sans MS" panose="030F0702030302020204" pitchFamily="66" charset="0"/>
              </a:rPr>
              <a:t> </a:t>
            </a:r>
            <a:r>
              <a:rPr lang="en-US" sz="2400" b="0" i="0" u="none" strike="noStrike" baseline="0" dirty="0">
                <a:latin typeface="Comic Sans MS" panose="030F0702030302020204" pitchFamily="66" charset="0"/>
              </a:rPr>
              <a:t> </a:t>
            </a:r>
            <a:r>
              <a:rPr lang="en-US" sz="2400" b="0" i="0" u="none" strike="noStrike" baseline="-25000" dirty="0">
                <a:latin typeface="Comic Sans MS" panose="030F0702030302020204" pitchFamily="66" charset="0"/>
              </a:rPr>
              <a:t> </a:t>
            </a:r>
            <a:endParaRPr lang="en-US" sz="2400" b="0" i="0" u="none" strike="noStrike" baseline="0" dirty="0">
              <a:latin typeface="Comic Sans MS" panose="030F0702030302020204" pitchFamily="66" charset="0"/>
            </a:endParaRPr>
          </a:p>
          <a:p>
            <a:r>
              <a:rPr lang="en-US" sz="2400" dirty="0">
                <a:latin typeface="Comic Sans MS" panose="030F0702030302020204" pitchFamily="66" charset="0"/>
              </a:rPr>
              <a:t>- 3-dB combining coupler : M</a:t>
            </a:r>
            <a:r>
              <a:rPr lang="en-US" sz="1600" b="0" i="0" u="none" strike="noStrike" baseline="0" dirty="0">
                <a:latin typeface="Comic Sans MS" panose="030F0702030302020204" pitchFamily="66" charset="0"/>
              </a:rPr>
              <a:t>coupler -  </a:t>
            </a:r>
            <a:r>
              <a:rPr lang="en-US" sz="2400" b="0" i="0" u="none" strike="noStrike" baseline="0" dirty="0">
                <a:latin typeface="Comic Sans MS" panose="030F0702030302020204" pitchFamily="66" charset="0"/>
              </a:rPr>
              <a:t>Recombines</a:t>
            </a:r>
            <a:r>
              <a:rPr lang="en-US" sz="2400" b="0" i="0" u="none" strike="noStrike" dirty="0">
                <a:latin typeface="Comic Sans MS" panose="030F0702030302020204" pitchFamily="66" charset="0"/>
              </a:rPr>
              <a:t> the signal at th</a:t>
            </a:r>
            <a:r>
              <a:rPr lang="en-US" sz="2400" dirty="0">
                <a:latin typeface="Comic Sans MS" panose="030F0702030302020204" pitchFamily="66" charset="0"/>
              </a:rPr>
              <a:t>e output</a:t>
            </a:r>
          </a:p>
        </p:txBody>
      </p:sp>
      <p:sp>
        <p:nvSpPr>
          <p:cNvPr id="11" name="Rectangle 10"/>
          <p:cNvSpPr/>
          <p:nvPr/>
        </p:nvSpPr>
        <p:spPr>
          <a:xfrm>
            <a:off x="775513" y="2444399"/>
            <a:ext cx="8174033" cy="523220"/>
          </a:xfrm>
          <a:prstGeom prst="rect">
            <a:avLst/>
          </a:prstGeom>
        </p:spPr>
        <p:txBody>
          <a:bodyPr wrap="none">
            <a:spAutoFit/>
          </a:bodyPr>
          <a:lstStyle/>
          <a:p>
            <a:r>
              <a:rPr lang="en-US" sz="2800" dirty="0">
                <a:latin typeface="Comic Sans MS" panose="030F0702030302020204" pitchFamily="66" charset="0"/>
              </a:rPr>
              <a:t>Obtain the total matrix for MZ interferometer</a:t>
            </a:r>
          </a:p>
        </p:txBody>
      </p:sp>
      <p:sp>
        <p:nvSpPr>
          <p:cNvPr id="12" name="Rectangle 11"/>
          <p:cNvSpPr/>
          <p:nvPr/>
        </p:nvSpPr>
        <p:spPr>
          <a:xfrm>
            <a:off x="775513" y="3408544"/>
            <a:ext cx="5926622" cy="523220"/>
          </a:xfrm>
          <a:prstGeom prst="rect">
            <a:avLst/>
          </a:prstGeom>
        </p:spPr>
        <p:txBody>
          <a:bodyPr wrap="none">
            <a:spAutoFit/>
          </a:bodyPr>
          <a:lstStyle/>
          <a:p>
            <a:r>
              <a:rPr lang="en-US" sz="2800" dirty="0">
                <a:latin typeface="Comic Sans MS" panose="030F0702030302020204" pitchFamily="66" charset="0"/>
              </a:rPr>
              <a:t>Find output E-field E</a:t>
            </a:r>
            <a:r>
              <a:rPr lang="en-US" b="0" i="0" u="none" strike="noStrike" baseline="0" dirty="0">
                <a:latin typeface="Comic Sans MS" panose="030F0702030302020204" pitchFamily="66" charset="0"/>
              </a:rPr>
              <a:t>out,1 </a:t>
            </a:r>
            <a:r>
              <a:rPr lang="en-US" sz="2800" dirty="0">
                <a:latin typeface="Comic Sans MS" panose="030F0702030302020204" pitchFamily="66" charset="0"/>
              </a:rPr>
              <a:t>and E</a:t>
            </a:r>
            <a:r>
              <a:rPr lang="en-US" b="0" i="0" u="none" strike="noStrike" baseline="0" dirty="0">
                <a:latin typeface="Comic Sans MS" panose="030F0702030302020204" pitchFamily="66" charset="0"/>
              </a:rPr>
              <a:t>out,2 </a:t>
            </a:r>
            <a:r>
              <a:rPr lang="en-US" sz="2800" dirty="0">
                <a:latin typeface="Comic Sans MS" panose="030F0702030302020204" pitchFamily="66" charset="0"/>
              </a:rPr>
              <a:t>:</a:t>
            </a:r>
          </a:p>
        </p:txBody>
      </p:sp>
      <p:sp>
        <p:nvSpPr>
          <p:cNvPr id="13" name="Rectangle 12"/>
          <p:cNvSpPr/>
          <p:nvPr/>
        </p:nvSpPr>
        <p:spPr>
          <a:xfrm>
            <a:off x="448660" y="5134333"/>
            <a:ext cx="8018542" cy="523220"/>
          </a:xfrm>
          <a:prstGeom prst="rect">
            <a:avLst/>
          </a:prstGeom>
        </p:spPr>
        <p:txBody>
          <a:bodyPr wrap="none">
            <a:spAutoFit/>
          </a:bodyPr>
          <a:lstStyle/>
          <a:p>
            <a:r>
              <a:rPr lang="en-US" sz="2800" dirty="0">
                <a:latin typeface="Comic Sans MS" panose="030F0702030302020204" pitchFamily="66" charset="0"/>
              </a:rPr>
              <a:t>Find output power (or intensity) P</a:t>
            </a:r>
            <a:r>
              <a:rPr lang="en-US" b="0" i="0" u="none" strike="noStrike" baseline="0" dirty="0">
                <a:latin typeface="Comic Sans MS" panose="030F0702030302020204" pitchFamily="66" charset="0"/>
              </a:rPr>
              <a:t>out,1 </a:t>
            </a:r>
            <a:r>
              <a:rPr lang="en-US" sz="2800" dirty="0">
                <a:latin typeface="Comic Sans MS" panose="030F0702030302020204" pitchFamily="66" charset="0"/>
              </a:rPr>
              <a:t>and P</a:t>
            </a:r>
            <a:r>
              <a:rPr lang="en-US" b="0" i="0" u="none" strike="noStrike" baseline="0" dirty="0">
                <a:latin typeface="Comic Sans MS" panose="030F0702030302020204" pitchFamily="66" charset="0"/>
              </a:rPr>
              <a:t>out,2 </a:t>
            </a:r>
            <a:r>
              <a:rPr lang="en-US" sz="2800" dirty="0">
                <a:latin typeface="Comic Sans MS" panose="030F0702030302020204" pitchFamily="66" charset="0"/>
              </a:rPr>
              <a:t>:</a:t>
            </a:r>
          </a:p>
        </p:txBody>
      </p:sp>
    </p:spTree>
    <p:extLst>
      <p:ext uri="{BB962C8B-B14F-4D97-AF65-F5344CB8AC3E}">
        <p14:creationId xmlns:p14="http://schemas.microsoft.com/office/powerpoint/2010/main" val="13276924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74204" y="1432254"/>
            <a:ext cx="4363059" cy="790685"/>
          </a:xfrm>
          <a:prstGeom prst="rect">
            <a:avLst/>
          </a:prstGeom>
        </p:spPr>
      </p:pic>
      <p:pic>
        <p:nvPicPr>
          <p:cNvPr id="5" name="Picture 4"/>
          <p:cNvPicPr>
            <a:picLocks noChangeAspect="1"/>
          </p:cNvPicPr>
          <p:nvPr/>
        </p:nvPicPr>
        <p:blipFill>
          <a:blip r:embed="rId3"/>
          <a:stretch>
            <a:fillRect/>
          </a:stretch>
        </p:blipFill>
        <p:spPr>
          <a:xfrm>
            <a:off x="5403288" y="2227161"/>
            <a:ext cx="2562583" cy="771633"/>
          </a:xfrm>
          <a:prstGeom prst="rect">
            <a:avLst/>
          </a:prstGeom>
        </p:spPr>
      </p:pic>
      <p:pic>
        <p:nvPicPr>
          <p:cNvPr id="8" name="Picture 7"/>
          <p:cNvPicPr>
            <a:picLocks noChangeAspect="1"/>
          </p:cNvPicPr>
          <p:nvPr/>
        </p:nvPicPr>
        <p:blipFill rotWithShape="1">
          <a:blip r:embed="rId4"/>
          <a:srcRect l="2351"/>
          <a:stretch/>
        </p:blipFill>
        <p:spPr>
          <a:xfrm>
            <a:off x="3138176" y="4374523"/>
            <a:ext cx="3209333" cy="1352739"/>
          </a:xfrm>
          <a:prstGeom prst="rect">
            <a:avLst/>
          </a:prstGeom>
        </p:spPr>
      </p:pic>
      <p:sp>
        <p:nvSpPr>
          <p:cNvPr id="11" name="Rectangle 10"/>
          <p:cNvSpPr/>
          <p:nvPr/>
        </p:nvSpPr>
        <p:spPr>
          <a:xfrm>
            <a:off x="158986" y="122386"/>
            <a:ext cx="6107762" cy="461665"/>
          </a:xfrm>
          <a:prstGeom prst="rect">
            <a:avLst/>
          </a:prstGeom>
        </p:spPr>
        <p:txBody>
          <a:bodyPr wrap="none">
            <a:spAutoFit/>
          </a:bodyPr>
          <a:lstStyle/>
          <a:p>
            <a:r>
              <a:rPr lang="en-US" sz="2400" b="1" dirty="0">
                <a:solidFill>
                  <a:srgbClr val="0000FF"/>
                </a:solidFill>
                <a:latin typeface="Comic Sans MS" panose="030F0702030302020204" pitchFamily="66" charset="0"/>
              </a:rPr>
              <a:t>Details for matrix of each component :</a:t>
            </a:r>
          </a:p>
        </p:txBody>
      </p:sp>
      <p:sp>
        <p:nvSpPr>
          <p:cNvPr id="12" name="Rectangle 11"/>
          <p:cNvSpPr/>
          <p:nvPr/>
        </p:nvSpPr>
        <p:spPr>
          <a:xfrm>
            <a:off x="780951" y="668624"/>
            <a:ext cx="4535216" cy="461665"/>
          </a:xfrm>
          <a:prstGeom prst="rect">
            <a:avLst/>
          </a:prstGeom>
        </p:spPr>
        <p:txBody>
          <a:bodyPr wrap="none">
            <a:spAutoFit/>
          </a:bodyPr>
          <a:lstStyle/>
          <a:p>
            <a:r>
              <a:rPr lang="en-US" sz="2400" dirty="0">
                <a:latin typeface="Comic Sans MS" panose="030F0702030302020204" pitchFamily="66" charset="0"/>
              </a:rPr>
              <a:t>3-dB splitting coupler : M</a:t>
            </a:r>
            <a:r>
              <a:rPr lang="en-US" sz="1600" b="0" i="0" u="none" strike="noStrike" baseline="0" dirty="0">
                <a:latin typeface="Comic Sans MS" panose="030F0702030302020204" pitchFamily="66" charset="0"/>
              </a:rPr>
              <a:t>coupler</a:t>
            </a:r>
            <a:endParaRPr lang="en-US" sz="2400" dirty="0">
              <a:latin typeface="Comic Sans MS" panose="030F0702030302020204" pitchFamily="66" charset="0"/>
            </a:endParaRPr>
          </a:p>
        </p:txBody>
      </p:sp>
      <p:sp>
        <p:nvSpPr>
          <p:cNvPr id="13" name="Rectangle 12"/>
          <p:cNvSpPr/>
          <p:nvPr/>
        </p:nvSpPr>
        <p:spPr>
          <a:xfrm>
            <a:off x="780951" y="1557360"/>
            <a:ext cx="2488182" cy="461665"/>
          </a:xfrm>
          <a:prstGeom prst="rect">
            <a:avLst/>
          </a:prstGeom>
        </p:spPr>
        <p:txBody>
          <a:bodyPr wrap="none">
            <a:spAutoFit/>
          </a:bodyPr>
          <a:lstStyle/>
          <a:p>
            <a:r>
              <a:rPr lang="en-US" sz="2400" dirty="0">
                <a:latin typeface="Comic Sans MS" panose="030F0702030302020204" pitchFamily="66" charset="0"/>
              </a:rPr>
              <a:t>Coupler matrix :</a:t>
            </a:r>
          </a:p>
        </p:txBody>
      </p:sp>
      <p:sp>
        <p:nvSpPr>
          <p:cNvPr id="14" name="Rectangle 13"/>
          <p:cNvSpPr/>
          <p:nvPr/>
        </p:nvSpPr>
        <p:spPr>
          <a:xfrm>
            <a:off x="780951" y="2425985"/>
            <a:ext cx="4519186" cy="461665"/>
          </a:xfrm>
          <a:prstGeom prst="rect">
            <a:avLst/>
          </a:prstGeom>
        </p:spPr>
        <p:txBody>
          <a:bodyPr wrap="none">
            <a:spAutoFit/>
          </a:bodyPr>
          <a:lstStyle/>
          <a:p>
            <a:r>
              <a:rPr lang="en-US" sz="2400" dirty="0">
                <a:latin typeface="Comic Sans MS" panose="030F0702030302020204" pitchFamily="66" charset="0"/>
              </a:rPr>
              <a:t>3-dB coupler matrix (no loss) :</a:t>
            </a:r>
          </a:p>
        </p:txBody>
      </p:sp>
      <p:sp>
        <p:nvSpPr>
          <p:cNvPr id="15" name="Rectangle 14"/>
          <p:cNvSpPr/>
          <p:nvPr/>
        </p:nvSpPr>
        <p:spPr>
          <a:xfrm>
            <a:off x="780951" y="3168983"/>
            <a:ext cx="2645276" cy="461665"/>
          </a:xfrm>
          <a:prstGeom prst="rect">
            <a:avLst/>
          </a:prstGeom>
        </p:spPr>
        <p:txBody>
          <a:bodyPr wrap="none">
            <a:spAutoFit/>
          </a:bodyPr>
          <a:lstStyle/>
          <a:p>
            <a:r>
              <a:rPr lang="en-US" sz="2400" dirty="0">
                <a:latin typeface="Comic Sans MS" panose="030F0702030302020204" pitchFamily="66" charset="0"/>
              </a:rPr>
              <a:t>Phase shift : M</a:t>
            </a:r>
            <a:r>
              <a:rPr lang="el-GR" sz="1600" b="0" i="0" u="none" strike="noStrike" baseline="0" dirty="0">
                <a:latin typeface="Comic Sans MS" panose="030F0702030302020204" pitchFamily="66" charset="0"/>
              </a:rPr>
              <a:t>Δ</a:t>
            </a:r>
            <a:r>
              <a:rPr lang="el-GR" sz="1600" b="0" i="0" u="none" strike="noStrike" baseline="0" dirty="0">
                <a:latin typeface="Comic Sans MS" panose="030F0702030302020204" pitchFamily="66" charset="0"/>
                <a:cs typeface="Calibri" panose="020F0502020204030204" pitchFamily="34" charset="0"/>
              </a:rPr>
              <a:t>Φ</a:t>
            </a:r>
            <a:endParaRPr lang="en-US" sz="2400" dirty="0">
              <a:latin typeface="Comic Sans MS" panose="030F0702030302020204" pitchFamily="66" charset="0"/>
            </a:endParaRPr>
          </a:p>
        </p:txBody>
      </p:sp>
      <p:sp>
        <p:nvSpPr>
          <p:cNvPr id="16" name="Rectangle 15"/>
          <p:cNvSpPr/>
          <p:nvPr/>
        </p:nvSpPr>
        <p:spPr>
          <a:xfrm>
            <a:off x="780951" y="3715841"/>
            <a:ext cx="11022166" cy="830997"/>
          </a:xfrm>
          <a:prstGeom prst="rect">
            <a:avLst/>
          </a:prstGeom>
        </p:spPr>
        <p:txBody>
          <a:bodyPr wrap="square">
            <a:spAutoFit/>
          </a:bodyPr>
          <a:lstStyle/>
          <a:p>
            <a:pPr algn="just"/>
            <a:r>
              <a:rPr lang="en-US" sz="2400" dirty="0">
                <a:latin typeface="Comic Sans MS" panose="030F0702030302020204" pitchFamily="66" charset="0"/>
              </a:rPr>
              <a:t>Assuming same sources for the two arms, phase shift due to the arm length </a:t>
            </a:r>
          </a:p>
          <a:p>
            <a:pPr algn="just"/>
            <a:r>
              <a:rPr lang="en-US" sz="2400" dirty="0">
                <a:latin typeface="Comic Sans MS" panose="030F0702030302020204" pitchFamily="66" charset="0"/>
              </a:rPr>
              <a:t>difference:</a:t>
            </a:r>
          </a:p>
        </p:txBody>
      </p:sp>
      <p:sp>
        <p:nvSpPr>
          <p:cNvPr id="17" name="Rectangle 16"/>
          <p:cNvSpPr/>
          <p:nvPr/>
        </p:nvSpPr>
        <p:spPr>
          <a:xfrm>
            <a:off x="748816" y="6118027"/>
            <a:ext cx="4063933" cy="461665"/>
          </a:xfrm>
          <a:prstGeom prst="rect">
            <a:avLst/>
          </a:prstGeom>
        </p:spPr>
        <p:txBody>
          <a:bodyPr wrap="none">
            <a:spAutoFit/>
          </a:bodyPr>
          <a:lstStyle/>
          <a:p>
            <a:r>
              <a:rPr lang="en-US" sz="2400" dirty="0">
                <a:latin typeface="Comic Sans MS" panose="030F0702030302020204" pitchFamily="66" charset="0"/>
              </a:rPr>
              <a:t>Matrix of the phase shift :</a:t>
            </a:r>
          </a:p>
        </p:txBody>
      </p:sp>
      <p:pic>
        <p:nvPicPr>
          <p:cNvPr id="18" name="Picture 17"/>
          <p:cNvPicPr>
            <a:picLocks noChangeAspect="1"/>
          </p:cNvPicPr>
          <p:nvPr/>
        </p:nvPicPr>
        <p:blipFill>
          <a:blip r:embed="rId5"/>
          <a:stretch>
            <a:fillRect/>
          </a:stretch>
        </p:blipFill>
        <p:spPr>
          <a:xfrm>
            <a:off x="5122261" y="5836487"/>
            <a:ext cx="3124636" cy="857370"/>
          </a:xfrm>
          <a:prstGeom prst="rect">
            <a:avLst/>
          </a:prstGeom>
        </p:spPr>
      </p:pic>
    </p:spTree>
    <p:extLst>
      <p:ext uri="{BB962C8B-B14F-4D97-AF65-F5344CB8AC3E}">
        <p14:creationId xmlns:p14="http://schemas.microsoft.com/office/powerpoint/2010/main" val="7732945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53814" y="890505"/>
            <a:ext cx="7811590" cy="771633"/>
          </a:xfrm>
          <a:prstGeom prst="rect">
            <a:avLst/>
          </a:prstGeom>
        </p:spPr>
      </p:pic>
      <p:sp>
        <p:nvSpPr>
          <p:cNvPr id="6" name="Rectangle 5"/>
          <p:cNvSpPr/>
          <p:nvPr/>
        </p:nvSpPr>
        <p:spPr>
          <a:xfrm>
            <a:off x="851192" y="373993"/>
            <a:ext cx="2536272" cy="461665"/>
          </a:xfrm>
          <a:prstGeom prst="rect">
            <a:avLst/>
          </a:prstGeom>
        </p:spPr>
        <p:txBody>
          <a:bodyPr wrap="none">
            <a:spAutoFit/>
          </a:bodyPr>
          <a:lstStyle/>
          <a:p>
            <a:r>
              <a:rPr lang="en-US" sz="2400" dirty="0">
                <a:latin typeface="Comic Sans MS" panose="030F0702030302020204" pitchFamily="66" charset="0"/>
              </a:rPr>
              <a:t>Total matrix : M</a:t>
            </a:r>
          </a:p>
        </p:txBody>
      </p:sp>
      <p:sp>
        <p:nvSpPr>
          <p:cNvPr id="7" name="Rectangle 6"/>
          <p:cNvSpPr/>
          <p:nvPr/>
        </p:nvSpPr>
        <p:spPr>
          <a:xfrm>
            <a:off x="851192" y="1851871"/>
            <a:ext cx="5152373" cy="461665"/>
          </a:xfrm>
          <a:prstGeom prst="rect">
            <a:avLst/>
          </a:prstGeom>
        </p:spPr>
        <p:txBody>
          <a:bodyPr wrap="none">
            <a:spAutoFit/>
          </a:bodyPr>
          <a:lstStyle/>
          <a:p>
            <a:r>
              <a:rPr lang="en-US" sz="2400" dirty="0">
                <a:latin typeface="Comic Sans MS" panose="030F0702030302020204" pitchFamily="66" charset="0"/>
              </a:rPr>
              <a:t>Find output E-field E</a:t>
            </a:r>
            <a:r>
              <a:rPr lang="en-US" sz="1600" b="0" i="0" u="none" strike="noStrike" baseline="0" dirty="0">
                <a:latin typeface="Comic Sans MS" panose="030F0702030302020204" pitchFamily="66" charset="0"/>
              </a:rPr>
              <a:t>out,1 </a:t>
            </a:r>
            <a:r>
              <a:rPr lang="en-US" sz="2400" dirty="0">
                <a:latin typeface="Comic Sans MS" panose="030F0702030302020204" pitchFamily="66" charset="0"/>
              </a:rPr>
              <a:t>and E</a:t>
            </a:r>
            <a:r>
              <a:rPr lang="en-US" sz="1600" b="0" i="0" u="none" strike="noStrike" baseline="0" dirty="0">
                <a:latin typeface="Comic Sans MS" panose="030F0702030302020204" pitchFamily="66" charset="0"/>
              </a:rPr>
              <a:t>out,2 </a:t>
            </a:r>
            <a:r>
              <a:rPr lang="en-US" sz="2400" dirty="0">
                <a:latin typeface="Comic Sans MS" panose="030F0702030302020204" pitchFamily="66" charset="0"/>
              </a:rPr>
              <a:t>:</a:t>
            </a:r>
          </a:p>
        </p:txBody>
      </p:sp>
      <p:pic>
        <p:nvPicPr>
          <p:cNvPr id="8" name="Picture 7"/>
          <p:cNvPicPr>
            <a:picLocks noChangeAspect="1"/>
          </p:cNvPicPr>
          <p:nvPr/>
        </p:nvPicPr>
        <p:blipFill>
          <a:blip r:embed="rId3"/>
          <a:stretch>
            <a:fillRect/>
          </a:stretch>
        </p:blipFill>
        <p:spPr>
          <a:xfrm>
            <a:off x="3303959" y="2469565"/>
            <a:ext cx="5668166" cy="1009791"/>
          </a:xfrm>
          <a:prstGeom prst="rect">
            <a:avLst/>
          </a:prstGeom>
        </p:spPr>
      </p:pic>
      <p:pic>
        <p:nvPicPr>
          <p:cNvPr id="9" name="Picture 8"/>
          <p:cNvPicPr>
            <a:picLocks noChangeAspect="1"/>
          </p:cNvPicPr>
          <p:nvPr/>
        </p:nvPicPr>
        <p:blipFill>
          <a:blip r:embed="rId4"/>
          <a:stretch>
            <a:fillRect/>
          </a:stretch>
        </p:blipFill>
        <p:spPr>
          <a:xfrm>
            <a:off x="1621692" y="3791414"/>
            <a:ext cx="9726382" cy="990738"/>
          </a:xfrm>
          <a:prstGeom prst="rect">
            <a:avLst/>
          </a:prstGeom>
        </p:spPr>
      </p:pic>
      <p:pic>
        <p:nvPicPr>
          <p:cNvPr id="10" name="Picture 9"/>
          <p:cNvPicPr>
            <a:picLocks noChangeAspect="1"/>
          </p:cNvPicPr>
          <p:nvPr/>
        </p:nvPicPr>
        <p:blipFill>
          <a:blip r:embed="rId5"/>
          <a:stretch>
            <a:fillRect/>
          </a:stretch>
        </p:blipFill>
        <p:spPr>
          <a:xfrm>
            <a:off x="3303959" y="5094210"/>
            <a:ext cx="5868219" cy="1171739"/>
          </a:xfrm>
          <a:prstGeom prst="rect">
            <a:avLst/>
          </a:prstGeom>
        </p:spPr>
      </p:pic>
    </p:spTree>
    <p:extLst>
      <p:ext uri="{BB962C8B-B14F-4D97-AF65-F5344CB8AC3E}">
        <p14:creationId xmlns:p14="http://schemas.microsoft.com/office/powerpoint/2010/main" val="37047939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60061" y="509959"/>
            <a:ext cx="3448531" cy="1143160"/>
          </a:xfrm>
          <a:prstGeom prst="rect">
            <a:avLst/>
          </a:prstGeom>
        </p:spPr>
      </p:pic>
      <p:pic>
        <p:nvPicPr>
          <p:cNvPr id="5" name="Picture 4"/>
          <p:cNvPicPr>
            <a:picLocks noChangeAspect="1"/>
          </p:cNvPicPr>
          <p:nvPr/>
        </p:nvPicPr>
        <p:blipFill>
          <a:blip r:embed="rId3"/>
          <a:stretch>
            <a:fillRect/>
          </a:stretch>
        </p:blipFill>
        <p:spPr>
          <a:xfrm>
            <a:off x="4172622" y="2709975"/>
            <a:ext cx="4477375" cy="1028844"/>
          </a:xfrm>
          <a:prstGeom prst="rect">
            <a:avLst/>
          </a:prstGeom>
        </p:spPr>
      </p:pic>
      <p:sp>
        <p:nvSpPr>
          <p:cNvPr id="6" name="Rectangle 5"/>
          <p:cNvSpPr/>
          <p:nvPr/>
        </p:nvSpPr>
        <p:spPr>
          <a:xfrm>
            <a:off x="902364" y="652799"/>
            <a:ext cx="3201517" cy="461665"/>
          </a:xfrm>
          <a:prstGeom prst="rect">
            <a:avLst/>
          </a:prstGeom>
        </p:spPr>
        <p:txBody>
          <a:bodyPr wrap="none">
            <a:spAutoFit/>
          </a:bodyPr>
          <a:lstStyle/>
          <a:p>
            <a:r>
              <a:rPr lang="en-US" sz="2400" dirty="0">
                <a:latin typeface="Comic Sans MS" panose="030F0702030302020204" pitchFamily="66" charset="0"/>
              </a:rPr>
              <a:t>Assume that E</a:t>
            </a:r>
            <a:r>
              <a:rPr lang="en-US" sz="1600" b="0" i="0" u="none" strike="noStrike" baseline="0" dirty="0">
                <a:latin typeface="Comic Sans MS" panose="030F0702030302020204" pitchFamily="66" charset="0"/>
              </a:rPr>
              <a:t>in,2 </a:t>
            </a:r>
            <a:r>
              <a:rPr lang="en-US" sz="2400" dirty="0">
                <a:latin typeface="Comic Sans MS" panose="030F0702030302020204" pitchFamily="66" charset="0"/>
              </a:rPr>
              <a:t>= 0,</a:t>
            </a:r>
          </a:p>
        </p:txBody>
      </p:sp>
      <p:sp>
        <p:nvSpPr>
          <p:cNvPr id="7" name="Rectangle 6"/>
          <p:cNvSpPr/>
          <p:nvPr/>
        </p:nvSpPr>
        <p:spPr>
          <a:xfrm>
            <a:off x="759056" y="1967177"/>
            <a:ext cx="6907660" cy="461665"/>
          </a:xfrm>
          <a:prstGeom prst="rect">
            <a:avLst/>
          </a:prstGeom>
        </p:spPr>
        <p:txBody>
          <a:bodyPr wrap="none">
            <a:spAutoFit/>
          </a:bodyPr>
          <a:lstStyle/>
          <a:p>
            <a:r>
              <a:rPr lang="en-US" sz="2400" dirty="0">
                <a:latin typeface="Comic Sans MS" panose="030F0702030302020204" pitchFamily="66" charset="0"/>
              </a:rPr>
              <a:t>Find output power (or intensity) P</a:t>
            </a:r>
            <a:r>
              <a:rPr lang="en-US" sz="1600" b="0" i="0" u="none" strike="noStrike" baseline="0" dirty="0">
                <a:latin typeface="Comic Sans MS" panose="030F0702030302020204" pitchFamily="66" charset="0"/>
              </a:rPr>
              <a:t>out,1 </a:t>
            </a:r>
            <a:r>
              <a:rPr lang="en-US" sz="2400" dirty="0">
                <a:latin typeface="Comic Sans MS" panose="030F0702030302020204" pitchFamily="66" charset="0"/>
              </a:rPr>
              <a:t>and P</a:t>
            </a:r>
            <a:r>
              <a:rPr lang="en-US" sz="1600" b="0" i="0" u="none" strike="noStrike" baseline="0" dirty="0">
                <a:latin typeface="Comic Sans MS" panose="030F0702030302020204" pitchFamily="66" charset="0"/>
              </a:rPr>
              <a:t>out,2 </a:t>
            </a:r>
            <a:r>
              <a:rPr lang="en-US" sz="2400" dirty="0">
                <a:latin typeface="Comic Sans MS" panose="030F0702030302020204" pitchFamily="66" charset="0"/>
              </a:rPr>
              <a:t>:</a:t>
            </a:r>
          </a:p>
        </p:txBody>
      </p:sp>
      <p:sp>
        <p:nvSpPr>
          <p:cNvPr id="8" name="Rectangle 7"/>
          <p:cNvSpPr/>
          <p:nvPr/>
        </p:nvSpPr>
        <p:spPr>
          <a:xfrm>
            <a:off x="759056" y="4198154"/>
            <a:ext cx="7415813" cy="461665"/>
          </a:xfrm>
          <a:prstGeom prst="rect">
            <a:avLst/>
          </a:prstGeom>
        </p:spPr>
        <p:txBody>
          <a:bodyPr wrap="none">
            <a:spAutoFit/>
          </a:bodyPr>
          <a:lstStyle/>
          <a:p>
            <a:r>
              <a:rPr lang="en-US" sz="2400" dirty="0">
                <a:latin typeface="Comic Sans MS" panose="030F0702030302020204" pitchFamily="66" charset="0"/>
              </a:rPr>
              <a:t>Spectrum or magnitude response of P</a:t>
            </a:r>
            <a:r>
              <a:rPr lang="en-US" sz="1600" b="0" i="0" u="none" strike="noStrike" baseline="0" dirty="0">
                <a:latin typeface="Comic Sans MS" panose="030F0702030302020204" pitchFamily="66" charset="0"/>
              </a:rPr>
              <a:t>out,1 </a:t>
            </a:r>
            <a:r>
              <a:rPr lang="en-US" sz="2400" dirty="0">
                <a:latin typeface="Comic Sans MS" panose="030F0702030302020204" pitchFamily="66" charset="0"/>
              </a:rPr>
              <a:t>and P</a:t>
            </a:r>
            <a:r>
              <a:rPr lang="en-US" sz="1600" b="0" i="0" u="none" strike="noStrike" baseline="0" dirty="0">
                <a:latin typeface="Comic Sans MS" panose="030F0702030302020204" pitchFamily="66" charset="0"/>
              </a:rPr>
              <a:t>out,2</a:t>
            </a:r>
            <a:r>
              <a:rPr lang="en-US" sz="2400" dirty="0">
                <a:latin typeface="Comic Sans MS" panose="030F0702030302020204" pitchFamily="66" charset="0"/>
              </a:rPr>
              <a:t>:</a:t>
            </a:r>
          </a:p>
        </p:txBody>
      </p:sp>
      <p:pic>
        <p:nvPicPr>
          <p:cNvPr id="16" name="Picture 15"/>
          <p:cNvPicPr>
            <a:picLocks noChangeAspect="1"/>
          </p:cNvPicPr>
          <p:nvPr/>
        </p:nvPicPr>
        <p:blipFill>
          <a:blip r:embed="rId4"/>
          <a:stretch>
            <a:fillRect/>
          </a:stretch>
        </p:blipFill>
        <p:spPr>
          <a:xfrm>
            <a:off x="3613827" y="4973877"/>
            <a:ext cx="5420481" cy="1228896"/>
          </a:xfrm>
          <a:prstGeom prst="rect">
            <a:avLst/>
          </a:prstGeom>
        </p:spPr>
      </p:pic>
    </p:spTree>
    <p:extLst>
      <p:ext uri="{BB962C8B-B14F-4D97-AF65-F5344CB8AC3E}">
        <p14:creationId xmlns:p14="http://schemas.microsoft.com/office/powerpoint/2010/main" val="163902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663678"/>
            <a:ext cx="12191999" cy="6194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buNone/>
            </a:pPr>
            <a:r>
              <a:rPr lang="en-US" altLang="en-US" sz="3200" b="1" dirty="0">
                <a:solidFill>
                  <a:srgbClr val="0000FF"/>
                </a:solidFill>
                <a:latin typeface="Arial" panose="020B0604020202020204" pitchFamily="34" charset="0"/>
                <a:cs typeface="Arial" panose="020B0604020202020204" pitchFamily="34" charset="0"/>
              </a:rPr>
              <a:t>4. Optical fiber: </a:t>
            </a:r>
          </a:p>
          <a:p>
            <a:pPr algn="just"/>
            <a:r>
              <a:rPr lang="en-US" altLang="en-US" dirty="0">
                <a:latin typeface="Arial" panose="020B0604020202020204" pitchFamily="34" charset="0"/>
                <a:cs typeface="Arial" panose="020B0604020202020204" pitchFamily="34" charset="0"/>
              </a:rPr>
              <a:t>For the optical fiber we have a choice between single-mode and multi-mode fiber, either of which could have a step- or a graded-index core. </a:t>
            </a:r>
          </a:p>
          <a:p>
            <a:pPr algn="just"/>
            <a:r>
              <a:rPr lang="en-US" altLang="en-US" dirty="0">
                <a:latin typeface="Arial" panose="020B0604020202020204" pitchFamily="34" charset="0"/>
                <a:cs typeface="Arial" panose="020B0604020202020204" pitchFamily="34" charset="0"/>
              </a:rPr>
              <a:t>This choice depends on the type of light source used and on the amount of dispersion that can be tolerated. </a:t>
            </a:r>
          </a:p>
          <a:p>
            <a:pPr algn="just"/>
            <a:r>
              <a:rPr lang="en-US" altLang="en-US" dirty="0">
                <a:latin typeface="Arial" panose="020B0604020202020204" pitchFamily="34" charset="0"/>
                <a:cs typeface="Arial" panose="020B0604020202020204" pitchFamily="34" charset="0"/>
              </a:rPr>
              <a:t>Light-emitting diodes (LEDs) tend to be used with multimode fibers (although special LEDs called edge-emitting LEDs can launch sufficient optical power into a single-mode fiber for transmission at data rates up to 560 Mb/s over several kilometers. </a:t>
            </a:r>
          </a:p>
          <a:p>
            <a:pPr algn="just"/>
            <a:r>
              <a:rPr lang="en-US" altLang="en-US" dirty="0">
                <a:latin typeface="Arial" panose="020B0604020202020204" pitchFamily="34" charset="0"/>
                <a:cs typeface="Arial" panose="020B0604020202020204" pitchFamily="34" charset="0"/>
              </a:rPr>
              <a:t>The optical power that can be coupled into a fiber from an LED depends on the core-cladding index difference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which, in turn, is related to the numerical aperture of the fiber (for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 0.01 the numerical aperture NA = 0.21). </a:t>
            </a:r>
          </a:p>
          <a:p>
            <a:pPr algn="just"/>
            <a:r>
              <a:rPr lang="en-US" altLang="en-US" dirty="0">
                <a:latin typeface="Arial" panose="020B0604020202020204" pitchFamily="34" charset="0"/>
                <a:cs typeface="Arial" panose="020B0604020202020204" pitchFamily="34" charset="0"/>
              </a:rPr>
              <a:t>As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increases, the fiber-coupled power increases correspondingly. </a:t>
            </a:r>
          </a:p>
        </p:txBody>
      </p:sp>
      <p:sp>
        <p:nvSpPr>
          <p:cNvPr id="3" name="Rectangle 2"/>
          <p:cNvSpPr/>
          <p:nvPr/>
        </p:nvSpPr>
        <p:spPr>
          <a:xfrm>
            <a:off x="3066931" y="78904"/>
            <a:ext cx="4831772" cy="584775"/>
          </a:xfrm>
          <a:prstGeom prst="rect">
            <a:avLst/>
          </a:prstGeom>
        </p:spPr>
        <p:txBody>
          <a:bodyPr wrap="none">
            <a:spAutoFit/>
          </a:bodyPr>
          <a:lstStyle/>
          <a:p>
            <a:pPr marL="533400" indent="-533400" algn="just">
              <a:buFontTx/>
              <a:buNone/>
            </a:pPr>
            <a:r>
              <a:rPr lang="en-US" altLang="en-US" sz="32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195114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6931" y="78904"/>
            <a:ext cx="4831772" cy="584775"/>
          </a:xfrm>
          <a:prstGeom prst="rect">
            <a:avLst/>
          </a:prstGeom>
        </p:spPr>
        <p:txBody>
          <a:bodyPr wrap="none">
            <a:spAutoFit/>
          </a:bodyPr>
          <a:lstStyle/>
          <a:p>
            <a:pPr marL="533400" indent="-533400" algn="just">
              <a:buFontTx/>
              <a:buNone/>
            </a:pPr>
            <a:r>
              <a:rPr lang="en-US" altLang="en-US" sz="3200" b="1" dirty="0">
                <a:solidFill>
                  <a:srgbClr val="C00000"/>
                </a:solidFill>
                <a:latin typeface="Arial" panose="020B0604020202020204" pitchFamily="34" charset="0"/>
                <a:cs typeface="Arial" panose="020B0604020202020204" pitchFamily="34" charset="0"/>
              </a:rPr>
              <a:t>System Considerations</a:t>
            </a:r>
          </a:p>
        </p:txBody>
      </p:sp>
      <p:sp>
        <p:nvSpPr>
          <p:cNvPr id="5" name="Rectangle 4"/>
          <p:cNvSpPr/>
          <p:nvPr/>
        </p:nvSpPr>
        <p:spPr>
          <a:xfrm>
            <a:off x="99301" y="663679"/>
            <a:ext cx="11928576" cy="5016758"/>
          </a:xfrm>
          <a:prstGeom prst="rect">
            <a:avLst/>
          </a:prstGeom>
        </p:spPr>
        <p:txBody>
          <a:bodyPr wrap="square">
            <a:spAutoFit/>
          </a:bodyPr>
          <a:lstStyle/>
          <a:p>
            <a:pPr marL="533400" indent="-533400" algn="just">
              <a:buNone/>
            </a:pPr>
            <a:r>
              <a:rPr lang="en-US" altLang="en-US" sz="3200" b="1" dirty="0">
                <a:solidFill>
                  <a:srgbClr val="0000FF"/>
                </a:solidFill>
                <a:latin typeface="Arial" panose="020B0604020202020204" pitchFamily="34" charset="0"/>
                <a:cs typeface="Arial" panose="020B0604020202020204" pitchFamily="34" charset="0"/>
              </a:rPr>
              <a:t>4. Optical fiber (cont.):</a:t>
            </a:r>
          </a:p>
          <a:p>
            <a:pPr marL="533400" indent="-533400" algn="just">
              <a:buNone/>
            </a:pPr>
            <a:endParaRPr lang="en-US" altLang="en-US" b="1" dirty="0">
              <a:solidFill>
                <a:srgbClr val="0000FF"/>
              </a:solidFill>
              <a:latin typeface="Arial" panose="020B0604020202020204" pitchFamily="34" charset="0"/>
              <a:cs typeface="Arial" panose="020B0604020202020204" pitchFamily="34" charset="0"/>
            </a:endParaRPr>
          </a:p>
          <a:p>
            <a:pPr marL="533400" indent="-5334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However, since dispersion also greater with increasing </a:t>
            </a:r>
            <a:r>
              <a:rPr lang="en-US" altLang="en-US" sz="2800" dirty="0">
                <a:latin typeface="Arial" panose="020B0604020202020204" pitchFamily="34" charset="0"/>
                <a:cs typeface="Arial" panose="020B0604020202020204" pitchFamily="34" charset="0"/>
                <a:sym typeface="Symbol" panose="05050102010706020507" pitchFamily="18" charset="2"/>
              </a:rPr>
              <a:t></a:t>
            </a:r>
            <a:r>
              <a:rPr lang="en-US" altLang="en-US" sz="2800" dirty="0">
                <a:latin typeface="Arial" panose="020B0604020202020204" pitchFamily="34" charset="0"/>
                <a:cs typeface="Arial" panose="020B0604020202020204" pitchFamily="34" charset="0"/>
              </a:rPr>
              <a:t>, a tradeoff must be made between the optical power that can be launched into the fiber and the maximum tolerable dispersion. </a:t>
            </a:r>
          </a:p>
          <a:p>
            <a:pPr marL="533400" indent="-5334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Either a single-mode or a multimode fiber can be used with a laser diode A single-mode fiber can provide the ultimate bit-rate-distance product, with values of 30 (Gb/s).km being achievable. </a:t>
            </a:r>
          </a:p>
          <a:p>
            <a:pPr marL="533400" indent="-5334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A disadvantage of single-mode fibers is that the small core size (5 to 16 </a:t>
            </a:r>
            <a:r>
              <a:rPr lang="en-US" altLang="en-US" sz="2800" dirty="0">
                <a:latin typeface="Arial" panose="020B0604020202020204" pitchFamily="34" charset="0"/>
                <a:cs typeface="Arial" panose="020B0604020202020204" pitchFamily="34" charset="0"/>
                <a:sym typeface="Mathematica1" pitchFamily="2" charset="2"/>
              </a:rPr>
              <a:t>µ</a:t>
            </a:r>
            <a:r>
              <a:rPr lang="en-US" altLang="en-US" sz="2800" dirty="0">
                <a:latin typeface="Arial" panose="020B0604020202020204" pitchFamily="34" charset="0"/>
                <a:cs typeface="Arial" panose="020B0604020202020204" pitchFamily="34" charset="0"/>
              </a:rPr>
              <a:t>m in diameter) makes fiber splicing more difficult and critical than for multimode fibers having 50 </a:t>
            </a:r>
            <a:r>
              <a:rPr lang="en-US" altLang="en-US" sz="2800" dirty="0">
                <a:latin typeface="Arial" panose="020B0604020202020204" pitchFamily="34" charset="0"/>
                <a:cs typeface="Arial" panose="020B0604020202020204" pitchFamily="34" charset="0"/>
                <a:sym typeface="Mathematica1" pitchFamily="2" charset="2"/>
              </a:rPr>
              <a:t>µ</a:t>
            </a:r>
            <a:r>
              <a:rPr lang="en-US" altLang="en-US" sz="2800" dirty="0">
                <a:latin typeface="Arial" panose="020B0604020202020204" pitchFamily="34" charset="0"/>
                <a:cs typeface="Arial" panose="020B0604020202020204" pitchFamily="34" charset="0"/>
              </a:rPr>
              <a:t>m core diameters.</a:t>
            </a:r>
          </a:p>
          <a:p>
            <a:pPr marL="533400" indent="-533400" algn="just">
              <a:buNone/>
            </a:pPr>
            <a:r>
              <a:rPr lang="en-US" altLang="en-US" b="1" dirty="0">
                <a:solidFill>
                  <a:srgbClr val="0000FF"/>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07149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4372</Words>
  <Application>Microsoft Office PowerPoint</Application>
  <PresentationFormat>Widescreen</PresentationFormat>
  <Paragraphs>483</Paragraphs>
  <Slides>75</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75</vt:i4>
      </vt:variant>
    </vt:vector>
  </HeadingPairs>
  <TitlesOfParts>
    <vt:vector size="90" baseType="lpstr">
      <vt:lpstr>Arial</vt:lpstr>
      <vt:lpstr>Calibri</vt:lpstr>
      <vt:lpstr>Calibri Light</vt:lpstr>
      <vt:lpstr>Cambria Math</vt:lpstr>
      <vt:lpstr>Comic Sans MS</vt:lpstr>
      <vt:lpstr>Marlett</vt:lpstr>
      <vt:lpstr>Symbol</vt:lpstr>
      <vt:lpstr>Times New Roman</vt:lpstr>
      <vt:lpstr>Times-Bold</vt:lpstr>
      <vt:lpstr>Times-Italic</vt:lpstr>
      <vt:lpstr>Times-Roman</vt:lpstr>
      <vt:lpstr>Wingdings</vt:lpstr>
      <vt:lpstr>Office Theme</vt:lpstr>
      <vt:lpstr>Equation</vt:lpstr>
      <vt:lpstr>MathType 7.0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Considerations</vt:lpstr>
      <vt:lpstr>Optical power-loss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Radio Over Fiber (RoF) Link design and Performance Parameter</vt:lpstr>
      <vt:lpstr>Radio Over Fiber (RoF)</vt:lpstr>
      <vt:lpstr>Generic RF–over-fiber Link</vt:lpstr>
      <vt:lpstr>PowerPoint Presentation</vt:lpstr>
      <vt:lpstr>Why WDM?</vt:lpstr>
      <vt:lpstr>Wavelength Division Multiplexing</vt:lpstr>
      <vt:lpstr>Wavelength Division Multiplexing</vt:lpstr>
      <vt:lpstr>WDM, CWDM and DWDM</vt:lpstr>
      <vt:lpstr>WDM and DWDM</vt:lpstr>
      <vt:lpstr>DWDM System</vt:lpstr>
      <vt:lpstr>DWDM Components</vt:lpstr>
      <vt:lpstr>Optical Couplers</vt:lpstr>
      <vt:lpstr>PowerPoint Presentation</vt:lpstr>
      <vt:lpstr>The 2  2 Fiber Coupler</vt:lpstr>
      <vt:lpstr>Performance Parameters</vt:lpstr>
      <vt:lpstr>PowerPoint Presentation</vt:lpstr>
      <vt:lpstr>Example Coupler Performance </vt:lpstr>
      <vt:lpstr>PowerPoint Presentation</vt:lpstr>
      <vt:lpstr>Star Couplers</vt:lpstr>
      <vt:lpstr>Fibre Star Coupler</vt:lpstr>
      <vt:lpstr>Star Coupler - 8 X 8</vt:lpstr>
      <vt:lpstr>Star Coupler - 8 X 8 - contd.</vt:lpstr>
      <vt:lpstr>Star Couplers</vt:lpstr>
      <vt:lpstr>Basic Star Coupler</vt:lpstr>
      <vt:lpstr>Fused-Biconical coupler OR Directional coupler </vt:lpstr>
      <vt:lpstr>Fused Biconical Tapered Coupler</vt:lpstr>
      <vt:lpstr>N  N Star Coupler</vt:lpstr>
      <vt:lpstr>Coupler Characteristics</vt:lpstr>
      <vt:lpstr>PowerPoint Presentation</vt:lpstr>
      <vt:lpstr>Splitters</vt:lpstr>
      <vt:lpstr>Coupler + Splitter - Applications</vt:lpstr>
      <vt:lpstr>Optical Isolators</vt:lpstr>
      <vt:lpstr>Isolators </vt:lpstr>
      <vt:lpstr>Optical Circulators</vt:lpstr>
      <vt:lpstr>Isolator and Circulator Parameters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Sathiyan Samikannu</dc:creator>
  <cp:lastModifiedBy>Rajasekar</cp:lastModifiedBy>
  <cp:revision>41</cp:revision>
  <dcterms:created xsi:type="dcterms:W3CDTF">2018-10-21T03:23:44Z</dcterms:created>
  <dcterms:modified xsi:type="dcterms:W3CDTF">2025-04-21T09:47:05Z</dcterms:modified>
</cp:coreProperties>
</file>