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  <p:sldMasterId id="2147483686" r:id="rId5"/>
  </p:sldMasterIdLst>
  <p:notesMasterIdLst>
    <p:notesMasterId r:id="rId29"/>
  </p:notesMasterIdLst>
  <p:handoutMasterIdLst>
    <p:handoutMasterId r:id="rId30"/>
  </p:handoutMasterIdLst>
  <p:sldIdLst>
    <p:sldId id="257" r:id="rId6"/>
    <p:sldId id="264" r:id="rId7"/>
    <p:sldId id="265" r:id="rId8"/>
    <p:sldId id="266" r:id="rId9"/>
    <p:sldId id="267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6" r:id="rId20"/>
    <p:sldId id="279" r:id="rId21"/>
    <p:sldId id="280" r:id="rId22"/>
    <p:sldId id="281" r:id="rId23"/>
    <p:sldId id="282" r:id="rId24"/>
    <p:sldId id="283" r:id="rId25"/>
    <p:sldId id="278" r:id="rId26"/>
    <p:sldId id="286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JANTH NARAYAN" initials="SN" lastIdx="1" clrIdx="0">
    <p:extLst>
      <p:ext uri="{19B8F6BF-5375-455C-9EA6-DF929625EA0E}">
        <p15:presenceInfo xmlns:p15="http://schemas.microsoft.com/office/powerpoint/2012/main" userId="09ea8373d252ef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A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>
        <p:guide orient="horz" pos="13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16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6EE59A-D607-4D0E-957C-C43412818EC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ECDAE637-4C9C-4942-B398-E7913AE78539}">
      <dgm:prSet/>
      <dgm:spPr/>
      <dgm:t>
        <a:bodyPr/>
        <a:lstStyle/>
        <a:p>
          <a:pPr>
            <a:defRPr cap="all"/>
          </a:pPr>
          <a:r>
            <a: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Overexploitation of Natural Resources</a:t>
          </a:r>
        </a:p>
      </dgm:t>
    </dgm:pt>
    <dgm:pt modelId="{A3EB7E80-44F1-4904-8CA0-146EF4E7C650}" type="parTrans" cxnId="{E30C3EE6-30ED-44F2-9E28-7AAAB5F6D9EE}">
      <dgm:prSet/>
      <dgm:spPr/>
      <dgm:t>
        <a:bodyPr/>
        <a:lstStyle/>
        <a:p>
          <a:endParaRPr lang="en-US"/>
        </a:p>
      </dgm:t>
    </dgm:pt>
    <dgm:pt modelId="{B13ED0B2-B2FA-43EE-8204-9AD05C27B0D1}" type="sibTrans" cxnId="{E30C3EE6-30ED-44F2-9E28-7AAAB5F6D9EE}">
      <dgm:prSet/>
      <dgm:spPr/>
      <dgm:t>
        <a:bodyPr/>
        <a:lstStyle/>
        <a:p>
          <a:endParaRPr lang="en-US"/>
        </a:p>
      </dgm:t>
    </dgm:pt>
    <dgm:pt modelId="{940A03E2-8209-4531-A247-75C455DB14CE}">
      <dgm:prSet/>
      <dgm:spPr/>
      <dgm:t>
        <a:bodyPr/>
        <a:lstStyle/>
        <a:p>
          <a:pPr>
            <a:defRPr cap="all"/>
          </a:pPr>
          <a:r>
            <a: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Scarcity of Resources </a:t>
          </a:r>
        </a:p>
      </dgm:t>
    </dgm:pt>
    <dgm:pt modelId="{A74E87FA-0938-4A61-8E0F-8425065E422C}" type="parTrans" cxnId="{E1A4DAE0-B652-45F4-A99E-A1E7EFA5BCE1}">
      <dgm:prSet/>
      <dgm:spPr/>
      <dgm:t>
        <a:bodyPr/>
        <a:lstStyle/>
        <a:p>
          <a:endParaRPr lang="en-US"/>
        </a:p>
      </dgm:t>
    </dgm:pt>
    <dgm:pt modelId="{F537E8C2-0FB3-4D5F-B959-F03802F03444}" type="sibTrans" cxnId="{E1A4DAE0-B652-45F4-A99E-A1E7EFA5BCE1}">
      <dgm:prSet/>
      <dgm:spPr/>
      <dgm:t>
        <a:bodyPr/>
        <a:lstStyle/>
        <a:p>
          <a:endParaRPr lang="en-US"/>
        </a:p>
      </dgm:t>
    </dgm:pt>
    <dgm:pt modelId="{E1E4E5B7-0437-4DC7-A20A-32DBFD19F355}">
      <dgm:prSet/>
      <dgm:spPr/>
      <dgm:t>
        <a:bodyPr/>
        <a:lstStyle/>
        <a:p>
          <a:pPr>
            <a:defRPr cap="all"/>
          </a:pPr>
          <a:r>
            <a:rPr lang="en-US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Climate Change</a:t>
          </a:r>
        </a:p>
      </dgm:t>
    </dgm:pt>
    <dgm:pt modelId="{E8D54669-8F51-4337-AA00-55530EEFF203}" type="parTrans" cxnId="{F626DAA1-975D-4BE5-8201-FAEB8133AC31}">
      <dgm:prSet/>
      <dgm:spPr/>
      <dgm:t>
        <a:bodyPr/>
        <a:lstStyle/>
        <a:p>
          <a:endParaRPr lang="en-US"/>
        </a:p>
      </dgm:t>
    </dgm:pt>
    <dgm:pt modelId="{00621822-79F7-498F-ABA8-29B04259CDC6}" type="sibTrans" cxnId="{F626DAA1-975D-4BE5-8201-FAEB8133AC31}">
      <dgm:prSet/>
      <dgm:spPr/>
      <dgm:t>
        <a:bodyPr/>
        <a:lstStyle/>
        <a:p>
          <a:endParaRPr lang="en-US"/>
        </a:p>
      </dgm:t>
    </dgm:pt>
    <dgm:pt modelId="{AA43447A-C440-449A-A0F4-9C25A2FEC9D4}">
      <dgm:prSet/>
      <dgm:spPr/>
      <dgm:t>
        <a:bodyPr/>
        <a:lstStyle/>
        <a:p>
          <a:pPr>
            <a:defRPr cap="all"/>
          </a:pPr>
          <a:r>
            <a: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Economic Development</a:t>
          </a:r>
        </a:p>
      </dgm:t>
    </dgm:pt>
    <dgm:pt modelId="{F00822ED-87B1-463B-8DFC-F7C804899B28}" type="parTrans" cxnId="{65CD6902-C590-4416-945D-637164D640B1}">
      <dgm:prSet/>
      <dgm:spPr/>
      <dgm:t>
        <a:bodyPr/>
        <a:lstStyle/>
        <a:p>
          <a:endParaRPr lang="en-US"/>
        </a:p>
      </dgm:t>
    </dgm:pt>
    <dgm:pt modelId="{135F4EDF-FCB2-4FF8-AC40-CE967FA58329}" type="sibTrans" cxnId="{65CD6902-C590-4416-945D-637164D640B1}">
      <dgm:prSet/>
      <dgm:spPr/>
      <dgm:t>
        <a:bodyPr/>
        <a:lstStyle/>
        <a:p>
          <a:endParaRPr lang="en-US"/>
        </a:p>
      </dgm:t>
    </dgm:pt>
    <dgm:pt modelId="{D0A9532F-BE9B-4D1E-8B23-4ECA007C5080}">
      <dgm:prSet/>
      <dgm:spPr/>
      <dgm:t>
        <a:bodyPr/>
        <a:lstStyle/>
        <a:p>
          <a:pPr>
            <a:defRPr cap="all"/>
          </a:pPr>
          <a:r>
            <a:rPr lang="en-US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Social Equity</a:t>
          </a:r>
        </a:p>
      </dgm:t>
    </dgm:pt>
    <dgm:pt modelId="{D8D64B86-8D2F-4F4A-908C-DAF2FD2159EE}" type="parTrans" cxnId="{A631EC24-BF42-46A9-A085-335885D1EF84}">
      <dgm:prSet/>
      <dgm:spPr/>
      <dgm:t>
        <a:bodyPr/>
        <a:lstStyle/>
        <a:p>
          <a:endParaRPr lang="en-US"/>
        </a:p>
      </dgm:t>
    </dgm:pt>
    <dgm:pt modelId="{7EC88D9C-99CE-4499-9929-9677D48C936E}" type="sibTrans" cxnId="{A631EC24-BF42-46A9-A085-335885D1EF84}">
      <dgm:prSet/>
      <dgm:spPr/>
      <dgm:t>
        <a:bodyPr/>
        <a:lstStyle/>
        <a:p>
          <a:endParaRPr lang="en-US"/>
        </a:p>
      </dgm:t>
    </dgm:pt>
    <dgm:pt modelId="{165F876A-7975-49FA-B16B-8546E5604B60}" type="pres">
      <dgm:prSet presAssocID="{C96EE59A-D607-4D0E-957C-C43412818EC1}" presName="root" presStyleCnt="0">
        <dgm:presLayoutVars>
          <dgm:dir/>
          <dgm:resizeHandles val="exact"/>
        </dgm:presLayoutVars>
      </dgm:prSet>
      <dgm:spPr/>
    </dgm:pt>
    <dgm:pt modelId="{F3C3DE23-75CF-4619-A568-B2E1314DAF74}" type="pres">
      <dgm:prSet presAssocID="{ECDAE637-4C9C-4942-B398-E7913AE78539}" presName="compNode" presStyleCnt="0"/>
      <dgm:spPr/>
    </dgm:pt>
    <dgm:pt modelId="{A8DCABE2-DF30-4250-8006-1104A9AAFFD7}" type="pres">
      <dgm:prSet presAssocID="{ECDAE637-4C9C-4942-B398-E7913AE78539}" presName="iconBgRect" presStyleLbl="bgShp" presStyleIdx="0" presStyleCnt="5"/>
      <dgm:spPr/>
    </dgm:pt>
    <dgm:pt modelId="{EF08A126-3E88-4A23-9033-5555F34E1451}" type="pres">
      <dgm:prSet presAssocID="{ECDAE637-4C9C-4942-B398-E7913AE7853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6BA7911A-3979-4E1E-9347-3B8946CA06CB}" type="pres">
      <dgm:prSet presAssocID="{ECDAE637-4C9C-4942-B398-E7913AE78539}" presName="spaceRect" presStyleCnt="0"/>
      <dgm:spPr/>
    </dgm:pt>
    <dgm:pt modelId="{2C100302-57ED-4DEB-9B0E-B3CAB08267AB}" type="pres">
      <dgm:prSet presAssocID="{ECDAE637-4C9C-4942-B398-E7913AE78539}" presName="textRect" presStyleLbl="revTx" presStyleIdx="0" presStyleCnt="5">
        <dgm:presLayoutVars>
          <dgm:chMax val="1"/>
          <dgm:chPref val="1"/>
        </dgm:presLayoutVars>
      </dgm:prSet>
      <dgm:spPr/>
    </dgm:pt>
    <dgm:pt modelId="{6DEE75B6-D1E8-4D44-A26A-C00E7493B831}" type="pres">
      <dgm:prSet presAssocID="{B13ED0B2-B2FA-43EE-8204-9AD05C27B0D1}" presName="sibTrans" presStyleCnt="0"/>
      <dgm:spPr/>
    </dgm:pt>
    <dgm:pt modelId="{86C2E16B-6C6B-49F8-836B-95A6CAD35D60}" type="pres">
      <dgm:prSet presAssocID="{940A03E2-8209-4531-A247-75C455DB14CE}" presName="compNode" presStyleCnt="0"/>
      <dgm:spPr/>
    </dgm:pt>
    <dgm:pt modelId="{D225592A-4BC4-408E-B651-D0A505A7510E}" type="pres">
      <dgm:prSet presAssocID="{940A03E2-8209-4531-A247-75C455DB14CE}" presName="iconBgRect" presStyleLbl="bgShp" presStyleIdx="1" presStyleCnt="5"/>
      <dgm:spPr/>
    </dgm:pt>
    <dgm:pt modelId="{04D91263-9F31-407B-AB15-4E877E687393}" type="pres">
      <dgm:prSet presAssocID="{940A03E2-8209-4531-A247-75C455DB14C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615CC2F7-8174-475E-BB28-EA95FDC2015D}" type="pres">
      <dgm:prSet presAssocID="{940A03E2-8209-4531-A247-75C455DB14CE}" presName="spaceRect" presStyleCnt="0"/>
      <dgm:spPr/>
    </dgm:pt>
    <dgm:pt modelId="{6EB6BFD6-B650-497A-A839-7FD2F2A879B0}" type="pres">
      <dgm:prSet presAssocID="{940A03E2-8209-4531-A247-75C455DB14CE}" presName="textRect" presStyleLbl="revTx" presStyleIdx="1" presStyleCnt="5">
        <dgm:presLayoutVars>
          <dgm:chMax val="1"/>
          <dgm:chPref val="1"/>
        </dgm:presLayoutVars>
      </dgm:prSet>
      <dgm:spPr/>
    </dgm:pt>
    <dgm:pt modelId="{B8BAD378-F9C8-459E-AD0B-B311E9A889CC}" type="pres">
      <dgm:prSet presAssocID="{F537E8C2-0FB3-4D5F-B959-F03802F03444}" presName="sibTrans" presStyleCnt="0"/>
      <dgm:spPr/>
    </dgm:pt>
    <dgm:pt modelId="{45FC2149-F12E-4065-8C67-D850A34ACA58}" type="pres">
      <dgm:prSet presAssocID="{E1E4E5B7-0437-4DC7-A20A-32DBFD19F355}" presName="compNode" presStyleCnt="0"/>
      <dgm:spPr/>
    </dgm:pt>
    <dgm:pt modelId="{7D8C2E23-2FC6-42F3-ADA7-41740DFE6653}" type="pres">
      <dgm:prSet presAssocID="{E1E4E5B7-0437-4DC7-A20A-32DBFD19F355}" presName="iconBgRect" presStyleLbl="bgShp" presStyleIdx="2" presStyleCnt="5"/>
      <dgm:spPr/>
    </dgm:pt>
    <dgm:pt modelId="{636C3565-C984-46D5-B5DB-F1F8E9D93D37}" type="pres">
      <dgm:prSet presAssocID="{E1E4E5B7-0437-4DC7-A20A-32DBFD19F35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B86C1327-F57A-44EA-BC61-140F5DDFD977}" type="pres">
      <dgm:prSet presAssocID="{E1E4E5B7-0437-4DC7-A20A-32DBFD19F355}" presName="spaceRect" presStyleCnt="0"/>
      <dgm:spPr/>
    </dgm:pt>
    <dgm:pt modelId="{0EBB36BA-5FC0-46AC-88C3-521F4E5C49FE}" type="pres">
      <dgm:prSet presAssocID="{E1E4E5B7-0437-4DC7-A20A-32DBFD19F355}" presName="textRect" presStyleLbl="revTx" presStyleIdx="2" presStyleCnt="5">
        <dgm:presLayoutVars>
          <dgm:chMax val="1"/>
          <dgm:chPref val="1"/>
        </dgm:presLayoutVars>
      </dgm:prSet>
      <dgm:spPr/>
    </dgm:pt>
    <dgm:pt modelId="{E84A58D0-41AF-4C72-ABF5-609E5F6645FD}" type="pres">
      <dgm:prSet presAssocID="{00621822-79F7-498F-ABA8-29B04259CDC6}" presName="sibTrans" presStyleCnt="0"/>
      <dgm:spPr/>
    </dgm:pt>
    <dgm:pt modelId="{43FC035A-0D13-4AD3-B6F1-4A90748469AC}" type="pres">
      <dgm:prSet presAssocID="{AA43447A-C440-449A-A0F4-9C25A2FEC9D4}" presName="compNode" presStyleCnt="0"/>
      <dgm:spPr/>
    </dgm:pt>
    <dgm:pt modelId="{6D6072C7-7E8A-457C-825D-3526CB7D2145}" type="pres">
      <dgm:prSet presAssocID="{AA43447A-C440-449A-A0F4-9C25A2FEC9D4}" presName="iconBgRect" presStyleLbl="bgShp" presStyleIdx="3" presStyleCnt="5"/>
      <dgm:spPr/>
    </dgm:pt>
    <dgm:pt modelId="{DD40ADAD-FFC9-4E56-801C-41F9978A86E7}" type="pres">
      <dgm:prSet presAssocID="{AA43447A-C440-449A-A0F4-9C25A2FEC9D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5F12E01-C18B-4647-A464-9401D0E63969}" type="pres">
      <dgm:prSet presAssocID="{AA43447A-C440-449A-A0F4-9C25A2FEC9D4}" presName="spaceRect" presStyleCnt="0"/>
      <dgm:spPr/>
    </dgm:pt>
    <dgm:pt modelId="{A1B3785A-FBDF-42F3-AA97-F4D0B3ECBA13}" type="pres">
      <dgm:prSet presAssocID="{AA43447A-C440-449A-A0F4-9C25A2FEC9D4}" presName="textRect" presStyleLbl="revTx" presStyleIdx="3" presStyleCnt="5">
        <dgm:presLayoutVars>
          <dgm:chMax val="1"/>
          <dgm:chPref val="1"/>
        </dgm:presLayoutVars>
      </dgm:prSet>
      <dgm:spPr/>
    </dgm:pt>
    <dgm:pt modelId="{B7881A8E-0D86-4976-9B04-33DD374164CC}" type="pres">
      <dgm:prSet presAssocID="{135F4EDF-FCB2-4FF8-AC40-CE967FA58329}" presName="sibTrans" presStyleCnt="0"/>
      <dgm:spPr/>
    </dgm:pt>
    <dgm:pt modelId="{746E936A-44D4-4FBA-9711-380CB01AC8B1}" type="pres">
      <dgm:prSet presAssocID="{D0A9532F-BE9B-4D1E-8B23-4ECA007C5080}" presName="compNode" presStyleCnt="0"/>
      <dgm:spPr/>
    </dgm:pt>
    <dgm:pt modelId="{F861870F-6944-4889-8847-444AE206B665}" type="pres">
      <dgm:prSet presAssocID="{D0A9532F-BE9B-4D1E-8B23-4ECA007C5080}" presName="iconBgRect" presStyleLbl="bgShp" presStyleIdx="4" presStyleCnt="5"/>
      <dgm:spPr/>
    </dgm:pt>
    <dgm:pt modelId="{2DE7D07B-4893-41C5-B0A1-3F030A42781C}" type="pres">
      <dgm:prSet presAssocID="{D0A9532F-BE9B-4D1E-8B23-4ECA007C508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AE6C0614-3FB7-47A4-B0F8-77FD87B788A1}" type="pres">
      <dgm:prSet presAssocID="{D0A9532F-BE9B-4D1E-8B23-4ECA007C5080}" presName="spaceRect" presStyleCnt="0"/>
      <dgm:spPr/>
    </dgm:pt>
    <dgm:pt modelId="{F0FA8B39-0DC0-4ECF-846E-ABC60458DE7E}" type="pres">
      <dgm:prSet presAssocID="{D0A9532F-BE9B-4D1E-8B23-4ECA007C508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5CD6902-C590-4416-945D-637164D640B1}" srcId="{C96EE59A-D607-4D0E-957C-C43412818EC1}" destId="{AA43447A-C440-449A-A0F4-9C25A2FEC9D4}" srcOrd="3" destOrd="0" parTransId="{F00822ED-87B1-463B-8DFC-F7C804899B28}" sibTransId="{135F4EDF-FCB2-4FF8-AC40-CE967FA58329}"/>
    <dgm:cxn modelId="{436BDD12-CE0E-4D4C-887F-E4AEC2F9D967}" type="presOf" srcId="{E1E4E5B7-0437-4DC7-A20A-32DBFD19F355}" destId="{0EBB36BA-5FC0-46AC-88C3-521F4E5C49FE}" srcOrd="0" destOrd="0" presId="urn:microsoft.com/office/officeart/2018/5/layout/IconCircleLabelList"/>
    <dgm:cxn modelId="{A631EC24-BF42-46A9-A085-335885D1EF84}" srcId="{C96EE59A-D607-4D0E-957C-C43412818EC1}" destId="{D0A9532F-BE9B-4D1E-8B23-4ECA007C5080}" srcOrd="4" destOrd="0" parTransId="{D8D64B86-8D2F-4F4A-908C-DAF2FD2159EE}" sibTransId="{7EC88D9C-99CE-4499-9929-9677D48C936E}"/>
    <dgm:cxn modelId="{81AA8F5E-E195-4AC8-BCD8-9412C5B4E342}" type="presOf" srcId="{C96EE59A-D607-4D0E-957C-C43412818EC1}" destId="{165F876A-7975-49FA-B16B-8546E5604B60}" srcOrd="0" destOrd="0" presId="urn:microsoft.com/office/officeart/2018/5/layout/IconCircleLabelList"/>
    <dgm:cxn modelId="{5FA27B4A-96A5-4006-95E3-F63EA210E10B}" type="presOf" srcId="{940A03E2-8209-4531-A247-75C455DB14CE}" destId="{6EB6BFD6-B650-497A-A839-7FD2F2A879B0}" srcOrd="0" destOrd="0" presId="urn:microsoft.com/office/officeart/2018/5/layout/IconCircleLabelList"/>
    <dgm:cxn modelId="{F626DAA1-975D-4BE5-8201-FAEB8133AC31}" srcId="{C96EE59A-D607-4D0E-957C-C43412818EC1}" destId="{E1E4E5B7-0437-4DC7-A20A-32DBFD19F355}" srcOrd="2" destOrd="0" parTransId="{E8D54669-8F51-4337-AA00-55530EEFF203}" sibTransId="{00621822-79F7-498F-ABA8-29B04259CDC6}"/>
    <dgm:cxn modelId="{0BEF06A7-787E-459B-9EF8-1A9B3941AB34}" type="presOf" srcId="{ECDAE637-4C9C-4942-B398-E7913AE78539}" destId="{2C100302-57ED-4DEB-9B0E-B3CAB08267AB}" srcOrd="0" destOrd="0" presId="urn:microsoft.com/office/officeart/2018/5/layout/IconCircleLabelList"/>
    <dgm:cxn modelId="{CE534DAB-A653-4D1C-91BD-7ADD716D8A4C}" type="presOf" srcId="{D0A9532F-BE9B-4D1E-8B23-4ECA007C5080}" destId="{F0FA8B39-0DC0-4ECF-846E-ABC60458DE7E}" srcOrd="0" destOrd="0" presId="urn:microsoft.com/office/officeart/2018/5/layout/IconCircleLabelList"/>
    <dgm:cxn modelId="{4C9C84C9-658B-4496-8C6E-21BC630DD893}" type="presOf" srcId="{AA43447A-C440-449A-A0F4-9C25A2FEC9D4}" destId="{A1B3785A-FBDF-42F3-AA97-F4D0B3ECBA13}" srcOrd="0" destOrd="0" presId="urn:microsoft.com/office/officeart/2018/5/layout/IconCircleLabelList"/>
    <dgm:cxn modelId="{E1A4DAE0-B652-45F4-A99E-A1E7EFA5BCE1}" srcId="{C96EE59A-D607-4D0E-957C-C43412818EC1}" destId="{940A03E2-8209-4531-A247-75C455DB14CE}" srcOrd="1" destOrd="0" parTransId="{A74E87FA-0938-4A61-8E0F-8425065E422C}" sibTransId="{F537E8C2-0FB3-4D5F-B959-F03802F03444}"/>
    <dgm:cxn modelId="{E30C3EE6-30ED-44F2-9E28-7AAAB5F6D9EE}" srcId="{C96EE59A-D607-4D0E-957C-C43412818EC1}" destId="{ECDAE637-4C9C-4942-B398-E7913AE78539}" srcOrd="0" destOrd="0" parTransId="{A3EB7E80-44F1-4904-8CA0-146EF4E7C650}" sibTransId="{B13ED0B2-B2FA-43EE-8204-9AD05C27B0D1}"/>
    <dgm:cxn modelId="{D2EEB1E9-CB1C-45A6-B0DE-F886D7DA1302}" type="presParOf" srcId="{165F876A-7975-49FA-B16B-8546E5604B60}" destId="{F3C3DE23-75CF-4619-A568-B2E1314DAF74}" srcOrd="0" destOrd="0" presId="urn:microsoft.com/office/officeart/2018/5/layout/IconCircleLabelList"/>
    <dgm:cxn modelId="{3398F427-E021-417C-92E6-65C2D7E91FC5}" type="presParOf" srcId="{F3C3DE23-75CF-4619-A568-B2E1314DAF74}" destId="{A8DCABE2-DF30-4250-8006-1104A9AAFFD7}" srcOrd="0" destOrd="0" presId="urn:microsoft.com/office/officeart/2018/5/layout/IconCircleLabelList"/>
    <dgm:cxn modelId="{6EF29F95-1FD8-45C5-ABCF-6199DF25AFEE}" type="presParOf" srcId="{F3C3DE23-75CF-4619-A568-B2E1314DAF74}" destId="{EF08A126-3E88-4A23-9033-5555F34E1451}" srcOrd="1" destOrd="0" presId="urn:microsoft.com/office/officeart/2018/5/layout/IconCircleLabelList"/>
    <dgm:cxn modelId="{B4BD9151-C543-48A3-9DA9-1C67772C1AB8}" type="presParOf" srcId="{F3C3DE23-75CF-4619-A568-B2E1314DAF74}" destId="{6BA7911A-3979-4E1E-9347-3B8946CA06CB}" srcOrd="2" destOrd="0" presId="urn:microsoft.com/office/officeart/2018/5/layout/IconCircleLabelList"/>
    <dgm:cxn modelId="{DE6F3CA0-CEAF-4B44-B9A1-C4D67D35D9F2}" type="presParOf" srcId="{F3C3DE23-75CF-4619-A568-B2E1314DAF74}" destId="{2C100302-57ED-4DEB-9B0E-B3CAB08267AB}" srcOrd="3" destOrd="0" presId="urn:microsoft.com/office/officeart/2018/5/layout/IconCircleLabelList"/>
    <dgm:cxn modelId="{50D5C6A5-56BF-463E-8A78-ED2A4BEF9E1E}" type="presParOf" srcId="{165F876A-7975-49FA-B16B-8546E5604B60}" destId="{6DEE75B6-D1E8-4D44-A26A-C00E7493B831}" srcOrd="1" destOrd="0" presId="urn:microsoft.com/office/officeart/2018/5/layout/IconCircleLabelList"/>
    <dgm:cxn modelId="{630DEBCF-3732-4F79-93D2-940CDBD15A94}" type="presParOf" srcId="{165F876A-7975-49FA-B16B-8546E5604B60}" destId="{86C2E16B-6C6B-49F8-836B-95A6CAD35D60}" srcOrd="2" destOrd="0" presId="urn:microsoft.com/office/officeart/2018/5/layout/IconCircleLabelList"/>
    <dgm:cxn modelId="{4C49BBEB-60EE-49A7-99C6-4F6C65FDACBD}" type="presParOf" srcId="{86C2E16B-6C6B-49F8-836B-95A6CAD35D60}" destId="{D225592A-4BC4-408E-B651-D0A505A7510E}" srcOrd="0" destOrd="0" presId="urn:microsoft.com/office/officeart/2018/5/layout/IconCircleLabelList"/>
    <dgm:cxn modelId="{349E6DCD-3096-4FAF-91C5-FA17711B4F30}" type="presParOf" srcId="{86C2E16B-6C6B-49F8-836B-95A6CAD35D60}" destId="{04D91263-9F31-407B-AB15-4E877E687393}" srcOrd="1" destOrd="0" presId="urn:microsoft.com/office/officeart/2018/5/layout/IconCircleLabelList"/>
    <dgm:cxn modelId="{DA9A14BD-D3CB-4E04-BC3F-922E636484E7}" type="presParOf" srcId="{86C2E16B-6C6B-49F8-836B-95A6CAD35D60}" destId="{615CC2F7-8174-475E-BB28-EA95FDC2015D}" srcOrd="2" destOrd="0" presId="urn:microsoft.com/office/officeart/2018/5/layout/IconCircleLabelList"/>
    <dgm:cxn modelId="{3101F846-5758-43B4-9490-C16C14932CF5}" type="presParOf" srcId="{86C2E16B-6C6B-49F8-836B-95A6CAD35D60}" destId="{6EB6BFD6-B650-497A-A839-7FD2F2A879B0}" srcOrd="3" destOrd="0" presId="urn:microsoft.com/office/officeart/2018/5/layout/IconCircleLabelList"/>
    <dgm:cxn modelId="{CC686315-C719-4568-98B6-1139FF85D4E9}" type="presParOf" srcId="{165F876A-7975-49FA-B16B-8546E5604B60}" destId="{B8BAD378-F9C8-459E-AD0B-B311E9A889CC}" srcOrd="3" destOrd="0" presId="urn:microsoft.com/office/officeart/2018/5/layout/IconCircleLabelList"/>
    <dgm:cxn modelId="{944AE5DF-8144-4796-8F74-0F792A49783A}" type="presParOf" srcId="{165F876A-7975-49FA-B16B-8546E5604B60}" destId="{45FC2149-F12E-4065-8C67-D850A34ACA58}" srcOrd="4" destOrd="0" presId="urn:microsoft.com/office/officeart/2018/5/layout/IconCircleLabelList"/>
    <dgm:cxn modelId="{2EAB9821-361C-404E-AEE7-814AF8993C35}" type="presParOf" srcId="{45FC2149-F12E-4065-8C67-D850A34ACA58}" destId="{7D8C2E23-2FC6-42F3-ADA7-41740DFE6653}" srcOrd="0" destOrd="0" presId="urn:microsoft.com/office/officeart/2018/5/layout/IconCircleLabelList"/>
    <dgm:cxn modelId="{11752034-4B1E-4982-87B3-F825CC9B266D}" type="presParOf" srcId="{45FC2149-F12E-4065-8C67-D850A34ACA58}" destId="{636C3565-C984-46D5-B5DB-F1F8E9D93D37}" srcOrd="1" destOrd="0" presId="urn:microsoft.com/office/officeart/2018/5/layout/IconCircleLabelList"/>
    <dgm:cxn modelId="{43E5285B-BEBC-4CFC-9460-9961D0E8D199}" type="presParOf" srcId="{45FC2149-F12E-4065-8C67-D850A34ACA58}" destId="{B86C1327-F57A-44EA-BC61-140F5DDFD977}" srcOrd="2" destOrd="0" presId="urn:microsoft.com/office/officeart/2018/5/layout/IconCircleLabelList"/>
    <dgm:cxn modelId="{FA700AD0-BA21-416E-988D-D3FF73DB2984}" type="presParOf" srcId="{45FC2149-F12E-4065-8C67-D850A34ACA58}" destId="{0EBB36BA-5FC0-46AC-88C3-521F4E5C49FE}" srcOrd="3" destOrd="0" presId="urn:microsoft.com/office/officeart/2018/5/layout/IconCircleLabelList"/>
    <dgm:cxn modelId="{77942BAD-BCE0-430C-8221-60D79F31B944}" type="presParOf" srcId="{165F876A-7975-49FA-B16B-8546E5604B60}" destId="{E84A58D0-41AF-4C72-ABF5-609E5F6645FD}" srcOrd="5" destOrd="0" presId="urn:microsoft.com/office/officeart/2018/5/layout/IconCircleLabelList"/>
    <dgm:cxn modelId="{A4A07D0A-C4D7-4EE1-B2BD-D98ABFBA7457}" type="presParOf" srcId="{165F876A-7975-49FA-B16B-8546E5604B60}" destId="{43FC035A-0D13-4AD3-B6F1-4A90748469AC}" srcOrd="6" destOrd="0" presId="urn:microsoft.com/office/officeart/2018/5/layout/IconCircleLabelList"/>
    <dgm:cxn modelId="{2FDC83EA-E1E6-4E27-816D-FBAB4CAB0D05}" type="presParOf" srcId="{43FC035A-0D13-4AD3-B6F1-4A90748469AC}" destId="{6D6072C7-7E8A-457C-825D-3526CB7D2145}" srcOrd="0" destOrd="0" presId="urn:microsoft.com/office/officeart/2018/5/layout/IconCircleLabelList"/>
    <dgm:cxn modelId="{D0AEDA8D-EC51-4A28-B124-351F971598CF}" type="presParOf" srcId="{43FC035A-0D13-4AD3-B6F1-4A90748469AC}" destId="{DD40ADAD-FFC9-4E56-801C-41F9978A86E7}" srcOrd="1" destOrd="0" presId="urn:microsoft.com/office/officeart/2018/5/layout/IconCircleLabelList"/>
    <dgm:cxn modelId="{64219DA2-CCC6-4110-A6AE-EEAB2897AC28}" type="presParOf" srcId="{43FC035A-0D13-4AD3-B6F1-4A90748469AC}" destId="{65F12E01-C18B-4647-A464-9401D0E63969}" srcOrd="2" destOrd="0" presId="urn:microsoft.com/office/officeart/2018/5/layout/IconCircleLabelList"/>
    <dgm:cxn modelId="{DAFC7317-1F3C-49F8-9A14-21FC82280ADB}" type="presParOf" srcId="{43FC035A-0D13-4AD3-B6F1-4A90748469AC}" destId="{A1B3785A-FBDF-42F3-AA97-F4D0B3ECBA13}" srcOrd="3" destOrd="0" presId="urn:microsoft.com/office/officeart/2018/5/layout/IconCircleLabelList"/>
    <dgm:cxn modelId="{0B5D25A4-F56A-4E98-884C-62499C9E9F4B}" type="presParOf" srcId="{165F876A-7975-49FA-B16B-8546E5604B60}" destId="{B7881A8E-0D86-4976-9B04-33DD374164CC}" srcOrd="7" destOrd="0" presId="urn:microsoft.com/office/officeart/2018/5/layout/IconCircleLabelList"/>
    <dgm:cxn modelId="{01F93F48-0779-4FB1-8734-22A692552714}" type="presParOf" srcId="{165F876A-7975-49FA-B16B-8546E5604B60}" destId="{746E936A-44D4-4FBA-9711-380CB01AC8B1}" srcOrd="8" destOrd="0" presId="urn:microsoft.com/office/officeart/2018/5/layout/IconCircleLabelList"/>
    <dgm:cxn modelId="{A38948FA-63BD-45CB-A82D-AF63221CC803}" type="presParOf" srcId="{746E936A-44D4-4FBA-9711-380CB01AC8B1}" destId="{F861870F-6944-4889-8847-444AE206B665}" srcOrd="0" destOrd="0" presId="urn:microsoft.com/office/officeart/2018/5/layout/IconCircleLabelList"/>
    <dgm:cxn modelId="{DEA0C00D-59CE-4354-B314-0C2CF8CEEBBD}" type="presParOf" srcId="{746E936A-44D4-4FBA-9711-380CB01AC8B1}" destId="{2DE7D07B-4893-41C5-B0A1-3F030A42781C}" srcOrd="1" destOrd="0" presId="urn:microsoft.com/office/officeart/2018/5/layout/IconCircleLabelList"/>
    <dgm:cxn modelId="{BC5BD0E6-1804-4453-A7A2-F31973FCA324}" type="presParOf" srcId="{746E936A-44D4-4FBA-9711-380CB01AC8B1}" destId="{AE6C0614-3FB7-47A4-B0F8-77FD87B788A1}" srcOrd="2" destOrd="0" presId="urn:microsoft.com/office/officeart/2018/5/layout/IconCircleLabelList"/>
    <dgm:cxn modelId="{60473A0D-E30D-4884-981B-2760798FD4ED}" type="presParOf" srcId="{746E936A-44D4-4FBA-9711-380CB01AC8B1}" destId="{F0FA8B39-0DC0-4ECF-846E-ABC60458DE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F3F8F5-7679-4AF8-A7CE-B7E41944F6E2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BE87BE2-6CCE-44F1-BBA0-2132E21737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Sustainable development believes that operating within the right economic, social and environmental boundaries will create a truly sustainable health system, one that is fit for the future. </a:t>
          </a:r>
        </a:p>
      </dgm:t>
    </dgm:pt>
    <dgm:pt modelId="{98EECF2E-7783-430F-8C40-7E2F09E870A5}" type="parTrans" cxnId="{903A1236-33AB-4D63-AB06-7452AA80C9CF}">
      <dgm:prSet/>
      <dgm:spPr/>
      <dgm:t>
        <a:bodyPr/>
        <a:lstStyle/>
        <a:p>
          <a:endParaRPr lang="en-US"/>
        </a:p>
      </dgm:t>
    </dgm:pt>
    <dgm:pt modelId="{A06EE8EA-AC5E-4F8F-BEAA-DEA331FFBEB1}" type="sibTrans" cxnId="{903A1236-33AB-4D63-AB06-7452AA80C9CF}">
      <dgm:prSet/>
      <dgm:spPr/>
      <dgm:t>
        <a:bodyPr/>
        <a:lstStyle/>
        <a:p>
          <a:endParaRPr lang="en-US"/>
        </a:p>
      </dgm:t>
    </dgm:pt>
    <dgm:pt modelId="{B4B91380-5CBC-4F23-9937-4937DE1237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scope of sustainable development is very wide, as it deals with areas like social, economic, environmental, and institutional dimensions.</a:t>
          </a:r>
        </a:p>
      </dgm:t>
    </dgm:pt>
    <dgm:pt modelId="{98C18780-705F-4F0F-828C-63DFA2B6FD5B}" type="parTrans" cxnId="{DF2B28E3-B181-49E5-A7D9-5617B820983F}">
      <dgm:prSet/>
      <dgm:spPr/>
      <dgm:t>
        <a:bodyPr/>
        <a:lstStyle/>
        <a:p>
          <a:endParaRPr lang="en-US"/>
        </a:p>
      </dgm:t>
    </dgm:pt>
    <dgm:pt modelId="{128853E0-90A8-4A1F-9B97-D1E0B9D4C876}" type="sibTrans" cxnId="{DF2B28E3-B181-49E5-A7D9-5617B820983F}">
      <dgm:prSet/>
      <dgm:spPr/>
      <dgm:t>
        <a:bodyPr/>
        <a:lstStyle/>
        <a:p>
          <a:endParaRPr lang="en-US"/>
        </a:p>
      </dgm:t>
    </dgm:pt>
    <dgm:pt modelId="{1A8DDBA2-DA96-4313-B7D6-563B5CFF2E8D}" type="pres">
      <dgm:prSet presAssocID="{07F3F8F5-7679-4AF8-A7CE-B7E41944F6E2}" presName="root" presStyleCnt="0">
        <dgm:presLayoutVars>
          <dgm:dir/>
          <dgm:resizeHandles val="exact"/>
        </dgm:presLayoutVars>
      </dgm:prSet>
      <dgm:spPr/>
    </dgm:pt>
    <dgm:pt modelId="{DFDABF33-2063-40C5-9127-B091B84A1F54}" type="pres">
      <dgm:prSet presAssocID="{ABE87BE2-6CCE-44F1-BBA0-2132E2173778}" presName="compNode" presStyleCnt="0"/>
      <dgm:spPr/>
    </dgm:pt>
    <dgm:pt modelId="{015E6393-FABC-491E-BD17-EC18C6334C95}" type="pres">
      <dgm:prSet presAssocID="{ABE87BE2-6CCE-44F1-BBA0-2132E2173778}" presName="bgRect" presStyleLbl="bgShp" presStyleIdx="0" presStyleCnt="2"/>
      <dgm:spPr/>
    </dgm:pt>
    <dgm:pt modelId="{31F38084-2759-42B8-A7F3-684F89E16E61}" type="pres">
      <dgm:prSet presAssocID="{ABE87BE2-6CCE-44F1-BBA0-2132E217377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D4CEEEAE-B710-43EA-A934-6F124EFC0AA4}" type="pres">
      <dgm:prSet presAssocID="{ABE87BE2-6CCE-44F1-BBA0-2132E2173778}" presName="spaceRect" presStyleCnt="0"/>
      <dgm:spPr/>
    </dgm:pt>
    <dgm:pt modelId="{A94D1AE0-B509-48D6-9B1E-46BDC414AB09}" type="pres">
      <dgm:prSet presAssocID="{ABE87BE2-6CCE-44F1-BBA0-2132E2173778}" presName="parTx" presStyleLbl="revTx" presStyleIdx="0" presStyleCnt="2">
        <dgm:presLayoutVars>
          <dgm:chMax val="0"/>
          <dgm:chPref val="0"/>
        </dgm:presLayoutVars>
      </dgm:prSet>
      <dgm:spPr/>
    </dgm:pt>
    <dgm:pt modelId="{A32DD986-F4D6-4380-97E8-4623CD70428C}" type="pres">
      <dgm:prSet presAssocID="{A06EE8EA-AC5E-4F8F-BEAA-DEA331FFBEB1}" presName="sibTrans" presStyleCnt="0"/>
      <dgm:spPr/>
    </dgm:pt>
    <dgm:pt modelId="{16BAC6C9-AA8F-4CFF-ACC5-D3EB164E4A2D}" type="pres">
      <dgm:prSet presAssocID="{B4B91380-5CBC-4F23-9937-4937DE1237DD}" presName="compNode" presStyleCnt="0"/>
      <dgm:spPr/>
    </dgm:pt>
    <dgm:pt modelId="{965ED3D6-5465-4BBD-B764-2C7D245CF71C}" type="pres">
      <dgm:prSet presAssocID="{B4B91380-5CBC-4F23-9937-4937DE1237DD}" presName="bgRect" presStyleLbl="bgShp" presStyleIdx="1" presStyleCnt="2"/>
      <dgm:spPr/>
    </dgm:pt>
    <dgm:pt modelId="{0D5352D6-9A10-4647-9E9D-9161B91A38AA}" type="pres">
      <dgm:prSet presAssocID="{B4B91380-5CBC-4F23-9937-4937DE1237D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rk scene"/>
        </a:ext>
      </dgm:extLst>
    </dgm:pt>
    <dgm:pt modelId="{3A5023F8-EB52-4A88-80CC-01D1E1948ED7}" type="pres">
      <dgm:prSet presAssocID="{B4B91380-5CBC-4F23-9937-4937DE1237DD}" presName="spaceRect" presStyleCnt="0"/>
      <dgm:spPr/>
    </dgm:pt>
    <dgm:pt modelId="{FBB75F86-D374-453B-B39D-00A7EF49F7AC}" type="pres">
      <dgm:prSet presAssocID="{B4B91380-5CBC-4F23-9937-4937DE1237D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B7F9A2D-071F-4D8F-B76D-86266D75593A}" type="presOf" srcId="{07F3F8F5-7679-4AF8-A7CE-B7E41944F6E2}" destId="{1A8DDBA2-DA96-4313-B7D6-563B5CFF2E8D}" srcOrd="0" destOrd="0" presId="urn:microsoft.com/office/officeart/2018/2/layout/IconVerticalSolidList"/>
    <dgm:cxn modelId="{903A1236-33AB-4D63-AB06-7452AA80C9CF}" srcId="{07F3F8F5-7679-4AF8-A7CE-B7E41944F6E2}" destId="{ABE87BE2-6CCE-44F1-BBA0-2132E2173778}" srcOrd="0" destOrd="0" parTransId="{98EECF2E-7783-430F-8C40-7E2F09E870A5}" sibTransId="{A06EE8EA-AC5E-4F8F-BEAA-DEA331FFBEB1}"/>
    <dgm:cxn modelId="{5A6F08DD-77D5-45DE-9081-FAC1EC9CAE26}" type="presOf" srcId="{ABE87BE2-6CCE-44F1-BBA0-2132E2173778}" destId="{A94D1AE0-B509-48D6-9B1E-46BDC414AB09}" srcOrd="0" destOrd="0" presId="urn:microsoft.com/office/officeart/2018/2/layout/IconVerticalSolidList"/>
    <dgm:cxn modelId="{DF2B28E3-B181-49E5-A7D9-5617B820983F}" srcId="{07F3F8F5-7679-4AF8-A7CE-B7E41944F6E2}" destId="{B4B91380-5CBC-4F23-9937-4937DE1237DD}" srcOrd="1" destOrd="0" parTransId="{98C18780-705F-4F0F-828C-63DFA2B6FD5B}" sibTransId="{128853E0-90A8-4A1F-9B97-D1E0B9D4C876}"/>
    <dgm:cxn modelId="{2532CDF3-D188-4D72-917C-FCDE13940075}" type="presOf" srcId="{B4B91380-5CBC-4F23-9937-4937DE1237DD}" destId="{FBB75F86-D374-453B-B39D-00A7EF49F7AC}" srcOrd="0" destOrd="0" presId="urn:microsoft.com/office/officeart/2018/2/layout/IconVerticalSolidList"/>
    <dgm:cxn modelId="{F00750FA-F0EC-48DE-A259-3E3DF654B559}" type="presParOf" srcId="{1A8DDBA2-DA96-4313-B7D6-563B5CFF2E8D}" destId="{DFDABF33-2063-40C5-9127-B091B84A1F54}" srcOrd="0" destOrd="0" presId="urn:microsoft.com/office/officeart/2018/2/layout/IconVerticalSolidList"/>
    <dgm:cxn modelId="{4D662F67-A91F-47AC-B1E4-EA13D856C403}" type="presParOf" srcId="{DFDABF33-2063-40C5-9127-B091B84A1F54}" destId="{015E6393-FABC-491E-BD17-EC18C6334C95}" srcOrd="0" destOrd="0" presId="urn:microsoft.com/office/officeart/2018/2/layout/IconVerticalSolidList"/>
    <dgm:cxn modelId="{F2E94C1B-134A-4CF4-AF7A-41BBB01B771F}" type="presParOf" srcId="{DFDABF33-2063-40C5-9127-B091B84A1F54}" destId="{31F38084-2759-42B8-A7F3-684F89E16E61}" srcOrd="1" destOrd="0" presId="urn:microsoft.com/office/officeart/2018/2/layout/IconVerticalSolidList"/>
    <dgm:cxn modelId="{C4DC38AC-64DB-4CCA-A586-A2862A16EC10}" type="presParOf" srcId="{DFDABF33-2063-40C5-9127-B091B84A1F54}" destId="{D4CEEEAE-B710-43EA-A934-6F124EFC0AA4}" srcOrd="2" destOrd="0" presId="urn:microsoft.com/office/officeart/2018/2/layout/IconVerticalSolidList"/>
    <dgm:cxn modelId="{9ECCBD8E-A5AE-4C49-8EE6-6FEBCA23FF22}" type="presParOf" srcId="{DFDABF33-2063-40C5-9127-B091B84A1F54}" destId="{A94D1AE0-B509-48D6-9B1E-46BDC414AB09}" srcOrd="3" destOrd="0" presId="urn:microsoft.com/office/officeart/2018/2/layout/IconVerticalSolidList"/>
    <dgm:cxn modelId="{BCEB78FB-702A-4215-99CC-DC0BF02BE8E6}" type="presParOf" srcId="{1A8DDBA2-DA96-4313-B7D6-563B5CFF2E8D}" destId="{A32DD986-F4D6-4380-97E8-4623CD70428C}" srcOrd="1" destOrd="0" presId="urn:microsoft.com/office/officeart/2018/2/layout/IconVerticalSolidList"/>
    <dgm:cxn modelId="{74EC917E-83E0-4292-9936-01DBC7447D3B}" type="presParOf" srcId="{1A8DDBA2-DA96-4313-B7D6-563B5CFF2E8D}" destId="{16BAC6C9-AA8F-4CFF-ACC5-D3EB164E4A2D}" srcOrd="2" destOrd="0" presId="urn:microsoft.com/office/officeart/2018/2/layout/IconVerticalSolidList"/>
    <dgm:cxn modelId="{F1B6B424-FD1D-43E9-ACF7-AD0D210F32AF}" type="presParOf" srcId="{16BAC6C9-AA8F-4CFF-ACC5-D3EB164E4A2D}" destId="{965ED3D6-5465-4BBD-B764-2C7D245CF71C}" srcOrd="0" destOrd="0" presId="urn:microsoft.com/office/officeart/2018/2/layout/IconVerticalSolidList"/>
    <dgm:cxn modelId="{8D3FABCA-0FF7-4138-B530-8AE85001813B}" type="presParOf" srcId="{16BAC6C9-AA8F-4CFF-ACC5-D3EB164E4A2D}" destId="{0D5352D6-9A10-4647-9E9D-9161B91A38AA}" srcOrd="1" destOrd="0" presId="urn:microsoft.com/office/officeart/2018/2/layout/IconVerticalSolidList"/>
    <dgm:cxn modelId="{D30E01E8-23C1-46A4-99DA-AA665483070F}" type="presParOf" srcId="{16BAC6C9-AA8F-4CFF-ACC5-D3EB164E4A2D}" destId="{3A5023F8-EB52-4A88-80CC-01D1E1948ED7}" srcOrd="2" destOrd="0" presId="urn:microsoft.com/office/officeart/2018/2/layout/IconVerticalSolidList"/>
    <dgm:cxn modelId="{D8068630-AEDD-43E8-ABB9-9C05A5A87A80}" type="presParOf" srcId="{16BAC6C9-AA8F-4CFF-ACC5-D3EB164E4A2D}" destId="{FBB75F86-D374-453B-B39D-00A7EF49F7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CABE2-DF30-4250-8006-1104A9AAFFD7}">
      <dsp:nvSpPr>
        <dsp:cNvPr id="0" name=""/>
        <dsp:cNvSpPr/>
      </dsp:nvSpPr>
      <dsp:spPr>
        <a:xfrm>
          <a:off x="454788" y="502506"/>
          <a:ext cx="1296097" cy="12960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8A126-3E88-4A23-9033-5555F34E1451}">
      <dsp:nvSpPr>
        <dsp:cNvPr id="0" name=""/>
        <dsp:cNvSpPr/>
      </dsp:nvSpPr>
      <dsp:spPr>
        <a:xfrm>
          <a:off x="731006" y="778723"/>
          <a:ext cx="743662" cy="7436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00302-57ED-4DEB-9B0E-B3CAB08267AB}">
      <dsp:nvSpPr>
        <dsp:cNvPr id="0" name=""/>
        <dsp:cNvSpPr/>
      </dsp:nvSpPr>
      <dsp:spPr>
        <a:xfrm>
          <a:off x="40462" y="2202306"/>
          <a:ext cx="2124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Overexploitation of Natural Resources</a:t>
          </a:r>
        </a:p>
      </dsp:txBody>
      <dsp:txXfrm>
        <a:off x="40462" y="2202306"/>
        <a:ext cx="2124750" cy="720000"/>
      </dsp:txXfrm>
    </dsp:sp>
    <dsp:sp modelId="{D225592A-4BC4-408E-B651-D0A505A7510E}">
      <dsp:nvSpPr>
        <dsp:cNvPr id="0" name=""/>
        <dsp:cNvSpPr/>
      </dsp:nvSpPr>
      <dsp:spPr>
        <a:xfrm>
          <a:off x="2951370" y="502506"/>
          <a:ext cx="1296097" cy="1296097"/>
        </a:xfrm>
        <a:prstGeom prst="ellipse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91263-9F31-407B-AB15-4E877E687393}">
      <dsp:nvSpPr>
        <dsp:cNvPr id="0" name=""/>
        <dsp:cNvSpPr/>
      </dsp:nvSpPr>
      <dsp:spPr>
        <a:xfrm>
          <a:off x="3227587" y="778723"/>
          <a:ext cx="743662" cy="7436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6BFD6-B650-497A-A839-7FD2F2A879B0}">
      <dsp:nvSpPr>
        <dsp:cNvPr id="0" name=""/>
        <dsp:cNvSpPr/>
      </dsp:nvSpPr>
      <dsp:spPr>
        <a:xfrm>
          <a:off x="2537043" y="2202306"/>
          <a:ext cx="2124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Scarcity of Resources </a:t>
          </a:r>
        </a:p>
      </dsp:txBody>
      <dsp:txXfrm>
        <a:off x="2537043" y="2202306"/>
        <a:ext cx="2124750" cy="720000"/>
      </dsp:txXfrm>
    </dsp:sp>
    <dsp:sp modelId="{7D8C2E23-2FC6-42F3-ADA7-41740DFE6653}">
      <dsp:nvSpPr>
        <dsp:cNvPr id="0" name=""/>
        <dsp:cNvSpPr/>
      </dsp:nvSpPr>
      <dsp:spPr>
        <a:xfrm>
          <a:off x="5447951" y="502506"/>
          <a:ext cx="1296097" cy="1296097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6C3565-C984-46D5-B5DB-F1F8E9D93D37}">
      <dsp:nvSpPr>
        <dsp:cNvPr id="0" name=""/>
        <dsp:cNvSpPr/>
      </dsp:nvSpPr>
      <dsp:spPr>
        <a:xfrm>
          <a:off x="5724168" y="778723"/>
          <a:ext cx="743662" cy="7436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B36BA-5FC0-46AC-88C3-521F4E5C49FE}">
      <dsp:nvSpPr>
        <dsp:cNvPr id="0" name=""/>
        <dsp:cNvSpPr/>
      </dsp:nvSpPr>
      <dsp:spPr>
        <a:xfrm>
          <a:off x="5033625" y="2202306"/>
          <a:ext cx="2124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Climate Change</a:t>
          </a:r>
        </a:p>
      </dsp:txBody>
      <dsp:txXfrm>
        <a:off x="5033625" y="2202306"/>
        <a:ext cx="2124750" cy="720000"/>
      </dsp:txXfrm>
    </dsp:sp>
    <dsp:sp modelId="{6D6072C7-7E8A-457C-825D-3526CB7D2145}">
      <dsp:nvSpPr>
        <dsp:cNvPr id="0" name=""/>
        <dsp:cNvSpPr/>
      </dsp:nvSpPr>
      <dsp:spPr>
        <a:xfrm>
          <a:off x="7944532" y="502506"/>
          <a:ext cx="1296097" cy="1296097"/>
        </a:xfrm>
        <a:prstGeom prst="ellipse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0ADAD-FFC9-4E56-801C-41F9978A86E7}">
      <dsp:nvSpPr>
        <dsp:cNvPr id="0" name=""/>
        <dsp:cNvSpPr/>
      </dsp:nvSpPr>
      <dsp:spPr>
        <a:xfrm>
          <a:off x="8220750" y="778723"/>
          <a:ext cx="743662" cy="7436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3785A-FBDF-42F3-AA97-F4D0B3ECBA13}">
      <dsp:nvSpPr>
        <dsp:cNvPr id="0" name=""/>
        <dsp:cNvSpPr/>
      </dsp:nvSpPr>
      <dsp:spPr>
        <a:xfrm>
          <a:off x="7530206" y="2202306"/>
          <a:ext cx="2124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Economic Development</a:t>
          </a:r>
        </a:p>
      </dsp:txBody>
      <dsp:txXfrm>
        <a:off x="7530206" y="2202306"/>
        <a:ext cx="2124750" cy="720000"/>
      </dsp:txXfrm>
    </dsp:sp>
    <dsp:sp modelId="{F861870F-6944-4889-8847-444AE206B665}">
      <dsp:nvSpPr>
        <dsp:cNvPr id="0" name=""/>
        <dsp:cNvSpPr/>
      </dsp:nvSpPr>
      <dsp:spPr>
        <a:xfrm>
          <a:off x="10441113" y="502506"/>
          <a:ext cx="1296097" cy="1296097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7D07B-4893-41C5-B0A1-3F030A42781C}">
      <dsp:nvSpPr>
        <dsp:cNvPr id="0" name=""/>
        <dsp:cNvSpPr/>
      </dsp:nvSpPr>
      <dsp:spPr>
        <a:xfrm>
          <a:off x="10717331" y="778723"/>
          <a:ext cx="743662" cy="74366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A8B39-0DC0-4ECF-846E-ABC60458DE7E}">
      <dsp:nvSpPr>
        <dsp:cNvPr id="0" name=""/>
        <dsp:cNvSpPr/>
      </dsp:nvSpPr>
      <dsp:spPr>
        <a:xfrm>
          <a:off x="10026787" y="2202306"/>
          <a:ext cx="2124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Social Equity</a:t>
          </a:r>
        </a:p>
      </dsp:txBody>
      <dsp:txXfrm>
        <a:off x="10026787" y="2202306"/>
        <a:ext cx="2124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5E6393-FABC-491E-BD17-EC18C6334C95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38084-2759-42B8-A7F3-684F89E16E61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D1AE0-B509-48D6-9B1E-46BDC414AB09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Sustainable development believes that operating within the right economic, social and environmental boundaries will create a truly sustainable health system, one that is fit for the future. </a:t>
          </a:r>
        </a:p>
      </dsp:txBody>
      <dsp:txXfrm>
        <a:off x="1507738" y="707092"/>
        <a:ext cx="9007861" cy="1305401"/>
      </dsp:txXfrm>
    </dsp:sp>
    <dsp:sp modelId="{965ED3D6-5465-4BBD-B764-2C7D245CF71C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352D6-9A10-4647-9E9D-9161B91A38AA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75F86-D374-453B-B39D-00A7EF49F7AC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scope of sustainable development is very wide, as it deals with areas like social, economic, environmental, and institutional dimensions.</a:t>
          </a:r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67A6DC-505D-D926-0C1D-44A84FFAA1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E6D02-CF05-4E1B-5787-F3692257BA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86A48-B218-4379-A8B2-8E6605B57330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D06EE-2443-5BCB-5312-1EE55BD99B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2511D-57AD-822F-9347-D2DA72B2A9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69867-437C-45B4-8749-26C60260B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31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328EA-EB2B-48C9-A306-86C6A2D5DF4C}" type="datetimeFigureOut">
              <a:rPr lang="en-IN" smtClean="0"/>
              <a:t>07-01-2025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4F7D7-8460-41DD-9CB9-A6DB3451E3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890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60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BEC9-99C4-4C8F-97E9-79F110E2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36" y="2764285"/>
            <a:ext cx="10515600" cy="2051323"/>
          </a:xfrm>
        </p:spPr>
        <p:txBody>
          <a:bodyPr/>
          <a:lstStyle>
            <a:lvl1pPr algn="ctr">
              <a:defRPr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615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2D89-8173-490D-9807-D15AB7DDF143}" type="datetime1">
              <a:rPr lang="en-IN" smtClean="0"/>
              <a:pPr/>
              <a:t>07-01-2025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57963CA-3D81-4891-B593-9089A32BDB0F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1912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2D89-8173-490D-9807-D15AB7DDF143}" type="datetime1">
              <a:rPr lang="en-IN" smtClean="0"/>
              <a:pPr/>
              <a:t>07-01-2025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57963CA-3D81-4891-B593-9089A32BDB0F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9550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2D89-8173-490D-9807-D15AB7DDF143}" type="datetime1">
              <a:rPr lang="en-IN" smtClean="0"/>
              <a:pPr/>
              <a:t>07-01-2025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57963CA-3D81-4891-B593-9089A32BDB0F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7685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31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176A-439F-4F51-8A71-89F965AAFE36}" type="datetime1">
              <a:rPr lang="en-IN" smtClean="0"/>
              <a:t>07-01-2025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357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7992-1C14-4501-87C5-6ADC42AAB3DF}" type="datetime1">
              <a:rPr lang="en-IN" smtClean="0"/>
              <a:t>07-01-2025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4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7B581-00E0-4461-8AAF-A42D18F4DC81}" type="datetime1">
              <a:rPr lang="en-IN" smtClean="0"/>
              <a:t>07-01-2025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39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C64D-52CA-4067-9956-FC3ACE9E7B93}" type="datetime1">
              <a:rPr lang="en-IN" smtClean="0"/>
              <a:t>07-01-2025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51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32E6-D50E-4B81-9D0A-CC1A8A2AFDB3}" type="datetime1">
              <a:rPr lang="en-IN" smtClean="0"/>
              <a:t>07-01-2025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639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2D89-8173-490D-9807-D15AB7DDF143}" type="datetime1">
              <a:rPr lang="en-IN" smtClean="0"/>
              <a:pPr/>
              <a:t>07-01-2025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57963CA-3D81-4891-B593-9089A32BDB0F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7993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2D89-8173-490D-9807-D15AB7DDF143}" type="datetime1">
              <a:rPr lang="en-IN" smtClean="0"/>
              <a:pPr/>
              <a:t>07-01-2025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57963CA-3D81-4891-B593-9089A32BDB0F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41806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2D89-8173-490D-9807-D15AB7DDF143}" type="datetime1">
              <a:rPr lang="en-IN" smtClean="0"/>
              <a:pPr/>
              <a:t>07-01-2025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57963CA-3D81-4891-B593-9089A32BDB0F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66004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174C4-B579-40CF-819F-241AF47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92" y="3272285"/>
            <a:ext cx="10515600" cy="2051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60F37D-D405-4F7C-8575-8FE79884D3AA}"/>
              </a:ext>
            </a:extLst>
          </p:cNvPr>
          <p:cNvSpPr/>
          <p:nvPr userDrawn="1"/>
        </p:nvSpPr>
        <p:spPr>
          <a:xfrm>
            <a:off x="0" y="0"/>
            <a:ext cx="12192000" cy="1867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1B6382-79DE-40B6-8936-6C44358DCFBA}"/>
              </a:ext>
            </a:extLst>
          </p:cNvPr>
          <p:cNvSpPr/>
          <p:nvPr userDrawn="1"/>
        </p:nvSpPr>
        <p:spPr>
          <a:xfrm>
            <a:off x="0" y="6664082"/>
            <a:ext cx="12192000" cy="1867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03C786-ED43-D734-187D-EF13B506BC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0545" y="105094"/>
            <a:ext cx="5807201" cy="284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4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tos ExtraBold" panose="020F0502020204030204" pitchFamily="34" charset="0"/>
          <a:ea typeface="ADLaM Display" panose="020F0502020204030204" pitchFamily="2" charset="0"/>
          <a:cs typeface="Aldhabi" panose="020F0502020204030204" pitchFamily="2" charset="-7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22D89-8173-490D-9807-D15AB7DDF143}" type="datetime1">
              <a:rPr lang="en-IN" smtClean="0"/>
              <a:pPr/>
              <a:t>07-01-2025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957963CA-3D81-4891-B593-9089A32BDB0F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B7D957-CF2B-7B00-10EC-A22106F425DE}"/>
              </a:ext>
            </a:extLst>
          </p:cNvPr>
          <p:cNvSpPr/>
          <p:nvPr userDrawn="1"/>
        </p:nvSpPr>
        <p:spPr>
          <a:xfrm>
            <a:off x="0" y="754063"/>
            <a:ext cx="12192000" cy="1867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848400-BD9B-F77C-647C-7E1576E2E47E}"/>
              </a:ext>
            </a:extLst>
          </p:cNvPr>
          <p:cNvSpPr/>
          <p:nvPr userDrawn="1"/>
        </p:nvSpPr>
        <p:spPr>
          <a:xfrm>
            <a:off x="0" y="6346844"/>
            <a:ext cx="12192000" cy="1867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C5F586-734A-8E36-7DA2-8FDB67864E6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5064" y="7981"/>
            <a:ext cx="1493983" cy="732557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28A8B20-62B0-EB1D-D7BE-75E64B647261}"/>
              </a:ext>
            </a:extLst>
          </p:cNvPr>
          <p:cNvSpPr txBox="1">
            <a:spLocks/>
          </p:cNvSpPr>
          <p:nvPr userDrawn="1"/>
        </p:nvSpPr>
        <p:spPr>
          <a:xfrm>
            <a:off x="3522336" y="6556089"/>
            <a:ext cx="4696693" cy="30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1100" b="1" kern="1200" smtClean="0">
                <a:solidFill>
                  <a:schemeClr val="tx1">
                    <a:tint val="75000"/>
                  </a:schemeClr>
                </a:solidFill>
                <a:latin typeface="Levenim MT" panose="020F0502020204030204" pitchFamily="2" charset="-79"/>
                <a:ea typeface="+mn-ea"/>
                <a:cs typeface="Levenim MT" panose="020F0502020204030204" pitchFamily="2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Introduction to Sustainable Development</a:t>
            </a:r>
          </a:p>
        </p:txBody>
      </p:sp>
    </p:spTree>
    <p:extLst>
      <p:ext uri="{BB962C8B-B14F-4D97-AF65-F5344CB8AC3E}">
        <p14:creationId xmlns:p14="http://schemas.microsoft.com/office/powerpoint/2010/main" val="191315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3E824-ADCE-4E89-BB4B-7072764A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4285"/>
            <a:ext cx="12192000" cy="164579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SUSTAINABLE DEVELOPMENT PRACTICES</a:t>
            </a:r>
            <a:endParaRPr lang="en-IN" sz="4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61AE3A-5BF8-48C0-966F-D4B8010325A9}"/>
              </a:ext>
            </a:extLst>
          </p:cNvPr>
          <p:cNvSpPr txBox="1">
            <a:spLocks/>
          </p:cNvSpPr>
          <p:nvPr/>
        </p:nvSpPr>
        <p:spPr>
          <a:xfrm>
            <a:off x="838200" y="2762210"/>
            <a:ext cx="10515600" cy="2113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22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332E668-1574-7963-60F7-47B22A2FF831}"/>
              </a:ext>
            </a:extLst>
          </p:cNvPr>
          <p:cNvSpPr txBox="1">
            <a:spLocks/>
          </p:cNvSpPr>
          <p:nvPr/>
        </p:nvSpPr>
        <p:spPr>
          <a:xfrm>
            <a:off x="130628" y="4774832"/>
            <a:ext cx="4416111" cy="1739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ptos ExtraBold" panose="020B0004020202020204" pitchFamily="34" charset="0"/>
                <a:ea typeface="ADLaM Display" panose="020F0502020204030204" pitchFamily="2" charset="0"/>
                <a:cs typeface="Aldhabi" panose="020F0502020204030204" pitchFamily="2" charset="-78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21EEO306T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Year/Semester: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III/V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CSE/ AIML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3AA6BC-B42F-B035-91E0-AFC44A0FEC4F}"/>
              </a:ext>
            </a:extLst>
          </p:cNvPr>
          <p:cNvSpPr txBox="1">
            <a:spLocks/>
          </p:cNvSpPr>
          <p:nvPr/>
        </p:nvSpPr>
        <p:spPr>
          <a:xfrm>
            <a:off x="7224030" y="4119356"/>
            <a:ext cx="4830140" cy="2538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ptos ExtraBold" panose="020B0004020202020204" pitchFamily="34" charset="0"/>
                <a:ea typeface="ADLaM Display" panose="020F0502020204030204" pitchFamily="2" charset="0"/>
                <a:cs typeface="Aldhabi" panose="020F0502020204030204" pitchFamily="2" charset="-78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Delivered by,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Karthikeyan S,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(ECE),</a:t>
            </a:r>
          </a:p>
          <a:p>
            <a:pPr algn="r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Engineering &amp; Technology,</a:t>
            </a:r>
          </a:p>
          <a:p>
            <a:pPr algn="r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SRMIST, Trichy</a:t>
            </a:r>
          </a:p>
        </p:txBody>
      </p:sp>
    </p:spTree>
    <p:extLst>
      <p:ext uri="{BB962C8B-B14F-4D97-AF65-F5344CB8AC3E}">
        <p14:creationId xmlns:p14="http://schemas.microsoft.com/office/powerpoint/2010/main" val="3000846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97F5-B96C-FA5D-979F-F38C998C6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9944100" cy="911224"/>
          </a:xfrm>
        </p:spPr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Our Goal?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3FEF8-8696-1DEC-D476-6DC3C22B1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3920"/>
            <a:ext cx="7448550" cy="5352612"/>
          </a:xfrm>
        </p:spPr>
        <p:txBody>
          <a:bodyPr/>
          <a:lstStyle/>
          <a:p>
            <a:pPr algn="just"/>
            <a:r>
              <a:rPr lang="en-US" dirty="0"/>
              <a:t>We cannot continue using the resources at the current rate, as this way not enough would remain for future generations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70065-EDFB-2E93-04D5-9530FED1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7992-1C14-4501-87C5-6ADC42AAB3DF}" type="datetime1">
              <a:rPr lang="en-IN" smtClean="0"/>
              <a:t>07-01-2025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CAF1B-1EAE-9B14-108F-DFEF18E0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10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096039-0DDE-61ED-C4BB-2B747C48F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088" y="1042647"/>
            <a:ext cx="3989912" cy="3530341"/>
          </a:xfrm>
          <a:prstGeom prst="rect">
            <a:avLst/>
          </a:prstGeom>
        </p:spPr>
      </p:pic>
      <p:pic>
        <p:nvPicPr>
          <p:cNvPr id="7" name="Picture 2" descr="UN Sustainable Development Goals | IUCN">
            <a:extLst>
              <a:ext uri="{FF2B5EF4-FFF2-40B4-BE49-F238E27FC236}">
                <a16:creationId xmlns:a16="http://schemas.microsoft.com/office/drawing/2014/main" id="{9B31C4F6-F93D-89F5-58AC-7FD318DB3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31923"/>
            <a:ext cx="8377084" cy="408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746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F5692-D438-D7D7-78C1-62129E94D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0" y="-1873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Where TN stands in SDG?? </a:t>
            </a:r>
          </a:p>
        </p:txBody>
      </p:sp>
      <p:pic>
        <p:nvPicPr>
          <p:cNvPr id="7" name="Content Placeholder 6" descr="A group of people in blue uniforms&#10;&#10;Description automatically generated">
            <a:extLst>
              <a:ext uri="{FF2B5EF4-FFF2-40B4-BE49-F238E27FC236}">
                <a16:creationId xmlns:a16="http://schemas.microsoft.com/office/drawing/2014/main" id="{0B6C3069-ED05-8C15-DD76-6BFB4C594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956" y="973753"/>
            <a:ext cx="4821763" cy="53530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5B651-3B9E-CF01-AB27-A7BBAACE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7992-1C14-4501-87C5-6ADC42AAB3DF}" type="datetime1">
              <a:rPr lang="en-IN" smtClean="0"/>
              <a:t>07-01-2025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C2FDD-BC00-3938-CC20-90C8A5FF6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040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6CA5-C218-50F3-2FC5-35DDD472B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3636"/>
            <a:ext cx="10815484" cy="1325563"/>
          </a:xfrm>
        </p:spPr>
        <p:txBody>
          <a:bodyPr/>
          <a:lstStyle/>
          <a:p>
            <a:pPr algn="ctr"/>
            <a:r>
              <a:rPr lang="en-US" b="1" dirty="0">
                <a:latin typeface="Abadi" panose="020B0604020104020204" pitchFamily="34" charset="0"/>
              </a:rPr>
              <a:t>Scope of SDG</a:t>
            </a: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387372AC-7A9D-B193-865D-7B43A52DB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49832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11AA1-6471-2929-BBE4-53A6ECBD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7992-1C14-4501-87C5-6ADC42AAB3DF}" type="datetime1">
              <a:rPr lang="en-IN" smtClean="0"/>
              <a:t>07-01-2025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E2B4B-90D6-2536-7C9D-5E49A66C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939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BE14-6803-C3FD-FF03-F729C49C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27740"/>
            <a:ext cx="10725150" cy="1559301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latin typeface="Abadi" panose="020B0604020104020204" pitchFamily="34" charset="0"/>
              </a:rPr>
              <a:t>Scope of SDG</a:t>
            </a:r>
            <a:endParaRPr lang="en-US" b="1" dirty="0"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51D34-3B39-96B2-569C-558C21AD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C47992-1C14-4501-87C5-6ADC42AAB3DF}" type="datetime1">
              <a:rPr lang="en-IN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07-01-2025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04CEB-3381-A5C7-91D3-D05FA31D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492875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57963CA-3D81-4891-B593-9089A32BDB0F}" type="slidenum">
              <a:rPr lang="en-IN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28FF9-3CD6-9035-DC28-42BA451BC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8850"/>
            <a:ext cx="7620000" cy="5365750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Aptos" panose="020B0004020202020204" pitchFamily="34" charset="0"/>
              </a:rPr>
              <a:t>Environment Dimension</a:t>
            </a:r>
          </a:p>
          <a:p>
            <a:pPr lvl="1" algn="just"/>
            <a:r>
              <a:rPr lang="en-US" sz="2000" dirty="0">
                <a:latin typeface="Aptos" panose="020B0004020202020204" pitchFamily="34" charset="0"/>
              </a:rPr>
              <a:t>Practices that conserve resources, reduce pollution, and preserve ecosystems in the long term</a:t>
            </a:r>
          </a:p>
          <a:p>
            <a:pPr lvl="1" algn="just"/>
            <a:r>
              <a:rPr lang="en-US" sz="2000" dirty="0">
                <a:latin typeface="Aptos" panose="020B0004020202020204" pitchFamily="34" charset="0"/>
              </a:rPr>
              <a:t>Practices like renewable energy use, sustainable agriculture, and biodiversity protection.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Aptos" panose="020B0004020202020204" pitchFamily="34" charset="0"/>
              </a:rPr>
              <a:t>Economic Dimension</a:t>
            </a:r>
          </a:p>
          <a:p>
            <a:pPr lvl="1" algn="just"/>
            <a:r>
              <a:rPr lang="en-US" sz="2000" dirty="0">
                <a:latin typeface="Aptos" panose="020B0004020202020204" pitchFamily="34" charset="0"/>
              </a:rPr>
              <a:t>Aims to create inclusive communities with fair access to basic needs, quality healthcare and education, promoting social equity while emphasizing the importance of justice, fairness, and equality for all individuals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Aptos" panose="020B0004020202020204" pitchFamily="34" charset="0"/>
              </a:rPr>
              <a:t>Social Dimension</a:t>
            </a:r>
          </a:p>
          <a:p>
            <a:pPr lvl="1" algn="just"/>
            <a:r>
              <a:rPr lang="en-US" sz="2000" dirty="0">
                <a:latin typeface="Aptos" panose="020B0004020202020204" pitchFamily="34" charset="0"/>
              </a:rPr>
              <a:t>Prioritizes long-term planning, equitable wealth distribution, and stable growth through responsible business practices, encouraging innovation, and investment in sustainable industries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1CE936-0083-56BA-FC17-81116D0FD9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67" r="3859"/>
          <a:stretch/>
        </p:blipFill>
        <p:spPr>
          <a:xfrm>
            <a:off x="7783300" y="1459018"/>
            <a:ext cx="4408700" cy="418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87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BE14-6803-C3FD-FF03-F729C49C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27740"/>
            <a:ext cx="10725150" cy="1559301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latin typeface="Abadi" panose="020B0604020104020204" pitchFamily="34" charset="0"/>
              </a:rPr>
              <a:t>Scope of SDG</a:t>
            </a:r>
            <a:endParaRPr lang="en-US" b="1" dirty="0">
              <a:latin typeface="Abadi" panose="020B0604020104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51D34-3B39-96B2-569C-558C21AD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C47992-1C14-4501-87C5-6ADC42AAB3DF}" type="datetime1">
              <a:rPr lang="en-IN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07-01-2025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04CEB-3381-A5C7-91D3-D05FA31D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492875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57963CA-3D81-4891-B593-9089A32BDB0F}" type="slidenum">
              <a:rPr lang="en-IN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28FF9-3CD6-9035-DC28-42BA451BC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8850"/>
            <a:ext cx="5572125" cy="5365750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Aptos" panose="020B0004020202020204" pitchFamily="34" charset="0"/>
              </a:rPr>
              <a:t>Institutional Dimension</a:t>
            </a:r>
          </a:p>
          <a:p>
            <a:pPr lvl="1" algn="just"/>
            <a:r>
              <a:rPr lang="en-US" sz="2000" dirty="0">
                <a:latin typeface="Aptos" panose="020B0004020202020204" pitchFamily="34" charset="0"/>
              </a:rPr>
              <a:t>Industry, Innovation and Infrastructure</a:t>
            </a:r>
          </a:p>
          <a:p>
            <a:pPr lvl="1" algn="just"/>
            <a:r>
              <a:rPr lang="en-US" sz="2000" dirty="0">
                <a:latin typeface="Aptos" panose="020B0004020202020204" pitchFamily="34" charset="0"/>
              </a:rPr>
              <a:t>Sound financial resources</a:t>
            </a:r>
          </a:p>
          <a:p>
            <a:pPr lvl="1" algn="just"/>
            <a:r>
              <a:rPr lang="en-US" sz="2000" dirty="0">
                <a:latin typeface="Aptos" panose="020B0004020202020204" pitchFamily="34" charset="0"/>
              </a:rPr>
              <a:t>Peace, justice and strong institutions</a:t>
            </a:r>
          </a:p>
          <a:p>
            <a:pPr lvl="1" algn="just"/>
            <a:r>
              <a:rPr lang="en-US" sz="2000" dirty="0">
                <a:latin typeface="Aptos" panose="020B0004020202020204" pitchFamily="34" charset="0"/>
              </a:rPr>
              <a:t>Sustainable cities and communities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0D9E3E2A-8E06-E6AF-FF35-926776E362BE}"/>
              </a:ext>
            </a:extLst>
          </p:cNvPr>
          <p:cNvSpPr txBox="1">
            <a:spLocks/>
          </p:cNvSpPr>
          <p:nvPr/>
        </p:nvSpPr>
        <p:spPr>
          <a:xfrm>
            <a:off x="5248275" y="949325"/>
            <a:ext cx="6943725" cy="5365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accent2"/>
                </a:solidFill>
                <a:latin typeface="Aptos" panose="020B0004020202020204" pitchFamily="34" charset="0"/>
              </a:rPr>
              <a:t>SRM University Initiatives</a:t>
            </a:r>
          </a:p>
          <a:p>
            <a:pPr lvl="1" algn="just"/>
            <a:r>
              <a:rPr lang="en-US" sz="2000" dirty="0">
                <a:latin typeface="Aptos" panose="020B0004020202020204" pitchFamily="34" charset="0"/>
              </a:rPr>
              <a:t>Water and Air Research Initiatives: A Climate Change Perspective</a:t>
            </a:r>
          </a:p>
          <a:p>
            <a:pPr lvl="1" algn="just"/>
            <a:r>
              <a:rPr lang="en-US" sz="2000" dirty="0">
                <a:latin typeface="Aptos" panose="020B0004020202020204" pitchFamily="34" charset="0"/>
              </a:rPr>
              <a:t>Sustainable Technology Development</a:t>
            </a:r>
          </a:p>
          <a:p>
            <a:pPr lvl="1" algn="just"/>
            <a:r>
              <a:rPr lang="en-US" sz="2000" dirty="0">
                <a:latin typeface="Aptos" panose="020B0004020202020204" pitchFamily="34" charset="0"/>
              </a:rPr>
              <a:t>Consultancy and Outreach Programs</a:t>
            </a:r>
          </a:p>
          <a:p>
            <a:pPr lvl="1" algn="just"/>
            <a:r>
              <a:rPr lang="en-US" sz="2000" dirty="0">
                <a:latin typeface="Aptos" panose="020B0004020202020204" pitchFamily="34" charset="0"/>
              </a:rPr>
              <a:t>Capacity Building</a:t>
            </a:r>
          </a:p>
          <a:p>
            <a:pPr marL="342900" lvl="1" indent="-342900" algn="just"/>
            <a:r>
              <a:rPr lang="en-US" b="1" dirty="0">
                <a:solidFill>
                  <a:schemeClr val="accent2"/>
                </a:solidFill>
                <a:latin typeface="Aptos" panose="020B0004020202020204" pitchFamily="34" charset="0"/>
              </a:rPr>
              <a:t>SRM University aims to</a:t>
            </a:r>
          </a:p>
          <a:p>
            <a:pPr marL="800100" lvl="2" indent="-342900" algn="just"/>
            <a:r>
              <a:rPr lang="en-US" dirty="0">
                <a:latin typeface="Aptos" panose="020B0004020202020204" pitchFamily="34" charset="0"/>
              </a:rPr>
              <a:t>Install Biogas plants</a:t>
            </a:r>
          </a:p>
          <a:p>
            <a:pPr marL="800100" lvl="2" indent="-342900" algn="just"/>
            <a:r>
              <a:rPr lang="en-US" dirty="0">
                <a:latin typeface="Aptos" panose="020B0004020202020204" pitchFamily="34" charset="0"/>
              </a:rPr>
              <a:t>Install Solar panels</a:t>
            </a:r>
          </a:p>
          <a:p>
            <a:pPr marL="800100" lvl="2" indent="-342900" algn="just"/>
            <a:r>
              <a:rPr lang="en-US" dirty="0">
                <a:latin typeface="Aptos" panose="020B0004020202020204" pitchFamily="34" charset="0"/>
              </a:rPr>
              <a:t>Installing LED based lighting</a:t>
            </a:r>
          </a:p>
          <a:p>
            <a:pPr marL="800100" lvl="2" indent="-342900" algn="just"/>
            <a:r>
              <a:rPr lang="en-US" dirty="0">
                <a:latin typeface="Aptos" panose="020B0004020202020204" pitchFamily="34" charset="0"/>
              </a:rPr>
              <a:t>Reduce e-waste</a:t>
            </a:r>
          </a:p>
          <a:p>
            <a:pPr marL="800100" lvl="2" indent="-342900" algn="just"/>
            <a:r>
              <a:rPr lang="en-US" dirty="0">
                <a:latin typeface="Aptos" panose="020B0004020202020204" pitchFamily="34" charset="0"/>
              </a:rPr>
              <a:t>Reduce average wastewater generation</a:t>
            </a:r>
          </a:p>
          <a:p>
            <a:pPr marL="800100" lvl="2" indent="-342900" algn="just"/>
            <a:r>
              <a:rPr lang="en-US" dirty="0">
                <a:latin typeface="Aptos" panose="020B0004020202020204" pitchFamily="34" charset="0"/>
              </a:rPr>
              <a:t>Rainwater harvesting</a:t>
            </a:r>
          </a:p>
        </p:txBody>
      </p:sp>
    </p:spTree>
    <p:extLst>
      <p:ext uri="{BB962C8B-B14F-4D97-AF65-F5344CB8AC3E}">
        <p14:creationId xmlns:p14="http://schemas.microsoft.com/office/powerpoint/2010/main" val="3601675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BE14-6803-C3FD-FF03-F729C49C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27739"/>
            <a:ext cx="10725150" cy="150884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badi" panose="020B0604020104020204" pitchFamily="34" charset="0"/>
              </a:rPr>
              <a:t>Elements of SDG : 5 P’s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51D34-3B39-96B2-569C-558C21AD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C47992-1C14-4501-87C5-6ADC42AAB3DF}" type="datetime1">
              <a:rPr lang="en-IN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07-01-2025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04CEB-3381-A5C7-91D3-D05FA31D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492875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57963CA-3D81-4891-B593-9089A32BDB0F}" type="slidenum">
              <a:rPr lang="en-IN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IN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8AC4CB-A419-33E1-F848-8D18AC77C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026" y="949428"/>
            <a:ext cx="5597471" cy="540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32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BE14-6803-C3FD-FF03-F729C49C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27740"/>
            <a:ext cx="10725150" cy="155930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badi" panose="020B0604020104020204" pitchFamily="34" charset="0"/>
              </a:rPr>
              <a:t>Elements of SDG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51D34-3B39-96B2-569C-558C21AD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C47992-1C14-4501-87C5-6ADC42AAB3DF}" type="datetime1">
              <a:rPr lang="en-IN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07-01-2025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04CEB-3381-A5C7-91D3-D05FA31D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492875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57963CA-3D81-4891-B593-9089A32BDB0F}" type="slidenum">
              <a:rPr lang="en-IN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28FF9-3CD6-9035-DC28-42BA451BC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8850"/>
            <a:ext cx="4391025" cy="53657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ptos" panose="020B0004020202020204" pitchFamily="34" charset="0"/>
              </a:rPr>
              <a:t>People: Roles &amp; Responsibilities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0D9E3E2A-8E06-E6AF-FF35-926776E362BE}"/>
              </a:ext>
            </a:extLst>
          </p:cNvPr>
          <p:cNvSpPr txBox="1">
            <a:spLocks/>
          </p:cNvSpPr>
          <p:nvPr/>
        </p:nvSpPr>
        <p:spPr>
          <a:xfrm>
            <a:off x="5248275" y="949325"/>
            <a:ext cx="6943725" cy="5365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13" name="Text 4">
            <a:extLst>
              <a:ext uri="{FF2B5EF4-FFF2-40B4-BE49-F238E27FC236}">
                <a16:creationId xmlns:a16="http://schemas.microsoft.com/office/drawing/2014/main" id="{354FCE6F-65DD-F7E6-F867-C1B9EAC3B5A9}"/>
              </a:ext>
            </a:extLst>
          </p:cNvPr>
          <p:cNvSpPr/>
          <p:nvPr/>
        </p:nvSpPr>
        <p:spPr>
          <a:xfrm>
            <a:off x="4811527" y="1701813"/>
            <a:ext cx="2867273" cy="2706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32"/>
              </a:lnSpc>
            </a:pPr>
            <a:r>
              <a:rPr lang="en-US" sz="2000" b="1" kern="0" spc="-34" dirty="0">
                <a:solidFill>
                  <a:srgbClr val="272525"/>
                </a:solidFill>
                <a:latin typeface="Abadi" panose="020B0604020104020204" pitchFamily="34" charset="0"/>
                <a:ea typeface="adonis-web" pitchFamily="34" charset="-122"/>
                <a:cs typeface="adonis-web" pitchFamily="34" charset="-120"/>
              </a:rPr>
              <a:t>Eco-conscious Consumers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14" name="Text 5">
            <a:extLst>
              <a:ext uri="{FF2B5EF4-FFF2-40B4-BE49-F238E27FC236}">
                <a16:creationId xmlns:a16="http://schemas.microsoft.com/office/drawing/2014/main" id="{6F275723-BC47-7B02-C9BA-FF106E396EF1}"/>
              </a:ext>
            </a:extLst>
          </p:cNvPr>
          <p:cNvSpPr/>
          <p:nvPr/>
        </p:nvSpPr>
        <p:spPr>
          <a:xfrm>
            <a:off x="4811526" y="2082912"/>
            <a:ext cx="6947853" cy="5889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19"/>
              </a:lnSpc>
            </a:pPr>
            <a:r>
              <a:rPr lang="en-US" kern="0" spc="-29" dirty="0">
                <a:solidFill>
                  <a:srgbClr val="272525"/>
                </a:solidFill>
                <a:latin typeface="Abadi" panose="020B0604020104020204" pitchFamily="34" charset="0"/>
                <a:ea typeface="Source Sans Pro" pitchFamily="34" charset="-122"/>
                <a:cs typeface="Source Sans Pro" pitchFamily="34" charset="-120"/>
              </a:rPr>
              <a:t>Individuals can make sustainable choices in their daily lives, such as reducing waste, conserving energy, and supporting eco-friendly businesses.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F1536E28-3150-FE55-B22C-576F4FD36951}"/>
              </a:ext>
            </a:extLst>
          </p:cNvPr>
          <p:cNvSpPr/>
          <p:nvPr/>
        </p:nvSpPr>
        <p:spPr>
          <a:xfrm>
            <a:off x="4811526" y="3062994"/>
            <a:ext cx="2624517" cy="2706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32"/>
              </a:lnSpc>
            </a:pPr>
            <a:r>
              <a:rPr lang="en-US" sz="2000" b="1" kern="0" spc="-34" dirty="0">
                <a:solidFill>
                  <a:srgbClr val="272525"/>
                </a:solidFill>
                <a:latin typeface="Abadi" panose="020B0604020104020204" pitchFamily="34" charset="0"/>
                <a:ea typeface="adonis-web" pitchFamily="34" charset="-122"/>
                <a:cs typeface="adonis-web" pitchFamily="34" charset="-120"/>
              </a:rPr>
              <a:t>Community Advocates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16" name="Text 9">
            <a:extLst>
              <a:ext uri="{FF2B5EF4-FFF2-40B4-BE49-F238E27FC236}">
                <a16:creationId xmlns:a16="http://schemas.microsoft.com/office/drawing/2014/main" id="{F980E46A-8F34-6213-C092-1B1552210FAC}"/>
              </a:ext>
            </a:extLst>
          </p:cNvPr>
          <p:cNvSpPr/>
          <p:nvPr/>
        </p:nvSpPr>
        <p:spPr>
          <a:xfrm>
            <a:off x="4811526" y="3444093"/>
            <a:ext cx="6947853" cy="5889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19"/>
              </a:lnSpc>
            </a:pPr>
            <a:r>
              <a:rPr lang="en-US" kern="0" spc="-29" dirty="0">
                <a:solidFill>
                  <a:srgbClr val="272525"/>
                </a:solidFill>
                <a:latin typeface="Abadi" panose="020B0604020104020204" pitchFamily="34" charset="0"/>
                <a:ea typeface="Source Sans Pro" pitchFamily="34" charset="-122"/>
                <a:cs typeface="Source Sans Pro" pitchFamily="34" charset="-120"/>
              </a:rPr>
              <a:t>Local communities can organize and participate in initiatives that promote sustainable practices, like urban gardening and renewable energy projects.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17" name="Text 12">
            <a:extLst>
              <a:ext uri="{FF2B5EF4-FFF2-40B4-BE49-F238E27FC236}">
                <a16:creationId xmlns:a16="http://schemas.microsoft.com/office/drawing/2014/main" id="{A89D802B-5075-36AC-1B4D-4DCC73703003}"/>
              </a:ext>
            </a:extLst>
          </p:cNvPr>
          <p:cNvSpPr/>
          <p:nvPr/>
        </p:nvSpPr>
        <p:spPr>
          <a:xfrm>
            <a:off x="4811526" y="4424177"/>
            <a:ext cx="2624517" cy="2706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32"/>
              </a:lnSpc>
            </a:pPr>
            <a:r>
              <a:rPr lang="en-US" sz="2000" b="1" kern="0" spc="-34" dirty="0">
                <a:solidFill>
                  <a:srgbClr val="272525"/>
                </a:solidFill>
                <a:latin typeface="Abadi" panose="020B0604020104020204" pitchFamily="34" charset="0"/>
                <a:ea typeface="adonis-web" pitchFamily="34" charset="-122"/>
                <a:cs typeface="adonis-web" pitchFamily="34" charset="-120"/>
              </a:rPr>
              <a:t>Responsible Citizens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18" name="Text 13">
            <a:extLst>
              <a:ext uri="{FF2B5EF4-FFF2-40B4-BE49-F238E27FC236}">
                <a16:creationId xmlns:a16="http://schemas.microsoft.com/office/drawing/2014/main" id="{75EF235E-03BB-02C3-78CF-4CC801BB5784}"/>
              </a:ext>
            </a:extLst>
          </p:cNvPr>
          <p:cNvSpPr/>
          <p:nvPr/>
        </p:nvSpPr>
        <p:spPr>
          <a:xfrm>
            <a:off x="4811526" y="4805276"/>
            <a:ext cx="6947853" cy="5889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19"/>
              </a:lnSpc>
            </a:pPr>
            <a:r>
              <a:rPr lang="en-US" kern="0" spc="-29" dirty="0">
                <a:solidFill>
                  <a:srgbClr val="272525"/>
                </a:solidFill>
                <a:latin typeface="Abadi" panose="020B0604020104020204" pitchFamily="34" charset="0"/>
                <a:ea typeface="Source Sans Pro" pitchFamily="34" charset="-122"/>
                <a:cs typeface="Source Sans Pro" pitchFamily="34" charset="-120"/>
              </a:rPr>
              <a:t>Citizens can engage in the political process to support policies and leaders that prioritize environmental protection and social equity.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942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BE14-6803-C3FD-FF03-F729C49C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27740"/>
            <a:ext cx="10725150" cy="155930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badi" panose="020B0604020104020204" pitchFamily="34" charset="0"/>
              </a:rPr>
              <a:t>Elements of SDG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51D34-3B39-96B2-569C-558C21AD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C47992-1C14-4501-87C5-6ADC42AAB3DF}" type="datetime1">
              <a:rPr lang="en-IN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07-01-2025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04CEB-3381-A5C7-91D3-D05FA31D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492875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57963CA-3D81-4891-B593-9089A32BDB0F}" type="slidenum">
              <a:rPr lang="en-IN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28FF9-3CD6-9035-DC28-42BA451BC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8850"/>
            <a:ext cx="4391025" cy="53657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ptos" panose="020B0004020202020204" pitchFamily="34" charset="0"/>
              </a:rPr>
              <a:t>Government: Policies &amp; Regulations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0D9E3E2A-8E06-E6AF-FF35-926776E362BE}"/>
              </a:ext>
            </a:extLst>
          </p:cNvPr>
          <p:cNvSpPr txBox="1">
            <a:spLocks/>
          </p:cNvSpPr>
          <p:nvPr/>
        </p:nvSpPr>
        <p:spPr>
          <a:xfrm>
            <a:off x="5248275" y="949325"/>
            <a:ext cx="6943725" cy="5365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13" name="Text 4">
            <a:extLst>
              <a:ext uri="{FF2B5EF4-FFF2-40B4-BE49-F238E27FC236}">
                <a16:creationId xmlns:a16="http://schemas.microsoft.com/office/drawing/2014/main" id="{354FCE6F-65DD-F7E6-F867-C1B9EAC3B5A9}"/>
              </a:ext>
            </a:extLst>
          </p:cNvPr>
          <p:cNvSpPr/>
          <p:nvPr/>
        </p:nvSpPr>
        <p:spPr>
          <a:xfrm>
            <a:off x="4830577" y="1416063"/>
            <a:ext cx="2867273" cy="2706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32"/>
              </a:lnSpc>
            </a:pPr>
            <a:r>
              <a:rPr lang="en-US" sz="2000" b="1" kern="0" spc="-34" dirty="0">
                <a:solidFill>
                  <a:srgbClr val="272525"/>
                </a:solidFill>
                <a:latin typeface="Abadi" panose="020B0604020104020204" pitchFamily="34" charset="0"/>
                <a:ea typeface="adonis-web" pitchFamily="34" charset="-122"/>
                <a:cs typeface="adonis-web" pitchFamily="34" charset="-120"/>
              </a:rPr>
              <a:t>Legislation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14" name="Text 5">
            <a:extLst>
              <a:ext uri="{FF2B5EF4-FFF2-40B4-BE49-F238E27FC236}">
                <a16:creationId xmlns:a16="http://schemas.microsoft.com/office/drawing/2014/main" id="{6F275723-BC47-7B02-C9BA-FF106E396EF1}"/>
              </a:ext>
            </a:extLst>
          </p:cNvPr>
          <p:cNvSpPr/>
          <p:nvPr/>
        </p:nvSpPr>
        <p:spPr>
          <a:xfrm>
            <a:off x="4811526" y="1797162"/>
            <a:ext cx="6947853" cy="5889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19"/>
              </a:lnSpc>
            </a:pPr>
            <a:r>
              <a:rPr lang="en-US" kern="0" spc="-29" dirty="0">
                <a:solidFill>
                  <a:srgbClr val="272525"/>
                </a:solidFill>
                <a:latin typeface="Abadi" panose="020B0604020104020204" pitchFamily="34" charset="0"/>
                <a:ea typeface="Source Sans Pro" pitchFamily="34" charset="-122"/>
              </a:rPr>
              <a:t>Governments can enact laws and regulations that incentivize sustainable practices, such as carbon pricing, renewable energy targets, and waste management standards</a:t>
            </a:r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F1536E28-3150-FE55-B22C-576F4FD36951}"/>
              </a:ext>
            </a:extLst>
          </p:cNvPr>
          <p:cNvSpPr/>
          <p:nvPr/>
        </p:nvSpPr>
        <p:spPr>
          <a:xfrm>
            <a:off x="4811526" y="3062994"/>
            <a:ext cx="2624517" cy="2706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32"/>
              </a:lnSpc>
            </a:pPr>
            <a:r>
              <a:rPr lang="en-US" sz="2000" b="1" kern="0" spc="-34" dirty="0">
                <a:solidFill>
                  <a:srgbClr val="272525"/>
                </a:solidFill>
                <a:latin typeface="Abadi" panose="020B0604020104020204" pitchFamily="34" charset="0"/>
                <a:ea typeface="adonis-web" pitchFamily="34" charset="-122"/>
                <a:cs typeface="adonis-web" pitchFamily="34" charset="-120"/>
              </a:rPr>
              <a:t>Funding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16" name="Text 9">
            <a:extLst>
              <a:ext uri="{FF2B5EF4-FFF2-40B4-BE49-F238E27FC236}">
                <a16:creationId xmlns:a16="http://schemas.microsoft.com/office/drawing/2014/main" id="{F980E46A-8F34-6213-C092-1B1552210FAC}"/>
              </a:ext>
            </a:extLst>
          </p:cNvPr>
          <p:cNvSpPr/>
          <p:nvPr/>
        </p:nvSpPr>
        <p:spPr>
          <a:xfrm>
            <a:off x="4811526" y="3444093"/>
            <a:ext cx="6947853" cy="5889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19"/>
              </a:lnSpc>
            </a:pPr>
            <a:r>
              <a:rPr lang="en-US" kern="0" spc="-29" dirty="0">
                <a:solidFill>
                  <a:srgbClr val="272525"/>
                </a:solidFill>
                <a:latin typeface="Abadi" panose="020B0604020104020204" pitchFamily="34" charset="0"/>
                <a:ea typeface="Source Sans Pro" pitchFamily="34" charset="-122"/>
              </a:rPr>
              <a:t>Governments can provide financial support for research, development, and implementation of sustainable technologies and initiatives</a:t>
            </a:r>
          </a:p>
        </p:txBody>
      </p:sp>
      <p:sp>
        <p:nvSpPr>
          <p:cNvPr id="17" name="Text 12">
            <a:extLst>
              <a:ext uri="{FF2B5EF4-FFF2-40B4-BE49-F238E27FC236}">
                <a16:creationId xmlns:a16="http://schemas.microsoft.com/office/drawing/2014/main" id="{A89D802B-5075-36AC-1B4D-4DCC73703003}"/>
              </a:ext>
            </a:extLst>
          </p:cNvPr>
          <p:cNvSpPr/>
          <p:nvPr/>
        </p:nvSpPr>
        <p:spPr>
          <a:xfrm>
            <a:off x="4811526" y="4662302"/>
            <a:ext cx="2624517" cy="2706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32"/>
              </a:lnSpc>
            </a:pPr>
            <a:r>
              <a:rPr lang="en-US" sz="2000" b="1" kern="0" spc="-34" dirty="0">
                <a:solidFill>
                  <a:srgbClr val="272525"/>
                </a:solidFill>
                <a:latin typeface="Abadi" panose="020B0604020104020204" pitchFamily="34" charset="0"/>
                <a:ea typeface="adonis-web" pitchFamily="34" charset="-122"/>
                <a:cs typeface="adonis-web" pitchFamily="34" charset="-120"/>
              </a:rPr>
              <a:t>Enforcement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18" name="Text 13">
            <a:extLst>
              <a:ext uri="{FF2B5EF4-FFF2-40B4-BE49-F238E27FC236}">
                <a16:creationId xmlns:a16="http://schemas.microsoft.com/office/drawing/2014/main" id="{75EF235E-03BB-02C3-78CF-4CC801BB5784}"/>
              </a:ext>
            </a:extLst>
          </p:cNvPr>
          <p:cNvSpPr/>
          <p:nvPr/>
        </p:nvSpPr>
        <p:spPr>
          <a:xfrm>
            <a:off x="4811526" y="5043401"/>
            <a:ext cx="6947853" cy="5889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19"/>
              </a:lnSpc>
            </a:pPr>
            <a:r>
              <a:rPr lang="en-US" kern="0" spc="-29" dirty="0">
                <a:solidFill>
                  <a:srgbClr val="272525"/>
                </a:solidFill>
                <a:latin typeface="Abadi" panose="020B0604020104020204" pitchFamily="34" charset="0"/>
                <a:ea typeface="Source Sans Pro" pitchFamily="34" charset="-122"/>
                <a:cs typeface="Source Sans Pro" pitchFamily="34" charset="-120"/>
              </a:rPr>
              <a:t>Governments can enforce environmental laws and hold polluters accountable, ensuring compliance with sustainable development goals.</a:t>
            </a:r>
          </a:p>
        </p:txBody>
      </p:sp>
    </p:spTree>
    <p:extLst>
      <p:ext uri="{BB962C8B-B14F-4D97-AF65-F5344CB8AC3E}">
        <p14:creationId xmlns:p14="http://schemas.microsoft.com/office/powerpoint/2010/main" val="978335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BE14-6803-C3FD-FF03-F729C49C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27740"/>
            <a:ext cx="10725150" cy="155930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badi" panose="020B0604020104020204" pitchFamily="34" charset="0"/>
              </a:rPr>
              <a:t>Elements of SDG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51D34-3B39-96B2-569C-558C21AD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C47992-1C14-4501-87C5-6ADC42AAB3DF}" type="datetime1">
              <a:rPr lang="en-IN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07-01-2025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04CEB-3381-A5C7-91D3-D05FA31D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492875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57963CA-3D81-4891-B593-9089A32BDB0F}" type="slidenum">
              <a:rPr lang="en-IN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28FF9-3CD6-9035-DC28-42BA451BC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8850"/>
            <a:ext cx="4838699" cy="536575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Aptos" panose="020B0004020202020204" pitchFamily="34" charset="0"/>
              </a:rPr>
              <a:t>Investors: Financing Sustainable Initiatives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0D9E3E2A-8E06-E6AF-FF35-926776E362BE}"/>
              </a:ext>
            </a:extLst>
          </p:cNvPr>
          <p:cNvSpPr txBox="1">
            <a:spLocks/>
          </p:cNvSpPr>
          <p:nvPr/>
        </p:nvSpPr>
        <p:spPr>
          <a:xfrm>
            <a:off x="5248275" y="949325"/>
            <a:ext cx="6943725" cy="5365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240B3233-E0D3-C913-138D-B2C51D6EA6FF}"/>
              </a:ext>
            </a:extLst>
          </p:cNvPr>
          <p:cNvSpPr/>
          <p:nvPr/>
        </p:nvSpPr>
        <p:spPr>
          <a:xfrm>
            <a:off x="5233889" y="1465659"/>
            <a:ext cx="1852808" cy="214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just">
              <a:lnSpc>
                <a:spcPts val="1687"/>
              </a:lnSpc>
            </a:pPr>
            <a:r>
              <a:rPr lang="en-US" sz="2000" b="1" kern="0" spc="-27" dirty="0">
                <a:solidFill>
                  <a:srgbClr val="272525"/>
                </a:solidFill>
                <a:latin typeface="Abadi" panose="020B0604020104020204" pitchFamily="34" charset="0"/>
                <a:ea typeface="adonis-web" pitchFamily="34" charset="-122"/>
                <a:cs typeface="adonis-web" pitchFamily="34" charset="-120"/>
              </a:rPr>
              <a:t>Green Bonds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FC439328-7466-AB43-3445-2D9A601846EB}"/>
              </a:ext>
            </a:extLst>
          </p:cNvPr>
          <p:cNvSpPr/>
          <p:nvPr/>
        </p:nvSpPr>
        <p:spPr>
          <a:xfrm>
            <a:off x="5233889" y="1767384"/>
            <a:ext cx="6805711" cy="4663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1836"/>
              </a:lnSpc>
            </a:pPr>
            <a:r>
              <a:rPr lang="en-US" kern="0" spc="-23" dirty="0">
                <a:solidFill>
                  <a:srgbClr val="272525"/>
                </a:solidFill>
                <a:latin typeface="Abadi" panose="020B0604020104020204" pitchFamily="34" charset="0"/>
                <a:ea typeface="Source Sans Pro" pitchFamily="34" charset="-122"/>
                <a:cs typeface="Source Sans Pro" pitchFamily="34" charset="-120"/>
              </a:rPr>
              <a:t>Investors can finance green infrastructure, renewable energy projects, and other sustainable initiatives through the issuance of green bonds.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004D1901-13AD-A817-2F20-281D5861B409}"/>
              </a:ext>
            </a:extLst>
          </p:cNvPr>
          <p:cNvSpPr/>
          <p:nvPr/>
        </p:nvSpPr>
        <p:spPr>
          <a:xfrm>
            <a:off x="5233889" y="2683371"/>
            <a:ext cx="1852808" cy="214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just">
              <a:lnSpc>
                <a:spcPts val="1687"/>
              </a:lnSpc>
            </a:pPr>
            <a:r>
              <a:rPr lang="en-US" sz="2000" b="1" kern="0" spc="-27" dirty="0">
                <a:solidFill>
                  <a:srgbClr val="272525"/>
                </a:solidFill>
                <a:latin typeface="Abadi" panose="020B0604020104020204" pitchFamily="34" charset="0"/>
                <a:ea typeface="adonis-web" pitchFamily="34" charset="-122"/>
                <a:cs typeface="adonis-web" pitchFamily="34" charset="-120"/>
              </a:rPr>
              <a:t>ESG Funds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22EA67BC-6AB8-5C17-9319-57B678E2DC8B}"/>
              </a:ext>
            </a:extLst>
          </p:cNvPr>
          <p:cNvSpPr/>
          <p:nvPr/>
        </p:nvSpPr>
        <p:spPr>
          <a:xfrm>
            <a:off x="5233889" y="2985095"/>
            <a:ext cx="6805711" cy="4663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1836"/>
              </a:lnSpc>
            </a:pPr>
            <a:r>
              <a:rPr lang="en-US" kern="0" spc="-23" dirty="0">
                <a:solidFill>
                  <a:srgbClr val="272525"/>
                </a:solidFill>
                <a:latin typeface="Abadi" panose="020B0604020104020204" pitchFamily="34" charset="0"/>
                <a:ea typeface="Source Sans Pro" pitchFamily="34" charset="-122"/>
                <a:cs typeface="Source Sans Pro" pitchFamily="34" charset="-120"/>
              </a:rPr>
              <a:t>Investors can allocate capital to funds that prioritize environmental, social, and governance (ESG) factors, supporting companies with sustainable practices.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F61F769E-A124-CD1C-4B55-5F471CCF0C95}"/>
              </a:ext>
            </a:extLst>
          </p:cNvPr>
          <p:cNvSpPr/>
          <p:nvPr/>
        </p:nvSpPr>
        <p:spPr>
          <a:xfrm>
            <a:off x="5233889" y="3977283"/>
            <a:ext cx="1852808" cy="214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just">
              <a:lnSpc>
                <a:spcPts val="1687"/>
              </a:lnSpc>
            </a:pPr>
            <a:r>
              <a:rPr lang="en-US" sz="2000" b="1" kern="0" spc="-27" dirty="0">
                <a:solidFill>
                  <a:srgbClr val="272525"/>
                </a:solidFill>
                <a:latin typeface="Abadi" panose="020B0604020104020204" pitchFamily="34" charset="0"/>
                <a:ea typeface="adonis-web" pitchFamily="34" charset="-122"/>
                <a:cs typeface="adonis-web" pitchFamily="34" charset="-120"/>
              </a:rPr>
              <a:t>Impact Investing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237C443E-962A-9D0D-723F-D39A9C2DB5D8}"/>
              </a:ext>
            </a:extLst>
          </p:cNvPr>
          <p:cNvSpPr/>
          <p:nvPr/>
        </p:nvSpPr>
        <p:spPr>
          <a:xfrm>
            <a:off x="5233889" y="4279007"/>
            <a:ext cx="6805711" cy="4663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1836"/>
              </a:lnSpc>
            </a:pPr>
            <a:r>
              <a:rPr lang="en-US" kern="0" spc="-23" dirty="0">
                <a:solidFill>
                  <a:srgbClr val="272525"/>
                </a:solidFill>
                <a:latin typeface="Abadi" panose="020B0604020104020204" pitchFamily="34" charset="0"/>
                <a:ea typeface="Source Sans Pro" pitchFamily="34" charset="-122"/>
                <a:cs typeface="Source Sans Pro" pitchFamily="34" charset="-120"/>
              </a:rPr>
              <a:t>Investors can directly invest in businesses and organizations that have a positive social and environmental impact.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19" name="Text 12">
            <a:extLst>
              <a:ext uri="{FF2B5EF4-FFF2-40B4-BE49-F238E27FC236}">
                <a16:creationId xmlns:a16="http://schemas.microsoft.com/office/drawing/2014/main" id="{ACB0B141-339C-B6CD-6D6C-03158760344B}"/>
              </a:ext>
            </a:extLst>
          </p:cNvPr>
          <p:cNvSpPr/>
          <p:nvPr/>
        </p:nvSpPr>
        <p:spPr>
          <a:xfrm>
            <a:off x="5233889" y="5194994"/>
            <a:ext cx="1852808" cy="214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just">
              <a:lnSpc>
                <a:spcPts val="1687"/>
              </a:lnSpc>
            </a:pPr>
            <a:r>
              <a:rPr lang="en-US" sz="2000" b="1" kern="0" spc="-27" dirty="0">
                <a:solidFill>
                  <a:srgbClr val="272525"/>
                </a:solidFill>
                <a:latin typeface="Abadi" panose="020B0604020104020204" pitchFamily="34" charset="0"/>
                <a:ea typeface="adonis-web" pitchFamily="34" charset="-122"/>
                <a:cs typeface="adonis-web" pitchFamily="34" charset="-120"/>
              </a:rPr>
              <a:t>Shareholder Advocacy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20" name="Text 13">
            <a:extLst>
              <a:ext uri="{FF2B5EF4-FFF2-40B4-BE49-F238E27FC236}">
                <a16:creationId xmlns:a16="http://schemas.microsoft.com/office/drawing/2014/main" id="{31376BCE-7841-2857-8067-2F0CDCA7C869}"/>
              </a:ext>
            </a:extLst>
          </p:cNvPr>
          <p:cNvSpPr/>
          <p:nvPr/>
        </p:nvSpPr>
        <p:spPr>
          <a:xfrm>
            <a:off x="5233889" y="5496719"/>
            <a:ext cx="6805711" cy="4663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1836"/>
              </a:lnSpc>
            </a:pPr>
            <a:r>
              <a:rPr lang="en-US" kern="0" spc="-23" dirty="0">
                <a:solidFill>
                  <a:srgbClr val="272525"/>
                </a:solidFill>
                <a:latin typeface="Abadi" panose="020B0604020104020204" pitchFamily="34" charset="0"/>
                <a:ea typeface="Source Sans Pro" pitchFamily="34" charset="-122"/>
                <a:cs typeface="Source Sans Pro" pitchFamily="34" charset="-120"/>
              </a:rPr>
              <a:t>Investors can use their shareholder influence to push for more sustainable policies and practices at companies they invest in.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893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BE14-6803-C3FD-FF03-F729C49C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27740"/>
            <a:ext cx="10725150" cy="155930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badi" panose="020B0604020104020204" pitchFamily="34" charset="0"/>
              </a:rPr>
              <a:t>Elements of SDG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51D34-3B39-96B2-569C-558C21AD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C47992-1C14-4501-87C5-6ADC42AAB3DF}" type="datetime1">
              <a:rPr lang="en-IN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07-01-2025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04CEB-3381-A5C7-91D3-D05FA31D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492875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57963CA-3D81-4891-B593-9089A32BDB0F}" type="slidenum">
              <a:rPr lang="en-IN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28FF9-3CD6-9035-DC28-42BA451BC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8850"/>
            <a:ext cx="4838699" cy="536575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Aptos" panose="020B0004020202020204" pitchFamily="34" charset="0"/>
              </a:rPr>
              <a:t>Industry: Sustainable Practices and Innovation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0D9E3E2A-8E06-E6AF-FF35-926776E362BE}"/>
              </a:ext>
            </a:extLst>
          </p:cNvPr>
          <p:cNvSpPr txBox="1">
            <a:spLocks/>
          </p:cNvSpPr>
          <p:nvPr/>
        </p:nvSpPr>
        <p:spPr>
          <a:xfrm>
            <a:off x="5248275" y="949325"/>
            <a:ext cx="6943725" cy="5365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240B3233-E0D3-C913-138D-B2C51D6EA6FF}"/>
              </a:ext>
            </a:extLst>
          </p:cNvPr>
          <p:cNvSpPr/>
          <p:nvPr/>
        </p:nvSpPr>
        <p:spPr>
          <a:xfrm>
            <a:off x="5233889" y="1513284"/>
            <a:ext cx="1852808" cy="214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just"/>
            <a:r>
              <a:rPr lang="en-US" sz="2000" b="1" kern="0" spc="-27" dirty="0">
                <a:solidFill>
                  <a:srgbClr val="272525"/>
                </a:solidFill>
                <a:latin typeface="Abadi" panose="020B0604020104020204" pitchFamily="34" charset="0"/>
                <a:ea typeface="adonis-web" pitchFamily="34" charset="-122"/>
                <a:cs typeface="adonis-web" pitchFamily="34" charset="-120"/>
              </a:rPr>
              <a:t>Renewable Energy</a:t>
            </a: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FC439328-7466-AB43-3445-2D9A601846EB}"/>
              </a:ext>
            </a:extLst>
          </p:cNvPr>
          <p:cNvSpPr/>
          <p:nvPr/>
        </p:nvSpPr>
        <p:spPr>
          <a:xfrm>
            <a:off x="5233889" y="1815009"/>
            <a:ext cx="6805711" cy="4663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kern="0" spc="-23" dirty="0">
                <a:solidFill>
                  <a:srgbClr val="272525"/>
                </a:solidFill>
                <a:latin typeface="Abadi" panose="020B0604020104020204" pitchFamily="34" charset="0"/>
                <a:ea typeface="Source Sans Pro" pitchFamily="34" charset="-122"/>
                <a:cs typeface="Source Sans Pro" pitchFamily="34" charset="-120"/>
              </a:rPr>
              <a:t>Businesses can adopt renewable energy sources, such as solar, wind, and geothermal, to reduce their carbon footprint</a:t>
            </a: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004D1901-13AD-A817-2F20-281D5861B409}"/>
              </a:ext>
            </a:extLst>
          </p:cNvPr>
          <p:cNvSpPr/>
          <p:nvPr/>
        </p:nvSpPr>
        <p:spPr>
          <a:xfrm>
            <a:off x="5233889" y="2969121"/>
            <a:ext cx="1852808" cy="214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just"/>
            <a:r>
              <a:rPr lang="en-US" sz="2000" b="1" kern="0" spc="-27" dirty="0">
                <a:solidFill>
                  <a:srgbClr val="272525"/>
                </a:solidFill>
                <a:latin typeface="Abadi" panose="020B0604020104020204" pitchFamily="34" charset="0"/>
                <a:ea typeface="adonis-web" pitchFamily="34" charset="-122"/>
                <a:cs typeface="adonis-web" pitchFamily="34" charset="-120"/>
              </a:rPr>
              <a:t>Circular Economy</a:t>
            </a:r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22EA67BC-6AB8-5C17-9319-57B678E2DC8B}"/>
              </a:ext>
            </a:extLst>
          </p:cNvPr>
          <p:cNvSpPr/>
          <p:nvPr/>
        </p:nvSpPr>
        <p:spPr>
          <a:xfrm>
            <a:off x="5233889" y="3270845"/>
            <a:ext cx="6805711" cy="4663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kern="0" spc="-23" dirty="0">
                <a:solidFill>
                  <a:srgbClr val="272525"/>
                </a:solidFill>
                <a:latin typeface="Abadi" panose="020B0604020104020204" pitchFamily="34" charset="0"/>
                <a:ea typeface="Source Sans Pro" pitchFamily="34" charset="-122"/>
                <a:cs typeface="Source Sans Pro" pitchFamily="34" charset="-120"/>
              </a:rPr>
              <a:t>Industries can implement circular economy principles, reusing, recycling, and repurposing materials to minimize waste</a:t>
            </a:r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F61F769E-A124-CD1C-4B55-5F471CCF0C95}"/>
              </a:ext>
            </a:extLst>
          </p:cNvPr>
          <p:cNvSpPr/>
          <p:nvPr/>
        </p:nvSpPr>
        <p:spPr>
          <a:xfrm>
            <a:off x="5233889" y="4558308"/>
            <a:ext cx="1852808" cy="214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just"/>
            <a:r>
              <a:rPr lang="en-US" sz="2000" b="1" kern="0" spc="-27" dirty="0">
                <a:solidFill>
                  <a:srgbClr val="272525"/>
                </a:solidFill>
                <a:latin typeface="Abadi" panose="020B0604020104020204" pitchFamily="34" charset="0"/>
                <a:ea typeface="adonis-web" pitchFamily="34" charset="-122"/>
                <a:cs typeface="adonis-web" pitchFamily="34" charset="-120"/>
              </a:rPr>
              <a:t>Sustainable Supply Chains</a:t>
            </a: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237C443E-962A-9D0D-723F-D39A9C2DB5D8}"/>
              </a:ext>
            </a:extLst>
          </p:cNvPr>
          <p:cNvSpPr/>
          <p:nvPr/>
        </p:nvSpPr>
        <p:spPr>
          <a:xfrm>
            <a:off x="5233889" y="4860032"/>
            <a:ext cx="6805711" cy="4663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kern="0" spc="-23" dirty="0">
                <a:solidFill>
                  <a:srgbClr val="272525"/>
                </a:solidFill>
                <a:latin typeface="Abadi" panose="020B0604020104020204" pitchFamily="34" charset="0"/>
                <a:ea typeface="Source Sans Pro" pitchFamily="34" charset="-122"/>
                <a:cs typeface="Source Sans Pro" pitchFamily="34" charset="-120"/>
              </a:rPr>
              <a:t>Companies can work with their suppliers to ensure sustainable practices throughout their supply chain, from sourcing to distribution</a:t>
            </a:r>
          </a:p>
        </p:txBody>
      </p:sp>
    </p:spTree>
    <p:extLst>
      <p:ext uri="{BB962C8B-B14F-4D97-AF65-F5344CB8AC3E}">
        <p14:creationId xmlns:p14="http://schemas.microsoft.com/office/powerpoint/2010/main" val="213819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C84F-8FF3-5B3A-5E97-3C33F868E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31012"/>
            <a:ext cx="12192000" cy="664714"/>
          </a:xfrm>
        </p:spPr>
        <p:txBody>
          <a:bodyPr>
            <a:noAutofit/>
          </a:bodyPr>
          <a:lstStyle/>
          <a:p>
            <a:r>
              <a:rPr lang="en-US" sz="3200" dirty="0"/>
              <a:t>Unit I: Introduction to Sustainable Development</a:t>
            </a:r>
          </a:p>
        </p:txBody>
      </p:sp>
    </p:spTree>
    <p:extLst>
      <p:ext uri="{BB962C8B-B14F-4D97-AF65-F5344CB8AC3E}">
        <p14:creationId xmlns:p14="http://schemas.microsoft.com/office/powerpoint/2010/main" val="819438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BE14-6803-C3FD-FF03-F729C49C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27740"/>
            <a:ext cx="10725150" cy="155930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badi" panose="020B0604020104020204" pitchFamily="34" charset="0"/>
              </a:rPr>
              <a:t>Elements of SDG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51D34-3B39-96B2-569C-558C21AD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C47992-1C14-4501-87C5-6ADC42AAB3DF}" type="datetime1">
              <a:rPr lang="en-IN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07-01-2025</a:t>
            </a:fld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04CEB-3381-A5C7-91D3-D05FA31D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1600" y="6492875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57963CA-3D81-4891-B593-9089A32BDB0F}" type="slidenum">
              <a:rPr lang="en-IN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28FF9-3CD6-9035-DC28-42BA451BC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8850"/>
            <a:ext cx="4838699" cy="536575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Aptos" panose="020B0004020202020204" pitchFamily="34" charset="0"/>
              </a:rPr>
              <a:t>Judiciary: Enforcing Environmental Laws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0D9E3E2A-8E06-E6AF-FF35-926776E362BE}"/>
              </a:ext>
            </a:extLst>
          </p:cNvPr>
          <p:cNvSpPr txBox="1">
            <a:spLocks/>
          </p:cNvSpPr>
          <p:nvPr/>
        </p:nvSpPr>
        <p:spPr>
          <a:xfrm>
            <a:off x="5248275" y="949325"/>
            <a:ext cx="6943725" cy="5365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240B3233-E0D3-C913-138D-B2C51D6EA6FF}"/>
              </a:ext>
            </a:extLst>
          </p:cNvPr>
          <p:cNvSpPr/>
          <p:nvPr/>
        </p:nvSpPr>
        <p:spPr>
          <a:xfrm>
            <a:off x="5233889" y="1513284"/>
            <a:ext cx="1852808" cy="214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just"/>
            <a:r>
              <a:rPr lang="en-US" sz="2000" b="1" kern="0" spc="-27" dirty="0">
                <a:solidFill>
                  <a:srgbClr val="272525"/>
                </a:solidFill>
                <a:latin typeface="Abadi" panose="020B0604020104020204" pitchFamily="34" charset="0"/>
                <a:ea typeface="adonis-web" pitchFamily="34" charset="-122"/>
                <a:cs typeface="adonis-web" pitchFamily="34" charset="-120"/>
              </a:rPr>
              <a:t>Adjudication</a:t>
            </a: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FC439328-7466-AB43-3445-2D9A601846EB}"/>
              </a:ext>
            </a:extLst>
          </p:cNvPr>
          <p:cNvSpPr/>
          <p:nvPr/>
        </p:nvSpPr>
        <p:spPr>
          <a:xfrm>
            <a:off x="5233889" y="1815009"/>
            <a:ext cx="6805711" cy="4663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kern="0" spc="-23" dirty="0">
                <a:solidFill>
                  <a:srgbClr val="272525"/>
                </a:solidFill>
                <a:latin typeface="Abadi" panose="020B0604020104020204" pitchFamily="34" charset="0"/>
                <a:ea typeface="Source Sans Pro" pitchFamily="34" charset="-122"/>
                <a:cs typeface="Source Sans Pro" pitchFamily="34" charset="-120"/>
              </a:rPr>
              <a:t>The judiciary plays a crucial role in interpreting and applying environmental laws, ensuring compliance and accountability</a:t>
            </a: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004D1901-13AD-A817-2F20-281D5861B409}"/>
              </a:ext>
            </a:extLst>
          </p:cNvPr>
          <p:cNvSpPr/>
          <p:nvPr/>
        </p:nvSpPr>
        <p:spPr>
          <a:xfrm>
            <a:off x="5233889" y="2969121"/>
            <a:ext cx="1852808" cy="214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just"/>
            <a:r>
              <a:rPr lang="en-US" sz="2000" b="1" kern="0" spc="-27" dirty="0">
                <a:solidFill>
                  <a:srgbClr val="272525"/>
                </a:solidFill>
                <a:latin typeface="Abadi" panose="020B0604020104020204" pitchFamily="34" charset="0"/>
                <a:ea typeface="adonis-web" pitchFamily="34" charset="-122"/>
                <a:cs typeface="adonis-web" pitchFamily="34" charset="-120"/>
              </a:rPr>
              <a:t>Balancing Interests</a:t>
            </a:r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22EA67BC-6AB8-5C17-9319-57B678E2DC8B}"/>
              </a:ext>
            </a:extLst>
          </p:cNvPr>
          <p:cNvSpPr/>
          <p:nvPr/>
        </p:nvSpPr>
        <p:spPr>
          <a:xfrm>
            <a:off x="5233889" y="3270845"/>
            <a:ext cx="6805711" cy="4663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kern="0" spc="-23" dirty="0">
                <a:solidFill>
                  <a:srgbClr val="272525"/>
                </a:solidFill>
                <a:latin typeface="Abadi" panose="020B0604020104020204" pitchFamily="34" charset="0"/>
                <a:ea typeface="Source Sans Pro" pitchFamily="34" charset="-122"/>
                <a:cs typeface="Source Sans Pro" pitchFamily="34" charset="-120"/>
              </a:rPr>
              <a:t>Courts must weigh the competing interests of economic development and environmental protection, upholding the principles of sustainable development</a:t>
            </a:r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F61F769E-A124-CD1C-4B55-5F471CCF0C95}"/>
              </a:ext>
            </a:extLst>
          </p:cNvPr>
          <p:cNvSpPr/>
          <p:nvPr/>
        </p:nvSpPr>
        <p:spPr>
          <a:xfrm>
            <a:off x="5233889" y="4558308"/>
            <a:ext cx="1852808" cy="214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just"/>
            <a:r>
              <a:rPr lang="en-US" sz="2000" b="1" kern="0" spc="-27" dirty="0">
                <a:solidFill>
                  <a:srgbClr val="272525"/>
                </a:solidFill>
                <a:latin typeface="Abadi" panose="020B0604020104020204" pitchFamily="34" charset="0"/>
                <a:ea typeface="adonis-web" pitchFamily="34" charset="-122"/>
                <a:cs typeface="adonis-web" pitchFamily="34" charset="-120"/>
              </a:rPr>
              <a:t>Enforcement</a:t>
            </a: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237C443E-962A-9D0D-723F-D39A9C2DB5D8}"/>
              </a:ext>
            </a:extLst>
          </p:cNvPr>
          <p:cNvSpPr/>
          <p:nvPr/>
        </p:nvSpPr>
        <p:spPr>
          <a:xfrm>
            <a:off x="5233889" y="4860032"/>
            <a:ext cx="6805711" cy="4663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kern="0" spc="-23" dirty="0">
                <a:solidFill>
                  <a:srgbClr val="272525"/>
                </a:solidFill>
                <a:latin typeface="Abadi" panose="020B0604020104020204" pitchFamily="34" charset="0"/>
                <a:ea typeface="Source Sans Pro" pitchFamily="34" charset="-122"/>
                <a:cs typeface="Source Sans Pro" pitchFamily="34" charset="-120"/>
              </a:rPr>
              <a:t>The judiciary can impose penalties and take enforcement actions against individuals and organizations that violate environmental regulations</a:t>
            </a:r>
          </a:p>
        </p:txBody>
      </p:sp>
    </p:spTree>
    <p:extLst>
      <p:ext uri="{BB962C8B-B14F-4D97-AF65-F5344CB8AC3E}">
        <p14:creationId xmlns:p14="http://schemas.microsoft.com/office/powerpoint/2010/main" val="3039350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E988-16A8-4AAC-5A85-0BC79B797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707329" cy="77674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badi" panose="020B0604020104020204" pitchFamily="34" charset="0"/>
              </a:rPr>
              <a:t>Stakeholders of SDB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96DD9-0A3E-57B7-593B-AB2755FF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4AC47992-1C14-4501-87C5-6ADC42AAB3DF}" type="datetime1">
              <a:rPr lang="en-IN" smtClean="0"/>
              <a:t>07-01-2025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BCF88-9C40-7C95-6EF8-D0E2C088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57963CA-3D81-4891-B593-9089A32BDB0F}" type="slidenum">
              <a:rPr lang="en-IN" smtClean="0"/>
              <a:t>21</a:t>
            </a:fld>
            <a:endParaRPr lang="en-IN" dirty="0"/>
          </a:p>
        </p:txBody>
      </p:sp>
      <p:pic>
        <p:nvPicPr>
          <p:cNvPr id="2050" name="Picture 2" descr="Stakeholders">
            <a:extLst>
              <a:ext uri="{FF2B5EF4-FFF2-40B4-BE49-F238E27FC236}">
                <a16:creationId xmlns:a16="http://schemas.microsoft.com/office/drawing/2014/main" id="{01960C25-E830-6AD1-64BE-BFF4BCD5A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574" y="766915"/>
            <a:ext cx="8170606" cy="568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966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983" y="759619"/>
            <a:ext cx="4211935" cy="533866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5076032" y="432892"/>
            <a:ext cx="6611938" cy="8469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335"/>
              </a:lnSpc>
            </a:pPr>
            <a:r>
              <a:rPr lang="en-US" sz="2668" b="1" kern="0" spc="-53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Conclusion: Collaborative Efforts for a Sustainable Future</a:t>
            </a:r>
            <a:endParaRPr lang="en-US" sz="2668" dirty="0"/>
          </a:p>
        </p:txBody>
      </p:sp>
      <p:sp>
        <p:nvSpPr>
          <p:cNvPr id="7" name="Shape 2"/>
          <p:cNvSpPr/>
          <p:nvPr/>
        </p:nvSpPr>
        <p:spPr>
          <a:xfrm>
            <a:off x="5076032" y="1495822"/>
            <a:ext cx="6611938" cy="4075907"/>
          </a:xfrm>
          <a:prstGeom prst="roundRect">
            <a:avLst>
              <a:gd name="adj" fmla="val 159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Shape 3"/>
          <p:cNvSpPr/>
          <p:nvPr/>
        </p:nvSpPr>
        <p:spPr>
          <a:xfrm>
            <a:off x="5082381" y="1502172"/>
            <a:ext cx="6599238" cy="41582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4"/>
          <p:cNvSpPr/>
          <p:nvPr/>
        </p:nvSpPr>
        <p:spPr>
          <a:xfrm>
            <a:off x="5226348" y="1594843"/>
            <a:ext cx="3008511" cy="2304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14"/>
              </a:lnSpc>
            </a:pPr>
            <a:r>
              <a:rPr lang="en-US" sz="1134" kern="0" spc="-2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Stakeholder</a:t>
            </a:r>
            <a:endParaRPr lang="en-US" sz="1134" dirty="0"/>
          </a:p>
        </p:txBody>
      </p:sp>
      <p:sp>
        <p:nvSpPr>
          <p:cNvPr id="10" name="Text 5"/>
          <p:cNvSpPr/>
          <p:nvPr/>
        </p:nvSpPr>
        <p:spPr>
          <a:xfrm>
            <a:off x="8529142" y="1594843"/>
            <a:ext cx="3008511" cy="2304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14"/>
              </a:lnSpc>
            </a:pPr>
            <a:r>
              <a:rPr lang="en-US" sz="1134" kern="0" spc="-2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Key Role</a:t>
            </a:r>
            <a:endParaRPr lang="en-US" sz="1134" dirty="0"/>
          </a:p>
        </p:txBody>
      </p:sp>
      <p:sp>
        <p:nvSpPr>
          <p:cNvPr id="11" name="Shape 6"/>
          <p:cNvSpPr/>
          <p:nvPr/>
        </p:nvSpPr>
        <p:spPr>
          <a:xfrm>
            <a:off x="5082381" y="1917998"/>
            <a:ext cx="6599238" cy="64631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7"/>
          <p:cNvSpPr/>
          <p:nvPr/>
        </p:nvSpPr>
        <p:spPr>
          <a:xfrm>
            <a:off x="5226348" y="2010668"/>
            <a:ext cx="3008511" cy="2304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14"/>
              </a:lnSpc>
            </a:pPr>
            <a:r>
              <a:rPr lang="en-US" sz="1134" kern="0" spc="-2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People</a:t>
            </a:r>
            <a:endParaRPr lang="en-US" sz="1134" dirty="0"/>
          </a:p>
        </p:txBody>
      </p:sp>
      <p:sp>
        <p:nvSpPr>
          <p:cNvPr id="13" name="Text 8"/>
          <p:cNvSpPr/>
          <p:nvPr/>
        </p:nvSpPr>
        <p:spPr>
          <a:xfrm>
            <a:off x="8529142" y="2010668"/>
            <a:ext cx="3008511" cy="4609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14"/>
              </a:lnSpc>
            </a:pPr>
            <a:r>
              <a:rPr lang="en-US" sz="1134" kern="0" spc="-2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Eco-conscious consumers, community advocates, responsible citizens</a:t>
            </a:r>
            <a:endParaRPr lang="en-US" sz="1134" dirty="0"/>
          </a:p>
        </p:txBody>
      </p:sp>
      <p:sp>
        <p:nvSpPr>
          <p:cNvPr id="14" name="Shape 9"/>
          <p:cNvSpPr/>
          <p:nvPr/>
        </p:nvSpPr>
        <p:spPr>
          <a:xfrm>
            <a:off x="5082381" y="2564309"/>
            <a:ext cx="6599238" cy="64631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0"/>
          <p:cNvSpPr/>
          <p:nvPr/>
        </p:nvSpPr>
        <p:spPr>
          <a:xfrm>
            <a:off x="5226348" y="2656979"/>
            <a:ext cx="3008511" cy="2304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14"/>
              </a:lnSpc>
            </a:pPr>
            <a:r>
              <a:rPr lang="en-US" sz="1134" kern="0" spc="-2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Government</a:t>
            </a:r>
            <a:endParaRPr lang="en-US" sz="1134" dirty="0"/>
          </a:p>
        </p:txBody>
      </p:sp>
      <p:sp>
        <p:nvSpPr>
          <p:cNvPr id="16" name="Text 11"/>
          <p:cNvSpPr/>
          <p:nvPr/>
        </p:nvSpPr>
        <p:spPr>
          <a:xfrm>
            <a:off x="8529142" y="2656979"/>
            <a:ext cx="3008511" cy="4609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14"/>
              </a:lnSpc>
            </a:pPr>
            <a:r>
              <a:rPr lang="en-US" sz="1134" kern="0" spc="-2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Enacting policies, providing funding, enforcing regulations</a:t>
            </a:r>
            <a:endParaRPr lang="en-US" sz="1134" dirty="0"/>
          </a:p>
        </p:txBody>
      </p:sp>
      <p:sp>
        <p:nvSpPr>
          <p:cNvPr id="17" name="Shape 12"/>
          <p:cNvSpPr/>
          <p:nvPr/>
        </p:nvSpPr>
        <p:spPr>
          <a:xfrm>
            <a:off x="5082381" y="3210620"/>
            <a:ext cx="6599238" cy="64631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Text 13"/>
          <p:cNvSpPr/>
          <p:nvPr/>
        </p:nvSpPr>
        <p:spPr>
          <a:xfrm>
            <a:off x="5226348" y="3303290"/>
            <a:ext cx="3008511" cy="2304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14"/>
              </a:lnSpc>
            </a:pPr>
            <a:r>
              <a:rPr lang="en-US" sz="1134" kern="0" spc="-2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Investors</a:t>
            </a:r>
            <a:endParaRPr lang="en-US" sz="1134" dirty="0"/>
          </a:p>
        </p:txBody>
      </p:sp>
      <p:sp>
        <p:nvSpPr>
          <p:cNvPr id="19" name="Text 14"/>
          <p:cNvSpPr/>
          <p:nvPr/>
        </p:nvSpPr>
        <p:spPr>
          <a:xfrm>
            <a:off x="8529142" y="3303290"/>
            <a:ext cx="3008511" cy="4609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14"/>
              </a:lnSpc>
            </a:pPr>
            <a:r>
              <a:rPr lang="en-US" sz="1134" kern="0" spc="-2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Financing sustainable initiatives, advocating for change</a:t>
            </a:r>
            <a:endParaRPr lang="en-US" sz="1134" dirty="0"/>
          </a:p>
        </p:txBody>
      </p:sp>
      <p:sp>
        <p:nvSpPr>
          <p:cNvPr id="20" name="Shape 15"/>
          <p:cNvSpPr/>
          <p:nvPr/>
        </p:nvSpPr>
        <p:spPr>
          <a:xfrm>
            <a:off x="5082381" y="3856931"/>
            <a:ext cx="6599238" cy="41582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1" name="Text 16"/>
          <p:cNvSpPr/>
          <p:nvPr/>
        </p:nvSpPr>
        <p:spPr>
          <a:xfrm>
            <a:off x="5226348" y="3949601"/>
            <a:ext cx="3008511" cy="2304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14"/>
              </a:lnSpc>
            </a:pPr>
            <a:r>
              <a:rPr lang="en-US" sz="1134" kern="0" spc="-2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Industry</a:t>
            </a:r>
            <a:endParaRPr lang="en-US" sz="1134" dirty="0"/>
          </a:p>
        </p:txBody>
      </p:sp>
      <p:sp>
        <p:nvSpPr>
          <p:cNvPr id="22" name="Text 17"/>
          <p:cNvSpPr/>
          <p:nvPr/>
        </p:nvSpPr>
        <p:spPr>
          <a:xfrm>
            <a:off x="8529142" y="3949601"/>
            <a:ext cx="3008511" cy="2304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14"/>
              </a:lnSpc>
            </a:pPr>
            <a:r>
              <a:rPr lang="en-US" sz="1134" kern="0" spc="-2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Adopting sustainable practices, driving innovation</a:t>
            </a:r>
            <a:endParaRPr lang="en-US" sz="1134" dirty="0"/>
          </a:p>
        </p:txBody>
      </p:sp>
      <p:sp>
        <p:nvSpPr>
          <p:cNvPr id="23" name="Shape 18"/>
          <p:cNvSpPr/>
          <p:nvPr/>
        </p:nvSpPr>
        <p:spPr>
          <a:xfrm>
            <a:off x="5082381" y="4272757"/>
            <a:ext cx="6599238" cy="64631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19"/>
          <p:cNvSpPr/>
          <p:nvPr/>
        </p:nvSpPr>
        <p:spPr>
          <a:xfrm>
            <a:off x="5226348" y="4365427"/>
            <a:ext cx="3008511" cy="2304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14"/>
              </a:lnSpc>
            </a:pPr>
            <a:r>
              <a:rPr lang="en-US" sz="1134" kern="0" spc="-2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Judiciary</a:t>
            </a:r>
            <a:endParaRPr lang="en-US" sz="1134" dirty="0"/>
          </a:p>
        </p:txBody>
      </p:sp>
      <p:sp>
        <p:nvSpPr>
          <p:cNvPr id="25" name="Text 20"/>
          <p:cNvSpPr/>
          <p:nvPr/>
        </p:nvSpPr>
        <p:spPr>
          <a:xfrm>
            <a:off x="8529142" y="4365427"/>
            <a:ext cx="3008511" cy="4609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14"/>
              </a:lnSpc>
            </a:pPr>
            <a:r>
              <a:rPr lang="en-US" sz="1134" kern="0" spc="-2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Interpreting laws, balancing interests, enforcing compliance</a:t>
            </a:r>
            <a:endParaRPr lang="en-US" sz="1134" dirty="0"/>
          </a:p>
        </p:txBody>
      </p:sp>
      <p:sp>
        <p:nvSpPr>
          <p:cNvPr id="26" name="Shape 21"/>
          <p:cNvSpPr/>
          <p:nvPr/>
        </p:nvSpPr>
        <p:spPr>
          <a:xfrm>
            <a:off x="5082381" y="4919068"/>
            <a:ext cx="6599238" cy="64631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7" name="Text 22"/>
          <p:cNvSpPr/>
          <p:nvPr/>
        </p:nvSpPr>
        <p:spPr>
          <a:xfrm>
            <a:off x="5226348" y="5011738"/>
            <a:ext cx="3008511" cy="2304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14"/>
              </a:lnSpc>
            </a:pPr>
            <a:r>
              <a:rPr lang="en-US" sz="1134" kern="0" spc="-2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International Organizations</a:t>
            </a:r>
            <a:endParaRPr lang="en-US" sz="1134" dirty="0"/>
          </a:p>
        </p:txBody>
      </p:sp>
      <p:sp>
        <p:nvSpPr>
          <p:cNvPr id="28" name="Text 23"/>
          <p:cNvSpPr/>
          <p:nvPr/>
        </p:nvSpPr>
        <p:spPr>
          <a:xfrm>
            <a:off x="8529142" y="5011738"/>
            <a:ext cx="3008511" cy="4609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14"/>
              </a:lnSpc>
            </a:pPr>
            <a:r>
              <a:rPr lang="en-US" sz="1134" kern="0" spc="-2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Establishing global frameworks, providing funding, building capacity</a:t>
            </a:r>
            <a:endParaRPr lang="en-US" sz="1134" dirty="0"/>
          </a:p>
        </p:txBody>
      </p:sp>
      <p:sp>
        <p:nvSpPr>
          <p:cNvPr id="29" name="Text 24"/>
          <p:cNvSpPr/>
          <p:nvPr/>
        </p:nvSpPr>
        <p:spPr>
          <a:xfrm>
            <a:off x="5076032" y="5733654"/>
            <a:ext cx="6611938" cy="6914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14"/>
              </a:lnSpc>
            </a:pPr>
            <a:r>
              <a:rPr lang="en-US" sz="1134" kern="0" spc="-2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Sustainable development requires the collective efforts of all stakeholders, working together to address environmental, social, and economic challenges. By aligning their roles and responsibilities, we can create a more sustainable future for generations to come.</a:t>
            </a:r>
            <a:endParaRPr lang="en-US" sz="1134" dirty="0"/>
          </a:p>
        </p:txBody>
      </p:sp>
    </p:spTree>
    <p:extLst>
      <p:ext uri="{BB962C8B-B14F-4D97-AF65-F5344CB8AC3E}">
        <p14:creationId xmlns:p14="http://schemas.microsoft.com/office/powerpoint/2010/main" val="3996930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E988-16A8-4AAC-5A85-0BC79B797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707329" cy="77674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Abadi" panose="020B0604020104020204" pitchFamily="34" charset="0"/>
              </a:rPr>
              <a:t>International Organizations: Promoting Global Sustainability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96DD9-0A3E-57B7-593B-AB2755FF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4AC47992-1C14-4501-87C5-6ADC42AAB3DF}" type="datetime1">
              <a:rPr lang="en-IN" smtClean="0"/>
              <a:t>07-01-2025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BCF88-9C40-7C95-6EF8-D0E2C088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957963CA-3D81-4891-B593-9089A32BDB0F}" type="slidenum">
              <a:rPr lang="en-IN" smtClean="0"/>
              <a:t>23</a:t>
            </a:fld>
            <a:endParaRPr lang="en-IN" dirty="0"/>
          </a:p>
        </p:txBody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3878DBC7-8C97-C78C-3986-0A57ECD0713C}"/>
              </a:ext>
            </a:extLst>
          </p:cNvPr>
          <p:cNvSpPr/>
          <p:nvPr/>
        </p:nvSpPr>
        <p:spPr>
          <a:xfrm>
            <a:off x="656233" y="1360686"/>
            <a:ext cx="1923455" cy="2404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just">
              <a:lnSpc>
                <a:spcPts val="1893"/>
              </a:lnSpc>
            </a:pPr>
            <a:r>
              <a:rPr lang="en-US" sz="2000" b="1" kern="0" spc="-30" dirty="0">
                <a:solidFill>
                  <a:srgbClr val="272525"/>
                </a:solidFill>
                <a:latin typeface="Abadi" panose="020B0604020104020204" pitchFamily="34" charset="0"/>
                <a:ea typeface="adonis-web" pitchFamily="34" charset="-122"/>
                <a:cs typeface="adonis-web" pitchFamily="34" charset="-120"/>
              </a:rPr>
              <a:t>Policymaking</a:t>
            </a:r>
            <a:endParaRPr lang="en-US" sz="2000" b="1" dirty="0">
              <a:latin typeface="Abadi" panose="020B0604020104020204" pitchFamily="34" charset="0"/>
            </a:endParaRPr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0BCB7B1D-DCF6-0559-F483-1495437A32AA}"/>
              </a:ext>
            </a:extLst>
          </p:cNvPr>
          <p:cNvSpPr/>
          <p:nvPr/>
        </p:nvSpPr>
        <p:spPr>
          <a:xfrm>
            <a:off x="646708" y="1775321"/>
            <a:ext cx="3620492" cy="13077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060"/>
              </a:lnSpc>
            </a:pPr>
            <a:r>
              <a:rPr lang="en-US" kern="0" spc="-26" dirty="0">
                <a:solidFill>
                  <a:srgbClr val="272525"/>
                </a:solidFill>
                <a:latin typeface="Abadi" panose="020B0604020104020204" pitchFamily="34" charset="0"/>
                <a:ea typeface="Source Sans Pro" pitchFamily="34" charset="-122"/>
                <a:cs typeface="Source Sans Pro" pitchFamily="34" charset="-120"/>
              </a:rPr>
              <a:t>International organizations, such as the United Nations, can establish global frameworks and agreements that guide national policies on sustainable development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A1A5C3FB-2359-4F45-B8F2-8D442A2EB0B6}"/>
              </a:ext>
            </a:extLst>
          </p:cNvPr>
          <p:cNvSpPr/>
          <p:nvPr/>
        </p:nvSpPr>
        <p:spPr>
          <a:xfrm>
            <a:off x="4810720" y="4122936"/>
            <a:ext cx="1923455" cy="2404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just">
              <a:lnSpc>
                <a:spcPts val="1893"/>
              </a:lnSpc>
            </a:pPr>
            <a:r>
              <a:rPr lang="en-US" sz="2000" b="1" kern="0" spc="-30" dirty="0">
                <a:solidFill>
                  <a:srgbClr val="272525"/>
                </a:solidFill>
                <a:latin typeface="Abadi" panose="020B0604020104020204" pitchFamily="34" charset="0"/>
                <a:ea typeface="adonis-web" pitchFamily="34" charset="-122"/>
                <a:cs typeface="adonis-web" pitchFamily="34" charset="-120"/>
              </a:rPr>
              <a:t>Funding</a:t>
            </a:r>
            <a:endParaRPr lang="en-US" sz="2000" b="1" dirty="0">
              <a:latin typeface="Abadi" panose="020B0604020104020204" pitchFamily="34" charset="0"/>
            </a:endParaRPr>
          </a:p>
        </p:txBody>
      </p:sp>
      <p:sp>
        <p:nvSpPr>
          <p:cNvPr id="16" name="Text 5">
            <a:extLst>
              <a:ext uri="{FF2B5EF4-FFF2-40B4-BE49-F238E27FC236}">
                <a16:creationId xmlns:a16="http://schemas.microsoft.com/office/drawing/2014/main" id="{CF2F2C62-DBA5-8C17-59C3-63CD388FD0F9}"/>
              </a:ext>
            </a:extLst>
          </p:cNvPr>
          <p:cNvSpPr/>
          <p:nvPr/>
        </p:nvSpPr>
        <p:spPr>
          <a:xfrm>
            <a:off x="4810720" y="4489946"/>
            <a:ext cx="3342680" cy="10461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060"/>
              </a:lnSpc>
            </a:pPr>
            <a:r>
              <a:rPr lang="en-US" kern="0" spc="-26" dirty="0">
                <a:solidFill>
                  <a:srgbClr val="272525"/>
                </a:solidFill>
                <a:latin typeface="Abadi" panose="020B0604020104020204" pitchFamily="34" charset="0"/>
                <a:ea typeface="Source Sans Pro" pitchFamily="34" charset="-122"/>
                <a:cs typeface="Source Sans Pro" pitchFamily="34" charset="-120"/>
              </a:rPr>
              <a:t>These organizations can provide financial assistance and technical support to developing countries for implementing sustainable initiatives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17" name="Text 6">
            <a:extLst>
              <a:ext uri="{FF2B5EF4-FFF2-40B4-BE49-F238E27FC236}">
                <a16:creationId xmlns:a16="http://schemas.microsoft.com/office/drawing/2014/main" id="{D028BFE9-5152-63CA-52F8-65F16DF9895B}"/>
              </a:ext>
            </a:extLst>
          </p:cNvPr>
          <p:cNvSpPr/>
          <p:nvPr/>
        </p:nvSpPr>
        <p:spPr>
          <a:xfrm>
            <a:off x="9079508" y="1360686"/>
            <a:ext cx="1923455" cy="2404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just">
              <a:lnSpc>
                <a:spcPts val="1893"/>
              </a:lnSpc>
            </a:pPr>
            <a:r>
              <a:rPr lang="en-US" sz="2000" b="1" kern="0" spc="-30" dirty="0">
                <a:solidFill>
                  <a:srgbClr val="272525"/>
                </a:solidFill>
                <a:latin typeface="Abadi" panose="020B0604020104020204" pitchFamily="34" charset="0"/>
                <a:ea typeface="adonis-web" pitchFamily="34" charset="-122"/>
                <a:cs typeface="adonis-web" pitchFamily="34" charset="-120"/>
              </a:rPr>
              <a:t>Capacity Building</a:t>
            </a:r>
            <a:endParaRPr lang="en-US" sz="2000" b="1" dirty="0">
              <a:latin typeface="Abadi" panose="020B0604020104020204" pitchFamily="34" charset="0"/>
            </a:endParaRPr>
          </a:p>
        </p:txBody>
      </p:sp>
      <p:sp>
        <p:nvSpPr>
          <p:cNvPr id="18" name="Text 7">
            <a:extLst>
              <a:ext uri="{FF2B5EF4-FFF2-40B4-BE49-F238E27FC236}">
                <a16:creationId xmlns:a16="http://schemas.microsoft.com/office/drawing/2014/main" id="{FA176620-E681-6DE8-020A-D71543294DBF}"/>
              </a:ext>
            </a:extLst>
          </p:cNvPr>
          <p:cNvSpPr/>
          <p:nvPr/>
        </p:nvSpPr>
        <p:spPr>
          <a:xfrm>
            <a:off x="9079507" y="1699121"/>
            <a:ext cx="3007718" cy="10461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060"/>
              </a:lnSpc>
            </a:pPr>
            <a:r>
              <a:rPr lang="en-US" kern="0" spc="-26" dirty="0">
                <a:solidFill>
                  <a:srgbClr val="272525"/>
                </a:solidFill>
                <a:latin typeface="Abadi" panose="020B0604020104020204" pitchFamily="34" charset="0"/>
                <a:ea typeface="Source Sans Pro" pitchFamily="34" charset="-122"/>
                <a:cs typeface="Source Sans Pro" pitchFamily="34" charset="-120"/>
              </a:rPr>
              <a:t>They can also help build the capacity of local governments and communities to address environmental and social challenges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5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81D0-5982-964B-5C4D-A555B276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576" y="-196850"/>
            <a:ext cx="10772775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  <a:t>Course Objective &amp;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C597A-E85E-F221-A54A-F849C6558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5524"/>
            <a:ext cx="12192000" cy="52800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FF0000"/>
                </a:solidFill>
              </a:rPr>
              <a:t>Objective</a:t>
            </a:r>
          </a:p>
          <a:p>
            <a:r>
              <a:rPr lang="en-US" dirty="0"/>
              <a:t>Gain a basic understanding on sustainable development</a:t>
            </a:r>
          </a:p>
          <a:p>
            <a:r>
              <a:rPr lang="en-US" dirty="0"/>
              <a:t>Understand the necessity of social development towards sustainability</a:t>
            </a:r>
          </a:p>
          <a:p>
            <a:r>
              <a:rPr lang="en-US" dirty="0"/>
              <a:t>Familiarize the integrated strategies of sustainable development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Outcome</a:t>
            </a:r>
          </a:p>
          <a:p>
            <a:pPr algn="just"/>
            <a:r>
              <a:rPr lang="en-US" dirty="0"/>
              <a:t>Familiarize the necessity of sustainable development by various stake holders</a:t>
            </a:r>
          </a:p>
          <a:p>
            <a:pPr algn="just"/>
            <a:r>
              <a:rPr lang="en-US" dirty="0"/>
              <a:t>Recognize the feasibility approaches techniques and outcomes of sustainable development</a:t>
            </a:r>
          </a:p>
          <a:p>
            <a:pPr algn="just"/>
            <a:r>
              <a:rPr lang="en-US" dirty="0"/>
              <a:t>Interpret various policies and integrated approaches for adoption of sustainable development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77353-7FB2-F4D6-92E5-E25C828F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7992-1C14-4501-87C5-6ADC42AAB3DF}" type="datetime1">
              <a:rPr lang="en-IN" smtClean="0"/>
              <a:t>07-01-2025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910F2-A431-7522-8F08-289AB87B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4889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80DB-0015-8656-F59A-D7C64A8F1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73050"/>
            <a:ext cx="10839450" cy="1325563"/>
          </a:xfrm>
        </p:spPr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Mother Earth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B859-337E-A201-F4D9-2FC855BC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7992-1C14-4501-87C5-6ADC42AAB3DF}" type="datetime1">
              <a:rPr lang="en-IN" smtClean="0"/>
              <a:t>07-01-2025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8FB19-B3B6-AAD8-C001-D8190266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4</a:t>
            </a:fld>
            <a:endParaRPr lang="en-IN" dirty="0"/>
          </a:p>
        </p:txBody>
      </p:sp>
      <p:sp>
        <p:nvSpPr>
          <p:cNvPr id="6" name="AutoShape 2" descr="It's All Connected: Landscape Approaches to Sustainable Development">
            <a:extLst>
              <a:ext uri="{FF2B5EF4-FFF2-40B4-BE49-F238E27FC236}">
                <a16:creationId xmlns:a16="http://schemas.microsoft.com/office/drawing/2014/main" id="{7C9737EA-C359-B0E7-7AA2-7393728A5E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Sustainable Development in an Era of Seismic Climate Change. | by Antonia  Perez Bravo | Medium">
            <a:extLst>
              <a:ext uri="{FF2B5EF4-FFF2-40B4-BE49-F238E27FC236}">
                <a16:creationId xmlns:a16="http://schemas.microsoft.com/office/drawing/2014/main" id="{1D877330-2F8C-7D1E-2786-79145B45E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672" y="1242715"/>
            <a:ext cx="9222853" cy="455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25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86D7-0EC7-4135-4BEF-7E5808FA4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763250" cy="733424"/>
          </a:xfrm>
        </p:spPr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Mother Earth Should be Revived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813F1-F6C3-3F48-6317-C55BC464B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26D44-C105-A498-6FC3-C4CFF72F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7992-1C14-4501-87C5-6ADC42AAB3DF}" type="datetime1">
              <a:rPr lang="en-IN" smtClean="0"/>
              <a:t>07-01-2025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D4509-DD6F-87F8-7620-430F2133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5</a:t>
            </a:fld>
            <a:endParaRPr lang="en-IN" dirty="0"/>
          </a:p>
        </p:txBody>
      </p:sp>
      <p:pic>
        <p:nvPicPr>
          <p:cNvPr id="6" name="Picture 4" descr="Sustainable Development in an Era of Seismic Climate Change. | by Antonia  Perez Bravo | Medium">
            <a:extLst>
              <a:ext uri="{FF2B5EF4-FFF2-40B4-BE49-F238E27FC236}">
                <a16:creationId xmlns:a16="http://schemas.microsoft.com/office/drawing/2014/main" id="{739DCCD7-F41C-E217-4867-9A76D1646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9500" y="1113344"/>
            <a:ext cx="10012824" cy="494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37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081E-8224-A0ED-5C7E-9DFABDAC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15900"/>
            <a:ext cx="10858500" cy="1325563"/>
          </a:xfrm>
        </p:spPr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Introduction to Sustainable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A3570-DB5D-9D6D-0AF6-970FB5B6C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6474"/>
            <a:ext cx="12192000" cy="5280025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Sustain 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To make something continue for a long period of time without becoming less</a:t>
            </a: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Sustainable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Involves the use of natural products &amp; energy in a way that does not harm the environment</a:t>
            </a: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Sustainable Development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Development that meets the needs of the present without compromising the ability of future generations to meet their own needs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C31E8-2603-732F-6CF7-ED3415A8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7992-1C14-4501-87C5-6ADC42AAB3DF}" type="datetime1">
              <a:rPr lang="en-IN" smtClean="0"/>
              <a:t>07-01-2025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F72A0-6E94-2E82-D7E1-36232CCA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67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337F-3D3D-D303-DD46-11101960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8425"/>
            <a:ext cx="10515600" cy="7112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SDP: What it is???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CC41F-531C-BE17-E3EE-CB126756B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4" y="953920"/>
            <a:ext cx="7217923" cy="5352612"/>
          </a:xfrm>
        </p:spPr>
        <p:txBody>
          <a:bodyPr/>
          <a:lstStyle/>
          <a:p>
            <a:pPr algn="just"/>
            <a:r>
              <a:rPr lang="en-US" sz="2400" dirty="0">
                <a:solidFill>
                  <a:srgbClr val="FF0000"/>
                </a:solidFill>
              </a:rPr>
              <a:t>Holistic approach </a:t>
            </a:r>
            <a:r>
              <a:rPr lang="en-US" sz="2400" dirty="0"/>
              <a:t>to growth and progress that aims to </a:t>
            </a:r>
            <a:r>
              <a:rPr lang="en-US" sz="2400" dirty="0">
                <a:solidFill>
                  <a:srgbClr val="FF0000"/>
                </a:solidFill>
              </a:rPr>
              <a:t>meet the needs of the present </a:t>
            </a:r>
            <a:r>
              <a:rPr lang="en-US" sz="2400" dirty="0"/>
              <a:t>without compromising the ability of </a:t>
            </a:r>
            <a:r>
              <a:rPr lang="en-US" sz="2400" dirty="0">
                <a:solidFill>
                  <a:srgbClr val="FF0000"/>
                </a:solidFill>
              </a:rPr>
              <a:t>future generations to meet their own needs </a:t>
            </a:r>
            <a:r>
              <a:rPr lang="en-US" sz="2400" dirty="0"/>
              <a:t>(1987 Bruntland Commission Report, United Nations)</a:t>
            </a:r>
          </a:p>
          <a:p>
            <a:pPr algn="just"/>
            <a:r>
              <a:rPr lang="en-US" sz="2400" dirty="0"/>
              <a:t>Sustainable development </a:t>
            </a:r>
            <a:r>
              <a:rPr lang="en-US" sz="2400" dirty="0">
                <a:solidFill>
                  <a:srgbClr val="FF0000"/>
                </a:solidFill>
              </a:rPr>
              <a:t>ensuring a healthy planet </a:t>
            </a:r>
            <a:r>
              <a:rPr lang="en-US" sz="2400" dirty="0"/>
              <a:t>and a </a:t>
            </a:r>
            <a:r>
              <a:rPr lang="en-US" sz="2400" dirty="0">
                <a:solidFill>
                  <a:srgbClr val="FF0000"/>
                </a:solidFill>
              </a:rPr>
              <a:t>prosperous society for present and future generations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B61DF-5B4B-A004-ADA6-713951C2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7992-1C14-4501-87C5-6ADC42AAB3DF}" type="datetime1">
              <a:rPr lang="en-IN" smtClean="0"/>
              <a:t>07-01-2025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E8E9D-A16A-D483-772E-94DC90F9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7</a:t>
            </a:fld>
            <a:endParaRPr lang="en-IN" dirty="0"/>
          </a:p>
        </p:txBody>
      </p:sp>
      <p:pic>
        <p:nvPicPr>
          <p:cNvPr id="6" name="Picture 2" descr="Sustainable Development&quot; Images – Browse 194,282 Stock ...">
            <a:extLst>
              <a:ext uri="{FF2B5EF4-FFF2-40B4-BE49-F238E27FC236}">
                <a16:creationId xmlns:a16="http://schemas.microsoft.com/office/drawing/2014/main" id="{5572E75A-2BB2-8EF1-D3B9-DCF66FA5E0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7" t="11343" r="10311" b="6436"/>
          <a:stretch/>
        </p:blipFill>
        <p:spPr bwMode="auto">
          <a:xfrm>
            <a:off x="2828925" y="3486149"/>
            <a:ext cx="375285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B24AF0-E38C-580E-DE09-4DD4FF34F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332" y="1343025"/>
            <a:ext cx="4785428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2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CB8C7-2787-8238-2A37-E152C4671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0776155" cy="78658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Cambria" panose="02040503050406030204" pitchFamily="18" charset="0"/>
                <a:ea typeface="Cambria" panose="02040503050406030204" pitchFamily="18" charset="0"/>
              </a:rPr>
              <a:t>Need for Sustainable Development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75FB1B6-5377-A816-5DEE-F8361A9A6A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737772"/>
              </p:ext>
            </p:extLst>
          </p:nvPr>
        </p:nvGraphicFramePr>
        <p:xfrm>
          <a:off x="0" y="606415"/>
          <a:ext cx="12192000" cy="3424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5E900-5EC8-4D4F-7AC8-8A41FECC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62725"/>
            <a:ext cx="2743200" cy="29527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4AC47992-1C14-4501-87C5-6ADC42AAB3DF}" type="datetime1">
              <a:rPr lang="en-IN" smtClean="0"/>
              <a:pPr algn="l">
                <a:spcAft>
                  <a:spcPts val="600"/>
                </a:spcAft>
              </a:pPr>
              <a:t>07-01-2025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7E5A0-BBD7-2EA9-592B-ED981A1B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957963CA-3D81-4891-B593-9089A32BDB0F}" type="slidenum">
              <a:rPr lang="en-IN" smtClean="0"/>
              <a:pPr algn="ctr">
                <a:spcAft>
                  <a:spcPts val="600"/>
                </a:spcAft>
              </a:pPr>
              <a:t>8</a:t>
            </a:fld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4CF67-E546-D0EC-DD73-6DFE9D9F2CA4}"/>
              </a:ext>
            </a:extLst>
          </p:cNvPr>
          <p:cNvSpPr txBox="1"/>
          <p:nvPr/>
        </p:nvSpPr>
        <p:spPr>
          <a:xfrm>
            <a:off x="10331244" y="3607517"/>
            <a:ext cx="1615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badi Extra Light" panose="020B0204020104020204" pitchFamily="34" charset="0"/>
              </a:rPr>
              <a:t>Focusses on </a:t>
            </a:r>
          </a:p>
          <a:p>
            <a:pPr algn="ctr"/>
            <a:r>
              <a:rPr lang="en-US" dirty="0">
                <a:latin typeface="Abadi Extra Light" panose="020B0204020104020204" pitchFamily="34" charset="0"/>
              </a:rPr>
              <a:t>Social Justice &amp;</a:t>
            </a:r>
          </a:p>
          <a:p>
            <a:pPr algn="ctr"/>
            <a:r>
              <a:rPr lang="en-US" dirty="0">
                <a:latin typeface="Abadi Extra Light" panose="020B0204020104020204" pitchFamily="34" charset="0"/>
              </a:rPr>
              <a:t>Fairness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3466E-C687-F371-65BC-863437B212DD}"/>
              </a:ext>
            </a:extLst>
          </p:cNvPr>
          <p:cNvSpPr txBox="1"/>
          <p:nvPr/>
        </p:nvSpPr>
        <p:spPr>
          <a:xfrm>
            <a:off x="7526286" y="3600828"/>
            <a:ext cx="2154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badi Extra Light" panose="020B0204020104020204" pitchFamily="34" charset="0"/>
              </a:defRPr>
            </a:lvl1pPr>
          </a:lstStyle>
          <a:p>
            <a:pPr algn="ctr"/>
            <a:r>
              <a:rPr lang="en-US" dirty="0"/>
              <a:t>Equal economic growth that generates wealth for all, without harming the environment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5D8C27-FA07-3A3B-7BC1-F9827CF14919}"/>
              </a:ext>
            </a:extLst>
          </p:cNvPr>
          <p:cNvSpPr txBox="1"/>
          <p:nvPr/>
        </p:nvSpPr>
        <p:spPr>
          <a:xfrm>
            <a:off x="5078361" y="3629403"/>
            <a:ext cx="2154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badi Extra Light" panose="020B0204020104020204" pitchFamily="34" charset="0"/>
              </a:defRPr>
            </a:lvl1pPr>
          </a:lstStyle>
          <a:p>
            <a:pPr algn="ctr"/>
            <a:r>
              <a:rPr lang="en-US" dirty="0"/>
              <a:t>Protecting the planet, halting climate change and promoting social development, without endangering life on Earth or leaving anyone behind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64A80-9498-1595-4AC2-3BF93657C4EC}"/>
              </a:ext>
            </a:extLst>
          </p:cNvPr>
          <p:cNvSpPr txBox="1"/>
          <p:nvPr/>
        </p:nvSpPr>
        <p:spPr>
          <a:xfrm>
            <a:off x="2487561" y="3543678"/>
            <a:ext cx="22939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badi Extra Light" panose="020B0204020104020204" pitchFamily="34" charset="0"/>
              </a:defRPr>
            </a:lvl1pPr>
          </a:lstStyle>
          <a:p>
            <a:pPr algn="ctr"/>
            <a:r>
              <a:rPr lang="en-US" dirty="0"/>
              <a:t>Demand for a good or service is greater than the availability of the good or service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Water Scarcity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Food production needs double over next 40 years</a:t>
            </a:r>
          </a:p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0ECA60-3FBA-046A-FA5B-D1A5ECF9643D}"/>
              </a:ext>
            </a:extLst>
          </p:cNvPr>
          <p:cNvSpPr txBox="1"/>
          <p:nvPr/>
        </p:nvSpPr>
        <p:spPr>
          <a:xfrm>
            <a:off x="153936" y="3572253"/>
            <a:ext cx="21541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badi Extra Light" panose="020B0204020104020204" pitchFamily="34" charset="0"/>
              </a:defRPr>
            </a:lvl1pPr>
          </a:lstStyle>
          <a:p>
            <a:pPr algn="ctr"/>
            <a:r>
              <a:rPr lang="en-US" dirty="0"/>
              <a:t>Extinction of Species,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Decline in world’s food production,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Decline in Marine Fisheries</a:t>
            </a:r>
          </a:p>
        </p:txBody>
      </p:sp>
    </p:spTree>
    <p:extLst>
      <p:ext uri="{BB962C8B-B14F-4D97-AF65-F5344CB8AC3E}">
        <p14:creationId xmlns:p14="http://schemas.microsoft.com/office/powerpoint/2010/main" val="386407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5180-76C9-AA2F-F554-B08B13A8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15625" cy="762000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Where We Lack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97310-FBF5-E3F3-2F2A-3EB32D95F3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4AC47992-1C14-4501-87C5-6ADC42AAB3DF}" type="datetime1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07-01-2025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E72C-450D-E040-795F-D73BF43B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57963CA-3D81-4891-B593-9089A32BDB0F}" type="slidenum"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I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2" descr="A person holding a net with fish&#10;&#10;Description automatically generated">
            <a:extLst>
              <a:ext uri="{FF2B5EF4-FFF2-40B4-BE49-F238E27FC236}">
                <a16:creationId xmlns:a16="http://schemas.microsoft.com/office/drawing/2014/main" id="{F28DE6F8-3DE5-4B64-BEAD-5E818D895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" r="40893" b="3"/>
          <a:stretch/>
        </p:blipFill>
        <p:spPr bwMode="auto">
          <a:xfrm>
            <a:off x="678458" y="1716166"/>
            <a:ext cx="3351134" cy="3351134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Water Shortage&quot; Images – Browse 23,394 Stock Photos, Vectors ...">
            <a:extLst>
              <a:ext uri="{FF2B5EF4-FFF2-40B4-BE49-F238E27FC236}">
                <a16:creationId xmlns:a16="http://schemas.microsoft.com/office/drawing/2014/main" id="{E696F096-04D9-C8BB-3B3D-7BFEBB416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1" r="-4" b="-4"/>
          <a:stretch/>
        </p:blipFill>
        <p:spPr bwMode="auto">
          <a:xfrm>
            <a:off x="4380070" y="1782841"/>
            <a:ext cx="3293984" cy="3293984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1,471 Soil Degradation Stock Photos - Free &amp; Royalty-Free ...">
            <a:extLst>
              <a:ext uri="{FF2B5EF4-FFF2-40B4-BE49-F238E27FC236}">
                <a16:creationId xmlns:a16="http://schemas.microsoft.com/office/drawing/2014/main" id="{4ABB08F7-BD62-07A7-DE49-90AF03E90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8" r="4390" b="-4"/>
          <a:stretch/>
        </p:blipFill>
        <p:spPr bwMode="auto">
          <a:xfrm>
            <a:off x="8239277" y="1716166"/>
            <a:ext cx="3352648" cy="3352648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76476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52A5D9E558D79D46A449FDA714BE9F43" ma:contentTypeVersion="5" ma:contentTypeDescription="Tạo tài liệu mới." ma:contentTypeScope="" ma:versionID="63b5c51f0b625765fffeef85d63dd477">
  <xsd:schema xmlns:xsd="http://www.w3.org/2001/XMLSchema" xmlns:xs="http://www.w3.org/2001/XMLSchema" xmlns:p="http://schemas.microsoft.com/office/2006/metadata/properties" xmlns:ns3="ca8c5808-f2fb-4282-aacd-450860bd9d56" targetNamespace="http://schemas.microsoft.com/office/2006/metadata/properties" ma:root="true" ma:fieldsID="d0a23963d98c1f0a455274cacdf0eed1" ns3:_="">
    <xsd:import namespace="ca8c5808-f2fb-4282-aacd-450860bd9d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8c5808-f2fb-4282-aacd-450860bd9d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a8c5808-f2fb-4282-aacd-450860bd9d56" xsi:nil="true"/>
  </documentManagement>
</p:properties>
</file>

<file path=customXml/itemProps1.xml><?xml version="1.0" encoding="utf-8"?>
<ds:datastoreItem xmlns:ds="http://schemas.openxmlformats.org/officeDocument/2006/customXml" ds:itemID="{95A71E3A-56EA-4820-83F3-FDF177C957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8c5808-f2fb-4282-aacd-450860bd9d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862FD8-EAFB-4DE1-B737-7C9DF51229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AAEC80-95A5-489D-8899-459A47802288}">
  <ds:schemaRefs>
    <ds:schemaRef ds:uri="http://schemas.microsoft.com/office/infopath/2007/PartnerControls"/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ca8c5808-f2fb-4282-aacd-450860bd9d56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18476</TotalTime>
  <Words>1189</Words>
  <Application>Microsoft Office PowerPoint</Application>
  <PresentationFormat>Widescreen</PresentationFormat>
  <Paragraphs>193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8" baseType="lpstr">
      <vt:lpstr>Abadi</vt:lpstr>
      <vt:lpstr>Abadi Extra Light</vt:lpstr>
      <vt:lpstr>ADLaM Display</vt:lpstr>
      <vt:lpstr>adonis-web</vt:lpstr>
      <vt:lpstr>Aptos</vt:lpstr>
      <vt:lpstr>Aptos ExtraBold</vt:lpstr>
      <vt:lpstr>Arial</vt:lpstr>
      <vt:lpstr>Calibri</vt:lpstr>
      <vt:lpstr>Calibri Light</vt:lpstr>
      <vt:lpstr>Cambria</vt:lpstr>
      <vt:lpstr>Levenim MT</vt:lpstr>
      <vt:lpstr>Source Sans Pro</vt:lpstr>
      <vt:lpstr>Times New Roman</vt:lpstr>
      <vt:lpstr>Custom Design</vt:lpstr>
      <vt:lpstr>Office 2013 - 2022 Theme</vt:lpstr>
      <vt:lpstr>SUSTAINABLE DEVELOPMENT PRACTICES</vt:lpstr>
      <vt:lpstr>Unit I: Introduction to Sustainable Development</vt:lpstr>
      <vt:lpstr>Course Objective &amp; Outcomes</vt:lpstr>
      <vt:lpstr>Mother Earth</vt:lpstr>
      <vt:lpstr>Mother Earth Should be Revived</vt:lpstr>
      <vt:lpstr>Introduction to Sustainable Development</vt:lpstr>
      <vt:lpstr>SDP: What it is???</vt:lpstr>
      <vt:lpstr>Need for Sustainable Development</vt:lpstr>
      <vt:lpstr>Where We Lack</vt:lpstr>
      <vt:lpstr>Our Goal?</vt:lpstr>
      <vt:lpstr>Where TN stands in SDG?? </vt:lpstr>
      <vt:lpstr>Scope of SDG</vt:lpstr>
      <vt:lpstr>Scope of SDG</vt:lpstr>
      <vt:lpstr>Scope of SDG</vt:lpstr>
      <vt:lpstr>Elements of SDG : 5 P’s</vt:lpstr>
      <vt:lpstr>Elements of SDG</vt:lpstr>
      <vt:lpstr>Elements of SDG</vt:lpstr>
      <vt:lpstr>Elements of SDG</vt:lpstr>
      <vt:lpstr>Elements of SDG</vt:lpstr>
      <vt:lpstr>Elements of SDG</vt:lpstr>
      <vt:lpstr>Stakeholders of SDB</vt:lpstr>
      <vt:lpstr>PowerPoint Presentation</vt:lpstr>
      <vt:lpstr>International Organizations: Promoting Global Sustainability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SUJANTH NARAYAN</dc:creator>
  <cp:lastModifiedBy>James Baskaradas</cp:lastModifiedBy>
  <cp:revision>691</cp:revision>
  <dcterms:created xsi:type="dcterms:W3CDTF">2020-01-16T10:26:20Z</dcterms:created>
  <dcterms:modified xsi:type="dcterms:W3CDTF">2025-01-07T05:14:34Z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0x01010052A5D9E558D79D46A449FDA714BE9F43</vt:lpwstr>
  </property>
</Properties>
</file>