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3" r:id="rId4"/>
    <p:sldId id="266" r:id="rId5"/>
    <p:sldId id="264" r:id="rId6"/>
    <p:sldId id="265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3"/>
            <p14:sldId id="266"/>
            <p14:sldId id="264"/>
            <p14:sldId id="265"/>
            <p14:sldId id="268"/>
            <p14:sldId id="269"/>
            <p14:sldId id="270"/>
            <p14:sldId id="272"/>
            <p14:sldId id="273"/>
            <p14:sldId id="274"/>
            <p14:sldId id="275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20-02-2025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100761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LOW POWER TRANSMISSION USING LORA TECHNOLOGIES </a:t>
            </a:r>
            <a:endParaRPr lang="en-IN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87FBA-CBB9-4C66-A283-C9C701FE5244}"/>
              </a:ext>
            </a:extLst>
          </p:cNvPr>
          <p:cNvSpPr txBox="1"/>
          <p:nvPr/>
        </p:nvSpPr>
        <p:spPr>
          <a:xfrm>
            <a:off x="7953375" y="4438650"/>
            <a:ext cx="4143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DR.M.MATHAN KUMAR</a:t>
            </a:r>
          </a:p>
          <a:p>
            <a:r>
              <a:rPr lang="en-US" sz="2400" b="1" dirty="0" smtClean="0"/>
              <a:t>Assistant Professor/ EEE</a:t>
            </a:r>
          </a:p>
          <a:p>
            <a:r>
              <a:rPr lang="en-US" sz="2400" b="1" dirty="0" smtClean="0"/>
              <a:t>SEEE</a:t>
            </a:r>
          </a:p>
          <a:p>
            <a:r>
              <a:rPr lang="en-US" sz="2400" b="1" dirty="0" smtClean="0"/>
              <a:t>SRMIST TRICHY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5278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</a:t>
            </a:r>
            <a:r>
              <a:rPr lang="en-US" sz="2400" b="1" dirty="0" smtClean="0"/>
              <a:t>Members:</a:t>
            </a:r>
          </a:p>
          <a:p>
            <a:r>
              <a:rPr lang="en-US" sz="2400" b="1" dirty="0" smtClean="0"/>
              <a:t>B.PRASANTH(RA2211004050008)</a:t>
            </a:r>
          </a:p>
          <a:p>
            <a:r>
              <a:rPr lang="en-US" sz="2400" b="1" dirty="0" smtClean="0"/>
              <a:t>E.G.PRADEEP(RA2211004050026)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("Starting </a:t>
            </a:r>
            <a:r>
              <a:rPr lang="en-US" sz="1000" b="1" dirty="0" err="1">
                <a:latin typeface="+mn-lt"/>
              </a:rPr>
              <a:t>LoRa</a:t>
            </a:r>
            <a:r>
              <a:rPr lang="en-US" sz="1000" b="1" dirty="0">
                <a:latin typeface="+mn-lt"/>
              </a:rPr>
              <a:t> failed!");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while (1);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}</a:t>
            </a:r>
          </a:p>
          <a:p>
            <a:pPr marL="0" indent="0" fontAlgn="base">
              <a:buNone/>
            </a:pPr>
            <a:r>
              <a:rPr lang="en-US" sz="1000" b="1" dirty="0" smtClean="0">
                <a:latin typeface="+mn-lt"/>
              </a:rPr>
              <a:t>}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void loop() 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i="1" dirty="0">
                <a:latin typeface="+mn-lt"/>
              </a:rPr>
              <a:t>// try to parse packet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packetSize</a:t>
            </a:r>
            <a:r>
              <a:rPr lang="en-US" sz="1000" b="1" dirty="0">
                <a:latin typeface="+mn-lt"/>
              </a:rPr>
              <a:t> = </a:t>
            </a:r>
            <a:r>
              <a:rPr lang="en-US" sz="1000" b="1" dirty="0" err="1">
                <a:latin typeface="+mn-lt"/>
              </a:rPr>
              <a:t>LoRa.parsePacket</a:t>
            </a:r>
            <a:r>
              <a:rPr lang="en-US" sz="1000" b="1" dirty="0">
                <a:latin typeface="+mn-lt"/>
              </a:rPr>
              <a:t>();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if (</a:t>
            </a:r>
            <a:r>
              <a:rPr lang="en-US" sz="1000" b="1" dirty="0" err="1">
                <a:latin typeface="+mn-lt"/>
              </a:rPr>
              <a:t>packetSize</a:t>
            </a:r>
            <a:r>
              <a:rPr lang="en-US" sz="1000" b="1" dirty="0">
                <a:latin typeface="+mn-lt"/>
              </a:rPr>
              <a:t>) </a:t>
            </a:r>
            <a:r>
              <a:rPr lang="en-US" sz="1000" b="1" dirty="0" smtClean="0">
                <a:latin typeface="+mn-lt"/>
              </a:rPr>
              <a:t>{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</a:t>
            </a:r>
            <a:r>
              <a:rPr lang="en-US" sz="1000" b="1" i="1" dirty="0">
                <a:latin typeface="+mn-lt"/>
              </a:rPr>
              <a:t>// received a </a:t>
            </a:r>
            <a:r>
              <a:rPr lang="en-US" sz="1000" b="1" i="1" dirty="0" smtClean="0">
                <a:latin typeface="+mn-lt"/>
              </a:rPr>
              <a:t>packet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</a:t>
            </a:r>
            <a:r>
              <a:rPr lang="en-US" sz="1000" b="1" dirty="0" err="1">
                <a:latin typeface="+mn-lt"/>
              </a:rPr>
              <a:t>Serial.print</a:t>
            </a:r>
            <a:r>
              <a:rPr lang="en-US" sz="1000" b="1" dirty="0">
                <a:latin typeface="+mn-lt"/>
              </a:rPr>
              <a:t>("Received packet </a:t>
            </a:r>
            <a:r>
              <a:rPr lang="en-US" sz="1000" b="1" dirty="0" smtClean="0">
                <a:latin typeface="+mn-lt"/>
              </a:rPr>
              <a:t>'");</a:t>
            </a:r>
          </a:p>
          <a:p>
            <a:pPr marL="0" indent="0" fontAlgn="base">
              <a:buNone/>
            </a:pPr>
            <a:r>
              <a:rPr lang="en-US" sz="1000" b="1" dirty="0" smtClean="0">
                <a:latin typeface="+mn-lt"/>
              </a:rPr>
              <a:t>    </a:t>
            </a:r>
            <a:r>
              <a:rPr lang="en-US" sz="1000" b="1" i="1" dirty="0" smtClean="0">
                <a:latin typeface="+mn-lt"/>
              </a:rPr>
              <a:t>// read packet</a:t>
            </a:r>
            <a:endParaRPr lang="en-US" sz="1000" b="1" dirty="0" smtClean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while (</a:t>
            </a:r>
            <a:r>
              <a:rPr lang="en-US" sz="1000" b="1" dirty="0" err="1">
                <a:latin typeface="+mn-lt"/>
              </a:rPr>
              <a:t>LoRa.available</a:t>
            </a:r>
            <a:r>
              <a:rPr lang="en-US" sz="1000" b="1" dirty="0">
                <a:latin typeface="+mn-lt"/>
              </a:rPr>
              <a:t>()) 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  </a:t>
            </a:r>
            <a:r>
              <a:rPr lang="en-US" sz="1000" b="1" dirty="0" err="1">
                <a:latin typeface="+mn-lt"/>
              </a:rPr>
              <a:t>Serial.print</a:t>
            </a:r>
            <a:r>
              <a:rPr lang="en-US" sz="1000" b="1" dirty="0">
                <a:latin typeface="+mn-lt"/>
              </a:rPr>
              <a:t>((char)</a:t>
            </a:r>
            <a:r>
              <a:rPr lang="en-US" sz="1000" b="1" dirty="0" err="1">
                <a:latin typeface="+mn-lt"/>
              </a:rPr>
              <a:t>LoRa.read</a:t>
            </a:r>
            <a:r>
              <a:rPr lang="en-US" sz="1000" b="1" dirty="0">
                <a:latin typeface="+mn-lt"/>
              </a:rPr>
              <a:t>());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}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</a:t>
            </a:r>
            <a:r>
              <a:rPr lang="en-US" sz="1000" b="1" i="1" dirty="0">
                <a:latin typeface="+mn-lt"/>
              </a:rPr>
              <a:t>// print RSSI of packet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</a:t>
            </a:r>
            <a:r>
              <a:rPr lang="en-US" sz="1000" b="1" dirty="0" err="1">
                <a:latin typeface="+mn-lt"/>
              </a:rPr>
              <a:t>Serial.print</a:t>
            </a:r>
            <a:r>
              <a:rPr lang="en-US" sz="1000" b="1" dirty="0">
                <a:latin typeface="+mn-lt"/>
              </a:rPr>
              <a:t>("' with RSSI 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</a:t>
            </a:r>
            <a:r>
              <a:rPr lang="en-US" sz="1000" b="1" dirty="0" err="1">
                <a:latin typeface="+mn-lt"/>
              </a:rPr>
              <a:t>LoRa.packetRssi</a:t>
            </a:r>
            <a:r>
              <a:rPr lang="en-US" sz="1000" b="1" dirty="0">
                <a:latin typeface="+mn-lt"/>
              </a:rPr>
              <a:t>());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}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sz="1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47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OUTPUT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From Sender </a:t>
            </a:r>
            <a:r>
              <a:rPr lang="en-US" sz="2400" dirty="0" err="1" smtClean="0">
                <a:latin typeface="+mn-lt"/>
              </a:rPr>
              <a:t>LoRa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LoRa</a:t>
            </a:r>
            <a:r>
              <a:rPr lang="en-US" sz="2400" dirty="0">
                <a:latin typeface="+mn-lt"/>
              </a:rPr>
              <a:t> Sender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Sending packet: 0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Sending packet: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Sending packet: 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Sending packet: 3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24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From Receiver </a:t>
            </a:r>
            <a:r>
              <a:rPr lang="en-US" sz="2400" dirty="0" err="1" smtClean="0">
                <a:latin typeface="+mn-lt"/>
              </a:rPr>
              <a:t>LoRa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hello 0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hello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hello 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hello 3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...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89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REFERENCES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 smtClean="0">
                <a:latin typeface="+mn-lt"/>
              </a:rPr>
              <a:t>1.D</a:t>
            </a:r>
            <a:r>
              <a:rPr lang="en-US" sz="2000" dirty="0">
                <a:latin typeface="+mn-lt"/>
              </a:rPr>
              <a:t>. H. Kim, J. Y. Lim and J. D. Kim, "Low-Power, Long-Range, High-Data Transmission Using Wi-Fi and </a:t>
            </a:r>
            <a:r>
              <a:rPr lang="en-US" sz="2000" dirty="0" err="1">
                <a:latin typeface="+mn-lt"/>
              </a:rPr>
              <a:t>LoRa</a:t>
            </a:r>
            <a:r>
              <a:rPr lang="en-US" sz="2000" dirty="0">
                <a:latin typeface="+mn-lt"/>
              </a:rPr>
              <a:t>," </a:t>
            </a:r>
            <a:r>
              <a:rPr lang="en-US" sz="2000" dirty="0" smtClean="0">
                <a:latin typeface="+mn-lt"/>
              </a:rPr>
              <a:t>6th </a:t>
            </a:r>
            <a:r>
              <a:rPr lang="en-US" sz="2000" dirty="0">
                <a:latin typeface="+mn-lt"/>
              </a:rPr>
              <a:t>International Conference on IT Convergence and Security (ICITCS), Prague, Czech Republic, 2016, pp. 1-3, </a:t>
            </a:r>
            <a:r>
              <a:rPr lang="en-US" sz="2000" dirty="0" err="1">
                <a:latin typeface="+mn-lt"/>
              </a:rPr>
              <a:t>doi</a:t>
            </a:r>
            <a:r>
              <a:rPr lang="en-US" sz="2000" dirty="0">
                <a:latin typeface="+mn-lt"/>
              </a:rPr>
              <a:t>: 10.1109/ICITCS.2016.7740351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2. U. Noreen, A. </a:t>
            </a:r>
            <a:r>
              <a:rPr lang="en-US" sz="2000" dirty="0" err="1">
                <a:latin typeface="+mn-lt"/>
              </a:rPr>
              <a:t>Bounceur</a:t>
            </a:r>
            <a:r>
              <a:rPr lang="en-US" sz="2000" dirty="0">
                <a:latin typeface="+mn-lt"/>
              </a:rPr>
              <a:t> and L. Clavier, "A study of </a:t>
            </a:r>
            <a:r>
              <a:rPr lang="en-US" sz="2000" dirty="0" err="1">
                <a:latin typeface="+mn-lt"/>
              </a:rPr>
              <a:t>LoRa</a:t>
            </a:r>
            <a:r>
              <a:rPr lang="en-US" sz="2000" dirty="0">
                <a:latin typeface="+mn-lt"/>
              </a:rPr>
              <a:t> low power and wide area network technology</a:t>
            </a:r>
            <a:r>
              <a:rPr lang="en-US" sz="2000" dirty="0" smtClean="0">
                <a:latin typeface="+mn-lt"/>
              </a:rPr>
              <a:t>," International </a:t>
            </a:r>
            <a:r>
              <a:rPr lang="en-US" sz="2000" dirty="0">
                <a:latin typeface="+mn-lt"/>
              </a:rPr>
              <a:t>Conference on Advanced Technologies for Signal and Image Processing (ATSIP), Fez, Morocco, 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pp. 1-6, </a:t>
            </a:r>
            <a:r>
              <a:rPr lang="en-US" sz="2000" dirty="0" err="1">
                <a:latin typeface="+mn-lt"/>
              </a:rPr>
              <a:t>doi</a:t>
            </a:r>
            <a:r>
              <a:rPr lang="en-US" sz="2000" dirty="0">
                <a:latin typeface="+mn-lt"/>
              </a:rPr>
              <a:t>: 10.1109/ATSIP.2017.8075570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3. Sanchez-</a:t>
            </a:r>
            <a:r>
              <a:rPr lang="en-US" sz="2000" dirty="0" err="1">
                <a:latin typeface="+mn-lt"/>
              </a:rPr>
              <a:t>Iborra</a:t>
            </a:r>
            <a:r>
              <a:rPr lang="en-US" sz="2000" dirty="0">
                <a:latin typeface="+mn-lt"/>
              </a:rPr>
              <a:t>, R., G. </a:t>
            </a:r>
            <a:r>
              <a:rPr lang="en-US" sz="2000" dirty="0" err="1">
                <a:latin typeface="+mn-lt"/>
              </a:rPr>
              <a:t>Liaño</a:t>
            </a:r>
            <a:r>
              <a:rPr lang="en-US" sz="2000" dirty="0">
                <a:latin typeface="+mn-lt"/>
              </a:rPr>
              <a:t>, I., </a:t>
            </a:r>
            <a:r>
              <a:rPr lang="en-US" sz="2000" dirty="0" err="1">
                <a:latin typeface="+mn-lt"/>
              </a:rPr>
              <a:t>Simoes</a:t>
            </a:r>
            <a:r>
              <a:rPr lang="en-US" sz="2000" dirty="0">
                <a:latin typeface="+mn-lt"/>
              </a:rPr>
              <a:t>, C., </a:t>
            </a:r>
            <a:r>
              <a:rPr lang="en-US" sz="2000" dirty="0" err="1">
                <a:latin typeface="+mn-lt"/>
              </a:rPr>
              <a:t>Couñago</a:t>
            </a:r>
            <a:r>
              <a:rPr lang="en-US" sz="2000" dirty="0">
                <a:latin typeface="+mn-lt"/>
              </a:rPr>
              <a:t>, E., &amp; </a:t>
            </a:r>
            <a:r>
              <a:rPr lang="en-US" sz="2000" dirty="0" err="1">
                <a:latin typeface="+mn-lt"/>
              </a:rPr>
              <a:t>Skarmeta</a:t>
            </a:r>
            <a:r>
              <a:rPr lang="en-US" sz="2000" dirty="0">
                <a:latin typeface="+mn-lt"/>
              </a:rPr>
              <a:t>, A. F. </a:t>
            </a:r>
            <a:r>
              <a:rPr lang="en-US" sz="2000" dirty="0" smtClean="0">
                <a:latin typeface="+mn-lt"/>
              </a:rPr>
              <a:t>. </a:t>
            </a:r>
            <a:r>
              <a:rPr lang="en-US" sz="2000" dirty="0">
                <a:latin typeface="+mn-lt"/>
              </a:rPr>
              <a:t>Tracking and monitoring system based on </a:t>
            </a:r>
            <a:r>
              <a:rPr lang="en-US" sz="2000" dirty="0" err="1">
                <a:latin typeface="+mn-lt"/>
              </a:rPr>
              <a:t>LoRa</a:t>
            </a:r>
            <a:r>
              <a:rPr lang="en-US" sz="2000" dirty="0">
                <a:latin typeface="+mn-lt"/>
              </a:rPr>
              <a:t> technology for lightweight boats. Electronics, 8(1), 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0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Black" panose="020B0A04020102020204" pitchFamily="34" charset="0"/>
              </a:rPr>
              <a:t>THANK YOU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1C792-6150-50FE-0784-CBDA5DCC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Abadi"/>
              </a:rPr>
              <a:t>ABSTRACT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41BC8-1B0A-1164-2BFC-CEB8578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232"/>
            <a:ext cx="12192000" cy="5371367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 smtClean="0">
                <a:latin typeface="+mn-lt"/>
              </a:rPr>
              <a:t>Along </a:t>
            </a:r>
            <a:r>
              <a:rPr lang="en-US" sz="1800" dirty="0">
                <a:latin typeface="+mn-lt"/>
              </a:rPr>
              <a:t>with the commercialization of the Internet of Things (</a:t>
            </a:r>
            <a:r>
              <a:rPr lang="en-US" sz="1800" dirty="0" err="1">
                <a:latin typeface="+mn-lt"/>
              </a:rPr>
              <a:t>IoT</a:t>
            </a:r>
            <a:r>
              <a:rPr lang="en-US" sz="1800" dirty="0">
                <a:latin typeface="+mn-lt"/>
              </a:rPr>
              <a:t>) technology, the demand </a:t>
            </a:r>
            <a:r>
              <a:rPr lang="en-US" sz="1800" dirty="0" smtClean="0">
                <a:latin typeface="+mn-lt"/>
              </a:rPr>
              <a:t>for </a:t>
            </a:r>
            <a:r>
              <a:rPr lang="en-US" sz="1800" dirty="0">
                <a:latin typeface="+mn-lt"/>
              </a:rPr>
              <a:t>low-power and long-range, large amount of data transmission arises. However, there has been no such communication technology to satisfy the transmission. The Wi-Fi is able to send large amounts of data with its broadband technology, but because of high power consumption, it has to use firm </a:t>
            </a:r>
            <a:r>
              <a:rPr lang="en-US" sz="1800" dirty="0" smtClean="0">
                <a:latin typeface="+mn-lt"/>
              </a:rPr>
              <a:t>power. The </a:t>
            </a:r>
            <a:r>
              <a:rPr lang="en-US" sz="1800" dirty="0">
                <a:latin typeface="+mn-lt"/>
              </a:rPr>
              <a:t>purpose of this study is to overcome those problems, design and suggest the multi interface communication module supporting </a:t>
            </a:r>
            <a:r>
              <a:rPr lang="en-US" sz="1800" dirty="0" err="1" smtClean="0">
                <a:latin typeface="+mn-lt"/>
              </a:rPr>
              <a:t>LoRa</a:t>
            </a:r>
            <a:r>
              <a:rPr lang="en-US" sz="1800" dirty="0" smtClean="0">
                <a:latin typeface="+mn-lt"/>
              </a:rPr>
              <a:t> technology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latin typeface="+mn-lt"/>
              <a:ea typeface="Cambria" panose="020405030504060302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 smtClean="0">
                <a:latin typeface="+mn-lt"/>
                <a:ea typeface="Cambria" panose="02040503050406030204" pitchFamily="18" charset="0"/>
              </a:rPr>
              <a:t>Key words: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LoRa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Technology,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IoT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, Long Range Communications, Energy Efficiency.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latin typeface="+mn-lt"/>
              <a:ea typeface="Cambria" panose="020405030504060302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 smtClean="0">
              <a:latin typeface="+mn-lt"/>
              <a:ea typeface="Cambria" panose="020405030504060302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170CB-9C37-8411-38EE-97C67C9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756-BA6E-4879-A63E-4787728FD53E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303EF8-0380-24BB-2F35-A9D08D1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C8F23D-5A61-676A-E815-E2448B5316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19605" y="6551376"/>
            <a:ext cx="4044007" cy="306624"/>
          </a:xfrm>
        </p:spPr>
        <p:txBody>
          <a:bodyPr/>
          <a:lstStyle/>
          <a:p>
            <a:r>
              <a:rPr lang="en-US"/>
              <a:t>21ECP302L 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INTRODUCTION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2996"/>
            <a:ext cx="12192000" cy="53808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 smtClean="0">
                <a:latin typeface="+mn-lt"/>
                <a:ea typeface="Cambria" panose="02040503050406030204" pitchFamily="18" charset="0"/>
              </a:rPr>
              <a:t>Problem Statement: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Interferences in Marine Communication.</a:t>
            </a:r>
            <a:endParaRPr lang="en-US" sz="1800" dirty="0">
              <a:latin typeface="+mn-lt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+mn-lt"/>
                <a:ea typeface="Cambria" panose="02040503050406030204" pitchFamily="18" charset="0"/>
              </a:rPr>
              <a:t>Solution: 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Using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LoRa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 Technologies instead of using Traditional Communication Systems.</a:t>
            </a:r>
          </a:p>
          <a:p>
            <a:pPr marL="0" indent="0" algn="just">
              <a:buNone/>
            </a:pPr>
            <a:endParaRPr lang="en-US" sz="1800" dirty="0">
              <a:latin typeface="+mn-lt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+mn-lt"/>
                <a:ea typeface="Cambria" panose="02040503050406030204" pitchFamily="18" charset="0"/>
              </a:rPr>
              <a:t>Maritime 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communication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has always been a challenge due to the vast and unpredictable sea environment. </a:t>
            </a:r>
            <a:endParaRPr lang="en-US" sz="1800" dirty="0" smtClean="0">
              <a:latin typeface="+mn-lt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latin typeface="+mn-lt"/>
                <a:ea typeface="Cambria" panose="02040503050406030204" pitchFamily="18" charset="0"/>
              </a:rPr>
              <a:t>Traditional systems: Expensive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and consume a lot of power. </a:t>
            </a:r>
            <a:endParaRPr lang="en-US" sz="1800" dirty="0" smtClean="0">
              <a:latin typeface="+mn-lt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latin typeface="+mn-lt"/>
                <a:ea typeface="Cambria" panose="02040503050406030204" pitchFamily="18" charset="0"/>
              </a:rPr>
              <a:t>Closer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to the shore, technologies 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are provide with 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some solutions, but they are not always energy-efficient, especially for small boats and battery-powered devices. </a:t>
            </a:r>
            <a:endParaRPr lang="en-US" sz="1800" dirty="0" smtClean="0">
              <a:latin typeface="+mn-lt"/>
              <a:ea typeface="Cambria" panose="02040503050406030204" pitchFamily="18" charset="0"/>
            </a:endParaRPr>
          </a:p>
          <a:p>
            <a:pPr algn="just"/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LoRa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(Long Range) technology, a type of Low Power Wide Area Network (LP-WAN), offers 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long-distance communication</a:t>
            </a:r>
          </a:p>
          <a:p>
            <a:pPr algn="just"/>
            <a:r>
              <a:rPr lang="en-US" sz="1800" dirty="0" smtClean="0">
                <a:latin typeface="+mn-lt"/>
                <a:ea typeface="Cambria" panose="02040503050406030204" pitchFamily="18" charset="0"/>
              </a:rPr>
              <a:t>Ideal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for tracking boats, monitoring ocean conditions, and enhancing safety operations. </a:t>
            </a:r>
            <a:endParaRPr lang="en-US" sz="1800" dirty="0" smtClean="0">
              <a:latin typeface="+mn-lt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latin typeface="+mn-lt"/>
                <a:ea typeface="Cambria" panose="02040503050406030204" pitchFamily="18" charset="0"/>
              </a:rPr>
              <a:t>In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this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study,We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have introduced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LoRa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Technology  instead of using Traditional Technologies to provide long distance Communications.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080" y="135826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BLOCK DIAGRAM 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05426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 MICROCONTROLLER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5371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SENDER LR1278/SX1278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57497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 (to send </a:t>
            </a:r>
            <a:r>
              <a:rPr lang="en-US" dirty="0" err="1" smtClean="0"/>
              <a:t>Datas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68069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(to receive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58014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0.96 12C OLED DISPLAY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758014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RECEIVER LR1278/SX1278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620140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MICROCONTROLLER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5371" y="1636455"/>
            <a:ext cx="159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DH11 SENSOR</a:t>
            </a:r>
            <a:endParaRPr lang="en-US" sz="1400" dirty="0"/>
          </a:p>
        </p:txBody>
      </p:sp>
      <p:cxnSp>
        <p:nvCxnSpPr>
          <p:cNvPr id="36" name="Elbow Connector 35"/>
          <p:cNvCxnSpPr>
            <a:stCxn id="8" idx="0"/>
            <a:endCxn id="9" idx="3"/>
          </p:cNvCxnSpPr>
          <p:nvPr/>
        </p:nvCxnSpPr>
        <p:spPr>
          <a:xfrm rot="16200000" flipV="1">
            <a:off x="3871305" y="2012472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2"/>
            <a:endCxn id="10" idx="3"/>
          </p:cNvCxnSpPr>
          <p:nvPr/>
        </p:nvCxnSpPr>
        <p:spPr>
          <a:xfrm rot="5400000">
            <a:off x="3871305" y="4345350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0"/>
            <a:endCxn id="13" idx="1"/>
          </p:cNvCxnSpPr>
          <p:nvPr/>
        </p:nvCxnSpPr>
        <p:spPr>
          <a:xfrm rot="5400000" flipH="1" flipV="1">
            <a:off x="7560952" y="1695567"/>
            <a:ext cx="1102284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2"/>
          </p:cNvCxnSpPr>
          <p:nvPr/>
        </p:nvCxnSpPr>
        <p:spPr>
          <a:xfrm rot="16200000" flipH="1">
            <a:off x="7515963" y="4073433"/>
            <a:ext cx="1192262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8" idx="1"/>
          </p:cNvCxnSpPr>
          <p:nvPr/>
        </p:nvCxnSpPr>
        <p:spPr>
          <a:xfrm>
            <a:off x="2049566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15" idx="3"/>
          </p:cNvCxnSpPr>
          <p:nvPr/>
        </p:nvCxnSpPr>
        <p:spPr>
          <a:xfrm flipH="1">
            <a:off x="8312209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86" y="2599420"/>
            <a:ext cx="520584" cy="5205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47029" y="2599420"/>
            <a:ext cx="520584" cy="520584"/>
          </a:xfrm>
          <a:prstGeom prst="rect">
            <a:avLst/>
          </a:prstGeom>
        </p:spPr>
      </p:pic>
      <p:pic>
        <p:nvPicPr>
          <p:cNvPr id="1028" name="Picture 4" descr="Antenna PNG Images Transparent Free Download | PNGMart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9765" y="4030319"/>
            <a:ext cx="394211" cy="7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Antenna PNG Images Transparent Free Download | PNGMart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3130" y="4030318"/>
            <a:ext cx="394211" cy="7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CIRCUIT DIAGRAM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531" r="19063" b="23290"/>
          <a:stretch/>
        </p:blipFill>
        <p:spPr>
          <a:xfrm>
            <a:off x="899812" y="1461331"/>
            <a:ext cx="9329504" cy="4218938"/>
          </a:xfrm>
        </p:spPr>
      </p:pic>
    </p:spTree>
    <p:extLst>
      <p:ext uri="{BB962C8B-B14F-4D97-AF65-F5344CB8AC3E}">
        <p14:creationId xmlns:p14="http://schemas.microsoft.com/office/powerpoint/2010/main" val="36093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363" y="111831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HARDWARE COMPONENTS 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4" t="21212" r="8378" b="23139"/>
          <a:stretch/>
        </p:blipFill>
        <p:spPr>
          <a:xfrm>
            <a:off x="102550" y="2401369"/>
            <a:ext cx="1523368" cy="228172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" t="14393" b="32133"/>
          <a:stretch/>
        </p:blipFill>
        <p:spPr>
          <a:xfrm>
            <a:off x="1979094" y="2356777"/>
            <a:ext cx="2040852" cy="2370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21184" r="166" b="31215"/>
          <a:stretch/>
        </p:blipFill>
        <p:spPr>
          <a:xfrm>
            <a:off x="4406804" y="2421088"/>
            <a:ext cx="2265881" cy="23844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18692" r="5023" b="29968"/>
          <a:stretch/>
        </p:blipFill>
        <p:spPr>
          <a:xfrm>
            <a:off x="7051811" y="2421088"/>
            <a:ext cx="2088571" cy="2423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93" y="2401369"/>
            <a:ext cx="2017403" cy="23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SENDER CODE 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000" b="1" dirty="0" smtClean="0">
              <a:latin typeface="+mn-lt"/>
            </a:endParaRPr>
          </a:p>
          <a:p>
            <a:pPr marL="0" indent="0" fontAlgn="base">
              <a:buNone/>
            </a:pPr>
            <a:endParaRPr lang="en-US" sz="1000" b="1" dirty="0" smtClean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 smtClean="0">
                <a:latin typeface="+mn-lt"/>
              </a:rPr>
              <a:t>#</a:t>
            </a:r>
            <a:r>
              <a:rPr lang="en-US" sz="1000" b="1" dirty="0">
                <a:latin typeface="+mn-lt"/>
              </a:rPr>
              <a:t>include &lt;</a:t>
            </a:r>
            <a:r>
              <a:rPr lang="en-US" sz="1000" b="1" dirty="0" err="1">
                <a:latin typeface="+mn-lt"/>
              </a:rPr>
              <a:t>SPI.h</a:t>
            </a:r>
            <a:r>
              <a:rPr lang="en-US" sz="1000" b="1" dirty="0">
                <a:latin typeface="+mn-lt"/>
              </a:rPr>
              <a:t>&gt;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#include &lt;LoRa_STM32.h&gt;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SS PA4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RST PB0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DI0 PA1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TX_P 17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BAND 915E6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ENCRYPT 0x78</a:t>
            </a:r>
          </a:p>
          <a:p>
            <a:pPr marL="0" indent="0" fontAlgn="base">
              <a:buNone/>
            </a:pPr>
            <a:r>
              <a:rPr lang="en-US" sz="1000" b="1" dirty="0" err="1">
                <a:latin typeface="+mn-lt"/>
              </a:rPr>
              <a:t>int</a:t>
            </a:r>
            <a:r>
              <a:rPr lang="en-US" sz="1000" b="1" dirty="0">
                <a:latin typeface="+mn-lt"/>
              </a:rPr>
              <a:t> counter = 0;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void setup() 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Serial.begin</a:t>
            </a:r>
            <a:r>
              <a:rPr lang="en-US" sz="1000" b="1" dirty="0">
                <a:latin typeface="+mn-lt"/>
              </a:rPr>
              <a:t>(115200);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while (!Serial);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("</a:t>
            </a:r>
            <a:r>
              <a:rPr lang="en-US" sz="1000" b="1" dirty="0" err="1">
                <a:latin typeface="+mn-lt"/>
              </a:rPr>
              <a:t>LoRa</a:t>
            </a:r>
            <a:r>
              <a:rPr lang="en-US" sz="1000" b="1" dirty="0">
                <a:latin typeface="+mn-lt"/>
              </a:rPr>
              <a:t> Sender");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LoRa.setTxPower</a:t>
            </a:r>
            <a:r>
              <a:rPr lang="en-US" sz="1000" b="1" dirty="0">
                <a:latin typeface="+mn-lt"/>
              </a:rPr>
              <a:t>(TX_P);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LoRa.setSyncWord</a:t>
            </a:r>
            <a:r>
              <a:rPr lang="en-US" sz="1000" b="1" dirty="0">
                <a:latin typeface="+mn-lt"/>
              </a:rPr>
              <a:t>(ENCRYPT);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5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5" y="1002817"/>
            <a:ext cx="12036669" cy="526659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 </a:t>
            </a:r>
            <a:r>
              <a:rPr lang="en-US" sz="1000" b="1" dirty="0" smtClean="0">
                <a:latin typeface="+mn-lt"/>
              </a:rPr>
              <a:t>  </a:t>
            </a:r>
            <a:r>
              <a:rPr lang="en-US" sz="1000" b="1" dirty="0" err="1" smtClean="0">
                <a:latin typeface="+mn-lt"/>
              </a:rPr>
              <a:t>LoRa.setPins</a:t>
            </a:r>
            <a:r>
              <a:rPr lang="en-US" sz="1000" b="1" dirty="0" smtClean="0">
                <a:latin typeface="+mn-lt"/>
              </a:rPr>
              <a:t>(SS</a:t>
            </a:r>
            <a:r>
              <a:rPr lang="en-US" sz="1000" b="1" dirty="0">
                <a:latin typeface="+mn-lt"/>
              </a:rPr>
              <a:t>, RST, DI0);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if (!</a:t>
            </a:r>
            <a:r>
              <a:rPr lang="en-US" sz="1000" b="1" dirty="0" err="1">
                <a:latin typeface="+mn-lt"/>
              </a:rPr>
              <a:t>LoRa.begin</a:t>
            </a:r>
            <a:r>
              <a:rPr lang="en-US" sz="1000" b="1" dirty="0">
                <a:latin typeface="+mn-lt"/>
              </a:rPr>
              <a:t>(BAND)) 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{ </a:t>
            </a:r>
            <a:endParaRPr lang="en-US" sz="1000" b="1" dirty="0" smtClean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("Starting </a:t>
            </a:r>
            <a:r>
              <a:rPr lang="en-US" sz="1000" b="1" dirty="0" err="1">
                <a:latin typeface="+mn-lt"/>
              </a:rPr>
              <a:t>LoRa</a:t>
            </a:r>
            <a:r>
              <a:rPr lang="en-US" sz="1000" b="1" dirty="0">
                <a:latin typeface="+mn-lt"/>
              </a:rPr>
              <a:t> failed!");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 while (1);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}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}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void loop() 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Serial.print</a:t>
            </a:r>
            <a:r>
              <a:rPr lang="en-US" sz="1000" b="1" dirty="0">
                <a:latin typeface="+mn-lt"/>
              </a:rPr>
              <a:t>("Sending packet: 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(counter);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i="1" dirty="0">
                <a:latin typeface="+mn-lt"/>
              </a:rPr>
              <a:t>// send packet</a:t>
            </a:r>
            <a:endParaRPr lang="en-US" sz="1000" b="1" dirty="0">
              <a:latin typeface="+mn-lt"/>
            </a:endParaRP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LoRa.beginPacket</a:t>
            </a:r>
            <a:r>
              <a:rPr lang="en-US" sz="1000" b="1" dirty="0">
                <a:latin typeface="+mn-lt"/>
              </a:rPr>
              <a:t>();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LoRa.print</a:t>
            </a:r>
            <a:r>
              <a:rPr lang="en-US" sz="1000" b="1" dirty="0">
                <a:latin typeface="+mn-lt"/>
              </a:rPr>
              <a:t>("hello 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LoRa.print</a:t>
            </a:r>
            <a:r>
              <a:rPr lang="en-US" sz="1000" b="1" dirty="0">
                <a:latin typeface="+mn-lt"/>
              </a:rPr>
              <a:t>(counter);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LoRa.endPacket</a:t>
            </a:r>
            <a:r>
              <a:rPr lang="en-US" sz="1000" b="1" dirty="0">
                <a:latin typeface="+mn-lt"/>
              </a:rPr>
              <a:t>();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counter++;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delay(5000);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}</a:t>
            </a:r>
          </a:p>
          <a:p>
            <a:endParaRPr lang="en-US" sz="1600" b="1" dirty="0">
              <a:latin typeface="+mn-lt"/>
            </a:endParaRPr>
          </a:p>
          <a:p>
            <a:endParaRPr lang="en-US" sz="16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29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RECEIVER CODE 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#include &lt;</a:t>
            </a:r>
            <a:r>
              <a:rPr lang="en-US" sz="1000" b="1" dirty="0" err="1">
                <a:latin typeface="+mn-lt"/>
              </a:rPr>
              <a:t>SPI.h</a:t>
            </a:r>
            <a:r>
              <a:rPr lang="en-US" sz="1000" b="1" dirty="0">
                <a:latin typeface="+mn-lt"/>
              </a:rPr>
              <a:t>&gt;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#include &lt;LoRa_STM32.h&gt;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SS PA4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RST PB0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DI0 PA1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TX_P 17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BAND 915E6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#define ENCRYPT 0x78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void setup() 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Serial.begin</a:t>
            </a:r>
            <a:r>
              <a:rPr lang="en-US" sz="1000" b="1" dirty="0">
                <a:latin typeface="+mn-lt"/>
              </a:rPr>
              <a:t>(115200);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while (!Serial);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Serial.println</a:t>
            </a:r>
            <a:r>
              <a:rPr lang="en-US" sz="1000" b="1" dirty="0">
                <a:latin typeface="+mn-lt"/>
              </a:rPr>
              <a:t>("</a:t>
            </a:r>
            <a:r>
              <a:rPr lang="en-US" sz="1000" b="1" dirty="0" err="1">
                <a:latin typeface="+mn-lt"/>
              </a:rPr>
              <a:t>LoRa</a:t>
            </a:r>
            <a:r>
              <a:rPr lang="en-US" sz="1000" b="1" dirty="0">
                <a:latin typeface="+mn-lt"/>
              </a:rPr>
              <a:t> Receiver");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LoRa.setTxPower</a:t>
            </a:r>
            <a:r>
              <a:rPr lang="en-US" sz="1000" b="1" dirty="0">
                <a:latin typeface="+mn-lt"/>
              </a:rPr>
              <a:t>(TX_P);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LoRa.setSyncWord</a:t>
            </a:r>
            <a:r>
              <a:rPr lang="en-US" sz="1000" b="1" dirty="0">
                <a:latin typeface="+mn-lt"/>
              </a:rPr>
              <a:t>(ENCRYPT);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</a:t>
            </a:r>
            <a:r>
              <a:rPr lang="en-US" sz="1000" b="1" dirty="0" err="1">
                <a:latin typeface="+mn-lt"/>
              </a:rPr>
              <a:t>LoRa.setPins</a:t>
            </a:r>
            <a:r>
              <a:rPr lang="en-US" sz="1000" b="1" dirty="0">
                <a:latin typeface="+mn-lt"/>
              </a:rPr>
              <a:t>(SS, RST, DI0);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if (!</a:t>
            </a:r>
            <a:r>
              <a:rPr lang="en-US" sz="1000" b="1" dirty="0" err="1">
                <a:latin typeface="+mn-lt"/>
              </a:rPr>
              <a:t>LoRa.begin</a:t>
            </a:r>
            <a:r>
              <a:rPr lang="en-US" sz="1000" b="1" dirty="0">
                <a:latin typeface="+mn-lt"/>
              </a:rPr>
              <a:t>(BAND)) 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{</a:t>
            </a:r>
          </a:p>
          <a:p>
            <a:pPr marL="0" indent="0" fontAlgn="base">
              <a:buNone/>
            </a:pPr>
            <a:r>
              <a:rPr lang="en-US" sz="1000" b="1" dirty="0">
                <a:latin typeface="+mn-lt"/>
              </a:rPr>
              <a:t>  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</TotalTime>
  <Words>605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Abadi</vt:lpstr>
      <vt:lpstr>ADLaM Display</vt:lpstr>
      <vt:lpstr>Aldhabi</vt:lpstr>
      <vt:lpstr>Aptos</vt:lpstr>
      <vt:lpstr>Aptos Display</vt:lpstr>
      <vt:lpstr>Aptos ExtraBold</vt:lpstr>
      <vt:lpstr>Arial</vt:lpstr>
      <vt:lpstr>Arial Black</vt:lpstr>
      <vt:lpstr>Calibri</vt:lpstr>
      <vt:lpstr>Cambria</vt:lpstr>
      <vt:lpstr>Levenim MT</vt:lpstr>
      <vt:lpstr>Times New Roman</vt:lpstr>
      <vt:lpstr>Office Theme</vt:lpstr>
      <vt:lpstr>Custom Design</vt:lpstr>
      <vt:lpstr>LOW POWER TRANSMISSION USING LORA TECHNOLOGIES </vt:lpstr>
      <vt:lpstr>ABSTRACT</vt:lpstr>
      <vt:lpstr>INTRODUCTION</vt:lpstr>
      <vt:lpstr>BLOCK DIAGRAM </vt:lpstr>
      <vt:lpstr>CIRCUIT DIAGRAM</vt:lpstr>
      <vt:lpstr>HARDWARE COMPONENTS </vt:lpstr>
      <vt:lpstr>SENDER CODE </vt:lpstr>
      <vt:lpstr>PowerPoint Presentation</vt:lpstr>
      <vt:lpstr>RECEIVER CODE </vt:lpstr>
      <vt:lpstr>PowerPoint Presentation</vt:lpstr>
      <vt:lpstr>OUTPUT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405</cp:revision>
  <dcterms:created xsi:type="dcterms:W3CDTF">2020-01-16T10:26:20Z</dcterms:created>
  <dcterms:modified xsi:type="dcterms:W3CDTF">2025-02-20T06:47:04Z</dcterms:modified>
</cp:coreProperties>
</file>