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8" r:id="rId1"/>
    <p:sldMasterId id="2147483684" r:id="rId2"/>
  </p:sldMasterIdLst>
  <p:notesMasterIdLst>
    <p:notesMasterId r:id="rId9"/>
  </p:notesMasterIdLst>
  <p:handoutMasterIdLst>
    <p:handoutMasterId r:id="rId10"/>
  </p:handoutMasterIdLst>
  <p:sldIdLst>
    <p:sldId id="257" r:id="rId3"/>
    <p:sldId id="263" r:id="rId4"/>
    <p:sldId id="266" r:id="rId5"/>
    <p:sldId id="264" r:id="rId6"/>
    <p:sldId id="265" r:id="rId7"/>
    <p:sldId id="26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AD9A0D4-A204-4B68-9D06-922434B8D166}">
          <p14:sldIdLst>
            <p14:sldId id="257"/>
            <p14:sldId id="263"/>
            <p14:sldId id="266"/>
            <p14:sldId id="264"/>
            <p14:sldId id="265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JANTH NARAYAN" initials="SN" lastIdx="1" clrIdx="0">
    <p:extLst>
      <p:ext uri="{19B8F6BF-5375-455C-9EA6-DF929625EA0E}">
        <p15:presenceInfo xmlns:p15="http://schemas.microsoft.com/office/powerpoint/2012/main" userId="09ea8373d252ef2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6" autoAdjust="0"/>
    <p:restoredTop sz="94660"/>
  </p:normalViewPr>
  <p:slideViewPr>
    <p:cSldViewPr snapToGrid="0">
      <p:cViewPr varScale="1">
        <p:scale>
          <a:sx n="89" d="100"/>
          <a:sy n="89" d="100"/>
        </p:scale>
        <p:origin x="42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467A6DC-505D-D926-0C1D-44A84FFAA1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EFE6D02-CF05-4E1B-5787-F3692257BA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486A48-B218-4379-A8B2-8E6605B57330}" type="datetimeFigureOut">
              <a:rPr lang="en-US" smtClean="0"/>
              <a:t>2/20/2025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2BD06EE-2443-5BCB-5312-1EE55BD99B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DB2511D-57AD-822F-9347-D2DA72B2A99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969867-437C-45B4-8749-26C60260BB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8314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1328EA-EB2B-48C9-A306-86C6A2D5DF4C}" type="datetimeFigureOut">
              <a:rPr lang="en-IN" smtClean="0"/>
              <a:t>20-02-2025</a:t>
            </a:fld>
            <a:endParaRPr lang="en-IN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E4F7D7-8460-41DD-9CB9-A6DB3451E307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4890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E675F62-57C5-4AFB-921B-A26304A34C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03BEA68D-3292-437E-9F32-33518EB7C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>
                <a:latin typeface="Aptos Display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EE3D28A-D0F3-4A1D-87F6-6EBCBC33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594231"/>
            <a:ext cx="2743200" cy="263769"/>
          </a:xfrm>
        </p:spPr>
        <p:txBody>
          <a:bodyPr/>
          <a:lstStyle>
            <a:lvl1pPr algn="ctr">
              <a:defRPr/>
            </a:lvl1pPr>
          </a:lstStyle>
          <a:p>
            <a:fld id="{67ED5D3F-13A0-47C3-AC4D-9E59CE829726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3CD2616-F276-4F0A-BA9F-BFE324647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594231"/>
            <a:ext cx="2743200" cy="255467"/>
          </a:xfrm>
        </p:spPr>
        <p:txBody>
          <a:bodyPr/>
          <a:lstStyle>
            <a:lvl1pPr algn="ctr">
              <a:defRPr/>
            </a:lvl1pPr>
          </a:lstStyle>
          <a:p>
            <a:fld id="{957963CA-3D81-4891-B593-9089A32BDB0F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2443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AA45203-4461-4722-95DD-0949B936E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4454" y="9282"/>
            <a:ext cx="7672753" cy="764441"/>
          </a:xfrm>
          <a:prstGeom prst="rect">
            <a:avLst/>
          </a:prstGeom>
        </p:spPr>
        <p:txBody>
          <a:bodyPr/>
          <a:lstStyle>
            <a:lvl1pPr>
              <a:defRPr sz="4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8EA7B59-9ACE-41F4-9102-3615A5F7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23" y="1019908"/>
            <a:ext cx="12036669" cy="5266592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1pPr>
            <a:lvl2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2pPr>
            <a:lvl3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3pPr>
            <a:lvl4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4pPr>
            <a:lvl5pPr>
              <a:defRPr>
                <a:latin typeface="Aptos Display" panose="020B0004020202020204" pitchFamily="34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6E9CA1F-6413-4BB1-93D7-30FB3425E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1D14199-A078-447E-A175-3D1F2173A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3777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5A001C6-ACE9-4013-9604-D43251C34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0203D23-9635-4E46-A056-9A25C58A79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Aptos Display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A0DA63B-F8B8-465F-B1E8-0DAB524C6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2FD94B-302B-4302-85DA-16D8131C95C5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55EC29E-EFAA-49B4-94B1-2C0AE24C5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7273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72F8E3-067A-40D9-86FD-DAFCD3441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008" y="9282"/>
            <a:ext cx="8088923" cy="671755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D235750-9341-4CB9-A57B-F993C89133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9131" y="1002322"/>
            <a:ext cx="5940669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26FB83-AE83-4DF9-9581-4F686735E5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02322"/>
            <a:ext cx="5940668" cy="527538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1FD057A-DF5E-4073-8ABC-D9646AAE1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A0524-2C85-4B7C-A217-EAF308AD6D8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0555467-2814-4F14-AB72-BA09B8E63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71846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88807D-14EE-4E16-99B1-A0452608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4618" y="9282"/>
            <a:ext cx="8603662" cy="716329"/>
          </a:xfrm>
          <a:prstGeom prst="rect">
            <a:avLst/>
          </a:prstGeom>
        </p:spPr>
        <p:txBody>
          <a:bodyPr/>
          <a:lstStyle>
            <a:lvl1pPr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F4D05D4-7F40-4AA2-81EF-7D4FAD18F8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716" y="1037983"/>
            <a:ext cx="5900859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28AFA217-2F1B-4695-8560-B409400F21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716" y="1861894"/>
            <a:ext cx="5900860" cy="4424605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712B119A-FACF-40F2-AA7F-E63A8E327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46970" y="1037983"/>
            <a:ext cx="6048313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>
                <a:latin typeface="Aptos ExtraBold" panose="020B00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7E109968-5415-4C90-B267-17FBC2BE1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46969" y="1861895"/>
            <a:ext cx="6048313" cy="4424604"/>
          </a:xfrm>
          <a:prstGeom prst="rect">
            <a:avLst/>
          </a:prstGeom>
        </p:spPr>
        <p:txBody>
          <a:bodyPr/>
          <a:lstStyle>
            <a:lvl1pPr>
              <a:defRPr>
                <a:latin typeface="Aptos Display" panose="020B0004020202020204" pitchFamily="34" charset="0"/>
              </a:defRPr>
            </a:lvl1pPr>
            <a:lvl2pPr>
              <a:defRPr>
                <a:latin typeface="Aptos Display" panose="020B0004020202020204" pitchFamily="34" charset="0"/>
              </a:defRPr>
            </a:lvl2pPr>
            <a:lvl3pPr>
              <a:defRPr>
                <a:latin typeface="Aptos Display" panose="020B0004020202020204" pitchFamily="34" charset="0"/>
              </a:defRPr>
            </a:lvl3pPr>
            <a:lvl4pPr>
              <a:defRPr>
                <a:latin typeface="Aptos Display" panose="020B0004020202020204" pitchFamily="34" charset="0"/>
              </a:defRPr>
            </a:lvl4pPr>
            <a:lvl5pPr>
              <a:defRPr>
                <a:latin typeface="Aptos Display" panose="020B0004020202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76D9BE6F-4BCF-459F-BA1D-16F1821E4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01C0B0-DB31-4A83-91FF-BF4141CAC8C6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D2E7287-7DF6-4CE3-81C1-BE517D17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3641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17BEC9-99C4-4C8F-97E9-79F110E2A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2051323"/>
          </a:xfrm>
        </p:spPr>
        <p:txBody>
          <a:bodyPr/>
          <a:lstStyle>
            <a:lvl1pPr algn="ctr">
              <a:defRPr>
                <a:latin typeface="Aptos ExtraBold" panose="020B00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6157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A056A55-A680-4BA2-9E2C-6E82DA8B92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530109"/>
            <a:ext cx="1062182" cy="31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fld id="{3B3AA552-0DFB-41DD-82A5-A0BFC94A3E72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AC97754-1EE3-41A2-8E28-778D789D7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9605" y="6551376"/>
            <a:ext cx="4044007" cy="3066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r>
              <a:rPr lang="en-US"/>
              <a:t>21ECP302L - MINOR PROJECT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7BC6A4-E226-4D04-9D33-75338370F1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75636" y="6556670"/>
            <a:ext cx="1616364" cy="29209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IN" sz="1100" b="1" smtClean="0">
                <a:solidFill>
                  <a:schemeClr val="tx1">
                    <a:tint val="75000"/>
                  </a:schemeClr>
                </a:solidFill>
                <a:latin typeface="Levenim MT" panose="020F0502020204030204" pitchFamily="2" charset="-79"/>
                <a:cs typeface="Levenim MT" panose="020F0502020204030204" pitchFamily="2" charset="-79"/>
              </a:defRPr>
            </a:lvl1pPr>
          </a:lstStyle>
          <a:p>
            <a:pPr algn="ctr"/>
            <a:fld id="{957963CA-3D81-4891-B593-9089A32BDB0F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A0C151-660A-400B-9CF5-8E0A59B74168}"/>
              </a:ext>
            </a:extLst>
          </p:cNvPr>
          <p:cNvSpPr/>
          <p:nvPr userDrawn="1"/>
        </p:nvSpPr>
        <p:spPr>
          <a:xfrm>
            <a:off x="0" y="754063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59D646-371F-4515-9491-6458F12ACB8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0" y="6346844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xmlns="" id="{98EA7EE5-C6B2-3087-460A-3DF866F9673C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665064" y="7981"/>
            <a:ext cx="1493983" cy="732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165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CAD174C4-B579-40CF-819F-241AF4719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292" y="3272285"/>
            <a:ext cx="10515600" cy="20513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E60F37D-D405-4F7C-8575-8FE79884D3AA}"/>
              </a:ext>
            </a:extLst>
          </p:cNvPr>
          <p:cNvSpPr/>
          <p:nvPr userDrawn="1"/>
        </p:nvSpPr>
        <p:spPr>
          <a:xfrm>
            <a:off x="0" y="0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A1B6382-79DE-40B6-8936-6C44358DCFBA}"/>
              </a:ext>
            </a:extLst>
          </p:cNvPr>
          <p:cNvSpPr/>
          <p:nvPr userDrawn="1"/>
        </p:nvSpPr>
        <p:spPr>
          <a:xfrm>
            <a:off x="0" y="6664082"/>
            <a:ext cx="12192000" cy="186714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403C786-ED43-D734-187D-EF13B506BCA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170545" y="105094"/>
            <a:ext cx="5807201" cy="2847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0145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ptos ExtraBold" panose="020F0502020204030204" pitchFamily="34" charset="0"/>
          <a:ea typeface="ADLaM Display" panose="020F0502020204030204" pitchFamily="2" charset="0"/>
          <a:cs typeface="Aldhabi" panose="020F0502020204030204" pitchFamily="2" charset="-78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433E824-ADCE-4E89-BB4B-7072764A8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1236" y="2764285"/>
            <a:ext cx="10515600" cy="1007615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xmlns="" id="{8E61AE3A-5BF8-48C0-966F-D4B8010325A9}"/>
              </a:ext>
            </a:extLst>
          </p:cNvPr>
          <p:cNvSpPr txBox="1">
            <a:spLocks/>
          </p:cNvSpPr>
          <p:nvPr/>
        </p:nvSpPr>
        <p:spPr>
          <a:xfrm>
            <a:off x="838200" y="2762210"/>
            <a:ext cx="10515600" cy="21131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sz="2200" dirty="0">
              <a:solidFill>
                <a:schemeClr val="tx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B687FBA-CBB9-4C66-A283-C9C701FE5244}"/>
              </a:ext>
            </a:extLst>
          </p:cNvPr>
          <p:cNvSpPr txBox="1"/>
          <p:nvPr/>
        </p:nvSpPr>
        <p:spPr>
          <a:xfrm>
            <a:off x="7953375" y="4438650"/>
            <a:ext cx="414337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Guided by</a:t>
            </a:r>
            <a:r>
              <a:rPr lang="en-US" sz="2400" b="1" dirty="0" smtClean="0">
                <a:latin typeface="Abadi" panose="020B0604020104020204" pitchFamily="34" charset="0"/>
              </a:rPr>
              <a:t>,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DR.M.MATHAN KUMAR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Assistant Professor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DEPT OF ECE </a:t>
            </a:r>
            <a:endParaRPr lang="en-US" sz="2400" b="1" dirty="0">
              <a:latin typeface="Abadi" panose="020B0604020104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BE011646-A45D-C974-8170-14CA3C0E31C5}"/>
              </a:ext>
            </a:extLst>
          </p:cNvPr>
          <p:cNvSpPr txBox="1"/>
          <p:nvPr/>
        </p:nvSpPr>
        <p:spPr>
          <a:xfrm>
            <a:off x="276225" y="4457700"/>
            <a:ext cx="527854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badi" panose="020B0604020104020204" pitchFamily="34" charset="0"/>
              </a:rPr>
              <a:t>Team </a:t>
            </a:r>
            <a:r>
              <a:rPr lang="en-US" sz="2400" b="1" dirty="0" smtClean="0">
                <a:latin typeface="Abadi" panose="020B0604020104020204" pitchFamily="34" charset="0"/>
              </a:rPr>
              <a:t>Members: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B.PRASANTH(RA2211004050008)</a:t>
            </a:r>
          </a:p>
          <a:p>
            <a:r>
              <a:rPr lang="en-US" sz="2400" b="1" dirty="0" smtClean="0">
                <a:latin typeface="Abadi" panose="020B0604020104020204" pitchFamily="34" charset="0"/>
              </a:rPr>
              <a:t>E.G.PRADEEP(RA2211004050026)</a:t>
            </a: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  <a:p>
            <a:endParaRPr lang="en-US" sz="2400" b="1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08461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61C792-6150-50FE-0784-CBDA5DCC4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 smtClean="0">
                <a:latin typeface="Abadi"/>
              </a:rPr>
              <a:t>ABSTRACT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1541BC8-1B0A-1164-2BFC-CEB85782E2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53232"/>
            <a:ext cx="12192000" cy="5371367"/>
          </a:xfrm>
        </p:spPr>
        <p:txBody>
          <a:bodyPr/>
          <a:lstStyle/>
          <a:p>
            <a:pPr marL="0" indent="0">
              <a:buNone/>
            </a:pPr>
            <a:endParaRPr lang="en-US" sz="1800" dirty="0" smtClean="0">
              <a:latin typeface="+mn-lt"/>
            </a:endParaRP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sz="1800" dirty="0" smtClean="0">
              <a:latin typeface="+mn-lt"/>
            </a:endParaRP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Along </a:t>
            </a:r>
            <a:r>
              <a:rPr lang="en-US" sz="1800" dirty="0">
                <a:latin typeface="+mn-lt"/>
              </a:rPr>
              <a:t>with the commercialization of the Internet of Things (</a:t>
            </a:r>
            <a:r>
              <a:rPr lang="en-US" sz="1800" dirty="0" err="1">
                <a:latin typeface="+mn-lt"/>
              </a:rPr>
              <a:t>IoT</a:t>
            </a:r>
            <a:r>
              <a:rPr lang="en-US" sz="1800" dirty="0">
                <a:latin typeface="+mn-lt"/>
              </a:rPr>
              <a:t>) technology, the demand for long-range, low-power and long-range, large amount of data transmission arises. However, there has been no such communication technology to satisfy the transmission. The Wi-Fi is able to send large amounts of data with its broadband technology, but because of high power consumption, it has to use firm power. The </a:t>
            </a:r>
            <a:r>
              <a:rPr lang="en-US" sz="1800" dirty="0" err="1">
                <a:latin typeface="+mn-lt"/>
              </a:rPr>
              <a:t>LoRa</a:t>
            </a:r>
            <a:r>
              <a:rPr lang="en-US" sz="1800" dirty="0">
                <a:latin typeface="+mn-lt"/>
              </a:rPr>
              <a:t> technology is available for long-range and low-power communication but because of low transmission </a:t>
            </a:r>
            <a:r>
              <a:rPr lang="en-US" sz="1800" dirty="0" smtClean="0">
                <a:latin typeface="+mn-lt"/>
              </a:rPr>
              <a:t>rate. </a:t>
            </a:r>
            <a:r>
              <a:rPr lang="en-US" sz="1800" dirty="0">
                <a:latin typeface="+mn-lt"/>
              </a:rPr>
              <a:t>The purpose of this study is to overcome those problems, design and suggest the multi interface communication module supporting </a:t>
            </a:r>
            <a:r>
              <a:rPr lang="en-US" sz="1800" dirty="0" err="1" smtClean="0">
                <a:latin typeface="+mn-lt"/>
              </a:rPr>
              <a:t>LoRa</a:t>
            </a:r>
            <a:r>
              <a:rPr lang="en-US" sz="1800" dirty="0" smtClean="0">
                <a:latin typeface="+mn-lt"/>
              </a:rPr>
              <a:t> technology</a:t>
            </a:r>
          </a:p>
          <a:p>
            <a:pPr marL="0" indent="0">
              <a:buNone/>
            </a:pPr>
            <a:endParaRPr lang="en-US" sz="1800" b="1" dirty="0">
              <a:latin typeface="+mn-lt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  <a:ea typeface="Cambria" panose="02040503050406030204" pitchFamily="18" charset="0"/>
              </a:rPr>
              <a:t>Key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words:LoRa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Technology,IoT,Long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Range </a:t>
            </a:r>
            <a:r>
              <a:rPr lang="en-US" sz="1800" dirty="0" err="1" smtClean="0">
                <a:latin typeface="+mn-lt"/>
                <a:ea typeface="Cambria" panose="02040503050406030204" pitchFamily="18" charset="0"/>
              </a:rPr>
              <a:t>Communications,Energy</a:t>
            </a:r>
            <a:r>
              <a:rPr lang="en-US" sz="1800" dirty="0" smtClean="0">
                <a:latin typeface="+mn-lt"/>
                <a:ea typeface="Cambria" panose="02040503050406030204" pitchFamily="18" charset="0"/>
              </a:rPr>
              <a:t> Efficiency.</a:t>
            </a: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D9170CB-9C37-8411-38EE-97C67C9C7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D0756-BA6E-4879-A63E-4787728FD53E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9303EF8-0380-24BB-2F35-A9D08D1C0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2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6C8F23D-5A61-676A-E815-E2448B5316B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119605" y="6551376"/>
            <a:ext cx="4044007" cy="306624"/>
          </a:xfrm>
        </p:spPr>
        <p:txBody>
          <a:bodyPr/>
          <a:lstStyle/>
          <a:p>
            <a:r>
              <a:rPr lang="en-US"/>
              <a:t>21ECP302L - MINOR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8170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INTRODUCTION</a:t>
            </a:r>
            <a:endParaRPr lang="en-US" b="1" dirty="0">
              <a:latin typeface="Abad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1800" dirty="0" smtClean="0">
              <a:latin typeface="+mn-lt"/>
            </a:endParaRPr>
          </a:p>
          <a:p>
            <a:pPr marL="0" indent="0">
              <a:buNone/>
            </a:pPr>
            <a:endParaRPr lang="en-US" sz="1800" dirty="0" smtClean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PROBLEM STATEMENT: Interferences in Marine Communication.</a:t>
            </a:r>
            <a:endParaRPr lang="en-US" sz="1800" dirty="0">
              <a:latin typeface="+mn-lt"/>
            </a:endParaRPr>
          </a:p>
          <a:p>
            <a:pPr marL="0" indent="0">
              <a:buNone/>
            </a:pPr>
            <a:endParaRPr lang="en-US" sz="1800" dirty="0" smtClean="0">
              <a:latin typeface="+mn-lt"/>
            </a:endParaRPr>
          </a:p>
          <a:p>
            <a:pPr marL="0" indent="0">
              <a:buNone/>
            </a:pPr>
            <a:r>
              <a:rPr lang="en-US" sz="1800" dirty="0" smtClean="0">
                <a:latin typeface="+mn-lt"/>
              </a:rPr>
              <a:t>SOLUTION : Using </a:t>
            </a:r>
            <a:r>
              <a:rPr lang="en-US" sz="1800" dirty="0" err="1" smtClean="0">
                <a:latin typeface="+mn-lt"/>
              </a:rPr>
              <a:t>LoRa</a:t>
            </a:r>
            <a:r>
              <a:rPr lang="en-US" sz="1800" dirty="0" smtClean="0">
                <a:latin typeface="+mn-lt"/>
              </a:rPr>
              <a:t> Technologies instead of using Traditional Communication Systems.</a:t>
            </a:r>
          </a:p>
          <a:p>
            <a:pPr marL="0" indent="0">
              <a:buNone/>
            </a:pPr>
            <a:endParaRPr lang="en-US" sz="1800" dirty="0">
              <a:latin typeface="+mn-lt"/>
            </a:endParaRPr>
          </a:p>
          <a:p>
            <a:pPr marL="0" indent="0">
              <a:buNone/>
            </a:pPr>
            <a:r>
              <a:rPr lang="en-US" sz="1800" dirty="0"/>
              <a:t>Maritime communication has always been a challenge due to the vast and unpredictable sea environment. Traditional systems like satellite </a:t>
            </a:r>
            <a:r>
              <a:rPr lang="en-US" sz="1800" dirty="0" smtClean="0"/>
              <a:t>are </a:t>
            </a:r>
            <a:r>
              <a:rPr lang="en-US" sz="1800" dirty="0"/>
              <a:t>expensive and consume a lot of power. Closer to the shore, technologies </a:t>
            </a:r>
            <a:r>
              <a:rPr lang="en-US" sz="1800" dirty="0" smtClean="0"/>
              <a:t>are provide with  </a:t>
            </a:r>
            <a:r>
              <a:rPr lang="en-US" sz="1800" dirty="0"/>
              <a:t>some solutions, but they are not always energy-efficient, especially for small boats and battery-powered devices. </a:t>
            </a:r>
            <a:r>
              <a:rPr lang="en-US" sz="1800" dirty="0" err="1"/>
              <a:t>LoRa</a:t>
            </a:r>
            <a:r>
              <a:rPr lang="en-US" sz="1800" dirty="0"/>
              <a:t> (Long Range) technology, a type of Low Power Wide Area Network (LP-WAN), offers a better alternative by enabling long-distance </a:t>
            </a:r>
            <a:r>
              <a:rPr lang="en-US" sz="1800" dirty="0" smtClean="0"/>
              <a:t>communication. </a:t>
            </a:r>
            <a:r>
              <a:rPr lang="en-US" sz="1800" dirty="0"/>
              <a:t>This makes it ideal for tracking boats, monitoring ocean conditions, and enhancing safety operations. </a:t>
            </a:r>
            <a:r>
              <a:rPr lang="en-US" sz="1800" dirty="0" err="1"/>
              <a:t>LoRa</a:t>
            </a:r>
            <a:r>
              <a:rPr lang="en-US" sz="1800" dirty="0"/>
              <a:t> is especially useful for small sailboats, unmanned vehicles, and sensor platforms that require reliable connectivity without draining their power sources. In this study, a </a:t>
            </a:r>
            <a:r>
              <a:rPr lang="en-US" sz="1800" dirty="0" err="1"/>
              <a:t>LoRa</a:t>
            </a:r>
            <a:r>
              <a:rPr lang="en-US" sz="1800" dirty="0"/>
              <a:t>-based system was tested for tracking Optimist Class sailboats, showing how this technology can improve maritime communication. The results confirm its efficiency in ensuring reliable, low-cost, and long-range connectivity in coastal areas.</a:t>
            </a:r>
            <a:endParaRPr lang="en-US" sz="1800" dirty="0" smtClean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3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2708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68080" y="135826"/>
            <a:ext cx="7672753" cy="764441"/>
          </a:xfrm>
        </p:spPr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BLOCK DIAGRAM </a:t>
            </a:r>
            <a:endParaRPr lang="en-US" b="1" dirty="0">
              <a:latin typeface="Abad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4</a:t>
            </a:fld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905426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STM32 MICROCONTROLLER </a:t>
            </a:r>
            <a:endParaRPr lang="en-US" sz="1400" dirty="0"/>
          </a:p>
        </p:txBody>
      </p:sp>
      <p:sp>
        <p:nvSpPr>
          <p:cNvPr id="9" name="Rectangle 8"/>
          <p:cNvSpPr/>
          <p:nvPr/>
        </p:nvSpPr>
        <p:spPr>
          <a:xfrm>
            <a:off x="2495371" y="1350236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2495371" y="4785398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LR1278/SX1278</a:t>
            </a:r>
            <a:endParaRPr lang="en-US" sz="1400" dirty="0"/>
          </a:p>
        </p:txBody>
      </p:sp>
      <p:sp>
        <p:nvSpPr>
          <p:cNvPr id="11" name="Rectangle 10"/>
          <p:cNvSpPr/>
          <p:nvPr/>
        </p:nvSpPr>
        <p:spPr>
          <a:xfrm>
            <a:off x="357497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/>
              <a:t>Computer (to send commands)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10168069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Computer (to send commands)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8758014" y="1350236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0.96 12C OLED DISPLAY</a:t>
            </a:r>
            <a:endParaRPr lang="en-US" sz="1400" dirty="0"/>
          </a:p>
        </p:txBody>
      </p:sp>
      <p:sp>
        <p:nvSpPr>
          <p:cNvPr id="14" name="Rectangle 13"/>
          <p:cNvSpPr/>
          <p:nvPr/>
        </p:nvSpPr>
        <p:spPr>
          <a:xfrm>
            <a:off x="8758014" y="4785398"/>
            <a:ext cx="1598062" cy="88021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LR1278/SX1278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620140" y="2892628"/>
            <a:ext cx="1692069" cy="123059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STM32 MICROCONTROLLER 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495371" y="1350236"/>
            <a:ext cx="1598062" cy="880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2495371" y="1636455"/>
            <a:ext cx="15980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DH11 SENSOR</a:t>
            </a:r>
            <a:endParaRPr lang="en-US" sz="1400" dirty="0"/>
          </a:p>
        </p:txBody>
      </p:sp>
      <p:cxnSp>
        <p:nvCxnSpPr>
          <p:cNvPr id="36" name="Elbow Connector 35"/>
          <p:cNvCxnSpPr>
            <a:stCxn id="8" idx="0"/>
            <a:endCxn id="9" idx="3"/>
          </p:cNvCxnSpPr>
          <p:nvPr/>
        </p:nvCxnSpPr>
        <p:spPr>
          <a:xfrm rot="16200000" flipV="1">
            <a:off x="3871305" y="2012472"/>
            <a:ext cx="1102284" cy="658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8" idx="2"/>
            <a:endCxn id="10" idx="3"/>
          </p:cNvCxnSpPr>
          <p:nvPr/>
        </p:nvCxnSpPr>
        <p:spPr>
          <a:xfrm rot="5400000">
            <a:off x="3871305" y="4345350"/>
            <a:ext cx="1102284" cy="65802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15" idx="0"/>
            <a:endCxn id="13" idx="1"/>
          </p:cNvCxnSpPr>
          <p:nvPr/>
        </p:nvCxnSpPr>
        <p:spPr>
          <a:xfrm rot="5400000" flipH="1" flipV="1">
            <a:off x="7560952" y="1695567"/>
            <a:ext cx="1102284" cy="1291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>
            <a:stCxn id="15" idx="2"/>
          </p:cNvCxnSpPr>
          <p:nvPr/>
        </p:nvCxnSpPr>
        <p:spPr>
          <a:xfrm rot="16200000" flipH="1">
            <a:off x="7515963" y="4073433"/>
            <a:ext cx="1192262" cy="129183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11" idx="3"/>
            <a:endCxn id="8" idx="1"/>
          </p:cNvCxnSpPr>
          <p:nvPr/>
        </p:nvCxnSpPr>
        <p:spPr>
          <a:xfrm>
            <a:off x="2049566" y="3507925"/>
            <a:ext cx="185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>
            <a:stCxn id="12" idx="1"/>
            <a:endCxn id="15" idx="3"/>
          </p:cNvCxnSpPr>
          <p:nvPr/>
        </p:nvCxnSpPr>
        <p:spPr>
          <a:xfrm flipH="1">
            <a:off x="8312209" y="3507925"/>
            <a:ext cx="185586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6604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 smtClean="0">
                <a:latin typeface="Abadi"/>
              </a:rPr>
              <a:t>CIRCUIT DIAGRAM</a:t>
            </a:r>
            <a:endParaRPr lang="en-US" b="1" dirty="0">
              <a:latin typeface="Abad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5</a:t>
            </a:fld>
            <a:endParaRPr lang="en-IN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67" t="1960" r="19029" b="17451"/>
          <a:stretch/>
        </p:blipFill>
        <p:spPr>
          <a:xfrm>
            <a:off x="775255" y="1572424"/>
            <a:ext cx="10248820" cy="4613655"/>
          </a:xfrm>
        </p:spPr>
      </p:pic>
    </p:spTree>
    <p:extLst>
      <p:ext uri="{BB962C8B-B14F-4D97-AF65-F5344CB8AC3E}">
        <p14:creationId xmlns:p14="http://schemas.microsoft.com/office/powerpoint/2010/main" val="36093109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endParaRPr lang="en-US" dirty="0" smtClean="0">
              <a:latin typeface="Arial Black" panose="020B0A04020102020204" pitchFamily="34" charset="0"/>
            </a:endParaRPr>
          </a:p>
          <a:p>
            <a:pPr marL="0" indent="0" algn="ctr">
              <a:buNone/>
            </a:pPr>
            <a:r>
              <a:rPr lang="en-US" dirty="0" smtClean="0">
                <a:latin typeface="Arial Black" panose="020B0A04020102020204" pitchFamily="34" charset="0"/>
              </a:rPr>
              <a:t>THANK YOU 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D869-9272-4287-B17D-813670815CFB}" type="datetime1">
              <a:rPr lang="en-IN" smtClean="0"/>
              <a:t>20-02-2025</a:t>
            </a:fld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7963CA-3D81-4891-B593-9089A32BDB0F}" type="slidenum">
              <a:rPr lang="en-IN" smtClean="0"/>
              <a:t>6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377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7634</TotalTime>
  <Words>369</Words>
  <Application>Microsoft Office PowerPoint</Application>
  <PresentationFormat>Widescreen</PresentationFormat>
  <Paragraphs>52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20" baseType="lpstr">
      <vt:lpstr>Abadi</vt:lpstr>
      <vt:lpstr>ADLaM Display</vt:lpstr>
      <vt:lpstr>Aldhabi</vt:lpstr>
      <vt:lpstr>Aptos</vt:lpstr>
      <vt:lpstr>Aptos Display</vt:lpstr>
      <vt:lpstr>Aptos ExtraBold</vt:lpstr>
      <vt:lpstr>Arial</vt:lpstr>
      <vt:lpstr>Arial Black</vt:lpstr>
      <vt:lpstr>Calibri</vt:lpstr>
      <vt:lpstr>Cambria</vt:lpstr>
      <vt:lpstr>Levenim MT</vt:lpstr>
      <vt:lpstr>Times New Roman</vt:lpstr>
      <vt:lpstr>Office Theme</vt:lpstr>
      <vt:lpstr>Custom Design</vt:lpstr>
      <vt:lpstr>Title</vt:lpstr>
      <vt:lpstr>ABSTRACT</vt:lpstr>
      <vt:lpstr>INTRODUCTION</vt:lpstr>
      <vt:lpstr>BLOCK DIAGRAM </vt:lpstr>
      <vt:lpstr>CIRCUIT DIAGRAM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LENOVO</cp:lastModifiedBy>
  <cp:revision>393</cp:revision>
  <dcterms:created xsi:type="dcterms:W3CDTF">2020-01-16T10:26:20Z</dcterms:created>
  <dcterms:modified xsi:type="dcterms:W3CDTF">2025-02-20T04:38:08Z</dcterms:modified>
</cp:coreProperties>
</file>