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jpg" ContentType="image/jp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8" r:id="rId3"/>
    <p:sldId id="264" r:id="rId4"/>
    <p:sldId id="267" r:id="rId5"/>
    <p:sldId id="268" r:id="rId6"/>
    <p:sldId id="265" r:id="rId7"/>
    <p:sldId id="259" r:id="rId8"/>
    <p:sldId id="260" r:id="rId9"/>
    <p:sldId id="261" r:id="rId10"/>
    <p:sldId id="266" r:id="rId11"/>
    <p:sldId id="269" r:id="rId12"/>
    <p:sldId id="270" r:id="rId13"/>
    <p:sldId id="262" r:id="rId14"/>
  </p:sldIdLst>
  <p:sldSz cx="12192000" cy="6858000"/>
  <p:notesSz cx="12192000" cy="6858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84" d="100"/>
          <a:sy n="84" d="100"/>
        </p:scale>
        <p:origin x="595" y="9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14400" y="2125980"/>
            <a:ext cx="10363200" cy="14401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12-</a:t>
            </a:r>
            <a:r>
              <a:rPr spc="-25" dirty="0"/>
              <a:t>05-</a:t>
            </a:r>
            <a:r>
              <a:rPr spc="-20" dirty="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12-</a:t>
            </a:r>
            <a:r>
              <a:rPr spc="-25" dirty="0"/>
              <a:t>05-</a:t>
            </a:r>
            <a:r>
              <a:rPr spc="-20" dirty="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12-</a:t>
            </a:r>
            <a:r>
              <a:rPr spc="-25" dirty="0"/>
              <a:t>05-</a:t>
            </a:r>
            <a:r>
              <a:rPr spc="-20" dirty="0"/>
              <a:t>2025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12-</a:t>
            </a:r>
            <a:r>
              <a:rPr spc="-25" dirty="0"/>
              <a:t>05-</a:t>
            </a:r>
            <a:r>
              <a:rPr spc="-20" dirty="0"/>
              <a:t>2025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12-</a:t>
            </a:r>
            <a:r>
              <a:rPr spc="-25" dirty="0"/>
              <a:t>05-</a:t>
            </a:r>
            <a:r>
              <a:rPr spc="-20" dirty="0"/>
              <a:t>2025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0" y="754379"/>
            <a:ext cx="12192000" cy="186055"/>
          </a:xfrm>
          <a:custGeom>
            <a:avLst/>
            <a:gdLst/>
            <a:ahLst/>
            <a:cxnLst/>
            <a:rect l="l" t="t" r="r" b="b"/>
            <a:pathLst>
              <a:path w="12192000" h="186055">
                <a:moveTo>
                  <a:pt x="12192000" y="0"/>
                </a:moveTo>
                <a:lnTo>
                  <a:pt x="0" y="0"/>
                </a:lnTo>
                <a:lnTo>
                  <a:pt x="0" y="185927"/>
                </a:lnTo>
                <a:lnTo>
                  <a:pt x="12192000" y="1859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0" y="754379"/>
            <a:ext cx="12192000" cy="186055"/>
          </a:xfrm>
          <a:custGeom>
            <a:avLst/>
            <a:gdLst/>
            <a:ahLst/>
            <a:cxnLst/>
            <a:rect l="l" t="t" r="r" b="b"/>
            <a:pathLst>
              <a:path w="12192000" h="186055">
                <a:moveTo>
                  <a:pt x="0" y="185927"/>
                </a:moveTo>
                <a:lnTo>
                  <a:pt x="12192000" y="185927"/>
                </a:lnTo>
                <a:lnTo>
                  <a:pt x="12192000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ln w="12191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0" y="6347460"/>
            <a:ext cx="12192000" cy="186055"/>
          </a:xfrm>
          <a:custGeom>
            <a:avLst/>
            <a:gdLst/>
            <a:ahLst/>
            <a:cxnLst/>
            <a:rect l="l" t="t" r="r" b="b"/>
            <a:pathLst>
              <a:path w="12192000" h="186054">
                <a:moveTo>
                  <a:pt x="12192000" y="0"/>
                </a:moveTo>
                <a:lnTo>
                  <a:pt x="0" y="0"/>
                </a:lnTo>
                <a:lnTo>
                  <a:pt x="0" y="185927"/>
                </a:lnTo>
                <a:lnTo>
                  <a:pt x="12192000" y="185927"/>
                </a:lnTo>
                <a:lnTo>
                  <a:pt x="12192000" y="0"/>
                </a:lnTo>
                <a:close/>
              </a:path>
            </a:pathLst>
          </a:custGeom>
          <a:solidFill>
            <a:srgbClr val="1F386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0" y="6347460"/>
            <a:ext cx="12192000" cy="186055"/>
          </a:xfrm>
          <a:custGeom>
            <a:avLst/>
            <a:gdLst/>
            <a:ahLst/>
            <a:cxnLst/>
            <a:rect l="l" t="t" r="r" b="b"/>
            <a:pathLst>
              <a:path w="12192000" h="186054">
                <a:moveTo>
                  <a:pt x="0" y="185927"/>
                </a:moveTo>
                <a:lnTo>
                  <a:pt x="12192000" y="185927"/>
                </a:lnTo>
                <a:lnTo>
                  <a:pt x="12192000" y="0"/>
                </a:lnTo>
                <a:lnTo>
                  <a:pt x="0" y="0"/>
                </a:lnTo>
                <a:lnTo>
                  <a:pt x="0" y="185927"/>
                </a:lnTo>
                <a:close/>
              </a:path>
            </a:pathLst>
          </a:custGeom>
          <a:ln w="12191">
            <a:solidFill>
              <a:srgbClr val="1F3863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20" name="bg object 2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10810559" y="78425"/>
            <a:ext cx="1202304" cy="591433"/>
          </a:xfrm>
          <a:prstGeom prst="rect">
            <a:avLst/>
          </a:prstGeom>
        </p:spPr>
      </p:pic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2158110" y="-50545"/>
            <a:ext cx="6897370" cy="762711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000" b="0" i="0">
                <a:solidFill>
                  <a:schemeClr val="tx1"/>
                </a:solidFill>
                <a:latin typeface="Arial Black"/>
                <a:cs typeface="Arial Black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195478" y="6620357"/>
            <a:ext cx="671830" cy="16573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12700">
              <a:lnSpc>
                <a:spcPts val="1150"/>
              </a:lnSpc>
            </a:pPr>
            <a:r>
              <a:rPr spc="-10" dirty="0"/>
              <a:t>12-</a:t>
            </a:r>
            <a:r>
              <a:rPr spc="-25" dirty="0"/>
              <a:t>05-</a:t>
            </a:r>
            <a:r>
              <a:rPr spc="-20" dirty="0"/>
              <a:t>2025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0630154" y="6633235"/>
            <a:ext cx="160654" cy="1663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888888"/>
                </a:solidFill>
                <a:latin typeface="Calibri Light"/>
                <a:cs typeface="Calibri Light"/>
              </a:defRPr>
            </a:lvl1pPr>
          </a:lstStyle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Li,+L" TargetMode="External"/><Relationship Id="rId3" Type="http://schemas.openxmlformats.org/officeDocument/2006/relationships/hyperlink" Target="http://dx.doi.org/10.3390/electronics8010015" TargetMode="External"/><Relationship Id="rId7" Type="http://schemas.openxmlformats.org/officeDocument/2006/relationships/hyperlink" Target="https://arxiv.org/search/cs?searchtype=author&amp;query=Gong,+S" TargetMode="External"/><Relationship Id="rId12" Type="http://schemas.openxmlformats.org/officeDocument/2006/relationships/hyperlink" Target="https://arxiv.org/show-email/6c02ba8b/2407.13076" TargetMode="External"/><Relationship Id="rId2" Type="http://schemas.openxmlformats.org/officeDocument/2006/relationships/hyperlink" Target="https://www.researchgate.net/journal/Electronics-2079-9292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search/cs?searchtype=author&amp;query=Zhang,+X" TargetMode="External"/><Relationship Id="rId11" Type="http://schemas.openxmlformats.org/officeDocument/2006/relationships/hyperlink" Target="https://arxiv.org/show-email/001a5b53/2309.08965" TargetMode="External"/><Relationship Id="rId5" Type="http://schemas.openxmlformats.org/officeDocument/2006/relationships/hyperlink" Target="https://arxiv.org/search/cs?searchtype=author&amp;query=Lin,+Z" TargetMode="External"/><Relationship Id="rId10" Type="http://schemas.openxmlformats.org/officeDocument/2006/relationships/hyperlink" Target="https://arxiv.org/search/cs?searchtype=author&amp;query=Gu,+B" TargetMode="External"/><Relationship Id="rId4" Type="http://schemas.openxmlformats.org/officeDocument/2006/relationships/hyperlink" Target="https://www.researchgate.net/deref/https%3A%2F%2Fcreativecommons.org%2Flicenses%2Fby%2F4.0%2F?_tp=eyJjb250ZXh0Ijp7ImZpcnN0UGFnZSI6InB1YmxpY2F0aW9uIiwicGFnZSI6InB1YmxpY2F0aW9uIiwicG9zaXRpb24iOiJwYWdlSGVhZGVyIn19" TargetMode="External"/><Relationship Id="rId9" Type="http://schemas.openxmlformats.org/officeDocument/2006/relationships/hyperlink" Target="https://arxiv.org/search/cs?searchtype=author&amp;query=Su,+Z" TargetMode="Externa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hyperlink" Target="https://arxiv.org/search/cs?searchtype=author&amp;query=Hasegawa,+M" TargetMode="External"/><Relationship Id="rId13" Type="http://schemas.openxmlformats.org/officeDocument/2006/relationships/hyperlink" Target="https://ieeexplore.ieee.org/author/37088477347" TargetMode="External"/><Relationship Id="rId18" Type="http://schemas.openxmlformats.org/officeDocument/2006/relationships/hyperlink" Target="https://ieeexplore.ieee.org/author/168465209534046" TargetMode="External"/><Relationship Id="rId26" Type="http://schemas.openxmlformats.org/officeDocument/2006/relationships/hyperlink" Target="https://doi.org/10.1109/ICCCS61882.2024.10602933" TargetMode="External"/><Relationship Id="rId3" Type="http://schemas.openxmlformats.org/officeDocument/2006/relationships/hyperlink" Target="https://arxiv.org/search/cs?searchtype=author&amp;query=Elzanaty,+A" TargetMode="External"/><Relationship Id="rId21" Type="http://schemas.openxmlformats.org/officeDocument/2006/relationships/hyperlink" Target="https://doi.org/10.1109/ETCM63562.2024.10746217" TargetMode="External"/><Relationship Id="rId7" Type="http://schemas.openxmlformats.org/officeDocument/2006/relationships/hyperlink" Target="https://arxiv.org/search/cs?searchtype=author&amp;query=Airiyoshi,+R" TargetMode="External"/><Relationship Id="rId12" Type="http://schemas.openxmlformats.org/officeDocument/2006/relationships/hyperlink" Target="https://arxiv.org/abs/2410.11270v1" TargetMode="External"/><Relationship Id="rId17" Type="http://schemas.openxmlformats.org/officeDocument/2006/relationships/hyperlink" Target="https://ieeexplore.ieee.org/author/981077550045868" TargetMode="External"/><Relationship Id="rId25" Type="http://schemas.openxmlformats.org/officeDocument/2006/relationships/hyperlink" Target="https://ieeexplore.ieee.org/author/37289710600" TargetMode="External"/><Relationship Id="rId2" Type="http://schemas.openxmlformats.org/officeDocument/2006/relationships/hyperlink" Target="https://arxiv.org/search/cs?searchtype=author&amp;query=Lin,+G" TargetMode="External"/><Relationship Id="rId16" Type="http://schemas.openxmlformats.org/officeDocument/2006/relationships/hyperlink" Target="https://ieeexplore.ieee.org/author/233620355455662" TargetMode="External"/><Relationship Id="rId20" Type="http://schemas.openxmlformats.org/officeDocument/2006/relationships/hyperlink" Target="https://ieeexplore.ieee.org/author/359796166024439" TargetMode="Externa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arxiv.org/abs/2306.02323v1" TargetMode="External"/><Relationship Id="rId11" Type="http://schemas.openxmlformats.org/officeDocument/2006/relationships/hyperlink" Target="https://arxiv.org/show-email/9f2c05ec/2410.11270" TargetMode="External"/><Relationship Id="rId24" Type="http://schemas.openxmlformats.org/officeDocument/2006/relationships/hyperlink" Target="https://ieeexplore.ieee.org/author/37089933591" TargetMode="External"/><Relationship Id="rId5" Type="http://schemas.openxmlformats.org/officeDocument/2006/relationships/hyperlink" Target="https://arxiv.org/show-email/3ef0d7e9/2306.02323" TargetMode="External"/><Relationship Id="rId15" Type="http://schemas.openxmlformats.org/officeDocument/2006/relationships/hyperlink" Target="https://doi.org/10.1109/ICETCI57876.2023.10177034" TargetMode="External"/><Relationship Id="rId23" Type="http://schemas.openxmlformats.org/officeDocument/2006/relationships/hyperlink" Target="https://ieeexplore.ieee.org/author/37089998753" TargetMode="External"/><Relationship Id="rId10" Type="http://schemas.openxmlformats.org/officeDocument/2006/relationships/hyperlink" Target="https://arxiv.org/search/cs?searchtype=author&amp;query=Li,+A" TargetMode="External"/><Relationship Id="rId19" Type="http://schemas.openxmlformats.org/officeDocument/2006/relationships/hyperlink" Target="https://ieeexplore.ieee.org/author/194765111577551" TargetMode="External"/><Relationship Id="rId4" Type="http://schemas.openxmlformats.org/officeDocument/2006/relationships/hyperlink" Target="https://arxiv.org/search/cs?searchtype=author&amp;query=Alouini,+M" TargetMode="External"/><Relationship Id="rId9" Type="http://schemas.openxmlformats.org/officeDocument/2006/relationships/hyperlink" Target="https://arxiv.org/search/cs?searchtype=author&amp;query=Ohtsuki,+T" TargetMode="External"/><Relationship Id="rId14" Type="http://schemas.openxmlformats.org/officeDocument/2006/relationships/hyperlink" Target="https://ieeexplore.ieee.org/author/37088478588" TargetMode="External"/><Relationship Id="rId22" Type="http://schemas.openxmlformats.org/officeDocument/2006/relationships/hyperlink" Target="https://ieeexplore.ieee.org/author/37089999449" TargetMode="Externa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-6095" y="-6095"/>
            <a:ext cx="12204700" cy="200025"/>
            <a:chOff x="-6095" y="-6095"/>
            <a:chExt cx="12204700" cy="200025"/>
          </a:xfrm>
        </p:grpSpPr>
        <p:sp>
          <p:nvSpPr>
            <p:cNvPr id="3" name="object 3"/>
            <p:cNvSpPr/>
            <p:nvPr/>
          </p:nvSpPr>
          <p:spPr>
            <a:xfrm>
              <a:off x="0" y="0"/>
              <a:ext cx="12192000" cy="187960"/>
            </a:xfrm>
            <a:custGeom>
              <a:avLst/>
              <a:gdLst/>
              <a:ahLst/>
              <a:cxnLst/>
              <a:rect l="l" t="t" r="r" b="b"/>
              <a:pathLst>
                <a:path w="12192000" h="187960">
                  <a:moveTo>
                    <a:pt x="12192000" y="0"/>
                  </a:moveTo>
                  <a:lnTo>
                    <a:pt x="0" y="0"/>
                  </a:lnTo>
                  <a:lnTo>
                    <a:pt x="0" y="187451"/>
                  </a:lnTo>
                  <a:lnTo>
                    <a:pt x="12192000" y="187451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0" y="0"/>
              <a:ext cx="12192000" cy="187960"/>
            </a:xfrm>
            <a:custGeom>
              <a:avLst/>
              <a:gdLst/>
              <a:ahLst/>
              <a:cxnLst/>
              <a:rect l="l" t="t" r="r" b="b"/>
              <a:pathLst>
                <a:path w="12192000" h="187960">
                  <a:moveTo>
                    <a:pt x="0" y="187451"/>
                  </a:moveTo>
                  <a:lnTo>
                    <a:pt x="12192000" y="187451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7451"/>
                  </a:lnTo>
                  <a:close/>
                </a:path>
              </a:pathLst>
            </a:custGeom>
            <a:ln w="12192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5" name="object 5"/>
          <p:cNvGrpSpPr/>
          <p:nvPr/>
        </p:nvGrpSpPr>
        <p:grpSpPr>
          <a:xfrm>
            <a:off x="-6095" y="6658355"/>
            <a:ext cx="12204700" cy="198120"/>
            <a:chOff x="-6095" y="6658355"/>
            <a:chExt cx="12204700" cy="198120"/>
          </a:xfrm>
        </p:grpSpPr>
        <p:sp>
          <p:nvSpPr>
            <p:cNvPr id="6" name="object 6"/>
            <p:cNvSpPr/>
            <p:nvPr/>
          </p:nvSpPr>
          <p:spPr>
            <a:xfrm>
              <a:off x="0" y="6664451"/>
              <a:ext cx="12192000" cy="186055"/>
            </a:xfrm>
            <a:custGeom>
              <a:avLst/>
              <a:gdLst/>
              <a:ahLst/>
              <a:cxnLst/>
              <a:rect l="l" t="t" r="r" b="b"/>
              <a:pathLst>
                <a:path w="12192000" h="186054">
                  <a:moveTo>
                    <a:pt x="12192000" y="0"/>
                  </a:moveTo>
                  <a:lnTo>
                    <a:pt x="0" y="0"/>
                  </a:lnTo>
                  <a:lnTo>
                    <a:pt x="0" y="185928"/>
                  </a:lnTo>
                  <a:lnTo>
                    <a:pt x="12192000" y="185928"/>
                  </a:lnTo>
                  <a:lnTo>
                    <a:pt x="12192000" y="0"/>
                  </a:lnTo>
                  <a:close/>
                </a:path>
              </a:pathLst>
            </a:custGeom>
            <a:solidFill>
              <a:srgbClr val="1F386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0" y="6664451"/>
              <a:ext cx="12192000" cy="186055"/>
            </a:xfrm>
            <a:custGeom>
              <a:avLst/>
              <a:gdLst/>
              <a:ahLst/>
              <a:cxnLst/>
              <a:rect l="l" t="t" r="r" b="b"/>
              <a:pathLst>
                <a:path w="12192000" h="186054">
                  <a:moveTo>
                    <a:pt x="0" y="185928"/>
                  </a:moveTo>
                  <a:lnTo>
                    <a:pt x="12192000" y="185928"/>
                  </a:lnTo>
                  <a:lnTo>
                    <a:pt x="12192000" y="0"/>
                  </a:lnTo>
                  <a:lnTo>
                    <a:pt x="0" y="0"/>
                  </a:lnTo>
                  <a:lnTo>
                    <a:pt x="0" y="185928"/>
                  </a:lnTo>
                  <a:close/>
                </a:path>
              </a:pathLst>
            </a:custGeom>
            <a:ln w="12191">
              <a:solidFill>
                <a:srgbClr val="1F3863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pic>
        <p:nvPicPr>
          <p:cNvPr id="8" name="object 8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169920" y="105155"/>
            <a:ext cx="5807963" cy="2846832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title"/>
          </p:nvPr>
        </p:nvSpPr>
        <p:spPr>
          <a:xfrm>
            <a:off x="1342389" y="3035300"/>
            <a:ext cx="9570085" cy="3911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2400" dirty="0"/>
              <a:t>LOW</a:t>
            </a:r>
            <a:r>
              <a:rPr sz="2400" spc="-100" dirty="0"/>
              <a:t> </a:t>
            </a:r>
            <a:r>
              <a:rPr sz="2400" dirty="0"/>
              <a:t>POWER</a:t>
            </a:r>
            <a:r>
              <a:rPr sz="2400" spc="-100" dirty="0"/>
              <a:t> </a:t>
            </a:r>
            <a:r>
              <a:rPr sz="2400" dirty="0"/>
              <a:t>TRANSMISSION</a:t>
            </a:r>
            <a:r>
              <a:rPr sz="2400" spc="-85" dirty="0"/>
              <a:t> </a:t>
            </a:r>
            <a:r>
              <a:rPr sz="2400" dirty="0"/>
              <a:t>USING</a:t>
            </a:r>
            <a:r>
              <a:rPr sz="2400" spc="-100" dirty="0"/>
              <a:t> </a:t>
            </a:r>
            <a:r>
              <a:rPr sz="2400" dirty="0"/>
              <a:t>LORA</a:t>
            </a:r>
            <a:r>
              <a:rPr sz="2400" spc="-110" dirty="0"/>
              <a:t> </a:t>
            </a:r>
            <a:r>
              <a:rPr sz="2400" spc="-10" dirty="0"/>
              <a:t>TECHNOLOGY</a:t>
            </a:r>
            <a:endParaRPr sz="2400"/>
          </a:p>
        </p:txBody>
      </p:sp>
      <p:sp>
        <p:nvSpPr>
          <p:cNvPr id="10" name="object 10"/>
          <p:cNvSpPr txBox="1"/>
          <p:nvPr/>
        </p:nvSpPr>
        <p:spPr>
          <a:xfrm>
            <a:off x="8033131" y="4452873"/>
            <a:ext cx="3828415" cy="112331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Black"/>
                <a:cs typeface="Arial Black"/>
              </a:rPr>
              <a:t>Guided</a:t>
            </a:r>
            <a:r>
              <a:rPr sz="2400" spc="-15" dirty="0">
                <a:latin typeface="Arial Black"/>
                <a:cs typeface="Arial Black"/>
              </a:rPr>
              <a:t> </a:t>
            </a:r>
            <a:r>
              <a:rPr sz="2400" spc="-25" dirty="0">
                <a:latin typeface="Arial Black"/>
                <a:cs typeface="Arial Black"/>
              </a:rPr>
              <a:t>by, </a:t>
            </a:r>
            <a:r>
              <a:rPr sz="2400" spc="-10" dirty="0">
                <a:latin typeface="Arial Black"/>
                <a:cs typeface="Arial Black"/>
              </a:rPr>
              <a:t>DR.M.MATHAN</a:t>
            </a:r>
            <a:r>
              <a:rPr sz="2400" spc="-110" dirty="0">
                <a:latin typeface="Arial Black"/>
                <a:cs typeface="Arial Black"/>
              </a:rPr>
              <a:t> </a:t>
            </a:r>
            <a:r>
              <a:rPr sz="2400" spc="-10" dirty="0">
                <a:latin typeface="Arial Black"/>
                <a:cs typeface="Arial Black"/>
              </a:rPr>
              <a:t>KUMAR </a:t>
            </a:r>
            <a:r>
              <a:rPr sz="2400" dirty="0">
                <a:latin typeface="Arial Black"/>
                <a:cs typeface="Arial Black"/>
              </a:rPr>
              <a:t>DEP</a:t>
            </a:r>
            <a:r>
              <a:rPr sz="2400" spc="-20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OF</a:t>
            </a:r>
            <a:r>
              <a:rPr sz="2400" spc="-10" dirty="0">
                <a:latin typeface="Arial Black"/>
                <a:cs typeface="Arial Black"/>
              </a:rPr>
              <a:t> </a:t>
            </a:r>
            <a:r>
              <a:rPr sz="2400" spc="-25" dirty="0">
                <a:latin typeface="Arial Black"/>
                <a:cs typeface="Arial Black"/>
              </a:rPr>
              <a:t>ECE</a:t>
            </a:r>
            <a:endParaRPr sz="2400">
              <a:latin typeface="Arial Black"/>
              <a:cs typeface="Arial Black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54888" y="4471492"/>
            <a:ext cx="3375660" cy="185547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100"/>
              </a:spcBef>
            </a:pPr>
            <a:r>
              <a:rPr sz="2400" dirty="0">
                <a:latin typeface="Arial Black"/>
                <a:cs typeface="Arial Black"/>
              </a:rPr>
              <a:t>TEAM</a:t>
            </a:r>
            <a:r>
              <a:rPr sz="2400" spc="-35" dirty="0">
                <a:latin typeface="Arial Black"/>
                <a:cs typeface="Arial Black"/>
              </a:rPr>
              <a:t> </a:t>
            </a:r>
            <a:r>
              <a:rPr sz="2400" dirty="0">
                <a:latin typeface="Arial Black"/>
                <a:cs typeface="Arial Black"/>
              </a:rPr>
              <a:t>MEMBERS</a:t>
            </a:r>
            <a:r>
              <a:rPr sz="2400" spc="-35" dirty="0">
                <a:latin typeface="Arial Black"/>
                <a:cs typeface="Arial Black"/>
              </a:rPr>
              <a:t> </a:t>
            </a:r>
            <a:r>
              <a:rPr sz="2400" spc="-50" dirty="0">
                <a:latin typeface="Arial Black"/>
                <a:cs typeface="Arial Black"/>
              </a:rPr>
              <a:t>: </a:t>
            </a:r>
            <a:r>
              <a:rPr sz="2400" spc="-10" dirty="0">
                <a:latin typeface="Arial Black"/>
                <a:cs typeface="Arial Black"/>
              </a:rPr>
              <a:t>E.G.PRADEEP (RA2211004050026) B.PRASANTH (RA2211004050008)</a:t>
            </a:r>
            <a:endParaRPr sz="2400">
              <a:latin typeface="Arial Black"/>
              <a:cs typeface="Arial Black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76600" y="76200"/>
            <a:ext cx="6897370" cy="615553"/>
          </a:xfrm>
        </p:spPr>
        <p:txBody>
          <a:bodyPr/>
          <a:lstStyle/>
          <a:p>
            <a:r>
              <a:rPr lang="en-US" dirty="0" smtClean="0"/>
              <a:t>CONCLUSION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1495" y="2438400"/>
            <a:ext cx="12181438" cy="2585323"/>
          </a:xfrm>
        </p:spPr>
        <p:txBody>
          <a:bodyPr/>
          <a:lstStyle/>
          <a:p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The successful interfacing of the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LoRa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SX1276 with the STM32 microcontroller using the LR1276-915MHz module demonstrates an efficient solution for low-power long-range wireless communication. The implementation achieves a balance between power efficiency, communication reliability, and hardware simplicity, making it suitable for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IoT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and remote monitoring applications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Simulation and real-time testing validate the system’s effectiveness in transmitting sensor data over extended distances.</a:t>
            </a:r>
          </a:p>
        </p:txBody>
      </p:sp>
    </p:spTree>
    <p:extLst>
      <p:ext uri="{BB962C8B-B14F-4D97-AF65-F5344CB8AC3E}">
        <p14:creationId xmlns:p14="http://schemas.microsoft.com/office/powerpoint/2010/main" val="81622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110" y="-50545"/>
            <a:ext cx="6897370" cy="615553"/>
          </a:xfrm>
        </p:spPr>
        <p:txBody>
          <a:bodyPr/>
          <a:lstStyle/>
          <a:p>
            <a:pPr algn="ctr"/>
            <a:r>
              <a:rPr lang="en-US" dirty="0" smtClean="0"/>
              <a:t>REFERENCES 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914400"/>
            <a:ext cx="12192000" cy="5539978"/>
          </a:xfrm>
        </p:spPr>
        <p:txBody>
          <a:bodyPr/>
          <a:lstStyle/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1.D. H. Kim, J. Y. Lim and J. D.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Kim,“Low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-Power, Long-Range, High-Data Transmission Using Wi-Fi and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LoRa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”, 6th International Conference on IT Convergence and Security (ICITCS), Prague, Czech Republic, 2016, pp. 1-3, </a:t>
            </a: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DOI: 10.1109/ICITCS.2016.7740351.</a:t>
            </a: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2. U. Noreen, A.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Bounceur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and L. Clavier, “A study of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LoRa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low power and wide area network technology”, International Conference on Advanced Technologies for Signal and Image Processing (ATSIP), Fez,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Morocco,pp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. 1-6, DOI: 10.1109/ATSIP.2017.8075570.</a:t>
            </a: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3.Sanchez-Iborra, R., G.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Liaño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I.,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Simoes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C.,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Couñago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E.,&amp;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Skarmeta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 A. F. . ,“Tracking and monitoring system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basedon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LoRa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technology for lightweight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boats”.December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2018.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Electronics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8(1):15DOI: 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10.3390/electronics8010015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License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CC BY 4.0</a:t>
            </a:r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4.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Ziqi Lin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Xu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Zhang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Shimin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Gong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Lanhua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 Li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Zhou Su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Bo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Gu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,“Matching-Driven Deep Reinforcement Learning for Energy-Efficient Transmission Parameter Allocation in Multi-Gateway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LoRa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Networks”.From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Xu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Zhang [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view email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b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[v1] Sat, 16 Sep 2023 11:37:23 UTC (2,953 KB)</a:t>
            </a: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5.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Ziqi Lin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Xu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 Zhang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Shimin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 Gong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Lanhua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 Li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Zhou Su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Bo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Gu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,“Matching-Driven Deep Reinforcement Learning for Energy-Efficient Transmission Parameter Allocation in Multi-Gateway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LoRa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Networks”.From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Ziqi Lin [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view email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b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[v1] Thu, 18 Jul 2024 00:54:26 UTC (2,126 KB)</a:t>
            </a: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7577708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58110" y="-50545"/>
            <a:ext cx="6897370" cy="615553"/>
          </a:xfrm>
        </p:spPr>
        <p:txBody>
          <a:bodyPr/>
          <a:lstStyle/>
          <a:p>
            <a:pPr algn="ctr"/>
            <a:r>
              <a:rPr lang="en-US" dirty="0" smtClean="0"/>
              <a:t>REFERENCES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0" y="685800"/>
            <a:ext cx="12192000" cy="5816977"/>
          </a:xfrm>
        </p:spPr>
        <p:txBody>
          <a:bodyPr/>
          <a:lstStyle/>
          <a:p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6.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"/>
              </a:rPr>
              <a:t>Ganghui Lin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Ahmed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3"/>
              </a:rPr>
              <a:t>Elzanaty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Mohamed-Slim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4"/>
              </a:rPr>
              <a:t>Alouini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,“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LoRa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Backscatter Communications: Temporal, Spectral, and Error Performance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Analysis”.From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: Ganghui Lin [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5"/>
              </a:rPr>
              <a:t>view email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 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6"/>
              </a:rPr>
              <a:t>[v1]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Sun, 4 Jun 2023 10:30:04 UTC (8,299 KB)</a:t>
            </a:r>
            <a:b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[v2] Tue, 20 Jun 2023 14:33:44 UTC (8,323 KB)</a:t>
            </a: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7.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Ryotai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7"/>
              </a:rPr>
              <a:t>Airiyoshi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Mikio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8"/>
              </a:rPr>
              <a:t> Hasegawa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Tomoaki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9"/>
              </a:rPr>
              <a:t>Ohtsuki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 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Aohan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0"/>
              </a:rPr>
              <a:t>Li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,“Energy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Efficient Transmission Parameters Selection Method Using Reinforcement Learning in Distributed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LoRa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Networks)”.From: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Aohan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Li [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1"/>
              </a:rPr>
              <a:t>view email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]</a:t>
            </a:r>
            <a:b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2"/>
              </a:rPr>
              <a:t>[v1]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Tue, 15 Oct 2024 04:49:56 UTC (2,355 KB)</a:t>
            </a:r>
            <a:b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</a:b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[v2] Wed, 22 Jan 2025 04:25:10 UTC (2,354 KB)</a:t>
            </a:r>
          </a:p>
          <a:p>
            <a:pPr lvl="0" fontAlgn="base"/>
            <a:r>
              <a:rPr lang="en-US" b="1" cap="small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8.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Jesse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3"/>
              </a:rPr>
              <a:t>Duran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4"/>
              </a:rPr>
              <a:t>Yiyan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4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4"/>
              </a:rPr>
              <a:t>Li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,“An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Ultra Low Power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LoRa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Mesh for Low Cost and Real Time Resort Pool Temperature Monitoring”.DOI: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5"/>
              </a:rPr>
              <a:t>10.1109/ICETCI57876.2023.10177034</a:t>
            </a:r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9.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6"/>
              </a:rPr>
              <a:t>Eynar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6"/>
              </a:rPr>
              <a:t>Calle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6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6"/>
              </a:rPr>
              <a:t>Viles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 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7"/>
              </a:rPr>
              <a:t>Edgar Roberto Ramos Silvestre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 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8"/>
              </a:rPr>
              <a:t>Elias Brayan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8"/>
              </a:rPr>
              <a:t>Choque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8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8"/>
              </a:rPr>
              <a:t>Maydana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 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19"/>
              </a:rPr>
              <a:t>Wilder Orellana Lopez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 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0"/>
              </a:rPr>
              <a:t>Cristian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0"/>
              </a:rPr>
              <a:t>Capriles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0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0"/>
              </a:rPr>
              <a:t>Olivera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,“Performance Assessment of a Low Power Wide Area  wireless Networks based on Lora Technology using IOT devices in different Bolivia Areas ”.DOI: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1"/>
              </a:rPr>
              <a:t>10.1109/ETCM63562.2024.10746217</a:t>
            </a:r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 </a:t>
            </a:r>
          </a:p>
          <a:p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10.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2"/>
              </a:rPr>
              <a:t>Diyuan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2"/>
              </a:rPr>
              <a:t>Shen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3"/>
              </a:rPr>
              <a:t>Ling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3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3"/>
              </a:rPr>
              <a:t>Huang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4"/>
              </a:rPr>
              <a:t>Xiaobo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4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4"/>
              </a:rPr>
              <a:t>Zhang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;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5"/>
              </a:rPr>
              <a:t>Zhangqin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5"/>
              </a:rPr>
              <a:t>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5"/>
              </a:rPr>
              <a:t>Huang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,“Research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on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ReaL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Time Data Wireless Communication System Based on </a:t>
            </a:r>
            <a:r>
              <a:rPr lang="en-US" b="1" dirty="0" err="1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LoRa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</a:rPr>
              <a:t> Technology”.DOI:</a:t>
            </a:r>
            <a:r>
              <a:rPr lang="en-US" b="1" dirty="0">
                <a:solidFill>
                  <a:schemeClr val="tx1"/>
                </a:solidFill>
                <a:latin typeface="Cambria" panose="02040503050406030204" pitchFamily="18" charset="0"/>
                <a:ea typeface="Cambria" panose="02040503050406030204" pitchFamily="18" charset="0"/>
                <a:hlinkClick r:id="rId26"/>
              </a:rPr>
              <a:t>10.1109/ICCCS61882.2024.10602933</a:t>
            </a:r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b="1" dirty="0">
              <a:solidFill>
                <a:schemeClr val="tx1"/>
              </a:solidFill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4382612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596132" y="2817114"/>
            <a:ext cx="5088890" cy="84836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z="5400" dirty="0"/>
              <a:t>THANK</a:t>
            </a:r>
            <a:r>
              <a:rPr sz="5400" spc="-320" dirty="0"/>
              <a:t> </a:t>
            </a:r>
            <a:r>
              <a:rPr sz="5400" dirty="0"/>
              <a:t>YOU</a:t>
            </a:r>
            <a:r>
              <a:rPr sz="5400" spc="-320" dirty="0"/>
              <a:t> </a:t>
            </a:r>
            <a:r>
              <a:rPr sz="5400" spc="-50" dirty="0"/>
              <a:t>!</a:t>
            </a:r>
            <a:endParaRPr sz="5400"/>
          </a:p>
        </p:txBody>
      </p:sp>
      <p:sp>
        <p:nvSpPr>
          <p:cNvPr id="3" name="object 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10" dirty="0"/>
              <a:t>12-</a:t>
            </a:r>
            <a:r>
              <a:rPr spc="-25" dirty="0"/>
              <a:t>05-</a:t>
            </a:r>
            <a:r>
              <a:rPr spc="-20" dirty="0"/>
              <a:t>2025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13</a:t>
            </a:fld>
            <a:endParaRPr spc="-5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3838447" y="-50545"/>
            <a:ext cx="444500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INTRODUCTION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10" dirty="0"/>
              <a:t>12-</a:t>
            </a:r>
            <a:r>
              <a:rPr spc="-25" dirty="0"/>
              <a:t>05-</a:t>
            </a:r>
            <a:r>
              <a:rPr spc="-20" dirty="0"/>
              <a:t>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3" name="object 3"/>
          <p:cNvSpPr txBox="1"/>
          <p:nvPr/>
        </p:nvSpPr>
        <p:spPr>
          <a:xfrm>
            <a:off x="166827" y="2534488"/>
            <a:ext cx="11854815" cy="1984375"/>
          </a:xfrm>
          <a:prstGeom prst="rect">
            <a:avLst/>
          </a:prstGeom>
        </p:spPr>
        <p:txBody>
          <a:bodyPr vert="horz" wrap="square" lIns="0" tIns="55880" rIns="0" bIns="0" rtlCol="0">
            <a:spAutoFit/>
          </a:bodyPr>
          <a:lstStyle/>
          <a:p>
            <a:pPr marL="12700" marR="5080">
              <a:lnSpc>
                <a:spcPct val="89800"/>
              </a:lnSpc>
              <a:spcBef>
                <a:spcPts val="440"/>
              </a:spcBef>
            </a:pPr>
            <a:r>
              <a:rPr sz="2800" b="1" dirty="0">
                <a:latin typeface="Cambria"/>
                <a:cs typeface="Cambria"/>
              </a:rPr>
              <a:t>A</a:t>
            </a:r>
            <a:r>
              <a:rPr sz="2800" b="1" spc="-70" dirty="0">
                <a:latin typeface="Cambria"/>
                <a:cs typeface="Cambria"/>
              </a:rPr>
              <a:t> </a:t>
            </a:r>
            <a:r>
              <a:rPr sz="2800" b="1" spc="-35" dirty="0">
                <a:latin typeface="Cambria"/>
                <a:cs typeface="Cambria"/>
              </a:rPr>
              <a:t>LoRaWAN</a:t>
            </a:r>
            <a:r>
              <a:rPr sz="2800" b="1" spc="-65" dirty="0">
                <a:latin typeface="Cambria"/>
                <a:cs typeface="Cambria"/>
              </a:rPr>
              <a:t> </a:t>
            </a:r>
            <a:r>
              <a:rPr sz="2800" b="1" spc="-10" dirty="0">
                <a:latin typeface="Cambria"/>
                <a:cs typeface="Cambria"/>
              </a:rPr>
              <a:t>network</a:t>
            </a:r>
            <a:r>
              <a:rPr sz="2800" b="1" spc="-70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(Long</a:t>
            </a:r>
            <a:r>
              <a:rPr sz="2800" b="1" spc="-80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Range</a:t>
            </a:r>
            <a:r>
              <a:rPr sz="2800" b="1" spc="-65" dirty="0">
                <a:latin typeface="Cambria"/>
                <a:cs typeface="Cambria"/>
              </a:rPr>
              <a:t> </a:t>
            </a:r>
            <a:r>
              <a:rPr sz="2800" b="1" spc="-10" dirty="0">
                <a:latin typeface="Cambria"/>
                <a:cs typeface="Cambria"/>
              </a:rPr>
              <a:t>Network</a:t>
            </a:r>
            <a:r>
              <a:rPr sz="2800" b="1" spc="-55" dirty="0">
                <a:latin typeface="Cambria"/>
                <a:cs typeface="Cambria"/>
              </a:rPr>
              <a:t> </a:t>
            </a:r>
            <a:r>
              <a:rPr sz="2800" b="1" spc="-10" dirty="0">
                <a:latin typeface="Cambria"/>
                <a:cs typeface="Cambria"/>
              </a:rPr>
              <a:t>Protocol)</a:t>
            </a:r>
            <a:r>
              <a:rPr sz="2800" b="1" spc="-75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is</a:t>
            </a:r>
            <a:r>
              <a:rPr sz="2800" b="1" spc="-65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of</a:t>
            </a:r>
            <a:r>
              <a:rPr sz="2800" b="1" spc="-70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the</a:t>
            </a:r>
            <a:r>
              <a:rPr sz="2800" b="1" spc="-55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Low</a:t>
            </a:r>
            <a:r>
              <a:rPr sz="2800" b="1" spc="-70" dirty="0">
                <a:latin typeface="Cambria"/>
                <a:cs typeface="Cambria"/>
              </a:rPr>
              <a:t> </a:t>
            </a:r>
            <a:r>
              <a:rPr sz="2800" b="1" spc="-10" dirty="0">
                <a:latin typeface="Cambria"/>
                <a:cs typeface="Cambria"/>
              </a:rPr>
              <a:t>Power </a:t>
            </a:r>
            <a:r>
              <a:rPr sz="2800" b="1" dirty="0">
                <a:latin typeface="Cambria"/>
                <a:cs typeface="Cambria"/>
              </a:rPr>
              <a:t>Wide</a:t>
            </a:r>
            <a:r>
              <a:rPr sz="2800" b="1" spc="-95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Area</a:t>
            </a:r>
            <a:r>
              <a:rPr sz="2800" b="1" spc="-90" dirty="0">
                <a:latin typeface="Cambria"/>
                <a:cs typeface="Cambria"/>
              </a:rPr>
              <a:t> </a:t>
            </a:r>
            <a:r>
              <a:rPr sz="2800" b="1" spc="-10" dirty="0">
                <a:latin typeface="Cambria"/>
                <a:cs typeface="Cambria"/>
              </a:rPr>
              <a:t>Network</a:t>
            </a:r>
            <a:r>
              <a:rPr sz="2800" b="1" spc="-75" dirty="0">
                <a:latin typeface="Cambria"/>
                <a:cs typeface="Cambria"/>
              </a:rPr>
              <a:t> </a:t>
            </a:r>
            <a:r>
              <a:rPr sz="2800" b="1" spc="-30" dirty="0">
                <a:latin typeface="Cambria"/>
                <a:cs typeface="Cambria"/>
              </a:rPr>
              <a:t>(LPWAN)</a:t>
            </a:r>
            <a:r>
              <a:rPr sz="2800" b="1" spc="-90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type</a:t>
            </a:r>
            <a:r>
              <a:rPr sz="2800" b="1" spc="-90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and</a:t>
            </a:r>
            <a:r>
              <a:rPr sz="2800" b="1" spc="-80" dirty="0">
                <a:latin typeface="Cambria"/>
                <a:cs typeface="Cambria"/>
              </a:rPr>
              <a:t> </a:t>
            </a:r>
            <a:r>
              <a:rPr sz="2800" b="1" spc="-10" dirty="0">
                <a:latin typeface="Cambria"/>
                <a:cs typeface="Cambria"/>
              </a:rPr>
              <a:t>encompasses</a:t>
            </a:r>
            <a:r>
              <a:rPr sz="2800" b="1" spc="-85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battery</a:t>
            </a:r>
            <a:r>
              <a:rPr sz="2800" b="1" spc="-90" dirty="0">
                <a:latin typeface="Cambria"/>
                <a:cs typeface="Cambria"/>
              </a:rPr>
              <a:t> </a:t>
            </a:r>
            <a:r>
              <a:rPr sz="2800" b="1" spc="-10" dirty="0">
                <a:latin typeface="Cambria"/>
                <a:cs typeface="Cambria"/>
              </a:rPr>
              <a:t>powered </a:t>
            </a:r>
            <a:r>
              <a:rPr sz="2800" b="1" dirty="0">
                <a:latin typeface="Cambria"/>
                <a:cs typeface="Cambria"/>
              </a:rPr>
              <a:t>devices</a:t>
            </a:r>
            <a:r>
              <a:rPr sz="2800" b="1" spc="-75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that</a:t>
            </a:r>
            <a:r>
              <a:rPr sz="2800" b="1" spc="-75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ensure</a:t>
            </a:r>
            <a:r>
              <a:rPr sz="2800" b="1" spc="-90" dirty="0">
                <a:latin typeface="Cambria"/>
                <a:cs typeface="Cambria"/>
              </a:rPr>
              <a:t> </a:t>
            </a:r>
            <a:r>
              <a:rPr sz="2800" b="1" spc="-10" dirty="0">
                <a:latin typeface="Cambria"/>
                <a:cs typeface="Cambria"/>
              </a:rPr>
              <a:t>bidirectional</a:t>
            </a:r>
            <a:r>
              <a:rPr sz="2800" b="1" spc="-85" dirty="0">
                <a:latin typeface="Cambria"/>
                <a:cs typeface="Cambria"/>
              </a:rPr>
              <a:t> </a:t>
            </a:r>
            <a:r>
              <a:rPr sz="2800" b="1" spc="-10" dirty="0">
                <a:latin typeface="Cambria"/>
                <a:cs typeface="Cambria"/>
              </a:rPr>
              <a:t>communication.</a:t>
            </a:r>
            <a:r>
              <a:rPr sz="2800" b="1" spc="-65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The</a:t>
            </a:r>
            <a:r>
              <a:rPr sz="2800" b="1" spc="-85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main</a:t>
            </a:r>
            <a:r>
              <a:rPr sz="2800" b="1" spc="-80" dirty="0">
                <a:latin typeface="Cambria"/>
                <a:cs typeface="Cambria"/>
              </a:rPr>
              <a:t> </a:t>
            </a:r>
            <a:r>
              <a:rPr sz="2800" b="1" spc="-10" dirty="0">
                <a:latin typeface="Cambria"/>
                <a:cs typeface="Cambria"/>
              </a:rPr>
              <a:t>contribution </a:t>
            </a:r>
            <a:r>
              <a:rPr sz="2800" b="1" dirty="0">
                <a:latin typeface="Cambria"/>
                <a:cs typeface="Cambria"/>
              </a:rPr>
              <a:t>of</a:t>
            </a:r>
            <a:r>
              <a:rPr sz="2800" b="1" spc="-75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the</a:t>
            </a:r>
            <a:r>
              <a:rPr sz="2800" b="1" spc="-55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project</a:t>
            </a:r>
            <a:r>
              <a:rPr sz="2800" b="1" spc="-55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is</a:t>
            </a:r>
            <a:r>
              <a:rPr sz="2800" b="1" spc="-70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the</a:t>
            </a:r>
            <a:r>
              <a:rPr sz="2800" b="1" spc="-70" dirty="0">
                <a:latin typeface="Cambria"/>
                <a:cs typeface="Cambria"/>
              </a:rPr>
              <a:t> </a:t>
            </a:r>
            <a:r>
              <a:rPr sz="2800" b="1" spc="-10" dirty="0">
                <a:latin typeface="Cambria"/>
                <a:cs typeface="Cambria"/>
              </a:rPr>
              <a:t>evaluation</a:t>
            </a:r>
            <a:r>
              <a:rPr sz="2800" b="1" spc="-55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of</a:t>
            </a:r>
            <a:r>
              <a:rPr sz="2800" b="1" spc="-75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the</a:t>
            </a:r>
            <a:r>
              <a:rPr sz="2800" b="1" spc="-55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LoRa</a:t>
            </a:r>
            <a:r>
              <a:rPr sz="2800" b="1" spc="-60" dirty="0">
                <a:latin typeface="Cambria"/>
                <a:cs typeface="Cambria"/>
              </a:rPr>
              <a:t> </a:t>
            </a:r>
            <a:r>
              <a:rPr sz="2800" b="1" spc="-10" dirty="0">
                <a:latin typeface="Cambria"/>
                <a:cs typeface="Cambria"/>
              </a:rPr>
              <a:t>technology</a:t>
            </a:r>
            <a:r>
              <a:rPr sz="2800" b="1" spc="-60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considering</a:t>
            </a:r>
            <a:r>
              <a:rPr sz="2800" b="1" spc="-85" dirty="0">
                <a:latin typeface="Cambria"/>
                <a:cs typeface="Cambria"/>
              </a:rPr>
              <a:t> </a:t>
            </a:r>
            <a:r>
              <a:rPr sz="2800" b="1" spc="-25" dirty="0">
                <a:latin typeface="Cambria"/>
                <a:cs typeface="Cambria"/>
              </a:rPr>
              <a:t>the </a:t>
            </a:r>
            <a:r>
              <a:rPr sz="2800" b="1" spc="-10" dirty="0">
                <a:latin typeface="Cambria"/>
                <a:cs typeface="Cambria"/>
              </a:rPr>
              <a:t>requirements</a:t>
            </a:r>
            <a:r>
              <a:rPr sz="2800" b="1" spc="-110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of</a:t>
            </a:r>
            <a:r>
              <a:rPr sz="2800" b="1" spc="-75" dirty="0">
                <a:latin typeface="Cambria"/>
                <a:cs typeface="Cambria"/>
              </a:rPr>
              <a:t> </a:t>
            </a:r>
            <a:r>
              <a:rPr sz="2800" b="1" dirty="0">
                <a:latin typeface="Cambria"/>
                <a:cs typeface="Cambria"/>
              </a:rPr>
              <a:t>Low</a:t>
            </a:r>
            <a:r>
              <a:rPr sz="2800" b="1" spc="-80" dirty="0">
                <a:latin typeface="Cambria"/>
                <a:cs typeface="Cambria"/>
              </a:rPr>
              <a:t> </a:t>
            </a:r>
            <a:r>
              <a:rPr sz="2800" b="1" spc="-25" dirty="0">
                <a:latin typeface="Cambria"/>
                <a:cs typeface="Cambria"/>
              </a:rPr>
              <a:t>powered</a:t>
            </a:r>
            <a:r>
              <a:rPr sz="2800" b="1" spc="-85" dirty="0">
                <a:latin typeface="Cambria"/>
                <a:cs typeface="Cambria"/>
              </a:rPr>
              <a:t> </a:t>
            </a:r>
            <a:r>
              <a:rPr sz="2800" b="1" spc="-10" dirty="0">
                <a:latin typeface="Cambria"/>
                <a:cs typeface="Cambria"/>
              </a:rPr>
              <a:t>Communication.</a:t>
            </a:r>
            <a:endParaRPr sz="2800">
              <a:latin typeface="Cambria"/>
              <a:cs typeface="Cambria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6897370" cy="615553"/>
          </a:xfrm>
        </p:spPr>
        <p:txBody>
          <a:bodyPr/>
          <a:lstStyle/>
          <a:p>
            <a:r>
              <a:rPr lang="en-US" dirty="0" smtClean="0"/>
              <a:t>PROBLEM STATEMENT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0370" y="1828800"/>
            <a:ext cx="12188228" cy="3693319"/>
          </a:xfrm>
        </p:spPr>
        <p:txBody>
          <a:bodyPr/>
          <a:lstStyle/>
          <a:p>
            <a:r>
              <a:rPr lang="en-US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⇒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Conventional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wireless modules are limited by short range, high power consumption, or reliance on cellular infrastructure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⇒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Ensuring Low Power Consumption during data transmission and idle modes is critical for battery-powered STM32-LoRa sensor nodes. </a:t>
            </a:r>
          </a:p>
          <a:p>
            <a:endParaRPr lang="en-US" sz="24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⇒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Establishing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a reliable SPI-based interface between STM32 and SX1276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LoRa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module.</a:t>
            </a:r>
          </a:p>
          <a:p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endParaRPr lang="en-US" sz="2400" b="1" dirty="0">
              <a:latin typeface="Cambria" panose="02040503050406030204" pitchFamily="18" charset="0"/>
              <a:ea typeface="Cambria" panose="020405030504060302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848348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0800" y="152400"/>
            <a:ext cx="6897370" cy="615553"/>
          </a:xfrm>
        </p:spPr>
        <p:txBody>
          <a:bodyPr/>
          <a:lstStyle/>
          <a:p>
            <a:r>
              <a:rPr lang="en-US" dirty="0" smtClean="0"/>
              <a:t>LITERACY SURVEY </a:t>
            </a:r>
            <a:endParaRPr lang="en-US" dirty="0"/>
          </a:p>
        </p:txBody>
      </p:sp>
      <p:graphicFrame>
        <p:nvGraphicFramePr>
          <p:cNvPr id="14" name="Table 1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52210152"/>
              </p:ext>
            </p:extLst>
          </p:nvPr>
        </p:nvGraphicFramePr>
        <p:xfrm>
          <a:off x="0" y="990600"/>
          <a:ext cx="12192000" cy="5334001"/>
        </p:xfrm>
        <a:graphic>
          <a:graphicData uri="http://schemas.openxmlformats.org/drawingml/2006/table">
            <a:tbl>
              <a:tblPr/>
              <a:tblGrid>
                <a:gridCol w="304800"/>
                <a:gridCol w="3505200"/>
                <a:gridCol w="2286001"/>
                <a:gridCol w="609599"/>
                <a:gridCol w="2438400"/>
                <a:gridCol w="3048000"/>
              </a:tblGrid>
              <a:tr h="148757"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S. No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Title of the Paper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Author(s)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Year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Key Focus / Contribution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Outcome / Relevance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31274"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1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Low-Power, Long-Range, High-Data Transmission Using Wi-Fi and </a:t>
                      </a:r>
                      <a:r>
                        <a:rPr lang="en-US" sz="700" b="1" dirty="0" err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LoRa</a:t>
                      </a:r>
                      <a:endParaRPr lang="en-US" sz="700" b="1" dirty="0">
                        <a:latin typeface="Arial Black" panose="020B0A04020102020204" pitchFamily="34" charset="0"/>
                        <a:ea typeface="Cambria" panose="02040503050406030204" pitchFamily="18" charset="0"/>
                      </a:endParaRP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pl-PL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D. H. Kim, J. Y. Lim, J. D. Kim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2016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Integration of Wi-Fi and LoRa for improved coverage and data rate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Demonstrates low power and high data transmission—relevant for hybrid applications with STM32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340016"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2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A Study of LoRa Low Power and Wide Area Network Technology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U. Noreen, A. </a:t>
                      </a:r>
                      <a:r>
                        <a:rPr lang="en-US" sz="700" b="1" dirty="0" err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Bounceur</a:t>
                      </a:r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, L. Clavier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2017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Technical analysis of LoRa’s range and energy efficiency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Useful for selecting parameters in STM32-LoRa interface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770"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3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Tracking and Monitoring System for Lightweight Boats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R. Sanchez-Iborra, G. Liaño, I. Simoes, C. Couñago, E. Skarmeta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2018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Real-time </a:t>
                      </a:r>
                      <a:r>
                        <a:rPr lang="en-US" sz="700" b="1" dirty="0" err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LoRa</a:t>
                      </a:r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 monitoring system for boats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Enhances STM32 project applications like tracking and environment monitoring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781"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4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Matching-Driven Deep Reinforcement Learning for Energy-Efficient Transmission Parameter Allocation in Multi-Gateway LoRa Networks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Ziqi Lin, </a:t>
                      </a:r>
                      <a:r>
                        <a:rPr lang="en-US" sz="700" b="1" dirty="0" err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Xu</a:t>
                      </a:r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 Zhang, </a:t>
                      </a:r>
                      <a:r>
                        <a:rPr lang="en-US" sz="700" b="1" dirty="0" err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Shimin</a:t>
                      </a:r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 Gong, </a:t>
                      </a:r>
                      <a:r>
                        <a:rPr lang="en-US" sz="700" b="1" dirty="0" err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Lanhua</a:t>
                      </a:r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 Li, Zhou Su, Bo </a:t>
                      </a:r>
                      <a:r>
                        <a:rPr lang="en-US" sz="700" b="1" dirty="0" err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Gu</a:t>
                      </a:r>
                      <a:endParaRPr lang="en-US" sz="700" b="1" dirty="0">
                        <a:latin typeface="Arial Black" panose="020B0A04020102020204" pitchFamily="34" charset="0"/>
                        <a:ea typeface="Cambria" panose="02040503050406030204" pitchFamily="18" charset="0"/>
                      </a:endParaRP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2023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Deep RL for optimizing transmission parameters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AI-based optimization applicable to STM32-based </a:t>
                      </a:r>
                      <a:r>
                        <a:rPr lang="en-US" sz="700" b="1" dirty="0" err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LoRa</a:t>
                      </a:r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 systems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781"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5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Matching-Driven Deep Reinforcement Learning for Energy-Efficient Transmission Parameter Allocation in Multi-Gateway </a:t>
                      </a:r>
                      <a:r>
                        <a:rPr lang="en-US" sz="700" b="1" dirty="0" err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LoRa</a:t>
                      </a:r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 Networks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Ziqi Lin, </a:t>
                      </a:r>
                      <a:r>
                        <a:rPr lang="en-US" sz="700" b="1" dirty="0" err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Xu</a:t>
                      </a:r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 Zhang, </a:t>
                      </a:r>
                      <a:r>
                        <a:rPr lang="en-US" sz="700" b="1" dirty="0" err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Shimin</a:t>
                      </a:r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 Gong, </a:t>
                      </a:r>
                      <a:r>
                        <a:rPr lang="en-US" sz="700" b="1" dirty="0" err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Lanhua</a:t>
                      </a:r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 Li, Zhou Su, Bo </a:t>
                      </a:r>
                      <a:r>
                        <a:rPr lang="en-US" sz="700" b="1" dirty="0" err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Gu</a:t>
                      </a:r>
                      <a:endParaRPr lang="en-US" sz="700" b="1" dirty="0">
                        <a:latin typeface="Arial Black" panose="020B0A04020102020204" pitchFamily="34" charset="0"/>
                        <a:ea typeface="Cambria" panose="02040503050406030204" pitchFamily="18" charset="0"/>
                      </a:endParaRP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2024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Improved version of the 2023 model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Reinforces intelligent transmission management in STM32-LoRa design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522"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6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LoRa Backscatter Communications: Temporal, Spectral, and Error Performance Analysis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Ganghui Lin, Ahmed </a:t>
                      </a:r>
                      <a:r>
                        <a:rPr lang="en-US" sz="700" b="1" dirty="0" err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Elzanaty</a:t>
                      </a:r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, Mohamed-Slim </a:t>
                      </a:r>
                      <a:r>
                        <a:rPr lang="en-US" sz="700" b="1" dirty="0" err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Alouini</a:t>
                      </a:r>
                      <a:endParaRPr lang="en-US" sz="700" b="1" dirty="0">
                        <a:latin typeface="Arial Black" panose="020B0A04020102020204" pitchFamily="34" charset="0"/>
                        <a:ea typeface="Cambria" panose="02040503050406030204" pitchFamily="18" charset="0"/>
                      </a:endParaRP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2023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Backscatter transmission evaluation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Alternative low-power approach suitable for STM32 deployment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95027"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7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Energy Efficient Transmission Parameters Selection Method Using Reinforcement Learning in Distributed </a:t>
                      </a:r>
                      <a:r>
                        <a:rPr lang="en-US" sz="700" b="1" dirty="0" err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LoRa</a:t>
                      </a:r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 Networks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Ryotai Airiyoshi, Mikio Hasegawa, Tomoaki Ohtsuki, Aohan Li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2024–2025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RL-based optimization in distributed LoRa networks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Supports use of distributed, energy-aware STM32-based LoRa networks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67522"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8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An Ultra Low Power LoRa Mesh for Low Cost and Real Time Resort Pool Temperature Monitoring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Jesse Duran, Yiyan Li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2023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Real-time LoRa mesh monitoring application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Demonstrates practical use of ultra-low power mesh with LoRa on STM32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58781"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9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Performance Assessment of a Low Power Wide Area Wireless Network Based on </a:t>
                      </a:r>
                      <a:r>
                        <a:rPr lang="en-US" sz="700" b="1" dirty="0" err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LoRa</a:t>
                      </a:r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 Technology Using </a:t>
                      </a:r>
                      <a:r>
                        <a:rPr lang="en-US" sz="700" b="1" dirty="0" err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IoT</a:t>
                      </a:r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 Devices in Different Bolivia Areas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Eynar Calle Viles et al.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2024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Real-world performance of LoRa in diverse environments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Helps assess STM32-LoRa network behavior under various geographical conditions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403770"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10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Research on Real-Time Data Wireless Communication System Based on LoRa Technology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 err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Diyuan</a:t>
                      </a:r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 </a:t>
                      </a:r>
                      <a:r>
                        <a:rPr lang="en-US" sz="700" b="1" dirty="0" err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Shen</a:t>
                      </a:r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, Ling Huang, </a:t>
                      </a:r>
                      <a:r>
                        <a:rPr lang="en-US" sz="700" b="1" dirty="0" err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Xiaobo</a:t>
                      </a:r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 Zhang, </a:t>
                      </a:r>
                      <a:r>
                        <a:rPr lang="en-US" sz="700" b="1" dirty="0" err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Zhangqin</a:t>
                      </a:r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 Huang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2024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Real-time wireless data communication system using LoRa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700" b="1" dirty="0">
                          <a:latin typeface="Arial Black" panose="020B0A04020102020204" pitchFamily="34" charset="0"/>
                          <a:ea typeface="Cambria" panose="02040503050406030204" pitchFamily="18" charset="0"/>
                        </a:rPr>
                        <a:t>Validates the STM32-LoRa system’s goal of real-time transmission</a:t>
                      </a:r>
                    </a:p>
                  </a:txBody>
                  <a:tcPr marL="18032" marR="18032" marT="9016" marB="9016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89033851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62200" y="152400"/>
            <a:ext cx="6897370" cy="615553"/>
          </a:xfrm>
        </p:spPr>
        <p:txBody>
          <a:bodyPr/>
          <a:lstStyle/>
          <a:p>
            <a:r>
              <a:rPr lang="en-US" dirty="0" smtClean="0"/>
              <a:t>LITERACY GAP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19065470"/>
              </p:ext>
            </p:extLst>
          </p:nvPr>
        </p:nvGraphicFramePr>
        <p:xfrm>
          <a:off x="0" y="990599"/>
          <a:ext cx="12192000" cy="5334001"/>
        </p:xfrm>
        <a:graphic>
          <a:graphicData uri="http://schemas.openxmlformats.org/drawingml/2006/table">
            <a:tbl>
              <a:tblPr/>
              <a:tblGrid>
                <a:gridCol w="1143000"/>
                <a:gridCol w="5029200"/>
                <a:gridCol w="6019800"/>
              </a:tblGrid>
              <a:tr h="226979">
                <a:tc>
                  <a:txBody>
                    <a:bodyPr/>
                    <a:lstStyle/>
                    <a:p>
                      <a:r>
                        <a:rPr lang="en-US" sz="900" b="1" dirty="0" err="1">
                          <a:latin typeface="Arial Black" panose="020B0A04020102020204" pitchFamily="34" charset="0"/>
                        </a:rPr>
                        <a:t>S.No</a:t>
                      </a:r>
                      <a:endParaRPr lang="en-US" sz="900" b="1" dirty="0">
                        <a:latin typeface="Arial Black" panose="020B0A04020102020204" pitchFamily="34" charset="0"/>
                      </a:endParaRPr>
                    </a:p>
                  </a:txBody>
                  <a:tcPr marL="48149" marR="48149" marT="24074" marB="24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 Black" panose="020B0A04020102020204" pitchFamily="34" charset="0"/>
                        </a:rPr>
                        <a:t>Identified Gap</a:t>
                      </a:r>
                    </a:p>
                  </a:txBody>
                  <a:tcPr marL="48149" marR="48149" marT="24074" marB="24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 Black" panose="020B0A04020102020204" pitchFamily="34" charset="0"/>
                        </a:rPr>
                        <a:t>Explanation</a:t>
                      </a:r>
                    </a:p>
                  </a:txBody>
                  <a:tcPr marL="48149" marR="48149" marT="24074" marB="24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7915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 Black" panose="020B0A04020102020204" pitchFamily="34" charset="0"/>
                        </a:rPr>
                        <a:t>1</a:t>
                      </a:r>
                    </a:p>
                  </a:txBody>
                  <a:tcPr marL="48149" marR="48149" marT="24074" marB="24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 Black" panose="020B0A04020102020204" pitchFamily="34" charset="0"/>
                        </a:rPr>
                        <a:t>Lack of Integration with STM32 Microcontrollers</a:t>
                      </a:r>
                    </a:p>
                  </a:txBody>
                  <a:tcPr marL="48149" marR="48149" marT="24074" marB="24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 Black" panose="020B0A04020102020204" pitchFamily="34" charset="0"/>
                        </a:rPr>
                        <a:t>Most studies focused on LoRa technology, energy efficiency, or communication protocols but did not explore specific hardware-level interfacing with STM32 MCUs.</a:t>
                      </a:r>
                    </a:p>
                  </a:txBody>
                  <a:tcPr marL="48149" marR="48149" marT="24074" marB="24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7915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 Black" panose="020B0A04020102020204" pitchFamily="34" charset="0"/>
                        </a:rPr>
                        <a:t>2</a:t>
                      </a:r>
                    </a:p>
                  </a:txBody>
                  <a:tcPr marL="48149" marR="48149" marT="24074" marB="24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 Black" panose="020B0A04020102020204" pitchFamily="34" charset="0"/>
                        </a:rPr>
                        <a:t>Limited Real-Time Applications with Specific Use-Cases</a:t>
                      </a:r>
                    </a:p>
                  </a:txBody>
                  <a:tcPr marL="48149" marR="48149" marT="24074" marB="24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 Black" panose="020B0A04020102020204" pitchFamily="34" charset="0"/>
                        </a:rPr>
                        <a:t>While some papers discussed LoRa applications (e.g., boat tracking, pool monitoring), few implemented real-time environmental sensing with LoRa and STM32 together.</a:t>
                      </a:r>
                    </a:p>
                  </a:txBody>
                  <a:tcPr marL="48149" marR="48149" marT="24074" marB="24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681"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 Black" panose="020B0A04020102020204" pitchFamily="34" charset="0"/>
                        </a:rPr>
                        <a:t>3</a:t>
                      </a:r>
                    </a:p>
                  </a:txBody>
                  <a:tcPr marL="48149" marR="48149" marT="24074" marB="24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 Black" panose="020B0A04020102020204" pitchFamily="34" charset="0"/>
                        </a:rPr>
                        <a:t>Absence of Combined Evaluation for Power + Performance on STM32 + </a:t>
                      </a:r>
                      <a:r>
                        <a:rPr lang="en-US" sz="900" b="1" dirty="0" err="1">
                          <a:latin typeface="Arial Black" panose="020B0A04020102020204" pitchFamily="34" charset="0"/>
                        </a:rPr>
                        <a:t>LoRa</a:t>
                      </a:r>
                      <a:endParaRPr lang="en-US" sz="900" b="1" dirty="0">
                        <a:latin typeface="Arial Black" panose="020B0A04020102020204" pitchFamily="34" charset="0"/>
                      </a:endParaRPr>
                    </a:p>
                  </a:txBody>
                  <a:tcPr marL="48149" marR="48149" marT="24074" marB="24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 Black" panose="020B0A04020102020204" pitchFamily="34" charset="0"/>
                        </a:rPr>
                        <a:t>No paper offered a holistic analysis of both low power consumption and reliable data transmission when interfacing </a:t>
                      </a:r>
                      <a:r>
                        <a:rPr lang="en-US" sz="900" b="1" dirty="0" err="1">
                          <a:latin typeface="Arial Black" panose="020B0A04020102020204" pitchFamily="34" charset="0"/>
                        </a:rPr>
                        <a:t>LoRa</a:t>
                      </a:r>
                      <a:r>
                        <a:rPr lang="en-US" sz="900" b="1" dirty="0">
                          <a:latin typeface="Arial Black" panose="020B0A04020102020204" pitchFamily="34" charset="0"/>
                        </a:rPr>
                        <a:t> SX1276 with STM32.</a:t>
                      </a:r>
                    </a:p>
                  </a:txBody>
                  <a:tcPr marL="48149" marR="48149" marT="24074" marB="24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7915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 Black" panose="020B0A04020102020204" pitchFamily="34" charset="0"/>
                        </a:rPr>
                        <a:t>4</a:t>
                      </a:r>
                    </a:p>
                  </a:txBody>
                  <a:tcPr marL="48149" marR="48149" marT="24074" marB="24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 Black" panose="020B0A04020102020204" pitchFamily="34" charset="0"/>
                        </a:rPr>
                        <a:t>No Specific Focus on SX1276 915 MHz Configuration</a:t>
                      </a:r>
                    </a:p>
                  </a:txBody>
                  <a:tcPr marL="48149" marR="48149" marT="24074" marB="24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 Black" panose="020B0A04020102020204" pitchFamily="34" charset="0"/>
                        </a:rPr>
                        <a:t>Although LoRa is discussed broadly, specific frequency bands like 915 MHz in SX1276 with STM32-based setups were not detailed in any reviewed work.</a:t>
                      </a:r>
                    </a:p>
                  </a:txBody>
                  <a:tcPr marL="48149" marR="48149" marT="24074" marB="24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907915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 Black" panose="020B0A04020102020204" pitchFamily="34" charset="0"/>
                        </a:rPr>
                        <a:t>5</a:t>
                      </a:r>
                    </a:p>
                  </a:txBody>
                  <a:tcPr marL="48149" marR="48149" marT="24074" marB="24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 Black" panose="020B0A04020102020204" pitchFamily="34" charset="0"/>
                        </a:rPr>
                        <a:t>Insufficient Hardware Implementation Studies</a:t>
                      </a:r>
                    </a:p>
                  </a:txBody>
                  <a:tcPr marL="48149" marR="48149" marT="24074" marB="24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 Black" panose="020B0A04020102020204" pitchFamily="34" charset="0"/>
                        </a:rPr>
                        <a:t>Several works used simulations or general theoretical models, with limited practical or prototype-level implementations involving STM32 and LoRa SX1276.</a:t>
                      </a:r>
                    </a:p>
                  </a:txBody>
                  <a:tcPr marL="48149" marR="48149" marT="24074" marB="24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737681">
                <a:tc>
                  <a:txBody>
                    <a:bodyPr/>
                    <a:lstStyle/>
                    <a:p>
                      <a:r>
                        <a:rPr lang="en-US" sz="900" b="1">
                          <a:latin typeface="Arial Black" panose="020B0A04020102020204" pitchFamily="34" charset="0"/>
                        </a:rPr>
                        <a:t>6</a:t>
                      </a:r>
                    </a:p>
                  </a:txBody>
                  <a:tcPr marL="48149" marR="48149" marT="24074" marB="24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 Black" panose="020B0A04020102020204" pitchFamily="34" charset="0"/>
                        </a:rPr>
                        <a:t>Neglect of Interfacing Protocol Optimization</a:t>
                      </a:r>
                    </a:p>
                  </a:txBody>
                  <a:tcPr marL="48149" marR="48149" marT="24074" marB="24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US" sz="900" b="1" dirty="0">
                          <a:latin typeface="Arial Black" panose="020B0A04020102020204" pitchFamily="34" charset="0"/>
                        </a:rPr>
                        <a:t>There is limited discussion on optimizing SPI or GPIO protocols for STM32–</a:t>
                      </a:r>
                      <a:r>
                        <a:rPr lang="en-US" sz="900" b="1" dirty="0" err="1">
                          <a:latin typeface="Arial Black" panose="020B0A04020102020204" pitchFamily="34" charset="0"/>
                        </a:rPr>
                        <a:t>LoRa</a:t>
                      </a:r>
                      <a:r>
                        <a:rPr lang="en-US" sz="900" b="1" dirty="0">
                          <a:latin typeface="Arial Black" panose="020B0A04020102020204" pitchFamily="34" charset="0"/>
                        </a:rPr>
                        <a:t> interfacing to achieve efficient communication and control.</a:t>
                      </a:r>
                    </a:p>
                  </a:txBody>
                  <a:tcPr marL="48149" marR="48149" marT="24074" marB="24074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68119695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9800" y="76200"/>
            <a:ext cx="6897370" cy="615553"/>
          </a:xfrm>
        </p:spPr>
        <p:txBody>
          <a:bodyPr/>
          <a:lstStyle/>
          <a:p>
            <a:r>
              <a:rPr lang="en-US" dirty="0" smtClean="0"/>
              <a:t>MOTIVATION BEHIND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335" y="1905000"/>
            <a:ext cx="12192000" cy="2954655"/>
          </a:xfrm>
        </p:spPr>
        <p:txBody>
          <a:bodyPr/>
          <a:lstStyle/>
          <a:p>
            <a:r>
              <a:rPr lang="en-US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⇒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Low-power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, long-range wireless communication is essential for scalable, battery-operated </a:t>
            </a:r>
            <a:r>
              <a:rPr lang="en-US" sz="2400" b="1" dirty="0" err="1">
                <a:latin typeface="Cambria" panose="02040503050406030204" pitchFamily="18" charset="0"/>
                <a:ea typeface="Cambria" panose="02040503050406030204" pitchFamily="18" charset="0"/>
              </a:rPr>
              <a:t>IoT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 networks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24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⇒</a:t>
            </a:r>
            <a:r>
              <a:rPr lang="en-US" sz="2400" b="1" dirty="0" err="1" smtClean="0">
                <a:latin typeface="Cambria" panose="02040503050406030204" pitchFamily="18" charset="0"/>
                <a:ea typeface="Cambria" panose="02040503050406030204" pitchFamily="18" charset="0"/>
              </a:rPr>
              <a:t>LoRa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SX1276 enables sub-GHz communication with minimal power, making it ideal for remote and unattended sensor nodes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.</a:t>
            </a:r>
          </a:p>
          <a:p>
            <a:endParaRPr lang="en-US" sz="2400" b="1" dirty="0" smtClean="0">
              <a:latin typeface="Cambria" panose="02040503050406030204" pitchFamily="18" charset="0"/>
              <a:ea typeface="Cambria" panose="02040503050406030204" pitchFamily="18" charset="0"/>
            </a:endParaRPr>
          </a:p>
          <a:p>
            <a:r>
              <a:rPr lang="en-US" sz="2400" b="1" dirty="0" smtClean="0">
                <a:latin typeface="MS Gothic" panose="020B0609070205080204" pitchFamily="49" charset="-128"/>
                <a:ea typeface="MS Gothic" panose="020B0609070205080204" pitchFamily="49" charset="-128"/>
              </a:rPr>
              <a:t>⇒</a:t>
            </a:r>
            <a:r>
              <a:rPr lang="en-US" sz="2400" b="1" dirty="0" smtClean="0">
                <a:latin typeface="Cambria" panose="02040503050406030204" pitchFamily="18" charset="0"/>
                <a:ea typeface="Cambria" panose="02040503050406030204" pitchFamily="18" charset="0"/>
              </a:rPr>
              <a:t>Optimized </a:t>
            </a:r>
            <a:r>
              <a:rPr lang="en-US" sz="2400" b="1" dirty="0">
                <a:latin typeface="Cambria" panose="02040503050406030204" pitchFamily="18" charset="0"/>
                <a:ea typeface="Cambria" panose="02040503050406030204" pitchFamily="18" charset="0"/>
              </a:rPr>
              <a:t>LoRa-SX1276 interfacing techniques are needed to reduce active transmission time and extend battery life.</a:t>
            </a:r>
          </a:p>
        </p:txBody>
      </p:sp>
    </p:spTree>
    <p:extLst>
      <p:ext uri="{BB962C8B-B14F-4D97-AF65-F5344CB8AC3E}">
        <p14:creationId xmlns:p14="http://schemas.microsoft.com/office/powerpoint/2010/main" val="11465789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39776" rIns="0" bIns="0" rtlCol="0">
            <a:spAutoFit/>
          </a:bodyPr>
          <a:lstStyle/>
          <a:p>
            <a:pPr marL="1362075">
              <a:lnSpc>
                <a:spcPct val="100000"/>
              </a:lnSpc>
              <a:spcBef>
                <a:spcPts val="95"/>
              </a:spcBef>
            </a:pPr>
            <a:r>
              <a:rPr dirty="0"/>
              <a:t>BLOCK</a:t>
            </a:r>
            <a:r>
              <a:rPr spc="-155" dirty="0"/>
              <a:t> </a:t>
            </a:r>
            <a:r>
              <a:rPr spc="-10" dirty="0"/>
              <a:t>DIAGRAM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383164" y="1834895"/>
            <a:ext cx="4565007" cy="3532632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715602" y="1687067"/>
            <a:ext cx="3880513" cy="3585972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10" dirty="0"/>
              <a:t>12-</a:t>
            </a:r>
            <a:r>
              <a:rPr spc="-25" dirty="0"/>
              <a:t>05-</a:t>
            </a:r>
            <a:r>
              <a:rPr spc="-20" dirty="0"/>
              <a:t>2025</a:t>
            </a:r>
          </a:p>
        </p:txBody>
      </p:sp>
      <p:sp>
        <p:nvSpPr>
          <p:cNvPr id="6" name="object 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4333747" y="-50545"/>
            <a:ext cx="3455670" cy="63500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10" dirty="0"/>
              <a:t>ALGORITHM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63893" y="1531644"/>
            <a:ext cx="3891494" cy="3878342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10" dirty="0"/>
              <a:t>12-</a:t>
            </a:r>
            <a:r>
              <a:rPr spc="-25" dirty="0"/>
              <a:t>05-</a:t>
            </a:r>
            <a:r>
              <a:rPr spc="-20" dirty="0"/>
              <a:t>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8859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pc="-35" dirty="0"/>
              <a:t>PROTOTYPE</a:t>
            </a:r>
            <a:r>
              <a:rPr spc="-280" dirty="0"/>
              <a:t> </a:t>
            </a:r>
            <a:r>
              <a:rPr spc="-10" dirty="0"/>
              <a:t>HARDWARE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999487" y="1248155"/>
            <a:ext cx="8007096" cy="4559808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1150"/>
              </a:lnSpc>
            </a:pPr>
            <a:r>
              <a:rPr spc="-10" dirty="0"/>
              <a:t>12-</a:t>
            </a:r>
            <a:r>
              <a:rPr spc="-25" dirty="0"/>
              <a:t>05-</a:t>
            </a:r>
            <a:r>
              <a:rPr spc="-20" dirty="0"/>
              <a:t>2025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8100">
              <a:lnSpc>
                <a:spcPts val="1150"/>
              </a:lnSpc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160</TotalTime>
  <Words>962</Words>
  <Application>Microsoft Office PowerPoint</Application>
  <PresentationFormat>Widescreen</PresentationFormat>
  <Paragraphs>146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0" baseType="lpstr">
      <vt:lpstr>MS Gothic</vt:lpstr>
      <vt:lpstr>Arial</vt:lpstr>
      <vt:lpstr>Arial Black</vt:lpstr>
      <vt:lpstr>Calibri</vt:lpstr>
      <vt:lpstr>Calibri Light</vt:lpstr>
      <vt:lpstr>Cambria</vt:lpstr>
      <vt:lpstr>Office Theme</vt:lpstr>
      <vt:lpstr>LOW POWER TRANSMISSION USING LORA TECHNOLOGY</vt:lpstr>
      <vt:lpstr>INTRODUCTION</vt:lpstr>
      <vt:lpstr>PROBLEM STATEMENT</vt:lpstr>
      <vt:lpstr>LITERACY SURVEY </vt:lpstr>
      <vt:lpstr>LITERACY GAP</vt:lpstr>
      <vt:lpstr>MOTIVATION BEHIND</vt:lpstr>
      <vt:lpstr>BLOCK DIAGRAM</vt:lpstr>
      <vt:lpstr>ALGORITHM</vt:lpstr>
      <vt:lpstr>PROTOTYPE HARDWARE</vt:lpstr>
      <vt:lpstr>CONCLUSION</vt:lpstr>
      <vt:lpstr>REFERENCES </vt:lpstr>
      <vt:lpstr>REFERENCES</vt:lpstr>
      <vt:lpstr>THANK YOU !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SUJANTH NARAYAN</dc:creator>
  <cp:lastModifiedBy>LENOVO</cp:lastModifiedBy>
  <cp:revision>8</cp:revision>
  <dcterms:created xsi:type="dcterms:W3CDTF">2025-05-12T12:22:13Z</dcterms:created>
  <dcterms:modified xsi:type="dcterms:W3CDTF">2025-05-12T15:02:53Z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2025-05-12T00:00:00Z</vt:filetime>
  </property>
  <property fmtid="{D5CDD505-2E9C-101B-9397-08002B2CF9AE}" pid="3" name="Creator">
    <vt:lpwstr>Microsoft® PowerPoint® 2013</vt:lpwstr>
  </property>
  <property fmtid="{D5CDD505-2E9C-101B-9397-08002B2CF9AE}" pid="4" name="LastSaved">
    <vt:filetime>2025-05-12T00:00:00Z</vt:filetime>
  </property>
  <property fmtid="{D5CDD505-2E9C-101B-9397-08002B2CF9AE}" pid="5" name="Producer">
    <vt:lpwstr>Microsoft® PowerPoint® 2013</vt:lpwstr>
  </property>
</Properties>
</file>