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73" r:id="rId11"/>
    <p:sldId id="264" r:id="rId12"/>
    <p:sldId id="265" r:id="rId13"/>
    <p:sldId id="266" r:id="rId14"/>
    <p:sldId id="267" r:id="rId15"/>
    <p:sldId id="274" r:id="rId16"/>
    <p:sldId id="275" r:id="rId17"/>
    <p:sldId id="269" r:id="rId18"/>
    <p:sldId id="270" r:id="rId19"/>
    <p:sldId id="271" r:id="rId20"/>
  </p:sldIdLst>
  <p:sldSz cx="18288000" cy="10287000"/>
  <p:notesSz cx="6858000" cy="9144000"/>
  <p:embeddedFontLst>
    <p:embeddedFont>
      <p:font typeface="Abhaya Libre Bold" panose="020B0604020202020204" charset="0"/>
      <p:regular r:id="rId21"/>
    </p:embeddedFont>
    <p:embeddedFont>
      <p:font typeface="Alatsi" panose="020B0604020202020204" charset="0"/>
      <p:regular r:id="rId22"/>
    </p:embeddedFont>
    <p:embeddedFont>
      <p:font typeface="Canva Sans" panose="020B0604020202020204" charset="0"/>
      <p:regular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Bold" panose="020B0806030504020204" charset="0"/>
      <p:regular r:id="rId28"/>
    </p:embeddedFont>
    <p:embeddedFont>
      <p:font typeface="Times New Roman Bold" panose="02020803070505020304" pitchFamily="18" charset="0"/>
      <p:regular r:id="rId29"/>
      <p:bold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466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653766" y="847725"/>
            <a:ext cx="10738633" cy="4160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579"/>
              </a:lnSpc>
            </a:pPr>
            <a:endParaRPr lang="en-US" sz="4666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ctr">
              <a:lnSpc>
                <a:spcPts val="6579"/>
              </a:lnSpc>
            </a:pPr>
            <a:r>
              <a:rPr lang="en-US" sz="4666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FPGA-BASED DESIGN AND IMPLEMENTATION OF AN (8:2) COMPRESSOR FOR OPTIMIZED 16X16 MULTIPLICATION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-533400" y="5676900"/>
            <a:ext cx="12625348" cy="27631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Presented By :</a:t>
            </a:r>
          </a:p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Krithika M</a:t>
            </a:r>
          </a:p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Suba Lakshmi R</a:t>
            </a:r>
          </a:p>
          <a:p>
            <a:pPr algn="ctr">
              <a:lnSpc>
                <a:spcPts val="5509"/>
              </a:lnSpc>
            </a:pPr>
            <a:endParaRPr lang="en-US" sz="3935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Freeform 15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355118" y="5290231"/>
            <a:ext cx="12625348" cy="6289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Mentor :</a:t>
            </a:r>
          </a:p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Dr. S Aditya </a:t>
            </a:r>
          </a:p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Assistant Professor</a:t>
            </a:r>
          </a:p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Dept of ECE</a:t>
            </a:r>
          </a:p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SRMIST </a:t>
            </a:r>
          </a:p>
          <a:p>
            <a:pPr algn="ctr">
              <a:lnSpc>
                <a:spcPts val="5509"/>
              </a:lnSpc>
            </a:pPr>
            <a:endParaRPr lang="en-US" sz="3935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</a:p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</a:t>
            </a:r>
          </a:p>
          <a:p>
            <a:pPr algn="ctr">
              <a:lnSpc>
                <a:spcPts val="5509"/>
              </a:lnSpc>
            </a:pPr>
            <a:r>
              <a:rPr lang="en-US" sz="393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C4CAA-F672-43B6-CCA7-6BA740D6E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C808522-C991-96FF-E5FA-82C2BC397CAF}"/>
              </a:ext>
            </a:extLst>
          </p:cNvPr>
          <p:cNvSpPr txBox="1"/>
          <p:nvPr/>
        </p:nvSpPr>
        <p:spPr>
          <a:xfrm>
            <a:off x="591445" y="222250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FLOWCHART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9B6975C-3111-60FB-0E94-96D2B81C08CC}"/>
              </a:ext>
            </a:extLst>
          </p:cNvPr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7DEE58D7-8522-0BAB-7D95-363E858E7EFC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6587BDB2-FFC3-F8B4-0A49-E9E298A17833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73E5D518-64FF-7805-C3C8-AAA227AC3931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B408F7EB-C9B7-5F39-5CDD-9F41003C51D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E3567745-9905-3467-A268-4AF4AB5C945D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13" name="Freeform 13">
            <a:extLst>
              <a:ext uri="{FF2B5EF4-FFF2-40B4-BE49-F238E27FC236}">
                <a16:creationId xmlns:a16="http://schemas.microsoft.com/office/drawing/2014/main" id="{920B545E-B681-37C4-6057-4EE643822518}"/>
              </a:ext>
            </a:extLst>
          </p:cNvPr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5" name="Content Placeholder 5" descr="C:\Users\ADMIN\Downloads\untitled (1).png">
            <a:extLst>
              <a:ext uri="{FF2B5EF4-FFF2-40B4-BE49-F238E27FC236}">
                <a16:creationId xmlns:a16="http://schemas.microsoft.com/office/drawing/2014/main" id="{A0913B5F-442D-FF15-FC55-47277E5B41E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711324"/>
            <a:ext cx="7620000" cy="8156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6129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201555" y="787485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679044" y="384220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 ANALYSIS</a:t>
            </a:r>
          </a:p>
        </p:txBody>
      </p:sp>
      <p:sp>
        <p:nvSpPr>
          <p:cNvPr id="9" name="Freeform 9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-260599" y="7817707"/>
            <a:ext cx="9680773" cy="1580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51"/>
              </a:lnSpc>
            </a:pPr>
            <a:r>
              <a:rPr lang="en-US" sz="3036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Figure 1 : Power Analysis of 8x8 proposed approximate multiplier.</a:t>
            </a:r>
          </a:p>
          <a:p>
            <a:pPr algn="ctr">
              <a:lnSpc>
                <a:spcPts val="4251"/>
              </a:lnSpc>
            </a:pPr>
            <a:endParaRPr lang="en-US" sz="303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8996172" y="7817707"/>
            <a:ext cx="8962681" cy="195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6"/>
              </a:lnSpc>
            </a:pPr>
            <a:r>
              <a:rPr lang="en-US" sz="2811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Figure 2: Utilization of 8x8 proposed approximate multiplier.</a:t>
            </a:r>
          </a:p>
          <a:p>
            <a:pPr algn="ctr">
              <a:lnSpc>
                <a:spcPts val="3936"/>
              </a:lnSpc>
            </a:pPr>
            <a:endParaRPr lang="en-US" sz="2811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3936"/>
              </a:lnSpc>
            </a:pPr>
            <a:endParaRPr lang="en-US" sz="2811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798198"/>
            <a:ext cx="6936861" cy="437040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4844" y="2798198"/>
            <a:ext cx="6965339" cy="43704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7809217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706192" y="536620"/>
            <a:ext cx="10929913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RESULT ANALYSIS</a:t>
            </a:r>
          </a:p>
        </p:txBody>
      </p:sp>
      <p:sp>
        <p:nvSpPr>
          <p:cNvPr id="9" name="Freeform 9"/>
          <p:cNvSpPr/>
          <p:nvPr/>
        </p:nvSpPr>
        <p:spPr>
          <a:xfrm>
            <a:off x="-3009325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70760" y="7880753"/>
            <a:ext cx="877324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Figure 3: Power Analysis of 16x16 proposed approximate multiplier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171148" y="7904998"/>
            <a:ext cx="8773240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Figure 4: Utilization of 16x16 proposed approximate multiplier.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72" y="3314700"/>
            <a:ext cx="6252415" cy="376161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9897" y="3314700"/>
            <a:ext cx="7835170" cy="376161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12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68777" y="1511300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FPGA IMPLEMENTATION</a:t>
            </a:r>
          </a:p>
        </p:txBody>
      </p:sp>
      <p:sp>
        <p:nvSpPr>
          <p:cNvPr id="8" name="Freeform 8"/>
          <p:cNvSpPr/>
          <p:nvPr/>
        </p:nvSpPr>
        <p:spPr>
          <a:xfrm>
            <a:off x="14982801" y="637964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648907" y="-40227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5666293" y="3228775"/>
            <a:ext cx="7730160" cy="6029525"/>
          </a:xfrm>
          <a:custGeom>
            <a:avLst/>
            <a:gdLst/>
            <a:ahLst/>
            <a:cxnLst/>
            <a:rect l="l" t="t" r="r" b="b"/>
            <a:pathLst>
              <a:path w="7730160" h="6029525">
                <a:moveTo>
                  <a:pt x="0" y="0"/>
                </a:moveTo>
                <a:lnTo>
                  <a:pt x="7730161" y="0"/>
                </a:lnTo>
                <a:lnTo>
                  <a:pt x="7730161" y="6029525"/>
                </a:lnTo>
                <a:lnTo>
                  <a:pt x="0" y="6029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TESTCASES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1" name="Group 21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13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C7E1FB3C-60E5-B44B-1068-50EB22DC0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119002"/>
              </p:ext>
            </p:extLst>
          </p:nvPr>
        </p:nvGraphicFramePr>
        <p:xfrm>
          <a:off x="3048000" y="2347914"/>
          <a:ext cx="12867855" cy="75199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89285">
                  <a:extLst>
                    <a:ext uri="{9D8B030D-6E8A-4147-A177-3AD203B41FA5}">
                      <a16:colId xmlns:a16="http://schemas.microsoft.com/office/drawing/2014/main" val="1890437090"/>
                    </a:ext>
                  </a:extLst>
                </a:gridCol>
                <a:gridCol w="4289285">
                  <a:extLst>
                    <a:ext uri="{9D8B030D-6E8A-4147-A177-3AD203B41FA5}">
                      <a16:colId xmlns:a16="http://schemas.microsoft.com/office/drawing/2014/main" val="157778181"/>
                    </a:ext>
                  </a:extLst>
                </a:gridCol>
                <a:gridCol w="4289285">
                  <a:extLst>
                    <a:ext uri="{9D8B030D-6E8A-4147-A177-3AD203B41FA5}">
                      <a16:colId xmlns:a16="http://schemas.microsoft.com/office/drawing/2014/main" val="2088489654"/>
                    </a:ext>
                  </a:extLst>
                </a:gridCol>
              </a:tblGrid>
              <a:tr h="1253331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A – INPUT (8-BITS)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B – INPUT(8-BITS)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919854"/>
                  </a:ext>
                </a:extLst>
              </a:tr>
              <a:tr h="1253331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00000010(2)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00000010(2)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0000000000000100(4)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40298"/>
                  </a:ext>
                </a:extLst>
              </a:tr>
              <a:tr h="1253331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00001000(8)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00000100(4)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0000000000100000(32)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497453"/>
                  </a:ext>
                </a:extLst>
              </a:tr>
              <a:tr h="1253331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00001111(15)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00001111(15)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0000000011100001(225)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6397"/>
                  </a:ext>
                </a:extLst>
              </a:tr>
              <a:tr h="1253331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00100000(32)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00000010(2)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0000000100000000(64)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364242"/>
                  </a:ext>
                </a:extLst>
              </a:tr>
              <a:tr h="1253331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11111111(255)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11111111(255)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1111111000000001(65025)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13004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42FABB-383F-E26E-9FE5-F194D8745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DF99C13-03B3-DFAE-1563-257B55D26876}"/>
              </a:ext>
            </a:extLst>
          </p:cNvPr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ERROR PERCENTAGE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B29CA379-745D-ED7B-4CC5-CD943D8101D4}"/>
              </a:ext>
            </a:extLst>
          </p:cNvPr>
          <p:cNvSpPr txBox="1"/>
          <p:nvPr/>
        </p:nvSpPr>
        <p:spPr>
          <a:xfrm>
            <a:off x="1559021" y="2462412"/>
            <a:ext cx="15862746" cy="64268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IN" sz="3200" b="1" dirty="0"/>
              <a:t>Given Inputs</a:t>
            </a:r>
            <a:r>
              <a:rPr lang="en-IN" sz="3200" dirty="0"/>
              <a:t>:</a:t>
            </a:r>
          </a:p>
          <a:p>
            <a:pPr>
              <a:buNone/>
            </a:pPr>
            <a:r>
              <a:rPr lang="en-IN" sz="3200" dirty="0"/>
              <a:t>                       A = 255  B=255 </a:t>
            </a:r>
          </a:p>
          <a:p>
            <a:pPr>
              <a:buNone/>
            </a:pPr>
            <a:endParaRPr lang="en-IN" sz="3200" dirty="0"/>
          </a:p>
          <a:p>
            <a:pPr>
              <a:buNone/>
            </a:pPr>
            <a:r>
              <a:rPr lang="en-IN" sz="3200" dirty="0"/>
              <a:t>Exact Product:  65025 - 1111111000000001</a:t>
            </a:r>
          </a:p>
          <a:p>
            <a:pPr>
              <a:buNone/>
            </a:pPr>
            <a:endParaRPr lang="en-IN" sz="3200" dirty="0"/>
          </a:p>
          <a:p>
            <a:pPr>
              <a:buNone/>
            </a:pPr>
            <a:r>
              <a:rPr lang="en-IN" sz="3200" dirty="0"/>
              <a:t>Approximate Output:  56449 - 1101110010000001</a:t>
            </a:r>
          </a:p>
          <a:p>
            <a:pPr>
              <a:buNone/>
            </a:pPr>
            <a:endParaRPr lang="en-IN" sz="3200" dirty="0"/>
          </a:p>
          <a:p>
            <a:pPr>
              <a:buNone/>
            </a:pPr>
            <a:r>
              <a:rPr lang="en-IN" sz="3200" dirty="0"/>
              <a:t>Error Calculation: </a:t>
            </a:r>
          </a:p>
          <a:p>
            <a:pPr algn="ctr">
              <a:buNone/>
            </a:pPr>
            <a:r>
              <a:rPr lang="en-IN" sz="3200" b="1" dirty="0"/>
              <a:t>  </a:t>
            </a:r>
            <a:r>
              <a:rPr lang="en-IN" sz="3200" dirty="0"/>
              <a:t>1. Error (Absolute Difference): ∣65025−56449∣=8576</a:t>
            </a:r>
          </a:p>
          <a:p>
            <a:pPr algn="ctr">
              <a:buNone/>
            </a:pPr>
            <a:endParaRPr lang="en-IN" sz="3200" dirty="0"/>
          </a:p>
          <a:p>
            <a:pPr algn="ctr"/>
            <a:r>
              <a:rPr lang="en-IN" sz="3200" dirty="0"/>
              <a:t> 2. Error Percentage: Error %=(8576/65025​)×100≈</a:t>
            </a:r>
            <a:r>
              <a:rPr lang="en-IN" sz="3200" b="1" dirty="0"/>
              <a:t>13.18%</a:t>
            </a:r>
          </a:p>
          <a:p>
            <a:pPr>
              <a:buNone/>
            </a:pPr>
            <a:endParaRPr lang="en-IN" sz="3200" dirty="0"/>
          </a:p>
          <a:p>
            <a:pPr algn="l">
              <a:lnSpc>
                <a:spcPts val="4322"/>
              </a:lnSpc>
            </a:pPr>
            <a:endParaRPr lang="en-US" sz="3087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564E9F2-2919-4EF3-34E9-1A7FC5153947}"/>
              </a:ext>
            </a:extLst>
          </p:cNvPr>
          <p:cNvSpPr txBox="1"/>
          <p:nvPr/>
        </p:nvSpPr>
        <p:spPr>
          <a:xfrm>
            <a:off x="2565900" y="4616638"/>
            <a:ext cx="14693400" cy="5175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2"/>
              </a:lnSpc>
            </a:pPr>
            <a:endParaRPr lang="en-US" sz="3087" dirty="0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D1B073A9-AD38-D1FF-0E7F-5B2CD7BF4B5B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2259233-7318-F738-FD31-D2C3E98FA286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32A8A140-E0D5-6A26-462D-6C55F54C2469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>
            <a:extLst>
              <a:ext uri="{FF2B5EF4-FFF2-40B4-BE49-F238E27FC236}">
                <a16:creationId xmlns:a16="http://schemas.microsoft.com/office/drawing/2014/main" id="{4F0608E2-D2F2-61F5-3CD2-BD8F0190A760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9C334940-5C4E-B928-C03E-97C2EE86694E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A78F1960-B266-336C-6B97-D3C6FD12404E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C83A4CBF-9090-BA87-99C0-E8ADCC142342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AA9ADF55-3D1E-F23A-0B31-E9B7031E9545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3" name="TextBox 23">
                <a:extLst>
                  <a:ext uri="{FF2B5EF4-FFF2-40B4-BE49-F238E27FC236}">
                    <a16:creationId xmlns:a16="http://schemas.microsoft.com/office/drawing/2014/main" id="{46B92252-BEC3-232D-9B7D-41FB229DF749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2330B228-D1D8-391E-5B14-F74A1B75FDCA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14</a:t>
              </a:r>
            </a:p>
          </p:txBody>
        </p:sp>
      </p:grpSp>
      <p:sp>
        <p:nvSpPr>
          <p:cNvPr id="25" name="Freeform 25">
            <a:extLst>
              <a:ext uri="{FF2B5EF4-FFF2-40B4-BE49-F238E27FC236}">
                <a16:creationId xmlns:a16="http://schemas.microsoft.com/office/drawing/2014/main" id="{65AE0A22-B4AD-7611-5D25-3A0678914E75}"/>
              </a:ext>
            </a:extLst>
          </p:cNvPr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71849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49772-7966-7A08-BD1D-E6ECD5DBC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2F3BB66-57B2-D29F-5834-39A7D1CCC10B}"/>
              </a:ext>
            </a:extLst>
          </p:cNvPr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CONCLUSION</a:t>
            </a: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28402DBC-74F9-09E5-4B61-90D87055BFD5}"/>
              </a:ext>
            </a:extLst>
          </p:cNvPr>
          <p:cNvGrpSpPr/>
          <p:nvPr/>
        </p:nvGrpSpPr>
        <p:grpSpPr>
          <a:xfrm>
            <a:off x="1798701" y="3088305"/>
            <a:ext cx="503953" cy="503953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D6E71100-5B9D-82C8-7EC4-5587022F5BC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091DA23-A570-CD0D-8A6D-9053267E4347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B4F7169A-F04A-E621-E3B6-D704C6F6D1B7}"/>
              </a:ext>
            </a:extLst>
          </p:cNvPr>
          <p:cNvGrpSpPr/>
          <p:nvPr/>
        </p:nvGrpSpPr>
        <p:grpSpPr>
          <a:xfrm>
            <a:off x="1798701" y="4636058"/>
            <a:ext cx="507442" cy="507442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DEA13A0-F40A-FC52-B45B-B4CEC8B92D1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A1A6F750-9B6A-7936-40C6-217AA4713BD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7209DB86-17A5-55A2-8163-FF8BB91901EB}"/>
              </a:ext>
            </a:extLst>
          </p:cNvPr>
          <p:cNvGrpSpPr/>
          <p:nvPr/>
        </p:nvGrpSpPr>
        <p:grpSpPr>
          <a:xfrm>
            <a:off x="1795211" y="6191250"/>
            <a:ext cx="507442" cy="507442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296A976-36E6-0A22-F323-8F138C38751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15232006-C042-1C15-07C8-3177D7F295E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>
            <a:extLst>
              <a:ext uri="{FF2B5EF4-FFF2-40B4-BE49-F238E27FC236}">
                <a16:creationId xmlns:a16="http://schemas.microsoft.com/office/drawing/2014/main" id="{6EAAE91C-20FA-7562-154E-1253F5B94E91}"/>
              </a:ext>
            </a:extLst>
          </p:cNvPr>
          <p:cNvSpPr txBox="1"/>
          <p:nvPr/>
        </p:nvSpPr>
        <p:spPr>
          <a:xfrm>
            <a:off x="2556375" y="3021630"/>
            <a:ext cx="14865392" cy="1078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(8:2) compressor-based multiplier enhances speed, power efficiency, and resource utilization. 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1DA967C-6995-DD27-17FE-BCFE8CE9359C}"/>
              </a:ext>
            </a:extLst>
          </p:cNvPr>
          <p:cNvSpPr txBox="1"/>
          <p:nvPr/>
        </p:nvSpPr>
        <p:spPr>
          <a:xfrm>
            <a:off x="2565900" y="4616638"/>
            <a:ext cx="14693400" cy="1078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design effectively balances accuracy and complexity, making it ideal for various applications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D081C4B-5A02-90CB-D0AF-546021BAAC87}"/>
              </a:ext>
            </a:extLst>
          </p:cNvPr>
          <p:cNvSpPr txBox="1"/>
          <p:nvPr/>
        </p:nvSpPr>
        <p:spPr>
          <a:xfrm>
            <a:off x="2531254" y="6209882"/>
            <a:ext cx="14728046" cy="1624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FPGA implementation of the 8×8 multiplier validates its practical feasibility, while simulation results confirm the scalability of the 16×16 multiplier.  </a:t>
            </a:r>
          </a:p>
          <a:p>
            <a:pPr algn="l">
              <a:lnSpc>
                <a:spcPts val="4322"/>
              </a:lnSpc>
            </a:pPr>
            <a:endParaRPr lang="en-US" sz="3087">
              <a:solidFill>
                <a:srgbClr val="000000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15" name="Group 15">
            <a:extLst>
              <a:ext uri="{FF2B5EF4-FFF2-40B4-BE49-F238E27FC236}">
                <a16:creationId xmlns:a16="http://schemas.microsoft.com/office/drawing/2014/main" id="{2EB10780-54C8-F4A0-0008-B5B8F01B83A4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3046F33A-B1AF-DE30-0838-EA60DE1393DA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92F5BDE3-1BDE-68E9-B25C-9EEFF44CBE78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8" name="AutoShape 18">
            <a:extLst>
              <a:ext uri="{FF2B5EF4-FFF2-40B4-BE49-F238E27FC236}">
                <a16:creationId xmlns:a16="http://schemas.microsoft.com/office/drawing/2014/main" id="{7784D2F1-5DE6-CADE-7AFF-76B03A305523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>
            <a:extLst>
              <a:ext uri="{FF2B5EF4-FFF2-40B4-BE49-F238E27FC236}">
                <a16:creationId xmlns:a16="http://schemas.microsoft.com/office/drawing/2014/main" id="{1D0AC9BE-4328-CF4C-8C3A-35A8A8E0E440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" name="Group 20">
            <a:extLst>
              <a:ext uri="{FF2B5EF4-FFF2-40B4-BE49-F238E27FC236}">
                <a16:creationId xmlns:a16="http://schemas.microsoft.com/office/drawing/2014/main" id="{F6A92EAE-8291-B5F1-110F-AD870BB958A6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1" name="Group 21">
              <a:extLst>
                <a:ext uri="{FF2B5EF4-FFF2-40B4-BE49-F238E27FC236}">
                  <a16:creationId xmlns:a16="http://schemas.microsoft.com/office/drawing/2014/main" id="{4695EBE2-CF6C-2071-4A95-186681B4554F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2" name="Freeform 22">
                <a:extLst>
                  <a:ext uri="{FF2B5EF4-FFF2-40B4-BE49-F238E27FC236}">
                    <a16:creationId xmlns:a16="http://schemas.microsoft.com/office/drawing/2014/main" id="{33D8DB1A-017E-AA09-5219-DBA6C5C7BD8B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3" name="TextBox 23">
                <a:extLst>
                  <a:ext uri="{FF2B5EF4-FFF2-40B4-BE49-F238E27FC236}">
                    <a16:creationId xmlns:a16="http://schemas.microsoft.com/office/drawing/2014/main" id="{E64FECA2-FCB2-669A-0C08-63FAD776AAE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5903105D-8AF9-C491-1FAF-444051FE669D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15</a:t>
              </a:r>
            </a:p>
          </p:txBody>
        </p:sp>
      </p:grpSp>
      <p:sp>
        <p:nvSpPr>
          <p:cNvPr id="25" name="Freeform 25">
            <a:extLst>
              <a:ext uri="{FF2B5EF4-FFF2-40B4-BE49-F238E27FC236}">
                <a16:creationId xmlns:a16="http://schemas.microsoft.com/office/drawing/2014/main" id="{789F1D90-7F25-56BF-8793-F2D039551A48}"/>
              </a:ext>
            </a:extLst>
          </p:cNvPr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>
            <a:extLst>
              <a:ext uri="{FF2B5EF4-FFF2-40B4-BE49-F238E27FC236}">
                <a16:creationId xmlns:a16="http://schemas.microsoft.com/office/drawing/2014/main" id="{FE34CA19-50BA-EB54-98CF-169E107BBAB6}"/>
              </a:ext>
            </a:extLst>
          </p:cNvPr>
          <p:cNvGrpSpPr/>
          <p:nvPr/>
        </p:nvGrpSpPr>
        <p:grpSpPr>
          <a:xfrm>
            <a:off x="1776161" y="7746442"/>
            <a:ext cx="526492" cy="526492"/>
            <a:chOff x="0" y="0"/>
            <a:chExt cx="812800" cy="8128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A9BD7BA8-E904-C520-8052-ED5BAD5C7D63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FC3D0"/>
            </a:solidFill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B9F52C28-D17E-6B11-DC39-65386E773C3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TextBox 29">
            <a:extLst>
              <a:ext uri="{FF2B5EF4-FFF2-40B4-BE49-F238E27FC236}">
                <a16:creationId xmlns:a16="http://schemas.microsoft.com/office/drawing/2014/main" id="{2D8AA8BF-8D28-FC27-9CA4-C8BD568E70A3}"/>
              </a:ext>
            </a:extLst>
          </p:cNvPr>
          <p:cNvSpPr txBox="1"/>
          <p:nvPr/>
        </p:nvSpPr>
        <p:spPr>
          <a:xfrm>
            <a:off x="2565900" y="7767424"/>
            <a:ext cx="14693400" cy="1078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22"/>
              </a:lnSpc>
            </a:pPr>
            <a:r>
              <a:rPr lang="en-US" sz="30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Adaptive approximate computing techniques can be explored to further optimize the accuracy-power trade-off. </a:t>
            </a:r>
          </a:p>
        </p:txBody>
      </p:sp>
    </p:spTree>
    <p:extLst>
      <p:ext uri="{BB962C8B-B14F-4D97-AF65-F5344CB8AC3E}">
        <p14:creationId xmlns:p14="http://schemas.microsoft.com/office/powerpoint/2010/main" val="131987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53980" y="222250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REFERENCES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16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332247" y="1876415"/>
            <a:ext cx="17955753" cy="152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Banisharif Dehkordi, M., &amp; Ahmadifar, H. (2024). A new approximate (8; 2) compressor for image processing applications. IETE Journal of Research, 70(2), 1352-1360.</a:t>
            </a:r>
          </a:p>
          <a:p>
            <a:pPr algn="ctr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32247" y="3291195"/>
            <a:ext cx="17955753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2.Chippa, V. K., Chakradhar, S. T., Roy, K., &amp; Raghunathan, A. (2013, May). Analysis and characterization of inherent application resilience for approximate computing. In Proceedings of the 50th Annual Design Automation Conference (pp. 1-9).</a:t>
            </a:r>
          </a:p>
          <a:p>
            <a:pPr algn="ctr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32247" y="5029200"/>
            <a:ext cx="17955753" cy="152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3.Silveira, B., Paim, G., Abreu, B., Grellert, M., Diniz, C. M., da Costa, E. A. C., &amp; Bampi, S. (2017). Power-efficient sum of absolute differences hardware architecture using adder compressors for integer motion estimation design. IEEE Transactions on Circuits and Systems I: Regular Papers, 64(12), 3126-3137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2247" y="6758305"/>
            <a:ext cx="17955753" cy="2024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Gupta, V., Mohapatra, D., Park, S. P., Raghunathan, A., &amp; Roy, K. (2011, August). IMPACT: IMPrecise adders for low-power approximate computing. In IEEE/ACM International Symposium on Low Power Electronics and Design (pp. 409-414). IEEE.</a:t>
            </a: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32247" y="8436610"/>
            <a:ext cx="17955753" cy="1529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5.Han, J., &amp; Orshansky, M. (2013, May). Approximate computing: An emerging paradigm for energy-efficient design. In 2013 18th IEEE European Test Symposium (ETS) (pp. 1-6). IEEE.</a:t>
            </a:r>
          </a:p>
          <a:p>
            <a:pPr algn="l">
              <a:lnSpc>
                <a:spcPts val="3920"/>
              </a:lnSpc>
            </a:pPr>
            <a:endParaRPr lang="en-US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21733" y="30162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REFERENCES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4" name="Group 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17</a:t>
              </a: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21498" y="1736271"/>
            <a:ext cx="18066502" cy="146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6.Vasicek, Z., &amp; Sekanina, L. (2014). Evolutionary approach to approximate digital circuits design. IEEE Transactions on Evolutionary Computation, 19(3), 432- 444.</a:t>
            </a:r>
          </a:p>
          <a:p>
            <a:pPr algn="l">
              <a:lnSpc>
                <a:spcPts val="3780"/>
              </a:lnSpc>
            </a:pPr>
            <a:endParaRPr lang="en-US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21498" y="2984927"/>
            <a:ext cx="18066502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7.Savio, M. M. D., &amp; Deepa, T. (2020, July). Design of higher order multiplier with approximate compressor. In 2020 IEEE international conference on electronics, computing and communication technologies (CONECCT) (pp. 1-6). IEEE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21498" y="4230797"/>
            <a:ext cx="18066502" cy="1464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8.Akshay, K. P., Jagadeeshkumar, N., Barusu, M. R., &amp; Meganathan, D. (2023, December). Approximate Compressor for Efficient Multiplication in Image Processing Applications. In 2023 International Conference on Next Generation Electronics (NEleX) (pp. 1-6). IEEE.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0749" y="6189389"/>
            <a:ext cx="18066502" cy="194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9.Fontanari, T. V., Paim, G., Rocha, L. M., Ücker, P., Costa, E., &amp; Bampi, S. (2020, February). An efficient N-bit 8-2 adder compressor with a constant internal carry propagation delay. In 2020 IEEE 11th Latin American Symposium on Circuits &amp; Systems (LASCAS) (pp. 1-4). IEEE.</a:t>
            </a:r>
          </a:p>
          <a:p>
            <a:pPr algn="l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749" y="8025809"/>
            <a:ext cx="18066502" cy="194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10.Kumar, A., Kumar, A., &amp; Nand, D. (2021, May). Design and Study of Dadda Multiplier by using 4: 2 Compressors and Parallel Prefix Adders for VLSI Circuit Designs. In 2021 2nd International Conference for Emerging Technology (INCET) (pp. 1-5). IEEE.</a:t>
            </a:r>
          </a:p>
          <a:p>
            <a:pPr algn="just">
              <a:lnSpc>
                <a:spcPts val="3779"/>
              </a:lnSpc>
            </a:pPr>
            <a:endParaRPr lang="en-US" sz="2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 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4" name="Group 4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3" name="Freeform 13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53" y="8985068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553980" y="406507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707216" y="2418089"/>
            <a:ext cx="14873567" cy="5349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8796" lvl="1" indent="-499398" algn="l">
              <a:lnSpc>
                <a:spcPts val="6476"/>
              </a:lnSpc>
              <a:buFont typeface="Arial"/>
              <a:buChar char="•"/>
            </a:pPr>
            <a:r>
              <a:rPr lang="en-US" sz="46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Optimizing power and performance in real time computing.</a:t>
            </a:r>
          </a:p>
          <a:p>
            <a:pPr marL="998796" lvl="1" indent="-499398" algn="l">
              <a:lnSpc>
                <a:spcPts val="6476"/>
              </a:lnSpc>
              <a:buFont typeface="Arial"/>
              <a:buChar char="•"/>
            </a:pPr>
            <a:r>
              <a:rPr lang="en-US" sz="46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Efficient multipliers reduce hardware complexity.</a:t>
            </a:r>
          </a:p>
          <a:p>
            <a:pPr marL="998796" lvl="1" indent="-499398" algn="l">
              <a:lnSpc>
                <a:spcPts val="6476"/>
              </a:lnSpc>
              <a:buFont typeface="Arial"/>
              <a:buChar char="•"/>
            </a:pPr>
            <a:r>
              <a:rPr lang="en-US" sz="46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Compressors improve delay, power and area.</a:t>
            </a:r>
          </a:p>
          <a:p>
            <a:pPr marL="998796" lvl="1" indent="-499398" algn="l">
              <a:lnSpc>
                <a:spcPts val="10131"/>
              </a:lnSpc>
              <a:buFont typeface="Arial"/>
              <a:buChar char="•"/>
            </a:pPr>
            <a:r>
              <a:rPr lang="en-US" sz="46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Hierarchical (8:2) compression enhances speed.</a:t>
            </a:r>
          </a:p>
          <a:p>
            <a:pPr marL="998796" lvl="1" indent="-499398" algn="l">
              <a:lnSpc>
                <a:spcPts val="6476"/>
              </a:lnSpc>
              <a:buFont typeface="Arial"/>
              <a:buChar char="•"/>
            </a:pPr>
            <a:r>
              <a:rPr lang="en-US" sz="46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Validated through FPGA and simulations.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D43A62-329E-07C6-9F48-92F19FBE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FC5C191-1072-DC59-2FFE-719A43C018F1}"/>
              </a:ext>
            </a:extLst>
          </p:cNvPr>
          <p:cNvSpPr/>
          <p:nvPr/>
        </p:nvSpPr>
        <p:spPr>
          <a:xfrm>
            <a:off x="153" y="8985068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2E226A66-BD67-9960-E574-42CF936DE40F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854701D-F929-8142-2A35-6500DA52DCB1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FAAFD98-C073-D2B7-CE5F-C3FDC4531FAA}"/>
              </a:ext>
            </a:extLst>
          </p:cNvPr>
          <p:cNvSpPr txBox="1"/>
          <p:nvPr/>
        </p:nvSpPr>
        <p:spPr>
          <a:xfrm>
            <a:off x="2553980" y="406507"/>
            <a:ext cx="13180039" cy="143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PROBLEM STATEMENT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2F7ABE7F-46F6-63D8-4762-01F40DDC6EF3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4CC70A4B-4285-051E-6CCC-D75598A67D89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DFBD4DA2-DACC-F068-E9C9-1D368ABA0FB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>
                <a:extLst>
                  <a:ext uri="{FF2B5EF4-FFF2-40B4-BE49-F238E27FC236}">
                    <a16:creationId xmlns:a16="http://schemas.microsoft.com/office/drawing/2014/main" id="{E567C34E-3407-9B0B-3B61-B1C8E2C2DB1A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729487C6-3838-34E5-88F4-14EFF7085326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89C14BDF-5BB4-6DAB-3F60-BBF92FEB1B49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6BF33F2A-7EAC-138C-D119-A6ECEB6618D1}"/>
              </a:ext>
            </a:extLst>
          </p:cNvPr>
          <p:cNvSpPr txBox="1"/>
          <p:nvPr/>
        </p:nvSpPr>
        <p:spPr>
          <a:xfrm>
            <a:off x="1600200" y="1790317"/>
            <a:ext cx="15925799" cy="6604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98796" lvl="1" indent="-499398" algn="l">
              <a:lnSpc>
                <a:spcPts val="6476"/>
              </a:lnSpc>
              <a:buFont typeface="Arial"/>
              <a:buChar char="•"/>
            </a:pPr>
            <a:endParaRPr 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98796" lvl="1" indent="-499398" algn="l">
              <a:lnSpc>
                <a:spcPts val="6476"/>
              </a:lnSpc>
              <a:buFont typeface="Arial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applications demand high-speed, low-power multipliers.</a:t>
            </a:r>
          </a:p>
          <a:p>
            <a:pPr marL="998796" lvl="1" indent="-499398" algn="l">
              <a:lnSpc>
                <a:spcPts val="6476"/>
              </a:lnSpc>
              <a:buFont typeface="Arial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multiplier architectures suffer from high latency and significant power consumption due to large partial product trees.</a:t>
            </a:r>
          </a:p>
          <a:p>
            <a:pPr marL="998796" lvl="1" indent="-499398" algn="l">
              <a:lnSpc>
                <a:spcPts val="6476"/>
              </a:lnSpc>
              <a:buFont typeface="Arial"/>
              <a:buChar char="•"/>
            </a:pP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hardware complexity while maintaining computational accuracy is a key challenge.</a:t>
            </a:r>
          </a:p>
        </p:txBody>
      </p:sp>
    </p:spTree>
    <p:extLst>
      <p:ext uri="{BB962C8B-B14F-4D97-AF65-F5344CB8AC3E}">
        <p14:creationId xmlns:p14="http://schemas.microsoft.com/office/powerpoint/2010/main" val="3708136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917604" y="-378657"/>
            <a:ext cx="1562612" cy="1673225"/>
            <a:chOff x="0" y="0"/>
            <a:chExt cx="2083482" cy="2230967"/>
          </a:xfrm>
        </p:grpSpPr>
        <p:grpSp>
          <p:nvGrpSpPr>
            <p:cNvPr id="3" name="Group 3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6" name="TextBox 6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237451" y="681959"/>
          <a:ext cx="17543990" cy="9608998"/>
        </p:xfrm>
        <a:graphic>
          <a:graphicData uri="http://schemas.openxmlformats.org/drawingml/2006/table">
            <a:tbl>
              <a:tblPr/>
              <a:tblGrid>
                <a:gridCol w="7096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10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905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549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511024">
                <a:tc>
                  <a:txBody>
                    <a:bodyPr/>
                    <a:lstStyle/>
                    <a:p>
                      <a:pPr algn="ctr">
                        <a:lnSpc>
                          <a:spcPts val="4479"/>
                        </a:lnSpc>
                        <a:defRPr/>
                      </a:pPr>
                      <a:r>
                        <a:rPr lang="en-US" sz="31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Paper Title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Ref. No. 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Year Published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Methodology Proposed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9"/>
                        </a:lnSpc>
                        <a:defRPr/>
                      </a:pPr>
                      <a:r>
                        <a:rPr lang="en-US" sz="30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Key Innovation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0547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Banisharif Dehkordi, M., &amp; Ahmadifar, H. (2024). A new approximate (8; 2) compressor for image processing applications. IETE  Journal of Research, 70(2), 1352-1360.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[1]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2024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Approximate (8:2) compressor  in a 16×16 multiplier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Achieved 5% delay reduction, 17% area savings, and 8% improvement in  (PDP)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40547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Han, J., &amp; Orshansky, M. (2013, May). Approximate computing: An emerging paradigm for energy-efficient design. In 2013 18th IEEE European Test Symposium (ETS) (pp. 1-6). IEEE.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[5]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2013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Approximate multiplier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Offers energy-efficient and fault-tolerant design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75268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Savio, M. M. D., &amp; Deepa, T. (2020, July). Design of higher order multiplier with approximate compressor. In 2020 IEEE international conference on electronics, computing and communication technologies (CONECCT) (pp. 1-6). IEEE.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[7]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2020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(8:2) compressor applied in a 16×16 multiplier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Improved performance efficiency without significantly affecting the error margin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9988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Akshay, K. P., Jagadeeshkumar, N., Barusu, M. R., &amp; Meganathan, D. (2023, December). Approximate Compressor for Efficient Multiplication in Image Processing Applications. In 2023 International Conference on Next Generation Electronics (NEleX) (pp. 1-6). IEEE.</a:t>
                      </a:r>
                      <a:endParaRPr lang="en-US" sz="1100"/>
                    </a:p>
                    <a:p>
                      <a:pPr algn="ctr">
                        <a:lnSpc>
                          <a:spcPts val="2659"/>
                        </a:lnSpc>
                      </a:pP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[8]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Abhaya Libre Bold"/>
                          <a:ea typeface="Abhaya Libre Bold"/>
                          <a:cs typeface="Abhaya Libre Bold"/>
                          <a:sym typeface="Abhaya Libre Bold"/>
                        </a:rPr>
                        <a:t>2023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(8:2) compressor using hierarchical configurations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 combination of (5:2), (4:2), and (3:2) compressors to optimize delay, power, and area</a:t>
                      </a:r>
                      <a:endParaRPr lang="en-US" sz="1100"/>
                    </a:p>
                  </a:txBody>
                  <a:tcPr marL="161925" marR="161925" marT="161925" marB="16192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1999827" y="-233931"/>
            <a:ext cx="13180039" cy="1035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LITERATURE SURVEY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LITERATURE GAP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939313" y="2892931"/>
            <a:ext cx="1105361" cy="1105361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939313" y="2967053"/>
            <a:ext cx="1105361" cy="861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939313" y="4297294"/>
            <a:ext cx="1105361" cy="1105361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939313" y="4405787"/>
            <a:ext cx="1105361" cy="861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939313" y="5545628"/>
            <a:ext cx="1105361" cy="110536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939313" y="5619750"/>
            <a:ext cx="1105361" cy="861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189075" y="3066361"/>
            <a:ext cx="14232692" cy="67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2"/>
              </a:lnSpc>
            </a:pPr>
            <a:r>
              <a:rPr lang="en-US" sz="38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Accuracy vs hardware efficiency trade-off is not well-balanced.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89075" y="4392709"/>
            <a:ext cx="14232692" cy="67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2"/>
              </a:lnSpc>
            </a:pPr>
            <a:r>
              <a:rPr lang="en-US" sz="38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Limited hybrid compressor exploration in (8:2) designs.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189075" y="5719057"/>
            <a:ext cx="14232692" cy="67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2"/>
              </a:lnSpc>
            </a:pPr>
            <a:r>
              <a:rPr lang="en-US" sz="38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Lack of FPGA-based real-world validation.</a:t>
            </a:r>
          </a:p>
        </p:txBody>
      </p:sp>
      <p:grpSp>
        <p:nvGrpSpPr>
          <p:cNvPr id="18" name="Group 18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AutoShape 21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AutoShape 22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3" name="Group 23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4" name="Group 24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28" name="Freeform 28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0" name="Group 30"/>
          <p:cNvGrpSpPr/>
          <p:nvPr/>
        </p:nvGrpSpPr>
        <p:grpSpPr>
          <a:xfrm>
            <a:off x="1939313" y="6858461"/>
            <a:ext cx="1105361" cy="1105361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939313" y="6932583"/>
            <a:ext cx="1105361" cy="861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4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189075" y="7031890"/>
            <a:ext cx="14232692" cy="67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2"/>
              </a:lnSpc>
            </a:pPr>
            <a:r>
              <a:rPr lang="en-US" sz="38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Hardware-aware optimization needs more focus.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1939313" y="8152939"/>
            <a:ext cx="1105361" cy="1105361"/>
            <a:chOff x="0" y="0"/>
            <a:chExt cx="812800" cy="81280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939313" y="8249572"/>
            <a:ext cx="1105361" cy="861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48"/>
              </a:lnSpc>
            </a:pPr>
            <a:r>
              <a:rPr lang="en-US" sz="5034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5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3189075" y="8259097"/>
            <a:ext cx="14232692" cy="672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2"/>
              </a:lnSpc>
            </a:pPr>
            <a:r>
              <a:rPr lang="en-US" sz="3887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Scalable (8:2) architecture for FPGA is needed.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120848"/>
            <a:ext cx="516960" cy="516960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MOTIVATION BEHIND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66758" y="2950946"/>
            <a:ext cx="14847341" cy="673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5"/>
              </a:lnSpc>
            </a:pPr>
            <a:r>
              <a:rPr lang="en-US" sz="38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Fast, power-efficient multipliers for AI and image processing.  </a:t>
            </a:r>
          </a:p>
        </p:txBody>
      </p:sp>
      <p:sp>
        <p:nvSpPr>
          <p:cNvPr id="7" name="Freeform 7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66758" y="4022662"/>
            <a:ext cx="14847341" cy="673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5"/>
              </a:lnSpc>
            </a:pPr>
            <a:r>
              <a:rPr lang="en-US" sz="38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Efficient designs to reduce power and area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4108387"/>
            <a:ext cx="516960" cy="51696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5" name="Group 1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19" name="Freeform 19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028700" y="5272981"/>
            <a:ext cx="516960" cy="51696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066758" y="5149576"/>
            <a:ext cx="14847341" cy="673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5"/>
              </a:lnSpc>
            </a:pPr>
            <a:r>
              <a:rPr lang="en-US" sz="38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Optimal compressor designs for FPGA multipliers.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028700" y="7426089"/>
            <a:ext cx="516960" cy="516960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028700" y="6347154"/>
            <a:ext cx="516960" cy="516960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9C7C6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TextBox 30"/>
          <p:cNvSpPr txBox="1"/>
          <p:nvPr/>
        </p:nvSpPr>
        <p:spPr>
          <a:xfrm>
            <a:off x="2066758" y="7321524"/>
            <a:ext cx="14847341" cy="673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5"/>
              </a:lnSpc>
            </a:pPr>
            <a:r>
              <a:rPr lang="en-US" sz="38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FPGA-validated (8:2) compressor for power and speed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2066758" y="6223748"/>
            <a:ext cx="14847341" cy="673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5"/>
              </a:lnSpc>
            </a:pPr>
            <a:r>
              <a:rPr lang="en-US" sz="3861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Scalable multipliers for real-time FPGA testing.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346860" y="144830"/>
            <a:ext cx="13180039" cy="2192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EXISTING HIERARCHICAL ARCHITECTURE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7" name="Group 7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1" name="Freeform 11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376993" y="7252845"/>
            <a:ext cx="17225207" cy="14067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45"/>
              </a:lnSpc>
              <a:spcBef>
                <a:spcPct val="0"/>
              </a:spcBef>
            </a:pPr>
            <a:endParaRPr lang="en-US" sz="3175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>
              <a:lnSpc>
                <a:spcPts val="4445"/>
              </a:lnSpc>
              <a:spcBef>
                <a:spcPct val="0"/>
              </a:spcBef>
            </a:pPr>
            <a:r>
              <a:rPr lang="en-US" sz="3175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Figure 1: Hierarchical (8:2) compressors [9]</a:t>
            </a:r>
          </a:p>
          <a:p>
            <a:pPr algn="ctr">
              <a:lnSpc>
                <a:spcPts val="1785"/>
              </a:lnSpc>
              <a:spcBef>
                <a:spcPct val="0"/>
              </a:spcBef>
            </a:pPr>
            <a:endParaRPr lang="en-US" sz="3175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25667"/>
            <a:ext cx="5562600" cy="384448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9650" y="3467100"/>
            <a:ext cx="5759287" cy="371088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PROPOSED ARCHITECTURE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5" name="Group 5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0" y="3653985"/>
            <a:ext cx="9767886" cy="3780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2546" lvl="1" indent="-451273" algn="just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(8:2) compressor uses a hierarchical design with (4:2), (4:3)  and a (5:2) compressor.</a:t>
            </a:r>
          </a:p>
          <a:p>
            <a:pPr marL="902546" lvl="1" indent="-451273" algn="just">
              <a:lnSpc>
                <a:spcPts val="5852"/>
              </a:lnSpc>
              <a:buFont typeface="Arial"/>
              <a:buChar char="•"/>
            </a:pPr>
            <a:r>
              <a:rPr lang="en-US" sz="418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compressor is integrated into both 8×8 and 16×16 multipliers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6571" y="3426097"/>
            <a:ext cx="7138496" cy="48648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91445" y="222250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PROPOSED ARCHITECTURE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95833"/>
            <a:ext cx="15611761" cy="2640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0445" lvl="1" indent="-395222" algn="l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FPGA implementation is performed on the Artix-7 board for real-time verification of the 8×8 multiplier, while extensive simulations are conducted for the 16×16 multiplier.  </a:t>
            </a:r>
          </a:p>
          <a:p>
            <a:pPr algn="l">
              <a:lnSpc>
                <a:spcPts val="5125"/>
              </a:lnSpc>
            </a:pPr>
            <a:endParaRPr lang="en-US" sz="366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3764167" y="582762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4521251"/>
            <a:ext cx="14847341" cy="1345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0445" lvl="1" indent="-395222" algn="l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design is validated for power and area efficiency, ensuring low-power and high-speed arithmetic computation.</a:t>
            </a:r>
          </a:p>
        </p:txBody>
      </p:sp>
      <p:sp>
        <p:nvSpPr>
          <p:cNvPr id="6" name="AutoShape 6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8900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6322435"/>
            <a:ext cx="14847341" cy="1992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0445" lvl="1" indent="-395222" algn="l">
              <a:lnSpc>
                <a:spcPts val="5125"/>
              </a:lnSpc>
              <a:buFont typeface="Arial"/>
              <a:buChar char="•"/>
            </a:pPr>
            <a:r>
              <a:rPr lang="en-US" sz="366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 hardware synthesis and simulation-based verification, the proposed compressor is demonstrated as a feasible solution for next-generation multipliers in real-time computing platforms.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1400</Words>
  <Application>Microsoft Office PowerPoint</Application>
  <PresentationFormat>Custom</PresentationFormat>
  <Paragraphs>153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Open Sans</vt:lpstr>
      <vt:lpstr>Open Sans Bold</vt:lpstr>
      <vt:lpstr>Times New Roman</vt:lpstr>
      <vt:lpstr>Abhaya Libre Bold</vt:lpstr>
      <vt:lpstr>Arial</vt:lpstr>
      <vt:lpstr>Times New Roman Bold</vt:lpstr>
      <vt:lpstr>Calibri</vt:lpstr>
      <vt:lpstr>Alatsi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 conference</dc:title>
  <dc:creator>ADMIN</dc:creator>
  <cp:lastModifiedBy>Suba Ramasamy</cp:lastModifiedBy>
  <cp:revision>8</cp:revision>
  <dcterms:created xsi:type="dcterms:W3CDTF">2006-08-16T00:00:00Z</dcterms:created>
  <dcterms:modified xsi:type="dcterms:W3CDTF">2025-05-11T13:05:07Z</dcterms:modified>
  <dc:identifier>DAGiLiLGsBE</dc:identifier>
</cp:coreProperties>
</file>