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3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9A0D4-A204-4B68-9D06-922434B8D166}">
          <p14:sldIdLst>
            <p14:sldId id="257"/>
            <p14:sldId id="263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TH NARAYAN" initials="SN" lastIdx="1" clrIdx="0">
    <p:extLst>
      <p:ext uri="{19B8F6BF-5375-455C-9EA6-DF929625EA0E}">
        <p15:presenceInfo xmlns:p15="http://schemas.microsoft.com/office/powerpoint/2012/main" userId="09ea8373d252e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0CE"/>
    <a:srgbClr val="B7D61A"/>
    <a:srgbClr val="C42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67A6DC-505D-D926-0C1D-44A84FFAA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E6D02-CF05-4E1B-5787-F3692257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6A48-B218-4379-A8B2-8E6605B5733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D06EE-2443-5BCB-5312-1EE55BD99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2511D-57AD-822F-9347-D2DA72B2A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867-437C-45B4-8749-26C60260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28EA-EB2B-48C9-A306-86C6A2D5DF4C}" type="datetimeFigureOut">
              <a:rPr lang="en-IN" smtClean="0"/>
              <a:t>12-04-2025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4F7D7-8460-41DD-9CB9-A6DB3451E3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F62-57C5-4AFB-921B-A26304A3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A68D-3292-437E-9F32-33518EB7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ptos Display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D28A-D0F3-4A1D-87F6-6EBCBC33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94231"/>
            <a:ext cx="2743200" cy="263769"/>
          </a:xfrm>
        </p:spPr>
        <p:txBody>
          <a:bodyPr/>
          <a:lstStyle>
            <a:lvl1pPr algn="ctr">
              <a:defRPr/>
            </a:lvl1pPr>
          </a:lstStyle>
          <a:p>
            <a:fld id="{67ED5D3F-13A0-47C3-AC4D-9E59CE829726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2616-F276-4F0A-BA9F-BFE3246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4231"/>
            <a:ext cx="2743200" cy="255467"/>
          </a:xfrm>
        </p:spPr>
        <p:txBody>
          <a:bodyPr/>
          <a:lstStyle>
            <a:lvl1pPr algn="ctr">
              <a:defRPr/>
            </a:lvl1pPr>
          </a:lstStyle>
          <a:p>
            <a:fld id="{957963CA-3D81-4891-B593-9089A32BDB0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203-4461-4722-95DD-0949B93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4" y="9282"/>
            <a:ext cx="7672753" cy="764441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7B59-9ACE-41F4-9102-3615A5F7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2pPr>
            <a:lvl3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CA1F-6413-4BB1-93D7-30FB342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4199-A078-447E-A175-3D1F217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01C6-ACE9-4013-9604-D43251C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3D23-9635-4E46-A056-9A25C58A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 Display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A63B-F8B8-465F-B1E8-0DAB524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D94B-302B-4302-85DA-16D8131C95C5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C29E-EFAA-49B4-94B1-2C0AE24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F8E3-067A-40D9-86FD-DAFCD344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08" y="9282"/>
            <a:ext cx="8088923" cy="671755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5750-9341-4CB9-A57B-F993C891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31" y="1002322"/>
            <a:ext cx="5940669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6FB83-AE83-4DF9-9581-4F686735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2322"/>
            <a:ext cx="5940668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057A-DF5E-4073-8ABC-D9646AA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524-2C85-4B7C-A217-EAF308AD6D8B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5467-2814-4F14-AB72-BA09B8E6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807D-14EE-4E16-99B1-A045260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9282"/>
            <a:ext cx="8603662" cy="716329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05D4-7F40-4AA2-81EF-7D4FAD18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6" y="1037983"/>
            <a:ext cx="59008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FA217-2F1B-4695-8560-B409400F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16" y="1861894"/>
            <a:ext cx="5900860" cy="442460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B119A-FACF-40F2-AA7F-E63A8E32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6970" y="1037983"/>
            <a:ext cx="604831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09968-5415-4C90-B267-17FBC2BE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6969" y="1861895"/>
            <a:ext cx="6048313" cy="4424604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9BE6F-4BCF-459F-BA1D-16F1821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0B0-DB31-4A83-91FF-BF4141CAC8C6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E7287-7DF6-4CE3-81C1-BE517D1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6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EC9-99C4-4C8F-97E9-79F110E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2051323"/>
          </a:xfrm>
        </p:spPr>
        <p:txBody>
          <a:bodyPr/>
          <a:lstStyle>
            <a:lvl1pPr algn="ctr"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6A55-A680-4BA2-9E2C-6E82DA8B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0109"/>
            <a:ext cx="1062182" cy="31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fld id="{3B3AA552-0DFB-41DD-82A5-A0BFC94A3E72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7754-1EE3-41A2-8E28-778D789D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605" y="6551376"/>
            <a:ext cx="4044007" cy="30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r>
              <a:rPr lang="en-US"/>
              <a:t>21ECP302L - MINOR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C6A4-E226-4D04-9D33-7533837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5636" y="6556670"/>
            <a:ext cx="1616364" cy="292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0C151-660A-400B-9CF5-8E0A59B74168}"/>
              </a:ext>
            </a:extLst>
          </p:cNvPr>
          <p:cNvSpPr/>
          <p:nvPr userDrawn="1"/>
        </p:nvSpPr>
        <p:spPr>
          <a:xfrm>
            <a:off x="0" y="754063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9D646-371F-4515-9491-6458F12ACB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46844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EA7EE5-C6B2-3087-460A-3DF866F967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064" y="7981"/>
            <a:ext cx="1493983" cy="7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174C4-B579-40CF-819F-241AF47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92" y="3272285"/>
            <a:ext cx="10515600" cy="2051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0F37D-D405-4F7C-8575-8FE79884D3AA}"/>
              </a:ext>
            </a:extLst>
          </p:cNvPr>
          <p:cNvSpPr/>
          <p:nvPr userDrawn="1"/>
        </p:nvSpPr>
        <p:spPr>
          <a:xfrm>
            <a:off x="0" y="0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B6382-79DE-40B6-8936-6C44358DCFBA}"/>
              </a:ext>
            </a:extLst>
          </p:cNvPr>
          <p:cNvSpPr/>
          <p:nvPr userDrawn="1"/>
        </p:nvSpPr>
        <p:spPr>
          <a:xfrm>
            <a:off x="0" y="6664082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C786-ED43-D734-187D-EF13B506B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45" y="105094"/>
            <a:ext cx="5807201" cy="28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ExtraBold" panose="020F0502020204030204" pitchFamily="34" charset="0"/>
          <a:ea typeface="ADLaM Display" panose="020F0502020204030204" pitchFamily="2" charset="0"/>
          <a:cs typeface="Aldhabi" panose="020F0502020204030204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E824-ADCE-4E89-BB4B-7072764A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12" y="2902513"/>
            <a:ext cx="9601200" cy="851328"/>
          </a:xfrm>
        </p:spPr>
        <p:txBody>
          <a:bodyPr>
            <a:normAutofit fontScale="9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FPGA-Based Synthesis of a 16-bit High-Speed Hybrid Carry Select Adder</a:t>
            </a:r>
            <a:br>
              <a:rPr lang="en-US" sz="25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5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500" b="1" u="sng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SDG 9:</a:t>
            </a:r>
            <a:r>
              <a:rPr lang="en-US" sz="25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Industry, Innovation, and Infrastructure</a:t>
            </a:r>
            <a:endParaRPr lang="en-IN" sz="25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61AE3A-5BF8-48C0-966F-D4B8010325A9}"/>
              </a:ext>
            </a:extLst>
          </p:cNvPr>
          <p:cNvSpPr txBox="1">
            <a:spLocks/>
          </p:cNvSpPr>
          <p:nvPr/>
        </p:nvSpPr>
        <p:spPr>
          <a:xfrm>
            <a:off x="1101012" y="2762210"/>
            <a:ext cx="10252788" cy="147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7FBA-CBB9-4C66-A283-C9C701FE5244}"/>
              </a:ext>
            </a:extLst>
          </p:cNvPr>
          <p:cNvSpPr txBox="1"/>
          <p:nvPr/>
        </p:nvSpPr>
        <p:spPr>
          <a:xfrm>
            <a:off x="8367040" y="4238197"/>
            <a:ext cx="33347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>
                <a:latin typeface="Cambria" panose="02040503050406030204" pitchFamily="18" charset="0"/>
                <a:ea typeface="Cambria" panose="02040503050406030204" pitchFamily="18" charset="0"/>
              </a:rPr>
              <a:t>Guided by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Dr. S Aditya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Assistant Professor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ECE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1646-A45D-C974-8170-14CA3C0E31C5}"/>
              </a:ext>
            </a:extLst>
          </p:cNvPr>
          <p:cNvSpPr txBox="1"/>
          <p:nvPr/>
        </p:nvSpPr>
        <p:spPr>
          <a:xfrm>
            <a:off x="490240" y="4238197"/>
            <a:ext cx="333472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>
                <a:latin typeface="Cambria" panose="02040503050406030204" pitchFamily="18" charset="0"/>
                <a:ea typeface="Cambria" panose="02040503050406030204" pitchFamily="18" charset="0"/>
              </a:rPr>
              <a:t>Team Members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Vaishnavi R (RA2211004050029)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Karlyn Cynthia FM (RA2211004050031)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C792-6150-50FE-0784-CBDA5DCC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80" y="30549"/>
            <a:ext cx="5943600" cy="764441"/>
          </a:xfrm>
        </p:spPr>
        <p:txBody>
          <a:bodyPr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1BC8-1B0A-1164-2BFC-CEB85782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" y="1240404"/>
            <a:ext cx="12192000" cy="47389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High-Speed Hybrid CSA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A 16-bit Carry Select Adder (CSA) designed for FPGA implementation on Xilinx Artix-7 using Vivado.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Optimized Carry Propagation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Uses CLAs at critical positions for fast carry propagation and RCAs at non-critical positions for area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Binary to Excess-1 Converter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Enables parallel sum calculation, reducing delay.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Verilog Implementation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Coded in Verilog HDL with performance verification through delay and maximum frequency.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70CB-9C37-8411-38EE-97C67C9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756-BA6E-4879-A63E-4787728FD53E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03EF8-0380-24BB-2F35-A9D08D1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8F23D-5A61-676A-E815-E2448B5316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19605" y="6551376"/>
            <a:ext cx="4044007" cy="306624"/>
          </a:xfrm>
        </p:spPr>
        <p:txBody>
          <a:bodyPr/>
          <a:lstStyle/>
          <a:p>
            <a:r>
              <a:rPr lang="en-US"/>
              <a:t>21ECP302L - MINOR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1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0F57-491A-13B1-CCEC-CA759775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4" y="65314"/>
            <a:ext cx="7479383" cy="709127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62FD-A32E-B082-BBDF-C057AB62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5" y="1548881"/>
            <a:ext cx="12036669" cy="473062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Fast arithmetic operations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Carry Select Adder (CSLA) - find a balance between speed and area utilization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Integrating Ripple Carry Adders (RCAs) and Carry Lookahead Adders (CLAs)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A binary to excess-1 converter (BEC) is used in place of the RCA for Cin = 1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Multiplexers select sum and carry outputs efficiently, speeding up computation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E19E-1276-924B-0718-E1760B1B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8E6D8-FBD9-8E38-4739-D03C57ED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34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F119-F54C-EF3B-DAB4-59BF024A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14" y="177282"/>
            <a:ext cx="6055568" cy="419877"/>
          </a:xfrm>
        </p:spPr>
        <p:txBody>
          <a:bodyPr/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DE698-C3F2-780C-27CD-27420FCA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52B61-26A5-94A0-94AB-661267C7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4</a:t>
            </a:fld>
            <a:endParaRPr lang="en-IN" dirty="0"/>
          </a:p>
        </p:txBody>
      </p:sp>
      <p:pic>
        <p:nvPicPr>
          <p:cNvPr id="9" name="Content Placeholder 8" descr="A diagram of a company&#10;&#10;AI-generated content may be incorrect.">
            <a:extLst>
              <a:ext uri="{FF2B5EF4-FFF2-40B4-BE49-F238E27FC236}">
                <a16:creationId xmlns:a16="http://schemas.microsoft.com/office/drawing/2014/main" id="{68E61E33-C90B-1EEA-A71E-7E49F608A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408"/>
            <a:ext cx="12192000" cy="5505061"/>
          </a:xfrm>
        </p:spPr>
      </p:pic>
    </p:spTree>
    <p:extLst>
      <p:ext uri="{BB962C8B-B14F-4D97-AF65-F5344CB8AC3E}">
        <p14:creationId xmlns:p14="http://schemas.microsoft.com/office/powerpoint/2010/main" val="27141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924D-5015-5C55-1045-F1A27A82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623" y="154314"/>
            <a:ext cx="7672753" cy="517490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1359-59F1-017B-462B-43F4DA33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C44B3-74D7-961B-F262-B21A107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5</a:t>
            </a:fld>
            <a:endParaRPr lang="en-IN" dirty="0"/>
          </a:p>
        </p:txBody>
      </p:sp>
      <p:pic>
        <p:nvPicPr>
          <p:cNvPr id="11" name="Content Placeholder 10" descr="A green circuit board with many small chips&#10;&#10;AI-generated content may be incorrect.">
            <a:extLst>
              <a:ext uri="{FF2B5EF4-FFF2-40B4-BE49-F238E27FC236}">
                <a16:creationId xmlns:a16="http://schemas.microsoft.com/office/drawing/2014/main" id="{8B8C5B79-26D4-6CB8-4732-45DB928B0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392"/>
            <a:ext cx="12192000" cy="5430416"/>
          </a:xfrm>
        </p:spPr>
      </p:pic>
    </p:spTree>
    <p:extLst>
      <p:ext uri="{BB962C8B-B14F-4D97-AF65-F5344CB8AC3E}">
        <p14:creationId xmlns:p14="http://schemas.microsoft.com/office/powerpoint/2010/main" val="39327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F6BA-7484-600F-4B8C-D037A06B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623" y="111919"/>
            <a:ext cx="7672753" cy="531893"/>
          </a:xfrm>
        </p:spPr>
        <p:txBody>
          <a:bodyPr/>
          <a:lstStyle/>
          <a:p>
            <a:pPr algn="ctr"/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RESULT-TESTCASES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4B4C65-1C1D-28F4-EB7B-BC7015432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797862"/>
              </p:ext>
            </p:extLst>
          </p:nvPr>
        </p:nvGraphicFramePr>
        <p:xfrm>
          <a:off x="0" y="951722"/>
          <a:ext cx="12191995" cy="538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3661628709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336001181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13571806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386629334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3321930783"/>
                    </a:ext>
                  </a:extLst>
                </a:gridCol>
              </a:tblGrid>
              <a:tr h="67297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TESTCASES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 (CARRY 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988"/>
                  </a:ext>
                </a:extLst>
              </a:tr>
              <a:tr h="67297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67949"/>
                  </a:ext>
                </a:extLst>
              </a:tr>
              <a:tr h="67297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7381"/>
                  </a:ext>
                </a:extLst>
              </a:tr>
              <a:tr h="67297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74553"/>
                  </a:ext>
                </a:extLst>
              </a:tr>
              <a:tr h="67297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69537"/>
                  </a:ext>
                </a:extLst>
              </a:tr>
              <a:tr h="67297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33874"/>
                  </a:ext>
                </a:extLst>
              </a:tr>
              <a:tr h="67297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17998"/>
                  </a:ext>
                </a:extLst>
              </a:tr>
              <a:tr h="67297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1371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76C7-232F-D6EF-DA47-63D4ABCC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614B3-E5FF-FAD5-EF1B-E0EA8919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2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BA32-A6B6-38FA-F676-0E17C5F5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10000" b="1" dirty="0">
                <a:latin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E247-0273-F81D-D8F4-ED391863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1643-6E73-0719-7494-5F9DA193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88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262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Abadi</vt:lpstr>
      <vt:lpstr>Aptos</vt:lpstr>
      <vt:lpstr>Aptos Display</vt:lpstr>
      <vt:lpstr>Aptos ExtraBold</vt:lpstr>
      <vt:lpstr>Arial</vt:lpstr>
      <vt:lpstr>Calibri</vt:lpstr>
      <vt:lpstr>Cambria</vt:lpstr>
      <vt:lpstr>Levenim MT</vt:lpstr>
      <vt:lpstr>Times New Roman</vt:lpstr>
      <vt:lpstr>Office Theme</vt:lpstr>
      <vt:lpstr>Custom Design</vt:lpstr>
      <vt:lpstr>FPGA-Based Synthesis of a 16-bit High-Speed Hybrid Carry Select Adder  SDG 9: Industry, Innovation, and Infrastructure</vt:lpstr>
      <vt:lpstr> ABSTRACT</vt:lpstr>
      <vt:lpstr>                   INTRODUCTION</vt:lpstr>
      <vt:lpstr>   ALGORITHM</vt:lpstr>
      <vt:lpstr>  RESULT</vt:lpstr>
      <vt:lpstr>RESULT-TESTCASES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Karlyn Cynthia FM</cp:lastModifiedBy>
  <cp:revision>393</cp:revision>
  <dcterms:created xsi:type="dcterms:W3CDTF">2020-01-16T10:26:20Z</dcterms:created>
  <dcterms:modified xsi:type="dcterms:W3CDTF">2025-04-12T13:21:13Z</dcterms:modified>
</cp:coreProperties>
</file>