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2" r:id="rId8"/>
    <p:sldId id="263" r:id="rId9"/>
    <p:sldId id="267"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2" d="100"/>
          <a:sy n="72" d="100"/>
        </p:scale>
        <p:origin x="58"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F9FDF1-EB99-6017-DBAF-1AEF52EC5671}"/>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5" name="Footer Placeholder 4">
            <a:extLst>
              <a:ext uri="{FF2B5EF4-FFF2-40B4-BE49-F238E27FC236}">
                <a16:creationId xmlns:a16="http://schemas.microsoft.com/office/drawing/2014/main" id="{3E5B0DA7-538A-57E8-5ADE-8DDC4C934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FF5D2-863A-7252-52D7-01681B4D4A1F}"/>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226591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7F79-0102-95D9-6052-7197906EE1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C1A7D5-AF9A-B204-EACB-6199B67E9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A5B46-0E14-46D3-B80A-B07671396D5C}"/>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5" name="Footer Placeholder 4">
            <a:extLst>
              <a:ext uri="{FF2B5EF4-FFF2-40B4-BE49-F238E27FC236}">
                <a16:creationId xmlns:a16="http://schemas.microsoft.com/office/drawing/2014/main" id="{ACA41B9B-2E83-2262-09D4-DBA65B7E1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5BA7E-9CBF-36DF-C2AC-975209CE85EB}"/>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158742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1AC131-9742-CED9-8950-E5B4FC66A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A92461-E947-4780-E67A-E844AE0D9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B3D60-990D-A04E-254D-FB2AF27C67FB}"/>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5" name="Footer Placeholder 4">
            <a:extLst>
              <a:ext uri="{FF2B5EF4-FFF2-40B4-BE49-F238E27FC236}">
                <a16:creationId xmlns:a16="http://schemas.microsoft.com/office/drawing/2014/main" id="{D39267BA-9C4C-AA98-F48C-722786556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AA372-1076-F1BD-998F-7E4047D907DB}"/>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277299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10CD-7CD8-C3AF-F4B8-37141FC06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729E2-1B7F-9E44-ECB3-F1047FC73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A228E-A354-38AF-AAFD-4CA8E431A764}"/>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5" name="Footer Placeholder 4">
            <a:extLst>
              <a:ext uri="{FF2B5EF4-FFF2-40B4-BE49-F238E27FC236}">
                <a16:creationId xmlns:a16="http://schemas.microsoft.com/office/drawing/2014/main" id="{78214B42-D325-05E6-6095-61CB6B813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6BC8A-57B3-A7B9-7B5F-624939F5F82A}"/>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393062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15B0-240B-6BEF-4675-C9B6203886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624C97-8979-32E1-9049-E99C0A7700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FEA84-D2FD-6D0A-42E0-19E0DE37EF07}"/>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5" name="Footer Placeholder 4">
            <a:extLst>
              <a:ext uri="{FF2B5EF4-FFF2-40B4-BE49-F238E27FC236}">
                <a16:creationId xmlns:a16="http://schemas.microsoft.com/office/drawing/2014/main" id="{A6BE075E-E2CF-E4F1-E07A-E85C5BFDE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48C97-456F-52CB-C49D-E946E5B9AA53}"/>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182060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32C6-9B64-E760-40A3-83DFB5224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8B4429-64F8-8076-BC43-0FB2B4CF1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45DFDC-4583-8C51-1BB7-4E283CD601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3A768F-B41B-CB01-719A-75A884C589DB}"/>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6" name="Footer Placeholder 5">
            <a:extLst>
              <a:ext uri="{FF2B5EF4-FFF2-40B4-BE49-F238E27FC236}">
                <a16:creationId xmlns:a16="http://schemas.microsoft.com/office/drawing/2014/main" id="{EB35FA90-E547-3127-5899-EFC99A0CA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0E2E6-E0AC-C4CF-4106-2F025790C571}"/>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324013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6D63-BD2B-144D-6635-CD08A19E92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098E6-E35E-05EF-2871-1F2810BBB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52007-7CB7-BA1E-7821-1B2110AFD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25B816-90AE-B2FD-08DF-1F0639146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2CDAC-ACE7-250F-3733-574E374EC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68FB6-934C-F3AE-C877-394647F5B8B4}"/>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8" name="Footer Placeholder 7">
            <a:extLst>
              <a:ext uri="{FF2B5EF4-FFF2-40B4-BE49-F238E27FC236}">
                <a16:creationId xmlns:a16="http://schemas.microsoft.com/office/drawing/2014/main" id="{35DABB4D-A9A3-19C3-11BB-92146A2ACF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450B86-1280-21C1-B515-DDA0521DE00A}"/>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364750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67CD-15D3-6177-B7A3-2434CE2CA0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CB08F5-3ACC-9640-C34E-1C67FD299C75}"/>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4" name="Footer Placeholder 3">
            <a:extLst>
              <a:ext uri="{FF2B5EF4-FFF2-40B4-BE49-F238E27FC236}">
                <a16:creationId xmlns:a16="http://schemas.microsoft.com/office/drawing/2014/main" id="{0BC49BD3-E7F3-4E35-489E-F0C57CBC47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F69787-2E4E-BC0D-97B0-A02B6A5CADCA}"/>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86435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D03BE-BE76-204D-651D-55FCDC1DB3D6}"/>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3" name="Footer Placeholder 2">
            <a:extLst>
              <a:ext uri="{FF2B5EF4-FFF2-40B4-BE49-F238E27FC236}">
                <a16:creationId xmlns:a16="http://schemas.microsoft.com/office/drawing/2014/main" id="{F7AA11DA-928B-9179-41F8-76745541F9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38894E-9370-FDDA-536B-2510D98D322C}"/>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272090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AC1A-E788-033D-0808-819B2970C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C8A961-8771-6E6A-F6A7-AFD6552FED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462B37-B6BC-7D55-880D-868310D4A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8BF61-0950-5CED-75FC-DA68962FDBEB}"/>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6" name="Footer Placeholder 5">
            <a:extLst>
              <a:ext uri="{FF2B5EF4-FFF2-40B4-BE49-F238E27FC236}">
                <a16:creationId xmlns:a16="http://schemas.microsoft.com/office/drawing/2014/main" id="{981533B6-11D8-8BBE-F938-D8A0C27A2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68661-5CA2-8D25-F3A3-34B9B2E5BCEE}"/>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1439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B20E-554E-BD39-30E5-418B4ADCC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DFE1F2-C81B-BE51-3B8B-000DC5E51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BDDE61-F62D-9368-036E-F7CCE387E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5F5B-B1AE-E257-8828-B20555D26883}"/>
              </a:ext>
            </a:extLst>
          </p:cNvPr>
          <p:cNvSpPr>
            <a:spLocks noGrp="1"/>
          </p:cNvSpPr>
          <p:nvPr>
            <p:ph type="dt" sz="half" idx="10"/>
          </p:nvPr>
        </p:nvSpPr>
        <p:spPr/>
        <p:txBody>
          <a:bodyPr/>
          <a:lstStyle/>
          <a:p>
            <a:fld id="{1A0E503B-D35C-4FEA-9F9A-A1A68E8C88A8}" type="datetimeFigureOut">
              <a:rPr lang="en-IN" smtClean="0"/>
              <a:t>25-06-2024</a:t>
            </a:fld>
            <a:endParaRPr lang="en-IN"/>
          </a:p>
        </p:txBody>
      </p:sp>
      <p:sp>
        <p:nvSpPr>
          <p:cNvPr id="6" name="Footer Placeholder 5">
            <a:extLst>
              <a:ext uri="{FF2B5EF4-FFF2-40B4-BE49-F238E27FC236}">
                <a16:creationId xmlns:a16="http://schemas.microsoft.com/office/drawing/2014/main" id="{6B9C8425-7D6E-1985-C813-1327FF49A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A94C8-A165-CB4D-AB45-E38D6A9C134C}"/>
              </a:ext>
            </a:extLst>
          </p:cNvPr>
          <p:cNvSpPr>
            <a:spLocks noGrp="1"/>
          </p:cNvSpPr>
          <p:nvPr>
            <p:ph type="sldNum" sz="quarter" idx="12"/>
          </p:nvPr>
        </p:nvSpPr>
        <p:spPr/>
        <p:txBody>
          <a:bodyPr/>
          <a:lstStyle/>
          <a:p>
            <a:fld id="{D22D3F15-DE5D-402A-9897-702D5D819066}" type="slidenum">
              <a:rPr lang="en-IN" smtClean="0"/>
              <a:t>‹#›</a:t>
            </a:fld>
            <a:endParaRPr lang="en-IN"/>
          </a:p>
        </p:txBody>
      </p:sp>
    </p:spTree>
    <p:extLst>
      <p:ext uri="{BB962C8B-B14F-4D97-AF65-F5344CB8AC3E}">
        <p14:creationId xmlns:p14="http://schemas.microsoft.com/office/powerpoint/2010/main" val="353494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55CE0-4170-D731-235B-54F4EAED8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DE4F05-F217-CFA0-F8C1-C19A81B73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D81FD-A393-3596-9625-467D47AA9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E503B-D35C-4FEA-9F9A-A1A68E8C88A8}" type="datetimeFigureOut">
              <a:rPr lang="en-IN" smtClean="0"/>
              <a:t>25-06-2024</a:t>
            </a:fld>
            <a:endParaRPr lang="en-IN"/>
          </a:p>
        </p:txBody>
      </p:sp>
      <p:sp>
        <p:nvSpPr>
          <p:cNvPr id="5" name="Footer Placeholder 4">
            <a:extLst>
              <a:ext uri="{FF2B5EF4-FFF2-40B4-BE49-F238E27FC236}">
                <a16:creationId xmlns:a16="http://schemas.microsoft.com/office/drawing/2014/main" id="{0048103B-B607-C4CC-0300-D37F3655D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E58741-3312-5250-3D29-051C54752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D3F15-DE5D-402A-9897-702D5D819066}" type="slidenum">
              <a:rPr lang="en-IN" smtClean="0"/>
              <a:t>‹#›</a:t>
            </a:fld>
            <a:endParaRPr lang="en-IN"/>
          </a:p>
        </p:txBody>
      </p:sp>
      <p:pic>
        <p:nvPicPr>
          <p:cNvPr id="7" name="Picture 6">
            <a:extLst>
              <a:ext uri="{FF2B5EF4-FFF2-40B4-BE49-F238E27FC236}">
                <a16:creationId xmlns:a16="http://schemas.microsoft.com/office/drawing/2014/main" id="{F090B115-20DE-4B95-D256-D68884388C3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9179" t="9113" r="8575" b="6650"/>
          <a:stretch/>
        </p:blipFill>
        <p:spPr>
          <a:xfrm>
            <a:off x="10610850" y="136525"/>
            <a:ext cx="1485900" cy="746223"/>
          </a:xfrm>
          <a:prstGeom prst="rect">
            <a:avLst/>
          </a:prstGeom>
        </p:spPr>
      </p:pic>
    </p:spTree>
    <p:extLst>
      <p:ext uri="{BB962C8B-B14F-4D97-AF65-F5344CB8AC3E}">
        <p14:creationId xmlns:p14="http://schemas.microsoft.com/office/powerpoint/2010/main" val="3399059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godarpan.gov.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053EB3-EC2E-BCB9-C93E-F85B6E42E046}"/>
              </a:ext>
            </a:extLst>
          </p:cNvPr>
          <p:cNvSpPr>
            <a:spLocks noGrp="1"/>
          </p:cNvSpPr>
          <p:nvPr>
            <p:ph type="subTitle" idx="4294967295"/>
          </p:nvPr>
        </p:nvSpPr>
        <p:spPr>
          <a:xfrm>
            <a:off x="1524000" y="3602038"/>
            <a:ext cx="3171825" cy="1655762"/>
          </a:xfrm>
        </p:spPr>
        <p:txBody>
          <a:bodyPr/>
          <a:lstStyle/>
          <a:p>
            <a:pPr marL="0" indent="0">
              <a:buNone/>
            </a:pPr>
            <a:r>
              <a:rPr lang="en-IN" dirty="0"/>
              <a:t>Team Members</a:t>
            </a:r>
          </a:p>
        </p:txBody>
      </p:sp>
      <p:sp>
        <p:nvSpPr>
          <p:cNvPr id="4" name="Subtitle 2">
            <a:extLst>
              <a:ext uri="{FF2B5EF4-FFF2-40B4-BE49-F238E27FC236}">
                <a16:creationId xmlns:a16="http://schemas.microsoft.com/office/drawing/2014/main" id="{FED1D693-4665-3BC7-9760-02FF9440C3BF}"/>
              </a:ext>
            </a:extLst>
          </p:cNvPr>
          <p:cNvSpPr txBox="1">
            <a:spLocks/>
          </p:cNvSpPr>
          <p:nvPr/>
        </p:nvSpPr>
        <p:spPr>
          <a:xfrm>
            <a:off x="7496175" y="3602038"/>
            <a:ext cx="3171825"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Mentor Details</a:t>
            </a:r>
          </a:p>
        </p:txBody>
      </p:sp>
      <p:sp>
        <p:nvSpPr>
          <p:cNvPr id="5" name="Title 1">
            <a:extLst>
              <a:ext uri="{FF2B5EF4-FFF2-40B4-BE49-F238E27FC236}">
                <a16:creationId xmlns:a16="http://schemas.microsoft.com/office/drawing/2014/main" id="{04228CAB-22B7-7DB7-D8DA-4E0B0A031024}"/>
              </a:ext>
            </a:extLst>
          </p:cNvPr>
          <p:cNvSpPr>
            <a:spLocks noGrp="1"/>
          </p:cNvSpPr>
          <p:nvPr>
            <p:ph type="ctrTitle" idx="4294967295"/>
          </p:nvPr>
        </p:nvSpPr>
        <p:spPr>
          <a:xfrm>
            <a:off x="1524000" y="1122363"/>
            <a:ext cx="9144000" cy="2387600"/>
          </a:xfrm>
        </p:spPr>
        <p:txBody>
          <a:bodyPr anchor="b"/>
          <a:lstStyle>
            <a:lvl1pPr algn="ctr">
              <a:defRPr sz="6000"/>
            </a:lvl1pPr>
          </a:lstStyle>
          <a:p>
            <a:r>
              <a:rPr lang="en-US" dirty="0"/>
              <a:t>&lt;&lt; Title of the Project&gt;&gt;</a:t>
            </a:r>
            <a:endParaRPr lang="en-IN" dirty="0"/>
          </a:p>
        </p:txBody>
      </p:sp>
    </p:spTree>
    <p:extLst>
      <p:ext uri="{BB962C8B-B14F-4D97-AF65-F5344CB8AC3E}">
        <p14:creationId xmlns:p14="http://schemas.microsoft.com/office/powerpoint/2010/main" val="257449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8FCA-D936-EDE6-0D26-5F4C45A69715}"/>
              </a:ext>
            </a:extLst>
          </p:cNvPr>
          <p:cNvSpPr>
            <a:spLocks noGrp="1"/>
          </p:cNvSpPr>
          <p:nvPr>
            <p:ph type="title"/>
          </p:nvPr>
        </p:nvSpPr>
        <p:spPr/>
        <p:txBody>
          <a:bodyPr/>
          <a:lstStyle/>
          <a:p>
            <a:r>
              <a:rPr lang="en-IN" dirty="0"/>
              <a:t>Expected plan to Assess the Impact</a:t>
            </a:r>
          </a:p>
        </p:txBody>
      </p:sp>
      <p:sp>
        <p:nvSpPr>
          <p:cNvPr id="3" name="Content Placeholder 2">
            <a:extLst>
              <a:ext uri="{FF2B5EF4-FFF2-40B4-BE49-F238E27FC236}">
                <a16:creationId xmlns:a16="http://schemas.microsoft.com/office/drawing/2014/main" id="{2ABBBEF5-5B48-59FC-9EB7-7F64340DC18E}"/>
              </a:ext>
            </a:extLst>
          </p:cNvPr>
          <p:cNvSpPr>
            <a:spLocks noGrp="1"/>
          </p:cNvSpPr>
          <p:nvPr>
            <p:ph idx="1"/>
          </p:nvPr>
        </p:nvSpPr>
        <p:spPr>
          <a:xfrm>
            <a:off x="838200" y="1493520"/>
            <a:ext cx="10515600" cy="4683443"/>
          </a:xfrm>
        </p:spPr>
        <p:txBody>
          <a:bodyPr>
            <a:normAutofit lnSpcReduction="10000"/>
          </a:bodyPr>
          <a:lstStyle/>
          <a:p>
            <a:pPr marL="0" indent="0">
              <a:buNone/>
            </a:pPr>
            <a:r>
              <a:rPr lang="en-IN" dirty="0"/>
              <a:t>&lt;&lt;Plan </a:t>
            </a:r>
            <a:r>
              <a:rPr lang="en-US" dirty="0"/>
              <a:t>to monitor the solution's impact over time to ensure long-term benefits&gt;&gt;</a:t>
            </a:r>
          </a:p>
          <a:p>
            <a:pPr marL="0" indent="0">
              <a:buNone/>
            </a:pPr>
            <a:endParaRPr lang="en-US" dirty="0"/>
          </a:p>
          <a:p>
            <a:pPr marL="0" indent="0">
              <a:buNone/>
            </a:pPr>
            <a:r>
              <a:rPr lang="en-US" dirty="0"/>
              <a:t>&lt;&lt;Designing the control group to whom the proposed solution to be implemented&gt;&gt;</a:t>
            </a:r>
          </a:p>
          <a:p>
            <a:pPr marL="0" indent="0">
              <a:buNone/>
            </a:pPr>
            <a:endParaRPr lang="en-US" dirty="0"/>
          </a:p>
          <a:p>
            <a:pPr marL="0" indent="0">
              <a:buNone/>
            </a:pPr>
            <a:r>
              <a:rPr lang="en-US" dirty="0"/>
              <a:t>&lt;&lt;List of Short-term/Immediate Impact in terms of Quality of Life, No. of people benefitted (within a year)&gt;&gt;</a:t>
            </a:r>
          </a:p>
          <a:p>
            <a:pPr marL="0" indent="0">
              <a:buNone/>
            </a:pPr>
            <a:endParaRPr lang="en-US" dirty="0"/>
          </a:p>
          <a:p>
            <a:pPr marL="0" indent="0">
              <a:buNone/>
            </a:pPr>
            <a:r>
              <a:rPr lang="en-US" dirty="0"/>
              <a:t>&lt;&lt;List of long-term Impact in terms of Quality of Life, No. of people benefitted (in 3 years)&gt;&gt;</a:t>
            </a:r>
          </a:p>
        </p:txBody>
      </p:sp>
    </p:spTree>
    <p:extLst>
      <p:ext uri="{BB962C8B-B14F-4D97-AF65-F5344CB8AC3E}">
        <p14:creationId xmlns:p14="http://schemas.microsoft.com/office/powerpoint/2010/main" val="403552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00D6-1C8B-DFB1-7FA3-CACCFE668CE0}"/>
              </a:ext>
            </a:extLst>
          </p:cNvPr>
          <p:cNvSpPr>
            <a:spLocks noGrp="1"/>
          </p:cNvSpPr>
          <p:nvPr>
            <p:ph type="title"/>
          </p:nvPr>
        </p:nvSpPr>
        <p:spPr/>
        <p:txBody>
          <a:bodyPr/>
          <a:lstStyle/>
          <a:p>
            <a:r>
              <a:rPr lang="en-IN" dirty="0"/>
              <a:t>Proposed Budget</a:t>
            </a:r>
          </a:p>
        </p:txBody>
      </p:sp>
      <p:graphicFrame>
        <p:nvGraphicFramePr>
          <p:cNvPr id="4" name="Content Placeholder 3">
            <a:extLst>
              <a:ext uri="{FF2B5EF4-FFF2-40B4-BE49-F238E27FC236}">
                <a16:creationId xmlns:a16="http://schemas.microsoft.com/office/drawing/2014/main" id="{40EA4242-95D0-53C0-7882-7B90AC75C331}"/>
              </a:ext>
            </a:extLst>
          </p:cNvPr>
          <p:cNvGraphicFramePr>
            <a:graphicFrameLocks noGrp="1"/>
          </p:cNvGraphicFramePr>
          <p:nvPr>
            <p:ph idx="1"/>
            <p:extLst>
              <p:ext uri="{D42A27DB-BD31-4B8C-83A1-F6EECF244321}">
                <p14:modId xmlns:p14="http://schemas.microsoft.com/office/powerpoint/2010/main" val="2635726095"/>
              </p:ext>
            </p:extLst>
          </p:nvPr>
        </p:nvGraphicFramePr>
        <p:xfrm>
          <a:off x="838200" y="1690688"/>
          <a:ext cx="10241279" cy="3605851"/>
        </p:xfrm>
        <a:graphic>
          <a:graphicData uri="http://schemas.openxmlformats.org/drawingml/2006/table">
            <a:tbl>
              <a:tblPr firstRow="1" firstCol="1" bandRow="1">
                <a:tableStyleId>{2D5ABB26-0587-4C30-8999-92F81FD0307C}</a:tableStyleId>
              </a:tblPr>
              <a:tblGrid>
                <a:gridCol w="802163">
                  <a:extLst>
                    <a:ext uri="{9D8B030D-6E8A-4147-A177-3AD203B41FA5}">
                      <a16:colId xmlns:a16="http://schemas.microsoft.com/office/drawing/2014/main" val="34435904"/>
                    </a:ext>
                  </a:extLst>
                </a:gridCol>
                <a:gridCol w="2486207">
                  <a:extLst>
                    <a:ext uri="{9D8B030D-6E8A-4147-A177-3AD203B41FA5}">
                      <a16:colId xmlns:a16="http://schemas.microsoft.com/office/drawing/2014/main" val="4294422394"/>
                    </a:ext>
                  </a:extLst>
                </a:gridCol>
                <a:gridCol w="1265524">
                  <a:extLst>
                    <a:ext uri="{9D8B030D-6E8A-4147-A177-3AD203B41FA5}">
                      <a16:colId xmlns:a16="http://schemas.microsoft.com/office/drawing/2014/main" val="3732277491"/>
                    </a:ext>
                  </a:extLst>
                </a:gridCol>
                <a:gridCol w="984019">
                  <a:extLst>
                    <a:ext uri="{9D8B030D-6E8A-4147-A177-3AD203B41FA5}">
                      <a16:colId xmlns:a16="http://schemas.microsoft.com/office/drawing/2014/main" val="326924076"/>
                    </a:ext>
                  </a:extLst>
                </a:gridCol>
                <a:gridCol w="4703366">
                  <a:extLst>
                    <a:ext uri="{9D8B030D-6E8A-4147-A177-3AD203B41FA5}">
                      <a16:colId xmlns:a16="http://schemas.microsoft.com/office/drawing/2014/main" val="671387887"/>
                    </a:ext>
                  </a:extLst>
                </a:gridCol>
              </a:tblGrid>
              <a:tr h="1085851">
                <a:tc>
                  <a:txBody>
                    <a:bodyPr/>
                    <a:lstStyle/>
                    <a:p>
                      <a:pPr algn="ctr">
                        <a:lnSpc>
                          <a:spcPct val="107000"/>
                        </a:lnSpc>
                        <a:spcAft>
                          <a:spcPts val="800"/>
                        </a:spcAft>
                      </a:pPr>
                      <a:r>
                        <a:rPr lang="en-IN" sz="1500" dirty="0">
                          <a:effectLst/>
                        </a:rPr>
                        <a:t>Sl.No.</a:t>
                      </a: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Equipment/Facilities</a:t>
                      </a: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Qty.</a:t>
                      </a: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Total</a:t>
                      </a:r>
                    </a:p>
                    <a:p>
                      <a:pPr algn="ctr">
                        <a:lnSpc>
                          <a:spcPct val="107000"/>
                        </a:lnSpc>
                        <a:spcAft>
                          <a:spcPts val="800"/>
                        </a:spcAft>
                      </a:pPr>
                      <a:r>
                        <a:rPr lang="en-IN" sz="1500" dirty="0">
                          <a:effectLst/>
                        </a:rPr>
                        <a:t>(in Rs.)</a:t>
                      </a: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Justification</a:t>
                      </a: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3445753"/>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803728"/>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287185"/>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6483904"/>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652608"/>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488854"/>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89680"/>
                  </a:ext>
                </a:extLst>
              </a:tr>
              <a:tr h="360000">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latin typeface="Calibri" panose="020F0502020204030204" pitchFamily="34" charset="0"/>
                          <a:ea typeface="Calibri" panose="020F0502020204030204" pitchFamily="34" charset="0"/>
                          <a:cs typeface="Latha" panose="020B0604020202020204" pitchFamily="34" charset="0"/>
                        </a:rPr>
                        <a:t>Grand Total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227564"/>
                  </a:ext>
                </a:extLst>
              </a:tr>
            </a:tbl>
          </a:graphicData>
        </a:graphic>
      </p:graphicFrame>
    </p:spTree>
    <p:extLst>
      <p:ext uri="{BB962C8B-B14F-4D97-AF65-F5344CB8AC3E}">
        <p14:creationId xmlns:p14="http://schemas.microsoft.com/office/powerpoint/2010/main" val="290489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B4C4-A8CD-1F5C-F2A0-292B52C5025D}"/>
              </a:ext>
            </a:extLst>
          </p:cNvPr>
          <p:cNvSpPr>
            <a:spLocks noGrp="1"/>
          </p:cNvSpPr>
          <p:nvPr>
            <p:ph type="title"/>
          </p:nvPr>
        </p:nvSpPr>
        <p:spPr/>
        <p:txBody>
          <a:bodyPr/>
          <a:lstStyle/>
          <a:p>
            <a:r>
              <a:rPr lang="en-IN" dirty="0"/>
              <a:t>Concluding Remarks (Further directions)</a:t>
            </a:r>
          </a:p>
        </p:txBody>
      </p:sp>
      <p:sp>
        <p:nvSpPr>
          <p:cNvPr id="3" name="Content Placeholder 2">
            <a:extLst>
              <a:ext uri="{FF2B5EF4-FFF2-40B4-BE49-F238E27FC236}">
                <a16:creationId xmlns:a16="http://schemas.microsoft.com/office/drawing/2014/main" id="{11E7591B-135E-B9FE-D995-06956529CCE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6638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530A-51EF-3805-8EE4-879D9C613D1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F090E4E9-E2CF-02E9-9CF8-DD6B4A6D6CCE}"/>
              </a:ext>
            </a:extLst>
          </p:cNvPr>
          <p:cNvSpPr>
            <a:spLocks noGrp="1"/>
          </p:cNvSpPr>
          <p:nvPr>
            <p:ph idx="1"/>
          </p:nvPr>
        </p:nvSpPr>
        <p:spPr/>
        <p:txBody>
          <a:bodyPr>
            <a:normAutofit fontScale="92500" lnSpcReduction="20000"/>
          </a:bodyPr>
          <a:lstStyle/>
          <a:p>
            <a:r>
              <a:rPr lang="en-IN" dirty="0"/>
              <a:t>Problem Statement</a:t>
            </a:r>
          </a:p>
          <a:p>
            <a:r>
              <a:rPr lang="en-IN" dirty="0"/>
              <a:t>Details of NGO visited (Name, Address, DARPAN ID)</a:t>
            </a:r>
          </a:p>
          <a:p>
            <a:r>
              <a:rPr lang="en-IN" dirty="0"/>
              <a:t>Thematic Area and its mapping to SDG</a:t>
            </a:r>
          </a:p>
          <a:p>
            <a:r>
              <a:rPr lang="en-IN" dirty="0"/>
              <a:t>Proposed Engineering Solution</a:t>
            </a:r>
          </a:p>
          <a:p>
            <a:r>
              <a:rPr lang="en-IN" dirty="0"/>
              <a:t>Non-profit alignment</a:t>
            </a:r>
          </a:p>
          <a:p>
            <a:r>
              <a:rPr lang="en-IN" dirty="0"/>
              <a:t>Proposed Milestones and Timelines</a:t>
            </a:r>
          </a:p>
          <a:p>
            <a:r>
              <a:rPr lang="en-IN" dirty="0"/>
              <a:t>Expected Deliverables (Prototypes, Reports, Designs, Viable Solutions)</a:t>
            </a:r>
          </a:p>
          <a:p>
            <a:r>
              <a:rPr lang="en-IN" dirty="0"/>
              <a:t>Plans to Assess the Impact</a:t>
            </a:r>
          </a:p>
          <a:p>
            <a:r>
              <a:rPr lang="en-IN" dirty="0"/>
              <a:t>Proposed Budget</a:t>
            </a:r>
          </a:p>
          <a:p>
            <a:r>
              <a:rPr lang="en-IN" dirty="0"/>
              <a:t>Conclusion</a:t>
            </a:r>
          </a:p>
          <a:p>
            <a:pPr marL="0" indent="0">
              <a:buNone/>
            </a:pPr>
            <a:endParaRPr lang="en-IN" dirty="0"/>
          </a:p>
        </p:txBody>
      </p:sp>
    </p:spTree>
    <p:extLst>
      <p:ext uri="{BB962C8B-B14F-4D97-AF65-F5344CB8AC3E}">
        <p14:creationId xmlns:p14="http://schemas.microsoft.com/office/powerpoint/2010/main" val="205415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EE4-D4A9-8EAC-8F03-59D9B622A36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9B5A64B-FF2A-421C-2C67-594098B3FD5A}"/>
              </a:ext>
            </a:extLst>
          </p:cNvPr>
          <p:cNvSpPr>
            <a:spLocks noGrp="1"/>
          </p:cNvSpPr>
          <p:nvPr>
            <p:ph idx="1"/>
          </p:nvPr>
        </p:nvSpPr>
        <p:spPr/>
        <p:txBody>
          <a:bodyPr/>
          <a:lstStyle/>
          <a:p>
            <a:pPr marL="0" indent="0">
              <a:buNone/>
            </a:pPr>
            <a:r>
              <a:rPr lang="en-IN" dirty="0"/>
              <a:t>&lt;&lt; Describe the problem faced by the community&gt;&gt;</a:t>
            </a:r>
          </a:p>
          <a:p>
            <a:pPr marL="0" indent="0">
              <a:buNone/>
            </a:pPr>
            <a:r>
              <a:rPr lang="en-IN" dirty="0"/>
              <a:t>&lt;&lt;Justify how the problem has been defined through </a:t>
            </a:r>
            <a:r>
              <a:rPr lang="en-IN" dirty="0" err="1"/>
              <a:t>Fieldvisits</a:t>
            </a:r>
            <a:r>
              <a:rPr lang="en-IN" dirty="0"/>
              <a:t>, Surveys, User Stories&gt;&gt;</a:t>
            </a:r>
          </a:p>
          <a:p>
            <a:pPr marL="0" indent="0">
              <a:buNone/>
            </a:pPr>
            <a:r>
              <a:rPr lang="en-IN" dirty="0"/>
              <a:t>&lt;&lt; Target Audience/Users&gt;&gt;</a:t>
            </a:r>
          </a:p>
          <a:p>
            <a:pPr marL="0" indent="0">
              <a:buNone/>
            </a:pPr>
            <a:r>
              <a:rPr lang="en-IN" dirty="0"/>
              <a:t>&lt;&lt; No. of Users for the proposed solution&gt;&gt;</a:t>
            </a:r>
          </a:p>
          <a:p>
            <a:pPr marL="0" indent="0">
              <a:buNone/>
            </a:pPr>
            <a:r>
              <a:rPr lang="en-IN" dirty="0"/>
              <a:t>&lt;&lt; Geotagged photos must be added with </a:t>
            </a:r>
            <a:r>
              <a:rPr lang="en-IN" dirty="0" err="1"/>
              <a:t>infographs</a:t>
            </a:r>
            <a:r>
              <a:rPr lang="en-IN" dirty="0"/>
              <a:t>&gt;&gt;</a:t>
            </a:r>
          </a:p>
          <a:p>
            <a:pPr marL="0" indent="0">
              <a:buNone/>
            </a:pPr>
            <a:endParaRPr lang="en-IN" dirty="0"/>
          </a:p>
        </p:txBody>
      </p:sp>
    </p:spTree>
    <p:extLst>
      <p:ext uri="{BB962C8B-B14F-4D97-AF65-F5344CB8AC3E}">
        <p14:creationId xmlns:p14="http://schemas.microsoft.com/office/powerpoint/2010/main" val="178760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2020-5B18-BE7E-E308-F79CDBC0F0F3}"/>
              </a:ext>
            </a:extLst>
          </p:cNvPr>
          <p:cNvSpPr>
            <a:spLocks noGrp="1"/>
          </p:cNvSpPr>
          <p:nvPr>
            <p:ph type="title"/>
          </p:nvPr>
        </p:nvSpPr>
        <p:spPr/>
        <p:txBody>
          <a:bodyPr/>
          <a:lstStyle/>
          <a:p>
            <a:r>
              <a:rPr lang="en-IN" dirty="0"/>
              <a:t>Details of the NGO</a:t>
            </a:r>
          </a:p>
        </p:txBody>
      </p:sp>
      <p:sp>
        <p:nvSpPr>
          <p:cNvPr id="3" name="Content Placeholder 2">
            <a:extLst>
              <a:ext uri="{FF2B5EF4-FFF2-40B4-BE49-F238E27FC236}">
                <a16:creationId xmlns:a16="http://schemas.microsoft.com/office/drawing/2014/main" id="{EB398409-F30D-8A06-1C37-E0C874E33F85}"/>
              </a:ext>
            </a:extLst>
          </p:cNvPr>
          <p:cNvSpPr>
            <a:spLocks noGrp="1"/>
          </p:cNvSpPr>
          <p:nvPr>
            <p:ph idx="1"/>
          </p:nvPr>
        </p:nvSpPr>
        <p:spPr/>
        <p:txBody>
          <a:bodyPr/>
          <a:lstStyle/>
          <a:p>
            <a:r>
              <a:rPr lang="en-IN" dirty="0"/>
              <a:t>Name and Full Address of the NGO</a:t>
            </a:r>
          </a:p>
          <a:p>
            <a:r>
              <a:rPr lang="en-US" dirty="0"/>
              <a:t>Nature of Activities of NGO</a:t>
            </a:r>
            <a:endParaRPr lang="en-IN" dirty="0"/>
          </a:p>
          <a:p>
            <a:r>
              <a:rPr lang="en-IN" dirty="0"/>
              <a:t>DARPAN ID and Registration No. &amp; Screen shot from the </a:t>
            </a:r>
            <a:r>
              <a:rPr lang="en-IN" dirty="0">
                <a:hlinkClick r:id="rId2"/>
              </a:rPr>
              <a:t>https://ngodarpan.gov.in/</a:t>
            </a:r>
            <a:endParaRPr lang="en-IN" dirty="0"/>
          </a:p>
          <a:p>
            <a:r>
              <a:rPr lang="en-IN" dirty="0"/>
              <a:t>No. of Communities being served by the NGO</a:t>
            </a:r>
          </a:p>
          <a:p>
            <a:r>
              <a:rPr lang="en-IN" dirty="0"/>
              <a:t>Website of the NGO</a:t>
            </a:r>
          </a:p>
          <a:p>
            <a:r>
              <a:rPr lang="en-IN" dirty="0"/>
              <a:t>Key Contact Person Details in the NGO (Name, Designation, Mob. No. Email ID)</a:t>
            </a:r>
          </a:p>
          <a:p>
            <a:pPr marL="0" indent="0">
              <a:buNone/>
            </a:pPr>
            <a:r>
              <a:rPr lang="en-IN" dirty="0"/>
              <a:t>&lt;&lt;Support letter from the NGO to be attached here&gt;&gt;</a:t>
            </a:r>
          </a:p>
        </p:txBody>
      </p:sp>
    </p:spTree>
    <p:extLst>
      <p:ext uri="{BB962C8B-B14F-4D97-AF65-F5344CB8AC3E}">
        <p14:creationId xmlns:p14="http://schemas.microsoft.com/office/powerpoint/2010/main" val="381138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E538-5C55-A0DF-82CF-929771C290FE}"/>
              </a:ext>
            </a:extLst>
          </p:cNvPr>
          <p:cNvSpPr>
            <a:spLocks noGrp="1"/>
          </p:cNvSpPr>
          <p:nvPr>
            <p:ph type="title"/>
          </p:nvPr>
        </p:nvSpPr>
        <p:spPr/>
        <p:txBody>
          <a:bodyPr/>
          <a:lstStyle/>
          <a:p>
            <a:r>
              <a:rPr lang="en-IN" dirty="0"/>
              <a:t>Thematic Area</a:t>
            </a:r>
          </a:p>
        </p:txBody>
      </p:sp>
      <p:sp>
        <p:nvSpPr>
          <p:cNvPr id="3" name="Content Placeholder 2">
            <a:extLst>
              <a:ext uri="{FF2B5EF4-FFF2-40B4-BE49-F238E27FC236}">
                <a16:creationId xmlns:a16="http://schemas.microsoft.com/office/drawing/2014/main" id="{CF8A0AC5-E5D4-9674-0485-6D3BB8A4ADDD}"/>
              </a:ext>
            </a:extLst>
          </p:cNvPr>
          <p:cNvSpPr>
            <a:spLocks noGrp="1"/>
          </p:cNvSpPr>
          <p:nvPr>
            <p:ph idx="1"/>
          </p:nvPr>
        </p:nvSpPr>
        <p:spPr/>
        <p:txBody>
          <a:bodyPr>
            <a:normAutofit/>
          </a:bodyPr>
          <a:lstStyle/>
          <a:p>
            <a:pPr marL="0" indent="0">
              <a:buNone/>
            </a:pPr>
            <a:r>
              <a:rPr lang="en-IN" dirty="0"/>
              <a:t>&lt;&lt;Map the proposed societal problem to Sustainable Development Goals &gt;&gt;</a:t>
            </a:r>
          </a:p>
          <a:p>
            <a:pPr marL="0" indent="0">
              <a:buNone/>
            </a:pPr>
            <a:r>
              <a:rPr lang="en-IN" dirty="0"/>
              <a:t>&lt;&lt;List the Sustainable Development Goals that the proposal will meet out&gt;&gt; </a:t>
            </a:r>
          </a:p>
          <a:p>
            <a:pPr marL="0" indent="0">
              <a:buNone/>
            </a:pPr>
            <a:r>
              <a:rPr lang="en-IN" dirty="0" err="1"/>
              <a:t>Ref.:https</a:t>
            </a:r>
            <a:r>
              <a:rPr lang="en-IN" dirty="0"/>
              <a:t>://www.undp.org/sites/g/files/zskgke326/files/migration/pacific/10-Solutions-to-Help-Meet-the-SDGs.pdf</a:t>
            </a:r>
          </a:p>
          <a:p>
            <a:pPr marL="0" indent="0">
              <a:buNone/>
            </a:pPr>
            <a:r>
              <a:rPr lang="en-IN" dirty="0"/>
              <a:t>&lt;&lt;Map the proposed solution/design/technology model to defined SDG Target Indicators&gt;&gt;</a:t>
            </a:r>
          </a:p>
          <a:p>
            <a:pPr marL="0" indent="0">
              <a:buNone/>
            </a:pPr>
            <a:r>
              <a:rPr lang="en-IN" dirty="0"/>
              <a:t>&lt;&lt;Justify how the defined problem mapped into SDG&gt;&gt;</a:t>
            </a:r>
          </a:p>
        </p:txBody>
      </p:sp>
    </p:spTree>
    <p:extLst>
      <p:ext uri="{BB962C8B-B14F-4D97-AF65-F5344CB8AC3E}">
        <p14:creationId xmlns:p14="http://schemas.microsoft.com/office/powerpoint/2010/main" val="426258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F75E-110D-DEEA-7AAF-5F89075FDCAD}"/>
              </a:ext>
            </a:extLst>
          </p:cNvPr>
          <p:cNvSpPr>
            <a:spLocks noGrp="1"/>
          </p:cNvSpPr>
          <p:nvPr>
            <p:ph type="title"/>
          </p:nvPr>
        </p:nvSpPr>
        <p:spPr/>
        <p:txBody>
          <a:bodyPr/>
          <a:lstStyle/>
          <a:p>
            <a:r>
              <a:rPr lang="en-IN" dirty="0"/>
              <a:t>Proposed Engineering Solution</a:t>
            </a:r>
          </a:p>
        </p:txBody>
      </p:sp>
      <p:sp>
        <p:nvSpPr>
          <p:cNvPr id="3" name="Content Placeholder 2">
            <a:extLst>
              <a:ext uri="{FF2B5EF4-FFF2-40B4-BE49-F238E27FC236}">
                <a16:creationId xmlns:a16="http://schemas.microsoft.com/office/drawing/2014/main" id="{3C50E09F-AC29-A2CC-A99B-3D063D1F69F8}"/>
              </a:ext>
            </a:extLst>
          </p:cNvPr>
          <p:cNvSpPr>
            <a:spLocks noGrp="1"/>
          </p:cNvSpPr>
          <p:nvPr>
            <p:ph idx="1"/>
          </p:nvPr>
        </p:nvSpPr>
        <p:spPr/>
        <p:txBody>
          <a:bodyPr>
            <a:normAutofit/>
          </a:bodyPr>
          <a:lstStyle/>
          <a:p>
            <a:pPr marL="0" indent="0">
              <a:buNone/>
            </a:pPr>
            <a:r>
              <a:rPr lang="en-US" dirty="0"/>
              <a:t>Technical Approach to solve the problem</a:t>
            </a:r>
          </a:p>
          <a:p>
            <a:pPr marL="0" indent="0">
              <a:buNone/>
            </a:pPr>
            <a:r>
              <a:rPr lang="en-US" dirty="0"/>
              <a:t>List of Technical Modules to be Implemented</a:t>
            </a:r>
          </a:p>
          <a:p>
            <a:pPr marL="0" indent="0">
              <a:buNone/>
            </a:pPr>
            <a:r>
              <a:rPr lang="en-US" dirty="0"/>
              <a:t>Flowchart / Detailed Architecture indicating the data/control flow across the modules</a:t>
            </a:r>
          </a:p>
          <a:p>
            <a:endParaRPr lang="en-US" dirty="0"/>
          </a:p>
          <a:p>
            <a:endParaRPr lang="en-IN" dirty="0"/>
          </a:p>
        </p:txBody>
      </p:sp>
    </p:spTree>
    <p:extLst>
      <p:ext uri="{BB962C8B-B14F-4D97-AF65-F5344CB8AC3E}">
        <p14:creationId xmlns:p14="http://schemas.microsoft.com/office/powerpoint/2010/main" val="139496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53F1-0BAD-D294-DC6C-394845604A3A}"/>
              </a:ext>
            </a:extLst>
          </p:cNvPr>
          <p:cNvSpPr>
            <a:spLocks noGrp="1"/>
          </p:cNvSpPr>
          <p:nvPr>
            <p:ph type="title"/>
          </p:nvPr>
        </p:nvSpPr>
        <p:spPr/>
        <p:txBody>
          <a:bodyPr/>
          <a:lstStyle/>
          <a:p>
            <a:r>
              <a:rPr lang="en-IN" dirty="0"/>
              <a:t>Non-Profit Alignment </a:t>
            </a:r>
          </a:p>
        </p:txBody>
      </p:sp>
      <p:sp>
        <p:nvSpPr>
          <p:cNvPr id="3" name="Content Placeholder 2">
            <a:extLst>
              <a:ext uri="{FF2B5EF4-FFF2-40B4-BE49-F238E27FC236}">
                <a16:creationId xmlns:a16="http://schemas.microsoft.com/office/drawing/2014/main" id="{EEBE2491-4830-0359-7E95-5B1B41D0AC43}"/>
              </a:ext>
            </a:extLst>
          </p:cNvPr>
          <p:cNvSpPr>
            <a:spLocks noGrp="1"/>
          </p:cNvSpPr>
          <p:nvPr>
            <p:ph idx="1"/>
          </p:nvPr>
        </p:nvSpPr>
        <p:spPr/>
        <p:txBody>
          <a:bodyPr/>
          <a:lstStyle/>
          <a:p>
            <a:pPr marL="0" indent="0">
              <a:buNone/>
            </a:pPr>
            <a:r>
              <a:rPr lang="en-IN" dirty="0"/>
              <a:t>&lt;&lt;Needs of the Non-Profit Organization (NGO)&gt;&gt;</a:t>
            </a:r>
          </a:p>
          <a:p>
            <a:pPr marL="0" indent="0">
              <a:buNone/>
            </a:pPr>
            <a:r>
              <a:rPr lang="en-IN" dirty="0"/>
              <a:t>&lt;&lt;What is the relationship with community work and the NGO&gt;&gt;</a:t>
            </a:r>
          </a:p>
          <a:p>
            <a:pPr marL="0" indent="0">
              <a:buNone/>
            </a:pPr>
            <a:r>
              <a:rPr lang="en-IN" dirty="0"/>
              <a:t>&lt;&lt;Stage of the relationship with the NGO (</a:t>
            </a:r>
            <a:r>
              <a:rPr lang="en-IN" dirty="0" err="1"/>
              <a:t>Initital</a:t>
            </a:r>
            <a:r>
              <a:rPr lang="en-IN" dirty="0"/>
              <a:t> Design/ Testing/ Deployment/ Impact assessment&gt;&gt;</a:t>
            </a:r>
          </a:p>
          <a:p>
            <a:pPr marL="0" indent="0">
              <a:buNone/>
            </a:pPr>
            <a:r>
              <a:rPr lang="en-IN" dirty="0"/>
              <a:t>&lt;&lt; Action plan about how the NGO continue to maintain the proposed solution at community levels&gt;&gt;</a:t>
            </a:r>
          </a:p>
          <a:p>
            <a:pPr marL="0" indent="0">
              <a:buNone/>
            </a:pPr>
            <a:endParaRPr lang="en-IN" dirty="0"/>
          </a:p>
        </p:txBody>
      </p:sp>
    </p:spTree>
    <p:extLst>
      <p:ext uri="{BB962C8B-B14F-4D97-AF65-F5344CB8AC3E}">
        <p14:creationId xmlns:p14="http://schemas.microsoft.com/office/powerpoint/2010/main" val="217514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D630-B185-0421-DF96-E5F496627A13}"/>
              </a:ext>
            </a:extLst>
          </p:cNvPr>
          <p:cNvSpPr>
            <a:spLocks noGrp="1"/>
          </p:cNvSpPr>
          <p:nvPr>
            <p:ph type="title"/>
          </p:nvPr>
        </p:nvSpPr>
        <p:spPr/>
        <p:txBody>
          <a:bodyPr/>
          <a:lstStyle/>
          <a:p>
            <a:r>
              <a:rPr lang="en-IN" dirty="0"/>
              <a:t>Proposed Milestones and Timelines</a:t>
            </a:r>
          </a:p>
        </p:txBody>
      </p:sp>
      <p:sp>
        <p:nvSpPr>
          <p:cNvPr id="3" name="Content Placeholder 2">
            <a:extLst>
              <a:ext uri="{FF2B5EF4-FFF2-40B4-BE49-F238E27FC236}">
                <a16:creationId xmlns:a16="http://schemas.microsoft.com/office/drawing/2014/main" id="{BBC50D02-F1F7-9719-9C52-FACBEC51783F}"/>
              </a:ext>
            </a:extLst>
          </p:cNvPr>
          <p:cNvSpPr>
            <a:spLocks noGrp="1"/>
          </p:cNvSpPr>
          <p:nvPr>
            <p:ph idx="1"/>
          </p:nvPr>
        </p:nvSpPr>
        <p:spPr/>
        <p:txBody>
          <a:bodyPr/>
          <a:lstStyle/>
          <a:p>
            <a:pPr marL="0" indent="0">
              <a:buNone/>
            </a:pPr>
            <a:r>
              <a:rPr lang="en-IN" dirty="0"/>
              <a:t>&lt;&lt; A Gantt Chart that details the milestones and their timelines&gt;&gt;</a:t>
            </a:r>
          </a:p>
          <a:p>
            <a:pPr marL="0" indent="0">
              <a:buNone/>
            </a:pPr>
            <a:endParaRPr lang="en-IN" dirty="0"/>
          </a:p>
          <a:p>
            <a:pPr marL="0" indent="0">
              <a:buNone/>
            </a:pPr>
            <a:r>
              <a:rPr lang="en-IN" b="1" dirty="0"/>
              <a:t>Template for Gantt chart preparation</a:t>
            </a:r>
          </a:p>
          <a:p>
            <a:pPr marL="0" indent="0">
              <a:buNone/>
            </a:pPr>
            <a:r>
              <a:rPr lang="en-IN" i="1" u="sng" dirty="0"/>
              <a:t>Ref.: https://create.microsoft.com/en-us/template/gantt-project-planner-8eab671c-2214-4ce4-b5ee-17b3ad09c5a1</a:t>
            </a:r>
          </a:p>
        </p:txBody>
      </p:sp>
    </p:spTree>
    <p:extLst>
      <p:ext uri="{BB962C8B-B14F-4D97-AF65-F5344CB8AC3E}">
        <p14:creationId xmlns:p14="http://schemas.microsoft.com/office/powerpoint/2010/main" val="292043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F75E-110D-DEEA-7AAF-5F89075FDCAD}"/>
              </a:ext>
            </a:extLst>
          </p:cNvPr>
          <p:cNvSpPr>
            <a:spLocks noGrp="1"/>
          </p:cNvSpPr>
          <p:nvPr>
            <p:ph type="title"/>
          </p:nvPr>
        </p:nvSpPr>
        <p:spPr/>
        <p:txBody>
          <a:bodyPr/>
          <a:lstStyle/>
          <a:p>
            <a:r>
              <a:rPr lang="en-IN" dirty="0"/>
              <a:t>Expected Deliverables</a:t>
            </a:r>
          </a:p>
        </p:txBody>
      </p:sp>
      <p:sp>
        <p:nvSpPr>
          <p:cNvPr id="3" name="Content Placeholder 2">
            <a:extLst>
              <a:ext uri="{FF2B5EF4-FFF2-40B4-BE49-F238E27FC236}">
                <a16:creationId xmlns:a16="http://schemas.microsoft.com/office/drawing/2014/main" id="{3C50E09F-AC29-A2CC-A99B-3D063D1F69F8}"/>
              </a:ext>
            </a:extLst>
          </p:cNvPr>
          <p:cNvSpPr>
            <a:spLocks noGrp="1"/>
          </p:cNvSpPr>
          <p:nvPr>
            <p:ph idx="1"/>
          </p:nvPr>
        </p:nvSpPr>
        <p:spPr/>
        <p:txBody>
          <a:bodyPr>
            <a:normAutofit/>
          </a:bodyPr>
          <a:lstStyle/>
          <a:p>
            <a:pPr marL="0" indent="0">
              <a:buNone/>
            </a:pPr>
            <a:r>
              <a:rPr lang="en-US" dirty="0"/>
              <a:t>&lt;&lt;Application of social knowledge and attachment to the community in terms of No. of days and No. of hours of Field visits undertaken, No. and profiles of the people met to be evidenced through geo-tagged photos&gt;&gt;</a:t>
            </a:r>
          </a:p>
          <a:p>
            <a:pPr marL="0" indent="0">
              <a:buNone/>
            </a:pPr>
            <a:r>
              <a:rPr lang="en-US" dirty="0"/>
              <a:t>&lt;&lt;Scenario on application of Leadership Skills, and responsibilities delivered as a social worker&gt;&gt;</a:t>
            </a:r>
          </a:p>
          <a:p>
            <a:pPr marL="0" indent="0">
              <a:buNone/>
            </a:pPr>
            <a:r>
              <a:rPr lang="en-US" dirty="0"/>
              <a:t>&lt;&lt;Submission of presentation and report using Multimedia Tools, Audio-Visuals, Interviews recordings with the community&gt;&gt;</a:t>
            </a:r>
          </a:p>
          <a:p>
            <a:pPr marL="0" indent="0">
              <a:buNone/>
            </a:pPr>
            <a:r>
              <a:rPr lang="en-US" dirty="0"/>
              <a:t>&lt;&lt;Competent, Innovative Technological Solution for the problem&gt;&gt;</a:t>
            </a:r>
          </a:p>
          <a:p>
            <a:endParaRPr lang="en-US" dirty="0"/>
          </a:p>
          <a:p>
            <a:endParaRPr lang="en-IN" dirty="0"/>
          </a:p>
        </p:txBody>
      </p:sp>
    </p:spTree>
    <p:extLst>
      <p:ext uri="{BB962C8B-B14F-4D97-AF65-F5344CB8AC3E}">
        <p14:creationId xmlns:p14="http://schemas.microsoft.com/office/powerpoint/2010/main" val="41795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587</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&lt;&lt; Title of the Project&gt;&gt;</vt:lpstr>
      <vt:lpstr>Contents</vt:lpstr>
      <vt:lpstr>Problem Statement</vt:lpstr>
      <vt:lpstr>Details of the NGO</vt:lpstr>
      <vt:lpstr>Thematic Area</vt:lpstr>
      <vt:lpstr>Proposed Engineering Solution</vt:lpstr>
      <vt:lpstr>Non-Profit Alignment </vt:lpstr>
      <vt:lpstr>Proposed Milestones and Timelines</vt:lpstr>
      <vt:lpstr>Expected Deliverables</vt:lpstr>
      <vt:lpstr>Expected plan to Assess the Impact</vt:lpstr>
      <vt:lpstr>Proposed Budget</vt:lpstr>
      <vt:lpstr>Concluding Remarks (Further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Ganesh R V Rajagopal L V</dc:creator>
  <cp:lastModifiedBy>Balaji Ganesh R V Rajagopal L V</cp:lastModifiedBy>
  <cp:revision>7</cp:revision>
  <dcterms:created xsi:type="dcterms:W3CDTF">2024-06-05T07:50:11Z</dcterms:created>
  <dcterms:modified xsi:type="dcterms:W3CDTF">2024-06-25T07:43:33Z</dcterms:modified>
</cp:coreProperties>
</file>