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89" d="100"/>
          <a:sy n="89" d="100"/>
        </p:scale>
        <p:origin x="432" y="5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00"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dirty="0" lang="en-US"/>
          </a:p>
        </p:txBody>
      </p:sp>
      <p:sp>
        <p:nvSpPr>
          <p:cNvPr id="1048601"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2" name="Date Placeholder 3"/>
          <p:cNvSpPr>
            <a:spLocks noGrp="1"/>
          </p:cNvSpPr>
          <p:nvPr>
            <p:ph type="dt" sz="half" idx="10"/>
          </p:nvPr>
        </p:nvSpPr>
        <p:spPr/>
        <p:txBody>
          <a:bodyPr/>
          <a:p>
            <a:fld id="{4AAD347D-5ACD-4C99-B74B-A9C85AD731AF}" type="datetimeFigureOut">
              <a:rPr dirty="0" lang="en-US"/>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sp>
        <p:nvSpPr>
          <p:cNvPr id="1048668" name="Title 1"/>
          <p:cNvSpPr>
            <a:spLocks noGrp="1"/>
          </p:cNvSpPr>
          <p:nvPr>
            <p:ph type="title"/>
          </p:nvPr>
        </p:nvSpPr>
        <p:spPr>
          <a:xfrm>
            <a:off x="1154956" y="4800587"/>
            <a:ext cx="8825657" cy="566738"/>
          </a:xfrm>
        </p:spPr>
        <p:txBody>
          <a:bodyPr anchor="b">
            <a:normAutofit/>
          </a:bodyPr>
          <a:lstStyle>
            <a:lvl1pPr algn="l">
              <a:defRPr b="0" sz="2400"/>
            </a:lvl1pPr>
          </a:lstStyle>
          <a:p>
            <a:r>
              <a:rPr lang="en-US" smtClean="0"/>
              <a:t>Click to edit Master title style</a:t>
            </a:r>
            <a:endParaRPr dirty="0" lang="en-US"/>
          </a:p>
        </p:txBody>
      </p:sp>
      <p:sp>
        <p:nvSpPr>
          <p:cNvPr id="1048669"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0"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71" name="Date Placeholder 4"/>
          <p:cNvSpPr>
            <a:spLocks noGrp="1"/>
          </p:cNvSpPr>
          <p:nvPr>
            <p:ph type="dt" sz="half" idx="10"/>
          </p:nvPr>
        </p:nvSpPr>
        <p:spPr/>
        <p:txBody>
          <a:bodyPr/>
          <a:p>
            <a:fld id="{4509A250-FF31-4206-8172-F9D3106AACB1}" type="datetimeFigureOut">
              <a:rPr dirty="0" lang="en-US"/>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0" name=""/>
        <p:cNvGrpSpPr/>
        <p:nvPr/>
      </p:nvGrpSpPr>
      <p:grpSpPr>
        <a:xfrm>
          <a:off x="0" y="0"/>
          <a:ext cx="0" cy="0"/>
          <a:chOff x="0" y="0"/>
          <a:chExt cx="0" cy="0"/>
        </a:xfrm>
      </p:grpSpPr>
      <p:sp>
        <p:nvSpPr>
          <p:cNvPr id="1048610"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dirty="0" lang="en-US"/>
          </a:p>
        </p:txBody>
      </p:sp>
      <p:sp>
        <p:nvSpPr>
          <p:cNvPr id="1048611"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12"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55"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dirty="0" lang="en-US"/>
          </a:p>
        </p:txBody>
      </p:sp>
      <p:sp>
        <p:nvSpPr>
          <p:cNvPr id="1048656"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smtClean="0"/>
              <a:t>Click to edit Master text styles</a:t>
            </a:r>
            <a:endParaRPr lang="en-US" smtClean="0"/>
          </a:p>
        </p:txBody>
      </p:sp>
      <p:sp>
        <p:nvSpPr>
          <p:cNvPr id="1048657"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58"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D57F1E4F-1CFF-5643-939E-02111984F565}" type="slidenum">
              <a:rPr dirty="0" lang="en-US"/>
            </a:fld>
            <a:endParaRPr dirty="0" lang="en-US"/>
          </a:p>
        </p:txBody>
      </p:sp>
      <p:sp>
        <p:nvSpPr>
          <p:cNvPr id="1048661"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panose="020B0604020202020204"/>
                <a:ea typeface="+mj-ea"/>
                <a:cs typeface="+mj-cs"/>
              </a:defRPr>
            </a:lvl1pPr>
          </a:lstStyle>
          <a:p>
            <a:pPr lvl="0"/>
            <a:r>
              <a:rPr dirty="0" lang="en-US"/>
              <a:t>“</a:t>
            </a:r>
            <a:endParaRPr dirty="0" lang="en-US"/>
          </a:p>
        </p:txBody>
      </p:sp>
      <p:sp>
        <p:nvSpPr>
          <p:cNvPr id="1048662"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panose="020B0604020202020204"/>
                <a:ea typeface="+mj-ea"/>
                <a:cs typeface="+mj-cs"/>
              </a:defRPr>
            </a:lvl1pPr>
          </a:lstStyle>
          <a:p>
            <a:pPr lvl="0"/>
            <a:r>
              <a:rPr dirty="0" lang="en-US"/>
              <a:t>”</a:t>
            </a:r>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39" name=""/>
        <p:cNvGrpSpPr/>
        <p:nvPr/>
      </p:nvGrpSpPr>
      <p:grpSpPr>
        <a:xfrm>
          <a:off x="0" y="0"/>
          <a:ext cx="0" cy="0"/>
          <a:chOff x="0" y="0"/>
          <a:chExt cx="0" cy="0"/>
        </a:xfrm>
      </p:grpSpPr>
      <p:sp>
        <p:nvSpPr>
          <p:cNvPr id="1048605" name="Title 1"/>
          <p:cNvSpPr>
            <a:spLocks noGrp="1"/>
          </p:cNvSpPr>
          <p:nvPr>
            <p:ph type="title"/>
          </p:nvPr>
        </p:nvSpPr>
        <p:spPr>
          <a:xfrm>
            <a:off x="1154954" y="3124201"/>
            <a:ext cx="8825660" cy="1653180"/>
          </a:xfrm>
        </p:spPr>
        <p:txBody>
          <a:bodyPr anchor="b"/>
          <a:lstStyle>
            <a:lvl1pPr algn="l">
              <a:defRPr b="0" cap="none" sz="4000"/>
            </a:lvl1pPr>
          </a:lstStyle>
          <a:p>
            <a:r>
              <a:rPr lang="en-US" smtClean="0"/>
              <a:t>Click to edit Master title style</a:t>
            </a:r>
            <a:endParaRPr dirty="0" lang="en-US"/>
          </a:p>
        </p:txBody>
      </p:sp>
      <p:sp>
        <p:nvSpPr>
          <p:cNvPr id="1048606"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07"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1" name=""/>
        <p:cNvGrpSpPr/>
        <p:nvPr/>
      </p:nvGrpSpPr>
      <p:grpSpPr>
        <a:xfrm>
          <a:off x="0" y="0"/>
          <a:ext cx="0" cy="0"/>
          <a:chOff x="0" y="0"/>
          <a:chExt cx="0" cy="0"/>
        </a:xfrm>
      </p:grpSpPr>
      <p:sp>
        <p:nvSpPr>
          <p:cNvPr id="1048680"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681"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83"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85"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6"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87"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88" name="Footer Placeholder 4"/>
          <p:cNvSpPr>
            <a:spLocks noGrp="1"/>
          </p:cNvSpPr>
          <p:nvPr>
            <p:ph type="ftr" sz="quarter" idx="11"/>
          </p:nvPr>
        </p:nvSpPr>
        <p:spPr/>
        <p:txBody>
          <a:bodyPr/>
          <a:p>
            <a:endParaRPr dirty="0" lang="en-US"/>
          </a:p>
        </p:txBody>
      </p:sp>
      <p:sp>
        <p:nvSpPr>
          <p:cNvPr id="1048689"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622"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23"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24"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25"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26"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27"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28"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29"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30"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31"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dirty="0" lang="en-US"/>
          </a:p>
        </p:txBody>
      </p:sp>
      <p:sp>
        <p:nvSpPr>
          <p:cNvPr id="1048697" name="Vertical Text Placeholder 2"/>
          <p:cNvSpPr>
            <a:spLocks noGrp="1"/>
          </p:cNvSpPr>
          <p:nvPr>
            <p:ph type="body" orient="vert" idx="1"/>
          </p:nvPr>
        </p:nvSpPr>
        <p:spPr/>
        <p:txBody>
          <a:bodyPr anchor="t" anchorCtr="0"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98"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99" name="Footer Placeholder 4"/>
          <p:cNvSpPr>
            <a:spLocks noGrp="1"/>
          </p:cNvSpPr>
          <p:nvPr>
            <p:ph type="ftr" sz="quarter" idx="11"/>
          </p:nvPr>
        </p:nvSpPr>
        <p:spPr/>
        <p:txBody>
          <a:bodyPr/>
          <a:p>
            <a:endParaRPr dirty="0" lang="en-US"/>
          </a:p>
        </p:txBody>
      </p:sp>
      <p:sp>
        <p:nvSpPr>
          <p:cNvPr id="1048700"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50" name="Vertical Title 1"/>
          <p:cNvSpPr>
            <a:spLocks noGrp="1"/>
          </p:cNvSpPr>
          <p:nvPr>
            <p:ph type="title" orient="vert"/>
          </p:nvPr>
        </p:nvSpPr>
        <p:spPr>
          <a:xfrm>
            <a:off x="8304212" y="430213"/>
            <a:ext cx="1752601" cy="5826125"/>
          </a:xfrm>
        </p:spPr>
        <p:txBody>
          <a:bodyPr anchor="b" anchorCtr="0" vert="eaVert"/>
          <a:p>
            <a:r>
              <a:rPr lang="en-US" smtClean="0"/>
              <a:t>Click to edit Master title style</a:t>
            </a:r>
            <a:endParaRPr dirty="0" lang="en-US"/>
          </a:p>
        </p:txBody>
      </p:sp>
      <p:sp>
        <p:nvSpPr>
          <p:cNvPr id="1048651" name="Vertical Text Placeholder 2"/>
          <p:cNvSpPr>
            <a:spLocks noGrp="1"/>
          </p:cNvSpPr>
          <p:nvPr>
            <p:ph type="body" orient="vert" idx="1"/>
          </p:nvPr>
        </p:nvSpPr>
        <p:spPr>
          <a:xfrm>
            <a:off x="652463" y="887414"/>
            <a:ext cx="7423149" cy="536892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52"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63" name="Title 1"/>
          <p:cNvSpPr>
            <a:spLocks noGrp="1"/>
          </p:cNvSpPr>
          <p:nvPr>
            <p:ph type="title"/>
          </p:nvPr>
        </p:nvSpPr>
        <p:spPr/>
        <p:txBody>
          <a:bodyPr/>
          <a:p>
            <a:r>
              <a:rPr lang="en-US" smtClean="0"/>
              <a:t>Click to edit Master title style</a:t>
            </a:r>
            <a:endParaRPr dirty="0" lang="en-US"/>
          </a:p>
        </p:txBody>
      </p:sp>
      <p:sp>
        <p:nvSpPr>
          <p:cNvPr id="104866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65" name="Date Placeholder 3"/>
          <p:cNvSpPr>
            <a:spLocks noGrp="1"/>
          </p:cNvSpPr>
          <p:nvPr>
            <p:ph type="dt" sz="half" idx="10"/>
          </p:nvPr>
        </p:nvSpPr>
        <p:spPr/>
        <p:txBody>
          <a:bodyPr/>
          <a:p>
            <a:fld id="{4509A250-FF31-4206-8172-F9D3106AACB1}" type="datetimeFigureOut">
              <a:rPr dirty="0" lang="en-US"/>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34" name="Title 1"/>
          <p:cNvSpPr>
            <a:spLocks noGrp="1"/>
          </p:cNvSpPr>
          <p:nvPr>
            <p:ph type="title"/>
          </p:nvPr>
        </p:nvSpPr>
        <p:spPr>
          <a:xfrm>
            <a:off x="1154956" y="2861733"/>
            <a:ext cx="8825657" cy="1915647"/>
          </a:xfrm>
        </p:spPr>
        <p:txBody>
          <a:bodyPr anchor="b"/>
          <a:lstStyle>
            <a:lvl1pPr algn="l">
              <a:defRPr b="0" cap="none" sz="4000"/>
            </a:lvl1pPr>
          </a:lstStyle>
          <a:p>
            <a:r>
              <a:rPr lang="en-US" smtClean="0"/>
              <a:t>Click to edit Master title style</a:t>
            </a:r>
            <a:endParaRPr dirty="0" lang="en-US"/>
          </a:p>
        </p:txBody>
      </p:sp>
      <p:sp>
        <p:nvSpPr>
          <p:cNvPr id="1048635"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36" name="Date Placeholder 3"/>
          <p:cNvSpPr>
            <a:spLocks noGrp="1"/>
          </p:cNvSpPr>
          <p:nvPr>
            <p:ph type="dt" sz="half" idx="10"/>
          </p:nvPr>
        </p:nvSpPr>
        <p:spPr/>
        <p:txBody>
          <a:bodyPr/>
          <a:p>
            <a:fld id="{9796027F-7875-4030-9381-8BD8C4F21935}" type="datetimeFigureOut">
              <a:rPr dirty="0" lang="en-US"/>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dirty="0" lang="en-US"/>
          </a:p>
        </p:txBody>
      </p:sp>
      <p:sp>
        <p:nvSpPr>
          <p:cNvPr id="1048675"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76"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77" name="Date Placeholder 4"/>
          <p:cNvSpPr>
            <a:spLocks noGrp="1"/>
          </p:cNvSpPr>
          <p:nvPr>
            <p:ph type="dt" sz="half" idx="10"/>
          </p:nvPr>
        </p:nvSpPr>
        <p:spPr/>
        <p:txBody>
          <a:bodyPr/>
          <a:p>
            <a:fld id="{9796027F-7875-4030-9381-8BD8C4F21935}" type="datetimeFigureOut">
              <a:rPr dirty="0" lang="en-US"/>
            </a:fld>
            <a:endParaRPr dirty="0" lang="en-US"/>
          </a:p>
        </p:txBody>
      </p:sp>
      <p:sp>
        <p:nvSpPr>
          <p:cNvPr id="1048678" name="Footer Placeholder 5"/>
          <p:cNvSpPr>
            <a:spLocks noGrp="1"/>
          </p:cNvSpPr>
          <p:nvPr>
            <p:ph type="ftr" sz="quarter" idx="11"/>
          </p:nvPr>
        </p:nvSpPr>
        <p:spPr/>
        <p:txBody>
          <a:bodyPr/>
          <a:p>
            <a:endParaRPr dirty="0" lang="en-US"/>
          </a:p>
        </p:txBody>
      </p:sp>
      <p:sp>
        <p:nvSpPr>
          <p:cNvPr id="1048679" name="Slide Number Placeholder 6"/>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dirty="0" lang="en-US"/>
          </a:p>
        </p:txBody>
      </p:sp>
      <p:sp>
        <p:nvSpPr>
          <p:cNvPr id="1048640"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1"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42"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3"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44" name="Date Placeholder 6"/>
          <p:cNvSpPr>
            <a:spLocks noGrp="1"/>
          </p:cNvSpPr>
          <p:nvPr>
            <p:ph type="dt" sz="half" idx="10"/>
          </p:nvPr>
        </p:nvSpPr>
        <p:spPr/>
        <p:txBody>
          <a:bodyPr/>
          <a:p>
            <a:fld id="{9796027F-7875-4030-9381-8BD8C4F21935}" type="datetimeFigureOut">
              <a:rPr dirty="0" lang="en-US"/>
            </a:fld>
            <a:endParaRPr dirty="0" lang="en-US"/>
          </a:p>
        </p:txBody>
      </p:sp>
      <p:sp>
        <p:nvSpPr>
          <p:cNvPr id="1048645" name="Footer Placeholder 7"/>
          <p:cNvSpPr>
            <a:spLocks noGrp="1"/>
          </p:cNvSpPr>
          <p:nvPr>
            <p:ph type="ftr" sz="quarter" idx="11"/>
          </p:nvPr>
        </p:nvSpPr>
        <p:spPr/>
        <p:txBody>
          <a:bodyPr/>
          <a:p>
            <a:endParaRPr dirty="0" lang="en-US"/>
          </a:p>
        </p:txBody>
      </p:sp>
      <p:sp>
        <p:nvSpPr>
          <p:cNvPr id="1048646" name="Slide Number Placeholder 8"/>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583" name="Title 1"/>
          <p:cNvSpPr>
            <a:spLocks noGrp="1"/>
          </p:cNvSpPr>
          <p:nvPr>
            <p:ph type="title"/>
          </p:nvPr>
        </p:nvSpPr>
        <p:spPr/>
        <p:txBody>
          <a:bodyPr/>
          <a:p>
            <a:r>
              <a:rPr lang="en-US" smtClean="0"/>
              <a:t>Click to edit Master title style</a:t>
            </a:r>
            <a:endParaRPr dirty="0" lang="en-US"/>
          </a:p>
        </p:txBody>
      </p:sp>
      <p:sp>
        <p:nvSpPr>
          <p:cNvPr id="1048584" name="Date Placeholder 2"/>
          <p:cNvSpPr>
            <a:spLocks noGrp="1"/>
          </p:cNvSpPr>
          <p:nvPr>
            <p:ph type="dt" sz="half" idx="10"/>
          </p:nvPr>
        </p:nvSpPr>
        <p:spPr/>
        <p:txBody>
          <a:bodyPr/>
          <a:p>
            <a:fld id="{4509A250-FF31-4206-8172-F9D3106AACB1}" type="datetimeFigureOut">
              <a:rPr dirty="0" lang="en-US"/>
            </a:fld>
            <a:endParaRPr dirty="0" lang="en-US"/>
          </a:p>
        </p:txBody>
      </p:sp>
      <p:sp>
        <p:nvSpPr>
          <p:cNvPr id="1048585" name="Footer Placeholder 3"/>
          <p:cNvSpPr>
            <a:spLocks noGrp="1"/>
          </p:cNvSpPr>
          <p:nvPr>
            <p:ph type="ftr" sz="quarter" idx="11"/>
          </p:nvPr>
        </p:nvSpPr>
        <p:spPr/>
        <p:txBody>
          <a:bodyPr/>
          <a:p>
            <a:endParaRPr dirty="0" lang="en-US"/>
          </a:p>
        </p:txBody>
      </p:sp>
      <p:sp>
        <p:nvSpPr>
          <p:cNvPr id="1048586" name="Slide Number Placeholder 4"/>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47" name="Date Placeholder 1"/>
          <p:cNvSpPr>
            <a:spLocks noGrp="1"/>
          </p:cNvSpPr>
          <p:nvPr>
            <p:ph type="dt" sz="half" idx="10"/>
          </p:nvPr>
        </p:nvSpPr>
        <p:spPr/>
        <p:txBody>
          <a:bodyPr/>
          <a:p>
            <a:fld id="{4509A250-FF31-4206-8172-F9D3106AACB1}" type="datetimeFigureOut">
              <a:rPr dirty="0" lang="en-US"/>
            </a:fld>
            <a:endParaRPr dirty="0" lang="en-US"/>
          </a:p>
        </p:txBody>
      </p:sp>
      <p:sp>
        <p:nvSpPr>
          <p:cNvPr id="1048648" name="Footer Placeholder 2"/>
          <p:cNvSpPr>
            <a:spLocks noGrp="1"/>
          </p:cNvSpPr>
          <p:nvPr>
            <p:ph type="ftr" sz="quarter" idx="11"/>
          </p:nvPr>
        </p:nvSpPr>
        <p:spPr/>
        <p:txBody>
          <a:bodyPr/>
          <a:p>
            <a:endParaRPr dirty="0" lang="en-US"/>
          </a:p>
        </p:txBody>
      </p:sp>
      <p:sp>
        <p:nvSpPr>
          <p:cNvPr id="1048649" name="Slide Number Placeholder 3"/>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90" name="Title 1"/>
          <p:cNvSpPr>
            <a:spLocks noGrp="1"/>
          </p:cNvSpPr>
          <p:nvPr>
            <p:ph type="title"/>
          </p:nvPr>
        </p:nvSpPr>
        <p:spPr>
          <a:xfrm>
            <a:off x="1154953" y="1447800"/>
            <a:ext cx="3401064" cy="1447800"/>
          </a:xfrm>
        </p:spPr>
        <p:txBody>
          <a:bodyPr anchor="b"/>
          <a:lstStyle>
            <a:lvl1pPr algn="l">
              <a:defRPr b="0" sz="2400"/>
            </a:lvl1pPr>
          </a:lstStyle>
          <a:p>
            <a:r>
              <a:rPr lang="en-US" smtClean="0"/>
              <a:t>Click to edit Master title style</a:t>
            </a:r>
            <a:endParaRPr dirty="0" lang="en-US"/>
          </a:p>
        </p:txBody>
      </p:sp>
      <p:sp>
        <p:nvSpPr>
          <p:cNvPr id="1048691"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692"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3" name="Date Placeholder 4"/>
          <p:cNvSpPr>
            <a:spLocks noGrp="1"/>
          </p:cNvSpPr>
          <p:nvPr>
            <p:ph type="dt" sz="half" idx="10"/>
          </p:nvPr>
        </p:nvSpPr>
        <p:spPr/>
        <p:txBody>
          <a:bodyPr/>
          <a:p>
            <a:fld id="{4509A250-FF31-4206-8172-F9D3106AACB1}" type="datetimeFigureOut">
              <a:rPr dirty="0" lang="en-US"/>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15"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smtClean="0"/>
              <a:t>Click to edit Master title style</a:t>
            </a:r>
            <a:endParaRPr dirty="0" lang="en-US"/>
          </a:p>
        </p:txBody>
      </p:sp>
      <p:sp>
        <p:nvSpPr>
          <p:cNvPr id="1048616"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17"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18" name="Date Placeholder 4"/>
          <p:cNvSpPr>
            <a:spLocks noGrp="1"/>
          </p:cNvSpPr>
          <p:nvPr>
            <p:ph type="dt" sz="half" idx="10"/>
          </p:nvPr>
        </p:nvSpPr>
        <p:spPr/>
        <p:txBody>
          <a:bodyPr/>
          <a:p>
            <a:fld id="{4509A250-FF31-4206-8172-F9D3106AACB1}" type="datetimeFigureOut">
              <a:rPr dirty="0" lang="en-US"/>
            </a:fld>
            <a:endParaRPr dirty="0" lang="en-US"/>
          </a:p>
        </p:txBody>
      </p:sp>
      <p:sp>
        <p:nvSpPr>
          <p:cNvPr id="1048619" name="Footer Placeholder 5"/>
          <p:cNvSpPr>
            <a:spLocks noGrp="1"/>
          </p:cNvSpPr>
          <p:nvPr>
            <p:ph type="ftr" sz="quarter" idx="11"/>
          </p:nvPr>
        </p:nvSpPr>
        <p:spPr/>
        <p:txBody>
          <a:bodyPr/>
          <a:p>
            <a:endParaRPr dirty="0" lang="en-US"/>
          </a:p>
        </p:txBody>
      </p:sp>
      <p:sp>
        <p:nvSpPr>
          <p:cNvPr id="1048620" name="Slide Number Placeholder 6"/>
          <p:cNvSpPr>
            <a:spLocks noGrp="1"/>
          </p:cNvSpPr>
          <p:nvPr>
            <p:ph type="sldNum" sz="quarter" idx="12"/>
          </p:nvPr>
        </p:nvSpPr>
        <p:spPr/>
        <p:txBody>
          <a:bodyPr/>
          <a:p>
            <a:fld id="{D57F1E4F-1CFF-5643-939E-02111984F565}" type="slidenum">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0"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smtClean="0"/>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4AAD347D-5ACD-4C99-B74B-A9C85AD731AF}" type="datetimeFigureOut">
              <a:rPr dirty="0" lang="en-US"/>
            </a:fld>
            <a:endParaRPr dirty="0"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57F1E4F-1CFF-5643-939E-02111984F565}" type="slidenum">
              <a:rPr dirty="0" lang="en-US"/>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panose="05040102010807070707"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panose="05040102010807070707"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panose="05040102010807070707"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5pPr>
      <a:lvl6pPr algn="l" defTabSz="457200" eaLnBrk="1" hangingPunct="1" indent="-228600" latinLnBrk="0" marL="250571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panose="05040102010807070707"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Title 1"/>
          <p:cNvSpPr>
            <a:spLocks noGrp="1"/>
          </p:cNvSpPr>
          <p:nvPr>
            <p:ph type="title"/>
          </p:nvPr>
        </p:nvSpPr>
        <p:spPr>
          <a:xfrm>
            <a:off x="432465" y="282012"/>
            <a:ext cx="10403602" cy="4529270"/>
          </a:xfrm>
        </p:spPr>
        <p:txBody>
          <a:bodyPr/>
          <a:p>
            <a:r>
              <a:rPr dirty="0" sz="4000" lang="en-US" smtClean="0">
                <a:solidFill>
                  <a:schemeClr val="tx1">
                    <a:lumMod val="75000"/>
                  </a:schemeClr>
                </a:solidFill>
                <a:latin typeface="Arial Black" panose="020B0A04020102020204" pitchFamily="34" charset="0"/>
              </a:rPr>
              <a:t>IOT BASED FALL DETECTION SYSTEM USING NODEMCU AND MPU6050 SENSOR </a:t>
            </a:r>
            <a:br>
              <a:rPr dirty="0" sz="4000" lang="en-US" smtClean="0">
                <a:solidFill>
                  <a:schemeClr val="tx1">
                    <a:lumMod val="75000"/>
                  </a:schemeClr>
                </a:solidFill>
                <a:latin typeface="Arial Black" panose="020B0A04020102020204" pitchFamily="34" charset="0"/>
              </a:rPr>
            </a:br>
            <a:br>
              <a:rPr dirty="0" sz="2800" lang="en-US" smtClean="0">
                <a:solidFill>
                  <a:schemeClr val="tx1">
                    <a:lumMod val="75000"/>
                  </a:schemeClr>
                </a:solidFill>
                <a:latin typeface="Arial Black" panose="020B0A04020102020204" pitchFamily="34" charset="0"/>
              </a:rPr>
            </a:br>
            <a:br>
              <a:rPr dirty="0" sz="2800" lang="en-US" smtClean="0">
                <a:solidFill>
                  <a:schemeClr val="tx1">
                    <a:lumMod val="75000"/>
                  </a:schemeClr>
                </a:solidFill>
                <a:latin typeface="Arial Black" panose="020B0A04020102020204" pitchFamily="34" charset="0"/>
              </a:rPr>
            </a:br>
            <a:r>
              <a:rPr dirty="0" sz="2800" lang="en-US" smtClean="0">
                <a:solidFill>
                  <a:schemeClr val="tx1">
                    <a:lumMod val="75000"/>
                  </a:schemeClr>
                </a:solidFill>
                <a:latin typeface="Arial Black" panose="020B0A04020102020204" pitchFamily="34" charset="0"/>
              </a:rPr>
              <a:t>TEAM MEMBERS:                    MENTOR DETAILS :</a:t>
            </a:r>
            <a:br>
              <a:rPr dirty="0" sz="2800" lang="en-US" smtClean="0">
                <a:solidFill>
                  <a:schemeClr val="tx1">
                    <a:lumMod val="75000"/>
                  </a:schemeClr>
                </a:solidFill>
                <a:latin typeface="Arial Black" panose="020B0A04020102020204" pitchFamily="34" charset="0"/>
              </a:rPr>
            </a:br>
            <a:br>
              <a:rPr dirty="0" sz="2800" lang="en-US" smtClean="0">
                <a:solidFill>
                  <a:schemeClr val="tx1">
                    <a:lumMod val="75000"/>
                  </a:schemeClr>
                </a:solidFill>
                <a:latin typeface="Arial Black" panose="020B0A04020102020204" pitchFamily="34" charset="0"/>
              </a:rPr>
            </a:br>
            <a:r>
              <a:rPr dirty="0" sz="2800" lang="en-US" smtClean="0">
                <a:solidFill>
                  <a:schemeClr val="tx1">
                    <a:lumMod val="75000"/>
                  </a:schemeClr>
                </a:solidFill>
                <a:latin typeface="Arial Black" panose="020B0A04020102020204" pitchFamily="34" charset="0"/>
              </a:rPr>
              <a:t>E.G.PRADEEP                          SAYED</a:t>
            </a:r>
            <a:r>
              <a:rPr dirty="0" sz="2800" lang="en-US">
                <a:solidFill>
                  <a:schemeClr val="tx1">
                    <a:lumMod val="75000"/>
                  </a:schemeClr>
                </a:solidFill>
                <a:latin typeface="Arial Black" panose="020B0A04020102020204" pitchFamily="34" charset="0"/>
              </a:rPr>
              <a:t> Founder </a:t>
            </a:r>
            <a:r>
              <a:rPr dirty="0" sz="2800" lang="en-US" smtClean="0">
                <a:solidFill>
                  <a:schemeClr val="tx1">
                    <a:lumMod val="75000"/>
                  </a:schemeClr>
                </a:solidFill>
                <a:latin typeface="Arial Black" panose="020B0A04020102020204" pitchFamily="34" charset="0"/>
              </a:rPr>
              <a:t>of</a:t>
            </a:r>
            <a:br>
              <a:rPr dirty="0" sz="2800" lang="en-US" smtClean="0">
                <a:solidFill>
                  <a:schemeClr val="tx1">
                    <a:lumMod val="75000"/>
                  </a:schemeClr>
                </a:solidFill>
                <a:latin typeface="Arial Black" panose="020B0A04020102020204" pitchFamily="34" charset="0"/>
              </a:rPr>
            </a:br>
            <a:r>
              <a:rPr dirty="0" sz="2800" lang="en-US" smtClean="0">
                <a:solidFill>
                  <a:schemeClr val="tx1">
                    <a:lumMod val="75000"/>
                  </a:schemeClr>
                </a:solidFill>
                <a:latin typeface="Arial Black" panose="020B0A04020102020204" pitchFamily="34" charset="0"/>
              </a:rPr>
              <a:t>S.ZAMEER BASHA</a:t>
            </a:r>
            <a:br>
              <a:rPr dirty="0" sz="2800" lang="en-US" smtClean="0">
                <a:solidFill>
                  <a:schemeClr val="tx1">
                    <a:lumMod val="75000"/>
                  </a:schemeClr>
                </a:solidFill>
                <a:latin typeface="Arial Black" panose="020B0A04020102020204" pitchFamily="34" charset="0"/>
              </a:rPr>
            </a:br>
            <a:r>
              <a:rPr dirty="0" sz="2800" lang="en-US" smtClean="0">
                <a:solidFill>
                  <a:schemeClr val="tx1">
                    <a:lumMod val="75000"/>
                  </a:schemeClr>
                </a:solidFill>
                <a:latin typeface="Arial Black" panose="020B0A04020102020204" pitchFamily="34" charset="0"/>
              </a:rPr>
              <a:t>P.SURRYA DURAI</a:t>
            </a:r>
            <a:br>
              <a:rPr dirty="0" sz="2800" lang="en-US">
                <a:solidFill>
                  <a:schemeClr val="tx1">
                    <a:lumMod val="75000"/>
                  </a:schemeClr>
                </a:solidFill>
                <a:latin typeface="Arial Black" panose="020B0A04020102020204" pitchFamily="34" charset="0"/>
              </a:rPr>
            </a:br>
            <a:endParaRPr dirty="0" sz="2800" lang="en-US">
              <a:solidFill>
                <a:schemeClr val="tx1">
                  <a:lumMod val="75000"/>
                </a:schemeClr>
              </a:solidFill>
              <a:latin typeface="Arial Black" panose="020B0A04020102020204" pitchFamily="34" charset="0"/>
            </a:endParaRPr>
          </a:p>
        </p:txBody>
      </p:sp>
      <p:sp>
        <p:nvSpPr>
          <p:cNvPr id="1048588" name="TextBox 2"/>
          <p:cNvSpPr txBox="1"/>
          <p:nvPr/>
        </p:nvSpPr>
        <p:spPr>
          <a:xfrm>
            <a:off x="6201257" y="4230170"/>
            <a:ext cx="3438399" cy="461665"/>
          </a:xfrm>
          <a:prstGeom prst="rect"/>
          <a:noFill/>
        </p:spPr>
        <p:txBody>
          <a:bodyPr rtlCol="0" wrap="square">
            <a:spAutoFit/>
          </a:bodyPr>
          <a:p>
            <a:r>
              <a:rPr dirty="0" sz="2400" lang="en-US" err="1" smtClean="0">
                <a:solidFill>
                  <a:schemeClr val="tx1">
                    <a:lumMod val="75000"/>
                  </a:schemeClr>
                </a:solidFill>
                <a:latin typeface="Arial Black" panose="020B0A04020102020204" pitchFamily="34" charset="0"/>
              </a:rPr>
              <a:t>Aruvi</a:t>
            </a:r>
            <a:r>
              <a:rPr dirty="0" sz="2400" lang="en-US" smtClean="0">
                <a:solidFill>
                  <a:schemeClr val="tx1">
                    <a:lumMod val="75000"/>
                  </a:schemeClr>
                </a:solidFill>
                <a:latin typeface="Arial Black" panose="020B0A04020102020204" pitchFamily="34" charset="0"/>
              </a:rPr>
              <a:t> old age home</a:t>
            </a:r>
            <a:endParaRPr dirty="0" sz="2400" lang="en-US">
              <a:solidFill>
                <a:schemeClr val="tx1">
                  <a:lumMod val="75000"/>
                </a:schemeClr>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9" name="Title 1"/>
          <p:cNvSpPr>
            <a:spLocks noGrp="1"/>
          </p:cNvSpPr>
          <p:nvPr>
            <p:ph type="title"/>
          </p:nvPr>
        </p:nvSpPr>
        <p:spPr>
          <a:xfrm>
            <a:off x="153825" y="341623"/>
            <a:ext cx="11169354" cy="5854078"/>
          </a:xfrm>
        </p:spPr>
        <p:txBody>
          <a:bodyPr/>
          <a:p>
            <a:r>
              <a:rPr dirty="0" lang="en-US" smtClean="0">
                <a:solidFill>
                  <a:schemeClr val="tx1">
                    <a:lumMod val="75000"/>
                  </a:schemeClr>
                </a:solidFill>
                <a:latin typeface="Arial Black" panose="020B0A04020102020204" pitchFamily="34" charset="0"/>
              </a:rPr>
              <a:t>PROBLEM STATEMENT :</a:t>
            </a:r>
            <a:br>
              <a:rPr dirty="0" lang="en-US" smtClean="0">
                <a:solidFill>
                  <a:schemeClr val="tx1">
                    <a:lumMod val="75000"/>
                  </a:schemeClr>
                </a:solidFill>
                <a:latin typeface="Arial Black" panose="020B0A04020102020204" pitchFamily="34" charset="0"/>
              </a:rPr>
            </a:br>
            <a:br>
              <a:rPr dirty="0" lang="en-US" smtClean="0">
                <a:solidFill>
                  <a:schemeClr val="tx1">
                    <a:lumMod val="75000"/>
                  </a:schemeClr>
                </a:solidFill>
                <a:latin typeface="Arial Black" panose="020B0A04020102020204" pitchFamily="34" charset="0"/>
              </a:rPr>
            </a:br>
            <a:br>
              <a:rPr dirty="0" lang="en-US">
                <a:solidFill>
                  <a:schemeClr val="tx1">
                    <a:lumMod val="75000"/>
                  </a:schemeClr>
                </a:solidFill>
                <a:latin typeface="Arial Black" panose="020B0A04020102020204" pitchFamily="34" charset="0"/>
              </a:rPr>
            </a:br>
            <a:br>
              <a:rPr dirty="0" lang="en-US" smtClean="0">
                <a:solidFill>
                  <a:schemeClr val="tx1">
                    <a:lumMod val="75000"/>
                  </a:schemeClr>
                </a:solidFill>
                <a:latin typeface="Arial Black" panose="020B0A04020102020204" pitchFamily="34" charset="0"/>
              </a:rPr>
            </a:br>
            <a:br>
              <a:rPr dirty="0" lang="en-US">
                <a:solidFill>
                  <a:schemeClr val="tx1">
                    <a:lumMod val="75000"/>
                  </a:schemeClr>
                </a:solidFill>
                <a:latin typeface="Arial Black" panose="020B0A04020102020204" pitchFamily="34" charset="0"/>
              </a:rPr>
            </a:br>
            <a:br>
              <a:rPr dirty="0" lang="en-US" smtClean="0">
                <a:solidFill>
                  <a:schemeClr val="tx1">
                    <a:lumMod val="75000"/>
                  </a:schemeClr>
                </a:solidFill>
                <a:latin typeface="Arial Narrow" panose="020B0606020202030204" pitchFamily="34" charset="0"/>
              </a:rPr>
            </a:br>
            <a:endParaRPr dirty="0" lang="en-US">
              <a:solidFill>
                <a:schemeClr val="tx1">
                  <a:lumMod val="75000"/>
                </a:schemeClr>
              </a:solidFill>
              <a:latin typeface="Arial Narrow" panose="020B0606020202030204" pitchFamily="34" charset="0"/>
            </a:endParaRPr>
          </a:p>
        </p:txBody>
      </p:sp>
      <p:pic>
        <p:nvPicPr>
          <p:cNvPr id="2097156" name="Picture 2"/>
          <p:cNvPicPr>
            <a:picLocks noChangeAspect="1"/>
          </p:cNvPicPr>
          <p:nvPr/>
        </p:nvPicPr>
        <p:blipFill>
          <a:blip xmlns:r="http://schemas.openxmlformats.org/officeDocument/2006/relationships" r:embed="rId1"/>
          <a:stretch>
            <a:fillRect/>
          </a:stretch>
        </p:blipFill>
        <p:spPr>
          <a:xfrm>
            <a:off x="447764" y="1293053"/>
            <a:ext cx="3151419" cy="4201892"/>
          </a:xfrm>
          <a:prstGeom prst="rect"/>
        </p:spPr>
      </p:pic>
      <p:sp>
        <p:nvSpPr>
          <p:cNvPr id="1048590" name="TextBox 3"/>
          <p:cNvSpPr txBox="1"/>
          <p:nvPr/>
        </p:nvSpPr>
        <p:spPr>
          <a:xfrm>
            <a:off x="3968554" y="4503344"/>
            <a:ext cx="6360844" cy="2301239"/>
          </a:xfrm>
          <a:prstGeom prst="rect"/>
          <a:noFill/>
        </p:spPr>
        <p:txBody>
          <a:bodyPr rtlCol="0" wrap="square">
            <a:spAutoFit/>
          </a:bodyPr>
          <a:p>
            <a:r>
              <a:rPr dirty="0" sz="2000" lang="en-US">
                <a:solidFill>
                  <a:schemeClr val="tx1">
                    <a:lumMod val="75000"/>
                  </a:schemeClr>
                </a:solidFill>
                <a:latin typeface="Arial Narrow" panose="020B0606020202030204" pitchFamily="34" charset="0"/>
              </a:rPr>
              <a:t>Enhancing Safety and Independence for Disabled Persons through Fall Detection Technologies.</a:t>
            </a:r>
            <a:br>
              <a:rPr dirty="0" sz="2000" lang="en-US">
                <a:solidFill>
                  <a:schemeClr val="tx1">
                    <a:lumMod val="75000"/>
                  </a:schemeClr>
                </a:solidFill>
                <a:latin typeface="Arial Narrow" panose="020B0606020202030204" pitchFamily="34" charset="0"/>
              </a:rPr>
            </a:br>
            <a:r>
              <a:rPr dirty="0" lang="en-US">
                <a:solidFill>
                  <a:schemeClr val="tx1">
                    <a:lumMod val="75000"/>
                  </a:schemeClr>
                </a:solidFill>
                <a:latin typeface="Arial Narrow" panose="020B0606020202030204" pitchFamily="34" charset="0"/>
              </a:rPr>
              <a:t>In our visited NGO, An old person named </a:t>
            </a:r>
            <a:r>
              <a:rPr dirty="0" lang="en-US" err="1">
                <a:solidFill>
                  <a:schemeClr val="tx1">
                    <a:lumMod val="75000"/>
                  </a:schemeClr>
                </a:solidFill>
                <a:latin typeface="Arial Narrow" panose="020B0606020202030204" pitchFamily="34" charset="0"/>
              </a:rPr>
              <a:t>Venkateshwaraa</a:t>
            </a:r>
            <a:r>
              <a:rPr dirty="0" lang="en-US">
                <a:solidFill>
                  <a:schemeClr val="tx1">
                    <a:lumMod val="75000"/>
                  </a:schemeClr>
                </a:solidFill>
                <a:latin typeface="Arial Narrow" panose="020B0606020202030204" pitchFamily="34" charset="0"/>
              </a:rPr>
              <a:t> </a:t>
            </a:r>
            <a:r>
              <a:rPr dirty="0" lang="en-US" err="1">
                <a:solidFill>
                  <a:schemeClr val="tx1">
                    <a:lumMod val="75000"/>
                  </a:schemeClr>
                </a:solidFill>
                <a:latin typeface="Arial Narrow" panose="020B0606020202030204" pitchFamily="34" charset="0"/>
              </a:rPr>
              <a:t>babu</a:t>
            </a:r>
            <a:r>
              <a:rPr dirty="0" lang="en-US">
                <a:solidFill>
                  <a:schemeClr val="tx1">
                    <a:lumMod val="75000"/>
                  </a:schemeClr>
                </a:solidFill>
                <a:latin typeface="Arial Narrow" panose="020B0606020202030204" pitchFamily="34" charset="0"/>
              </a:rPr>
              <a:t> have lost his leg and have faced many mobility issues. We have observed  that he can’t do his daily routines properly. We also examined that the use and limitations of wheelchairs, walking sticks </a:t>
            </a:r>
            <a:r>
              <a:rPr dirty="0" lang="en-US" smtClean="0">
                <a:solidFill>
                  <a:schemeClr val="tx1">
                    <a:lumMod val="75000"/>
                  </a:schemeClr>
                </a:solidFill>
                <a:latin typeface="Arial Narrow" panose="020B0606020202030204" pitchFamily="34" charset="0"/>
              </a:rPr>
              <a:t>etc.. He </a:t>
            </a:r>
            <a:r>
              <a:rPr dirty="0" lang="en-US">
                <a:solidFill>
                  <a:schemeClr val="tx1">
                    <a:lumMod val="75000"/>
                  </a:schemeClr>
                </a:solidFill>
                <a:latin typeface="Arial Narrow" panose="020B0606020202030204" pitchFamily="34" charset="0"/>
              </a:rPr>
              <a:t>can’t do proper walking without a </a:t>
            </a:r>
            <a:r>
              <a:rPr dirty="0" lang="en-US" smtClean="0">
                <a:solidFill>
                  <a:schemeClr val="tx1">
                    <a:lumMod val="75000"/>
                  </a:schemeClr>
                </a:solidFill>
                <a:latin typeface="Arial Narrow" panose="020B0606020202030204" pitchFamily="34" charset="0"/>
              </a:rPr>
              <a:t>wheelchair. He </a:t>
            </a:r>
            <a:r>
              <a:rPr dirty="0" lang="en-US">
                <a:solidFill>
                  <a:schemeClr val="tx1">
                    <a:lumMod val="75000"/>
                  </a:schemeClr>
                </a:solidFill>
                <a:latin typeface="Arial Narrow" panose="020B0606020202030204" pitchFamily="34" charset="0"/>
              </a:rPr>
              <a:t>said that he fell </a:t>
            </a:r>
            <a:r>
              <a:rPr dirty="0" lang="en-US" smtClean="0">
                <a:solidFill>
                  <a:schemeClr val="tx1">
                    <a:lumMod val="75000"/>
                  </a:schemeClr>
                </a:solidFill>
                <a:latin typeface="Arial Narrow" panose="020B0606020202030204" pitchFamily="34" charset="0"/>
              </a:rPr>
              <a:t>away, when </a:t>
            </a:r>
            <a:r>
              <a:rPr dirty="0" lang="en-US">
                <a:solidFill>
                  <a:schemeClr val="tx1">
                    <a:lumMod val="75000"/>
                  </a:schemeClr>
                </a:solidFill>
                <a:latin typeface="Arial Narrow" panose="020B0606020202030204" pitchFamily="34" charset="0"/>
              </a:rPr>
              <a:t>he was </a:t>
            </a:r>
            <a:r>
              <a:rPr dirty="0" lang="en-US" smtClean="0">
                <a:solidFill>
                  <a:schemeClr val="tx1">
                    <a:lumMod val="75000"/>
                  </a:schemeClr>
                </a:solidFill>
                <a:latin typeface="Arial Narrow" panose="020B0606020202030204" pitchFamily="34" charset="0"/>
              </a:rPr>
              <a:t>sleeping.</a:t>
            </a:r>
            <a:endParaRPr dirty="0" lang="en-US">
              <a:solidFill>
                <a:schemeClr val="tx1">
                  <a:lumMod val="75000"/>
                </a:schemeClr>
              </a:solidFill>
            </a:endParaRPr>
          </a:p>
        </p:txBody>
      </p:sp>
      <p:pic>
        <p:nvPicPr>
          <p:cNvPr id="2097157" name="Picture 4" descr="WhatsApp Image 2024-08-03 at 5.19.31 PM"/>
          <p:cNvPicPr>
            <a:picLocks noChangeAspect="1"/>
          </p:cNvPicPr>
          <p:nvPr/>
        </p:nvPicPr>
        <p:blipFill>
          <a:blip xmlns:r="http://schemas.openxmlformats.org/officeDocument/2006/relationships" r:embed="rId2"/>
          <a:stretch>
            <a:fillRect/>
          </a:stretch>
        </p:blipFill>
        <p:spPr>
          <a:xfrm>
            <a:off x="4397375" y="1208405"/>
            <a:ext cx="5237480" cy="311531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1" name="Title 1"/>
          <p:cNvSpPr>
            <a:spLocks noGrp="1"/>
          </p:cNvSpPr>
          <p:nvPr>
            <p:ph type="title"/>
          </p:nvPr>
        </p:nvSpPr>
        <p:spPr>
          <a:xfrm>
            <a:off x="622157" y="7937"/>
            <a:ext cx="10771070" cy="6640292"/>
          </a:xfrm>
        </p:spPr>
        <p:txBody>
          <a:bodyPr/>
          <a:p>
            <a:r>
              <a:rPr dirty="0" lang="en-US" smtClean="0">
                <a:solidFill>
                  <a:schemeClr val="tx1">
                    <a:lumMod val="75000"/>
                  </a:schemeClr>
                </a:solidFill>
                <a:latin typeface="Arial Black" panose="020B0A04020102020204" pitchFamily="34" charset="0"/>
              </a:rPr>
              <a:t>ABOUT OUR VISITED NGO:</a:t>
            </a:r>
            <a:br>
              <a:rPr dirty="0" lang="en-US" smtClean="0">
                <a:solidFill>
                  <a:schemeClr val="tx1">
                    <a:lumMod val="75000"/>
                  </a:schemeClr>
                </a:solidFill>
                <a:latin typeface="Arial Black" panose="020B0A04020102020204" pitchFamily="34" charset="0"/>
              </a:rPr>
            </a:br>
            <a:br>
              <a:rPr dirty="0" lang="en-US" smtClean="0">
                <a:latin typeface="Arial Black" panose="020B0A04020102020204" pitchFamily="34" charset="0"/>
              </a:rPr>
            </a:br>
            <a:br>
              <a:rPr dirty="0" lang="en-US">
                <a:latin typeface="Arial Black" panose="020B0A04020102020204" pitchFamily="34" charset="0"/>
              </a:rPr>
            </a:br>
            <a:br>
              <a:rPr dirty="0" lang="en-US">
                <a:latin typeface="Arial Narrow" panose="020B0606020202030204" pitchFamily="34" charset="0"/>
              </a:rPr>
            </a:br>
            <a:br>
              <a:rPr dirty="0" sz="1800" lang="en-US" smtClean="0">
                <a:latin typeface="+mn-lt"/>
              </a:rPr>
            </a:br>
            <a:endParaRPr dirty="0" sz="1800" lang="en-US">
              <a:latin typeface="+mn-lt"/>
            </a:endParaRPr>
          </a:p>
        </p:txBody>
      </p:sp>
      <p:sp>
        <p:nvSpPr>
          <p:cNvPr id="1048592" name="AutoShape 2" descr="Aruvi Old Age Home -Kk Nagar,Trichy - YouTub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
            <a:endParaRPr lang="en-US"/>
          </a:p>
        </p:txBody>
      </p:sp>
      <p:pic>
        <p:nvPicPr>
          <p:cNvPr id="2097158" name="Picture 7"/>
          <p:cNvPicPr>
            <a:picLocks noChangeAspect="1"/>
          </p:cNvPicPr>
          <p:nvPr/>
        </p:nvPicPr>
        <p:blipFill>
          <a:blip xmlns:r="http://schemas.openxmlformats.org/officeDocument/2006/relationships" r:embed="rId1"/>
          <a:stretch>
            <a:fillRect/>
          </a:stretch>
        </p:blipFill>
        <p:spPr>
          <a:xfrm>
            <a:off x="155574" y="1035779"/>
            <a:ext cx="4348059" cy="4584607"/>
          </a:xfrm>
          <a:prstGeom prst="rect"/>
        </p:spPr>
      </p:pic>
      <p:sp>
        <p:nvSpPr>
          <p:cNvPr id="1048593" name="TextBox 8"/>
          <p:cNvSpPr txBox="1"/>
          <p:nvPr/>
        </p:nvSpPr>
        <p:spPr>
          <a:xfrm>
            <a:off x="4785360" y="1355725"/>
            <a:ext cx="6076315" cy="4902200"/>
          </a:xfrm>
          <a:prstGeom prst="rect"/>
          <a:noFill/>
        </p:spPr>
        <p:txBody>
          <a:bodyPr rtlCol="0" wrap="square">
            <a:noAutofit/>
          </a:bodyPr>
          <a:p>
            <a:r>
              <a:rPr lang="en-US">
                <a:latin typeface="Arial Narrow" panose="020B0606020202030204" pitchFamily="34" charset="0"/>
              </a:rPr>
              <a:t>NGO : Aruvi old age Home</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Location : No.2, EVR Rd, near Bus Stand, Saraswathi Nagar, K K Nagar, Tiruchirappalli, Tamil Nadu 620021</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Website :aruvifoundation.org</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E-Mail Id: aruvioldagehome@gmail.com</a:t>
            </a:r>
            <a:endParaRPr lang="en-US">
              <a:latin typeface="Arial Narrow" panose="020B0606020202030204" pitchFamily="34" charset="0"/>
            </a:endParaRPr>
          </a:p>
          <a:p>
            <a:endParaRPr lang="en-US">
              <a:latin typeface="Arial Narrow" panose="020B0606020202030204" pitchFamily="34" charset="0"/>
            </a:endParaRPr>
          </a:p>
          <a:p>
            <a:r>
              <a:rPr lang="en-US">
                <a:latin typeface="Arial Narrow" panose="020B0606020202030204" pitchFamily="34" charset="0"/>
              </a:rPr>
              <a:t>Visited Duration in our NGO :  4 WEEKS</a:t>
            </a:r>
            <a:endParaRPr lang="en-US">
              <a:latin typeface="Arial Narrow" panose="020B0606020202030204" pitchFamily="34" charset="0"/>
            </a:endParaRPr>
          </a:p>
          <a:p>
            <a:endParaRPr lang="en-US">
              <a:latin typeface="Arial Narrow" panose="020B0606020202030204" pitchFamily="34" charset="0"/>
            </a:endParaRPr>
          </a:p>
          <a:p>
            <a:r>
              <a:rPr lang="en-US">
                <a:latin typeface="Arial Narrow" panose="020B0606020202030204" pitchFamily="34" charset="0"/>
              </a:rPr>
              <a:t>Key contact person : Geeva </a:t>
            </a:r>
            <a:br>
              <a:rPr lang="en-US">
                <a:latin typeface="Arial Narrow" panose="020B0606020202030204" pitchFamily="34" charset="0"/>
              </a:rPr>
            </a:br>
            <a:r>
              <a:rPr lang="en-US">
                <a:latin typeface="Arial Narrow" panose="020B0606020202030204" pitchFamily="34" charset="0"/>
              </a:rPr>
              <a:t>                                       </a:t>
            </a:r>
            <a:br>
              <a:rPr lang="en-US">
                <a:latin typeface="Arial Narrow" panose="020B0606020202030204" pitchFamily="34" charset="0"/>
              </a:rPr>
            </a:br>
            <a:r>
              <a:rPr lang="en-US">
                <a:latin typeface="Arial Narrow" panose="020B0606020202030204" pitchFamily="34" charset="0"/>
              </a:rPr>
              <a:t>Contact no:8940319119</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Designation : Resepnalist at Aruvi Old age Home,Trichy-21</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94" name="Title 1"/>
          <p:cNvSpPr>
            <a:spLocks noGrp="1"/>
          </p:cNvSpPr>
          <p:nvPr>
            <p:ph type="title"/>
          </p:nvPr>
        </p:nvSpPr>
        <p:spPr>
          <a:xfrm>
            <a:off x="152400" y="245110"/>
            <a:ext cx="9898380" cy="5857240"/>
          </a:xfrm>
        </p:spPr>
        <p:txBody>
          <a:bodyPr/>
          <a:p>
            <a:pPr algn="l"/>
            <a:r>
              <a:rPr sz="4000" lang="en-US">
                <a:solidFill>
                  <a:schemeClr val="tx1">
                    <a:lumMod val="75000"/>
                  </a:schemeClr>
                </a:solidFill>
                <a:latin typeface="Arial Black" panose="020B0A04020102020204" pitchFamily="34" charset="0"/>
                <a:cs typeface="Arial Black" panose="020B0A04020102020204" pitchFamily="34" charset="0"/>
              </a:rPr>
              <a:t>THEMATIC AREA AND ITS MAPPING TO SDG :</a:t>
            </a: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The NGO we visited provides unique rooms tailored to meet the needs of the elderly. They create an environment that enhances the well-being and quality of life for their residents by offering comprehensive care, including medical services, personal assistance, social activities, and a safe living space. Their focus is on addressing physical, emotional, and social needs, reducing feelings of loneliness and isolation, and managing chronic conditions like diabetes and heart diseases with specialized care plans.</a:t>
            </a:r>
            <a:endParaRPr sz="1800" lang="en-US">
              <a:solidFill>
                <a:schemeClr val="tx1">
                  <a:lumMod val="75000"/>
                </a:schemeClr>
              </a:solidFill>
              <a:latin typeface="Arial Narrow" panose="020B0606020202030204" pitchFamily="34" charset="0"/>
              <a:cs typeface="Arial Narrow" panose="020B0606020202030204" pitchFamily="34" charset="0"/>
            </a:endParaRPr>
          </a:p>
        </p:txBody>
      </p:sp>
      <p:pic>
        <p:nvPicPr>
          <p:cNvPr id="2097159" name="Picture 2" descr="maxresdefault (1)"/>
          <p:cNvPicPr>
            <a:picLocks noChangeAspect="1"/>
          </p:cNvPicPr>
          <p:nvPr/>
        </p:nvPicPr>
        <p:blipFill>
          <a:blip xmlns:r="http://schemas.openxmlformats.org/officeDocument/2006/relationships" r:embed="rId1"/>
          <a:stretch>
            <a:fillRect/>
          </a:stretch>
        </p:blipFill>
        <p:spPr>
          <a:xfrm>
            <a:off x="5584190" y="1634490"/>
            <a:ext cx="4751070" cy="267271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646111" y="452718"/>
            <a:ext cx="10540334" cy="5777166"/>
          </a:xfrm>
        </p:spPr>
        <p:txBody>
          <a:bodyPr/>
          <a:p>
            <a:r>
              <a:rPr dirty="0" sz="3200" lang="en-US" smtClean="0">
                <a:solidFill>
                  <a:schemeClr val="tx1">
                    <a:lumMod val="75000"/>
                  </a:schemeClr>
                </a:solidFill>
                <a:latin typeface="Arial Black" panose="020B0A04020102020204" pitchFamily="34" charset="0"/>
              </a:rPr>
              <a:t>PROPOSED ENGINEERING SOLUTION:</a:t>
            </a:r>
            <a:br>
              <a:rPr dirty="0" lang="en-US" smtClean="0">
                <a:solidFill>
                  <a:schemeClr val="tx1">
                    <a:lumMod val="75000"/>
                  </a:schemeClr>
                </a:solidFill>
                <a:latin typeface="Arial Black" panose="020B0A04020102020204" pitchFamily="34" charset="0"/>
              </a:rPr>
            </a:br>
            <a:br>
              <a:rPr dirty="0" lang="en-US">
                <a:latin typeface="Arial Black" panose="020B0A04020102020204" pitchFamily="34" charset="0"/>
              </a:rPr>
            </a:br>
            <a:r>
              <a:rPr dirty="0" sz="2400" lang="en-US" smtClean="0">
                <a:solidFill>
                  <a:schemeClr val="tx1">
                    <a:lumMod val="75000"/>
                  </a:schemeClr>
                </a:solidFill>
                <a:latin typeface="Arial Black" panose="020B0A04020102020204" pitchFamily="34" charset="0"/>
              </a:rPr>
              <a:t>Working principle:</a:t>
            </a:r>
            <a:br>
              <a:rPr dirty="0" sz="2400" lang="en-US" smtClean="0">
                <a:latin typeface="Arial Black" panose="020B0A04020102020204" pitchFamily="34" charset="0"/>
              </a:rPr>
            </a:br>
            <a:br>
              <a:rPr dirty="0" sz="1800" lang="en-US">
                <a:latin typeface="+mn-lt"/>
              </a:rPr>
            </a:br>
            <a:r>
              <a:rPr dirty="0" sz="1600" lang="en-US">
                <a:latin typeface="Arial Narrow" panose="020B0606020202030204" pitchFamily="34" charset="0"/>
              </a:rPr>
              <a:t>The fall detection system using the MPU6050 sensor and </a:t>
            </a:r>
            <a:r>
              <a:rPr dirty="0" sz="1600" lang="en-US" err="1">
                <a:latin typeface="Arial Narrow" panose="020B0606020202030204" pitchFamily="34" charset="0"/>
              </a:rPr>
              <a:t>NodeMCU</a:t>
            </a:r>
            <a:r>
              <a:rPr dirty="0" sz="1600" lang="en-US">
                <a:latin typeface="Arial Narrow" panose="020B0606020202030204" pitchFamily="34" charset="0"/>
              </a:rPr>
              <a:t> operates by continuously monitoring the accelerometer and gyroscope data from the MPU6050. The sensor measures the acceleration along the X, Y, and Z axes and detects rotational motion. The </a:t>
            </a:r>
            <a:r>
              <a:rPr dirty="0" sz="1600" lang="en-US" err="1">
                <a:latin typeface="Arial Narrow" panose="020B0606020202030204" pitchFamily="34" charset="0"/>
              </a:rPr>
              <a:t>NodeMCU</a:t>
            </a:r>
            <a:r>
              <a:rPr dirty="0" sz="1600" lang="en-US">
                <a:latin typeface="Arial Narrow" panose="020B0606020202030204" pitchFamily="34" charset="0"/>
              </a:rPr>
              <a:t> processes this data to identify sudden changes in acceleration and specific angular movements indicative of a fall. When such patterns are detected, the </a:t>
            </a:r>
            <a:r>
              <a:rPr dirty="0" sz="1600" lang="en-US" err="1">
                <a:latin typeface="Arial Narrow" panose="020B0606020202030204" pitchFamily="34" charset="0"/>
              </a:rPr>
              <a:t>NodeMCU</a:t>
            </a:r>
            <a:r>
              <a:rPr dirty="0" sz="1600" lang="en-US">
                <a:latin typeface="Arial Narrow" panose="020B0606020202030204" pitchFamily="34" charset="0"/>
              </a:rPr>
              <a:t> triggers an alert, which is sent via Wi-Fi to a pre-configured server or mobile application, ensuring timely assistance for the user</a:t>
            </a:r>
            <a:r>
              <a:rPr dirty="0" sz="1600" lang="en-US" smtClean="0">
                <a:latin typeface="Arial Narrow" panose="020B0606020202030204" pitchFamily="34" charset="0"/>
              </a:rPr>
              <a:t>.</a:t>
            </a:r>
            <a:br>
              <a:rPr dirty="0" sz="1600" lang="en-US" smtClean="0">
                <a:latin typeface="Arial Narrow" panose="020B0606020202030204" pitchFamily="34" charset="0"/>
              </a:rPr>
            </a:br>
            <a:br>
              <a:rPr dirty="0" sz="1600" lang="en-US">
                <a:latin typeface="Arial Narrow" panose="020B0606020202030204" pitchFamily="34" charset="0"/>
              </a:rPr>
            </a:br>
            <a:br>
              <a:rPr dirty="0" sz="1600" lang="en-US" smtClean="0">
                <a:latin typeface="Arial Narrow" panose="020B0606020202030204" pitchFamily="34" charset="0"/>
              </a:rPr>
            </a:br>
            <a:br>
              <a:rPr dirty="0" sz="1800" lang="en-US">
                <a:solidFill>
                  <a:schemeClr val="tx1">
                    <a:lumMod val="75000"/>
                  </a:schemeClr>
                </a:solidFill>
                <a:latin typeface="Arial Narrow" panose="020B0606020202030204" pitchFamily="34" charset="0"/>
              </a:rPr>
            </a:br>
            <a:r>
              <a:rPr dirty="0" sz="1800" lang="en-US" smtClean="0">
                <a:solidFill>
                  <a:schemeClr val="tx1">
                    <a:lumMod val="75000"/>
                  </a:schemeClr>
                </a:solidFill>
                <a:latin typeface="Arial Black" panose="020B0A04020102020204" pitchFamily="34" charset="0"/>
              </a:rPr>
              <a:t>Components  Used :</a:t>
            </a:r>
            <a:br>
              <a:rPr dirty="0" sz="1800" lang="en-US">
                <a:solidFill>
                  <a:schemeClr val="tx1">
                    <a:lumMod val="75000"/>
                  </a:schemeClr>
                </a:solidFill>
                <a:latin typeface="Arial Black" panose="020B0A04020102020204" pitchFamily="34" charset="0"/>
              </a:rPr>
            </a:br>
            <a:br>
              <a:rPr dirty="0" sz="1800" lang="en-US">
                <a:latin typeface="Arial Black" panose="020B0A04020102020204" pitchFamily="34" charset="0"/>
              </a:rPr>
            </a:br>
            <a:r>
              <a:rPr dirty="0" sz="1800" lang="en-US" smtClean="0">
                <a:latin typeface="Arial Narrow" panose="020B0606020202030204" pitchFamily="34" charset="0"/>
              </a:rPr>
              <a:t> </a:t>
            </a:r>
            <a:r>
              <a:rPr dirty="0" sz="1800" lang="en-US" err="1">
                <a:latin typeface="Arial Narrow" panose="020B0606020202030204" pitchFamily="34" charset="0"/>
              </a:rPr>
              <a:t>NodeMCU</a:t>
            </a:r>
            <a:r>
              <a:rPr dirty="0" sz="1800" lang="en-US">
                <a:latin typeface="Arial Narrow" panose="020B0606020202030204" pitchFamily="34" charset="0"/>
              </a:rPr>
              <a:t> (ESP8266</a:t>
            </a:r>
            <a:r>
              <a:rPr dirty="0" sz="1800" lang="en-US" smtClean="0">
                <a:latin typeface="Arial Narrow" panose="020B0606020202030204" pitchFamily="34" charset="0"/>
              </a:rPr>
              <a:t>)</a:t>
            </a:r>
            <a:br>
              <a:rPr dirty="0" sz="1800" lang="en-US" smtClean="0">
                <a:latin typeface="Arial Narrow" panose="020B0606020202030204" pitchFamily="34" charset="0"/>
              </a:rPr>
            </a:br>
            <a:r>
              <a:rPr dirty="0" sz="1800" lang="en-US" smtClean="0">
                <a:latin typeface="Arial Narrow" panose="020B0606020202030204" pitchFamily="34" charset="0"/>
              </a:rPr>
              <a:t> </a:t>
            </a:r>
            <a:r>
              <a:rPr dirty="0" sz="1800" lang="en-US">
                <a:latin typeface="Arial Narrow" panose="020B0606020202030204" pitchFamily="34" charset="0"/>
              </a:rPr>
              <a:t>MPU6050 </a:t>
            </a:r>
            <a:r>
              <a:rPr dirty="0" sz="1800" lang="en-US" smtClean="0">
                <a:latin typeface="Arial Narrow" panose="020B0606020202030204" pitchFamily="34" charset="0"/>
              </a:rPr>
              <a:t>Sensor</a:t>
            </a:r>
            <a:br>
              <a:rPr dirty="0" sz="1800" lang="en-US" smtClean="0">
                <a:latin typeface="Arial Narrow" panose="020B0606020202030204" pitchFamily="34" charset="0"/>
              </a:rPr>
            </a:br>
            <a:r>
              <a:rPr dirty="0" sz="1800" lang="en-US" smtClean="0">
                <a:latin typeface="Arial Narrow" panose="020B0606020202030204" pitchFamily="34" charset="0"/>
              </a:rPr>
              <a:t> Power Supply</a:t>
            </a:r>
            <a:br>
              <a:rPr dirty="0" sz="1800" lang="en-US" smtClean="0">
                <a:latin typeface="Arial Narrow" panose="020B0606020202030204" pitchFamily="34" charset="0"/>
              </a:rPr>
            </a:br>
            <a:r>
              <a:rPr dirty="0" sz="1800" lang="en-US" smtClean="0">
                <a:latin typeface="Arial Narrow" panose="020B0606020202030204" pitchFamily="34" charset="0"/>
              </a:rPr>
              <a:t> Connecting Wires</a:t>
            </a:r>
            <a:br>
              <a:rPr dirty="0" sz="1800" lang="en-US" smtClean="0">
                <a:latin typeface="Arial Narrow" panose="020B0606020202030204" pitchFamily="34" charset="0"/>
              </a:rPr>
            </a:br>
            <a:r>
              <a:rPr dirty="0" sz="1800" lang="en-US" smtClean="0">
                <a:latin typeface="Arial Narrow" panose="020B0606020202030204" pitchFamily="34" charset="0"/>
              </a:rPr>
              <a:t> </a:t>
            </a:r>
            <a:r>
              <a:rPr dirty="0" sz="1800" lang="en-US">
                <a:latin typeface="Arial Narrow" panose="020B0606020202030204" pitchFamily="34" charset="0"/>
              </a:rPr>
              <a:t>Breadboard </a:t>
            </a:r>
            <a:endParaRPr dirty="0" sz="1800" lang="en-US">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Title 1"/>
          <p:cNvSpPr>
            <a:spLocks noGrp="1"/>
          </p:cNvSpPr>
          <p:nvPr>
            <p:ph type="title"/>
          </p:nvPr>
        </p:nvSpPr>
        <p:spPr>
          <a:xfrm>
            <a:off x="509379" y="538385"/>
            <a:ext cx="10207047" cy="5836778"/>
          </a:xfrm>
        </p:spPr>
        <p:txBody>
          <a:bodyPr/>
          <a:p>
            <a:r>
              <a:rPr dirty="0" lang="en-US" smtClean="0">
                <a:solidFill>
                  <a:schemeClr val="tx1">
                    <a:lumMod val="75000"/>
                  </a:schemeClr>
                </a:solidFill>
                <a:latin typeface="Arial Black" panose="020B0A04020102020204" pitchFamily="34" charset="0"/>
              </a:rPr>
              <a:t>NON – PROFIT ALIGNMENT :</a:t>
            </a:r>
            <a:br>
              <a:rPr dirty="0" lang="en-US" smtClean="0">
                <a:latin typeface="Arial Black" panose="020B0A04020102020204" pitchFamily="34" charset="0"/>
              </a:rPr>
            </a:br>
            <a:r>
              <a:rPr dirty="0" lang="en-US" smtClean="0">
                <a:latin typeface="Arial Black" panose="020B0A04020102020204" pitchFamily="34" charset="0"/>
              </a:rPr>
              <a:t> </a:t>
            </a:r>
            <a:br>
              <a:rPr dirty="0" lang="en-US" smtClean="0">
                <a:latin typeface="Arial Black" panose="020B0A04020102020204" pitchFamily="34" charset="0"/>
              </a:rPr>
            </a:br>
            <a:br>
              <a:rPr dirty="0" lang="en-US">
                <a:latin typeface="Arial Black" panose="020B0A04020102020204" pitchFamily="34" charset="0"/>
              </a:rPr>
            </a:br>
            <a:r>
              <a:rPr dirty="0" sz="1800" lang="en-US">
                <a:latin typeface="Arial Narrow" panose="020B0606020202030204" pitchFamily="34" charset="0"/>
                <a:cs typeface="Arial Narrow" panose="020B0606020202030204" pitchFamily="34" charset="0"/>
              </a:rPr>
              <a:t>Non-profit organizations serving disabled people have specific needs to effectively support their beneficiaries. Our observations show they help many disabled individuals live independently, fulfilling their needs within the community. Certified Nursing Assistants (CNAs) are always available to assist and interact with the disabled. Fundraising among NGOs boosts support for disabled persons in society. The collaboration between community work and NGOs is essential in helping disabled individuals, creating a support network that addresses their diverse needs, raises awareness, and fosters a more inclusive and supportive environment.</a:t>
            </a:r>
            <a:br>
              <a:rPr dirty="0" sz="1800" lang="en-US">
                <a:latin typeface="Arial Narrow" panose="020B0606020202030204" pitchFamily="34" charset="0"/>
                <a:cs typeface="Arial Narrow" panose="020B0606020202030204" pitchFamily="34" charset="0"/>
              </a:rPr>
            </a:br>
            <a:br>
              <a:rPr dirty="0" sz="1800" lang="en-US" smtClean="0">
                <a:latin typeface="Arial Narrow" panose="020B0606020202030204" pitchFamily="34" charset="0"/>
                <a:cs typeface="Arial Narrow" panose="020B0606020202030204" pitchFamily="34" charset="0"/>
              </a:rPr>
            </a:br>
            <a:endParaRPr dirty="0" sz="1800" lang="en-US" smtClean="0">
              <a:latin typeface="Arial Narrow" panose="020B0606020202030204" pitchFamily="34" charset="0"/>
              <a:cs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7" name="Title 1"/>
          <p:cNvSpPr>
            <a:spLocks noGrp="1"/>
          </p:cNvSpPr>
          <p:nvPr>
            <p:ph type="title"/>
          </p:nvPr>
        </p:nvSpPr>
        <p:spPr>
          <a:xfrm>
            <a:off x="796925" y="572770"/>
            <a:ext cx="9840595" cy="6285230"/>
          </a:xfrm>
        </p:spPr>
        <p:txBody>
          <a:bodyPr/>
          <a:p>
            <a:r>
              <a:rPr sz="4000" lang="en-US">
                <a:solidFill>
                  <a:schemeClr val="tx1">
                    <a:lumMod val="75000"/>
                  </a:schemeClr>
                </a:solidFill>
                <a:latin typeface="Arial Black" panose="020B0A04020102020204" pitchFamily="34" charset="0"/>
                <a:cs typeface="Arial Black" panose="020B0A04020102020204" pitchFamily="34" charset="0"/>
              </a:rPr>
              <a:t>PROPOSED MILESTONES AND TIMELINES :</a:t>
            </a:r>
            <a:br>
              <a:rPr sz="4000" lang="en-US">
                <a:solidFill>
                  <a:schemeClr val="tx1">
                    <a:lumMod val="75000"/>
                  </a:schemeClr>
                </a:solidFill>
                <a:latin typeface="Arial Black" panose="020B0A04020102020204" pitchFamily="34" charset="0"/>
                <a:cs typeface="Arial Black" panose="020B0A04020102020204" pitchFamily="34" charset="0"/>
              </a:rPr>
            </a:br>
            <a:br>
              <a:rPr sz="4000" lang="en-US">
                <a:solidFill>
                  <a:schemeClr val="tx1">
                    <a:lumMod val="75000"/>
                  </a:schemeClr>
                </a:solidFill>
                <a:latin typeface="Arial Black" panose="020B0A04020102020204" pitchFamily="34" charset="0"/>
                <a:cs typeface="Arial Black" panose="020B0A0402010202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WEEK 1 : GOT INTRODUCED WITH THE DISABLED PEOPLES </a:t>
            </a: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WEEK 2 : INDENTIFIED THE  NEEDS OF THE DISABLED PERSONS </a:t>
            </a: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WEEK 3 : INITIATED A GROUP TO SOLVE THEIR PROBLEMS </a:t>
            </a: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br>
              <a:rPr sz="1800" lang="en-US">
                <a:solidFill>
                  <a:schemeClr val="tx1">
                    <a:lumMod val="75000"/>
                  </a:schemeClr>
                </a:solidFill>
                <a:latin typeface="Arial Narrow" panose="020B0606020202030204" pitchFamily="34" charset="0"/>
                <a:cs typeface="Arial Narrow" panose="020B060602020203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WEEK 4 : DEVELOPED  A PROTOTYPE TO FULLFILL THEIR NEEDS</a:t>
            </a:r>
            <a:endParaRPr sz="1800" lang="en-US">
              <a:solidFill>
                <a:schemeClr val="tx1">
                  <a:lumMod val="75000"/>
                </a:schemeClr>
              </a:solidFill>
              <a:latin typeface="Arial Narrow" panose="020B0606020202030204" pitchFamily="34" charset="0"/>
              <a:cs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itle 1"/>
          <p:cNvSpPr>
            <a:spLocks noGrp="1"/>
          </p:cNvSpPr>
          <p:nvPr>
            <p:ph type="title"/>
          </p:nvPr>
        </p:nvSpPr>
        <p:spPr>
          <a:xfrm>
            <a:off x="646111" y="452717"/>
            <a:ext cx="9404723" cy="5819895"/>
          </a:xfrm>
        </p:spPr>
        <p:txBody>
          <a:bodyPr/>
          <a:p>
            <a:r>
              <a:rPr dirty="0" lang="en-US" smtClean="0">
                <a:solidFill>
                  <a:schemeClr val="tx1">
                    <a:lumMod val="75000"/>
                  </a:schemeClr>
                </a:solidFill>
                <a:latin typeface="Arial Black" panose="020B0A04020102020204" pitchFamily="34" charset="0"/>
              </a:rPr>
              <a:t>Proposed budget </a:t>
            </a:r>
            <a:endParaRPr dirty="0" lang="en-US" smtClean="0">
              <a:solidFill>
                <a:schemeClr val="tx1">
                  <a:lumMod val="75000"/>
                </a:schemeClr>
              </a:solidFill>
              <a:latin typeface="Arial Black" panose="020B0A04020102020204" pitchFamily="34" charset="0"/>
            </a:endParaRPr>
          </a:p>
        </p:txBody>
      </p:sp>
      <p:graphicFrame>
        <p:nvGraphicFramePr>
          <p:cNvPr id="4194304" name="Table 5"/>
          <p:cNvGraphicFramePr>
            <a:graphicFrameLocks/>
          </p:cNvGraphicFramePr>
          <p:nvPr/>
        </p:nvGraphicFramePr>
        <p:xfrm>
          <a:off x="775970" y="2027555"/>
          <a:ext cx="10172065" cy="2986405"/>
        </p:xfrm>
        <a:graphic>
          <a:graphicData uri="http://schemas.openxmlformats.org/drawingml/2006/table">
            <a:tbl>
              <a:tblPr firstRow="1" bandRow="1">
                <a:tableStyleId>{5C22544A-7EE6-4342-B048-85BDC9FD1C3A}</a:tableStyleId>
              </a:tblPr>
              <a:tblGrid>
                <a:gridCol w="1706245"/>
                <a:gridCol w="2702560"/>
                <a:gridCol w="1231900"/>
                <a:gridCol w="1184275"/>
                <a:gridCol w="3347085"/>
              </a:tblGrid>
              <a:tr h="386715">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 SI.NO.</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EQUIPMENT/FACULTIES</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QTY.</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TOTAL(in.Rs)</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Specifications</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NodeMCU</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150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(ESP8266)</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3225">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2</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MPU6050 Sensor</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250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393065">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3</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Power Supply</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100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HW Battery</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4</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Connecting Wires</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Few</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100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Any Colour</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3225">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5</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Bread board</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1</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90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Grand total</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sz="1800" lang="en-US">
                          <a:solidFill>
                            <a:schemeClr val="tx1">
                              <a:lumMod val="75000"/>
                            </a:schemeClr>
                          </a:solidFill>
                          <a:latin typeface="Arial Narrow" panose="020B0606020202030204" pitchFamily="34" charset="0"/>
                          <a:cs typeface="Arial Narrow" panose="020B0606020202030204" pitchFamily="34" charset="0"/>
                        </a:rPr>
                        <a:t>690</a:t>
                      </a: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sz="1800" lang="en-US">
                        <a:solidFill>
                          <a:schemeClr val="tx1">
                            <a:lumMod val="75000"/>
                          </a:schemeClr>
                        </a:solidFill>
                        <a:latin typeface="Arial Narrow" panose="020B0606020202030204" pitchFamily="34" charset="0"/>
                        <a:cs typeface="Arial Narrow" panose="020B0606020202030204" pitchFamily="34" charset="0"/>
                      </a:endParaRPr>
                    </a:p>
                  </a:txBody>
                  <a:tcP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599" name="Title 1"/>
          <p:cNvSpPr>
            <a:spLocks noGrp="1"/>
          </p:cNvSpPr>
          <p:nvPr>
            <p:ph type="title"/>
          </p:nvPr>
        </p:nvSpPr>
        <p:spPr>
          <a:xfrm>
            <a:off x="123825" y="452755"/>
            <a:ext cx="10533380" cy="5906135"/>
          </a:xfrm>
        </p:spPr>
        <p:txBody>
          <a:bodyPr/>
          <a:p>
            <a:r>
              <a:rPr lang="en-US">
                <a:solidFill>
                  <a:schemeClr val="tx1">
                    <a:lumMod val="75000"/>
                  </a:schemeClr>
                </a:solidFill>
                <a:latin typeface="Arial Black" panose="020B0A04020102020204" pitchFamily="34" charset="0"/>
                <a:cs typeface="Arial Black" panose="020B0A04020102020204" pitchFamily="34" charset="0"/>
              </a:rPr>
              <a:t>CONCLUTION :</a:t>
            </a: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r>
              <a:rPr sz="1800" lang="en-US">
                <a:solidFill>
                  <a:schemeClr val="tx1">
                    <a:lumMod val="75000"/>
                  </a:schemeClr>
                </a:solidFill>
                <a:latin typeface="Arial Narrow" panose="020B0606020202030204" pitchFamily="34" charset="0"/>
                <a:cs typeface="Arial Narrow" panose="020B0606020202030204" pitchFamily="34" charset="0"/>
              </a:rPr>
              <a:t>During Over four weeks, we engaged with the community to understand their needs, collaborated with local organizations, and developed practical solutions to enhance accessibility. By implementing feedback and making necessary adjustments, we were able to create an inclusive environment that addresses the mobility challenges faced by disabled individuals. The project's success highlights the importance of community involvement and collective effort in improving quality of life. The prototype not only provided immediate benefits but also laid the groundwork for sustainable, long-term solutions.</a:t>
            </a:r>
            <a:br>
              <a:rPr sz="1800" lang="en-US">
                <a:solidFill>
                  <a:schemeClr val="tx1">
                    <a:lumMod val="75000"/>
                  </a:schemeClr>
                </a:solidFill>
                <a:latin typeface="Arial Narrow" panose="020B0606020202030204" pitchFamily="34" charset="0"/>
                <a:cs typeface="Arial Narrow" panose="020B060602020203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endParaRPr lang="en-US">
              <a:solidFill>
                <a:schemeClr val="tx1">
                  <a:lumMod val="75000"/>
                </a:schemeClr>
              </a:solidFill>
              <a:latin typeface="Arial Black" panose="020B0A04020102020204" pitchFamily="34" charset="0"/>
              <a:cs typeface="Arial Black" panose="020B0A040201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IOT BASED FALL DETECTION SYSTEM USING NODEMCU AND MPU6050 SENSOR   TEAM MEMBERS:                    MENTOR DETAILS :  E.G.PRADEEP S.ZAMEER BASHA</dc:title>
  <dc:creator>LENOVO</dc:creator>
  <cp:lastModifiedBy>LENOVO</cp:lastModifiedBy>
  <dcterms:created xsi:type="dcterms:W3CDTF">2024-07-14T02:18:00Z</dcterms:created>
  <dcterms:modified xsi:type="dcterms:W3CDTF">2024-08-04T16:33:31Z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28000816d58944a38639b09639ec66d9</vt:lpwstr>
  </property>
  <property fmtid="{D5CDD505-2E9C-101B-9397-08002B2CF9AE}" pid="3" name="KSOProductBuildVer">
    <vt:lpwstr>1033-12.2.0.13472</vt:lpwstr>
  </property>
</Properties>
</file>