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62" r:id="rId6"/>
    <p:sldId id="259" r:id="rId7"/>
    <p:sldId id="260" r:id="rId8"/>
    <p:sldId id="263" r:id="rId9"/>
    <p:sldId id="261"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endParaRPr lang="en-US" smtClean="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796027F-7875-4030-9381-8BD8C4F21935}"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7"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jpeg"/><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465" y="282012"/>
            <a:ext cx="10403602" cy="4529270"/>
          </a:xfrm>
        </p:spPr>
        <p:txBody>
          <a:bodyPr/>
          <a:lstStyle/>
          <a:p>
            <a:r>
              <a:rPr lang="en-US" sz="4000" dirty="0" smtClean="0">
                <a:solidFill>
                  <a:schemeClr val="tx1">
                    <a:lumMod val="75000"/>
                  </a:schemeClr>
                </a:solidFill>
                <a:latin typeface="Arial Black" panose="020B0A04020102020204" pitchFamily="34" charset="0"/>
              </a:rPr>
              <a:t>IOT BASED FALL DETECTION SYSTEM USING NODEMCU AND MPU6050 SENSOR </a:t>
            </a:r>
            <a:br>
              <a:rPr lang="en-US" sz="4000" dirty="0" smtClean="0">
                <a:solidFill>
                  <a:schemeClr val="tx1">
                    <a:lumMod val="75000"/>
                  </a:schemeClr>
                </a:solidFill>
                <a:latin typeface="Arial Black" panose="020B0A04020102020204" pitchFamily="34" charset="0"/>
              </a:rPr>
            </a:br>
            <a:br>
              <a:rPr lang="en-US" sz="2800" dirty="0" smtClean="0">
                <a:solidFill>
                  <a:schemeClr val="tx1">
                    <a:lumMod val="75000"/>
                  </a:schemeClr>
                </a:solidFill>
                <a:latin typeface="Arial Black" panose="020B0A04020102020204" pitchFamily="34" charset="0"/>
              </a:rPr>
            </a:br>
            <a:br>
              <a:rPr lang="en-US" sz="2800" dirty="0" smtClean="0">
                <a:solidFill>
                  <a:schemeClr val="tx1">
                    <a:lumMod val="75000"/>
                  </a:schemeClr>
                </a:solidFill>
                <a:latin typeface="Arial Black" panose="020B0A04020102020204" pitchFamily="34" charset="0"/>
              </a:rPr>
            </a:br>
            <a:r>
              <a:rPr lang="en-US" sz="2800" dirty="0" smtClean="0">
                <a:solidFill>
                  <a:schemeClr val="tx1">
                    <a:lumMod val="75000"/>
                  </a:schemeClr>
                </a:solidFill>
                <a:latin typeface="Arial Black" panose="020B0A04020102020204" pitchFamily="34" charset="0"/>
              </a:rPr>
              <a:t>TEAM MEMBERS:                    MENTOR DETAILS :</a:t>
            </a:r>
            <a:br>
              <a:rPr lang="en-US" sz="2800" dirty="0" smtClean="0">
                <a:solidFill>
                  <a:schemeClr val="tx1">
                    <a:lumMod val="75000"/>
                  </a:schemeClr>
                </a:solidFill>
                <a:latin typeface="Arial Black" panose="020B0A04020102020204" pitchFamily="34" charset="0"/>
              </a:rPr>
            </a:br>
            <a:br>
              <a:rPr lang="en-US" sz="2800" dirty="0" smtClean="0">
                <a:solidFill>
                  <a:schemeClr val="tx1">
                    <a:lumMod val="75000"/>
                  </a:schemeClr>
                </a:solidFill>
                <a:latin typeface="Arial Black" panose="020B0A04020102020204" pitchFamily="34" charset="0"/>
              </a:rPr>
            </a:br>
            <a:r>
              <a:rPr lang="en-US" sz="2800" dirty="0" smtClean="0">
                <a:solidFill>
                  <a:schemeClr val="tx1">
                    <a:lumMod val="75000"/>
                  </a:schemeClr>
                </a:solidFill>
                <a:latin typeface="Arial Black" panose="020B0A04020102020204" pitchFamily="34" charset="0"/>
              </a:rPr>
              <a:t>E.G.PRADEEP                          SAYED</a:t>
            </a:r>
            <a:r>
              <a:rPr lang="en-US" sz="2800" dirty="0">
                <a:solidFill>
                  <a:schemeClr val="tx1">
                    <a:lumMod val="75000"/>
                  </a:schemeClr>
                </a:solidFill>
                <a:latin typeface="Arial Black" panose="020B0A04020102020204" pitchFamily="34" charset="0"/>
              </a:rPr>
              <a:t> Founder </a:t>
            </a:r>
            <a:r>
              <a:rPr lang="en-US" sz="2800" dirty="0" smtClean="0">
                <a:solidFill>
                  <a:schemeClr val="tx1">
                    <a:lumMod val="75000"/>
                  </a:schemeClr>
                </a:solidFill>
                <a:latin typeface="Arial Black" panose="020B0A04020102020204" pitchFamily="34" charset="0"/>
              </a:rPr>
              <a:t>of</a:t>
            </a:r>
            <a:br>
              <a:rPr lang="en-US" sz="2800" dirty="0" smtClean="0">
                <a:solidFill>
                  <a:schemeClr val="tx1">
                    <a:lumMod val="75000"/>
                  </a:schemeClr>
                </a:solidFill>
                <a:latin typeface="Arial Black" panose="020B0A04020102020204" pitchFamily="34" charset="0"/>
              </a:rPr>
            </a:br>
            <a:r>
              <a:rPr lang="en-US" sz="2800" dirty="0" smtClean="0">
                <a:solidFill>
                  <a:schemeClr val="tx1">
                    <a:lumMod val="75000"/>
                  </a:schemeClr>
                </a:solidFill>
                <a:latin typeface="Arial Black" panose="020B0A04020102020204" pitchFamily="34" charset="0"/>
              </a:rPr>
              <a:t>S.ZAMEER BASHA</a:t>
            </a:r>
            <a:br>
              <a:rPr lang="en-US" sz="2800" dirty="0" smtClean="0">
                <a:solidFill>
                  <a:schemeClr val="tx1">
                    <a:lumMod val="75000"/>
                  </a:schemeClr>
                </a:solidFill>
                <a:latin typeface="Arial Black" panose="020B0A04020102020204" pitchFamily="34" charset="0"/>
              </a:rPr>
            </a:br>
            <a:r>
              <a:rPr lang="en-US" sz="2800" dirty="0" smtClean="0">
                <a:solidFill>
                  <a:schemeClr val="tx1">
                    <a:lumMod val="75000"/>
                  </a:schemeClr>
                </a:solidFill>
                <a:latin typeface="Arial Black" panose="020B0A04020102020204" pitchFamily="34" charset="0"/>
              </a:rPr>
              <a:t>P.SURRYA DURAI</a:t>
            </a:r>
            <a:br>
              <a:rPr lang="en-US" sz="2800" dirty="0">
                <a:solidFill>
                  <a:schemeClr val="tx1">
                    <a:lumMod val="75000"/>
                  </a:schemeClr>
                </a:solidFill>
                <a:latin typeface="Arial Black" panose="020B0A04020102020204" pitchFamily="34" charset="0"/>
              </a:rPr>
            </a:br>
            <a:endParaRPr lang="en-US" sz="2800" dirty="0">
              <a:solidFill>
                <a:schemeClr val="tx1">
                  <a:lumMod val="75000"/>
                </a:schemeClr>
              </a:solidFill>
              <a:latin typeface="Arial Black" panose="020B0A04020102020204" pitchFamily="34" charset="0"/>
            </a:endParaRPr>
          </a:p>
        </p:txBody>
      </p:sp>
      <p:sp>
        <p:nvSpPr>
          <p:cNvPr id="3" name="TextBox 2"/>
          <p:cNvSpPr txBox="1"/>
          <p:nvPr/>
        </p:nvSpPr>
        <p:spPr>
          <a:xfrm>
            <a:off x="6201257" y="4230170"/>
            <a:ext cx="3438399" cy="461665"/>
          </a:xfrm>
          <a:prstGeom prst="rect">
            <a:avLst/>
          </a:prstGeom>
          <a:noFill/>
        </p:spPr>
        <p:txBody>
          <a:bodyPr wrap="square" rtlCol="0">
            <a:spAutoFit/>
          </a:bodyPr>
          <a:lstStyle/>
          <a:p>
            <a:r>
              <a:rPr lang="en-US" sz="2400" dirty="0" err="1" smtClean="0">
                <a:solidFill>
                  <a:schemeClr val="tx1">
                    <a:lumMod val="75000"/>
                  </a:schemeClr>
                </a:solidFill>
                <a:latin typeface="Arial Black" panose="020B0A04020102020204" pitchFamily="34" charset="0"/>
              </a:rPr>
              <a:t>Aruvi</a:t>
            </a:r>
            <a:r>
              <a:rPr lang="en-US" sz="2400" dirty="0" smtClean="0">
                <a:solidFill>
                  <a:schemeClr val="tx1">
                    <a:lumMod val="75000"/>
                  </a:schemeClr>
                </a:solidFill>
                <a:latin typeface="Arial Black" panose="020B0A04020102020204" pitchFamily="34" charset="0"/>
              </a:rPr>
              <a:t> old age home</a:t>
            </a:r>
            <a:endParaRPr lang="en-US" sz="2400" dirty="0">
              <a:solidFill>
                <a:schemeClr val="tx1">
                  <a:lumMod val="75000"/>
                </a:schemeClr>
              </a:solidFill>
              <a:latin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5" y="341623"/>
            <a:ext cx="11169354" cy="5854078"/>
          </a:xfrm>
        </p:spPr>
        <p:txBody>
          <a:bodyPr/>
          <a:lstStyle/>
          <a:p>
            <a:r>
              <a:rPr lang="en-US" dirty="0" smtClean="0">
                <a:solidFill>
                  <a:schemeClr val="tx1">
                    <a:lumMod val="75000"/>
                  </a:schemeClr>
                </a:solidFill>
                <a:latin typeface="Arial Black" panose="020B0A04020102020204" pitchFamily="34" charset="0"/>
              </a:rPr>
              <a:t>PROBLEM STATEMENT :</a:t>
            </a:r>
            <a:br>
              <a:rPr lang="en-US" dirty="0" smtClean="0">
                <a:solidFill>
                  <a:schemeClr val="tx1">
                    <a:lumMod val="75000"/>
                  </a:schemeClr>
                </a:solidFill>
                <a:latin typeface="Arial Black" panose="020B0A04020102020204" pitchFamily="34" charset="0"/>
              </a:rPr>
            </a:br>
            <a:br>
              <a:rPr lang="en-US" dirty="0" smtClean="0">
                <a:solidFill>
                  <a:schemeClr val="tx1">
                    <a:lumMod val="75000"/>
                  </a:schemeClr>
                </a:solidFill>
                <a:latin typeface="Arial Black" panose="020B0A04020102020204" pitchFamily="34" charset="0"/>
              </a:rPr>
            </a:br>
            <a:br>
              <a:rPr lang="en-US" dirty="0">
                <a:solidFill>
                  <a:schemeClr val="tx1">
                    <a:lumMod val="75000"/>
                  </a:schemeClr>
                </a:solidFill>
                <a:latin typeface="Arial Black" panose="020B0A04020102020204" pitchFamily="34" charset="0"/>
              </a:rPr>
            </a:br>
            <a:br>
              <a:rPr lang="en-US" dirty="0" smtClean="0">
                <a:solidFill>
                  <a:schemeClr val="tx1">
                    <a:lumMod val="75000"/>
                  </a:schemeClr>
                </a:solidFill>
                <a:latin typeface="Arial Black" panose="020B0A04020102020204" pitchFamily="34" charset="0"/>
              </a:rPr>
            </a:br>
            <a:br>
              <a:rPr lang="en-US" dirty="0">
                <a:solidFill>
                  <a:schemeClr val="tx1">
                    <a:lumMod val="75000"/>
                  </a:schemeClr>
                </a:solidFill>
                <a:latin typeface="Arial Black" panose="020B0A04020102020204" pitchFamily="34" charset="0"/>
              </a:rPr>
            </a:br>
            <a:br>
              <a:rPr lang="en-US" dirty="0" smtClean="0">
                <a:solidFill>
                  <a:schemeClr val="tx1">
                    <a:lumMod val="75000"/>
                  </a:schemeClr>
                </a:solidFill>
                <a:latin typeface="Arial Narrow" panose="020B0606020202030204" pitchFamily="34" charset="0"/>
              </a:rPr>
            </a:br>
            <a:endParaRPr lang="en-US" dirty="0">
              <a:solidFill>
                <a:schemeClr val="tx1">
                  <a:lumMod val="75000"/>
                </a:schemeClr>
              </a:solidFill>
              <a:latin typeface="Arial Narrow" panose="020B0606020202030204" pitchFamily="34"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7764" y="1293053"/>
            <a:ext cx="3151419" cy="4201892"/>
          </a:xfrm>
          <a:prstGeom prst="rect">
            <a:avLst/>
          </a:prstGeom>
        </p:spPr>
      </p:pic>
      <p:sp>
        <p:nvSpPr>
          <p:cNvPr id="4" name="TextBox 3"/>
          <p:cNvSpPr txBox="1"/>
          <p:nvPr/>
        </p:nvSpPr>
        <p:spPr>
          <a:xfrm>
            <a:off x="3968554" y="4503344"/>
            <a:ext cx="6360844" cy="2092881"/>
          </a:xfrm>
          <a:prstGeom prst="rect">
            <a:avLst/>
          </a:prstGeom>
          <a:noFill/>
        </p:spPr>
        <p:txBody>
          <a:bodyPr wrap="square" rtlCol="0">
            <a:spAutoFit/>
          </a:bodyPr>
          <a:lstStyle/>
          <a:p>
            <a:r>
              <a:rPr lang="en-US" sz="2000" dirty="0">
                <a:solidFill>
                  <a:schemeClr val="tx1">
                    <a:lumMod val="75000"/>
                  </a:schemeClr>
                </a:solidFill>
                <a:latin typeface="Arial Narrow" panose="020B0606020202030204" pitchFamily="34" charset="0"/>
              </a:rPr>
              <a:t>Enhancing Safety and Independence for Disabled Persons through Fall Detection Technologies.</a:t>
            </a:r>
            <a:br>
              <a:rPr lang="en-US" sz="2000" dirty="0">
                <a:solidFill>
                  <a:schemeClr val="tx1">
                    <a:lumMod val="75000"/>
                  </a:schemeClr>
                </a:solidFill>
                <a:latin typeface="Arial Narrow" panose="020B0606020202030204" pitchFamily="34" charset="0"/>
              </a:rPr>
            </a:br>
            <a:r>
              <a:rPr lang="en-US" dirty="0">
                <a:solidFill>
                  <a:schemeClr val="tx1">
                    <a:lumMod val="75000"/>
                  </a:schemeClr>
                </a:solidFill>
                <a:latin typeface="Arial Narrow" panose="020B0606020202030204" pitchFamily="34" charset="0"/>
              </a:rPr>
              <a:t>In our visited NGO, An old person named </a:t>
            </a:r>
            <a:r>
              <a:rPr lang="en-US" dirty="0" err="1">
                <a:solidFill>
                  <a:schemeClr val="tx1">
                    <a:lumMod val="75000"/>
                  </a:schemeClr>
                </a:solidFill>
                <a:latin typeface="Arial Narrow" panose="020B0606020202030204" pitchFamily="34" charset="0"/>
              </a:rPr>
              <a:t>Venkateshwaraa</a:t>
            </a:r>
            <a:r>
              <a:rPr lang="en-US" dirty="0">
                <a:solidFill>
                  <a:schemeClr val="tx1">
                    <a:lumMod val="75000"/>
                  </a:schemeClr>
                </a:solidFill>
                <a:latin typeface="Arial Narrow" panose="020B0606020202030204" pitchFamily="34" charset="0"/>
              </a:rPr>
              <a:t> </a:t>
            </a:r>
            <a:r>
              <a:rPr lang="en-US" dirty="0" err="1">
                <a:solidFill>
                  <a:schemeClr val="tx1">
                    <a:lumMod val="75000"/>
                  </a:schemeClr>
                </a:solidFill>
                <a:latin typeface="Arial Narrow" panose="020B0606020202030204" pitchFamily="34" charset="0"/>
              </a:rPr>
              <a:t>babu</a:t>
            </a:r>
            <a:r>
              <a:rPr lang="en-US" dirty="0">
                <a:solidFill>
                  <a:schemeClr val="tx1">
                    <a:lumMod val="75000"/>
                  </a:schemeClr>
                </a:solidFill>
                <a:latin typeface="Arial Narrow" panose="020B0606020202030204" pitchFamily="34" charset="0"/>
              </a:rPr>
              <a:t> have lost his leg and have faced many mobility issues. We have observed  that he can’t do his daily routines properly. We also examined that the use and limitations of wheelchairs, walking sticks </a:t>
            </a:r>
            <a:r>
              <a:rPr lang="en-US" dirty="0" smtClean="0">
                <a:solidFill>
                  <a:schemeClr val="tx1">
                    <a:lumMod val="75000"/>
                  </a:schemeClr>
                </a:solidFill>
                <a:latin typeface="Arial Narrow" panose="020B0606020202030204" pitchFamily="34" charset="0"/>
              </a:rPr>
              <a:t>etc.. He </a:t>
            </a:r>
            <a:r>
              <a:rPr lang="en-US" dirty="0">
                <a:solidFill>
                  <a:schemeClr val="tx1">
                    <a:lumMod val="75000"/>
                  </a:schemeClr>
                </a:solidFill>
                <a:latin typeface="Arial Narrow" panose="020B0606020202030204" pitchFamily="34" charset="0"/>
              </a:rPr>
              <a:t>can’t do proper walking without a </a:t>
            </a:r>
            <a:r>
              <a:rPr lang="en-US" dirty="0" smtClean="0">
                <a:solidFill>
                  <a:schemeClr val="tx1">
                    <a:lumMod val="75000"/>
                  </a:schemeClr>
                </a:solidFill>
                <a:latin typeface="Arial Narrow" panose="020B0606020202030204" pitchFamily="34" charset="0"/>
              </a:rPr>
              <a:t>wheelchair. He </a:t>
            </a:r>
            <a:r>
              <a:rPr lang="en-US" dirty="0">
                <a:solidFill>
                  <a:schemeClr val="tx1">
                    <a:lumMod val="75000"/>
                  </a:schemeClr>
                </a:solidFill>
                <a:latin typeface="Arial Narrow" panose="020B0606020202030204" pitchFamily="34" charset="0"/>
              </a:rPr>
              <a:t>said that he fell </a:t>
            </a:r>
            <a:r>
              <a:rPr lang="en-US" dirty="0" smtClean="0">
                <a:solidFill>
                  <a:schemeClr val="tx1">
                    <a:lumMod val="75000"/>
                  </a:schemeClr>
                </a:solidFill>
                <a:latin typeface="Arial Narrow" panose="020B0606020202030204" pitchFamily="34" charset="0"/>
              </a:rPr>
              <a:t>away, when </a:t>
            </a:r>
            <a:r>
              <a:rPr lang="en-US" dirty="0">
                <a:solidFill>
                  <a:schemeClr val="tx1">
                    <a:lumMod val="75000"/>
                  </a:schemeClr>
                </a:solidFill>
                <a:latin typeface="Arial Narrow" panose="020B0606020202030204" pitchFamily="34" charset="0"/>
              </a:rPr>
              <a:t>he was </a:t>
            </a:r>
            <a:r>
              <a:rPr lang="en-US" dirty="0" smtClean="0">
                <a:solidFill>
                  <a:schemeClr val="tx1">
                    <a:lumMod val="75000"/>
                  </a:schemeClr>
                </a:solidFill>
                <a:latin typeface="Arial Narrow" panose="020B0606020202030204" pitchFamily="34" charset="0"/>
              </a:rPr>
              <a:t>sleeping.</a:t>
            </a:r>
            <a:endParaRPr lang="en-US" dirty="0">
              <a:solidFill>
                <a:schemeClr val="tx1">
                  <a:lumMod val="75000"/>
                </a:schemeClr>
              </a:solidFill>
            </a:endParaRPr>
          </a:p>
        </p:txBody>
      </p:sp>
      <p:pic>
        <p:nvPicPr>
          <p:cNvPr id="5" name="Picture 4" descr="WhatsApp Image 2024-08-03 at 5.19.31 PM"/>
          <p:cNvPicPr>
            <a:picLocks noChangeAspect="1"/>
          </p:cNvPicPr>
          <p:nvPr/>
        </p:nvPicPr>
        <p:blipFill>
          <a:blip r:embed="rId2"/>
          <a:stretch>
            <a:fillRect/>
          </a:stretch>
        </p:blipFill>
        <p:spPr>
          <a:xfrm>
            <a:off x="4397375" y="1208405"/>
            <a:ext cx="5237480" cy="31153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157" y="7937"/>
            <a:ext cx="10771070" cy="6640292"/>
          </a:xfrm>
        </p:spPr>
        <p:txBody>
          <a:bodyPr/>
          <a:lstStyle/>
          <a:p>
            <a:r>
              <a:rPr lang="en-US" dirty="0" smtClean="0">
                <a:solidFill>
                  <a:schemeClr val="tx1">
                    <a:lumMod val="75000"/>
                  </a:schemeClr>
                </a:solidFill>
                <a:latin typeface="Arial Black" panose="020B0A04020102020204" pitchFamily="34" charset="0"/>
              </a:rPr>
              <a:t>ABOUT OUR VISITED NGO:</a:t>
            </a:r>
            <a:br>
              <a:rPr lang="en-US" dirty="0" smtClean="0">
                <a:solidFill>
                  <a:schemeClr val="tx1">
                    <a:lumMod val="75000"/>
                  </a:schemeClr>
                </a:solidFill>
                <a:latin typeface="Arial Black" panose="020B0A04020102020204" pitchFamily="34" charset="0"/>
              </a:rPr>
            </a:br>
            <a:br>
              <a:rPr lang="en-US" dirty="0" smtClean="0">
                <a:latin typeface="Arial Black" panose="020B0A04020102020204" pitchFamily="34" charset="0"/>
              </a:rPr>
            </a:br>
            <a:br>
              <a:rPr lang="en-US" dirty="0">
                <a:latin typeface="Arial Black" panose="020B0A04020102020204" pitchFamily="34" charset="0"/>
              </a:rPr>
            </a:br>
            <a:br>
              <a:rPr lang="en-US" dirty="0">
                <a:latin typeface="Arial Narrow" panose="020B0606020202030204" pitchFamily="34" charset="0"/>
              </a:rPr>
            </a:br>
            <a:br>
              <a:rPr lang="en-US" sz="1800" dirty="0" smtClean="0">
                <a:latin typeface="+mn-lt"/>
              </a:rPr>
            </a:br>
            <a:endParaRPr lang="en-US" sz="1800" dirty="0">
              <a:latin typeface="+mn-lt"/>
            </a:endParaRPr>
          </a:p>
        </p:txBody>
      </p:sp>
      <p:sp>
        <p:nvSpPr>
          <p:cNvPr id="5" name="AutoShape 2" descr="Aruvi Old Age Home -Kk Nagar,Trichy - YouTub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5574" y="1035779"/>
            <a:ext cx="4348059" cy="4584607"/>
          </a:xfrm>
          <a:prstGeom prst="rect">
            <a:avLst/>
          </a:prstGeom>
        </p:spPr>
      </p:pic>
      <p:sp>
        <p:nvSpPr>
          <p:cNvPr id="9" name="TextBox 8"/>
          <p:cNvSpPr txBox="1"/>
          <p:nvPr/>
        </p:nvSpPr>
        <p:spPr>
          <a:xfrm>
            <a:off x="4785360" y="1355725"/>
            <a:ext cx="6076315" cy="4902200"/>
          </a:xfrm>
          <a:prstGeom prst="rect">
            <a:avLst/>
          </a:prstGeom>
          <a:noFill/>
        </p:spPr>
        <p:txBody>
          <a:bodyPr wrap="square" rtlCol="0">
            <a:noAutofit/>
          </a:bodyPr>
          <a:lstStyle/>
          <a:p>
            <a:r>
              <a:rPr lang="en-US">
                <a:latin typeface="Arial Narrow" panose="020B0606020202030204" pitchFamily="34" charset="0"/>
              </a:rPr>
              <a:t>NGO : Aruvi old age Home</a:t>
            </a:r>
            <a:br>
              <a:rPr lang="en-US">
                <a:latin typeface="Arial Narrow" panose="020B0606020202030204" pitchFamily="34" charset="0"/>
              </a:rPr>
            </a:br>
            <a:br>
              <a:rPr lang="en-US">
                <a:latin typeface="Arial Narrow" panose="020B0606020202030204" pitchFamily="34" charset="0"/>
              </a:rPr>
            </a:br>
            <a:r>
              <a:rPr lang="en-US">
                <a:latin typeface="Arial Narrow" panose="020B0606020202030204" pitchFamily="34" charset="0"/>
              </a:rPr>
              <a:t>Location : No.2, EVR Rd, near Bus Stand, Saraswathi Nagar, K K Nagar, Tiruchirappalli, Tamil Nadu 620021</a:t>
            </a:r>
            <a:br>
              <a:rPr lang="en-US">
                <a:latin typeface="Arial Narrow" panose="020B0606020202030204" pitchFamily="34" charset="0"/>
              </a:rPr>
            </a:br>
            <a:br>
              <a:rPr lang="en-US">
                <a:latin typeface="Arial Narrow" panose="020B0606020202030204" pitchFamily="34" charset="0"/>
              </a:rPr>
            </a:br>
            <a:r>
              <a:rPr lang="en-US">
                <a:latin typeface="Arial Narrow" panose="020B0606020202030204" pitchFamily="34" charset="0"/>
              </a:rPr>
              <a:t>Website :aruvifoundation.org</a:t>
            </a:r>
            <a:br>
              <a:rPr lang="en-US">
                <a:latin typeface="Arial Narrow" panose="020B0606020202030204" pitchFamily="34" charset="0"/>
              </a:rPr>
            </a:br>
            <a:br>
              <a:rPr lang="en-US">
                <a:latin typeface="Arial Narrow" panose="020B0606020202030204" pitchFamily="34" charset="0"/>
              </a:rPr>
            </a:br>
            <a:r>
              <a:rPr lang="en-US">
                <a:latin typeface="Arial Narrow" panose="020B0606020202030204" pitchFamily="34" charset="0"/>
              </a:rPr>
              <a:t>E-Mail Id: aruvioldagehome@gmail.com</a:t>
            </a:r>
            <a:endParaRPr lang="en-US">
              <a:latin typeface="Arial Narrow" panose="020B0606020202030204" pitchFamily="34" charset="0"/>
            </a:endParaRPr>
          </a:p>
          <a:p>
            <a:endParaRPr lang="en-US">
              <a:latin typeface="Arial Narrow" panose="020B0606020202030204" pitchFamily="34" charset="0"/>
            </a:endParaRPr>
          </a:p>
          <a:p>
            <a:r>
              <a:rPr lang="en-US">
                <a:latin typeface="Arial Narrow" panose="020B0606020202030204" pitchFamily="34" charset="0"/>
              </a:rPr>
              <a:t>Visited Duration in our NGO :  4 WEEKS</a:t>
            </a:r>
            <a:endParaRPr lang="en-US">
              <a:latin typeface="Arial Narrow" panose="020B0606020202030204" pitchFamily="34" charset="0"/>
            </a:endParaRPr>
          </a:p>
          <a:p>
            <a:endParaRPr lang="en-US">
              <a:latin typeface="Arial Narrow" panose="020B0606020202030204" pitchFamily="34" charset="0"/>
            </a:endParaRPr>
          </a:p>
          <a:p>
            <a:r>
              <a:rPr lang="en-US">
                <a:latin typeface="Arial Narrow" panose="020B0606020202030204" pitchFamily="34" charset="0"/>
              </a:rPr>
              <a:t>Key contact person : Geeva </a:t>
            </a:r>
            <a:br>
              <a:rPr lang="en-US">
                <a:latin typeface="Arial Narrow" panose="020B0606020202030204" pitchFamily="34" charset="0"/>
              </a:rPr>
            </a:br>
            <a:r>
              <a:rPr lang="en-US">
                <a:latin typeface="Arial Narrow" panose="020B0606020202030204" pitchFamily="34" charset="0"/>
              </a:rPr>
              <a:t>                                       </a:t>
            </a:r>
            <a:br>
              <a:rPr lang="en-US">
                <a:latin typeface="Arial Narrow" panose="020B0606020202030204" pitchFamily="34" charset="0"/>
              </a:rPr>
            </a:br>
            <a:r>
              <a:rPr lang="en-US">
                <a:latin typeface="Arial Narrow" panose="020B0606020202030204" pitchFamily="34" charset="0"/>
              </a:rPr>
              <a:t>Contact no:8940319119</a:t>
            </a:r>
            <a:br>
              <a:rPr lang="en-US">
                <a:latin typeface="Arial Narrow" panose="020B0606020202030204" pitchFamily="34" charset="0"/>
              </a:rPr>
            </a:br>
            <a:br>
              <a:rPr lang="en-US">
                <a:latin typeface="Arial Narrow" panose="020B0606020202030204" pitchFamily="34" charset="0"/>
              </a:rPr>
            </a:br>
            <a:r>
              <a:rPr lang="en-US">
                <a:latin typeface="Arial Narrow" panose="020B0606020202030204" pitchFamily="34" charset="0"/>
              </a:rPr>
              <a:t>Designation : Resepnalist at Aruvi Old age Home,Trichy-21</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400" y="245110"/>
            <a:ext cx="9898380" cy="5857240"/>
          </a:xfrm>
        </p:spPr>
        <p:txBody>
          <a:bodyPr/>
          <a:p>
            <a:pPr algn="l"/>
            <a:r>
              <a:rPr lang="en-US" sz="4000">
                <a:solidFill>
                  <a:schemeClr val="tx1">
                    <a:lumMod val="75000"/>
                  </a:schemeClr>
                </a:solidFill>
                <a:latin typeface="Arial Black" panose="020B0A04020102020204" pitchFamily="34" charset="0"/>
                <a:cs typeface="Arial Black" panose="020B0A04020102020204" pitchFamily="34" charset="0"/>
              </a:rPr>
              <a:t>THEMATIC AREA AND ITS MAPPING TO SDG :</a:t>
            </a:r>
            <a:br>
              <a:rPr lang="en-US" sz="4000">
                <a:solidFill>
                  <a:schemeClr val="tx1">
                    <a:lumMod val="75000"/>
                  </a:schemeClr>
                </a:solidFill>
                <a:latin typeface="Arial Black" panose="020B0A04020102020204" pitchFamily="34" charset="0"/>
                <a:cs typeface="Arial Black" panose="020B0A04020102020204" pitchFamily="34" charset="0"/>
              </a:rPr>
            </a:br>
            <a:br>
              <a:rPr lang="en-US" sz="4000">
                <a:solidFill>
                  <a:schemeClr val="tx1">
                    <a:lumMod val="75000"/>
                  </a:schemeClr>
                </a:solidFill>
                <a:latin typeface="Arial Black" panose="020B0A04020102020204" pitchFamily="34" charset="0"/>
                <a:cs typeface="Arial Black" panose="020B0A04020102020204" pitchFamily="34" charset="0"/>
              </a:rPr>
            </a:br>
            <a:br>
              <a:rPr lang="en-US" sz="4000">
                <a:solidFill>
                  <a:schemeClr val="tx1">
                    <a:lumMod val="75000"/>
                  </a:schemeClr>
                </a:solidFill>
                <a:latin typeface="Arial Black" panose="020B0A04020102020204" pitchFamily="34" charset="0"/>
                <a:cs typeface="Arial Black" panose="020B0A04020102020204" pitchFamily="34" charset="0"/>
              </a:rPr>
            </a:br>
            <a:br>
              <a:rPr lang="en-US" sz="4000">
                <a:solidFill>
                  <a:schemeClr val="tx1">
                    <a:lumMod val="75000"/>
                  </a:schemeClr>
                </a:solidFill>
                <a:latin typeface="Arial Black" panose="020B0A04020102020204" pitchFamily="34" charset="0"/>
                <a:cs typeface="Arial Black" panose="020B0A04020102020204" pitchFamily="34" charset="0"/>
              </a:rPr>
            </a:br>
            <a:br>
              <a:rPr lang="en-US" sz="4000">
                <a:solidFill>
                  <a:schemeClr val="tx1">
                    <a:lumMod val="75000"/>
                  </a:schemeClr>
                </a:solidFill>
                <a:latin typeface="Arial Black" panose="020B0A04020102020204" pitchFamily="34" charset="0"/>
                <a:cs typeface="Arial Black" panose="020B0A04020102020204" pitchFamily="34" charset="0"/>
              </a:rPr>
            </a:br>
            <a:br>
              <a:rPr lang="en-US" sz="4000">
                <a:solidFill>
                  <a:schemeClr val="tx1">
                    <a:lumMod val="75000"/>
                  </a:schemeClr>
                </a:solidFill>
                <a:latin typeface="Arial Black" panose="020B0A04020102020204" pitchFamily="34" charset="0"/>
                <a:cs typeface="Arial Black" panose="020B0A04020102020204" pitchFamily="34" charset="0"/>
              </a:rPr>
            </a:br>
            <a:r>
              <a:rPr lang="en-US" sz="1800">
                <a:solidFill>
                  <a:schemeClr val="tx1">
                    <a:lumMod val="75000"/>
                  </a:schemeClr>
                </a:solidFill>
                <a:latin typeface="Arial Narrow" panose="020B0606020202030204" pitchFamily="34" charset="0"/>
                <a:cs typeface="Arial Narrow" panose="020B0606020202030204" pitchFamily="34" charset="0"/>
              </a:rPr>
              <a:t>The NGO we visited provides unique rooms tailored to meet the needs of the elderly. They create an environment that enhances the well-being and quality of life for their residents by offering comprehensive care, including medical services, personal assistance, social activities, and a safe living space. Their focus is on addressing physical, emotional, and social needs, reducing feelings of loneliness and isolation, and managing chronic conditions like diabetes and heart diseases with specialized care plans.</a:t>
            </a:r>
            <a:endParaRPr lang="en-US" sz="1800">
              <a:solidFill>
                <a:schemeClr val="tx1">
                  <a:lumMod val="75000"/>
                </a:schemeClr>
              </a:solidFill>
              <a:latin typeface="Arial Narrow" panose="020B0606020202030204" pitchFamily="34" charset="0"/>
              <a:cs typeface="Arial Narrow" panose="020B0606020202030204" pitchFamily="34" charset="0"/>
            </a:endParaRPr>
          </a:p>
        </p:txBody>
      </p:sp>
      <p:pic>
        <p:nvPicPr>
          <p:cNvPr id="3" name="Picture 2" descr="maxresdefault (1)"/>
          <p:cNvPicPr>
            <a:picLocks noChangeAspect="1"/>
          </p:cNvPicPr>
          <p:nvPr/>
        </p:nvPicPr>
        <p:blipFill>
          <a:blip r:embed="rId1"/>
          <a:stretch>
            <a:fillRect/>
          </a:stretch>
        </p:blipFill>
        <p:spPr>
          <a:xfrm>
            <a:off x="5584190" y="1634490"/>
            <a:ext cx="4751070" cy="26727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40334" cy="5777166"/>
          </a:xfrm>
        </p:spPr>
        <p:txBody>
          <a:bodyPr/>
          <a:lstStyle/>
          <a:p>
            <a:r>
              <a:rPr lang="en-US" sz="3200" dirty="0" smtClean="0">
                <a:solidFill>
                  <a:schemeClr val="tx1">
                    <a:lumMod val="75000"/>
                  </a:schemeClr>
                </a:solidFill>
                <a:latin typeface="Arial Black" panose="020B0A04020102020204" pitchFamily="34" charset="0"/>
              </a:rPr>
              <a:t>PROPOSED ENGINEERING SOLUTION:</a:t>
            </a:r>
            <a:br>
              <a:rPr lang="en-US" dirty="0" smtClean="0">
                <a:solidFill>
                  <a:schemeClr val="tx1">
                    <a:lumMod val="75000"/>
                  </a:schemeClr>
                </a:solidFill>
                <a:latin typeface="Arial Black" panose="020B0A04020102020204" pitchFamily="34" charset="0"/>
              </a:rPr>
            </a:br>
            <a:br>
              <a:rPr lang="en-US" dirty="0">
                <a:latin typeface="Arial Black" panose="020B0A04020102020204" pitchFamily="34" charset="0"/>
              </a:rPr>
            </a:br>
            <a:r>
              <a:rPr lang="en-US" sz="2400" dirty="0" smtClean="0">
                <a:solidFill>
                  <a:schemeClr val="tx1">
                    <a:lumMod val="75000"/>
                  </a:schemeClr>
                </a:solidFill>
                <a:latin typeface="Arial Black" panose="020B0A04020102020204" pitchFamily="34" charset="0"/>
              </a:rPr>
              <a:t>Working principle:</a:t>
            </a:r>
            <a:br>
              <a:rPr lang="en-US" sz="2400" dirty="0" smtClean="0">
                <a:latin typeface="Arial Black" panose="020B0A04020102020204" pitchFamily="34" charset="0"/>
              </a:rPr>
            </a:br>
            <a:br>
              <a:rPr lang="en-US" sz="1800" dirty="0">
                <a:latin typeface="+mn-lt"/>
              </a:rPr>
            </a:br>
            <a:r>
              <a:rPr lang="en-US" sz="1600" dirty="0">
                <a:latin typeface="Arial Narrow" panose="020B0606020202030204" pitchFamily="34" charset="0"/>
              </a:rPr>
              <a:t>The fall detection system using the MPU6050 sensor and </a:t>
            </a:r>
            <a:r>
              <a:rPr lang="en-US" sz="1600" dirty="0" err="1">
                <a:latin typeface="Arial Narrow" panose="020B0606020202030204" pitchFamily="34" charset="0"/>
              </a:rPr>
              <a:t>NodeMCU</a:t>
            </a:r>
            <a:r>
              <a:rPr lang="en-US" sz="1600" dirty="0">
                <a:latin typeface="Arial Narrow" panose="020B0606020202030204" pitchFamily="34" charset="0"/>
              </a:rPr>
              <a:t> operates by continuously monitoring the accelerometer and gyroscope data from the MPU6050. The sensor measures the acceleration along the X, Y, and Z axes and detects rotational motion. The </a:t>
            </a:r>
            <a:r>
              <a:rPr lang="en-US" sz="1600" dirty="0" err="1">
                <a:latin typeface="Arial Narrow" panose="020B0606020202030204" pitchFamily="34" charset="0"/>
              </a:rPr>
              <a:t>NodeMCU</a:t>
            </a:r>
            <a:r>
              <a:rPr lang="en-US" sz="1600" dirty="0">
                <a:latin typeface="Arial Narrow" panose="020B0606020202030204" pitchFamily="34" charset="0"/>
              </a:rPr>
              <a:t> processes this data to identify sudden changes in acceleration and specific angular movements indicative of a fall. When such patterns are detected, the </a:t>
            </a:r>
            <a:r>
              <a:rPr lang="en-US" sz="1600" dirty="0" err="1">
                <a:latin typeface="Arial Narrow" panose="020B0606020202030204" pitchFamily="34" charset="0"/>
              </a:rPr>
              <a:t>NodeMCU</a:t>
            </a:r>
            <a:r>
              <a:rPr lang="en-US" sz="1600" dirty="0">
                <a:latin typeface="Arial Narrow" panose="020B0606020202030204" pitchFamily="34" charset="0"/>
              </a:rPr>
              <a:t> triggers an alert, which is sent via Wi-Fi to a pre-configured server or mobile application, ensuring timely assistance for the user</a:t>
            </a:r>
            <a:r>
              <a:rPr lang="en-US" sz="1600" dirty="0" smtClean="0">
                <a:latin typeface="Arial Narrow" panose="020B0606020202030204" pitchFamily="34" charset="0"/>
              </a:rPr>
              <a:t>.</a:t>
            </a:r>
            <a:br>
              <a:rPr lang="en-US" sz="1600" dirty="0" smtClean="0">
                <a:latin typeface="Arial Narrow" panose="020B0606020202030204" pitchFamily="34" charset="0"/>
              </a:rPr>
            </a:br>
            <a:br>
              <a:rPr lang="en-US" sz="1600" dirty="0">
                <a:latin typeface="Arial Narrow" panose="020B0606020202030204" pitchFamily="34" charset="0"/>
              </a:rPr>
            </a:br>
            <a:br>
              <a:rPr lang="en-US" sz="1600" dirty="0" smtClean="0">
                <a:latin typeface="Arial Narrow" panose="020B0606020202030204" pitchFamily="34" charset="0"/>
              </a:rPr>
            </a:br>
            <a:br>
              <a:rPr lang="en-US" sz="1800" dirty="0">
                <a:solidFill>
                  <a:schemeClr val="tx1">
                    <a:lumMod val="75000"/>
                  </a:schemeClr>
                </a:solidFill>
                <a:latin typeface="Arial Narrow" panose="020B0606020202030204" pitchFamily="34" charset="0"/>
              </a:rPr>
            </a:br>
            <a:r>
              <a:rPr lang="en-US" sz="1800" dirty="0" smtClean="0">
                <a:solidFill>
                  <a:schemeClr val="tx1">
                    <a:lumMod val="75000"/>
                  </a:schemeClr>
                </a:solidFill>
                <a:latin typeface="Arial Black" panose="020B0A04020102020204" pitchFamily="34" charset="0"/>
              </a:rPr>
              <a:t>Components  Used :</a:t>
            </a:r>
            <a:br>
              <a:rPr lang="en-US" sz="1800" dirty="0">
                <a:solidFill>
                  <a:schemeClr val="tx1">
                    <a:lumMod val="75000"/>
                  </a:schemeClr>
                </a:solidFill>
                <a:latin typeface="Arial Black" panose="020B0A04020102020204" pitchFamily="34" charset="0"/>
              </a:rPr>
            </a:br>
            <a:br>
              <a:rPr lang="en-US" sz="1800" dirty="0">
                <a:latin typeface="Arial Black" panose="020B0A04020102020204" pitchFamily="34" charset="0"/>
              </a:rPr>
            </a:br>
            <a:r>
              <a:rPr lang="en-US" sz="1800" dirty="0" smtClean="0">
                <a:latin typeface="Arial Narrow" panose="020B0606020202030204" pitchFamily="34" charset="0"/>
              </a:rPr>
              <a:t> </a:t>
            </a:r>
            <a:r>
              <a:rPr lang="en-US" sz="1800" dirty="0" err="1">
                <a:latin typeface="Arial Narrow" panose="020B0606020202030204" pitchFamily="34" charset="0"/>
              </a:rPr>
              <a:t>NodeMCU</a:t>
            </a:r>
            <a:r>
              <a:rPr lang="en-US" sz="1800" dirty="0">
                <a:latin typeface="Arial Narrow" panose="020B0606020202030204" pitchFamily="34" charset="0"/>
              </a:rPr>
              <a:t> (ESP8266</a:t>
            </a:r>
            <a:r>
              <a:rPr lang="en-US" sz="1800" dirty="0" smtClean="0">
                <a:latin typeface="Arial Narrow" panose="020B0606020202030204" pitchFamily="34" charset="0"/>
              </a:rPr>
              <a:t>)</a:t>
            </a:r>
            <a:br>
              <a:rPr lang="en-US" sz="1800" dirty="0" smtClean="0">
                <a:latin typeface="Arial Narrow" panose="020B0606020202030204" pitchFamily="34" charset="0"/>
              </a:rPr>
            </a:br>
            <a:r>
              <a:rPr lang="en-US" sz="1800" dirty="0" smtClean="0">
                <a:latin typeface="Arial Narrow" panose="020B0606020202030204" pitchFamily="34" charset="0"/>
              </a:rPr>
              <a:t> </a:t>
            </a:r>
            <a:r>
              <a:rPr lang="en-US" sz="1800" dirty="0">
                <a:latin typeface="Arial Narrow" panose="020B0606020202030204" pitchFamily="34" charset="0"/>
              </a:rPr>
              <a:t>MPU6050 </a:t>
            </a:r>
            <a:r>
              <a:rPr lang="en-US" sz="1800" dirty="0" smtClean="0">
                <a:latin typeface="Arial Narrow" panose="020B0606020202030204" pitchFamily="34" charset="0"/>
              </a:rPr>
              <a:t>Sensor</a:t>
            </a:r>
            <a:br>
              <a:rPr lang="en-US" sz="1800" dirty="0" smtClean="0">
                <a:latin typeface="Arial Narrow" panose="020B0606020202030204" pitchFamily="34" charset="0"/>
              </a:rPr>
            </a:br>
            <a:r>
              <a:rPr lang="en-US" sz="1800" dirty="0" smtClean="0">
                <a:latin typeface="Arial Narrow" panose="020B0606020202030204" pitchFamily="34" charset="0"/>
              </a:rPr>
              <a:t> Power Supply</a:t>
            </a:r>
            <a:br>
              <a:rPr lang="en-US" sz="1800" dirty="0" smtClean="0">
                <a:latin typeface="Arial Narrow" panose="020B0606020202030204" pitchFamily="34" charset="0"/>
              </a:rPr>
            </a:br>
            <a:r>
              <a:rPr lang="en-US" sz="1800" dirty="0" smtClean="0">
                <a:latin typeface="Arial Narrow" panose="020B0606020202030204" pitchFamily="34" charset="0"/>
              </a:rPr>
              <a:t> Connecting Wires</a:t>
            </a:r>
            <a:br>
              <a:rPr lang="en-US" sz="1800" dirty="0" smtClean="0">
                <a:latin typeface="Arial Narrow" panose="020B0606020202030204" pitchFamily="34" charset="0"/>
              </a:rPr>
            </a:br>
            <a:r>
              <a:rPr lang="en-US" sz="1800" dirty="0" smtClean="0">
                <a:latin typeface="Arial Narrow" panose="020B0606020202030204" pitchFamily="34" charset="0"/>
              </a:rPr>
              <a:t> </a:t>
            </a:r>
            <a:r>
              <a:rPr lang="en-US" sz="1800" dirty="0">
                <a:latin typeface="Arial Narrow" panose="020B0606020202030204" pitchFamily="34" charset="0"/>
              </a:rPr>
              <a:t>Breadboard </a:t>
            </a:r>
            <a:endParaRPr lang="en-US" sz="1800" dirty="0">
              <a:latin typeface="Arial Narrow" panose="020B0606020202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379" y="538385"/>
            <a:ext cx="10207047" cy="5836778"/>
          </a:xfrm>
        </p:spPr>
        <p:txBody>
          <a:bodyPr/>
          <a:lstStyle/>
          <a:p>
            <a:r>
              <a:rPr lang="en-US" dirty="0" smtClean="0">
                <a:solidFill>
                  <a:schemeClr val="tx1">
                    <a:lumMod val="75000"/>
                  </a:schemeClr>
                </a:solidFill>
                <a:latin typeface="Arial Black" panose="020B0A04020102020204" pitchFamily="34" charset="0"/>
              </a:rPr>
              <a:t>NON – PROFIT ALIGNMENT :</a:t>
            </a:r>
            <a:br>
              <a:rPr lang="en-US" dirty="0" smtClean="0">
                <a:latin typeface="Arial Black" panose="020B0A04020102020204" pitchFamily="34" charset="0"/>
              </a:rPr>
            </a:br>
            <a:r>
              <a:rPr lang="en-US" dirty="0" smtClean="0">
                <a:latin typeface="Arial Black" panose="020B0A04020102020204" pitchFamily="34" charset="0"/>
              </a:rPr>
              <a:t> </a:t>
            </a:r>
            <a:br>
              <a:rPr lang="en-US" dirty="0" smtClean="0">
                <a:latin typeface="Arial Black" panose="020B0A04020102020204" pitchFamily="34" charset="0"/>
              </a:rPr>
            </a:br>
            <a:br>
              <a:rPr lang="en-US" dirty="0">
                <a:latin typeface="Arial Black" panose="020B0A04020102020204" pitchFamily="34" charset="0"/>
              </a:rPr>
            </a:br>
            <a:r>
              <a:rPr lang="en-US" sz="1800" dirty="0">
                <a:latin typeface="Arial Narrow" panose="020B0606020202030204" pitchFamily="34" charset="0"/>
                <a:cs typeface="Arial Narrow" panose="020B0606020202030204" pitchFamily="34" charset="0"/>
              </a:rPr>
              <a:t>Non-profit organizations serving disabled people have specific needs to effectively support their beneficiaries. Our observations show they help many disabled individuals live independently, fulfilling their needs within the community. Certified Nursing Assistants (CNAs) are always available to assist and interact with the disabled. Fundraising among NGOs boosts support for disabled persons in society. The collaboration between community work and NGOs is essential in helping disabled individuals, creating a support network that addresses their diverse needs, raises awareness, and fosters a more inclusive and supportive environment.</a:t>
            </a:r>
            <a:br>
              <a:rPr lang="en-US" sz="1800" dirty="0">
                <a:latin typeface="Arial Narrow" panose="020B0606020202030204" pitchFamily="34" charset="0"/>
                <a:cs typeface="Arial Narrow" panose="020B0606020202030204" pitchFamily="34" charset="0"/>
              </a:rPr>
            </a:br>
            <a:br>
              <a:rPr lang="en-US" sz="1800" dirty="0" smtClean="0">
                <a:latin typeface="Arial Narrow" panose="020B0606020202030204" pitchFamily="34" charset="0"/>
                <a:cs typeface="Arial Narrow" panose="020B0606020202030204" pitchFamily="34" charset="0"/>
              </a:rPr>
            </a:br>
            <a:endParaRPr lang="en-US" sz="1800" dirty="0" smtClean="0">
              <a:latin typeface="Arial Narrow" panose="020B0606020202030204" pitchFamily="34" charset="0"/>
              <a:cs typeface="Arial Narrow" panose="020B0606020202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96925" y="572770"/>
            <a:ext cx="9840595" cy="6285230"/>
          </a:xfrm>
        </p:spPr>
        <p:txBody>
          <a:bodyPr/>
          <a:p>
            <a:r>
              <a:rPr lang="en-US" sz="4000">
                <a:solidFill>
                  <a:schemeClr val="tx1">
                    <a:lumMod val="75000"/>
                  </a:schemeClr>
                </a:solidFill>
                <a:latin typeface="Arial Black" panose="020B0A04020102020204" pitchFamily="34" charset="0"/>
                <a:cs typeface="Arial Black" panose="020B0A04020102020204" pitchFamily="34" charset="0"/>
              </a:rPr>
              <a:t>PROPOSED MILESTONES AND TIMELINES :</a:t>
            </a:r>
            <a:br>
              <a:rPr lang="en-US" sz="4000">
                <a:solidFill>
                  <a:schemeClr val="tx1">
                    <a:lumMod val="75000"/>
                  </a:schemeClr>
                </a:solidFill>
                <a:latin typeface="Arial Black" panose="020B0A04020102020204" pitchFamily="34" charset="0"/>
                <a:cs typeface="Arial Black" panose="020B0A04020102020204" pitchFamily="34" charset="0"/>
              </a:rPr>
            </a:br>
            <a:br>
              <a:rPr lang="en-US" sz="4000">
                <a:solidFill>
                  <a:schemeClr val="tx1">
                    <a:lumMod val="75000"/>
                  </a:schemeClr>
                </a:solidFill>
                <a:latin typeface="Arial Black" panose="020B0A04020102020204" pitchFamily="34" charset="0"/>
                <a:cs typeface="Arial Black" panose="020B0A04020102020204" pitchFamily="34" charset="0"/>
              </a:rPr>
            </a:br>
            <a:r>
              <a:rPr lang="en-US" sz="1800">
                <a:solidFill>
                  <a:schemeClr val="tx1">
                    <a:lumMod val="75000"/>
                  </a:schemeClr>
                </a:solidFill>
                <a:latin typeface="Arial Narrow" panose="020B0606020202030204" pitchFamily="34" charset="0"/>
                <a:cs typeface="Arial Narrow" panose="020B0606020202030204" pitchFamily="34" charset="0"/>
              </a:rPr>
              <a:t>WEEK 1 : GOT INTRODUCED WITH THE DISABLED PEOPLES </a:t>
            </a:r>
            <a:br>
              <a:rPr lang="en-US" sz="1800">
                <a:solidFill>
                  <a:schemeClr val="tx1">
                    <a:lumMod val="75000"/>
                  </a:schemeClr>
                </a:solidFill>
                <a:latin typeface="Arial Narrow" panose="020B0606020202030204" pitchFamily="34" charset="0"/>
                <a:cs typeface="Arial Narrow" panose="020B0606020202030204" pitchFamily="34" charset="0"/>
              </a:rPr>
            </a:br>
            <a:br>
              <a:rPr lang="en-US" sz="1800">
                <a:solidFill>
                  <a:schemeClr val="tx1">
                    <a:lumMod val="75000"/>
                  </a:schemeClr>
                </a:solidFill>
                <a:latin typeface="Arial Narrow" panose="020B0606020202030204" pitchFamily="34" charset="0"/>
                <a:cs typeface="Arial Narrow" panose="020B0606020202030204" pitchFamily="34" charset="0"/>
              </a:rPr>
            </a:br>
            <a:br>
              <a:rPr lang="en-US" sz="1800">
                <a:solidFill>
                  <a:schemeClr val="tx1">
                    <a:lumMod val="75000"/>
                  </a:schemeClr>
                </a:solidFill>
                <a:latin typeface="Arial Narrow" panose="020B0606020202030204" pitchFamily="34" charset="0"/>
                <a:cs typeface="Arial Narrow" panose="020B0606020202030204" pitchFamily="34" charset="0"/>
              </a:rPr>
            </a:br>
            <a:r>
              <a:rPr lang="en-US" sz="1800">
                <a:solidFill>
                  <a:schemeClr val="tx1">
                    <a:lumMod val="75000"/>
                  </a:schemeClr>
                </a:solidFill>
                <a:latin typeface="Arial Narrow" panose="020B0606020202030204" pitchFamily="34" charset="0"/>
                <a:cs typeface="Arial Narrow" panose="020B0606020202030204" pitchFamily="34" charset="0"/>
              </a:rPr>
              <a:t>WEEK 2 : INDENTIFIED THE  NEEDS OF THE DISABLED PERSONS </a:t>
            </a:r>
            <a:br>
              <a:rPr lang="en-US" sz="1800">
                <a:solidFill>
                  <a:schemeClr val="tx1">
                    <a:lumMod val="75000"/>
                  </a:schemeClr>
                </a:solidFill>
                <a:latin typeface="Arial Narrow" panose="020B0606020202030204" pitchFamily="34" charset="0"/>
                <a:cs typeface="Arial Narrow" panose="020B0606020202030204" pitchFamily="34" charset="0"/>
              </a:rPr>
            </a:br>
            <a:br>
              <a:rPr lang="en-US" sz="1800">
                <a:solidFill>
                  <a:schemeClr val="tx1">
                    <a:lumMod val="75000"/>
                  </a:schemeClr>
                </a:solidFill>
                <a:latin typeface="Arial Narrow" panose="020B0606020202030204" pitchFamily="34" charset="0"/>
                <a:cs typeface="Arial Narrow" panose="020B0606020202030204" pitchFamily="34" charset="0"/>
              </a:rPr>
            </a:br>
            <a:br>
              <a:rPr lang="en-US" sz="1800">
                <a:solidFill>
                  <a:schemeClr val="tx1">
                    <a:lumMod val="75000"/>
                  </a:schemeClr>
                </a:solidFill>
                <a:latin typeface="Arial Narrow" panose="020B0606020202030204" pitchFamily="34" charset="0"/>
                <a:cs typeface="Arial Narrow" panose="020B0606020202030204" pitchFamily="34" charset="0"/>
              </a:rPr>
            </a:br>
            <a:r>
              <a:rPr lang="en-US" sz="1800">
                <a:solidFill>
                  <a:schemeClr val="tx1">
                    <a:lumMod val="75000"/>
                  </a:schemeClr>
                </a:solidFill>
                <a:latin typeface="Arial Narrow" panose="020B0606020202030204" pitchFamily="34" charset="0"/>
                <a:cs typeface="Arial Narrow" panose="020B0606020202030204" pitchFamily="34" charset="0"/>
              </a:rPr>
              <a:t>WEEK 3 : INITIATED A GROUP TO SOLVE THEIR PROBLEMS </a:t>
            </a:r>
            <a:br>
              <a:rPr lang="en-US" sz="1800">
                <a:solidFill>
                  <a:schemeClr val="tx1">
                    <a:lumMod val="75000"/>
                  </a:schemeClr>
                </a:solidFill>
                <a:latin typeface="Arial Narrow" panose="020B0606020202030204" pitchFamily="34" charset="0"/>
                <a:cs typeface="Arial Narrow" panose="020B0606020202030204" pitchFamily="34" charset="0"/>
              </a:rPr>
            </a:br>
            <a:br>
              <a:rPr lang="en-US" sz="1800">
                <a:solidFill>
                  <a:schemeClr val="tx1">
                    <a:lumMod val="75000"/>
                  </a:schemeClr>
                </a:solidFill>
                <a:latin typeface="Arial Narrow" panose="020B0606020202030204" pitchFamily="34" charset="0"/>
                <a:cs typeface="Arial Narrow" panose="020B0606020202030204" pitchFamily="34" charset="0"/>
              </a:rPr>
            </a:br>
            <a:br>
              <a:rPr lang="en-US" sz="1800">
                <a:solidFill>
                  <a:schemeClr val="tx1">
                    <a:lumMod val="75000"/>
                  </a:schemeClr>
                </a:solidFill>
                <a:latin typeface="Arial Narrow" panose="020B0606020202030204" pitchFamily="34" charset="0"/>
                <a:cs typeface="Arial Narrow" panose="020B0606020202030204" pitchFamily="34" charset="0"/>
              </a:rPr>
            </a:br>
            <a:r>
              <a:rPr lang="en-US" sz="1800">
                <a:solidFill>
                  <a:schemeClr val="tx1">
                    <a:lumMod val="75000"/>
                  </a:schemeClr>
                </a:solidFill>
                <a:latin typeface="Arial Narrow" panose="020B0606020202030204" pitchFamily="34" charset="0"/>
                <a:cs typeface="Arial Narrow" panose="020B0606020202030204" pitchFamily="34" charset="0"/>
              </a:rPr>
              <a:t>WEEK 4 : DEVELOPED  A PROTOTYPE TO FULLFILL THEIR NEEDS</a:t>
            </a:r>
            <a:endParaRPr lang="en-US" sz="1800">
              <a:solidFill>
                <a:schemeClr val="tx1">
                  <a:lumMod val="75000"/>
                </a:schemeClr>
              </a:solidFill>
              <a:latin typeface="Arial Narrow" panose="020B0606020202030204" pitchFamily="34" charset="0"/>
              <a:cs typeface="Arial Narrow" panose="020B0606020202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5819895"/>
          </a:xfrm>
        </p:spPr>
        <p:txBody>
          <a:bodyPr/>
          <a:lstStyle/>
          <a:p>
            <a:r>
              <a:rPr lang="en-US" dirty="0" smtClean="0">
                <a:solidFill>
                  <a:schemeClr val="tx1">
                    <a:lumMod val="75000"/>
                  </a:schemeClr>
                </a:solidFill>
                <a:latin typeface="Arial Black" panose="020B0A04020102020204" pitchFamily="34" charset="0"/>
              </a:rPr>
              <a:t>Proposed budget </a:t>
            </a:r>
            <a:endParaRPr lang="en-US" dirty="0" smtClean="0">
              <a:solidFill>
                <a:schemeClr val="tx1">
                  <a:lumMod val="75000"/>
                </a:schemeClr>
              </a:solidFill>
              <a:latin typeface="Arial Black" panose="020B0A04020102020204" pitchFamily="34" charset="0"/>
            </a:endParaRPr>
          </a:p>
        </p:txBody>
      </p:sp>
      <p:graphicFrame>
        <p:nvGraphicFramePr>
          <p:cNvPr id="6" name="Table 5"/>
          <p:cNvGraphicFramePr/>
          <p:nvPr/>
        </p:nvGraphicFramePr>
        <p:xfrm>
          <a:off x="775970" y="2027555"/>
          <a:ext cx="10172065" cy="2986405"/>
        </p:xfrm>
        <a:graphic>
          <a:graphicData uri="http://schemas.openxmlformats.org/drawingml/2006/table">
            <a:tbl>
              <a:tblPr firstRow="1" bandRow="1">
                <a:tableStyleId>{5C22544A-7EE6-4342-B048-85BDC9FD1C3A}</a:tableStyleId>
              </a:tblPr>
              <a:tblGrid>
                <a:gridCol w="1706245"/>
                <a:gridCol w="2702560"/>
                <a:gridCol w="1231900"/>
                <a:gridCol w="1184275"/>
                <a:gridCol w="3347085"/>
              </a:tblGrid>
              <a:tr h="386715">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 SI.NO.</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EQUIPMENT/FACULTIES</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QTY.</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TOTAL(in.Rs)</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Specifications</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r>
              <a:tr h="402590">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1</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NodeMCU</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1</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150</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(ESP8266)</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r>
              <a:tr h="403225">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2</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MPU6050 Sensor</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1</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250</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r>
              <a:tr h="393065">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3</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Power Supply</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1</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100</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HW Battery</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r>
              <a:tr h="402590">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4</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Connecting Wires</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Few</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100</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Any Colour</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r>
              <a:tr h="403225">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5</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Bread board</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1</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90</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r>
              <a:tr h="402590">
                <a:tc>
                  <a:txBody>
                    <a:bodyPr/>
                    <a:p>
                      <a:pPr algn="ctr">
                        <a:buNone/>
                      </a:pP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Grand total</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r>
                        <a:rPr lang="en-US" sz="1800">
                          <a:solidFill>
                            <a:schemeClr val="tx1">
                              <a:lumMod val="75000"/>
                            </a:schemeClr>
                          </a:solidFill>
                          <a:latin typeface="Arial Narrow" panose="020B0606020202030204" pitchFamily="34" charset="0"/>
                          <a:cs typeface="Arial Narrow" panose="020B0606020202030204" pitchFamily="34" charset="0"/>
                        </a:rPr>
                        <a:t>690</a:t>
                      </a: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c>
                  <a:txBody>
                    <a:bodyPr/>
                    <a:p>
                      <a:pPr algn="ctr">
                        <a:buNone/>
                      </a:pPr>
                      <a:endParaRPr lang="en-US" sz="1800">
                        <a:solidFill>
                          <a:schemeClr val="tx1">
                            <a:lumMod val="75000"/>
                          </a:schemeClr>
                        </a:solidFill>
                        <a:latin typeface="Arial Narrow" panose="020B0606020202030204" pitchFamily="34" charset="0"/>
                        <a:cs typeface="Arial Narrow" panose="020B0606020202030204" pitchFamily="34" charset="0"/>
                      </a:endParaRPr>
                    </a:p>
                  </a:txBody>
                  <a:tcP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3825" y="452755"/>
            <a:ext cx="10533380" cy="5906135"/>
          </a:xfrm>
        </p:spPr>
        <p:txBody>
          <a:bodyPr/>
          <a:p>
            <a:r>
              <a:rPr lang="en-US">
                <a:solidFill>
                  <a:schemeClr val="tx1">
                    <a:lumMod val="75000"/>
                  </a:schemeClr>
                </a:solidFill>
                <a:latin typeface="Arial Black" panose="020B0A04020102020204" pitchFamily="34" charset="0"/>
                <a:cs typeface="Arial Black" panose="020B0A04020102020204" pitchFamily="34" charset="0"/>
              </a:rPr>
              <a:t>CONCLUTION :</a:t>
            </a:r>
            <a:br>
              <a:rPr lang="en-US">
                <a:solidFill>
                  <a:schemeClr val="tx1">
                    <a:lumMod val="75000"/>
                  </a:schemeClr>
                </a:solidFill>
                <a:latin typeface="Arial Black" panose="020B0A04020102020204" pitchFamily="34" charset="0"/>
                <a:cs typeface="Arial Black" panose="020B0A04020102020204" pitchFamily="34" charset="0"/>
              </a:rPr>
            </a:br>
            <a:br>
              <a:rPr lang="en-US">
                <a:solidFill>
                  <a:schemeClr val="tx1">
                    <a:lumMod val="75000"/>
                  </a:schemeClr>
                </a:solidFill>
                <a:latin typeface="Arial Black" panose="020B0A04020102020204" pitchFamily="34" charset="0"/>
                <a:cs typeface="Arial Black" panose="020B0A04020102020204" pitchFamily="34" charset="0"/>
              </a:rPr>
            </a:br>
            <a:br>
              <a:rPr lang="en-US">
                <a:solidFill>
                  <a:schemeClr val="tx1">
                    <a:lumMod val="75000"/>
                  </a:schemeClr>
                </a:solidFill>
                <a:latin typeface="Arial Black" panose="020B0A04020102020204" pitchFamily="34" charset="0"/>
                <a:cs typeface="Arial Black" panose="020B0A04020102020204" pitchFamily="34" charset="0"/>
              </a:rPr>
            </a:br>
            <a:r>
              <a:rPr lang="en-US" sz="1800">
                <a:solidFill>
                  <a:schemeClr val="tx1">
                    <a:lumMod val="75000"/>
                  </a:schemeClr>
                </a:solidFill>
                <a:latin typeface="Arial Narrow" panose="020B0606020202030204" pitchFamily="34" charset="0"/>
                <a:cs typeface="Arial Narrow" panose="020B0606020202030204" pitchFamily="34" charset="0"/>
              </a:rPr>
              <a:t>During Over four weeks, we engaged with the community to understand their needs, collaborated with local organizations, and developed practical solutions to enhance accessibility. By implementing feedback and making necessary adjustments, we were able to create an inclusive environment that addresses the mobility challenges faced by disabled individuals. The project's success highlights the importance of community involvement and collective effort in improving quality of life. The prototype not only provided immediate benefits but also laid the groundwork for sustainable, long-term solutions.</a:t>
            </a:r>
            <a:br>
              <a:rPr lang="en-US" sz="1800">
                <a:solidFill>
                  <a:schemeClr val="tx1">
                    <a:lumMod val="75000"/>
                  </a:schemeClr>
                </a:solidFill>
                <a:latin typeface="Arial Narrow" panose="020B0606020202030204" pitchFamily="34" charset="0"/>
                <a:cs typeface="Arial Narrow" panose="020B0606020202030204" pitchFamily="34" charset="0"/>
              </a:rPr>
            </a:br>
            <a:br>
              <a:rPr lang="en-US">
                <a:solidFill>
                  <a:schemeClr val="tx1">
                    <a:lumMod val="75000"/>
                  </a:schemeClr>
                </a:solidFill>
                <a:latin typeface="Arial Black" panose="020B0A04020102020204" pitchFamily="34" charset="0"/>
                <a:cs typeface="Arial Black" panose="020B0A04020102020204" pitchFamily="34" charset="0"/>
              </a:rPr>
            </a:br>
            <a:br>
              <a:rPr lang="en-US">
                <a:solidFill>
                  <a:schemeClr val="tx1">
                    <a:lumMod val="75000"/>
                  </a:schemeClr>
                </a:solidFill>
                <a:latin typeface="Arial Black" panose="020B0A04020102020204" pitchFamily="34" charset="0"/>
                <a:cs typeface="Arial Black" panose="020B0A04020102020204" pitchFamily="34" charset="0"/>
              </a:rPr>
            </a:br>
            <a:endParaRPr lang="en-US">
              <a:solidFill>
                <a:schemeClr val="tx1">
                  <a:lumMod val="75000"/>
                </a:schemeClr>
              </a:solidFill>
              <a:latin typeface="Arial Black" panose="020B0A04020102020204" pitchFamily="34" charset="0"/>
              <a:cs typeface="Arial Black" panose="020B0A040201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4120</Words>
  <Application>WPS Presentation</Application>
  <PresentationFormat>Widescreen</PresentationFormat>
  <Paragraphs>88</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Wingdings 3</vt:lpstr>
      <vt:lpstr>Arial</vt:lpstr>
      <vt:lpstr>Arial Black</vt:lpstr>
      <vt:lpstr>Arial Narrow</vt:lpstr>
      <vt:lpstr>Microsoft YaHei</vt:lpstr>
      <vt:lpstr>Arial Unicode MS</vt:lpstr>
      <vt:lpstr>Century Gothic</vt:lpstr>
      <vt:lpstr>Calibri</vt:lpstr>
      <vt:lpstr>Ion</vt:lpstr>
      <vt:lpstr>IOT BASED FALL DETECTION SYSTEM USING NODEMCU AND MPU6050 SENSOR    TEAM MEMBERS:                    MENTOR DETAILS :  E.G.PRADEEP                          SAYED Founder of S.ZAMEER BASHA P.SURRYA DURAI </vt:lpstr>
      <vt:lpstr>PROBLEM STATEMENT :      </vt:lpstr>
      <vt:lpstr>ABOUT OUR VISITED NGO:     </vt:lpstr>
      <vt:lpstr>THEMATIC AREA AND ITS MAPPING TO SDG :      The NGO we visited provides unique rooms tailored to meet the needs of the elderly. They create an environment that enhances the well-being and quality of life for their residents by offering comprehensive care, including medical services, personal assistance, social activities, and a safe living space. Their focus is on addressing physical, emotional, and social needs, reducing feelings of loneliness and isolation, and managing chronic conditions like diabetes and heart diseases with specialized care plans.</vt:lpstr>
      <vt:lpstr>PROPOSED ENGINEERING SOLUTION:  Working principle:  The fall detection system using the MPU6050 sensor and NodeMCU operates by continuously monitoring the accelerometer and gyroscope data from the MPU6050. The sensor measures the acceleration along the X, Y, and Z axes and detects rotational motion. The NodeMCU processes this data to identify sudden changes in acceleration and specific angular movements indicative of a fall. When such patterns are detected, the NodeMCU triggers an alert, which is sent via Wi-Fi to a pre-configured server or mobile application, ensuring timely assistance for the user.    Components  Used :   NodeMCU (ESP8266)  MPU6050 Sensor  Power Supply  Connecting Wires  Breadboard </vt:lpstr>
      <vt:lpstr>NON – PROFIT ALIGNMENT :    Non-profit organizations serving disabled people have specific needs to effectively support their beneficiaries. Our observations show they help many disabled individuals live independently, fulfilling their needs within the community. Certified Nursing Assistants (CNAs) are always available to assist and interact with the disabled. Fundraising among NGOs boosts support for disabled persons in society. The collaboration between community work and NGOs is essential in helping disabled individuals, creating a support network that addresses their diverse needs, raises awareness, and fosters a more inclusive and supportive environment.  </vt:lpstr>
      <vt:lpstr>PROPOSED MILESTONES AND TIMELINES :  WEEK 1 : GOT INTRODUCED WITH THE DISABLED PEOPLES    WEEK 2 : INDENTIFIED THE  NEEDS OF THE DISABLED PERSONS    WEEK 3 : INITIATED A GROUP TO SOLVE THEIR PROBLEMS    WEEK 4 : DEVELOPED  A PROTOTYPE TO FULLFILL THEIR NEEDS</vt:lpstr>
      <vt:lpstr>Proposed budget </vt:lpstr>
      <vt:lpstr>CONCLUTION :   During Over four weeks, we engaged with the community to understand their needs, collaborated with local organizations, and developed practical solutions to enhance accessibility. By implementing feedback and making necessary adjustments, we were able to create an inclusive environment that addresses the mobility challenges faced by disabled individuals. The project's success highlights the importance of community involvement and collective effort in improving quality of life. The prototype not only provided immediate benefits but also laid the groundwork for sustainable, long-term solutions.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FALL DETECTION SYSTEM USING NODEMCU AND MPU6050 SENSOR   TEAM MEMBERS:                    MENTOR DETAILS :  E.G.PRADEEP S.ZAMEER BASHA</dc:title>
  <dc:creator>LENOVO</dc:creator>
  <cp:lastModifiedBy>LENOVO</cp:lastModifiedBy>
  <cp:revision>24</cp:revision>
  <dcterms:created xsi:type="dcterms:W3CDTF">2024-07-14T13:18:00Z</dcterms:created>
  <dcterms:modified xsi:type="dcterms:W3CDTF">2024-08-03T11:56:12Z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177E57BC78464DAB8E8730B27BF982D8_13</vt:lpwstr>
  </property>
  <property fmtid="{D5CDD505-2E9C-101B-9397-08002B2CF9AE}" pid="3" name="KSOProductBuildVer">
    <vt:lpwstr>1033-12.2.0.13472</vt:lpwstr>
  </property>
</Properties>
</file>