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12/9/23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bing.com/ck/a?!&amp;&amp;p=aa886d5eb77e9eb3JmltdHM9MTcwMjA4MDAwMCZpZ3VpZD0yOTI3Y2QzOC0zMzE0LTZkOTAtMTczZS1kZDA5MzJiOTZjNzAmaW5zaWQ9NTczMw&amp;ptn=3&amp;ver=2&amp;hsh=3&amp;fclid=2927cd38-3314-6d90-173e-dd0932b96c70&amp;psq=how+healthcare+apps+help+people+in+brief&amp;u=a1aHR0cHM6Ly93d3cucmlzaGFiaHNvZnQuY29tL2Jsb2cvYmVuZWZpdHMtb2YtbW9iaWxlLWFwcHMtaW4taGVhbHRoY2FyZQ&amp;ntb=1" TargetMode="External"/><Relationship Id="rId2" Type="http://schemas.openxmlformats.org/officeDocument/2006/relationships/hyperlink" Target="https://www.bing.com/ck/a?!&amp;&amp;p=3c2c612e289a3b37JmltdHM9MTcwMjA4MDAwMCZpZ3VpZD0yOTI3Y2QzOC0zMzE0LTZkOTAtMTczZS1kZDA5MzJiOTZjNzAmaW5zaWQ9NTcyOQ&amp;ptn=3&amp;ver=2&amp;hsh=3&amp;fclid=2927cd38-3314-6d90-173e-dd0932b96c70&amp;psq=how+healthcare+apps+help+people+in+brief&amp;u=a1aHR0cHM6Ly9pbmZvcm1hdGljcy5ibWouY29tL2NvbnRlbnQvMjYvMS9lMTAwMDA2&amp;ntb=1"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508" y="2017599"/>
            <a:ext cx="8972535" cy="2092928"/>
          </a:xfrm>
        </p:spPr>
        <p:txBody>
          <a:bodyPr/>
          <a:lstStyle/>
          <a:p>
            <a:r>
              <a:rPr lang="en-US" i="1" dirty="0" smtClean="0">
                <a:solidFill>
                  <a:schemeClr val="accent1">
                    <a:lumMod val="75000"/>
                  </a:schemeClr>
                </a:solidFill>
                <a:latin typeface="Arial Black" panose="020B0A04020102020204" pitchFamily="34" charset="0"/>
              </a:rPr>
              <a:t>Empowering independence with </a:t>
            </a:r>
            <a:r>
              <a:rPr lang="en-US" i="1" dirty="0" err="1" smtClean="0">
                <a:solidFill>
                  <a:schemeClr val="accent1">
                    <a:lumMod val="75000"/>
                  </a:schemeClr>
                </a:solidFill>
                <a:latin typeface="Arial Black" panose="020B0A04020102020204" pitchFamily="34" charset="0"/>
              </a:rPr>
              <a:t>ai</a:t>
            </a:r>
            <a:r>
              <a:rPr lang="en-US" i="1" dirty="0" smtClean="0">
                <a:solidFill>
                  <a:schemeClr val="accent1">
                    <a:lumMod val="75000"/>
                  </a:schemeClr>
                </a:solidFill>
                <a:latin typeface="Arial Black" panose="020B0A04020102020204" pitchFamily="34" charset="0"/>
              </a:rPr>
              <a:t>-enhanced applications</a:t>
            </a:r>
            <a:endParaRPr lang="en-US"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960715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359073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549" y="1709159"/>
            <a:ext cx="11425179" cy="5926033"/>
          </a:xfrm>
        </p:spPr>
        <p:txBody>
          <a:bodyPr>
            <a:noAutofit/>
          </a:bodyPr>
          <a:lstStyle/>
          <a:p>
            <a:pPr fontAlgn="base"/>
            <a:r>
              <a:rPr lang="en-US" sz="2400" i="1" dirty="0" smtClean="0">
                <a:solidFill>
                  <a:schemeClr val="accent1">
                    <a:lumMod val="75000"/>
                  </a:schemeClr>
                </a:solidFill>
                <a:latin typeface="Arial Black" panose="020B0A04020102020204" pitchFamily="34" charset="0"/>
              </a:rPr>
              <a:t>Our plan of action to publish healthcare applications :</a:t>
            </a:r>
            <a:br>
              <a:rPr lang="en-US" sz="2400" i="1" dirty="0" smtClean="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
            </a:r>
            <a:br>
              <a:rPr lang="en-US" sz="2400" i="1" dirty="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Improved patient engagement – patients can access and monitor their medical records/prescription details</a:t>
            </a:r>
            <a:r>
              <a:rPr lang="en-US" sz="2400" i="1" dirty="0" smtClean="0">
                <a:solidFill>
                  <a:schemeClr val="accent1">
                    <a:lumMod val="75000"/>
                  </a:schemeClr>
                </a:solidFill>
                <a:latin typeface="Arial Black" panose="020B0A04020102020204" pitchFamily="34" charset="0"/>
              </a:rPr>
              <a:t>;</a:t>
            </a:r>
            <a:br>
              <a:rPr lang="en-US" sz="2400" i="1" dirty="0" smtClean="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
            </a:r>
            <a:br>
              <a:rPr lang="en-US" sz="2400" i="1" dirty="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Minimized risk of misdiagnosis – applications serve as unified storage of patient data</a:t>
            </a:r>
            <a:r>
              <a:rPr lang="en-US" sz="2400" i="1" dirty="0" smtClean="0">
                <a:solidFill>
                  <a:schemeClr val="accent1">
                    <a:lumMod val="75000"/>
                  </a:schemeClr>
                </a:solidFill>
                <a:latin typeface="Arial Black" panose="020B0A04020102020204" pitchFamily="34" charset="0"/>
              </a:rPr>
              <a:t>;</a:t>
            </a:r>
            <a:br>
              <a:rPr lang="en-US" sz="2400" i="1" dirty="0" smtClean="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
            </a:r>
            <a:br>
              <a:rPr lang="en-US" sz="2400" i="1" dirty="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Automated billing and payments – patients can make instant payments securely with a few clicks</a:t>
            </a:r>
            <a:r>
              <a:rPr lang="en-US" sz="2400" i="1" dirty="0" smtClean="0">
                <a:solidFill>
                  <a:schemeClr val="accent1">
                    <a:lumMod val="75000"/>
                  </a:schemeClr>
                </a:solidFill>
                <a:latin typeface="Arial Black" panose="020B0A04020102020204" pitchFamily="34" charset="0"/>
              </a:rPr>
              <a:t>;</a:t>
            </a:r>
            <a:br>
              <a:rPr lang="en-US" sz="2400" i="1" dirty="0" smtClean="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
            </a:r>
            <a:br>
              <a:rPr lang="en-US" sz="2400" i="1" dirty="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Improved prescription alerts – electronic reminders are sent directly to patients’ smartphones</a:t>
            </a:r>
            <a:r>
              <a:rPr lang="en-US" sz="2400" i="1" dirty="0" smtClean="0">
                <a:solidFill>
                  <a:schemeClr val="accent1">
                    <a:lumMod val="75000"/>
                  </a:schemeClr>
                </a:solidFill>
                <a:latin typeface="Arial Black" panose="020B0A04020102020204" pitchFamily="34" charset="0"/>
              </a:rPr>
              <a:t>;</a:t>
            </a:r>
            <a:br>
              <a:rPr lang="en-US" sz="2400" i="1" dirty="0" smtClean="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
            </a:r>
            <a:br>
              <a:rPr lang="en-US" sz="2400" i="1" dirty="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Better interoperability of health data – digitally stored medical data can be easily accessed by other healthcare systems.</a:t>
            </a:r>
            <a:br>
              <a:rPr lang="en-US" sz="2400" i="1" dirty="0">
                <a:solidFill>
                  <a:schemeClr val="accent1">
                    <a:lumMod val="75000"/>
                  </a:schemeClr>
                </a:solidFill>
                <a:latin typeface="Arial Black" panose="020B0A04020102020204" pitchFamily="34" charset="0"/>
              </a:rPr>
            </a:br>
            <a:r>
              <a:rPr lang="en-US" sz="2400" i="1" dirty="0" smtClean="0">
                <a:solidFill>
                  <a:schemeClr val="accent1">
                    <a:lumMod val="75000"/>
                  </a:schemeClr>
                </a:solidFill>
                <a:latin typeface="Arial Black" panose="020B0A04020102020204" pitchFamily="34" charset="0"/>
              </a:rPr>
              <a:t/>
            </a:r>
            <a:br>
              <a:rPr lang="en-US" sz="2400" i="1" dirty="0" smtClean="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
            </a:r>
            <a:br>
              <a:rPr lang="en-US" sz="2400" i="1" dirty="0">
                <a:solidFill>
                  <a:schemeClr val="accent1">
                    <a:lumMod val="75000"/>
                  </a:schemeClr>
                </a:solidFill>
                <a:latin typeface="Arial Black" panose="020B0A04020102020204" pitchFamily="34" charset="0"/>
              </a:rPr>
            </a:br>
            <a:r>
              <a:rPr lang="en-US" sz="2400" i="1" dirty="0" smtClean="0">
                <a:solidFill>
                  <a:schemeClr val="accent1">
                    <a:lumMod val="75000"/>
                  </a:schemeClr>
                </a:solidFill>
                <a:latin typeface="Arial Black" panose="020B0A04020102020204" pitchFamily="34" charset="0"/>
              </a:rPr>
              <a:t/>
            </a:r>
            <a:br>
              <a:rPr lang="en-US" sz="2400" i="1" dirty="0" smtClean="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
            </a:r>
            <a:br>
              <a:rPr lang="en-US" sz="2400" i="1" dirty="0">
                <a:solidFill>
                  <a:schemeClr val="accent1">
                    <a:lumMod val="75000"/>
                  </a:schemeClr>
                </a:solidFill>
                <a:latin typeface="Arial Black" panose="020B0A04020102020204" pitchFamily="34" charset="0"/>
              </a:rPr>
            </a:br>
            <a:r>
              <a:rPr lang="en-US" sz="2400" i="1" dirty="0" smtClean="0">
                <a:solidFill>
                  <a:schemeClr val="accent1">
                    <a:lumMod val="75000"/>
                  </a:schemeClr>
                </a:solidFill>
                <a:latin typeface="Arial Black" panose="020B0A04020102020204" pitchFamily="34" charset="0"/>
              </a:rPr>
              <a:t/>
            </a:r>
            <a:br>
              <a:rPr lang="en-US" sz="2400" i="1" dirty="0" smtClean="0">
                <a:solidFill>
                  <a:schemeClr val="accent1">
                    <a:lumMod val="75000"/>
                  </a:schemeClr>
                </a:solidFill>
                <a:latin typeface="Arial Black" panose="020B0A04020102020204" pitchFamily="34" charset="0"/>
              </a:rPr>
            </a:br>
            <a:r>
              <a:rPr lang="en-US" sz="2400" i="1" dirty="0">
                <a:solidFill>
                  <a:schemeClr val="accent1">
                    <a:lumMod val="75000"/>
                  </a:schemeClr>
                </a:solidFill>
                <a:latin typeface="Arial Black" panose="020B0A04020102020204" pitchFamily="34" charset="0"/>
              </a:rPr>
              <a:t/>
            </a:r>
            <a:br>
              <a:rPr lang="en-US" sz="2400" i="1" dirty="0">
                <a:solidFill>
                  <a:schemeClr val="accent1">
                    <a:lumMod val="75000"/>
                  </a:schemeClr>
                </a:solidFill>
                <a:latin typeface="Arial Black" panose="020B0A04020102020204" pitchFamily="34" charset="0"/>
              </a:rPr>
            </a:br>
            <a:r>
              <a:rPr lang="en-US" sz="2400" i="1" dirty="0" smtClean="0">
                <a:solidFill>
                  <a:schemeClr val="accent1">
                    <a:lumMod val="75000"/>
                  </a:schemeClr>
                </a:solidFill>
                <a:latin typeface="Arial Black" panose="020B0A04020102020204" pitchFamily="34" charset="0"/>
              </a:rPr>
              <a:t/>
            </a:r>
            <a:br>
              <a:rPr lang="en-US" sz="2400" i="1" dirty="0" smtClean="0">
                <a:solidFill>
                  <a:schemeClr val="accent1">
                    <a:lumMod val="75000"/>
                  </a:schemeClr>
                </a:solidFill>
                <a:latin typeface="Arial Black" panose="020B0A04020102020204" pitchFamily="34" charset="0"/>
              </a:rPr>
            </a:br>
            <a:endParaRPr lang="en-US" sz="2400"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3741584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701" y="1145136"/>
            <a:ext cx="8459787" cy="3486685"/>
          </a:xfrm>
        </p:spPr>
        <p:txBody>
          <a:bodyPr>
            <a:normAutofit fontScale="90000"/>
          </a:bodyPr>
          <a:lstStyle/>
          <a:p>
            <a:r>
              <a:rPr lang="en-US" i="1" dirty="0" smtClean="0">
                <a:solidFill>
                  <a:schemeClr val="accent1">
                    <a:lumMod val="75000"/>
                  </a:schemeClr>
                </a:solidFill>
                <a:latin typeface="Arial Black" panose="020B0A04020102020204" pitchFamily="34" charset="0"/>
              </a:rPr>
              <a:t>Problem statement:</a:t>
            </a:r>
            <a:br>
              <a:rPr lang="en-US" i="1" dirty="0" smtClean="0">
                <a:solidFill>
                  <a:schemeClr val="accent1">
                    <a:lumMod val="75000"/>
                  </a:schemeClr>
                </a:solidFill>
                <a:latin typeface="Arial Black" panose="020B0A04020102020204" pitchFamily="34" charset="0"/>
              </a:rPr>
            </a:br>
            <a:r>
              <a:rPr lang="en-US" i="1" dirty="0" smtClean="0">
                <a:solidFill>
                  <a:schemeClr val="accent1">
                    <a:lumMod val="75000"/>
                  </a:schemeClr>
                </a:solidFill>
                <a:latin typeface="Arial Black" panose="020B0A04020102020204" pitchFamily="34" charset="0"/>
              </a:rPr>
              <a:t/>
            </a:r>
            <a:br>
              <a:rPr lang="en-US" i="1" dirty="0" smtClean="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
            </a:r>
            <a:br>
              <a:rPr lang="en-US" i="1" dirty="0">
                <a:solidFill>
                  <a:schemeClr val="accent1">
                    <a:lumMod val="75000"/>
                  </a:schemeClr>
                </a:solidFill>
                <a:latin typeface="Arial Black" panose="020B0A04020102020204" pitchFamily="34" charset="0"/>
              </a:rPr>
            </a:br>
            <a:r>
              <a:rPr lang="en-US" i="1" dirty="0" smtClean="0">
                <a:solidFill>
                  <a:schemeClr val="accent1">
                    <a:lumMod val="75000"/>
                  </a:schemeClr>
                </a:solidFill>
                <a:latin typeface="Arial Black" panose="020B0A04020102020204" pitchFamily="34" charset="0"/>
              </a:rPr>
              <a:t>mobile application solution for </a:t>
            </a:r>
            <a:r>
              <a:rPr lang="en-US" i="1" dirty="0" err="1" smtClean="0">
                <a:solidFill>
                  <a:schemeClr val="accent1">
                    <a:lumMod val="75000"/>
                  </a:schemeClr>
                </a:solidFill>
                <a:latin typeface="Arial Black" panose="020B0A04020102020204" pitchFamily="34" charset="0"/>
              </a:rPr>
              <a:t>healthcare,payer,and</a:t>
            </a:r>
            <a:r>
              <a:rPr lang="en-US" i="1" dirty="0" smtClean="0">
                <a:solidFill>
                  <a:schemeClr val="accent1">
                    <a:lumMod val="75000"/>
                  </a:schemeClr>
                </a:solidFill>
                <a:latin typeface="Arial Black" panose="020B0A04020102020204" pitchFamily="34" charset="0"/>
              </a:rPr>
              <a:t> insurance</a:t>
            </a:r>
            <a:endParaRPr lang="en-US"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20318331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681" y="2376521"/>
            <a:ext cx="8534400" cy="1507067"/>
          </a:xfrm>
        </p:spPr>
        <p:txBody>
          <a:bodyPr>
            <a:normAutofit fontScale="90000"/>
          </a:bodyPr>
          <a:lstStyle/>
          <a:p>
            <a:r>
              <a:rPr lang="en-US" i="1" dirty="0" smtClean="0">
                <a:solidFill>
                  <a:schemeClr val="accent1">
                    <a:lumMod val="75000"/>
                  </a:schemeClr>
                </a:solidFill>
                <a:latin typeface="Arial Black" panose="020B0A04020102020204" pitchFamily="34" charset="0"/>
              </a:rPr>
              <a:t>Team name : tech army</a:t>
            </a:r>
            <a:br>
              <a:rPr lang="en-US" i="1" dirty="0" smtClean="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
            </a:r>
            <a:br>
              <a:rPr lang="en-US" i="1" dirty="0">
                <a:solidFill>
                  <a:schemeClr val="accent1">
                    <a:lumMod val="75000"/>
                  </a:schemeClr>
                </a:solidFill>
                <a:latin typeface="Arial Black" panose="020B0A04020102020204" pitchFamily="34" charset="0"/>
              </a:rPr>
            </a:br>
            <a:r>
              <a:rPr lang="en-US" i="1" dirty="0" smtClean="0">
                <a:solidFill>
                  <a:schemeClr val="accent1">
                    <a:lumMod val="75000"/>
                  </a:schemeClr>
                </a:solidFill>
                <a:latin typeface="Arial Black" panose="020B0A04020102020204" pitchFamily="34" charset="0"/>
              </a:rPr>
              <a:t>team members:</a:t>
            </a:r>
            <a:br>
              <a:rPr lang="en-US" i="1" dirty="0" smtClean="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
            </a:r>
            <a:br>
              <a:rPr lang="en-US" i="1" dirty="0">
                <a:solidFill>
                  <a:schemeClr val="accent1">
                    <a:lumMod val="75000"/>
                  </a:schemeClr>
                </a:solidFill>
                <a:latin typeface="Arial Black" panose="020B0A04020102020204" pitchFamily="34" charset="0"/>
              </a:rPr>
            </a:br>
            <a:r>
              <a:rPr lang="en-US" i="1" dirty="0" smtClean="0">
                <a:solidFill>
                  <a:schemeClr val="accent1">
                    <a:lumMod val="75000"/>
                  </a:schemeClr>
                </a:solidFill>
                <a:latin typeface="Arial Black" panose="020B0A04020102020204" pitchFamily="34" charset="0"/>
              </a:rPr>
              <a:t>                           </a:t>
            </a:r>
            <a:r>
              <a:rPr lang="en-US" i="1" dirty="0" err="1" smtClean="0">
                <a:solidFill>
                  <a:schemeClr val="accent1">
                    <a:lumMod val="75000"/>
                  </a:schemeClr>
                </a:solidFill>
                <a:latin typeface="Arial Black" panose="020B0A04020102020204" pitchFamily="34" charset="0"/>
              </a:rPr>
              <a:t>e.g.Pradeep</a:t>
            </a:r>
            <a:r>
              <a:rPr lang="en-US" i="1" dirty="0" smtClean="0">
                <a:solidFill>
                  <a:schemeClr val="accent1">
                    <a:lumMod val="75000"/>
                  </a:schemeClr>
                </a:solidFill>
                <a:latin typeface="Arial Black" panose="020B0A04020102020204" pitchFamily="34" charset="0"/>
              </a:rPr>
              <a:t/>
            </a:r>
            <a:br>
              <a:rPr lang="en-US" i="1" dirty="0" smtClean="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 </a:t>
            </a:r>
            <a:r>
              <a:rPr lang="en-US" i="1" dirty="0" smtClean="0">
                <a:solidFill>
                  <a:schemeClr val="accent1">
                    <a:lumMod val="75000"/>
                  </a:schemeClr>
                </a:solidFill>
                <a:latin typeface="Arial Black" panose="020B0A04020102020204" pitchFamily="34" charset="0"/>
              </a:rPr>
              <a:t>                          </a:t>
            </a:r>
            <a:r>
              <a:rPr lang="en-US" i="1" dirty="0" err="1" smtClean="0">
                <a:solidFill>
                  <a:schemeClr val="accent1">
                    <a:lumMod val="75000"/>
                  </a:schemeClr>
                </a:solidFill>
                <a:latin typeface="Arial Black" panose="020B0A04020102020204" pitchFamily="34" charset="0"/>
              </a:rPr>
              <a:t>m.s.saisankeet</a:t>
            </a:r>
            <a:r>
              <a:rPr lang="en-US" i="1" dirty="0" smtClean="0">
                <a:solidFill>
                  <a:schemeClr val="accent1">
                    <a:lumMod val="75000"/>
                  </a:schemeClr>
                </a:solidFill>
                <a:latin typeface="Arial Black" panose="020B0A04020102020204" pitchFamily="34" charset="0"/>
              </a:rPr>
              <a:t/>
            </a:r>
            <a:br>
              <a:rPr lang="en-US" i="1" dirty="0" smtClean="0">
                <a:solidFill>
                  <a:schemeClr val="accent1">
                    <a:lumMod val="75000"/>
                  </a:schemeClr>
                </a:solidFill>
                <a:latin typeface="Arial Black" panose="020B0A04020102020204" pitchFamily="34" charset="0"/>
              </a:rPr>
            </a:br>
            <a:r>
              <a:rPr lang="en-US" i="1" dirty="0" smtClean="0">
                <a:solidFill>
                  <a:schemeClr val="accent1">
                    <a:lumMod val="75000"/>
                  </a:schemeClr>
                </a:solidFill>
                <a:latin typeface="Arial Black" panose="020B0A04020102020204" pitchFamily="34" charset="0"/>
              </a:rPr>
              <a:t>                           </a:t>
            </a:r>
            <a:r>
              <a:rPr lang="en-US" i="1" dirty="0" err="1" smtClean="0">
                <a:solidFill>
                  <a:schemeClr val="accent1">
                    <a:lumMod val="75000"/>
                  </a:schemeClr>
                </a:solidFill>
                <a:latin typeface="Arial Black" panose="020B0A04020102020204" pitchFamily="34" charset="0"/>
              </a:rPr>
              <a:t>g.suriayaa</a:t>
            </a:r>
            <a:r>
              <a:rPr lang="en-US" i="1" dirty="0" smtClean="0">
                <a:solidFill>
                  <a:schemeClr val="accent1">
                    <a:lumMod val="75000"/>
                  </a:schemeClr>
                </a:solidFill>
                <a:latin typeface="Arial Black" panose="020B0A04020102020204" pitchFamily="34" charset="0"/>
              </a:rPr>
              <a:t/>
            </a:r>
            <a:br>
              <a:rPr lang="en-US" i="1" dirty="0" smtClean="0">
                <a:solidFill>
                  <a:schemeClr val="accent1">
                    <a:lumMod val="75000"/>
                  </a:schemeClr>
                </a:solidFill>
                <a:latin typeface="Arial Black" panose="020B0A04020102020204" pitchFamily="34" charset="0"/>
              </a:rPr>
            </a:br>
            <a:r>
              <a:rPr lang="en-US" i="1" dirty="0" smtClean="0">
                <a:solidFill>
                  <a:schemeClr val="accent1">
                    <a:lumMod val="75000"/>
                  </a:schemeClr>
                </a:solidFill>
                <a:latin typeface="Arial Black" panose="020B0A04020102020204" pitchFamily="34" charset="0"/>
              </a:rPr>
              <a:t>                           </a:t>
            </a:r>
            <a:r>
              <a:rPr lang="en-US" i="1" dirty="0" err="1" smtClean="0">
                <a:solidFill>
                  <a:schemeClr val="accent1">
                    <a:lumMod val="75000"/>
                  </a:schemeClr>
                </a:solidFill>
                <a:latin typeface="Arial Black" panose="020B0A04020102020204" pitchFamily="34" charset="0"/>
              </a:rPr>
              <a:t>v.koucikan</a:t>
            </a:r>
            <a:r>
              <a:rPr lang="en-US" i="1" dirty="0" smtClean="0">
                <a:solidFill>
                  <a:schemeClr val="accent1">
                    <a:lumMod val="75000"/>
                  </a:schemeClr>
                </a:solidFill>
                <a:latin typeface="Arial Black" panose="020B0A04020102020204" pitchFamily="34" charset="0"/>
              </a:rPr>
              <a:t/>
            </a:r>
            <a:br>
              <a:rPr lang="en-US" i="1" dirty="0" smtClean="0">
                <a:solidFill>
                  <a:schemeClr val="accent1">
                    <a:lumMod val="75000"/>
                  </a:schemeClr>
                </a:solidFill>
                <a:latin typeface="Arial Black" panose="020B0A04020102020204" pitchFamily="34" charset="0"/>
              </a:rPr>
            </a:br>
            <a:r>
              <a:rPr lang="en-US" i="1" dirty="0">
                <a:solidFill>
                  <a:schemeClr val="accent1">
                    <a:lumMod val="75000"/>
                  </a:schemeClr>
                </a:solidFill>
                <a:latin typeface="Arial Black" panose="020B0A04020102020204" pitchFamily="34" charset="0"/>
              </a:rPr>
              <a:t> </a:t>
            </a:r>
            <a:r>
              <a:rPr lang="en-US" i="1" dirty="0" smtClean="0">
                <a:solidFill>
                  <a:schemeClr val="accent1">
                    <a:lumMod val="75000"/>
                  </a:schemeClr>
                </a:solidFill>
                <a:latin typeface="Arial Black" panose="020B0A04020102020204" pitchFamily="34" charset="0"/>
              </a:rPr>
              <a:t>                          </a:t>
            </a:r>
            <a:r>
              <a:rPr lang="en-US" i="1" dirty="0" err="1" smtClean="0">
                <a:solidFill>
                  <a:schemeClr val="accent1">
                    <a:lumMod val="75000"/>
                  </a:schemeClr>
                </a:solidFill>
                <a:latin typeface="Arial Black" panose="020B0A04020102020204" pitchFamily="34" charset="0"/>
              </a:rPr>
              <a:t>b.prasanth</a:t>
            </a:r>
            <a:endParaRPr lang="en-US"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8623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16" y="982766"/>
            <a:ext cx="12192000" cy="6858000"/>
          </a:xfrm>
        </p:spPr>
        <p:txBody>
          <a:bodyPr>
            <a:noAutofit/>
          </a:bodyPr>
          <a:lstStyle/>
          <a:p>
            <a:r>
              <a:rPr lang="en-US" sz="2000" dirty="0" smtClean="0">
                <a:solidFill>
                  <a:schemeClr val="accent1">
                    <a:lumMod val="75000"/>
                  </a:schemeClr>
                </a:solidFill>
                <a:latin typeface="Arial Black" panose="020B0A04020102020204" pitchFamily="34" charset="0"/>
              </a:rPr>
              <a:t>Segmentations in healthcare to solve :</a:t>
            </a:r>
            <a:br>
              <a:rPr lang="en-US" sz="2000" dirty="0" smtClean="0">
                <a:solidFill>
                  <a:schemeClr val="accent1">
                    <a:lumMod val="75000"/>
                  </a:schemeClr>
                </a:solidFill>
                <a:latin typeface="Arial Black" panose="020B0A04020102020204" pitchFamily="34" charset="0"/>
              </a:rPr>
            </a:br>
            <a:r>
              <a:rPr lang="en-US" sz="2000" dirty="0">
                <a:solidFill>
                  <a:schemeClr val="accent1">
                    <a:lumMod val="75000"/>
                  </a:schemeClr>
                </a:solidFill>
                <a:latin typeface="Arial Black" panose="020B0A04020102020204" pitchFamily="34" charset="0"/>
              </a:rPr>
              <a:t/>
            </a:r>
            <a:br>
              <a:rPr lang="en-US" sz="2000" dirty="0">
                <a:solidFill>
                  <a:schemeClr val="accent1">
                    <a:lumMod val="75000"/>
                  </a:schemeClr>
                </a:solidFill>
                <a:latin typeface="Arial Black" panose="020B0A04020102020204" pitchFamily="34" charset="0"/>
              </a:rPr>
            </a:br>
            <a:r>
              <a:rPr lang="en-US" sz="2000" dirty="0" smtClean="0">
                <a:solidFill>
                  <a:schemeClr val="accent1">
                    <a:lumMod val="75000"/>
                  </a:schemeClr>
                </a:solidFill>
                <a:latin typeface="Arial Black" panose="020B0A04020102020204" pitchFamily="34" charset="0"/>
              </a:rPr>
              <a:t> in our application, we are Segmented </a:t>
            </a:r>
            <a:r>
              <a:rPr lang="en-US" sz="2000" dirty="0">
                <a:solidFill>
                  <a:schemeClr val="accent1">
                    <a:lumMod val="75000"/>
                  </a:schemeClr>
                </a:solidFill>
                <a:latin typeface="Arial Black" panose="020B0A04020102020204" pitchFamily="34" charset="0"/>
              </a:rPr>
              <a:t>as a basis for allocating services, products, and information to individuals is not commonplace in health care </a:t>
            </a:r>
            <a:r>
              <a:rPr lang="en-US" sz="2000" dirty="0" smtClean="0">
                <a:solidFill>
                  <a:schemeClr val="accent1">
                    <a:lumMod val="75000"/>
                  </a:schemeClr>
                </a:solidFill>
                <a:latin typeface="Arial Black" panose="020B0A04020102020204" pitchFamily="34" charset="0"/>
              </a:rPr>
              <a:t>. In our Segmentation, procedures </a:t>
            </a:r>
            <a:r>
              <a:rPr lang="en-US" sz="2000" dirty="0">
                <a:solidFill>
                  <a:schemeClr val="accent1">
                    <a:lumMod val="75000"/>
                  </a:schemeClr>
                </a:solidFill>
                <a:latin typeface="Arial Black" panose="020B0A04020102020204" pitchFamily="34" charset="0"/>
              </a:rPr>
              <a:t>often use therapeutic domain or stage of development of a disease as criteria for differentiation (usually exclusively bio-medically oriented). The consequence of this approach is that depending on disease type, individuals, in addition to relevant medical treatment will receive the same additional service and support. At best, there may be some differentiation depending on the stage of the disease.</a:t>
            </a:r>
            <a:br>
              <a:rPr lang="en-US" sz="2000" dirty="0">
                <a:solidFill>
                  <a:schemeClr val="accent1">
                    <a:lumMod val="75000"/>
                  </a:schemeClr>
                </a:solidFill>
                <a:latin typeface="Arial Black" panose="020B0A04020102020204" pitchFamily="34" charset="0"/>
              </a:rPr>
            </a:br>
            <a:r>
              <a:rPr lang="en-US" sz="2000" dirty="0">
                <a:solidFill>
                  <a:schemeClr val="accent1">
                    <a:lumMod val="75000"/>
                  </a:schemeClr>
                </a:solidFill>
                <a:latin typeface="Arial Black" panose="020B0A04020102020204" pitchFamily="34" charset="0"/>
              </a:rPr>
              <a:t>Studies that include psychological factors </a:t>
            </a:r>
            <a:r>
              <a:rPr lang="en-US" sz="2000" dirty="0" smtClean="0">
                <a:solidFill>
                  <a:schemeClr val="accent1">
                    <a:lumMod val="75000"/>
                  </a:schemeClr>
                </a:solidFill>
                <a:latin typeface="Arial Black" panose="020B0A04020102020204" pitchFamily="34" charset="0"/>
              </a:rPr>
              <a:t>are </a:t>
            </a:r>
            <a:r>
              <a:rPr lang="en-US" sz="2000" dirty="0">
                <a:solidFill>
                  <a:schemeClr val="accent1">
                    <a:lumMod val="75000"/>
                  </a:schemeClr>
                </a:solidFill>
                <a:latin typeface="Arial Black" panose="020B0A04020102020204" pitchFamily="34" charset="0"/>
              </a:rPr>
              <a:t>rare </a:t>
            </a:r>
            <a:r>
              <a:rPr lang="en-US" sz="2000" dirty="0" smtClean="0">
                <a:solidFill>
                  <a:schemeClr val="accent1">
                    <a:lumMod val="75000"/>
                  </a:schemeClr>
                </a:solidFill>
                <a:latin typeface="Arial Black" panose="020B0A04020102020204" pitchFamily="34" charset="0"/>
              </a:rPr>
              <a:t>. </a:t>
            </a:r>
            <a:r>
              <a:rPr lang="en-US" sz="2000" dirty="0">
                <a:solidFill>
                  <a:schemeClr val="accent1">
                    <a:lumMod val="75000"/>
                  </a:schemeClr>
                </a:solidFill>
                <a:latin typeface="Arial Black" panose="020B0A04020102020204" pitchFamily="34" charset="0"/>
              </a:rPr>
              <a:t>It should be mentioned that all these studies are empirically driven.</a:t>
            </a:r>
            <a:br>
              <a:rPr lang="en-US" sz="2000" dirty="0">
                <a:solidFill>
                  <a:schemeClr val="accent1">
                    <a:lumMod val="75000"/>
                  </a:schemeClr>
                </a:solidFill>
                <a:latin typeface="Arial Black" panose="020B0A04020102020204" pitchFamily="34" charset="0"/>
              </a:rPr>
            </a:br>
            <a:r>
              <a:rPr lang="en-US" sz="2000" dirty="0">
                <a:solidFill>
                  <a:schemeClr val="accent1">
                    <a:lumMod val="75000"/>
                  </a:schemeClr>
                </a:solidFill>
                <a:latin typeface="Arial Black" panose="020B0A04020102020204" pitchFamily="34" charset="0"/>
              </a:rPr>
              <a:t>A promising model for segmentation in health care is the </a:t>
            </a:r>
            <a:r>
              <a:rPr lang="en-US" sz="2000" dirty="0" err="1">
                <a:solidFill>
                  <a:schemeClr val="accent1">
                    <a:lumMod val="75000"/>
                  </a:schemeClr>
                </a:solidFill>
                <a:latin typeface="Arial Black" panose="020B0A04020102020204" pitchFamily="34" charset="0"/>
              </a:rPr>
              <a:t>Bloem-Stalpers</a:t>
            </a:r>
            <a:r>
              <a:rPr lang="en-US" sz="2000" dirty="0">
                <a:solidFill>
                  <a:schemeClr val="accent1">
                    <a:lumMod val="75000"/>
                  </a:schemeClr>
                </a:solidFill>
                <a:latin typeface="Arial Black" panose="020B0A04020102020204" pitchFamily="34" charset="0"/>
              </a:rPr>
              <a:t> model</a:t>
            </a:r>
            <a:br>
              <a:rPr lang="en-US" sz="2000" dirty="0">
                <a:solidFill>
                  <a:schemeClr val="accent1">
                    <a:lumMod val="75000"/>
                  </a:schemeClr>
                </a:solidFill>
                <a:latin typeface="Arial Black" panose="020B0A04020102020204" pitchFamily="34" charset="0"/>
              </a:rPr>
            </a:br>
            <a:r>
              <a:rPr lang="en-US" sz="2000" dirty="0" smtClean="0">
                <a:latin typeface="Arial Black" panose="020B0A04020102020204" pitchFamily="34" charset="0"/>
              </a:rPr>
              <a:t/>
            </a:r>
            <a:br>
              <a:rPr lang="en-US" sz="2000" dirty="0" smtClean="0">
                <a:latin typeface="Arial Black" panose="020B0A04020102020204" pitchFamily="34" charset="0"/>
              </a:rPr>
            </a:br>
            <a:r>
              <a:rPr lang="en-US" sz="2000" dirty="0">
                <a:latin typeface="Arial Black" panose="020B0A04020102020204" pitchFamily="34" charset="0"/>
              </a:rPr>
              <a:t/>
            </a:r>
            <a:br>
              <a:rPr lang="en-US" sz="2000" dirty="0">
                <a:latin typeface="Arial Black" panose="020B0A04020102020204" pitchFamily="34" charset="0"/>
              </a:rPr>
            </a:br>
            <a:r>
              <a:rPr lang="en-US" sz="2000" dirty="0" smtClean="0">
                <a:latin typeface="Arial Black" panose="020B0A04020102020204" pitchFamily="34" charset="0"/>
              </a:rPr>
              <a:t/>
            </a:r>
            <a:br>
              <a:rPr lang="en-US" sz="2000" dirty="0" smtClean="0">
                <a:latin typeface="Arial Black" panose="020B0A04020102020204" pitchFamily="34" charset="0"/>
              </a:rPr>
            </a:br>
            <a:r>
              <a:rPr lang="en-US" sz="2000" dirty="0">
                <a:latin typeface="Arial Black" panose="020B0A04020102020204" pitchFamily="34" charset="0"/>
              </a:rPr>
              <a:t/>
            </a:r>
            <a:br>
              <a:rPr lang="en-US" sz="2000" dirty="0">
                <a:latin typeface="Arial Black" panose="020B0A04020102020204" pitchFamily="34" charset="0"/>
              </a:rPr>
            </a:br>
            <a:r>
              <a:rPr lang="en-US" sz="2000" dirty="0" smtClean="0">
                <a:latin typeface="Arial Black" panose="020B0A04020102020204" pitchFamily="34" charset="0"/>
              </a:rPr>
              <a:t/>
            </a:r>
            <a:br>
              <a:rPr lang="en-US" sz="2000" dirty="0" smtClean="0">
                <a:latin typeface="Arial Black" panose="020B0A04020102020204" pitchFamily="34" charset="0"/>
              </a:rPr>
            </a:br>
            <a:r>
              <a:rPr lang="en-US" sz="2000" dirty="0">
                <a:latin typeface="Arial Black" panose="020B0A04020102020204" pitchFamily="34" charset="0"/>
              </a:rPr>
              <a:t/>
            </a:r>
            <a:br>
              <a:rPr lang="en-US" sz="2000" dirty="0">
                <a:latin typeface="Arial Black" panose="020B0A04020102020204" pitchFamily="34" charset="0"/>
              </a:rPr>
            </a:br>
            <a:r>
              <a:rPr lang="en-US" sz="2000" dirty="0" smtClean="0">
                <a:latin typeface="Arial Black" panose="020B0A04020102020204" pitchFamily="34" charset="0"/>
              </a:rPr>
              <a:t/>
            </a:r>
            <a:br>
              <a:rPr lang="en-US" sz="2000" dirty="0" smtClean="0">
                <a:latin typeface="Arial Black" panose="020B0A04020102020204" pitchFamily="34" charset="0"/>
              </a:rPr>
            </a:br>
            <a:r>
              <a:rPr lang="en-US" sz="2000" dirty="0">
                <a:latin typeface="Arial Black" panose="020B0A04020102020204" pitchFamily="34" charset="0"/>
              </a:rPr>
              <a:t/>
            </a:r>
            <a:br>
              <a:rPr lang="en-US" sz="2000" dirty="0">
                <a:latin typeface="Arial Black" panose="020B0A04020102020204" pitchFamily="34" charset="0"/>
              </a:rPr>
            </a:br>
            <a:r>
              <a:rPr lang="en-US" sz="2000" dirty="0" smtClean="0">
                <a:latin typeface="Arial Black" panose="020B0A04020102020204" pitchFamily="34" charset="0"/>
              </a:rPr>
              <a:t/>
            </a:r>
            <a:br>
              <a:rPr lang="en-US" sz="2000" dirty="0" smtClean="0">
                <a:latin typeface="Arial Black" panose="020B0A04020102020204" pitchFamily="34" charset="0"/>
              </a:rPr>
            </a:br>
            <a:endParaRPr lang="en-US" sz="2000" dirty="0">
              <a:latin typeface="Arial Black" panose="020B0A04020102020204" pitchFamily="34" charset="0"/>
            </a:endParaRPr>
          </a:p>
        </p:txBody>
      </p:sp>
    </p:spTree>
    <p:extLst>
      <p:ext uri="{BB962C8B-B14F-4D97-AF65-F5344CB8AC3E}">
        <p14:creationId xmlns:p14="http://schemas.microsoft.com/office/powerpoint/2010/main" val="961926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61520" cy="6858000"/>
          </a:xfrm>
          <a:prstGeom prst="rect">
            <a:avLst/>
          </a:prstGeom>
        </p:spPr>
      </p:pic>
      <p:sp>
        <p:nvSpPr>
          <p:cNvPr id="2" name="Title 1"/>
          <p:cNvSpPr>
            <a:spLocks noGrp="1"/>
          </p:cNvSpPr>
          <p:nvPr>
            <p:ph type="title"/>
          </p:nvPr>
        </p:nvSpPr>
        <p:spPr>
          <a:xfrm>
            <a:off x="0" y="0"/>
            <a:ext cx="12192000" cy="6858000"/>
          </a:xfrm>
        </p:spPr>
        <p:txBody>
          <a:bodyPr/>
          <a:lstStyle/>
          <a:p>
            <a:endParaRPr lang="en-US" dirty="0"/>
          </a:p>
        </p:txBody>
      </p:sp>
    </p:spTree>
    <p:extLst>
      <p:ext uri="{BB962C8B-B14F-4D97-AF65-F5344CB8AC3E}">
        <p14:creationId xmlns:p14="http://schemas.microsoft.com/office/powerpoint/2010/main" val="2392154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0935"/>
            <a:ext cx="12192000" cy="7729672"/>
          </a:xfrm>
        </p:spPr>
        <p:txBody>
          <a:bodyPr>
            <a:noAutofit/>
          </a:bodyPr>
          <a:lstStyle/>
          <a:p>
            <a:r>
              <a:rPr lang="en-US" sz="2400" i="1" dirty="0" smtClean="0">
                <a:solidFill>
                  <a:schemeClr val="accent1">
                    <a:lumMod val="75000"/>
                  </a:schemeClr>
                </a:solidFill>
                <a:latin typeface="Arial Black" panose="020B0A04020102020204" pitchFamily="34" charset="0"/>
              </a:rPr>
              <a:t>Methods to solve healthcare problems using applications:</a:t>
            </a:r>
            <a:r>
              <a:rPr lang="en-US" sz="1200" i="1" dirty="0" smtClean="0">
                <a:solidFill>
                  <a:schemeClr val="accent1">
                    <a:lumMod val="75000"/>
                  </a:schemeClr>
                </a:solidFill>
                <a:latin typeface="Arial Black" panose="020B0A04020102020204" pitchFamily="34" charset="0"/>
              </a:rPr>
              <a:t/>
            </a:r>
            <a:br>
              <a:rPr lang="en-US" sz="1200" i="1" dirty="0" smtClean="0">
                <a:solidFill>
                  <a:schemeClr val="accent1">
                    <a:lumMod val="75000"/>
                  </a:schemeClr>
                </a:solidFill>
                <a:latin typeface="Arial Black" panose="020B0A04020102020204" pitchFamily="34" charset="0"/>
              </a:rPr>
            </a:br>
            <a:r>
              <a:rPr lang="en-US" sz="1200" i="1" dirty="0" smtClean="0">
                <a:solidFill>
                  <a:schemeClr val="accent1">
                    <a:lumMod val="75000"/>
                  </a:schemeClr>
                </a:solidFill>
                <a:latin typeface="Arial Black" panose="020B0A04020102020204" pitchFamily="34" charset="0"/>
              </a:rPr>
              <a:t/>
            </a:r>
            <a:br>
              <a:rPr lang="en-US" sz="1200" i="1" dirty="0" smtClean="0">
                <a:solidFill>
                  <a:schemeClr val="accent1">
                    <a:lumMod val="75000"/>
                  </a:schemeClr>
                </a:solidFill>
                <a:latin typeface="Arial Black" panose="020B0A04020102020204" pitchFamily="34" charset="0"/>
              </a:rPr>
            </a:br>
            <a:r>
              <a:rPr lang="en-US" sz="1600" i="1" dirty="0" smtClean="0">
                <a:solidFill>
                  <a:schemeClr val="accent1">
                    <a:lumMod val="75000"/>
                  </a:schemeClr>
                </a:solidFill>
                <a:latin typeface="Arial Black" panose="020B0A04020102020204" pitchFamily="34" charset="0"/>
              </a:rPr>
              <a:t/>
            </a:r>
            <a:br>
              <a:rPr lang="en-US" sz="1600" i="1" dirty="0" smtClean="0">
                <a:solidFill>
                  <a:schemeClr val="accent1">
                    <a:lumMod val="75000"/>
                  </a:schemeClr>
                </a:solidFill>
                <a:latin typeface="Arial Black" panose="020B0A04020102020204" pitchFamily="34" charset="0"/>
              </a:rPr>
            </a:br>
            <a:r>
              <a:rPr lang="en-US" sz="1600" i="1" dirty="0" smtClean="0">
                <a:solidFill>
                  <a:schemeClr val="accent1">
                    <a:lumMod val="75000"/>
                  </a:schemeClr>
                </a:solidFill>
                <a:latin typeface="Arial Black" panose="020B0A04020102020204" pitchFamily="34" charset="0"/>
              </a:rPr>
              <a:t>our healthcare applications  </a:t>
            </a:r>
            <a:r>
              <a:rPr lang="en-US" sz="1600" i="1" dirty="0">
                <a:solidFill>
                  <a:schemeClr val="accent1">
                    <a:lumMod val="75000"/>
                  </a:schemeClr>
                </a:solidFill>
                <a:latin typeface="Arial Black" panose="020B0A04020102020204" pitchFamily="34" charset="0"/>
              </a:rPr>
              <a:t>can help you </a:t>
            </a:r>
            <a:r>
              <a:rPr lang="en-US" sz="1600" i="1" dirty="0" smtClean="0">
                <a:solidFill>
                  <a:schemeClr val="accent1">
                    <a:lumMod val="75000"/>
                  </a:schemeClr>
                </a:solidFill>
                <a:latin typeface="Arial Black" panose="020B0A04020102020204" pitchFamily="34" charset="0"/>
              </a:rPr>
              <a:t>to stay </a:t>
            </a:r>
            <a:r>
              <a:rPr lang="en-US" sz="1600" i="1" dirty="0">
                <a:solidFill>
                  <a:schemeClr val="accent1">
                    <a:lumMod val="75000"/>
                  </a:schemeClr>
                </a:solidFill>
                <a:latin typeface="Arial Black" panose="020B0A04020102020204" pitchFamily="34" charset="0"/>
              </a:rPr>
              <a:t>ahead of the curve and lend a hand in placing you among the top technological healthcare providers. We have tried to list some of the most addressed problems the new advanced healthcare system can solve using </a:t>
            </a:r>
            <a:r>
              <a:rPr lang="en-US" sz="1600" i="1" dirty="0" smtClean="0">
                <a:solidFill>
                  <a:schemeClr val="accent1">
                    <a:lumMod val="75000"/>
                  </a:schemeClr>
                </a:solidFill>
                <a:latin typeface="Arial Black" panose="020B0A04020102020204" pitchFamily="34" charset="0"/>
              </a:rPr>
              <a:t>the technology </a:t>
            </a:r>
            <a:r>
              <a:rPr lang="en-US" sz="1600" i="1" dirty="0">
                <a:solidFill>
                  <a:schemeClr val="accent1">
                    <a:lumMod val="75000"/>
                  </a:schemeClr>
                </a:solidFill>
                <a:latin typeface="Arial Black" panose="020B0A04020102020204" pitchFamily="34" charset="0"/>
              </a:rPr>
              <a:t>for a better and healthier </a:t>
            </a:r>
            <a:r>
              <a:rPr lang="en-US" sz="1600" i="1" dirty="0" err="1" smtClean="0">
                <a:solidFill>
                  <a:schemeClr val="accent1">
                    <a:lumMod val="75000"/>
                  </a:schemeClr>
                </a:solidFill>
                <a:latin typeface="Arial Black" panose="020B0A04020102020204" pitchFamily="34" charset="0"/>
              </a:rPr>
              <a:t>world.healthcare</a:t>
            </a:r>
            <a:r>
              <a:rPr lang="en-US" sz="1600" i="1" dirty="0" smtClean="0">
                <a:solidFill>
                  <a:schemeClr val="accent1">
                    <a:lumMod val="75000"/>
                  </a:schemeClr>
                </a:solidFill>
                <a:latin typeface="Arial Black" panose="020B0A04020102020204" pitchFamily="34" charset="0"/>
              </a:rPr>
              <a:t> </a:t>
            </a:r>
            <a:r>
              <a:rPr lang="en-US" sz="1600" i="1" dirty="0" err="1" smtClean="0">
                <a:solidFill>
                  <a:schemeClr val="accent1">
                    <a:lumMod val="75000"/>
                  </a:schemeClr>
                </a:solidFill>
                <a:latin typeface="Arial Black" panose="020B0A04020102020204" pitchFamily="34" charset="0"/>
                <a:hlinkClick r:id="rId2"/>
              </a:rPr>
              <a:t>Apllications</a:t>
            </a:r>
            <a:r>
              <a:rPr lang="en-US" sz="1600" i="1" dirty="0" smtClean="0">
                <a:solidFill>
                  <a:schemeClr val="accent1">
                    <a:lumMod val="75000"/>
                  </a:schemeClr>
                </a:solidFill>
                <a:latin typeface="Arial Black" panose="020B0A04020102020204" pitchFamily="34" charset="0"/>
              </a:rPr>
              <a:t> </a:t>
            </a:r>
            <a:r>
              <a:rPr lang="en-US" sz="1600" i="1" dirty="0" smtClean="0">
                <a:solidFill>
                  <a:schemeClr val="accent1">
                    <a:lumMod val="75000"/>
                  </a:schemeClr>
                </a:solidFill>
                <a:latin typeface="Arial Black" panose="020B0A04020102020204" pitchFamily="34" charset="0"/>
                <a:hlinkClick r:id="rId2"/>
              </a:rPr>
              <a:t>can </a:t>
            </a:r>
            <a:r>
              <a:rPr lang="en-US" sz="1600" i="1" dirty="0">
                <a:solidFill>
                  <a:schemeClr val="accent1">
                    <a:lumMod val="75000"/>
                  </a:schemeClr>
                </a:solidFill>
                <a:latin typeface="Arial Black" panose="020B0A04020102020204" pitchFamily="34" charset="0"/>
                <a:hlinkClick r:id="rId2"/>
              </a:rPr>
              <a:t>be used to support consumers in a variety of health tasks to manage chronic diseases, support lifestyle changes and in </a:t>
            </a:r>
            <a:r>
              <a:rPr lang="en-US" sz="1600" i="1" dirty="0" smtClean="0">
                <a:solidFill>
                  <a:schemeClr val="accent1">
                    <a:lumMod val="75000"/>
                  </a:schemeClr>
                </a:solidFill>
                <a:latin typeface="Arial Black" panose="020B0A04020102020204" pitchFamily="34" charset="0"/>
                <a:hlinkClick r:id="rId2"/>
              </a:rPr>
              <a:t>self-diagnosis</a:t>
            </a:r>
            <a:r>
              <a:rPr lang="en-US" sz="1600" i="1" dirty="0" smtClean="0">
                <a:solidFill>
                  <a:schemeClr val="accent1">
                    <a:lumMod val="75000"/>
                  </a:schemeClr>
                </a:solidFill>
                <a:latin typeface="Arial Black" panose="020B0A04020102020204" pitchFamily="34" charset="0"/>
              </a:rPr>
              <a:t>.</a:t>
            </a:r>
            <a:r>
              <a:rPr lang="en-US" sz="1600" i="1" dirty="0">
                <a:solidFill>
                  <a:schemeClr val="accent1">
                    <a:lumMod val="75000"/>
                  </a:schemeClr>
                </a:solidFill>
                <a:latin typeface="Arial Black" panose="020B0A04020102020204" pitchFamily="34" charset="0"/>
              </a:rPr>
              <a:t> For clinicians, they can improve access to patient information </a:t>
            </a:r>
            <a:r>
              <a:rPr lang="en-US" sz="1600" i="1" dirty="0" smtClean="0">
                <a:solidFill>
                  <a:schemeClr val="accent1">
                    <a:lumMod val="75000"/>
                  </a:schemeClr>
                </a:solidFill>
                <a:latin typeface="Arial Black" panose="020B0A04020102020204" pitchFamily="34" charset="0"/>
              </a:rPr>
              <a:t>and </a:t>
            </a:r>
            <a:r>
              <a:rPr lang="en-US" sz="1600" i="1" dirty="0">
                <a:solidFill>
                  <a:schemeClr val="accent1">
                    <a:lumMod val="75000"/>
                  </a:schemeClr>
                </a:solidFill>
                <a:latin typeface="Arial Black" panose="020B0A04020102020204" pitchFamily="34" charset="0"/>
              </a:rPr>
              <a:t>clinical decision support tools at the </a:t>
            </a:r>
            <a:r>
              <a:rPr lang="en-US" sz="1600" i="1" dirty="0" smtClean="0">
                <a:solidFill>
                  <a:schemeClr val="accent1">
                    <a:lumMod val="75000"/>
                  </a:schemeClr>
                </a:solidFill>
                <a:latin typeface="Arial Black" panose="020B0A04020102020204" pitchFamily="34" charset="0"/>
              </a:rPr>
              <a:t>point-of-care</a:t>
            </a:r>
            <a:r>
              <a:rPr lang="en-US" sz="1600" i="1" dirty="0">
                <a:solidFill>
                  <a:schemeClr val="accent1">
                    <a:lumMod val="75000"/>
                  </a:schemeClr>
                </a:solidFill>
                <a:latin typeface="Arial Black" panose="020B0A04020102020204" pitchFamily="34" charset="0"/>
              </a:rPr>
              <a:t> </a:t>
            </a:r>
            <a:r>
              <a:rPr lang="en-US" sz="1600" i="1" dirty="0" smtClean="0">
                <a:solidFill>
                  <a:schemeClr val="accent1">
                    <a:lumMod val="75000"/>
                  </a:schemeClr>
                </a:solidFill>
                <a:latin typeface="Arial Black" panose="020B0A04020102020204" pitchFamily="34" charset="0"/>
              </a:rPr>
              <a:t>.</a:t>
            </a:r>
            <a:r>
              <a:rPr lang="en-US" sz="1600" i="1" dirty="0" smtClean="0">
                <a:solidFill>
                  <a:schemeClr val="accent1">
                    <a:lumMod val="75000"/>
                  </a:schemeClr>
                </a:solidFill>
                <a:latin typeface="Arial Black" panose="020B0A04020102020204" pitchFamily="34" charset="0"/>
                <a:hlinkClick r:id="rId3"/>
              </a:rPr>
              <a:t>Other </a:t>
            </a:r>
            <a:r>
              <a:rPr lang="en-US" sz="1600" i="1" dirty="0">
                <a:solidFill>
                  <a:schemeClr val="accent1">
                    <a:lumMod val="75000"/>
                  </a:schemeClr>
                </a:solidFill>
                <a:latin typeface="Arial Black" panose="020B0A04020102020204" pitchFamily="34" charset="0"/>
                <a:hlinkClick r:id="rId3"/>
              </a:rPr>
              <a:t>benefits of healthcare apps include improved patient engagement, minimized risks of misdiagnosis, immediate access to care, hassle-free payments, improved </a:t>
            </a:r>
            <a:r>
              <a:rPr lang="en-US" sz="1600" i="1" dirty="0" smtClean="0">
                <a:solidFill>
                  <a:schemeClr val="accent1">
                    <a:lumMod val="75000"/>
                  </a:schemeClr>
                </a:solidFill>
                <a:latin typeface="Arial Black" panose="020B0A04020102020204" pitchFamily="34" charset="0"/>
                <a:hlinkClick r:id="rId3"/>
              </a:rPr>
              <a:t>prescription alerts</a:t>
            </a:r>
            <a:r>
              <a:rPr lang="en-US" sz="1600" i="1" dirty="0">
                <a:solidFill>
                  <a:schemeClr val="accent1">
                    <a:lumMod val="75000"/>
                  </a:schemeClr>
                </a:solidFill>
                <a:latin typeface="Arial Black" panose="020B0A04020102020204" pitchFamily="34" charset="0"/>
                <a:hlinkClick r:id="rId3"/>
              </a:rPr>
              <a:t>, and enhanced data </a:t>
            </a:r>
            <a:r>
              <a:rPr lang="en-US" sz="1600" i="1" dirty="0" smtClean="0">
                <a:solidFill>
                  <a:schemeClr val="accent1">
                    <a:lumMod val="75000"/>
                  </a:schemeClr>
                </a:solidFill>
                <a:latin typeface="Arial Black" panose="020B0A04020102020204" pitchFamily="34" charset="0"/>
                <a:hlinkClick r:id="rId3"/>
              </a:rPr>
              <a:t>management</a:t>
            </a:r>
            <a:r>
              <a:rPr lang="en-US" sz="1600" i="1" dirty="0" smtClean="0">
                <a:solidFill>
                  <a:schemeClr val="accent1">
                    <a:lumMod val="75000"/>
                  </a:schemeClr>
                </a:solidFill>
                <a:latin typeface="Arial Black" panose="020B0A04020102020204" pitchFamily="34" charset="0"/>
              </a:rPr>
              <a:t>.</a:t>
            </a:r>
            <a:r>
              <a:rPr lang="en-US" sz="2800" dirty="0"/>
              <a:t> </a:t>
            </a:r>
            <a:r>
              <a:rPr lang="en-US" sz="1600" i="1" dirty="0">
                <a:solidFill>
                  <a:schemeClr val="accent1">
                    <a:lumMod val="75000"/>
                  </a:schemeClr>
                </a:solidFill>
                <a:latin typeface="Arial Black" panose="020B0A04020102020204" pitchFamily="34" charset="0"/>
              </a:rPr>
              <a:t>Health care apps offer features that let patients and others monitor their health. These apps often let you measure and record things like your weight, blood sugar level, heartbeat, blood pressure and cholesterol. This can enable a patient to take immediate action if levels increase or decrease</a:t>
            </a:r>
            <a:r>
              <a:rPr lang="en-US" sz="1600" i="1" dirty="0" smtClean="0">
                <a:solidFill>
                  <a:schemeClr val="accent1">
                    <a:lumMod val="75000"/>
                  </a:schemeClr>
                </a:solidFill>
                <a:latin typeface="Arial Black" panose="020B0A04020102020204" pitchFamily="34" charset="0"/>
              </a:rPr>
              <a:t>.</a:t>
            </a:r>
            <a:br>
              <a:rPr lang="en-US" sz="1600" i="1" dirty="0" smtClean="0">
                <a:solidFill>
                  <a:schemeClr val="accent1">
                    <a:lumMod val="75000"/>
                  </a:schemeClr>
                </a:solidFill>
                <a:latin typeface="Arial Black" panose="020B0A04020102020204" pitchFamily="34" charset="0"/>
              </a:rPr>
            </a:br>
            <a:r>
              <a:rPr lang="en-US" sz="1600" i="1" dirty="0">
                <a:solidFill>
                  <a:schemeClr val="accent1">
                    <a:lumMod val="75000"/>
                  </a:schemeClr>
                </a:solidFill>
                <a:latin typeface="Arial Black" panose="020B0A04020102020204" pitchFamily="34" charset="0"/>
              </a:rPr>
              <a:t/>
            </a:r>
            <a:br>
              <a:rPr lang="en-US" sz="1600" i="1" dirty="0">
                <a:solidFill>
                  <a:schemeClr val="accent1">
                    <a:lumMod val="75000"/>
                  </a:schemeClr>
                </a:solidFill>
                <a:latin typeface="Arial Black" panose="020B0A04020102020204" pitchFamily="34" charset="0"/>
              </a:rPr>
            </a:br>
            <a:r>
              <a:rPr lang="en-US" sz="1600" i="1" dirty="0">
                <a:solidFill>
                  <a:schemeClr val="accent1">
                    <a:lumMod val="75000"/>
                  </a:schemeClr>
                </a:solidFill>
                <a:latin typeface="Arial Black" panose="020B0A04020102020204" pitchFamily="34" charset="0"/>
              </a:rPr>
              <a:t/>
            </a:r>
            <a:br>
              <a:rPr lang="en-US" sz="1600" i="1" dirty="0">
                <a:solidFill>
                  <a:schemeClr val="accent1">
                    <a:lumMod val="75000"/>
                  </a:schemeClr>
                </a:solidFill>
                <a:latin typeface="Arial Black" panose="020B0A04020102020204" pitchFamily="34" charset="0"/>
              </a:rPr>
            </a:br>
            <a:r>
              <a:rPr lang="en-US" sz="1600" i="1" dirty="0">
                <a:solidFill>
                  <a:schemeClr val="accent1">
                    <a:lumMod val="75000"/>
                  </a:schemeClr>
                </a:solidFill>
                <a:latin typeface="Arial Black" panose="020B0A04020102020204" pitchFamily="34" charset="0"/>
              </a:rPr>
              <a:t>Patients can now immediately connect with their doctors and their practice through their phones to schedule appointments, receive appointment reminders, and even contact them if there's an emergency. Medication apps for an android or iPhone allow patients to track their medications and set up reminders so they don't miss a dose.</a:t>
            </a:r>
            <a:r>
              <a:rPr lang="en-US" sz="2400" dirty="0"/>
              <a:t/>
            </a:r>
            <a:br>
              <a:rPr lang="en-US" sz="2400" dirty="0"/>
            </a:br>
            <a:r>
              <a:rPr lang="en-US" sz="2400" i="1" dirty="0">
                <a:solidFill>
                  <a:schemeClr val="accent1">
                    <a:lumMod val="75000"/>
                  </a:schemeClr>
                </a:solidFill>
                <a:latin typeface="Arial Black" panose="020B0A04020102020204" pitchFamily="34" charset="0"/>
              </a:rPr>
              <a:t/>
            </a:r>
            <a:br>
              <a:rPr lang="en-US" sz="2400" i="1" dirty="0">
                <a:solidFill>
                  <a:schemeClr val="accent1">
                    <a:lumMod val="75000"/>
                  </a:schemeClr>
                </a:solidFill>
                <a:latin typeface="Arial Black" panose="020B0A04020102020204" pitchFamily="34" charset="0"/>
              </a:rPr>
            </a:br>
            <a:r>
              <a:rPr lang="en-US" sz="2400" b="1" dirty="0"/>
              <a:t/>
            </a:r>
            <a:br>
              <a:rPr lang="en-US" sz="2400" b="1" dirty="0"/>
            </a:br>
            <a:r>
              <a:rPr lang="en-US" sz="2800" dirty="0"/>
              <a:t/>
            </a:r>
            <a:br>
              <a:rPr lang="en-US" sz="2800" dirty="0"/>
            </a:br>
            <a:r>
              <a:rPr lang="en-US" sz="1400" i="1" dirty="0">
                <a:solidFill>
                  <a:schemeClr val="accent1">
                    <a:lumMod val="75000"/>
                  </a:schemeClr>
                </a:solidFill>
                <a:latin typeface="Arial Black" panose="020B0A04020102020204" pitchFamily="34" charset="0"/>
              </a:rPr>
              <a:t/>
            </a:r>
            <a:br>
              <a:rPr lang="en-US" sz="1400" i="1" dirty="0">
                <a:solidFill>
                  <a:schemeClr val="accent1">
                    <a:lumMod val="75000"/>
                  </a:schemeClr>
                </a:solidFill>
                <a:latin typeface="Arial Black" panose="020B0A04020102020204" pitchFamily="34" charset="0"/>
              </a:rPr>
            </a:br>
            <a:r>
              <a:rPr lang="en-US" sz="1400" i="1" dirty="0" smtClean="0">
                <a:solidFill>
                  <a:schemeClr val="accent1">
                    <a:lumMod val="75000"/>
                  </a:schemeClr>
                </a:solidFill>
                <a:latin typeface="Arial Black" panose="020B0A04020102020204" pitchFamily="34" charset="0"/>
              </a:rPr>
              <a:t/>
            </a:r>
            <a:br>
              <a:rPr lang="en-US" sz="1400" i="1" dirty="0" smtClean="0">
                <a:solidFill>
                  <a:schemeClr val="accent1">
                    <a:lumMod val="75000"/>
                  </a:schemeClr>
                </a:solidFill>
                <a:latin typeface="Arial Black" panose="020B0A04020102020204" pitchFamily="34" charset="0"/>
              </a:rPr>
            </a:br>
            <a:r>
              <a:rPr lang="en-US" sz="1400" i="1" dirty="0">
                <a:solidFill>
                  <a:schemeClr val="accent1">
                    <a:lumMod val="75000"/>
                  </a:schemeClr>
                </a:solidFill>
                <a:latin typeface="Arial Black" panose="020B0A04020102020204" pitchFamily="34" charset="0"/>
              </a:rPr>
              <a:t/>
            </a:r>
            <a:br>
              <a:rPr lang="en-US" sz="1400" i="1" dirty="0">
                <a:solidFill>
                  <a:schemeClr val="accent1">
                    <a:lumMod val="75000"/>
                  </a:schemeClr>
                </a:solidFill>
                <a:latin typeface="Arial Black" panose="020B0A04020102020204" pitchFamily="34" charset="0"/>
              </a:rPr>
            </a:br>
            <a:r>
              <a:rPr lang="en-US" sz="1400" i="1" dirty="0" smtClean="0">
                <a:solidFill>
                  <a:schemeClr val="accent1">
                    <a:lumMod val="75000"/>
                  </a:schemeClr>
                </a:solidFill>
                <a:latin typeface="Arial Black" panose="020B0A04020102020204" pitchFamily="34" charset="0"/>
              </a:rPr>
              <a:t/>
            </a:r>
            <a:br>
              <a:rPr lang="en-US" sz="1400" i="1" dirty="0" smtClean="0">
                <a:solidFill>
                  <a:schemeClr val="accent1">
                    <a:lumMod val="75000"/>
                  </a:schemeClr>
                </a:solidFill>
                <a:latin typeface="Arial Black" panose="020B0A04020102020204" pitchFamily="34" charset="0"/>
              </a:rPr>
            </a:br>
            <a:r>
              <a:rPr lang="en-US" sz="1400" i="1" dirty="0">
                <a:solidFill>
                  <a:schemeClr val="accent1">
                    <a:lumMod val="75000"/>
                  </a:schemeClr>
                </a:solidFill>
                <a:latin typeface="Arial Black" panose="020B0A04020102020204" pitchFamily="34" charset="0"/>
              </a:rPr>
              <a:t/>
            </a:r>
            <a:br>
              <a:rPr lang="en-US" sz="1400" i="1" dirty="0">
                <a:solidFill>
                  <a:schemeClr val="accent1">
                    <a:lumMod val="75000"/>
                  </a:schemeClr>
                </a:solidFill>
                <a:latin typeface="Arial Black" panose="020B0A04020102020204" pitchFamily="34" charset="0"/>
              </a:rPr>
            </a:br>
            <a:r>
              <a:rPr lang="en-US" sz="1400" i="1" dirty="0" smtClean="0">
                <a:solidFill>
                  <a:schemeClr val="accent1">
                    <a:lumMod val="75000"/>
                  </a:schemeClr>
                </a:solidFill>
                <a:latin typeface="Arial Black" panose="020B0A04020102020204" pitchFamily="34" charset="0"/>
              </a:rPr>
              <a:t/>
            </a:r>
            <a:br>
              <a:rPr lang="en-US" sz="1400" i="1" dirty="0" smtClean="0">
                <a:solidFill>
                  <a:schemeClr val="accent1">
                    <a:lumMod val="75000"/>
                  </a:schemeClr>
                </a:solidFill>
                <a:latin typeface="Arial Black" panose="020B0A04020102020204" pitchFamily="34" charset="0"/>
              </a:rPr>
            </a:br>
            <a:r>
              <a:rPr lang="en-US" sz="1400" i="1" dirty="0">
                <a:solidFill>
                  <a:schemeClr val="accent1">
                    <a:lumMod val="75000"/>
                  </a:schemeClr>
                </a:solidFill>
                <a:latin typeface="Arial Black" panose="020B0A04020102020204" pitchFamily="34" charset="0"/>
              </a:rPr>
              <a:t/>
            </a:r>
            <a:br>
              <a:rPr lang="en-US" sz="1400" i="1" dirty="0">
                <a:solidFill>
                  <a:schemeClr val="accent1">
                    <a:lumMod val="75000"/>
                  </a:schemeClr>
                </a:solidFill>
                <a:latin typeface="Arial Black" panose="020B0A04020102020204" pitchFamily="34" charset="0"/>
              </a:rPr>
            </a:br>
            <a:endParaRPr lang="en-US" sz="1400"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076532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7079389"/>
          </a:xfrm>
          <a:prstGeom prst="rect">
            <a:avLst/>
          </a:prstGeom>
        </p:spPr>
      </p:pic>
      <p:sp>
        <p:nvSpPr>
          <p:cNvPr id="5" name="AutoShape 6" descr="seven healthcare problems that technology can solve"/>
          <p:cNvSpPr>
            <a:spLocks noGrp="1" noChangeAspect="1" noChangeArrowheads="1"/>
          </p:cNvSpPr>
          <p:nvPr>
            <p:ph type="title"/>
          </p:nvPr>
        </p:nvSpPr>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481198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004"/>
            <a:ext cx="12456920" cy="1140863"/>
          </a:xfrm>
        </p:spPr>
        <p:txBody>
          <a:bodyPr>
            <a:normAutofit/>
          </a:bodyPr>
          <a:lstStyle/>
          <a:p>
            <a:r>
              <a:rPr lang="en-US" i="1" dirty="0" err="1" smtClean="0">
                <a:solidFill>
                  <a:schemeClr val="accent1">
                    <a:lumMod val="75000"/>
                  </a:schemeClr>
                </a:solidFill>
                <a:latin typeface="Arial Black" panose="020B0A04020102020204" pitchFamily="34" charset="0"/>
              </a:rPr>
              <a:t>Bmc</a:t>
            </a:r>
            <a:r>
              <a:rPr lang="en-US" i="1" dirty="0" smtClean="0">
                <a:solidFill>
                  <a:schemeClr val="accent1">
                    <a:lumMod val="75000"/>
                  </a:schemeClr>
                </a:solidFill>
                <a:latin typeface="Arial Black" panose="020B0A04020102020204" pitchFamily="34" charset="0"/>
              </a:rPr>
              <a:t> model for healthcare applications:</a:t>
            </a:r>
            <a:endParaRPr lang="en-US" i="1" dirty="0">
              <a:solidFill>
                <a:schemeClr val="accent1">
                  <a:lumMod val="75000"/>
                </a:schemeClr>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89592"/>
            <a:ext cx="12192000" cy="6068408"/>
          </a:xfrm>
          <a:prstGeom prst="rect">
            <a:avLst/>
          </a:prstGeom>
        </p:spPr>
      </p:pic>
    </p:spTree>
    <p:extLst>
      <p:ext uri="{BB962C8B-B14F-4D97-AF65-F5344CB8AC3E}">
        <p14:creationId xmlns:p14="http://schemas.microsoft.com/office/powerpoint/2010/main" val="4272307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rmAutofit fontScale="90000"/>
          </a:bodyPr>
          <a:lstStyle/>
          <a:p>
            <a:r>
              <a:rPr lang="en-US" b="1" i="1" dirty="0" smtClean="0">
                <a:solidFill>
                  <a:schemeClr val="accent1">
                    <a:lumMod val="75000"/>
                  </a:schemeClr>
                </a:solidFill>
                <a:latin typeface="Arial Black" panose="020B0A04020102020204" pitchFamily="34" charset="0"/>
              </a:rPr>
              <a:t>                  Team member roles :</a:t>
            </a:r>
            <a:br>
              <a:rPr lang="en-US" b="1" i="1" dirty="0" smtClean="0">
                <a:solidFill>
                  <a:schemeClr val="accent1">
                    <a:lumMod val="75000"/>
                  </a:schemeClr>
                </a:solidFill>
                <a:latin typeface="Arial Black" panose="020B0A04020102020204" pitchFamily="34" charset="0"/>
              </a:rPr>
            </a:br>
            <a:r>
              <a:rPr lang="en-US" b="1" i="1" dirty="0">
                <a:solidFill>
                  <a:schemeClr val="accent1">
                    <a:lumMod val="75000"/>
                  </a:schemeClr>
                </a:solidFill>
                <a:latin typeface="Arial Black" panose="020B0A04020102020204" pitchFamily="34" charset="0"/>
              </a:rPr>
              <a:t/>
            </a:r>
            <a:br>
              <a:rPr lang="en-US" b="1" i="1" dirty="0">
                <a:solidFill>
                  <a:schemeClr val="accent1">
                    <a:lumMod val="75000"/>
                  </a:schemeClr>
                </a:solidFill>
                <a:latin typeface="Arial Black" panose="020B0A04020102020204" pitchFamily="34" charset="0"/>
              </a:rPr>
            </a:br>
            <a:r>
              <a:rPr lang="en-US" b="1" i="1" dirty="0" smtClean="0">
                <a:solidFill>
                  <a:schemeClr val="accent1">
                    <a:lumMod val="75000"/>
                  </a:schemeClr>
                </a:solidFill>
                <a:latin typeface="Arial Black" panose="020B0A04020102020204" pitchFamily="34" charset="0"/>
              </a:rPr>
              <a:t>web page design and team lead</a:t>
            </a:r>
            <a:br>
              <a:rPr lang="en-US" b="1" i="1" dirty="0" smtClean="0">
                <a:solidFill>
                  <a:schemeClr val="accent1">
                    <a:lumMod val="75000"/>
                  </a:schemeClr>
                </a:solidFill>
                <a:latin typeface="Arial Black" panose="020B0A04020102020204" pitchFamily="34" charset="0"/>
              </a:rPr>
            </a:br>
            <a:r>
              <a:rPr lang="en-US" b="1" i="1" dirty="0" err="1" smtClean="0">
                <a:solidFill>
                  <a:schemeClr val="accent1">
                    <a:lumMod val="75000"/>
                  </a:schemeClr>
                </a:solidFill>
                <a:latin typeface="Arial Black" panose="020B0A04020102020204" pitchFamily="34" charset="0"/>
              </a:rPr>
              <a:t>v.koucikan</a:t>
            </a:r>
            <a:r>
              <a:rPr lang="en-US" b="1" i="1" dirty="0" smtClean="0">
                <a:solidFill>
                  <a:schemeClr val="accent1">
                    <a:lumMod val="75000"/>
                  </a:schemeClr>
                </a:solidFill>
                <a:latin typeface="Arial Black" panose="020B0A04020102020204" pitchFamily="34" charset="0"/>
              </a:rPr>
              <a:t>.</a:t>
            </a:r>
            <a:br>
              <a:rPr lang="en-US" b="1" i="1" dirty="0" smtClean="0">
                <a:solidFill>
                  <a:schemeClr val="accent1">
                    <a:lumMod val="75000"/>
                  </a:schemeClr>
                </a:solidFill>
                <a:latin typeface="Arial Black" panose="020B0A04020102020204" pitchFamily="34" charset="0"/>
              </a:rPr>
            </a:br>
            <a:r>
              <a:rPr lang="en-US" b="1" i="1" dirty="0">
                <a:solidFill>
                  <a:schemeClr val="accent1">
                    <a:lumMod val="75000"/>
                  </a:schemeClr>
                </a:solidFill>
                <a:latin typeface="Arial Black" panose="020B0A04020102020204" pitchFamily="34" charset="0"/>
              </a:rPr>
              <a:t/>
            </a:r>
            <a:br>
              <a:rPr lang="en-US" b="1" i="1" dirty="0">
                <a:solidFill>
                  <a:schemeClr val="accent1">
                    <a:lumMod val="75000"/>
                  </a:schemeClr>
                </a:solidFill>
                <a:latin typeface="Arial Black" panose="020B0A04020102020204" pitchFamily="34" charset="0"/>
              </a:rPr>
            </a:br>
            <a:r>
              <a:rPr lang="en-US" b="1" i="1" dirty="0" smtClean="0">
                <a:solidFill>
                  <a:schemeClr val="accent1">
                    <a:lumMod val="75000"/>
                  </a:schemeClr>
                </a:solidFill>
                <a:latin typeface="Arial Black" panose="020B0A04020102020204" pitchFamily="34" charset="0"/>
              </a:rPr>
              <a:t>Content creation for web design:</a:t>
            </a:r>
            <a:br>
              <a:rPr lang="en-US" b="1" i="1" dirty="0" smtClean="0">
                <a:solidFill>
                  <a:schemeClr val="accent1">
                    <a:lumMod val="75000"/>
                  </a:schemeClr>
                </a:solidFill>
                <a:latin typeface="Arial Black" panose="020B0A04020102020204" pitchFamily="34" charset="0"/>
              </a:rPr>
            </a:br>
            <a:r>
              <a:rPr lang="en-US" b="1" i="1" dirty="0" err="1" smtClean="0">
                <a:solidFill>
                  <a:schemeClr val="accent1">
                    <a:lumMod val="75000"/>
                  </a:schemeClr>
                </a:solidFill>
                <a:latin typeface="Arial Black" panose="020B0A04020102020204" pitchFamily="34" charset="0"/>
              </a:rPr>
              <a:t>e.g.Pradeep</a:t>
            </a:r>
            <a:r>
              <a:rPr lang="en-US" b="1" i="1" dirty="0" smtClean="0">
                <a:solidFill>
                  <a:schemeClr val="accent1">
                    <a:lumMod val="75000"/>
                  </a:schemeClr>
                </a:solidFill>
                <a:latin typeface="Arial Black" panose="020B0A04020102020204" pitchFamily="34" charset="0"/>
              </a:rPr>
              <a:t>.</a:t>
            </a:r>
            <a:br>
              <a:rPr lang="en-US" b="1" i="1" dirty="0" smtClean="0">
                <a:solidFill>
                  <a:schemeClr val="accent1">
                    <a:lumMod val="75000"/>
                  </a:schemeClr>
                </a:solidFill>
                <a:latin typeface="Arial Black" panose="020B0A04020102020204" pitchFamily="34" charset="0"/>
              </a:rPr>
            </a:br>
            <a:r>
              <a:rPr lang="en-US" b="1" i="1" dirty="0" err="1" smtClean="0">
                <a:solidFill>
                  <a:schemeClr val="accent1">
                    <a:lumMod val="75000"/>
                  </a:schemeClr>
                </a:solidFill>
                <a:latin typeface="Arial Black" panose="020B0A04020102020204" pitchFamily="34" charset="0"/>
              </a:rPr>
              <a:t>M.s.sai</a:t>
            </a:r>
            <a:r>
              <a:rPr lang="en-US" b="1" i="1" dirty="0" smtClean="0">
                <a:solidFill>
                  <a:schemeClr val="accent1">
                    <a:lumMod val="75000"/>
                  </a:schemeClr>
                </a:solidFill>
                <a:latin typeface="Arial Black" panose="020B0A04020102020204" pitchFamily="34" charset="0"/>
              </a:rPr>
              <a:t> </a:t>
            </a:r>
            <a:r>
              <a:rPr lang="en-US" b="1" i="1" dirty="0" err="1" smtClean="0">
                <a:solidFill>
                  <a:schemeClr val="accent1">
                    <a:lumMod val="75000"/>
                  </a:schemeClr>
                </a:solidFill>
                <a:latin typeface="Arial Black" panose="020B0A04020102020204" pitchFamily="34" charset="0"/>
              </a:rPr>
              <a:t>sankeet</a:t>
            </a:r>
            <a:r>
              <a:rPr lang="en-US" b="1" i="1" dirty="0" smtClean="0">
                <a:solidFill>
                  <a:schemeClr val="accent1">
                    <a:lumMod val="75000"/>
                  </a:schemeClr>
                </a:solidFill>
                <a:latin typeface="Arial Black" panose="020B0A04020102020204" pitchFamily="34" charset="0"/>
              </a:rPr>
              <a:t/>
            </a:r>
            <a:br>
              <a:rPr lang="en-US" b="1" i="1" dirty="0" smtClean="0">
                <a:solidFill>
                  <a:schemeClr val="accent1">
                    <a:lumMod val="75000"/>
                  </a:schemeClr>
                </a:solidFill>
                <a:latin typeface="Arial Black" panose="020B0A04020102020204" pitchFamily="34" charset="0"/>
              </a:rPr>
            </a:br>
            <a:r>
              <a:rPr lang="en-US" b="1" i="1" dirty="0">
                <a:solidFill>
                  <a:schemeClr val="accent1">
                    <a:lumMod val="75000"/>
                  </a:schemeClr>
                </a:solidFill>
                <a:latin typeface="Arial Black" panose="020B0A04020102020204" pitchFamily="34" charset="0"/>
              </a:rPr>
              <a:t/>
            </a:r>
            <a:br>
              <a:rPr lang="en-US" b="1" i="1" dirty="0">
                <a:solidFill>
                  <a:schemeClr val="accent1">
                    <a:lumMod val="75000"/>
                  </a:schemeClr>
                </a:solidFill>
                <a:latin typeface="Arial Black" panose="020B0A04020102020204" pitchFamily="34" charset="0"/>
              </a:rPr>
            </a:br>
            <a:r>
              <a:rPr lang="en-US" b="1" i="1" dirty="0" smtClean="0">
                <a:solidFill>
                  <a:schemeClr val="accent1">
                    <a:lumMod val="75000"/>
                  </a:schemeClr>
                </a:solidFill>
                <a:latin typeface="Arial Black" panose="020B0A04020102020204" pitchFamily="34" charset="0"/>
              </a:rPr>
              <a:t>website creation:</a:t>
            </a:r>
            <a:br>
              <a:rPr lang="en-US" b="1" i="1" dirty="0" smtClean="0">
                <a:solidFill>
                  <a:schemeClr val="accent1">
                    <a:lumMod val="75000"/>
                  </a:schemeClr>
                </a:solidFill>
                <a:latin typeface="Arial Black" panose="020B0A04020102020204" pitchFamily="34" charset="0"/>
              </a:rPr>
            </a:br>
            <a:r>
              <a:rPr lang="en-US" b="1" i="1" dirty="0" err="1" smtClean="0">
                <a:solidFill>
                  <a:schemeClr val="accent1">
                    <a:lumMod val="75000"/>
                  </a:schemeClr>
                </a:solidFill>
                <a:latin typeface="Arial Black" panose="020B0A04020102020204" pitchFamily="34" charset="0"/>
              </a:rPr>
              <a:t>g.suriyaa</a:t>
            </a:r>
            <a:r>
              <a:rPr lang="en-US" b="1" i="1" dirty="0" smtClean="0">
                <a:solidFill>
                  <a:schemeClr val="accent1">
                    <a:lumMod val="75000"/>
                  </a:schemeClr>
                </a:solidFill>
                <a:latin typeface="Arial Black" panose="020B0A04020102020204" pitchFamily="34" charset="0"/>
              </a:rPr>
              <a:t>.</a:t>
            </a:r>
            <a:br>
              <a:rPr lang="en-US" b="1" i="1" dirty="0" smtClean="0">
                <a:solidFill>
                  <a:schemeClr val="accent1">
                    <a:lumMod val="75000"/>
                  </a:schemeClr>
                </a:solidFill>
                <a:latin typeface="Arial Black" panose="020B0A04020102020204" pitchFamily="34" charset="0"/>
              </a:rPr>
            </a:br>
            <a:r>
              <a:rPr lang="en-US" b="1" i="1" dirty="0" err="1" smtClean="0">
                <a:solidFill>
                  <a:schemeClr val="accent1">
                    <a:lumMod val="75000"/>
                  </a:schemeClr>
                </a:solidFill>
                <a:latin typeface="Arial Black" panose="020B0A04020102020204" pitchFamily="34" charset="0"/>
              </a:rPr>
              <a:t>B.prasanth</a:t>
            </a:r>
            <a:r>
              <a:rPr lang="en-US" b="1" i="1" dirty="0" smtClean="0">
                <a:solidFill>
                  <a:schemeClr val="accent1">
                    <a:lumMod val="75000"/>
                  </a:schemeClr>
                </a:solidFill>
                <a:latin typeface="Arial Black" panose="020B0A04020102020204" pitchFamily="34" charset="0"/>
              </a:rPr>
              <a:t>.</a:t>
            </a:r>
            <a:br>
              <a:rPr lang="en-US" b="1" i="1" dirty="0" smtClean="0">
                <a:solidFill>
                  <a:schemeClr val="accent1">
                    <a:lumMod val="75000"/>
                  </a:schemeClr>
                </a:solidFill>
                <a:latin typeface="Arial Black" panose="020B0A04020102020204" pitchFamily="34" charset="0"/>
              </a:rPr>
            </a:br>
            <a:r>
              <a:rPr lang="en-US" b="1" i="1" dirty="0">
                <a:solidFill>
                  <a:schemeClr val="accent1">
                    <a:lumMod val="75000"/>
                  </a:schemeClr>
                </a:solidFill>
                <a:latin typeface="Arial Black" panose="020B0A04020102020204" pitchFamily="34" charset="0"/>
              </a:rPr>
              <a:t/>
            </a:r>
            <a:br>
              <a:rPr lang="en-US" b="1" i="1" dirty="0">
                <a:solidFill>
                  <a:schemeClr val="accent1">
                    <a:lumMod val="75000"/>
                  </a:schemeClr>
                </a:solidFill>
                <a:latin typeface="Arial Black" panose="020B0A04020102020204" pitchFamily="34" charset="0"/>
              </a:rPr>
            </a:br>
            <a:endParaRPr lang="en-US" b="1"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487771693"/>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152</TotalTime>
  <Words>47</Words>
  <Application>Microsoft Office PowerPoint</Application>
  <PresentationFormat>Widescreen</PresentationFormat>
  <Paragraphs>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Black</vt:lpstr>
      <vt:lpstr>Century Gothic</vt:lpstr>
      <vt:lpstr>Wingdings 3</vt:lpstr>
      <vt:lpstr>Slice</vt:lpstr>
      <vt:lpstr>Empowering independence with ai-enhanced applications</vt:lpstr>
      <vt:lpstr>Problem statement:   mobile application solution for healthcare,payer,and insurance</vt:lpstr>
      <vt:lpstr>Team name : tech army  team members:                             e.g.Pradeep                            m.s.saisankeet                            g.suriayaa                            v.koucikan                            b.prasanth</vt:lpstr>
      <vt:lpstr>Segmentations in healthcare to solve :   in our application, we are Segmented as a basis for allocating services, products, and information to individuals is not commonplace in health care . In our Segmentation, procedures often use therapeutic domain or stage of development of a disease as criteria for differentiation (usually exclusively bio-medically oriented). The consequence of this approach is that depending on disease type, individuals, in addition to relevant medical treatment will receive the same additional service and support. At best, there may be some differentiation depending on the stage of the disease. Studies that include psychological factors are rare . It should be mentioned that all these studies are empirically driven. A promising model for segmentation in health care is the Bloem-Stalpers model          </vt:lpstr>
      <vt:lpstr>PowerPoint Presentation</vt:lpstr>
      <vt:lpstr>Methods to solve healthcare problems using applications:   our healthcare applications  can help you to stay ahead of the curve and lend a hand in placing you among the top technological healthcare providers. We have tried to list some of the most addressed problems the new advanced healthcare system can solve using the technology for a better and healthier world.healthcare Apllications can be used to support consumers in a variety of health tasks to manage chronic diseases, support lifestyle changes and in self-diagnosis. For clinicians, they can improve access to patient information and clinical decision support tools at the point-of-care .Other benefits of healthcare apps include improved patient engagement, minimized risks of misdiagnosis, immediate access to care, hassle-free payments, improved prescription alerts, and enhanced data management. Health care apps offer features that let patients and others monitor their health. These apps often let you measure and record things like your weight, blood sugar level, heartbeat, blood pressure and cholesterol. This can enable a patient to take immediate action if levels increase or decrease.   Patients can now immediately connect with their doctors and their practice through their phones to schedule appointments, receive appointment reminders, and even contact them if there's an emergency. Medication apps for an android or iPhone allow patients to track their medications and set up reminders so they don't miss a dose.           </vt:lpstr>
      <vt:lpstr>PowerPoint Presentation</vt:lpstr>
      <vt:lpstr>Bmc model for healthcare applications:</vt:lpstr>
      <vt:lpstr>                  Team member roles :  web page design and team lead v.koucikan.  Content creation for web design: e.g.Pradeep. M.s.sai sankeet  website creation: g.suriyaa. B.prasanth.  </vt:lpstr>
      <vt:lpstr>PowerPoint Presentation</vt:lpstr>
      <vt:lpstr>Our plan of action to publish healthcare applications :  Improved patient engagement – patients can access and monitor their medical records/prescription details;  Minimized risk of misdiagnosis – applications serve as unified storage of patient data;  Automated billing and payments – patients can make instant payments securely with a few clicks;  Improved prescription alerts – electronic reminders are sent directly to patients’ smartphones;  Better interoperability of health data – digitally stored medical data can be easily accessed by other healthcare systems.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independence with ai-enhanced applications</dc:title>
  <dc:creator>LENOVO</dc:creator>
  <cp:lastModifiedBy>LENOVO</cp:lastModifiedBy>
  <cp:revision>12</cp:revision>
  <dcterms:created xsi:type="dcterms:W3CDTF">2023-12-09T12:44:41Z</dcterms:created>
  <dcterms:modified xsi:type="dcterms:W3CDTF">2023-12-09T15:53:00Z</dcterms:modified>
</cp:coreProperties>
</file>