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1" r:id="rId1"/>
  </p:sldMasterIdLst>
  <p:sldIdLst>
    <p:sldId id="257" r:id="rId2"/>
    <p:sldId id="258" r:id="rId3"/>
    <p:sldId id="259" r:id="rId4"/>
    <p:sldId id="260" r:id="rId5"/>
    <p:sldId id="263" r:id="rId6"/>
    <p:sldId id="261" r:id="rId7"/>
    <p:sldId id="262"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0542CC-9224-4205-8E52-273BDBBE78E4}">
          <p14:sldIdLst>
            <p14:sldId id="257"/>
            <p14:sldId id="258"/>
            <p14:sldId id="259"/>
            <p14:sldId id="260"/>
            <p14:sldId id="263"/>
            <p14:sldId id="261"/>
            <p14:sldId id="262"/>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6794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706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2727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82998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1217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15137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4874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4833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8216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9940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9882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5589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187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365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5077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459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496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12/8/23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1846044"/>
      </p:ext>
    </p:extLst>
  </p:cSld>
  <p:clrMap bg1="dk1" tx1="lt1" bg2="dk2" tx2="lt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appinventiv.com/healthcare-it-consulting-services/" TargetMode="External"/><Relationship Id="rId2" Type="http://schemas.openxmlformats.org/officeDocument/2006/relationships/hyperlink" Target="https://www.statista.com/outlook/dmo/ecommerce/beauty-health-personal-household-care/health-care/worldwide#revenue" TargetMode="External"/><Relationship Id="rId1" Type="http://schemas.openxmlformats.org/officeDocument/2006/relationships/slideLayout" Target="../slideLayouts/slideLayout6.xml"/><Relationship Id="rId6" Type="http://schemas.openxmlformats.org/officeDocument/2006/relationships/hyperlink" Target="https://www.forbes.com/sites/robertpearl/2021/01/04/healthcare-report-card-companies-that-failed-to-meet-expectations-in-2020/?sh=590b07896163" TargetMode="External"/><Relationship Id="rId5" Type="http://schemas.openxmlformats.org/officeDocument/2006/relationships/hyperlink" Target="https://appinventiv.com/blog/role-of-mhealth-apps-in-healthcare-evolution-from-1-0-3-0/" TargetMode="External"/><Relationship Id="rId4" Type="http://schemas.openxmlformats.org/officeDocument/2006/relationships/hyperlink" Target="https://appinventiv.com/blog/digital-transformation-in-healthca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4430" y="1205747"/>
            <a:ext cx="8534400" cy="4212286"/>
          </a:xfrm>
        </p:spPr>
        <p:txBody>
          <a:bodyPr/>
          <a:lstStyle/>
          <a:p>
            <a:r>
              <a:rPr lang="en-US" i="1" dirty="0" smtClean="0">
                <a:solidFill>
                  <a:schemeClr val="accent1">
                    <a:lumMod val="75000"/>
                  </a:schemeClr>
                </a:solidFill>
                <a:latin typeface="Arial Black" panose="020B0A04020102020204" pitchFamily="34" charset="0"/>
              </a:rPr>
              <a:t>Empowering independence with </a:t>
            </a:r>
            <a:r>
              <a:rPr lang="en-US" i="1" dirty="0" err="1" smtClean="0">
                <a:solidFill>
                  <a:schemeClr val="accent1">
                    <a:lumMod val="75000"/>
                  </a:schemeClr>
                </a:solidFill>
                <a:latin typeface="Arial Black" panose="020B0A04020102020204" pitchFamily="34" charset="0"/>
              </a:rPr>
              <a:t>ai</a:t>
            </a:r>
            <a:r>
              <a:rPr lang="en-US" i="1" dirty="0" smtClean="0">
                <a:solidFill>
                  <a:schemeClr val="accent1">
                    <a:lumMod val="75000"/>
                  </a:schemeClr>
                </a:solidFill>
                <a:latin typeface="Arial Black" panose="020B0A04020102020204" pitchFamily="34" charset="0"/>
              </a:rPr>
              <a:t>-enhanced applications</a:t>
            </a:r>
            <a:endParaRPr lang="en-US" i="1"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19090554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62" y="282011"/>
            <a:ext cx="11750467" cy="6392254"/>
          </a:xfrm>
        </p:spPr>
        <p:txBody>
          <a:bodyPr/>
          <a:lstStyle/>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14824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864" y="1795407"/>
            <a:ext cx="8534400" cy="1507067"/>
          </a:xfrm>
        </p:spPr>
        <p:txBody>
          <a:bodyPr/>
          <a:lstStyle/>
          <a:p>
            <a:pPr algn="ctr"/>
            <a:r>
              <a:rPr lang="en-US" dirty="0" smtClean="0">
                <a:solidFill>
                  <a:schemeClr val="accent1">
                    <a:lumMod val="75000"/>
                  </a:schemeClr>
                </a:solidFill>
                <a:latin typeface="Arial Black" panose="020B0A04020102020204" pitchFamily="34" charset="0"/>
              </a:rPr>
              <a:t>Thank you</a:t>
            </a:r>
            <a:endParaRPr lang="en-US"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6522408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750" y="1419390"/>
            <a:ext cx="8895624" cy="2870599"/>
          </a:xfrm>
        </p:spPr>
        <p:txBody>
          <a:bodyPr>
            <a:normAutofit fontScale="90000"/>
          </a:bodyPr>
          <a:lstStyle/>
          <a:p>
            <a:r>
              <a:rPr lang="en-US" dirty="0" smtClean="0">
                <a:solidFill>
                  <a:schemeClr val="accent1">
                    <a:lumMod val="75000"/>
                  </a:schemeClr>
                </a:solidFill>
                <a:latin typeface="Arial Black" panose="020B0A04020102020204" pitchFamily="34" charset="0"/>
              </a:rPr>
              <a:t>Problem statement :</a:t>
            </a:r>
            <a:br>
              <a:rPr lang="en-US" dirty="0" smtClean="0">
                <a:solidFill>
                  <a:schemeClr val="accent1">
                    <a:lumMod val="75000"/>
                  </a:schemeClr>
                </a:solidFill>
                <a:latin typeface="Arial Black" panose="020B0A04020102020204" pitchFamily="34" charset="0"/>
              </a:rPr>
            </a:br>
            <a:r>
              <a:rPr lang="en-US" dirty="0">
                <a:solidFill>
                  <a:schemeClr val="accent1">
                    <a:lumMod val="75000"/>
                  </a:schemeClr>
                </a:solidFill>
                <a:latin typeface="Arial Black" panose="020B0A04020102020204" pitchFamily="34" charset="0"/>
              </a:rPr>
              <a:t/>
            </a:r>
            <a:br>
              <a:rPr lang="en-US" dirty="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mobile application solutions for </a:t>
            </a:r>
            <a:r>
              <a:rPr lang="en-US" dirty="0" err="1" smtClean="0">
                <a:solidFill>
                  <a:schemeClr val="accent1">
                    <a:lumMod val="75000"/>
                  </a:schemeClr>
                </a:solidFill>
                <a:latin typeface="Arial Black" panose="020B0A04020102020204" pitchFamily="34" charset="0"/>
              </a:rPr>
              <a:t>healthcare,payer,and</a:t>
            </a:r>
            <a:r>
              <a:rPr lang="en-US" dirty="0" smtClean="0">
                <a:solidFill>
                  <a:schemeClr val="accent1">
                    <a:lumMod val="75000"/>
                  </a:schemeClr>
                </a:solidFill>
                <a:latin typeface="Arial Black" panose="020B0A04020102020204" pitchFamily="34" charset="0"/>
              </a:rPr>
              <a:t> insurance</a:t>
            </a:r>
            <a:endParaRPr lang="en-US"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29095396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937" y="487900"/>
            <a:ext cx="8534400" cy="5348878"/>
          </a:xfrm>
        </p:spPr>
        <p:txBody>
          <a:bodyPr>
            <a:normAutofit/>
          </a:bodyPr>
          <a:lstStyle/>
          <a:p>
            <a:r>
              <a:rPr lang="en-US" dirty="0" smtClean="0">
                <a:solidFill>
                  <a:schemeClr val="accent1">
                    <a:lumMod val="75000"/>
                  </a:schemeClr>
                </a:solidFill>
                <a:latin typeface="Arial Black" panose="020B0A04020102020204" pitchFamily="34" charset="0"/>
              </a:rPr>
              <a:t>TEAM NAME:TECH ARMY </a:t>
            </a:r>
            <a:br>
              <a:rPr lang="en-US" dirty="0" smtClean="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r>
            <a:br>
              <a:rPr lang="en-US" dirty="0" smtClean="0">
                <a:solidFill>
                  <a:schemeClr val="accent1">
                    <a:lumMod val="75000"/>
                  </a:schemeClr>
                </a:solidFill>
                <a:latin typeface="Arial Black" panose="020B0A04020102020204" pitchFamily="34" charset="0"/>
              </a:rPr>
            </a:br>
            <a:r>
              <a:rPr lang="en-US" dirty="0">
                <a:solidFill>
                  <a:schemeClr val="accent1">
                    <a:lumMod val="75000"/>
                  </a:schemeClr>
                </a:solidFill>
                <a:latin typeface="Arial Black" panose="020B0A04020102020204" pitchFamily="34" charset="0"/>
              </a:rPr>
              <a:t/>
            </a:r>
            <a:br>
              <a:rPr lang="en-US" dirty="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TEAM  members:</a:t>
            </a:r>
            <a:br>
              <a:rPr lang="en-US" dirty="0" smtClean="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t>
            </a:r>
            <a:r>
              <a:rPr lang="en-US" dirty="0" err="1" smtClean="0">
                <a:solidFill>
                  <a:schemeClr val="accent1">
                    <a:lumMod val="75000"/>
                  </a:schemeClr>
                </a:solidFill>
                <a:latin typeface="Arial Black" panose="020B0A04020102020204" pitchFamily="34" charset="0"/>
              </a:rPr>
              <a:t>e.g.Pradeep</a:t>
            </a:r>
            <a:r>
              <a:rPr lang="en-US" dirty="0" smtClean="0">
                <a:solidFill>
                  <a:schemeClr val="accent1">
                    <a:lumMod val="75000"/>
                  </a:schemeClr>
                </a:solidFill>
                <a:latin typeface="Arial Black" panose="020B0A04020102020204" pitchFamily="34" charset="0"/>
              </a:rPr>
              <a:t/>
            </a:r>
            <a:br>
              <a:rPr lang="en-US" dirty="0" smtClean="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t>
            </a:r>
            <a:r>
              <a:rPr lang="en-US" dirty="0" err="1" smtClean="0">
                <a:solidFill>
                  <a:schemeClr val="accent1">
                    <a:lumMod val="75000"/>
                  </a:schemeClr>
                </a:solidFill>
                <a:latin typeface="Arial Black" panose="020B0A04020102020204" pitchFamily="34" charset="0"/>
              </a:rPr>
              <a:t>m.s.saisankeeth</a:t>
            </a:r>
            <a:r>
              <a:rPr lang="en-US" dirty="0" smtClean="0">
                <a:solidFill>
                  <a:schemeClr val="accent1">
                    <a:lumMod val="75000"/>
                  </a:schemeClr>
                </a:solidFill>
                <a:latin typeface="Arial Black" panose="020B0A04020102020204" pitchFamily="34" charset="0"/>
              </a:rPr>
              <a:t/>
            </a:r>
            <a:br>
              <a:rPr lang="en-US" dirty="0" smtClean="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t>
            </a:r>
            <a:r>
              <a:rPr lang="en-US" dirty="0" err="1" smtClean="0">
                <a:solidFill>
                  <a:schemeClr val="accent1">
                    <a:lumMod val="75000"/>
                  </a:schemeClr>
                </a:solidFill>
                <a:latin typeface="Arial Black" panose="020B0A04020102020204" pitchFamily="34" charset="0"/>
              </a:rPr>
              <a:t>g.suriayaa</a:t>
            </a:r>
            <a:r>
              <a:rPr lang="en-US" dirty="0">
                <a:solidFill>
                  <a:schemeClr val="accent1">
                    <a:lumMod val="75000"/>
                  </a:schemeClr>
                </a:solidFill>
                <a:latin typeface="Arial Black" panose="020B0A04020102020204" pitchFamily="34" charset="0"/>
              </a:rPr>
              <a:t/>
            </a:r>
            <a:br>
              <a:rPr lang="en-US" dirty="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t>
            </a:r>
            <a:r>
              <a:rPr lang="en-US" dirty="0" err="1" smtClean="0">
                <a:solidFill>
                  <a:schemeClr val="accent1">
                    <a:lumMod val="75000"/>
                  </a:schemeClr>
                </a:solidFill>
                <a:latin typeface="Arial Black" panose="020B0A04020102020204" pitchFamily="34" charset="0"/>
              </a:rPr>
              <a:t>b.prasanth</a:t>
            </a:r>
            <a:r>
              <a:rPr lang="en-US" dirty="0" smtClean="0">
                <a:solidFill>
                  <a:schemeClr val="accent1">
                    <a:lumMod val="75000"/>
                  </a:schemeClr>
                </a:solidFill>
                <a:latin typeface="Arial Black" panose="020B0A04020102020204" pitchFamily="34" charset="0"/>
              </a:rPr>
              <a:t/>
            </a:r>
            <a:br>
              <a:rPr lang="en-US" dirty="0" smtClean="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t>
            </a:r>
            <a:r>
              <a:rPr lang="en-US" dirty="0" err="1" smtClean="0">
                <a:solidFill>
                  <a:schemeClr val="accent1">
                    <a:lumMod val="75000"/>
                  </a:schemeClr>
                </a:solidFill>
                <a:latin typeface="Arial Black" panose="020B0A04020102020204" pitchFamily="34" charset="0"/>
              </a:rPr>
              <a:t>v.kouciakan</a:t>
            </a:r>
            <a:endParaRPr lang="en-US"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3907629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50847"/>
            <a:ext cx="9750750" cy="2324458"/>
          </a:xfrm>
        </p:spPr>
        <p:txBody>
          <a:bodyPr>
            <a:noAutofit/>
          </a:bodyPr>
          <a:lstStyle/>
          <a:p>
            <a:r>
              <a:rPr lang="en-US" sz="2800" dirty="0" smtClean="0">
                <a:solidFill>
                  <a:schemeClr val="accent1">
                    <a:lumMod val="75000"/>
                  </a:schemeClr>
                </a:solidFill>
                <a:latin typeface="Arial Black" panose="020B0A04020102020204" pitchFamily="34" charset="0"/>
              </a:rPr>
              <a:t>FEATURES OF HEALTHCARE APPLICATIONS:</a:t>
            </a:r>
            <a:br>
              <a:rPr lang="en-US" sz="2800" dirty="0" smtClean="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
            </a:r>
            <a:br>
              <a:rPr lang="en-US" sz="1400" dirty="0">
                <a:solidFill>
                  <a:schemeClr val="accent1">
                    <a:lumMod val="75000"/>
                  </a:schemeClr>
                </a:solidFill>
                <a:latin typeface="Arial Black" panose="020B0A04020102020204" pitchFamily="34" charset="0"/>
              </a:rPr>
            </a:br>
            <a:r>
              <a:rPr lang="en-US" sz="1400" dirty="0" smtClean="0">
                <a:solidFill>
                  <a:schemeClr val="accent1">
                    <a:lumMod val="75000"/>
                  </a:schemeClr>
                </a:solidFill>
                <a:latin typeface="Arial Black" panose="020B0A04020102020204" pitchFamily="34" charset="0"/>
              </a:rPr>
              <a:t/>
            </a:r>
            <a:br>
              <a:rPr lang="en-US" sz="1400" dirty="0" smtClean="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
            </a:r>
            <a:br>
              <a:rPr lang="en-US" sz="1400" dirty="0">
                <a:solidFill>
                  <a:schemeClr val="accent1">
                    <a:lumMod val="75000"/>
                  </a:schemeClr>
                </a:solidFill>
                <a:latin typeface="Arial Black" panose="020B0A04020102020204" pitchFamily="34" charset="0"/>
              </a:rPr>
            </a:br>
            <a:r>
              <a:rPr lang="en-US" sz="1400" dirty="0" smtClean="0">
                <a:solidFill>
                  <a:schemeClr val="accent1">
                    <a:lumMod val="75000"/>
                  </a:schemeClr>
                </a:solidFill>
                <a:latin typeface="Arial Black" panose="020B0A04020102020204" pitchFamily="34" charset="0"/>
              </a:rPr>
              <a:t>TELEMEDICINE:</a:t>
            </a:r>
            <a:br>
              <a:rPr lang="en-US" sz="1400" dirty="0" smtClean="0">
                <a:solidFill>
                  <a:schemeClr val="accent1">
                    <a:lumMod val="75000"/>
                  </a:schemeClr>
                </a:solidFill>
                <a:latin typeface="Arial Black" panose="020B0A04020102020204" pitchFamily="34" charset="0"/>
              </a:rPr>
            </a:br>
            <a:r>
              <a:rPr lang="en-US" sz="1400" dirty="0" smtClean="0">
                <a:solidFill>
                  <a:schemeClr val="accent1">
                    <a:lumMod val="75000"/>
                  </a:schemeClr>
                </a:solidFill>
                <a:latin typeface="Arial Black" panose="020B0A04020102020204" pitchFamily="34" charset="0"/>
              </a:rPr>
              <a:t/>
            </a:r>
            <a:br>
              <a:rPr lang="en-US" sz="1400" dirty="0" smtClean="0">
                <a:solidFill>
                  <a:schemeClr val="accent1">
                    <a:lumMod val="75000"/>
                  </a:schemeClr>
                </a:solidFill>
                <a:latin typeface="Arial Black" panose="020B0A04020102020204" pitchFamily="34" charset="0"/>
              </a:rPr>
            </a:br>
            <a:r>
              <a:rPr lang="en-US" sz="1400" dirty="0" smtClean="0">
                <a:solidFill>
                  <a:schemeClr val="accent1">
                    <a:lumMod val="75000"/>
                  </a:schemeClr>
                </a:solidFill>
                <a:latin typeface="Arial Black" panose="020B0A04020102020204" pitchFamily="34" charset="0"/>
              </a:rPr>
              <a:t>ALLOWS PATIENTS TO CONNECT WITH DOCTORS AND OTHERS HEALTHCARE PROFESSIONALS FOR VIRTUAL CONSULTATIONS.</a:t>
            </a:r>
            <a:br>
              <a:rPr lang="en-US" sz="1400" dirty="0" smtClean="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
            </a:r>
            <a:br>
              <a:rPr lang="en-US" sz="1400" dirty="0">
                <a:solidFill>
                  <a:schemeClr val="accent1">
                    <a:lumMod val="75000"/>
                  </a:schemeClr>
                </a:solidFill>
                <a:latin typeface="Arial Black" panose="020B0A04020102020204" pitchFamily="34" charset="0"/>
              </a:rPr>
            </a:br>
            <a:r>
              <a:rPr lang="en-US" sz="1400" dirty="0" smtClean="0">
                <a:solidFill>
                  <a:schemeClr val="accent1">
                    <a:lumMod val="75000"/>
                  </a:schemeClr>
                </a:solidFill>
                <a:latin typeface="Arial Black" panose="020B0A04020102020204" pitchFamily="34" charset="0"/>
              </a:rPr>
              <a:t>HEALTH MONITORING:</a:t>
            </a:r>
            <a:br>
              <a:rPr lang="en-US" sz="1400" dirty="0" smtClean="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
            </a:r>
            <a:br>
              <a:rPr lang="en-US" sz="1400" dirty="0">
                <a:solidFill>
                  <a:schemeClr val="accent1">
                    <a:lumMod val="75000"/>
                  </a:schemeClr>
                </a:solidFill>
                <a:latin typeface="Arial Black" panose="020B0A04020102020204" pitchFamily="34" charset="0"/>
              </a:rPr>
            </a:br>
            <a:r>
              <a:rPr lang="en-US" sz="1400" dirty="0" smtClean="0">
                <a:solidFill>
                  <a:schemeClr val="accent1">
                    <a:lumMod val="75000"/>
                  </a:schemeClr>
                </a:solidFill>
                <a:latin typeface="Arial Black" panose="020B0A04020102020204" pitchFamily="34" charset="0"/>
              </a:rPr>
              <a:t>ALLOWS </a:t>
            </a:r>
            <a:r>
              <a:rPr lang="en-US" sz="1400" dirty="0" err="1" smtClean="0">
                <a:solidFill>
                  <a:schemeClr val="accent1">
                    <a:lumMod val="75000"/>
                  </a:schemeClr>
                </a:solidFill>
                <a:latin typeface="Arial Black" panose="020B0A04020102020204" pitchFamily="34" charset="0"/>
              </a:rPr>
              <a:t>HEALTHCare</a:t>
            </a:r>
            <a:r>
              <a:rPr lang="en-US" sz="1400" dirty="0" smtClean="0">
                <a:solidFill>
                  <a:schemeClr val="accent1">
                    <a:lumMod val="75000"/>
                  </a:schemeClr>
                </a:solidFill>
                <a:latin typeface="Arial Black" panose="020B0A04020102020204" pitchFamily="34" charset="0"/>
              </a:rPr>
              <a:t> providers to access patient </a:t>
            </a:r>
            <a:r>
              <a:rPr lang="en-US" sz="1400" dirty="0" err="1" smtClean="0">
                <a:solidFill>
                  <a:schemeClr val="accent1">
                    <a:lumMod val="75000"/>
                  </a:schemeClr>
                </a:solidFill>
                <a:latin typeface="Arial Black" panose="020B0A04020102020204" pitchFamily="34" charset="0"/>
              </a:rPr>
              <a:t>data,monitor</a:t>
            </a:r>
            <a:r>
              <a:rPr lang="en-US" sz="1400" dirty="0" smtClean="0">
                <a:solidFill>
                  <a:schemeClr val="accent1">
                    <a:lumMod val="75000"/>
                  </a:schemeClr>
                </a:solidFill>
                <a:latin typeface="Arial Black" panose="020B0A04020102020204" pitchFamily="34" charset="0"/>
              </a:rPr>
              <a:t> their health in real </a:t>
            </a:r>
            <a:r>
              <a:rPr lang="en-US" sz="1400" dirty="0" err="1" smtClean="0">
                <a:solidFill>
                  <a:schemeClr val="accent1">
                    <a:lumMod val="75000"/>
                  </a:schemeClr>
                </a:solidFill>
                <a:latin typeface="Arial Black" panose="020B0A04020102020204" pitchFamily="34" charset="0"/>
              </a:rPr>
              <a:t>time,and</a:t>
            </a:r>
            <a:r>
              <a:rPr lang="en-US" sz="1400" dirty="0" smtClean="0">
                <a:solidFill>
                  <a:schemeClr val="accent1">
                    <a:lumMod val="75000"/>
                  </a:schemeClr>
                </a:solidFill>
                <a:latin typeface="Arial Black" panose="020B0A04020102020204" pitchFamily="34" charset="0"/>
              </a:rPr>
              <a:t> make informed decisions.</a:t>
            </a:r>
            <a:br>
              <a:rPr lang="en-US" sz="1400" dirty="0" smtClean="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
            </a:r>
            <a:br>
              <a:rPr lang="en-US" sz="1400" dirty="0">
                <a:solidFill>
                  <a:schemeClr val="accent1">
                    <a:lumMod val="75000"/>
                  </a:schemeClr>
                </a:solidFill>
                <a:latin typeface="Arial Black" panose="020B0A04020102020204" pitchFamily="34" charset="0"/>
              </a:rPr>
            </a:br>
            <a:r>
              <a:rPr lang="en-US" sz="1400" dirty="0" smtClean="0">
                <a:solidFill>
                  <a:schemeClr val="accent1">
                    <a:lumMod val="75000"/>
                  </a:schemeClr>
                </a:solidFill>
                <a:latin typeface="Arial Black" panose="020B0A04020102020204" pitchFamily="34" charset="0"/>
              </a:rPr>
              <a:t/>
            </a:r>
            <a:br>
              <a:rPr lang="en-US" sz="1400" dirty="0" smtClean="0">
                <a:solidFill>
                  <a:schemeClr val="accent1">
                    <a:lumMod val="75000"/>
                  </a:schemeClr>
                </a:solidFill>
                <a:latin typeface="Arial Black" panose="020B0A04020102020204" pitchFamily="34" charset="0"/>
              </a:rPr>
            </a:br>
            <a:r>
              <a:rPr lang="en-US" sz="1400" dirty="0" smtClean="0">
                <a:solidFill>
                  <a:schemeClr val="accent1">
                    <a:lumMod val="75000"/>
                  </a:schemeClr>
                </a:solidFill>
                <a:latin typeface="Arial Black" panose="020B0A04020102020204" pitchFamily="34" charset="0"/>
              </a:rPr>
              <a:t>Wearable devices:</a:t>
            </a:r>
            <a:br>
              <a:rPr lang="en-US" sz="1400" dirty="0" smtClean="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
            </a:r>
            <a:br>
              <a:rPr lang="en-US" sz="1400" dirty="0">
                <a:solidFill>
                  <a:schemeClr val="accent1">
                    <a:lumMod val="75000"/>
                  </a:schemeClr>
                </a:solidFill>
                <a:latin typeface="Arial Black" panose="020B0A04020102020204" pitchFamily="34" charset="0"/>
              </a:rPr>
            </a:br>
            <a:r>
              <a:rPr lang="en-US" sz="1400" dirty="0" smtClean="0">
                <a:solidFill>
                  <a:schemeClr val="accent1">
                    <a:lumMod val="75000"/>
                  </a:schemeClr>
                </a:solidFill>
                <a:latin typeface="Arial Black" panose="020B0A04020102020204" pitchFamily="34" charset="0"/>
              </a:rPr>
              <a:t>allow users to gauge fluctuations in their spo2 </a:t>
            </a:r>
            <a:r>
              <a:rPr lang="en-US" sz="1400" dirty="0" err="1" smtClean="0">
                <a:solidFill>
                  <a:schemeClr val="accent1">
                    <a:lumMod val="75000"/>
                  </a:schemeClr>
                </a:solidFill>
                <a:latin typeface="Arial Black" panose="020B0A04020102020204" pitchFamily="34" charset="0"/>
              </a:rPr>
              <a:t>level,blood</a:t>
            </a:r>
            <a:r>
              <a:rPr lang="en-US" sz="1400" dirty="0" smtClean="0">
                <a:solidFill>
                  <a:schemeClr val="accent1">
                    <a:lumMod val="75000"/>
                  </a:schemeClr>
                </a:solidFill>
                <a:latin typeface="Arial Black" panose="020B0A04020102020204" pitchFamily="34" charset="0"/>
              </a:rPr>
              <a:t> pressure,</a:t>
            </a:r>
            <a:r>
              <a:rPr lang="en-US" sz="1400" dirty="0" err="1" smtClean="0">
                <a:solidFill>
                  <a:schemeClr val="accent1">
                    <a:lumMod val="75000"/>
                  </a:schemeClr>
                </a:solidFill>
                <a:latin typeface="Arial Black" panose="020B0A04020102020204" pitchFamily="34" charset="0"/>
              </a:rPr>
              <a:t>etc</a:t>
            </a:r>
            <a:r>
              <a:rPr lang="en-US" sz="1400" dirty="0" smtClean="0">
                <a:solidFill>
                  <a:schemeClr val="accent1">
                    <a:lumMod val="75000"/>
                  </a:schemeClr>
                </a:solidFill>
                <a:latin typeface="Arial Black" panose="020B0A04020102020204" pitchFamily="34" charset="0"/>
              </a:rPr>
              <a:t>..,on </a:t>
            </a:r>
            <a:r>
              <a:rPr lang="en-US" sz="1400" dirty="0" err="1" smtClean="0">
                <a:solidFill>
                  <a:schemeClr val="accent1">
                    <a:lumMod val="75000"/>
                  </a:schemeClr>
                </a:solidFill>
                <a:latin typeface="Arial Black" panose="020B0A04020102020204" pitchFamily="34" charset="0"/>
              </a:rPr>
              <a:t>aregular</a:t>
            </a:r>
            <a:r>
              <a:rPr lang="en-US" sz="1400" dirty="0" smtClean="0">
                <a:solidFill>
                  <a:schemeClr val="accent1">
                    <a:lumMod val="75000"/>
                  </a:schemeClr>
                </a:solidFill>
                <a:latin typeface="Arial Black" panose="020B0A04020102020204" pitchFamily="34" charset="0"/>
              </a:rPr>
              <a:t> basis.</a:t>
            </a:r>
            <a:br>
              <a:rPr lang="en-US" sz="1400" dirty="0" smtClean="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
            </a:r>
            <a:br>
              <a:rPr lang="en-US" sz="1400" dirty="0">
                <a:solidFill>
                  <a:schemeClr val="accent1">
                    <a:lumMod val="75000"/>
                  </a:schemeClr>
                </a:solidFill>
                <a:latin typeface="Arial Black" panose="020B0A04020102020204" pitchFamily="34" charset="0"/>
              </a:rPr>
            </a:br>
            <a:r>
              <a:rPr lang="en-US" sz="1400" dirty="0" smtClean="0">
                <a:solidFill>
                  <a:schemeClr val="accent1">
                    <a:lumMod val="75000"/>
                  </a:schemeClr>
                </a:solidFill>
                <a:latin typeface="Arial Black" panose="020B0A04020102020204" pitchFamily="34" charset="0"/>
              </a:rPr>
              <a:t/>
            </a:r>
            <a:br>
              <a:rPr lang="en-US" sz="1400" dirty="0" smtClean="0">
                <a:solidFill>
                  <a:schemeClr val="accent1">
                    <a:lumMod val="75000"/>
                  </a:schemeClr>
                </a:solidFill>
                <a:latin typeface="Arial Black" panose="020B0A04020102020204" pitchFamily="34" charset="0"/>
              </a:rPr>
            </a:br>
            <a:r>
              <a:rPr lang="en-US" sz="1400" dirty="0" err="1" smtClean="0">
                <a:solidFill>
                  <a:schemeClr val="accent1">
                    <a:lumMod val="75000"/>
                  </a:schemeClr>
                </a:solidFill>
                <a:latin typeface="Arial Black" panose="020B0A04020102020204" pitchFamily="34" charset="0"/>
              </a:rPr>
              <a:t>Blockchain</a:t>
            </a:r>
            <a:r>
              <a:rPr lang="en-US" sz="1400" dirty="0" smtClean="0">
                <a:solidFill>
                  <a:schemeClr val="accent1">
                    <a:lumMod val="75000"/>
                  </a:schemeClr>
                </a:solidFill>
                <a:latin typeface="Arial Black" panose="020B0A04020102020204" pitchFamily="34" charset="0"/>
              </a:rPr>
              <a:t>:</a:t>
            </a:r>
            <a:br>
              <a:rPr lang="en-US" sz="1400" dirty="0" smtClean="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
            </a:r>
            <a:br>
              <a:rPr lang="en-US" sz="1400" dirty="0">
                <a:solidFill>
                  <a:schemeClr val="accent1">
                    <a:lumMod val="75000"/>
                  </a:schemeClr>
                </a:solidFill>
                <a:latin typeface="Arial Black" panose="020B0A04020102020204" pitchFamily="34" charset="0"/>
              </a:rPr>
            </a:br>
            <a:r>
              <a:rPr lang="en-US" sz="1400" dirty="0" smtClean="0">
                <a:solidFill>
                  <a:schemeClr val="accent1">
                    <a:lumMod val="75000"/>
                  </a:schemeClr>
                </a:solidFill>
                <a:latin typeface="Arial Black" panose="020B0A04020102020204" pitchFamily="34" charset="0"/>
              </a:rPr>
              <a:t>can be used for managing </a:t>
            </a:r>
            <a:r>
              <a:rPr lang="en-US" sz="1400" dirty="0" err="1" smtClean="0">
                <a:solidFill>
                  <a:schemeClr val="accent1">
                    <a:lumMod val="75000"/>
                  </a:schemeClr>
                </a:solidFill>
                <a:latin typeface="Arial Black" panose="020B0A04020102020204" pitchFamily="34" charset="0"/>
              </a:rPr>
              <a:t>emr</a:t>
            </a:r>
            <a:r>
              <a:rPr lang="en-US" sz="1400" dirty="0" smtClean="0">
                <a:solidFill>
                  <a:schemeClr val="accent1">
                    <a:lumMod val="75000"/>
                  </a:schemeClr>
                </a:solidFill>
                <a:latin typeface="Arial Black" panose="020B0A04020102020204" pitchFamily="34" charset="0"/>
              </a:rPr>
              <a:t> and </a:t>
            </a:r>
            <a:r>
              <a:rPr lang="en-US" sz="1400" dirty="0" err="1" smtClean="0">
                <a:solidFill>
                  <a:schemeClr val="accent1">
                    <a:lumMod val="75000"/>
                  </a:schemeClr>
                </a:solidFill>
                <a:latin typeface="Arial Black" panose="020B0A04020102020204" pitchFamily="34" charset="0"/>
              </a:rPr>
              <a:t>ehr</a:t>
            </a:r>
            <a:r>
              <a:rPr lang="en-US" sz="1400" dirty="0" smtClean="0">
                <a:solidFill>
                  <a:schemeClr val="accent1">
                    <a:lumMod val="75000"/>
                  </a:schemeClr>
                </a:solidFill>
                <a:latin typeface="Arial Black" panose="020B0A04020102020204" pitchFamily="34" charset="0"/>
              </a:rPr>
              <a:t> data, conducting </a:t>
            </a:r>
            <a:r>
              <a:rPr lang="en-US" sz="1400" dirty="0" err="1" smtClean="0">
                <a:solidFill>
                  <a:schemeClr val="accent1">
                    <a:lumMod val="75000"/>
                  </a:schemeClr>
                </a:solidFill>
                <a:latin typeface="Arial Black" panose="020B0A04020102020204" pitchFamily="34" charset="0"/>
              </a:rPr>
              <a:t>research,medicine</a:t>
            </a:r>
            <a:r>
              <a:rPr lang="en-US" sz="1400" dirty="0" smtClean="0">
                <a:solidFill>
                  <a:schemeClr val="accent1">
                    <a:lumMod val="75000"/>
                  </a:schemeClr>
                </a:solidFill>
                <a:latin typeface="Arial Black" panose="020B0A04020102020204" pitchFamily="34" charset="0"/>
              </a:rPr>
              <a:t> tracking and bettering the insurance and hospital billing process.</a:t>
            </a:r>
            <a:br>
              <a:rPr lang="en-US" sz="1400" dirty="0" smtClean="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
            </a:r>
            <a:br>
              <a:rPr lang="en-US" sz="1400" dirty="0">
                <a:solidFill>
                  <a:schemeClr val="accent1">
                    <a:lumMod val="75000"/>
                  </a:schemeClr>
                </a:solidFill>
                <a:latin typeface="Arial Black" panose="020B0A04020102020204" pitchFamily="34" charset="0"/>
              </a:rPr>
            </a:br>
            <a:r>
              <a:rPr lang="en-US" sz="1400" dirty="0" smtClean="0">
                <a:solidFill>
                  <a:schemeClr val="accent1">
                    <a:lumMod val="75000"/>
                  </a:schemeClr>
                </a:solidFill>
                <a:latin typeface="Arial Black" panose="020B0A04020102020204" pitchFamily="34" charset="0"/>
              </a:rPr>
              <a:t/>
            </a:r>
            <a:br>
              <a:rPr lang="en-US" sz="1400" dirty="0" smtClean="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
            </a:r>
            <a:br>
              <a:rPr lang="en-US" sz="1400" dirty="0">
                <a:solidFill>
                  <a:schemeClr val="accent1">
                    <a:lumMod val="75000"/>
                  </a:schemeClr>
                </a:solidFill>
                <a:latin typeface="Arial Black" panose="020B0A04020102020204" pitchFamily="34" charset="0"/>
              </a:rPr>
            </a:br>
            <a:r>
              <a:rPr lang="en-US" sz="1400" dirty="0" smtClean="0">
                <a:solidFill>
                  <a:schemeClr val="accent1">
                    <a:lumMod val="75000"/>
                  </a:schemeClr>
                </a:solidFill>
                <a:latin typeface="Arial Black" panose="020B0A04020102020204" pitchFamily="34" charset="0"/>
              </a:rPr>
              <a:t/>
            </a:r>
            <a:br>
              <a:rPr lang="en-US" sz="1400" dirty="0" smtClean="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
            </a:r>
            <a:br>
              <a:rPr lang="en-US" sz="1400" dirty="0">
                <a:solidFill>
                  <a:schemeClr val="accent1">
                    <a:lumMod val="75000"/>
                  </a:schemeClr>
                </a:solidFill>
                <a:latin typeface="Arial Black" panose="020B0A04020102020204" pitchFamily="34" charset="0"/>
              </a:rPr>
            </a:br>
            <a:r>
              <a:rPr lang="en-US" sz="1400" dirty="0" smtClean="0">
                <a:solidFill>
                  <a:schemeClr val="accent1">
                    <a:lumMod val="75000"/>
                  </a:schemeClr>
                </a:solidFill>
                <a:latin typeface="Arial Black" panose="020B0A04020102020204" pitchFamily="34" charset="0"/>
              </a:rPr>
              <a:t/>
            </a:r>
            <a:br>
              <a:rPr lang="en-US" sz="1400" dirty="0" smtClean="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
            </a:r>
            <a:br>
              <a:rPr lang="en-US" sz="1400" dirty="0">
                <a:solidFill>
                  <a:schemeClr val="accent1">
                    <a:lumMod val="75000"/>
                  </a:schemeClr>
                </a:solidFill>
                <a:latin typeface="Arial Black" panose="020B0A04020102020204" pitchFamily="34" charset="0"/>
              </a:rPr>
            </a:br>
            <a:r>
              <a:rPr lang="en-US" sz="1400" dirty="0" smtClean="0">
                <a:solidFill>
                  <a:schemeClr val="accent1">
                    <a:lumMod val="75000"/>
                  </a:schemeClr>
                </a:solidFill>
                <a:latin typeface="Arial Black" panose="020B0A04020102020204" pitchFamily="34" charset="0"/>
              </a:rPr>
              <a:t/>
            </a:r>
            <a:br>
              <a:rPr lang="en-US" sz="1400" dirty="0" smtClean="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
            </a:r>
            <a:br>
              <a:rPr lang="en-US" sz="1400" dirty="0">
                <a:solidFill>
                  <a:schemeClr val="accent1">
                    <a:lumMod val="75000"/>
                  </a:schemeClr>
                </a:solidFill>
                <a:latin typeface="Arial Black" panose="020B0A04020102020204" pitchFamily="34" charset="0"/>
              </a:rPr>
            </a:br>
            <a:endParaRPr lang="en-US" sz="1400"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258956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607" y="3757917"/>
            <a:ext cx="4923355" cy="262579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1697" y="165956"/>
            <a:ext cx="4495088" cy="325236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8181" y="3828516"/>
            <a:ext cx="4659740" cy="264584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181" y="367707"/>
            <a:ext cx="5465562" cy="3255709"/>
          </a:xfrm>
          <a:prstGeom prst="rect">
            <a:avLst/>
          </a:prstGeom>
        </p:spPr>
      </p:pic>
    </p:spTree>
    <p:extLst>
      <p:ext uri="{BB962C8B-B14F-4D97-AF65-F5344CB8AC3E}">
        <p14:creationId xmlns:p14="http://schemas.microsoft.com/office/powerpoint/2010/main" val="18578142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458" y="264920"/>
            <a:ext cx="11981204" cy="6593080"/>
          </a:xfrm>
        </p:spPr>
        <p:txBody>
          <a:bodyPr>
            <a:normAutofit/>
          </a:bodyPr>
          <a:lstStyle/>
          <a:p>
            <a:r>
              <a:rPr lang="en-US" dirty="0" err="1" smtClean="0">
                <a:solidFill>
                  <a:schemeClr val="accent1">
                    <a:lumMod val="75000"/>
                  </a:schemeClr>
                </a:solidFill>
                <a:latin typeface="Arial Black" panose="020B0A04020102020204" pitchFamily="34" charset="0"/>
              </a:rPr>
              <a:t>Exsiting</a:t>
            </a:r>
            <a:r>
              <a:rPr lang="en-US" dirty="0" smtClean="0">
                <a:solidFill>
                  <a:schemeClr val="accent1">
                    <a:lumMod val="75000"/>
                  </a:schemeClr>
                </a:solidFill>
                <a:latin typeface="Arial Black" panose="020B0A04020102020204" pitchFamily="34" charset="0"/>
              </a:rPr>
              <a:t> model:</a:t>
            </a:r>
            <a:br>
              <a:rPr lang="en-US" dirty="0" smtClean="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r>
            <a:br>
              <a:rPr lang="en-US" dirty="0" smtClean="0">
                <a:solidFill>
                  <a:schemeClr val="accent1">
                    <a:lumMod val="75000"/>
                  </a:schemeClr>
                </a:solidFill>
                <a:latin typeface="Arial Black" panose="020B0A04020102020204" pitchFamily="34" charset="0"/>
              </a:rPr>
            </a:br>
            <a:r>
              <a:rPr lang="en-US" dirty="0">
                <a:solidFill>
                  <a:schemeClr val="accent1">
                    <a:lumMod val="75000"/>
                  </a:schemeClr>
                </a:solidFill>
                <a:latin typeface="Arial Black" panose="020B0A04020102020204" pitchFamily="34" charset="0"/>
              </a:rPr>
              <a:t/>
            </a:r>
            <a:br>
              <a:rPr lang="en-US" dirty="0">
                <a:solidFill>
                  <a:schemeClr val="accent1">
                    <a:lumMod val="75000"/>
                  </a:schemeClr>
                </a:solidFill>
                <a:latin typeface="Arial Black" panose="020B0A04020102020204" pitchFamily="34" charset="0"/>
              </a:rPr>
            </a:br>
            <a:r>
              <a:rPr lang="en-US" dirty="0">
                <a:solidFill>
                  <a:schemeClr val="accent1">
                    <a:lumMod val="75000"/>
                  </a:schemeClr>
                </a:solidFill>
                <a:latin typeface="Arial Black" panose="020B0A04020102020204" pitchFamily="34" charset="0"/>
              </a:rPr>
              <a:t/>
            </a:r>
            <a:br>
              <a:rPr lang="en-US" dirty="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r>
            <a:br>
              <a:rPr lang="en-US" dirty="0" smtClean="0">
                <a:solidFill>
                  <a:schemeClr val="accent1">
                    <a:lumMod val="75000"/>
                  </a:schemeClr>
                </a:solidFill>
                <a:latin typeface="Arial Black" panose="020B0A04020102020204" pitchFamily="34" charset="0"/>
              </a:rPr>
            </a:br>
            <a:r>
              <a:rPr lang="en-US" dirty="0">
                <a:solidFill>
                  <a:schemeClr val="accent1">
                    <a:lumMod val="75000"/>
                  </a:schemeClr>
                </a:solidFill>
                <a:latin typeface="Arial Black" panose="020B0A04020102020204" pitchFamily="34" charset="0"/>
              </a:rPr>
              <a:t/>
            </a:r>
            <a:br>
              <a:rPr lang="en-US" dirty="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r>
            <a:br>
              <a:rPr lang="en-US" dirty="0" smtClean="0">
                <a:solidFill>
                  <a:schemeClr val="accent1">
                    <a:lumMod val="75000"/>
                  </a:schemeClr>
                </a:solidFill>
                <a:latin typeface="Arial Black" panose="020B0A04020102020204" pitchFamily="34" charset="0"/>
              </a:rPr>
            </a:br>
            <a:r>
              <a:rPr lang="en-US" dirty="0">
                <a:solidFill>
                  <a:schemeClr val="accent1">
                    <a:lumMod val="75000"/>
                  </a:schemeClr>
                </a:solidFill>
                <a:latin typeface="Arial Black" panose="020B0A04020102020204" pitchFamily="34" charset="0"/>
              </a:rPr>
              <a:t/>
            </a:r>
            <a:br>
              <a:rPr lang="en-US" dirty="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r>
            <a:br>
              <a:rPr lang="en-US" dirty="0" smtClean="0">
                <a:solidFill>
                  <a:schemeClr val="accent1">
                    <a:lumMod val="75000"/>
                  </a:schemeClr>
                </a:solidFill>
                <a:latin typeface="Arial Black" panose="020B0A04020102020204" pitchFamily="34" charset="0"/>
              </a:rPr>
            </a:br>
            <a:r>
              <a:rPr lang="en-US" dirty="0">
                <a:solidFill>
                  <a:schemeClr val="accent1">
                    <a:lumMod val="75000"/>
                  </a:schemeClr>
                </a:solidFill>
                <a:latin typeface="Arial Black" panose="020B0A04020102020204" pitchFamily="34" charset="0"/>
              </a:rPr>
              <a:t/>
            </a:r>
            <a:br>
              <a:rPr lang="en-US" dirty="0">
                <a:solidFill>
                  <a:schemeClr val="accent1">
                    <a:lumMod val="75000"/>
                  </a:schemeClr>
                </a:solidFill>
                <a:latin typeface="Arial Black" panose="020B0A04020102020204" pitchFamily="34" charset="0"/>
              </a:rPr>
            </a:br>
            <a:endParaRPr lang="en-US" dirty="0">
              <a:solidFill>
                <a:schemeClr val="accent1">
                  <a:lumMod val="75000"/>
                </a:schemeClr>
              </a:solidFill>
              <a:latin typeface="Arial Black" panose="020B0A040201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58" y="1666428"/>
            <a:ext cx="5407352" cy="365791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6060" y="1574717"/>
            <a:ext cx="5543981" cy="3841335"/>
          </a:xfrm>
          <a:prstGeom prst="rect">
            <a:avLst/>
          </a:prstGeom>
        </p:spPr>
      </p:pic>
    </p:spTree>
    <p:extLst>
      <p:ext uri="{BB962C8B-B14F-4D97-AF65-F5344CB8AC3E}">
        <p14:creationId xmlns:p14="http://schemas.microsoft.com/office/powerpoint/2010/main" val="35741815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20" y="111096"/>
            <a:ext cx="11459910" cy="6537532"/>
          </a:xfrm>
        </p:spPr>
        <p:txBody>
          <a:bodyPr>
            <a:normAutofit/>
          </a:bodyPr>
          <a:lstStyle/>
          <a:p>
            <a:r>
              <a:rPr lang="en-US" dirty="0" smtClean="0">
                <a:solidFill>
                  <a:schemeClr val="accent1">
                    <a:lumMod val="75000"/>
                  </a:schemeClr>
                </a:solidFill>
                <a:latin typeface="Arial Black" panose="020B0A04020102020204" pitchFamily="34" charset="0"/>
              </a:rPr>
              <a:t>Our model:</a:t>
            </a:r>
            <a:br>
              <a:rPr lang="en-US" dirty="0" smtClean="0">
                <a:solidFill>
                  <a:schemeClr val="accent1">
                    <a:lumMod val="75000"/>
                  </a:schemeClr>
                </a:solidFill>
                <a:latin typeface="Arial Black" panose="020B0A04020102020204" pitchFamily="34" charset="0"/>
              </a:rPr>
            </a:br>
            <a:r>
              <a:rPr lang="en-US" dirty="0">
                <a:solidFill>
                  <a:schemeClr val="accent1">
                    <a:lumMod val="75000"/>
                  </a:schemeClr>
                </a:solidFill>
                <a:latin typeface="Arial Black" panose="020B0A04020102020204" pitchFamily="34" charset="0"/>
              </a:rPr>
              <a:t/>
            </a:r>
            <a:br>
              <a:rPr lang="en-US" dirty="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r>
            <a:br>
              <a:rPr lang="en-US" dirty="0" smtClean="0">
                <a:solidFill>
                  <a:schemeClr val="accent1">
                    <a:lumMod val="75000"/>
                  </a:schemeClr>
                </a:solidFill>
                <a:latin typeface="Arial Black" panose="020B0A04020102020204" pitchFamily="34" charset="0"/>
              </a:rPr>
            </a:br>
            <a:r>
              <a:rPr lang="en-US" dirty="0">
                <a:solidFill>
                  <a:schemeClr val="accent1">
                    <a:lumMod val="75000"/>
                  </a:schemeClr>
                </a:solidFill>
                <a:latin typeface="Arial Black" panose="020B0A04020102020204" pitchFamily="34" charset="0"/>
              </a:rPr>
              <a:t/>
            </a:r>
            <a:br>
              <a:rPr lang="en-US" dirty="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r>
            <a:br>
              <a:rPr lang="en-US" dirty="0" smtClean="0">
                <a:solidFill>
                  <a:schemeClr val="accent1">
                    <a:lumMod val="75000"/>
                  </a:schemeClr>
                </a:solidFill>
                <a:latin typeface="Arial Black" panose="020B0A04020102020204" pitchFamily="34" charset="0"/>
              </a:rPr>
            </a:br>
            <a:r>
              <a:rPr lang="en-US" dirty="0">
                <a:solidFill>
                  <a:schemeClr val="accent1">
                    <a:lumMod val="75000"/>
                  </a:schemeClr>
                </a:solidFill>
                <a:latin typeface="Arial Black" panose="020B0A04020102020204" pitchFamily="34" charset="0"/>
              </a:rPr>
              <a:t/>
            </a:r>
            <a:br>
              <a:rPr lang="en-US" dirty="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r>
            <a:br>
              <a:rPr lang="en-US" dirty="0" smtClean="0">
                <a:solidFill>
                  <a:schemeClr val="accent1">
                    <a:lumMod val="75000"/>
                  </a:schemeClr>
                </a:solidFill>
                <a:latin typeface="Arial Black" panose="020B0A04020102020204" pitchFamily="34" charset="0"/>
              </a:rPr>
            </a:br>
            <a:r>
              <a:rPr lang="en-US" dirty="0">
                <a:solidFill>
                  <a:schemeClr val="accent1">
                    <a:lumMod val="75000"/>
                  </a:schemeClr>
                </a:solidFill>
                <a:latin typeface="Arial Black" panose="020B0A04020102020204" pitchFamily="34" charset="0"/>
              </a:rPr>
              <a:t/>
            </a:r>
            <a:br>
              <a:rPr lang="en-US" dirty="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r>
            <a:br>
              <a:rPr lang="en-US" dirty="0" smtClean="0">
                <a:solidFill>
                  <a:schemeClr val="accent1">
                    <a:lumMod val="75000"/>
                  </a:schemeClr>
                </a:solidFill>
                <a:latin typeface="Arial Black" panose="020B0A04020102020204" pitchFamily="34" charset="0"/>
              </a:rPr>
            </a:br>
            <a:r>
              <a:rPr lang="en-US" dirty="0">
                <a:solidFill>
                  <a:schemeClr val="accent1">
                    <a:lumMod val="75000"/>
                  </a:schemeClr>
                </a:solidFill>
                <a:latin typeface="Arial Black" panose="020B0A04020102020204" pitchFamily="34" charset="0"/>
              </a:rPr>
              <a:t/>
            </a:r>
            <a:br>
              <a:rPr lang="en-US" dirty="0">
                <a:solidFill>
                  <a:schemeClr val="accent1">
                    <a:lumMod val="75000"/>
                  </a:schemeClr>
                </a:solidFill>
                <a:latin typeface="Arial Black" panose="020B0A04020102020204" pitchFamily="34" charset="0"/>
              </a:rPr>
            </a:br>
            <a:endParaRPr lang="en-US" dirty="0">
              <a:solidFill>
                <a:schemeClr val="accent1">
                  <a:lumMod val="75000"/>
                </a:schemeClr>
              </a:solidFill>
              <a:latin typeface="Arial Black" panose="020B0A040201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679" y="1611279"/>
            <a:ext cx="2335708" cy="417183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8203" y="1611279"/>
            <a:ext cx="2536865" cy="425629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4182" y="1612179"/>
            <a:ext cx="2613463" cy="4348512"/>
          </a:xfrm>
          <a:prstGeom prst="rect">
            <a:avLst/>
          </a:prstGeom>
        </p:spPr>
      </p:pic>
    </p:spTree>
    <p:extLst>
      <p:ext uri="{BB962C8B-B14F-4D97-AF65-F5344CB8AC3E}">
        <p14:creationId xmlns:p14="http://schemas.microsoft.com/office/powerpoint/2010/main" val="4044396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54372" y="307649"/>
            <a:ext cx="11544821" cy="6375162"/>
          </a:xfrm>
        </p:spPr>
        <p:txBody>
          <a:bodyPr>
            <a:normAutofit fontScale="90000"/>
          </a:bodyPr>
          <a:lstStyle/>
          <a:p>
            <a:r>
              <a:rPr lang="en-US" dirty="0" smtClean="0">
                <a:solidFill>
                  <a:schemeClr val="accent1">
                    <a:lumMod val="75000"/>
                  </a:schemeClr>
                </a:solidFill>
                <a:latin typeface="Arial Black" panose="020B0A04020102020204" pitchFamily="34" charset="0"/>
              </a:rPr>
              <a:t>Guide to develop mobile healthcare APPLICATIONS </a:t>
            </a:r>
            <a:br>
              <a:rPr lang="en-US" dirty="0" smtClean="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r>
            <a:br>
              <a:rPr lang="en-US" dirty="0" smtClean="0">
                <a:solidFill>
                  <a:schemeClr val="accent1">
                    <a:lumMod val="75000"/>
                  </a:schemeClr>
                </a:solidFill>
                <a:latin typeface="Arial Black" panose="020B0A04020102020204" pitchFamily="34" charset="0"/>
              </a:rPr>
            </a:br>
            <a:r>
              <a:rPr lang="en-US" dirty="0">
                <a:solidFill>
                  <a:schemeClr val="accent1">
                    <a:lumMod val="75000"/>
                  </a:schemeClr>
                </a:solidFill>
                <a:latin typeface="Arial Black" panose="020B0A04020102020204" pitchFamily="34" charset="0"/>
              </a:rPr>
              <a:t/>
            </a:r>
            <a:br>
              <a:rPr lang="en-US" dirty="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r>
            <a:br>
              <a:rPr lang="en-US" dirty="0" smtClean="0">
                <a:solidFill>
                  <a:schemeClr val="accent1">
                    <a:lumMod val="75000"/>
                  </a:schemeClr>
                </a:solidFill>
                <a:latin typeface="Arial Black" panose="020B0A04020102020204" pitchFamily="34" charset="0"/>
              </a:rPr>
            </a:br>
            <a:r>
              <a:rPr lang="en-US" dirty="0">
                <a:solidFill>
                  <a:schemeClr val="accent1">
                    <a:lumMod val="75000"/>
                  </a:schemeClr>
                </a:solidFill>
                <a:latin typeface="Arial Black" panose="020B0A04020102020204" pitchFamily="34" charset="0"/>
              </a:rPr>
              <a:t/>
            </a:r>
            <a:br>
              <a:rPr lang="en-US" dirty="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r>
            <a:br>
              <a:rPr lang="en-US" dirty="0" smtClean="0">
                <a:solidFill>
                  <a:schemeClr val="accent1">
                    <a:lumMod val="75000"/>
                  </a:schemeClr>
                </a:solidFill>
                <a:latin typeface="Arial Black" panose="020B0A04020102020204" pitchFamily="34" charset="0"/>
              </a:rPr>
            </a:br>
            <a:r>
              <a:rPr lang="en-US" dirty="0">
                <a:solidFill>
                  <a:schemeClr val="accent1">
                    <a:lumMod val="75000"/>
                  </a:schemeClr>
                </a:solidFill>
                <a:latin typeface="Arial Black" panose="020B0A04020102020204" pitchFamily="34" charset="0"/>
              </a:rPr>
              <a:t/>
            </a:r>
            <a:br>
              <a:rPr lang="en-US" dirty="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r>
            <a:br>
              <a:rPr lang="en-US" dirty="0" smtClean="0">
                <a:solidFill>
                  <a:schemeClr val="accent1">
                    <a:lumMod val="75000"/>
                  </a:schemeClr>
                </a:solidFill>
                <a:latin typeface="Arial Black" panose="020B0A04020102020204" pitchFamily="34" charset="0"/>
              </a:rPr>
            </a:br>
            <a:r>
              <a:rPr lang="en-US" dirty="0">
                <a:solidFill>
                  <a:schemeClr val="accent1">
                    <a:lumMod val="75000"/>
                  </a:schemeClr>
                </a:solidFill>
                <a:latin typeface="Arial Black" panose="020B0A04020102020204" pitchFamily="34" charset="0"/>
              </a:rPr>
              <a:t/>
            </a:r>
            <a:br>
              <a:rPr lang="en-US" dirty="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r>
            <a:br>
              <a:rPr lang="en-US" dirty="0" smtClean="0">
                <a:solidFill>
                  <a:schemeClr val="accent1">
                    <a:lumMod val="75000"/>
                  </a:schemeClr>
                </a:solidFill>
                <a:latin typeface="Arial Black" panose="020B0A04020102020204" pitchFamily="34" charset="0"/>
              </a:rPr>
            </a:br>
            <a:r>
              <a:rPr lang="en-US" dirty="0">
                <a:solidFill>
                  <a:schemeClr val="accent1">
                    <a:lumMod val="75000"/>
                  </a:schemeClr>
                </a:solidFill>
                <a:latin typeface="Arial Black" panose="020B0A04020102020204" pitchFamily="34" charset="0"/>
              </a:rPr>
              <a:t/>
            </a:r>
            <a:br>
              <a:rPr lang="en-US" dirty="0">
                <a:solidFill>
                  <a:schemeClr val="accent1">
                    <a:lumMod val="75000"/>
                  </a:schemeClr>
                </a:solidFill>
                <a:latin typeface="Arial Black" panose="020B0A04020102020204" pitchFamily="34" charset="0"/>
              </a:rPr>
            </a:br>
            <a:r>
              <a:rPr lang="en-US" dirty="0" smtClean="0">
                <a:solidFill>
                  <a:schemeClr val="accent1">
                    <a:lumMod val="75000"/>
                  </a:schemeClr>
                </a:solidFill>
                <a:latin typeface="Arial Black" panose="020B0A04020102020204" pitchFamily="34" charset="0"/>
              </a:rPr>
              <a:t/>
            </a:r>
            <a:br>
              <a:rPr lang="en-US" dirty="0" smtClean="0">
                <a:solidFill>
                  <a:schemeClr val="accent1">
                    <a:lumMod val="75000"/>
                  </a:schemeClr>
                </a:solidFill>
                <a:latin typeface="Arial Black" panose="020B0A04020102020204" pitchFamily="34" charset="0"/>
              </a:rPr>
            </a:br>
            <a:endParaRPr lang="en-US" dirty="0">
              <a:solidFill>
                <a:schemeClr val="accent1">
                  <a:lumMod val="75000"/>
                </a:schemeClr>
              </a:solidFill>
              <a:latin typeface="Arial Black" panose="020B0A040201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738" y="1362021"/>
            <a:ext cx="10134764" cy="4940502"/>
          </a:xfrm>
          <a:prstGeom prst="rect">
            <a:avLst/>
          </a:prstGeom>
        </p:spPr>
      </p:pic>
    </p:spTree>
    <p:extLst>
      <p:ext uri="{BB962C8B-B14F-4D97-AF65-F5344CB8AC3E}">
        <p14:creationId xmlns:p14="http://schemas.microsoft.com/office/powerpoint/2010/main" val="24751626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2748"/>
            <a:ext cx="11571006" cy="7281016"/>
          </a:xfrm>
        </p:spPr>
        <p:txBody>
          <a:bodyPr>
            <a:noAutofit/>
          </a:bodyPr>
          <a:lstStyle/>
          <a:p>
            <a:r>
              <a:rPr lang="en-US" sz="1400" dirty="0">
                <a:solidFill>
                  <a:schemeClr val="accent1">
                    <a:lumMod val="75000"/>
                  </a:schemeClr>
                </a:solidFill>
                <a:latin typeface="Arial Black" panose="020B0A04020102020204" pitchFamily="34" charset="0"/>
              </a:rPr>
              <a:t>The healthcare industry has grown rapidly in recent years, particularly after the COVID-19 pandemic. </a:t>
            </a:r>
            <a:r>
              <a:rPr lang="en-US" sz="1400" dirty="0">
                <a:solidFill>
                  <a:schemeClr val="accent1">
                    <a:lumMod val="75000"/>
                  </a:schemeClr>
                </a:solidFill>
                <a:latin typeface="Arial Black" panose="020B0A04020102020204" pitchFamily="34" charset="0"/>
                <a:hlinkClick r:id="rId2"/>
              </a:rPr>
              <a:t>According to </a:t>
            </a:r>
            <a:r>
              <a:rPr lang="en-US" sz="1400" dirty="0" err="1">
                <a:solidFill>
                  <a:schemeClr val="accent1">
                    <a:lumMod val="75000"/>
                  </a:schemeClr>
                </a:solidFill>
                <a:latin typeface="Arial Black" panose="020B0A04020102020204" pitchFamily="34" charset="0"/>
                <a:hlinkClick r:id="rId2"/>
              </a:rPr>
              <a:t>Statista</a:t>
            </a:r>
            <a:r>
              <a:rPr lang="en-US" sz="1400" dirty="0">
                <a:solidFill>
                  <a:schemeClr val="accent1">
                    <a:lumMod val="75000"/>
                  </a:schemeClr>
                </a:solidFill>
                <a:latin typeface="Arial Black" panose="020B0A04020102020204" pitchFamily="34" charset="0"/>
              </a:rPr>
              <a:t>, revenue in the global healthcare market is estimated to grow to $57.86 billion in 2023, growing at a CAGR of 10.40% from 2023-2027, resulting in a market volume of $85.95 billion by </a:t>
            </a:r>
            <a:r>
              <a:rPr lang="en-US" sz="1400" dirty="0" smtClean="0">
                <a:solidFill>
                  <a:schemeClr val="accent1">
                    <a:lumMod val="75000"/>
                  </a:schemeClr>
                </a:solidFill>
                <a:latin typeface="Arial Black" panose="020B0A04020102020204" pitchFamily="34" charset="0"/>
              </a:rPr>
              <a:t>2027.</a:t>
            </a:r>
            <a:r>
              <a:rPr lang="en-US" sz="3200" dirty="0">
                <a:solidFill>
                  <a:schemeClr val="accent1">
                    <a:lumMod val="75000"/>
                  </a:schemeClr>
                </a:solidFill>
                <a:latin typeface="Arial Black" panose="020B0A04020102020204" pitchFamily="34" charset="0"/>
              </a:rPr>
              <a:t/>
            </a:r>
            <a:br>
              <a:rPr lang="en-US" sz="3200" dirty="0">
                <a:solidFill>
                  <a:schemeClr val="accent1">
                    <a:lumMod val="75000"/>
                  </a:schemeClr>
                </a:solidFill>
                <a:latin typeface="Arial Black" panose="020B0A04020102020204" pitchFamily="34" charset="0"/>
              </a:rPr>
            </a:br>
            <a:r>
              <a:rPr lang="en-US" sz="1400" dirty="0" smtClean="0">
                <a:solidFill>
                  <a:schemeClr val="accent1">
                    <a:lumMod val="75000"/>
                  </a:schemeClr>
                </a:solidFill>
                <a:latin typeface="Arial Black" panose="020B0A04020102020204" pitchFamily="34" charset="0"/>
              </a:rPr>
              <a:t>This </a:t>
            </a:r>
            <a:r>
              <a:rPr lang="en-US" sz="1400" dirty="0">
                <a:solidFill>
                  <a:schemeClr val="accent1">
                    <a:lumMod val="75000"/>
                  </a:schemeClr>
                </a:solidFill>
                <a:latin typeface="Arial Black" panose="020B0A04020102020204" pitchFamily="34" charset="0"/>
              </a:rPr>
              <a:t>growth is driven by the fact that an increasing number of medical organizations are opting for healthcare mobile app development to improve the overall quality of medical services. The primary reasons for the escalating adoption of </a:t>
            </a:r>
            <a:r>
              <a:rPr lang="en-US" sz="1400" dirty="0">
                <a:solidFill>
                  <a:schemeClr val="accent1">
                    <a:lumMod val="75000"/>
                  </a:schemeClr>
                </a:solidFill>
                <a:latin typeface="Arial Black" panose="020B0A04020102020204" pitchFamily="34" charset="0"/>
                <a:hlinkClick r:id="rId3"/>
              </a:rPr>
              <a:t>healthcare IT consulting services</a:t>
            </a:r>
            <a:r>
              <a:rPr lang="en-US" sz="1400" dirty="0">
                <a:solidFill>
                  <a:schemeClr val="accent1">
                    <a:lumMod val="75000"/>
                  </a:schemeClr>
                </a:solidFill>
                <a:latin typeface="Arial Black" panose="020B0A04020102020204" pitchFamily="34" charset="0"/>
              </a:rPr>
              <a:t> include:</a:t>
            </a:r>
            <a:br>
              <a:rPr lang="en-US" sz="1400" dirty="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Ease of healthcare </a:t>
            </a:r>
            <a:r>
              <a:rPr lang="en-US" sz="1400" dirty="0" smtClean="0">
                <a:solidFill>
                  <a:schemeClr val="accent1">
                    <a:lumMod val="75000"/>
                  </a:schemeClr>
                </a:solidFill>
                <a:latin typeface="Arial Black" panose="020B0A04020102020204" pitchFamily="34" charset="0"/>
              </a:rPr>
              <a:t>access</a:t>
            </a:r>
            <a:br>
              <a:rPr lang="en-US" sz="1400" dirty="0" smtClean="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
            </a:r>
            <a:br>
              <a:rPr lang="en-US" sz="1400" dirty="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hlinkClick r:id="rId4"/>
              </a:rPr>
              <a:t>Digital transformation in the healthcare </a:t>
            </a:r>
            <a:r>
              <a:rPr lang="en-US" sz="1400" dirty="0" smtClean="0">
                <a:solidFill>
                  <a:schemeClr val="accent1">
                    <a:lumMod val="75000"/>
                  </a:schemeClr>
                </a:solidFill>
                <a:latin typeface="Arial Black" panose="020B0A04020102020204" pitchFamily="34" charset="0"/>
              </a:rPr>
              <a:t>industry:</a:t>
            </a:r>
            <a:br>
              <a:rPr lang="en-US" sz="1400" dirty="0" smtClean="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
            </a:r>
            <a:br>
              <a:rPr lang="en-US" sz="1400" dirty="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Higher access to healthcare users</a:t>
            </a:r>
            <a:br>
              <a:rPr lang="en-US" sz="1400" dirty="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Better health tracking and monitoring</a:t>
            </a:r>
            <a:br>
              <a:rPr lang="en-US" sz="1400" dirty="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Easier and faster delivery of medical services</a:t>
            </a:r>
            <a:br>
              <a:rPr lang="en-US" sz="1400" dirty="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Early detection of potential ailments and so on</a:t>
            </a:r>
            <a:br>
              <a:rPr lang="en-US" sz="1400" dirty="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Owing to the above reasons, mobile healthcare apps, also known as </a:t>
            </a:r>
            <a:r>
              <a:rPr lang="en-US" sz="1400" dirty="0" err="1">
                <a:solidFill>
                  <a:schemeClr val="accent1">
                    <a:lumMod val="75000"/>
                  </a:schemeClr>
                </a:solidFill>
                <a:latin typeface="Arial Black" panose="020B0A04020102020204" pitchFamily="34" charset="0"/>
                <a:hlinkClick r:id="rId5"/>
              </a:rPr>
              <a:t>mHealth</a:t>
            </a:r>
            <a:r>
              <a:rPr lang="en-US" sz="1400" dirty="0">
                <a:solidFill>
                  <a:schemeClr val="accent1">
                    <a:lumMod val="75000"/>
                  </a:schemeClr>
                </a:solidFill>
                <a:latin typeface="Arial Black" panose="020B0A04020102020204" pitchFamily="34" charset="0"/>
                <a:hlinkClick r:id="rId5"/>
              </a:rPr>
              <a:t> apps,</a:t>
            </a:r>
            <a:r>
              <a:rPr lang="en-US" sz="1400" dirty="0">
                <a:solidFill>
                  <a:schemeClr val="accent1">
                    <a:lumMod val="75000"/>
                  </a:schemeClr>
                </a:solidFill>
                <a:latin typeface="Arial Black" panose="020B0A04020102020204" pitchFamily="34" charset="0"/>
              </a:rPr>
              <a:t> are an exceptional way to make the lives of patients and doctors easier, thus improving overall patient care.</a:t>
            </a:r>
            <a:br>
              <a:rPr lang="en-US" sz="1400" dirty="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While </a:t>
            </a:r>
            <a:r>
              <a:rPr lang="en-US" sz="1400" dirty="0" smtClean="0">
                <a:solidFill>
                  <a:schemeClr val="accent1">
                    <a:lumMod val="75000"/>
                  </a:schemeClr>
                </a:solidFill>
                <a:latin typeface="Arial Black" panose="020B0A04020102020204" pitchFamily="34" charset="0"/>
              </a:rPr>
              <a:t>MOBILE Health </a:t>
            </a:r>
            <a:r>
              <a:rPr lang="en-US" sz="1400" dirty="0">
                <a:solidFill>
                  <a:schemeClr val="accent1">
                    <a:lumMod val="75000"/>
                  </a:schemeClr>
                </a:solidFill>
                <a:latin typeface="Arial Black" panose="020B0A04020102020204" pitchFamily="34" charset="0"/>
              </a:rPr>
              <a:t>app development is a proven way to improve patient care and satisfaction, </a:t>
            </a:r>
            <a:r>
              <a:rPr lang="en-US" sz="1400" dirty="0">
                <a:solidFill>
                  <a:schemeClr val="accent1">
                    <a:lumMod val="75000"/>
                  </a:schemeClr>
                </a:solidFill>
                <a:latin typeface="Arial Black" panose="020B0A04020102020204" pitchFamily="34" charset="0"/>
                <a:hlinkClick r:id="rId6"/>
              </a:rPr>
              <a:t>8 out of 10 healthcare apps fail</a:t>
            </a:r>
            <a:r>
              <a:rPr lang="en-US" sz="1400" dirty="0">
                <a:solidFill>
                  <a:schemeClr val="accent1">
                    <a:lumMod val="75000"/>
                  </a:schemeClr>
                </a:solidFill>
                <a:latin typeface="Arial Black" panose="020B0A04020102020204" pitchFamily="34" charset="0"/>
              </a:rPr>
              <a:t> to meet users’ expectations due to reasons such as the lack of strategy, technical guidance, meaningful impact to cover medical challenges, etc.</a:t>
            </a:r>
            <a:br>
              <a:rPr lang="en-US" sz="1400" dirty="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Well, to help you in your healthcare software application development journey, here is a comprehensive guide that will give you a good insight into medical app development best practices, processes, types, benefits, costs, and so on.</a:t>
            </a:r>
            <a:br>
              <a:rPr lang="en-US" sz="1400" dirty="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So, without further ado, let’s jump right in and uncover the essential details revolving around </a:t>
            </a:r>
            <a:r>
              <a:rPr lang="en-US" sz="1400" dirty="0" smtClean="0">
                <a:solidFill>
                  <a:schemeClr val="accent1">
                    <a:lumMod val="75000"/>
                  </a:schemeClr>
                </a:solidFill>
                <a:latin typeface="Arial Black" panose="020B0A04020102020204" pitchFamily="34" charset="0"/>
              </a:rPr>
              <a:t>Health </a:t>
            </a:r>
            <a:r>
              <a:rPr lang="en-US" sz="1400" dirty="0">
                <a:solidFill>
                  <a:schemeClr val="accent1">
                    <a:lumMod val="75000"/>
                  </a:schemeClr>
                </a:solidFill>
                <a:latin typeface="Arial Black" panose="020B0A04020102020204" pitchFamily="34" charset="0"/>
              </a:rPr>
              <a:t>app development. But before we start, here are quick insights into the current healthcare market landscape.</a:t>
            </a:r>
            <a:br>
              <a:rPr lang="en-US" sz="1400" dirty="0">
                <a:solidFill>
                  <a:schemeClr val="accent1">
                    <a:lumMod val="75000"/>
                  </a:schemeClr>
                </a:solidFill>
                <a:latin typeface="Arial Black" panose="020B0A04020102020204" pitchFamily="34" charset="0"/>
              </a:rPr>
            </a:br>
            <a:r>
              <a:rPr lang="en-US" sz="1400" dirty="0">
                <a:solidFill>
                  <a:schemeClr val="accent1">
                    <a:lumMod val="75000"/>
                  </a:schemeClr>
                </a:solidFill>
                <a:latin typeface="Arial Black" panose="020B0A04020102020204" pitchFamily="34" charset="0"/>
              </a:rPr>
              <a:t/>
            </a:r>
            <a:br>
              <a:rPr lang="en-US" sz="1400" dirty="0">
                <a:solidFill>
                  <a:schemeClr val="accent1">
                    <a:lumMod val="75000"/>
                  </a:schemeClr>
                </a:solidFill>
                <a:latin typeface="Arial Black" panose="020B0A04020102020204" pitchFamily="34" charset="0"/>
              </a:rPr>
            </a:br>
            <a:r>
              <a:rPr lang="en-US" sz="1400" dirty="0" smtClean="0">
                <a:solidFill>
                  <a:schemeClr val="accent1">
                    <a:lumMod val="75000"/>
                  </a:schemeClr>
                </a:solidFill>
                <a:latin typeface="Arial Black" panose="020B0A04020102020204" pitchFamily="34" charset="0"/>
              </a:rPr>
              <a:t/>
            </a:r>
            <a:br>
              <a:rPr lang="en-US" sz="1400" dirty="0" smtClean="0">
                <a:solidFill>
                  <a:schemeClr val="accent1">
                    <a:lumMod val="75000"/>
                  </a:schemeClr>
                </a:solidFill>
                <a:latin typeface="Arial Black" panose="020B0A04020102020204" pitchFamily="34" charset="0"/>
              </a:rPr>
            </a:br>
            <a:r>
              <a:rPr lang="en-US" sz="1600" dirty="0">
                <a:solidFill>
                  <a:schemeClr val="accent1">
                    <a:lumMod val="75000"/>
                  </a:schemeClr>
                </a:solidFill>
                <a:latin typeface="Arial Black" panose="020B0A04020102020204" pitchFamily="34" charset="0"/>
              </a:rPr>
              <a:t/>
            </a:r>
            <a:br>
              <a:rPr lang="en-US" sz="1600" dirty="0">
                <a:solidFill>
                  <a:schemeClr val="accent1">
                    <a:lumMod val="75000"/>
                  </a:schemeClr>
                </a:solidFill>
                <a:latin typeface="Arial Black" panose="020B0A04020102020204" pitchFamily="34" charset="0"/>
              </a:rPr>
            </a:br>
            <a:r>
              <a:rPr lang="en-US" sz="1200" dirty="0">
                <a:solidFill>
                  <a:schemeClr val="accent1">
                    <a:lumMod val="75000"/>
                  </a:schemeClr>
                </a:solidFill>
                <a:latin typeface="Arial Black" panose="020B0A04020102020204" pitchFamily="34" charset="0"/>
              </a:rPr>
              <a:t/>
            </a:r>
            <a:br>
              <a:rPr lang="en-US" sz="1200" dirty="0">
                <a:solidFill>
                  <a:schemeClr val="accent1">
                    <a:lumMod val="75000"/>
                  </a:schemeClr>
                </a:solidFill>
                <a:latin typeface="Arial Black" panose="020B0A04020102020204" pitchFamily="34" charset="0"/>
              </a:rPr>
            </a:br>
            <a:endParaRPr lang="en-US" sz="1200"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2175531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116</TotalTime>
  <Words>46</Words>
  <Application>Microsoft Office PowerPoint</Application>
  <PresentationFormat>Widescreen</PresentationFormat>
  <Paragraphs>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 Black</vt:lpstr>
      <vt:lpstr>Century Gothic</vt:lpstr>
      <vt:lpstr>Wingdings 3</vt:lpstr>
      <vt:lpstr>Slice</vt:lpstr>
      <vt:lpstr>Empowering independence with ai-enhanced applications</vt:lpstr>
      <vt:lpstr>Problem statement :  mobile application solutions for healthcare,payer,and insurance</vt:lpstr>
      <vt:lpstr>TEAM NAME:TECH ARMY     TEAM  members:                        e.g.Pradeep                        m.s.saisankeeth                        g.suriayaa                        b.prasanth                        v.kouciakan</vt:lpstr>
      <vt:lpstr>FEATURES OF HEALTHCARE APPLICATIONS:    TELEMEDICINE:  ALLOWS PATIENTS TO CONNECT WITH DOCTORS AND OTHERS HEALTHCARE PROFESSIONALS FOR VIRTUAL CONSULTATIONS.  HEALTH MONITORING:  ALLOWS HEALTHCare providers to access patient data,monitor their health in real time,and make informed decisions.   Wearable devices:  allow users to gauge fluctuations in their spo2 level,blood pressure,etc..,on aregular basis.   Blockchain:  can be used for managing emr and ehr data, conducting research,medicine tracking and bettering the insurance and hospital billing process.          </vt:lpstr>
      <vt:lpstr>PowerPoint Presentation</vt:lpstr>
      <vt:lpstr>Exsiting model:          </vt:lpstr>
      <vt:lpstr>Our model:          </vt:lpstr>
      <vt:lpstr>Guide to develop mobile healthcare APPLICATIONS             </vt:lpstr>
      <vt:lpstr>The healthcare industry has grown rapidly in recent years, particularly after the COVID-19 pandemic. According to Statista, revenue in the global healthcare market is estimated to grow to $57.86 billion in 2023, growing at a CAGR of 10.40% from 2023-2027, resulting in a market volume of $85.95 billion by 2027. This growth is driven by the fact that an increasing number of medical organizations are opting for healthcare mobile app development to improve the overall quality of medical services. The primary reasons for the escalating adoption of healthcare IT consulting services include: Ease of healthcare access  Digital transformation in the healthcare industry:  Higher access to healthcare users Better health tracking and monitoring Easier and faster delivery of medical services Early detection of potential ailments and so on Owing to the above reasons, mobile healthcare apps, also known as mHealth apps, are an exceptional way to make the lives of patients and doctors easier, thus improving overall patient care. While MOBILE Health app development is a proven way to improve patient care and satisfaction, 8 out of 10 healthcare apps fail to meet users’ expectations due to reasons such as the lack of strategy, technical guidance, meaningful impact to cover medical challenges, etc. Well, to help you in your healthcare software application development journey, here is a comprehensive guide that will give you a good insight into medical app development best practices, processes, types, benefits, costs, and so on. So, without further ado, let’s jump right in and uncover the essential details revolving around Health app development. But before we start, here are quick insights into the current healthcare market landscape.     </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Empowering independence with ai-enhanced applications</dc:title>
  <dc:creator>LENOVO</dc:creator>
  <cp:lastModifiedBy>LENOVO</cp:lastModifiedBy>
  <cp:revision>9</cp:revision>
  <dcterms:created xsi:type="dcterms:W3CDTF">2023-12-08T03:12:54Z</dcterms:created>
  <dcterms:modified xsi:type="dcterms:W3CDTF">2023-12-08T14:23:51Z</dcterms:modified>
</cp:coreProperties>
</file>