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751CB4-22A6-465D-9C45-2E4A066F2E5D}">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235E11B4-9571-4745-8BF7-4CDF112BBC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35E11B4-9571-4745-8BF7-4CDF112BBC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35E11B4-9571-4745-8BF7-4CDF112BBC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35E11B4-9571-4745-8BF7-4CDF112BBC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5E11B4-9571-4745-8BF7-4CDF112BBC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E11B4-9571-4745-8BF7-4CDF112BBC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35E11B4-9571-4745-8BF7-4CDF112BBC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35E11B4-9571-4745-8BF7-4CDF112BBC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F3ECA-691A-4010-A2E7-3E65D22FFFF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35E11B4-9571-4745-8BF7-4CDF112BBC88}" type="datetimeFigureOut">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ADF3ECA-691A-4010-A2E7-3E65D22FFFF8}"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youtu.be/nqrbCnzTrDM?si=f0tCL1Xk6nWQu3_I" TargetMode="External"/><Relationship Id="rId1" Type="http://schemas.openxmlformats.org/officeDocument/2006/relationships/hyperlink" Target="https://youtu.be/T3t296-qpGc?si=Pjply7KqxwgIrVY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7045" y="576476"/>
            <a:ext cx="6677115" cy="5359400"/>
          </a:xfrm>
          <a:prstGeom prst="rect">
            <a:avLst/>
          </a:prstGeom>
        </p:spPr>
        <p:txBody>
          <a:bodyPr wrap="square">
            <a:spAutoFit/>
          </a:bodyPr>
          <a:lstStyle/>
          <a:p>
            <a:pPr>
              <a:lnSpc>
                <a:spcPct val="107000"/>
              </a:lnSpc>
              <a:spcAft>
                <a:spcPts val="800"/>
              </a:spcAft>
            </a:pPr>
            <a:r>
              <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FINDING SOIL MOISTURE AND HUMIDITY USING IOT</a:t>
            </a:r>
            <a:endPar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smtClean="0">
              <a:solidFill>
                <a:schemeClr val="bg1"/>
              </a:solidFill>
              <a:effectLst/>
              <a:latin typeface="Calibri" panose="020F0502020204030204" pitchFamily="34" charset="0"/>
              <a:cs typeface="Times New Roman" panose="02020603050405020304" pitchFamily="18" charset="0"/>
            </a:endParaRPr>
          </a:p>
          <a:p>
            <a:pPr algn="ctr">
              <a:lnSpc>
                <a:spcPct val="107000"/>
              </a:lnSpc>
              <a:spcAft>
                <a:spcPts val="800"/>
              </a:spcAft>
            </a:pPr>
            <a:r>
              <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SDDA PROJECT </a:t>
            </a:r>
            <a:endPar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TEAM MEMBERS :</a:t>
            </a:r>
            <a:endParaRPr lang="en-US" sz="2400"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E.G.PRADEEP(RA2211004050026)</a:t>
            </a:r>
            <a:endParaRPr lang="en-US" sz="2400" dirty="0">
              <a:solidFill>
                <a:schemeClr val="bg1"/>
              </a:solidFill>
              <a:latin typeface="Arial Black" panose="020B0A04020102020204" pitchFamily="34" charset="0"/>
              <a:cs typeface="Times New Roman" panose="02020603050405020304" pitchFamily="18" charset="0"/>
            </a:endParaRPr>
          </a:p>
          <a:p>
            <a:pPr>
              <a:lnSpc>
                <a:spcPct val="107000"/>
              </a:lnSpc>
              <a:spcAft>
                <a:spcPts val="800"/>
              </a:spcAft>
            </a:pPr>
            <a:endParaRPr lang="en-US" sz="2400"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M.S.SAI SANKEET(RA2211004050026)</a:t>
            </a:r>
            <a:endPar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sz="24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B.PRASANTH(RA22110040500</a:t>
            </a:r>
            <a:endParaRPr lang="en-US" sz="2400" dirty="0">
              <a:solidFill>
                <a:schemeClr val="bg1"/>
              </a:solidFill>
              <a:effectLst/>
              <a:latin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7443" y="-221778"/>
            <a:ext cx="6096000" cy="6632072"/>
          </a:xfrm>
          <a:prstGeom prst="rect">
            <a:avLst/>
          </a:prstGeom>
        </p:spPr>
        <p:txBody>
          <a:bodyPr>
            <a:spAutoFit/>
          </a:bodyPr>
          <a:lstStyle/>
          <a:p>
            <a:pPr>
              <a:lnSpc>
                <a:spcPct val="107000"/>
              </a:lnSpc>
              <a:spcAft>
                <a:spcPts val="800"/>
              </a:spcAft>
            </a:pPr>
            <a:endParaRPr lang="en-US" sz="2800" dirty="0" smtClean="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ABSTRACT:</a:t>
            </a:r>
            <a:endParaRPr lang="en-US" sz="1600" dirty="0" smtClean="0">
              <a:solidFill>
                <a:schemeClr val="bg1"/>
              </a:solidFill>
              <a:effectLst/>
              <a:latin typeface="Arial Black" panose="020B0A04020102020204" pitchFamily="34" charset="0"/>
              <a:cs typeface="Times New Roman" panose="02020603050405020304" pitchFamily="18" charset="0"/>
            </a:endParaRPr>
          </a:p>
          <a:p>
            <a:pPr>
              <a:lnSpc>
                <a:spcPct val="107000"/>
              </a:lnSpc>
              <a:spcAft>
                <a:spcPts val="800"/>
              </a:spcAft>
            </a:pPr>
            <a:r>
              <a:rPr lang="en-US" sz="1600" dirty="0" smtClean="0">
                <a:solidFill>
                  <a:srgbClr val="0D0D0D"/>
                </a:solidFill>
                <a:effectLst/>
                <a:latin typeface="Yu Gothic UI Semibold" panose="020B0700000000000000" pitchFamily="34" charset="-128"/>
                <a:ea typeface="Yu Gothic UI Semibold" panose="020B0700000000000000" pitchFamily="34" charset="-128"/>
                <a:cs typeface="Segoe UI" panose="020B0502040204020203" pitchFamily="34" charset="0"/>
              </a:rPr>
              <a:t>The advent of Internet of Things (IOT) technology has revolutionized agriculture by enabling precision farming techniques. This paper proposes an IOT-based agricultural sensor system designed to enhance crop management practices through real-time monitoring of soil conditions. The system utilizes a network of wireless soil sensors deployed across agricultural fields to collect data on key parameters such as soil moisture, temperature, pH levels</a:t>
            </a:r>
            <a:r>
              <a:rPr lang="en-US" sz="1600" dirty="0" smtClean="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600"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latin typeface="Arial Black" panose="020B0A04020102020204" pitchFamily="34" charset="0"/>
                <a:ea typeface="Calibri" panose="020F0502020204030204" pitchFamily="34" charset="0"/>
                <a:cs typeface="Times New Roman" panose="02020603050405020304" pitchFamily="18" charset="0"/>
              </a:rPr>
              <a:t> </a:t>
            </a:r>
            <a:endParaRPr lang="en-US" sz="1600" dirty="0" smtClean="0">
              <a:solidFill>
                <a:schemeClr val="bg1"/>
              </a:solidFill>
              <a:effectLst/>
              <a:latin typeface="Arial Black" panose="020B0A04020102020204" pitchFamily="34" charset="0"/>
              <a:cs typeface="Times New Roman" panose="02020603050405020304" pitchFamily="18" charset="0"/>
            </a:endParaRPr>
          </a:p>
          <a:p>
            <a:pPr>
              <a:lnSpc>
                <a:spcPct val="107000"/>
              </a:lnSpc>
              <a:spcAft>
                <a:spcPts val="800"/>
              </a:spcAft>
            </a:pPr>
            <a:r>
              <a:rPr lang="en-US" sz="1600"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INTRODUCTION:</a:t>
            </a:r>
            <a:endParaRPr lang="en-US" sz="1600" dirty="0" smtClean="0">
              <a:solidFill>
                <a:schemeClr val="bg1"/>
              </a:solidFill>
              <a:effectLst/>
              <a:latin typeface="Arial Black" panose="020B0A04020102020204" pitchFamily="34" charset="0"/>
              <a:cs typeface="Times New Roman" panose="02020603050405020304" pitchFamily="18" charset="0"/>
            </a:endParaRPr>
          </a:p>
          <a:p>
            <a:pPr>
              <a:lnSpc>
                <a:spcPct val="107000"/>
              </a:lnSpc>
              <a:spcAft>
                <a:spcPts val="0"/>
              </a:spcAft>
            </a:pPr>
            <a:r>
              <a:rPr lang="en-US" sz="1600" dirty="0" smtClean="0">
                <a:solidFill>
                  <a:srgbClr val="000000"/>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Smart farming technologies have empowered farmers which help them to compete with significant problems they face through much better remedies. The growth pattern and environmental parameters of crop growth provide scientific guidance and optimum countermeasures for agricultural production. The proposed system uses a IOT and an array of sensors LIKE pH sensor, and capacitance dielectric soil moisture sensor, and is more accurate than existing systems in tracking the</a:t>
            </a:r>
            <a:r>
              <a:rPr lang="en-US" sz="1600" dirty="0" smtClean="0">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1600" dirty="0" smtClean="0">
                <a:solidFill>
                  <a:srgbClr val="000000"/>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soil contents and the security of the crops.</a:t>
            </a:r>
            <a:endParaRPr lang="en-US" sz="1600"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Arial Black" panose="020B0A0402010202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8681" y="624479"/>
            <a:ext cx="6096000" cy="4959563"/>
          </a:xfrm>
          <a:prstGeom prst="rect">
            <a:avLst/>
          </a:prstGeom>
        </p:spPr>
        <p:txBody>
          <a:bodyPr>
            <a:spAutoFit/>
          </a:bodyPr>
          <a:lstStyle/>
          <a:p>
            <a:pPr>
              <a:lnSpc>
                <a:spcPct val="107000"/>
              </a:lnSpc>
              <a:spcAft>
                <a:spcPts val="800"/>
              </a:spcAft>
            </a:pPr>
            <a:r>
              <a:rPr lang="en-US"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MOTIVATION :</a:t>
            </a:r>
            <a:endParaRPr lang="en-US" dirty="0" smtClean="0">
              <a:solidFill>
                <a:schemeClr val="bg1"/>
              </a:solidFill>
              <a:effectLst/>
              <a:latin typeface="Arial Black" panose="020B0A04020102020204" pitchFamily="34" charset="0"/>
              <a:cs typeface="Times New Roman" panose="02020603050405020304" pitchFamily="18" charset="0"/>
            </a:endParaRPr>
          </a:p>
          <a:p>
            <a:pPr>
              <a:lnSpc>
                <a:spcPct val="107000"/>
              </a:lnSpc>
              <a:spcAft>
                <a:spcPts val="800"/>
              </a:spcAft>
            </a:pPr>
            <a:r>
              <a:rPr lang="en-US" dirty="0" smtClean="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 </a:t>
            </a:r>
            <a:endParaRPr lang="en-US" dirty="0" smtClean="0">
              <a:solidFill>
                <a:schemeClr val="bg1"/>
              </a:solidFill>
              <a:effectLst/>
              <a:latin typeface="Arial Black" panose="020B0A04020102020204" pitchFamily="34" charset="0"/>
              <a:cs typeface="Times New Roman" panose="02020603050405020304" pitchFamily="18" charset="0"/>
            </a:endParaRPr>
          </a:p>
          <a:p>
            <a:pPr>
              <a:lnSpc>
                <a:spcPct val="107000"/>
              </a:lnSpc>
              <a:spcAft>
                <a:spcPts val="800"/>
              </a:spcAft>
            </a:pPr>
            <a:r>
              <a:rPr lang="en-US" b="1" dirty="0" smtClean="0">
                <a:solidFill>
                  <a:srgbClr val="0D0D0D"/>
                </a:solidFill>
                <a:effectLst/>
                <a:latin typeface="Yu Gothic UI Semibold" panose="020B0700000000000000" pitchFamily="34" charset="-128"/>
                <a:ea typeface="Yu Gothic UI Semibold" panose="020B0700000000000000" pitchFamily="34" charset="-128"/>
                <a:cs typeface="Segoe UI" panose="020B0502040204020203" pitchFamily="34" charset="0"/>
              </a:rPr>
              <a:t>With IOT technology, farmers can remotely monitor soil conditions from anywhere using smartphones or computers. This capability allows for timely interventions and adjustments, even when farmers are off-site.</a:t>
            </a:r>
            <a:endParaRPr lang="en-US"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rgbClr val="0D0D0D"/>
                </a:solidFill>
                <a:effectLst/>
                <a:latin typeface="Yu Gothic UI Semibold" panose="020B0700000000000000" pitchFamily="34" charset="-128"/>
                <a:ea typeface="Yu Gothic UI Semibold" panose="020B0700000000000000" pitchFamily="34" charset="-128"/>
                <a:cs typeface="Segoe UI" panose="020B0502040204020203" pitchFamily="34" charset="0"/>
              </a:rPr>
              <a:t> </a:t>
            </a:r>
            <a:endParaRPr lang="en-US"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rgbClr val="0D0D0D"/>
                </a:solidFill>
                <a:effectLst/>
                <a:latin typeface="Arial Black" panose="020B0A04020102020204" pitchFamily="34" charset="0"/>
                <a:ea typeface="Yu Gothic UI Semibold" panose="020B0700000000000000" pitchFamily="34" charset="-128"/>
                <a:cs typeface="Segoe UI" panose="020B0502040204020203" pitchFamily="34" charset="0"/>
              </a:rPr>
              <a:t>EXSITING METHODOLOGY:</a:t>
            </a:r>
            <a:endParaRPr lang="en-US"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b="1" u="sng" dirty="0" smtClean="0">
                <a:solidFill>
                  <a:srgbClr val="0D0D0D"/>
                </a:solidFill>
                <a:effectLst/>
                <a:latin typeface="Arial Black" panose="020B0A04020102020204" pitchFamily="34" charset="0"/>
                <a:ea typeface="Yu Gothic UI Semibold" panose="020B0700000000000000" pitchFamily="34" charset="-128"/>
                <a:cs typeface="Times New Roman" panose="02020603050405020304" pitchFamily="18" charset="0"/>
                <a:hlinkClick r:id="rId1"/>
              </a:rPr>
              <a:t>https://youtu.be/T3t296-qpGc?si=Pjply7KqxwgIrVYD</a:t>
            </a:r>
            <a:endParaRPr lang="en-US"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b="1" u="sng" dirty="0" smtClean="0">
                <a:solidFill>
                  <a:srgbClr val="0D0D0D"/>
                </a:solidFill>
                <a:effectLst/>
                <a:latin typeface="Arial Black" panose="020B0A04020102020204" pitchFamily="34" charset="0"/>
                <a:ea typeface="Yu Gothic UI Semibold" panose="020B0700000000000000" pitchFamily="34" charset="-128"/>
                <a:cs typeface="Times New Roman" panose="02020603050405020304" pitchFamily="18" charset="0"/>
                <a:hlinkClick r:id="rId2"/>
              </a:rPr>
              <a:t>https://youtu.be/nqrbCnzTrDM?si=f0tCL1Xk6nWQu3_I</a:t>
            </a:r>
            <a:endParaRPr lang="en-US"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rgbClr val="0D0D0D"/>
                </a:solidFill>
                <a:effectLst/>
                <a:latin typeface="Arial Black" panose="020B0A04020102020204" pitchFamily="34" charset="0"/>
                <a:ea typeface="Yu Gothic UI Semibold" panose="020B0700000000000000" pitchFamily="34" charset="-128"/>
                <a:cs typeface="Segoe UI" panose="020B0502040204020203" pitchFamily="34" charset="0"/>
              </a:rPr>
              <a:t> </a:t>
            </a:r>
            <a:endParaRPr lang="en-US"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897" y="435938"/>
            <a:ext cx="6096000" cy="6350200"/>
          </a:xfrm>
          <a:prstGeom prst="rect">
            <a:avLst/>
          </a:prstGeom>
        </p:spPr>
        <p:txBody>
          <a:bodyPr>
            <a:spAutoFit/>
          </a:bodyPr>
          <a:lstStyle/>
          <a:p>
            <a:pPr>
              <a:lnSpc>
                <a:spcPct val="107000"/>
              </a:lnSpc>
              <a:spcAft>
                <a:spcPts val="800"/>
              </a:spcAft>
            </a:pPr>
            <a:r>
              <a:rPr lang="en-US" b="1" dirty="0" smtClean="0">
                <a:solidFill>
                  <a:schemeClr val="bg1"/>
                </a:solidFill>
                <a:effectLst/>
                <a:latin typeface="Arial Black" panose="020B0A04020102020204" pitchFamily="34" charset="0"/>
                <a:ea typeface="Yu Gothic UI Semibold" panose="020B0700000000000000" pitchFamily="34" charset="-128"/>
                <a:cs typeface="Times New Roman" panose="02020603050405020304" pitchFamily="18" charset="0"/>
              </a:rPr>
              <a:t>PROPOSED METHODOLOGY:</a:t>
            </a:r>
            <a:endParaRPr lang="en-US" b="1" dirty="0" smtClean="0">
              <a:solidFill>
                <a:schemeClr val="bg1"/>
              </a:solidFill>
              <a:effectLst/>
              <a:latin typeface="Arial Black" panose="020B0A04020102020204" pitchFamily="34" charset="0"/>
              <a:ea typeface="Yu Gothic UI Semibold" panose="020B0700000000000000" pitchFamily="34" charset="-128"/>
              <a:cs typeface="Times New Roman" panose="02020603050405020304" pitchFamily="18" charset="0"/>
            </a:endParaRPr>
          </a:p>
          <a:p>
            <a:pPr>
              <a:lnSpc>
                <a:spcPct val="107000"/>
              </a:lnSpc>
              <a:spcAft>
                <a:spcPts val="800"/>
              </a:spcAft>
            </a:pP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1. Sensor Selection: Choose appropriate sensors for measuring soil moisture and humidity. Capacitive soil moisture sensors and DHT series sensors (such as DHT11 or DHT22) are commonly used for this purpose.</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2. Hardware Setup: Connect the sensors to a microcontroller board such as </a:t>
            </a:r>
            <a:r>
              <a:rPr lang="en-US" b="1" dirty="0" err="1"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Arduino</a:t>
            </a: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or Raspberry Pi. Ensure the sensors are properly wired and powered.</a:t>
            </a:r>
            <a:endPar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a:lnSpc>
                <a:spcPct val="107000"/>
              </a:lnSpc>
              <a:spcAft>
                <a:spcPts val="800"/>
              </a:spcAft>
            </a:pPr>
            <a:endParaRPr lang="en-US" b="1" dirty="0">
              <a:solidFill>
                <a:schemeClr val="bg1"/>
              </a:solidFill>
              <a:latin typeface="Yu Gothic UI Semibold" panose="020B0700000000000000" pitchFamily="34" charset="-128"/>
              <a:ea typeface="Yu Gothic UI Semibold" panose="020B0700000000000000" pitchFamily="34" charset="-128"/>
              <a:cs typeface="Times New Roman" panose="02020603050405020304" pitchFamily="18" charset="0"/>
            </a:endParaRPr>
          </a:p>
          <a:p>
            <a:pPr>
              <a:lnSpc>
                <a:spcPct val="107000"/>
              </a:lnSpc>
              <a:spcAft>
                <a:spcPts val="800"/>
              </a:spcAft>
            </a:pPr>
            <a:endPar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3. Data Acquisition: Program the microcontroller to read data from the sensors at regular intervals. For example, you can read soil moisture and humidity values every hour.</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165" y="1054735"/>
            <a:ext cx="6096000" cy="5405326"/>
          </a:xfrm>
          <a:prstGeom prst="rect">
            <a:avLst/>
          </a:prstGeom>
        </p:spPr>
        <p:txBody>
          <a:bodyPr>
            <a:spAutoFit/>
          </a:bodyPr>
          <a:lstStyle/>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4.Data Transmission: Use an </a:t>
            </a:r>
            <a:r>
              <a:rPr lang="en-US" b="1" dirty="0" err="1"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IoT</a:t>
            </a: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module (like ESP8266 or ESP32) to transmit the sensor data to the cloud. You can use protocols like MQTT or HTTP to send the data.</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5. Cloud Storage: Set up a cloud service (like AWS </a:t>
            </a:r>
            <a:r>
              <a:rPr lang="en-US" b="1" dirty="0" err="1"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IoT</a:t>
            </a: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Google Cloud </a:t>
            </a:r>
            <a:r>
              <a:rPr lang="en-US" b="1" dirty="0" err="1"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IoT</a:t>
            </a: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or Azure </a:t>
            </a:r>
            <a:r>
              <a:rPr lang="en-US" b="1" dirty="0" err="1"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IoT</a:t>
            </a: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Hub) to receive and store the sensor data. Configure the cloud service to handle incoming data from the </a:t>
            </a:r>
            <a:r>
              <a:rPr lang="en-US" b="1" dirty="0" err="1"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IoT</a:t>
            </a: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module.</a:t>
            </a:r>
            <a:endPar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endParaRPr lang="en-US" dirty="0">
              <a:solidFill>
                <a:schemeClr val="bg1"/>
              </a:solidFill>
            </a:endParaRPr>
          </a:p>
          <a:p>
            <a:r>
              <a:rPr lang="en-US" b="1" dirty="0">
                <a:solidFill>
                  <a:schemeClr val="bg1"/>
                </a:solidFill>
              </a:rPr>
              <a:t>6. Data Analysis and Visualization: Use cloud-based data analytics tools or platforms (such as AWS </a:t>
            </a:r>
            <a:r>
              <a:rPr lang="en-US" b="1" dirty="0" err="1">
                <a:solidFill>
                  <a:schemeClr val="bg1"/>
                </a:solidFill>
              </a:rPr>
              <a:t>IoT</a:t>
            </a:r>
            <a:r>
              <a:rPr lang="en-US" b="1" dirty="0">
                <a:solidFill>
                  <a:schemeClr val="bg1"/>
                </a:solidFill>
              </a:rPr>
              <a:t> Analytics or Google Cloud Dataflow) to analyze the collected data. Visualize the data using dashboards (like </a:t>
            </a:r>
            <a:r>
              <a:rPr lang="en-US" b="1" dirty="0" err="1">
                <a:solidFill>
                  <a:schemeClr val="bg1"/>
                </a:solidFill>
              </a:rPr>
              <a:t>Grafana</a:t>
            </a:r>
            <a:r>
              <a:rPr lang="en-US" b="1" dirty="0">
                <a:solidFill>
                  <a:schemeClr val="bg1"/>
                </a:solidFill>
              </a:rPr>
              <a:t> or custom web dashboards) to monitor soil moisture and humidity levels over time.</a:t>
            </a:r>
            <a:endParaRPr lang="en-US" dirty="0">
              <a:solidFill>
                <a:schemeClr val="bg1"/>
              </a:solidFill>
            </a:endParaRPr>
          </a:p>
          <a:p>
            <a:pPr>
              <a:lnSpc>
                <a:spcPct val="107000"/>
              </a:lnSpc>
              <a:spcAft>
                <a:spcPts val="800"/>
              </a:spcAft>
            </a:pPr>
            <a:endParaRPr lang="en-US" dirty="0">
              <a:solidFill>
                <a:schemeClr val="bg1"/>
              </a:solidFill>
              <a:effectLst/>
              <a:latin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3618" y="-176105"/>
            <a:ext cx="6096000" cy="7034105"/>
          </a:xfrm>
          <a:prstGeom prst="rect">
            <a:avLst/>
          </a:prstGeom>
        </p:spPr>
        <p:txBody>
          <a:bodyPr>
            <a:spAutoFit/>
          </a:bodyPr>
          <a:lstStyle/>
          <a:p>
            <a:pPr>
              <a:lnSpc>
                <a:spcPct val="107000"/>
              </a:lnSpc>
              <a:spcAft>
                <a:spcPts val="800"/>
              </a:spcAft>
            </a:pP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7. Alerting System: Implement an alerting system to notify users when soil moisture or humidity levels deviate from predefined thresholds. You can use email notifications, SMS alerts, or push notifications through a mobile app.</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8. Data Interpretation and Action: Based on the analyzed data, take appropriate actions such as adjusting irrigation schedules, activating sprinkler systems, or notifying farmers to take corrective measures.</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9. Maintenance and Calibration: Regularly check and calibrate the sensors to ensure accuracy. Also, monitor the overall system for any issues or malfunctions.</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Yu Gothic UI Semibold" panose="020B0700000000000000" pitchFamily="34" charset="-128"/>
                <a:ea typeface="Yu Gothic UI Semibold" panose="020B0700000000000000" pitchFamily="34" charset="-128"/>
                <a:cs typeface="Times New Roman" panose="02020603050405020304" pitchFamily="18" charset="0"/>
              </a:rPr>
              <a:t>10. Integration with Other Systems: Optionally, integrate the soil moisture and humidity data with other agricultural systems, such as weather forecasts or crop management software, to enhance decision-making processes.</a:t>
            </a:r>
            <a:endParaRPr lang="en-US" dirty="0">
              <a:solidFill>
                <a:schemeClr val="bg1"/>
              </a:solidFill>
              <a:effectLst/>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2306" y="246321"/>
            <a:ext cx="8044441" cy="1186607"/>
          </a:xfrm>
          <a:prstGeom prst="rect">
            <a:avLst/>
          </a:prstGeom>
        </p:spPr>
        <p:txBody>
          <a:bodyPr wrap="square">
            <a:spAutoFit/>
          </a:bodyPr>
          <a:lstStyle/>
          <a:p>
            <a:pPr>
              <a:lnSpc>
                <a:spcPct val="107000"/>
              </a:lnSpc>
              <a:spcAft>
                <a:spcPts val="800"/>
              </a:spcAft>
            </a:pPr>
            <a:endParaRPr lang="en-US" dirty="0" smtClean="0">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bg1"/>
                </a:solidFill>
                <a:effectLst/>
                <a:latin typeface="Arial Black" panose="020B0A04020102020204" pitchFamily="34" charset="0"/>
                <a:ea typeface="Yu Gothic UI Semibold" panose="020B0700000000000000" pitchFamily="34" charset="-128"/>
                <a:cs typeface="Times New Roman" panose="02020603050405020304" pitchFamily="18" charset="0"/>
              </a:rPr>
              <a:t>RESULTS:</a:t>
            </a:r>
            <a:endParaRPr lang="en-US" dirty="0" smtClean="0">
              <a:solidFill>
                <a:schemeClr val="bg1"/>
              </a:solidFill>
              <a:effectLst/>
              <a:latin typeface="Calibri" panose="020F0502020204030204" pitchFamily="34" charset="0"/>
              <a:cs typeface="Times New Roman" panose="02020603050405020304" pitchFamily="18" charset="0"/>
            </a:endParaRPr>
          </a:p>
          <a:p>
            <a:pPr>
              <a:lnSpc>
                <a:spcPct val="107000"/>
              </a:lnSpc>
              <a:spcAft>
                <a:spcPts val="800"/>
              </a:spcAft>
            </a:pPr>
            <a:r>
              <a:rPr lang="en-US" b="1" dirty="0" smtClean="0">
                <a:effectLst/>
                <a:latin typeface="Arial Black" panose="020B0A04020102020204" pitchFamily="34" charset="0"/>
                <a:ea typeface="Yu Gothic UI Semibold" panose="020B0700000000000000" pitchFamily="34" charset="-128"/>
                <a:cs typeface="Times New Roman" panose="02020603050405020304" pitchFamily="18" charset="0"/>
              </a:rPr>
              <a:t> </a:t>
            </a:r>
            <a:endParaRPr lang="en-US" dirty="0">
              <a:effectLst/>
              <a:latin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24379" t="39714" r="31387" b="39390"/>
          <a:stretch>
            <a:fillRect/>
          </a:stretch>
        </p:blipFill>
        <p:spPr>
          <a:xfrm>
            <a:off x="1076769" y="1743341"/>
            <a:ext cx="3874123" cy="3965249"/>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389" t="8972" r="-1209" b="48909"/>
          <a:stretch>
            <a:fillRect/>
          </a:stretch>
        </p:blipFill>
        <p:spPr>
          <a:xfrm>
            <a:off x="5742773" y="1755935"/>
            <a:ext cx="4443814" cy="3952655"/>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3525</Words>
  <Application>WPS Presentation</Application>
  <PresentationFormat>Widescreen</PresentationFormat>
  <Paragraphs>57</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Wingdings 3</vt:lpstr>
      <vt:lpstr>Arial Black</vt:lpstr>
      <vt:lpstr>Calibri</vt:lpstr>
      <vt:lpstr>Times New Roman</vt:lpstr>
      <vt:lpstr>Yu Gothic UI Semibold</vt:lpstr>
      <vt:lpstr>Segoe UI</vt:lpstr>
      <vt:lpstr>Microsoft YaHei</vt:lpstr>
      <vt:lpstr>Arial Unicode MS</vt:lpstr>
      <vt:lpstr>Century Gothic</vt:lpstr>
      <vt:lpstr>Slice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2024-04-22T12:41:00Z</dcterms:created>
  <dcterms:modified xsi:type="dcterms:W3CDTF">2024-04-22T13:02:30Z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015690E92CAE4B37B972B86943DB73D7_13</vt:lpwstr>
  </property>
  <property fmtid="{D5CDD505-2E9C-101B-9397-08002B2CF9AE}" pid="3" name="KSOProductBuildVer">
    <vt:lpwstr>1033-12.2.0.13472</vt:lpwstr>
  </property>
</Properties>
</file>