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C74F0-E8D6-47F8-AA24-703B6E292F00}" type="datetimeFigureOut">
              <a:rPr lang="en-US" smtClean="0"/>
              <a:t>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C8AB3B-05EF-4261-8381-39D4F791AE6C}" type="slidenum">
              <a:rPr lang="en-US" smtClean="0"/>
              <a:t>‹#›</a:t>
            </a:fld>
            <a:endParaRPr lang="en-US"/>
          </a:p>
        </p:txBody>
      </p:sp>
    </p:spTree>
    <p:extLst>
      <p:ext uri="{BB962C8B-B14F-4D97-AF65-F5344CB8AC3E}">
        <p14:creationId xmlns:p14="http://schemas.microsoft.com/office/powerpoint/2010/main" val="1813463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6C8AB3B-05EF-4261-8381-39D4F791AE6C}" type="slidenum">
              <a:rPr lang="en-US" smtClean="0"/>
              <a:t>4</a:t>
            </a:fld>
            <a:endParaRPr lang="en-US"/>
          </a:p>
        </p:txBody>
      </p:sp>
    </p:spTree>
    <p:extLst>
      <p:ext uri="{BB962C8B-B14F-4D97-AF65-F5344CB8AC3E}">
        <p14:creationId xmlns:p14="http://schemas.microsoft.com/office/powerpoint/2010/main" val="1737953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1/21/2024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4144710"/>
            <a:ext cx="12191999" cy="2554545"/>
          </a:xfrm>
          <a:prstGeom prst="rect">
            <a:avLst/>
          </a:prstGeom>
          <a:noFill/>
        </p:spPr>
        <p:txBody>
          <a:bodyPr wrap="square" rtlCol="0">
            <a:spAutoFit/>
          </a:bodyPr>
          <a:lstStyle/>
          <a:p>
            <a:pPr algn="ctr"/>
            <a:r>
              <a:rPr lang="en-US" sz="3200" i="1" dirty="0" smtClean="0">
                <a:solidFill>
                  <a:schemeClr val="accent1">
                    <a:lumMod val="50000"/>
                  </a:schemeClr>
                </a:solidFill>
                <a:latin typeface="Arial Black" panose="020B0A04020102020204" pitchFamily="34" charset="0"/>
              </a:rPr>
              <a:t>TEAM MEMBERS:</a:t>
            </a:r>
          </a:p>
          <a:p>
            <a:pPr algn="ctr"/>
            <a:r>
              <a:rPr lang="en-US" sz="3200" i="1" dirty="0" smtClean="0">
                <a:solidFill>
                  <a:schemeClr val="accent1">
                    <a:lumMod val="50000"/>
                  </a:schemeClr>
                </a:solidFill>
                <a:latin typeface="Arial Black" panose="020B0A04020102020204" pitchFamily="34" charset="0"/>
              </a:rPr>
              <a:t>E.G.PRADEEP</a:t>
            </a:r>
          </a:p>
          <a:p>
            <a:pPr algn="ctr"/>
            <a:r>
              <a:rPr lang="en-US" sz="3200" i="1" dirty="0" smtClean="0">
                <a:solidFill>
                  <a:schemeClr val="accent1">
                    <a:lumMod val="50000"/>
                  </a:schemeClr>
                </a:solidFill>
                <a:latin typeface="Arial Black" panose="020B0A04020102020204" pitchFamily="34" charset="0"/>
              </a:rPr>
              <a:t>M.S.SAI SANKEET</a:t>
            </a:r>
          </a:p>
          <a:p>
            <a:pPr algn="ctr"/>
            <a:r>
              <a:rPr lang="en-US" sz="3200" i="1" dirty="0" smtClean="0">
                <a:solidFill>
                  <a:schemeClr val="accent1">
                    <a:lumMod val="50000"/>
                  </a:schemeClr>
                </a:solidFill>
                <a:latin typeface="Arial Black" panose="020B0A04020102020204" pitchFamily="34" charset="0"/>
              </a:rPr>
              <a:t>B.PRASANTH</a:t>
            </a:r>
          </a:p>
          <a:p>
            <a:pPr algn="ctr"/>
            <a:r>
              <a:rPr lang="en-US" sz="3200" i="1" dirty="0" smtClean="0">
                <a:solidFill>
                  <a:schemeClr val="accent1">
                    <a:lumMod val="50000"/>
                  </a:schemeClr>
                </a:solidFill>
                <a:latin typeface="Arial Black" panose="020B0A04020102020204" pitchFamily="34" charset="0"/>
              </a:rPr>
              <a:t>DEP:B.TECH.ECE</a:t>
            </a:r>
            <a:endParaRPr lang="en-US" sz="3200" i="1" dirty="0">
              <a:solidFill>
                <a:schemeClr val="accent1">
                  <a:lumMod val="50000"/>
                </a:schemeClr>
              </a:solidFill>
              <a:latin typeface="Arial Black" panose="020B0A040201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39210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43747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188" y="376015"/>
            <a:ext cx="11417181" cy="2862322"/>
          </a:xfrm>
          <a:prstGeom prst="rect">
            <a:avLst/>
          </a:prstGeom>
          <a:noFill/>
        </p:spPr>
        <p:txBody>
          <a:bodyPr wrap="square" rtlCol="0">
            <a:spAutoFit/>
          </a:bodyPr>
          <a:lstStyle/>
          <a:p>
            <a:pPr algn="ctr"/>
            <a:r>
              <a:rPr lang="en-US" sz="3600" dirty="0" smtClean="0">
                <a:solidFill>
                  <a:schemeClr val="accent1">
                    <a:lumMod val="50000"/>
                  </a:schemeClr>
                </a:solidFill>
                <a:latin typeface="Arial Black" panose="020B0A04020102020204" pitchFamily="34" charset="0"/>
              </a:rPr>
              <a:t>SUBJECT NAME:SMART SENSORS AND DEVICES FOR AGRICULTURE</a:t>
            </a:r>
          </a:p>
          <a:p>
            <a:pPr algn="ctr"/>
            <a:endParaRPr lang="en-US" sz="3600" dirty="0">
              <a:solidFill>
                <a:schemeClr val="accent1">
                  <a:lumMod val="50000"/>
                </a:schemeClr>
              </a:solidFill>
              <a:latin typeface="Arial Black" panose="020B0A04020102020204" pitchFamily="34" charset="0"/>
            </a:endParaRPr>
          </a:p>
          <a:p>
            <a:pPr algn="ctr"/>
            <a:r>
              <a:rPr lang="en-US" sz="3600" dirty="0" smtClean="0">
                <a:solidFill>
                  <a:schemeClr val="accent1">
                    <a:lumMod val="50000"/>
                  </a:schemeClr>
                </a:solidFill>
                <a:latin typeface="Arial Black" panose="020B0A04020102020204" pitchFamily="34" charset="0"/>
              </a:rPr>
              <a:t>SUBJECT CODE:21ECE203J</a:t>
            </a:r>
          </a:p>
          <a:p>
            <a:pPr algn="ctr"/>
            <a:endParaRPr lang="en-US" sz="3600" dirty="0">
              <a:solidFill>
                <a:schemeClr val="accent1">
                  <a:lumMod val="50000"/>
                </a:schemeClr>
              </a:solidFill>
              <a:latin typeface="Arial Black" panose="020B0A04020102020204" pitchFamily="34" charset="0"/>
            </a:endParaRPr>
          </a:p>
        </p:txBody>
      </p:sp>
    </p:spTree>
    <p:extLst>
      <p:ext uri="{BB962C8B-B14F-4D97-AF65-F5344CB8AC3E}">
        <p14:creationId xmlns:p14="http://schemas.microsoft.com/office/powerpoint/2010/main" val="1006868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9102" y="1939896"/>
            <a:ext cx="11964111" cy="1384995"/>
          </a:xfrm>
          <a:prstGeom prst="rect">
            <a:avLst/>
          </a:prstGeom>
          <a:noFill/>
        </p:spPr>
        <p:txBody>
          <a:bodyPr wrap="square" rtlCol="0">
            <a:spAutoFit/>
          </a:bodyPr>
          <a:lstStyle/>
          <a:p>
            <a:pPr algn="ctr"/>
            <a:r>
              <a:rPr lang="en-US" sz="2800" i="1" dirty="0">
                <a:solidFill>
                  <a:schemeClr val="accent1">
                    <a:lumMod val="50000"/>
                  </a:schemeClr>
                </a:solidFill>
                <a:latin typeface="Arial Black" panose="020B0A04020102020204" pitchFamily="34" charset="0"/>
              </a:rPr>
              <a:t>MINI PROJECT:WATER LEVEL </a:t>
            </a:r>
            <a:r>
              <a:rPr lang="en-US" sz="2800" i="1" dirty="0" smtClean="0">
                <a:solidFill>
                  <a:schemeClr val="accent1">
                    <a:lumMod val="50000"/>
                  </a:schemeClr>
                </a:solidFill>
                <a:latin typeface="Arial Black" panose="020B0A04020102020204" pitchFamily="34" charset="0"/>
              </a:rPr>
              <a:t>INDICATOR</a:t>
            </a:r>
          </a:p>
          <a:p>
            <a:pPr algn="ctr"/>
            <a:endParaRPr lang="en-US" sz="2800" i="1" dirty="0">
              <a:solidFill>
                <a:schemeClr val="accent1">
                  <a:lumMod val="50000"/>
                </a:schemeClr>
              </a:solidFill>
              <a:latin typeface="Arial Black" panose="020B0A04020102020204" pitchFamily="34" charset="0"/>
            </a:endParaRPr>
          </a:p>
          <a:p>
            <a:pPr algn="ctr"/>
            <a:r>
              <a:rPr lang="en-US" sz="2800" i="1" dirty="0" smtClean="0">
                <a:solidFill>
                  <a:schemeClr val="accent1">
                    <a:lumMod val="50000"/>
                  </a:schemeClr>
                </a:solidFill>
                <a:latin typeface="Arial Black" panose="020B0A04020102020204" pitchFamily="34" charset="0"/>
              </a:rPr>
              <a:t>SUSTAINABLE DEVELOPMENT GOAL</a:t>
            </a:r>
            <a:endParaRPr lang="en-US" sz="2800" i="1" dirty="0">
              <a:solidFill>
                <a:schemeClr val="accent1">
                  <a:lumMod val="50000"/>
                </a:schemeClr>
              </a:solidFill>
              <a:latin typeface="Arial Black" panose="020B0A04020102020204" pitchFamily="34" charset="0"/>
            </a:endParaRPr>
          </a:p>
        </p:txBody>
      </p:sp>
    </p:spTree>
    <p:extLst>
      <p:ext uri="{BB962C8B-B14F-4D97-AF65-F5344CB8AC3E}">
        <p14:creationId xmlns:p14="http://schemas.microsoft.com/office/powerpoint/2010/main" val="1758995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2900" y="896815"/>
            <a:ext cx="11764108" cy="4524315"/>
          </a:xfrm>
          <a:prstGeom prst="rect">
            <a:avLst/>
          </a:prstGeom>
          <a:noFill/>
        </p:spPr>
        <p:txBody>
          <a:bodyPr wrap="square" rtlCol="0">
            <a:spAutoFit/>
          </a:bodyPr>
          <a:lstStyle/>
          <a:p>
            <a:pPr algn="ctr"/>
            <a:r>
              <a:rPr lang="en-US" sz="2400" i="1" dirty="0" smtClean="0">
                <a:solidFill>
                  <a:schemeClr val="accent1">
                    <a:lumMod val="50000"/>
                  </a:schemeClr>
                </a:solidFill>
                <a:latin typeface="Arial Black" panose="020B0A04020102020204" pitchFamily="34" charset="0"/>
              </a:rPr>
              <a:t>COMPONENTS REQUIRED:</a:t>
            </a:r>
          </a:p>
          <a:p>
            <a:pPr algn="ctr"/>
            <a:endParaRPr lang="en-US" sz="2400" i="1" dirty="0">
              <a:solidFill>
                <a:schemeClr val="accent1">
                  <a:lumMod val="50000"/>
                </a:schemeClr>
              </a:solidFill>
              <a:latin typeface="Arial Black" panose="020B0A04020102020204" pitchFamily="34" charset="0"/>
            </a:endParaRPr>
          </a:p>
          <a:p>
            <a:pPr algn="ctr"/>
            <a:endParaRPr lang="en-US" sz="2400" i="1" dirty="0" smtClean="0">
              <a:solidFill>
                <a:schemeClr val="accent1">
                  <a:lumMod val="50000"/>
                </a:schemeClr>
              </a:solidFill>
              <a:latin typeface="Arial Black" panose="020B0A04020102020204" pitchFamily="34" charset="0"/>
            </a:endParaRPr>
          </a:p>
          <a:p>
            <a:pPr algn="ctr"/>
            <a:r>
              <a:rPr lang="en-US" sz="2400" i="1" dirty="0" smtClean="0">
                <a:solidFill>
                  <a:schemeClr val="accent1">
                    <a:lumMod val="50000"/>
                  </a:schemeClr>
                </a:solidFill>
                <a:latin typeface="Arial Black" panose="020B0A04020102020204" pitchFamily="34" charset="0"/>
              </a:rPr>
              <a:t>~9V BATTERY</a:t>
            </a:r>
          </a:p>
          <a:p>
            <a:pPr algn="ctr"/>
            <a:endParaRPr lang="en-US" sz="2400" i="1" dirty="0" smtClean="0">
              <a:solidFill>
                <a:schemeClr val="accent1">
                  <a:lumMod val="50000"/>
                </a:schemeClr>
              </a:solidFill>
              <a:latin typeface="Arial Black" panose="020B0A04020102020204" pitchFamily="34" charset="0"/>
            </a:endParaRPr>
          </a:p>
          <a:p>
            <a:pPr algn="ctr"/>
            <a:r>
              <a:rPr lang="en-US" sz="2400" i="1" dirty="0" smtClean="0">
                <a:solidFill>
                  <a:schemeClr val="accent1">
                    <a:lumMod val="50000"/>
                  </a:schemeClr>
                </a:solidFill>
                <a:latin typeface="Arial Black" panose="020B0A04020102020204" pitchFamily="34" charset="0"/>
              </a:rPr>
              <a:t>~connecting wires</a:t>
            </a:r>
          </a:p>
          <a:p>
            <a:pPr algn="ctr"/>
            <a:endParaRPr lang="en-US" sz="2400" i="1" dirty="0" smtClean="0">
              <a:solidFill>
                <a:schemeClr val="accent1">
                  <a:lumMod val="50000"/>
                </a:schemeClr>
              </a:solidFill>
              <a:latin typeface="Arial Black" panose="020B0A04020102020204" pitchFamily="34" charset="0"/>
            </a:endParaRPr>
          </a:p>
          <a:p>
            <a:pPr algn="ctr"/>
            <a:r>
              <a:rPr lang="en-US" sz="2400" i="1" dirty="0" smtClean="0">
                <a:solidFill>
                  <a:schemeClr val="accent1">
                    <a:lumMod val="50000"/>
                  </a:schemeClr>
                </a:solidFill>
                <a:latin typeface="Arial Black" panose="020B0A04020102020204" pitchFamily="34" charset="0"/>
              </a:rPr>
              <a:t>~ON/OFF SWITCH</a:t>
            </a:r>
          </a:p>
          <a:p>
            <a:pPr algn="ctr"/>
            <a:endParaRPr lang="en-US" sz="2400" i="1" dirty="0" smtClean="0">
              <a:solidFill>
                <a:schemeClr val="accent1">
                  <a:lumMod val="50000"/>
                </a:schemeClr>
              </a:solidFill>
              <a:latin typeface="Arial Black" panose="020B0A04020102020204" pitchFamily="34" charset="0"/>
            </a:endParaRPr>
          </a:p>
          <a:p>
            <a:pPr algn="ctr"/>
            <a:r>
              <a:rPr lang="en-US" sz="2400" i="1" dirty="0" smtClean="0">
                <a:solidFill>
                  <a:schemeClr val="accent1">
                    <a:lumMod val="50000"/>
                  </a:schemeClr>
                </a:solidFill>
                <a:latin typeface="Arial Black" panose="020B0A04020102020204" pitchFamily="34" charset="0"/>
              </a:rPr>
              <a:t>~BUZER ALARM</a:t>
            </a:r>
          </a:p>
          <a:p>
            <a:pPr algn="ctr"/>
            <a:endParaRPr lang="en-US" sz="2400" i="1" dirty="0" smtClean="0">
              <a:solidFill>
                <a:schemeClr val="accent1">
                  <a:lumMod val="50000"/>
                </a:schemeClr>
              </a:solidFill>
              <a:latin typeface="Arial Black" panose="020B0A04020102020204" pitchFamily="34" charset="0"/>
            </a:endParaRPr>
          </a:p>
          <a:p>
            <a:pPr algn="ctr"/>
            <a:r>
              <a:rPr lang="en-US" sz="2400" i="1" dirty="0" smtClean="0">
                <a:solidFill>
                  <a:schemeClr val="accent1">
                    <a:lumMod val="50000"/>
                  </a:schemeClr>
                </a:solidFill>
                <a:latin typeface="Arial Black" panose="020B0A04020102020204" pitchFamily="34" charset="0"/>
              </a:rPr>
              <a:t>~METAL SHEET </a:t>
            </a:r>
            <a:endParaRPr lang="en-US" sz="2400" i="1" dirty="0">
              <a:solidFill>
                <a:schemeClr val="accent1">
                  <a:lumMod val="50000"/>
                </a:schemeClr>
              </a:solidFill>
              <a:latin typeface="Arial Black" panose="020B0A04020102020204" pitchFamily="34" charset="0"/>
            </a:endParaRPr>
          </a:p>
        </p:txBody>
      </p:sp>
    </p:spTree>
    <p:extLst>
      <p:ext uri="{BB962C8B-B14F-4D97-AF65-F5344CB8AC3E}">
        <p14:creationId xmlns:p14="http://schemas.microsoft.com/office/powerpoint/2010/main" val="823050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8262" y="409048"/>
            <a:ext cx="11711353" cy="6247864"/>
          </a:xfrm>
          <a:prstGeom prst="rect">
            <a:avLst/>
          </a:prstGeom>
          <a:noFill/>
        </p:spPr>
        <p:txBody>
          <a:bodyPr wrap="square" rtlCol="0">
            <a:spAutoFit/>
          </a:bodyPr>
          <a:lstStyle/>
          <a:p>
            <a:r>
              <a:rPr lang="en-US" sz="1600" i="1" dirty="0" smtClean="0">
                <a:solidFill>
                  <a:schemeClr val="accent1">
                    <a:lumMod val="50000"/>
                  </a:schemeClr>
                </a:solidFill>
                <a:latin typeface="Arial Black" panose="020B0A04020102020204" pitchFamily="34" charset="0"/>
              </a:rPr>
              <a:t>USES:</a:t>
            </a:r>
            <a:r>
              <a:rPr lang="en-US" sz="1600" dirty="0"/>
              <a:t/>
            </a:r>
            <a:br>
              <a:rPr lang="en-US" sz="1600" dirty="0"/>
            </a:br>
            <a:r>
              <a:rPr lang="en-US" sz="1600" i="1" dirty="0">
                <a:solidFill>
                  <a:schemeClr val="accent1">
                    <a:lumMod val="50000"/>
                  </a:schemeClr>
                </a:solidFill>
                <a:latin typeface="Arial Black" panose="020B0A04020102020204" pitchFamily="34" charset="0"/>
              </a:rPr>
              <a:t>A water level indicator in agriculture is a crucial tool for efficient water management. It helps farmers and agricultural practitioners monitor and control the water levels in various irrigation systems. Here are some specific uses of water level indicators in agriculture:</a:t>
            </a:r>
          </a:p>
          <a:p>
            <a:r>
              <a:rPr lang="en-US" sz="1600" b="1" i="1" dirty="0" smtClean="0">
                <a:solidFill>
                  <a:schemeClr val="accent1">
                    <a:lumMod val="50000"/>
                  </a:schemeClr>
                </a:solidFill>
                <a:latin typeface="Arial Black" panose="020B0A04020102020204" pitchFamily="34" charset="0"/>
              </a:rPr>
              <a:t>1.Optimizing </a:t>
            </a:r>
            <a:r>
              <a:rPr lang="en-US" sz="1600" b="1" i="1" dirty="0">
                <a:solidFill>
                  <a:schemeClr val="accent1">
                    <a:lumMod val="50000"/>
                  </a:schemeClr>
                </a:solidFill>
                <a:latin typeface="Arial Black" panose="020B0A04020102020204" pitchFamily="34" charset="0"/>
              </a:rPr>
              <a:t>Irrigation:</a:t>
            </a:r>
            <a:endParaRPr lang="en-US" sz="1600" i="1" dirty="0">
              <a:solidFill>
                <a:schemeClr val="accent1">
                  <a:lumMod val="50000"/>
                </a:schemeClr>
              </a:solidFill>
              <a:latin typeface="Arial Black" panose="020B0A04020102020204" pitchFamily="34" charset="0"/>
            </a:endParaRPr>
          </a:p>
          <a:p>
            <a:pPr lvl="1"/>
            <a:r>
              <a:rPr lang="en-US" sz="1600" i="1" dirty="0">
                <a:solidFill>
                  <a:schemeClr val="accent1">
                    <a:lumMod val="50000"/>
                  </a:schemeClr>
                </a:solidFill>
                <a:latin typeface="Arial Black" panose="020B0A04020102020204" pitchFamily="34" charset="0"/>
              </a:rPr>
              <a:t>Water level indicators assist farmers in determining the water depth in the soil. This information helps optimize irrigation schedules by ensuring that crops receive the appropriate amount of water.</a:t>
            </a:r>
          </a:p>
          <a:p>
            <a:pPr lvl="1"/>
            <a:r>
              <a:rPr lang="en-US" sz="1600" i="1" dirty="0">
                <a:solidFill>
                  <a:schemeClr val="accent1">
                    <a:lumMod val="50000"/>
                  </a:schemeClr>
                </a:solidFill>
                <a:latin typeface="Arial Black" panose="020B0A04020102020204" pitchFamily="34" charset="0"/>
              </a:rPr>
              <a:t>Farmers can avoid overwatering or </a:t>
            </a:r>
            <a:r>
              <a:rPr lang="en-US" sz="1600" i="1" dirty="0" err="1">
                <a:solidFill>
                  <a:schemeClr val="accent1">
                    <a:lumMod val="50000"/>
                  </a:schemeClr>
                </a:solidFill>
                <a:latin typeface="Arial Black" panose="020B0A04020102020204" pitchFamily="34" charset="0"/>
              </a:rPr>
              <a:t>underwatering</a:t>
            </a:r>
            <a:r>
              <a:rPr lang="en-US" sz="1600" i="1" dirty="0">
                <a:solidFill>
                  <a:schemeClr val="accent1">
                    <a:lumMod val="50000"/>
                  </a:schemeClr>
                </a:solidFill>
                <a:latin typeface="Arial Black" panose="020B0A04020102020204" pitchFamily="34" charset="0"/>
              </a:rPr>
              <a:t>, which is essential for crop health and growth.</a:t>
            </a:r>
          </a:p>
          <a:p>
            <a:r>
              <a:rPr lang="en-US" sz="1600" b="1" i="1" dirty="0" smtClean="0">
                <a:solidFill>
                  <a:schemeClr val="accent1">
                    <a:lumMod val="50000"/>
                  </a:schemeClr>
                </a:solidFill>
                <a:latin typeface="Arial Black" panose="020B0A04020102020204" pitchFamily="34" charset="0"/>
              </a:rPr>
              <a:t>2.Preventing </a:t>
            </a:r>
            <a:r>
              <a:rPr lang="en-US" sz="1600" b="1" i="1" dirty="0">
                <a:solidFill>
                  <a:schemeClr val="accent1">
                    <a:lumMod val="50000"/>
                  </a:schemeClr>
                </a:solidFill>
                <a:latin typeface="Arial Black" panose="020B0A04020102020204" pitchFamily="34" charset="0"/>
              </a:rPr>
              <a:t>Waterlogging:</a:t>
            </a:r>
            <a:endParaRPr lang="en-US" sz="1600" i="1" dirty="0">
              <a:solidFill>
                <a:schemeClr val="accent1">
                  <a:lumMod val="50000"/>
                </a:schemeClr>
              </a:solidFill>
              <a:latin typeface="Arial Black" panose="020B0A04020102020204" pitchFamily="34" charset="0"/>
            </a:endParaRPr>
          </a:p>
          <a:p>
            <a:pPr lvl="1"/>
            <a:r>
              <a:rPr lang="en-US" sz="1600" i="1" dirty="0" smtClean="0">
                <a:solidFill>
                  <a:schemeClr val="accent1">
                    <a:lumMod val="50000"/>
                  </a:schemeClr>
                </a:solidFill>
                <a:latin typeface="Arial Black" panose="020B0A04020102020204" pitchFamily="34" charset="0"/>
              </a:rPr>
              <a:t>~Waterlogging </a:t>
            </a:r>
            <a:r>
              <a:rPr lang="en-US" sz="1600" i="1" dirty="0">
                <a:solidFill>
                  <a:schemeClr val="accent1">
                    <a:lumMod val="50000"/>
                  </a:schemeClr>
                </a:solidFill>
                <a:latin typeface="Arial Black" panose="020B0A04020102020204" pitchFamily="34" charset="0"/>
              </a:rPr>
              <a:t>can occur when the soil is oversaturated with water. A water level indicator helps farmers monitor the soil moisture content and prevents waterlogging, which can be detrimental to plant roots and overall crop health.</a:t>
            </a:r>
          </a:p>
          <a:p>
            <a:r>
              <a:rPr lang="en-US" sz="1600" b="1" i="1" dirty="0" smtClean="0">
                <a:solidFill>
                  <a:schemeClr val="accent1">
                    <a:lumMod val="50000"/>
                  </a:schemeClr>
                </a:solidFill>
                <a:latin typeface="Arial Black" panose="020B0A04020102020204" pitchFamily="34" charset="0"/>
              </a:rPr>
              <a:t>3.Conserving </a:t>
            </a:r>
            <a:r>
              <a:rPr lang="en-US" sz="1600" b="1" i="1" dirty="0">
                <a:solidFill>
                  <a:schemeClr val="accent1">
                    <a:lumMod val="50000"/>
                  </a:schemeClr>
                </a:solidFill>
                <a:latin typeface="Arial Black" panose="020B0A04020102020204" pitchFamily="34" charset="0"/>
              </a:rPr>
              <a:t>Water Resources:</a:t>
            </a:r>
            <a:endParaRPr lang="en-US" sz="1600" i="1" dirty="0">
              <a:solidFill>
                <a:schemeClr val="accent1">
                  <a:lumMod val="50000"/>
                </a:schemeClr>
              </a:solidFill>
              <a:latin typeface="Arial Black" panose="020B0A04020102020204" pitchFamily="34" charset="0"/>
            </a:endParaRPr>
          </a:p>
          <a:p>
            <a:pPr lvl="1"/>
            <a:r>
              <a:rPr lang="en-US" sz="1600" i="1" dirty="0" smtClean="0">
                <a:solidFill>
                  <a:schemeClr val="accent1">
                    <a:lumMod val="50000"/>
                  </a:schemeClr>
                </a:solidFill>
                <a:latin typeface="Arial Black" panose="020B0A04020102020204" pitchFamily="34" charset="0"/>
              </a:rPr>
              <a:t>~By </a:t>
            </a:r>
            <a:r>
              <a:rPr lang="en-US" sz="1600" i="1" dirty="0">
                <a:solidFill>
                  <a:schemeClr val="accent1">
                    <a:lumMod val="50000"/>
                  </a:schemeClr>
                </a:solidFill>
                <a:latin typeface="Arial Black" panose="020B0A04020102020204" pitchFamily="34" charset="0"/>
              </a:rPr>
              <a:t>providing real-time information on soil moisture levels, water level indicators help farmers use water more efficiently. This can lead to water conservation, an important aspect in regions facing water scarcity or where sustainable water use is a concern.</a:t>
            </a:r>
          </a:p>
          <a:p>
            <a:r>
              <a:rPr lang="en-US" sz="1600" b="1" i="1" dirty="0" smtClean="0">
                <a:solidFill>
                  <a:schemeClr val="accent1">
                    <a:lumMod val="50000"/>
                  </a:schemeClr>
                </a:solidFill>
                <a:latin typeface="Arial Black" panose="020B0A04020102020204" pitchFamily="34" charset="0"/>
              </a:rPr>
              <a:t>4.Energy </a:t>
            </a:r>
            <a:r>
              <a:rPr lang="en-US" sz="1600" b="1" i="1" dirty="0">
                <a:solidFill>
                  <a:schemeClr val="accent1">
                    <a:lumMod val="50000"/>
                  </a:schemeClr>
                </a:solidFill>
                <a:latin typeface="Arial Black" panose="020B0A04020102020204" pitchFamily="34" charset="0"/>
              </a:rPr>
              <a:t>Efficiency:</a:t>
            </a:r>
            <a:endParaRPr lang="en-US" sz="1600" i="1" dirty="0">
              <a:solidFill>
                <a:schemeClr val="accent1">
                  <a:lumMod val="50000"/>
                </a:schemeClr>
              </a:solidFill>
              <a:latin typeface="Arial Black" panose="020B0A04020102020204" pitchFamily="34" charset="0"/>
            </a:endParaRPr>
          </a:p>
          <a:p>
            <a:pPr lvl="1"/>
            <a:r>
              <a:rPr lang="en-US" sz="1600" i="1" dirty="0" smtClean="0">
                <a:solidFill>
                  <a:schemeClr val="accent1">
                    <a:lumMod val="50000"/>
                  </a:schemeClr>
                </a:solidFill>
                <a:latin typeface="Arial Black" panose="020B0A04020102020204" pitchFamily="34" charset="0"/>
              </a:rPr>
              <a:t>~Proper </a:t>
            </a:r>
            <a:r>
              <a:rPr lang="en-US" sz="1600" i="1" dirty="0">
                <a:solidFill>
                  <a:schemeClr val="accent1">
                    <a:lumMod val="50000"/>
                  </a:schemeClr>
                </a:solidFill>
                <a:latin typeface="Arial Black" panose="020B0A04020102020204" pitchFamily="34" charset="0"/>
              </a:rPr>
              <a:t>water management, facilitated by water level indicators, contributes to energy efficiency. Unnecessary pumping and distribution of excess water can be avoided, leading to energy savings in irrigation systems.</a:t>
            </a:r>
          </a:p>
          <a:p>
            <a:r>
              <a:rPr lang="en-US" sz="1600" b="1" i="1" dirty="0" smtClean="0">
                <a:solidFill>
                  <a:schemeClr val="accent1">
                    <a:lumMod val="50000"/>
                  </a:schemeClr>
                </a:solidFill>
                <a:latin typeface="Arial Black" panose="020B0A04020102020204" pitchFamily="34" charset="0"/>
              </a:rPr>
              <a:t>5.Reducing </a:t>
            </a:r>
            <a:r>
              <a:rPr lang="en-US" sz="1600" b="1" i="1" dirty="0">
                <a:solidFill>
                  <a:schemeClr val="accent1">
                    <a:lumMod val="50000"/>
                  </a:schemeClr>
                </a:solidFill>
                <a:latin typeface="Arial Black" panose="020B0A04020102020204" pitchFamily="34" charset="0"/>
              </a:rPr>
              <a:t>Costs:</a:t>
            </a:r>
            <a:endParaRPr lang="en-US" sz="1600" i="1" dirty="0">
              <a:solidFill>
                <a:schemeClr val="accent1">
                  <a:lumMod val="50000"/>
                </a:schemeClr>
              </a:solidFill>
              <a:latin typeface="Arial Black" panose="020B0A04020102020204" pitchFamily="34" charset="0"/>
            </a:endParaRPr>
          </a:p>
          <a:p>
            <a:pPr lvl="1"/>
            <a:r>
              <a:rPr lang="en-US" sz="1600" i="1" dirty="0" smtClean="0">
                <a:solidFill>
                  <a:schemeClr val="accent1">
                    <a:lumMod val="50000"/>
                  </a:schemeClr>
                </a:solidFill>
                <a:latin typeface="Arial Black" panose="020B0A04020102020204" pitchFamily="34" charset="0"/>
              </a:rPr>
              <a:t>~Efficient </a:t>
            </a:r>
            <a:r>
              <a:rPr lang="en-US" sz="1600" i="1" dirty="0">
                <a:solidFill>
                  <a:schemeClr val="accent1">
                    <a:lumMod val="50000"/>
                  </a:schemeClr>
                </a:solidFill>
                <a:latin typeface="Arial Black" panose="020B0A04020102020204" pitchFamily="34" charset="0"/>
              </a:rPr>
              <a:t>water management through water level indicators can lead to cost savings. Farmers can avoid unnecessary water expenses and potential damage to crops caused by either inadequate or excessive irrigation</a:t>
            </a:r>
            <a:r>
              <a:rPr lang="en-US" sz="1600" i="1" dirty="0" smtClean="0">
                <a:solidFill>
                  <a:schemeClr val="accent1">
                    <a:lumMod val="50000"/>
                  </a:schemeClr>
                </a:solidFill>
                <a:latin typeface="Arial Black" panose="020B0A04020102020204" pitchFamily="34" charset="0"/>
              </a:rPr>
              <a:t>.</a:t>
            </a:r>
            <a:endParaRPr lang="en-US" sz="1600" i="1" dirty="0">
              <a:solidFill>
                <a:schemeClr val="accent1">
                  <a:lumMod val="50000"/>
                </a:schemeClr>
              </a:solidFill>
              <a:latin typeface="Arial Black" panose="020B0A04020102020204" pitchFamily="34" charset="0"/>
            </a:endParaRPr>
          </a:p>
        </p:txBody>
      </p:sp>
    </p:spTree>
    <p:extLst>
      <p:ext uri="{BB962C8B-B14F-4D97-AF65-F5344CB8AC3E}">
        <p14:creationId xmlns:p14="http://schemas.microsoft.com/office/powerpoint/2010/main" val="2236373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459" y="393107"/>
            <a:ext cx="11827379" cy="6463308"/>
          </a:xfrm>
          <a:prstGeom prst="rect">
            <a:avLst/>
          </a:prstGeom>
          <a:noFill/>
        </p:spPr>
        <p:txBody>
          <a:bodyPr wrap="square" rtlCol="0">
            <a:spAutoFit/>
          </a:bodyPr>
          <a:lstStyle/>
          <a:p>
            <a:r>
              <a:rPr lang="en-US" i="1" dirty="0" smtClean="0">
                <a:solidFill>
                  <a:schemeClr val="accent1">
                    <a:lumMod val="50000"/>
                  </a:schemeClr>
                </a:solidFill>
                <a:latin typeface="Arial Black" panose="020B0A04020102020204" pitchFamily="34" charset="0"/>
              </a:rPr>
              <a:t>APPLICATIONS:</a:t>
            </a:r>
          </a:p>
          <a:p>
            <a:endParaRPr lang="en-US" i="1" dirty="0" smtClean="0">
              <a:solidFill>
                <a:schemeClr val="accent1">
                  <a:lumMod val="50000"/>
                </a:schemeClr>
              </a:solidFill>
              <a:latin typeface="Arial Black" panose="020B0A04020102020204" pitchFamily="34" charset="0"/>
            </a:endParaRPr>
          </a:p>
          <a:p>
            <a:r>
              <a:rPr lang="en-US" b="1" i="1" dirty="0" smtClean="0">
                <a:solidFill>
                  <a:schemeClr val="accent1">
                    <a:lumMod val="50000"/>
                  </a:schemeClr>
                </a:solidFill>
                <a:latin typeface="Arial Black" panose="020B0A04020102020204" pitchFamily="34" charset="0"/>
              </a:rPr>
              <a:t>1.Irrigation </a:t>
            </a:r>
            <a:r>
              <a:rPr lang="en-US" b="1" i="1" dirty="0">
                <a:solidFill>
                  <a:schemeClr val="accent1">
                    <a:lumMod val="50000"/>
                  </a:schemeClr>
                </a:solidFill>
                <a:latin typeface="Arial Black" panose="020B0A04020102020204" pitchFamily="34" charset="0"/>
              </a:rPr>
              <a:t>Management:</a:t>
            </a:r>
            <a:endParaRPr lang="en-US" i="1" dirty="0">
              <a:solidFill>
                <a:schemeClr val="accent1">
                  <a:lumMod val="50000"/>
                </a:schemeClr>
              </a:solidFill>
              <a:latin typeface="Arial Black" panose="020B0A04020102020204" pitchFamily="34" charset="0"/>
            </a:endParaRPr>
          </a:p>
          <a:p>
            <a:pPr lvl="1"/>
            <a:r>
              <a:rPr lang="en-US" i="1" dirty="0">
                <a:solidFill>
                  <a:schemeClr val="accent1">
                    <a:lumMod val="50000"/>
                  </a:schemeClr>
                </a:solidFill>
                <a:latin typeface="Arial Black" panose="020B0A04020102020204" pitchFamily="34" charset="0"/>
              </a:rPr>
              <a:t>Monitoring soil moisture levels helps farmers determine when and how much water to apply to crops. This ensures optimal irrigation and prevents both overwatering and </a:t>
            </a:r>
            <a:r>
              <a:rPr lang="en-US" i="1" dirty="0" err="1">
                <a:solidFill>
                  <a:schemeClr val="accent1">
                    <a:lumMod val="50000"/>
                  </a:schemeClr>
                </a:solidFill>
                <a:latin typeface="Arial Black" panose="020B0A04020102020204" pitchFamily="34" charset="0"/>
              </a:rPr>
              <a:t>underwatering</a:t>
            </a:r>
            <a:r>
              <a:rPr lang="en-US" i="1" dirty="0">
                <a:solidFill>
                  <a:schemeClr val="accent1">
                    <a:lumMod val="50000"/>
                  </a:schemeClr>
                </a:solidFill>
                <a:latin typeface="Arial Black" panose="020B0A04020102020204" pitchFamily="34" charset="0"/>
              </a:rPr>
              <a:t>.</a:t>
            </a:r>
          </a:p>
          <a:p>
            <a:r>
              <a:rPr lang="en-US" b="1" i="1" dirty="0" smtClean="0">
                <a:solidFill>
                  <a:schemeClr val="accent1">
                    <a:lumMod val="50000"/>
                  </a:schemeClr>
                </a:solidFill>
                <a:latin typeface="Arial Black" panose="020B0A04020102020204" pitchFamily="34" charset="0"/>
              </a:rPr>
              <a:t>2.Drip </a:t>
            </a:r>
            <a:r>
              <a:rPr lang="en-US" b="1" i="1" dirty="0">
                <a:solidFill>
                  <a:schemeClr val="accent1">
                    <a:lumMod val="50000"/>
                  </a:schemeClr>
                </a:solidFill>
                <a:latin typeface="Arial Black" panose="020B0A04020102020204" pitchFamily="34" charset="0"/>
              </a:rPr>
              <a:t>Irrigation Systems:</a:t>
            </a:r>
            <a:endParaRPr lang="en-US" i="1" dirty="0">
              <a:solidFill>
                <a:schemeClr val="accent1">
                  <a:lumMod val="50000"/>
                </a:schemeClr>
              </a:solidFill>
              <a:latin typeface="Arial Black" panose="020B0A04020102020204" pitchFamily="34" charset="0"/>
            </a:endParaRPr>
          </a:p>
          <a:p>
            <a:pPr lvl="1"/>
            <a:r>
              <a:rPr lang="en-US" i="1" dirty="0">
                <a:solidFill>
                  <a:schemeClr val="accent1">
                    <a:lumMod val="50000"/>
                  </a:schemeClr>
                </a:solidFill>
                <a:latin typeface="Arial Black" panose="020B0A04020102020204" pitchFamily="34" charset="0"/>
              </a:rPr>
              <a:t>Water level indicators can be integrated into drip irrigation systems to precisely control the release of water. This promotes water conservation and ensures that plants receive the right amount of moisture directly at their roots.</a:t>
            </a:r>
          </a:p>
          <a:p>
            <a:r>
              <a:rPr lang="en-US" b="1" i="1" dirty="0" smtClean="0">
                <a:solidFill>
                  <a:schemeClr val="accent1">
                    <a:lumMod val="50000"/>
                  </a:schemeClr>
                </a:solidFill>
                <a:latin typeface="Arial Black" panose="020B0A04020102020204" pitchFamily="34" charset="0"/>
              </a:rPr>
              <a:t>3.Sprinkler </a:t>
            </a:r>
            <a:r>
              <a:rPr lang="en-US" b="1" i="1" dirty="0">
                <a:solidFill>
                  <a:schemeClr val="accent1">
                    <a:lumMod val="50000"/>
                  </a:schemeClr>
                </a:solidFill>
                <a:latin typeface="Arial Black" panose="020B0A04020102020204" pitchFamily="34" charset="0"/>
              </a:rPr>
              <a:t>Systems:</a:t>
            </a:r>
            <a:endParaRPr lang="en-US" i="1" dirty="0">
              <a:solidFill>
                <a:schemeClr val="accent1">
                  <a:lumMod val="50000"/>
                </a:schemeClr>
              </a:solidFill>
              <a:latin typeface="Arial Black" panose="020B0A04020102020204" pitchFamily="34" charset="0"/>
            </a:endParaRPr>
          </a:p>
          <a:p>
            <a:pPr lvl="1"/>
            <a:r>
              <a:rPr lang="en-US" i="1" dirty="0">
                <a:solidFill>
                  <a:schemeClr val="accent1">
                    <a:lumMod val="50000"/>
                  </a:schemeClr>
                </a:solidFill>
                <a:latin typeface="Arial Black" panose="020B0A04020102020204" pitchFamily="34" charset="0"/>
              </a:rPr>
              <a:t>In sprinkler irrigation, water level indicators can be used to control the timing and duration of irrigation cycles, preventing water wastage and ensuring even water distribution across the field.</a:t>
            </a:r>
          </a:p>
          <a:p>
            <a:r>
              <a:rPr lang="en-US" b="1" i="1" dirty="0" smtClean="0">
                <a:solidFill>
                  <a:schemeClr val="accent1">
                    <a:lumMod val="50000"/>
                  </a:schemeClr>
                </a:solidFill>
                <a:latin typeface="Arial Black" panose="020B0A04020102020204" pitchFamily="34" charset="0"/>
              </a:rPr>
              <a:t>4.Greenhouse </a:t>
            </a:r>
            <a:r>
              <a:rPr lang="en-US" b="1" i="1" dirty="0">
                <a:solidFill>
                  <a:schemeClr val="accent1">
                    <a:lumMod val="50000"/>
                  </a:schemeClr>
                </a:solidFill>
                <a:latin typeface="Arial Black" panose="020B0A04020102020204" pitchFamily="34" charset="0"/>
              </a:rPr>
              <a:t>Cultivation:</a:t>
            </a:r>
            <a:endParaRPr lang="en-US" i="1" dirty="0">
              <a:solidFill>
                <a:schemeClr val="accent1">
                  <a:lumMod val="50000"/>
                </a:schemeClr>
              </a:solidFill>
              <a:latin typeface="Arial Black" panose="020B0A04020102020204" pitchFamily="34" charset="0"/>
            </a:endParaRPr>
          </a:p>
          <a:p>
            <a:pPr lvl="1"/>
            <a:r>
              <a:rPr lang="en-US" i="1" dirty="0">
                <a:solidFill>
                  <a:schemeClr val="accent1">
                    <a:lumMod val="50000"/>
                  </a:schemeClr>
                </a:solidFill>
                <a:latin typeface="Arial Black" panose="020B0A04020102020204" pitchFamily="34" charset="0"/>
              </a:rPr>
              <a:t>Water level indicators are essential in greenhouse farming to maintain optimal soil moisture for specific crops. They enable automated irrigation systems to respond to the changing needs of plants in a controlled environment.</a:t>
            </a:r>
          </a:p>
          <a:p>
            <a:r>
              <a:rPr lang="en-US" b="1" i="1" dirty="0" smtClean="0">
                <a:solidFill>
                  <a:schemeClr val="accent1">
                    <a:lumMod val="50000"/>
                  </a:schemeClr>
                </a:solidFill>
                <a:latin typeface="Arial Black" panose="020B0A04020102020204" pitchFamily="34" charset="0"/>
              </a:rPr>
              <a:t>5.Soil </a:t>
            </a:r>
            <a:r>
              <a:rPr lang="en-US" b="1" i="1" dirty="0">
                <a:solidFill>
                  <a:schemeClr val="accent1">
                    <a:lumMod val="50000"/>
                  </a:schemeClr>
                </a:solidFill>
                <a:latin typeface="Arial Black" panose="020B0A04020102020204" pitchFamily="34" charset="0"/>
              </a:rPr>
              <a:t>Moisture Monitoring:</a:t>
            </a:r>
            <a:endParaRPr lang="en-US" i="1" dirty="0">
              <a:solidFill>
                <a:schemeClr val="accent1">
                  <a:lumMod val="50000"/>
                </a:schemeClr>
              </a:solidFill>
              <a:latin typeface="Arial Black" panose="020B0A04020102020204" pitchFamily="34" charset="0"/>
            </a:endParaRPr>
          </a:p>
          <a:p>
            <a:pPr lvl="1"/>
            <a:r>
              <a:rPr lang="en-US" i="1" dirty="0">
                <a:solidFill>
                  <a:schemeClr val="accent1">
                    <a:lumMod val="50000"/>
                  </a:schemeClr>
                </a:solidFill>
                <a:latin typeface="Arial Black" panose="020B0A04020102020204" pitchFamily="34" charset="0"/>
              </a:rPr>
              <a:t>Continuous monitoring of soil moisture levels using water level indicators helps farmers assess the water-holding capacity of the soil. This information guides irrigation practices and aids in making informed decisions about water application.</a:t>
            </a:r>
          </a:p>
          <a:p>
            <a:endParaRPr lang="en-US" i="1" dirty="0">
              <a:solidFill>
                <a:schemeClr val="accent1">
                  <a:lumMod val="50000"/>
                </a:schemeClr>
              </a:solidFill>
              <a:latin typeface="Arial Black" panose="020B0A04020102020204" pitchFamily="34" charset="0"/>
            </a:endParaRPr>
          </a:p>
        </p:txBody>
      </p:sp>
    </p:spTree>
    <p:extLst>
      <p:ext uri="{BB962C8B-B14F-4D97-AF65-F5344CB8AC3E}">
        <p14:creationId xmlns:p14="http://schemas.microsoft.com/office/powerpoint/2010/main" val="4220973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6194" y="256374"/>
            <a:ext cx="11622281" cy="646331"/>
          </a:xfrm>
          <a:prstGeom prst="rect">
            <a:avLst/>
          </a:prstGeom>
          <a:noFill/>
        </p:spPr>
        <p:txBody>
          <a:bodyPr wrap="square" rtlCol="0">
            <a:spAutoFit/>
          </a:bodyPr>
          <a:lstStyle/>
          <a:p>
            <a:r>
              <a:rPr lang="en-US" i="1" dirty="0" smtClean="0">
                <a:solidFill>
                  <a:schemeClr val="accent1">
                    <a:lumMod val="50000"/>
                  </a:schemeClr>
                </a:solidFill>
                <a:latin typeface="Arial Black" panose="020B0A04020102020204" pitchFamily="34" charset="0"/>
              </a:rPr>
              <a:t>FINAL PROJECT :</a:t>
            </a:r>
          </a:p>
          <a:p>
            <a:endParaRPr lang="en-US" i="1" dirty="0">
              <a:solidFill>
                <a:schemeClr val="accent1">
                  <a:lumMod val="50000"/>
                </a:schemeClr>
              </a:solidFill>
              <a:latin typeface="Arial Black" panose="020B0A040201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8784" y="700019"/>
            <a:ext cx="7269399" cy="5940939"/>
          </a:xfrm>
          <a:prstGeom prst="rect">
            <a:avLst/>
          </a:prstGeom>
        </p:spPr>
      </p:pic>
    </p:spTree>
    <p:extLst>
      <p:ext uri="{BB962C8B-B14F-4D97-AF65-F5344CB8AC3E}">
        <p14:creationId xmlns:p14="http://schemas.microsoft.com/office/powerpoint/2010/main" val="992733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1" y="2635766"/>
            <a:ext cx="8921809" cy="1107996"/>
          </a:xfrm>
          <a:prstGeom prst="rect">
            <a:avLst/>
          </a:prstGeom>
          <a:noFill/>
        </p:spPr>
        <p:txBody>
          <a:bodyPr wrap="square" rtlCol="0">
            <a:spAutoFit/>
          </a:bodyPr>
          <a:lstStyle/>
          <a:p>
            <a:pPr algn="ctr"/>
            <a:r>
              <a:rPr lang="en-US" sz="6600" i="1" dirty="0" smtClean="0">
                <a:solidFill>
                  <a:schemeClr val="accent1">
                    <a:lumMod val="50000"/>
                  </a:schemeClr>
                </a:solidFill>
                <a:latin typeface="Arial Black" panose="020B0A04020102020204" pitchFamily="34" charset="0"/>
              </a:rPr>
              <a:t>THANK YOU</a:t>
            </a:r>
            <a:endParaRPr lang="en-US" sz="6600" i="1" dirty="0">
              <a:solidFill>
                <a:schemeClr val="accent1">
                  <a:lumMod val="50000"/>
                </a:schemeClr>
              </a:solidFill>
              <a:latin typeface="Arial Black" panose="020B0A04020102020204" pitchFamily="34" charset="0"/>
            </a:endParaRPr>
          </a:p>
        </p:txBody>
      </p:sp>
    </p:spTree>
    <p:extLst>
      <p:ext uri="{BB962C8B-B14F-4D97-AF65-F5344CB8AC3E}">
        <p14:creationId xmlns:p14="http://schemas.microsoft.com/office/powerpoint/2010/main" val="309796676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134</TotalTime>
  <Words>236</Words>
  <Application>Microsoft Office PowerPoint</Application>
  <PresentationFormat>Widescreen</PresentationFormat>
  <Paragraphs>50</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Calibri</vt:lpstr>
      <vt:lpstr>Century Gothic</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9</cp:revision>
  <dcterms:created xsi:type="dcterms:W3CDTF">2024-01-22T01:55:26Z</dcterms:created>
  <dcterms:modified xsi:type="dcterms:W3CDTF">2024-01-22T04:09:38Z</dcterms:modified>
</cp:coreProperties>
</file>