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302" r:id="rId3"/>
    <p:sldId id="329" r:id="rId4"/>
    <p:sldId id="328" r:id="rId5"/>
    <p:sldId id="330" r:id="rId6"/>
    <p:sldId id="331" r:id="rId7"/>
    <p:sldId id="3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3"/>
    <p:restoredTop sz="88740"/>
  </p:normalViewPr>
  <p:slideViewPr>
    <p:cSldViewPr snapToGrid="0">
      <p:cViewPr>
        <p:scale>
          <a:sx n="100" d="100"/>
          <a:sy n="100" d="100"/>
        </p:scale>
        <p:origin x="78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B647F-3531-1440-99C0-59E0718DD066}" type="datetimeFigureOut">
              <a:rPr lang="en-US" smtClean="0"/>
              <a:t>11/1/23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6DE6D-9B61-C54D-B83A-795D5B6277A7}" type="slidenum">
              <a:rPr lang="en-US" smtClean="0"/>
              <a:t>‹#›</a:t>
            </a:fld>
            <a:endParaRPr lang="en-US"/>
          </a:p>
        </p:txBody>
      </p:sp>
    </p:spTree>
    <p:extLst>
      <p:ext uri="{BB962C8B-B14F-4D97-AF65-F5344CB8AC3E}">
        <p14:creationId xmlns:p14="http://schemas.microsoft.com/office/powerpoint/2010/main" val="41535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81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21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98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15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87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12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7117-5678-4A64-95CB-BED2988F1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A4E45-DD9E-0FB9-E8AA-EA4F73B19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1831C-E948-4928-AF54-7BFC6F06DDE9}"/>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5B40CD15-FE57-20ED-7C8D-68DC6436D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1D81-5482-FE77-2A52-DA1D73E90B38}"/>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2071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7150-C068-A1E3-2B58-A2F976E96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299C1-9CB8-66B5-FA95-6EBBB18AE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DDA03-FDD2-42E1-0581-086005291433}"/>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B37E7208-E0A7-6653-EEC5-02412E0EE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A084-ED34-6FA1-D9C3-EB48E8C71BDB}"/>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60637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B6B91-92E7-B2E7-5EB3-D41206C6B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36399-AA13-F256-A328-32FFF46F5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F2500-CB95-5EA3-8AF5-43026ABE93B8}"/>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B06D588F-B8FA-BBAF-0E56-B6BB3911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40B9-D992-2554-B3BC-602B696D6B97}"/>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01587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1"/>
        <p:cNvGrpSpPr/>
        <p:nvPr/>
      </p:nvGrpSpPr>
      <p:grpSpPr>
        <a:xfrm>
          <a:off x="0" y="0"/>
          <a:ext cx="0" cy="0"/>
          <a:chOff x="0" y="0"/>
          <a:chExt cx="0" cy="0"/>
        </a:xfrm>
      </p:grpSpPr>
      <p:sp>
        <p:nvSpPr>
          <p:cNvPr id="3" name="Text Placeholder 2">
            <a:extLst>
              <a:ext uri="{FF2B5EF4-FFF2-40B4-BE49-F238E27FC236}">
                <a16:creationId xmlns:a16="http://schemas.microsoft.com/office/drawing/2014/main" id="{320FE476-C023-5246-B9AF-38F170C9FAF5}"/>
              </a:ext>
            </a:extLst>
          </p:cNvPr>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604020202020204" pitchFamily="34" charset="0"/>
                <a:cs typeface="Arial Black" panose="020B0604020202020204" pitchFamily="34" charset="0"/>
              </a:defRPr>
            </a:lvl1pPr>
            <a:lvl2pPr>
              <a:defRPr sz="6600" b="1" i="0">
                <a:solidFill>
                  <a:schemeClr val="bg1"/>
                </a:solidFill>
                <a:latin typeface="Arial Black" panose="020B0604020202020204" pitchFamily="34" charset="0"/>
                <a:cs typeface="Arial Black" panose="020B0604020202020204" pitchFamily="34" charset="0"/>
              </a:defRPr>
            </a:lvl2pPr>
            <a:lvl3pPr>
              <a:defRPr sz="6600" b="1" i="0">
                <a:solidFill>
                  <a:schemeClr val="bg1"/>
                </a:solidFill>
                <a:latin typeface="Arial Black" panose="020B0604020202020204" pitchFamily="34" charset="0"/>
                <a:cs typeface="Arial Black" panose="020B0604020202020204" pitchFamily="34" charset="0"/>
              </a:defRPr>
            </a:lvl3pPr>
            <a:lvl4pPr>
              <a:defRPr sz="6600" b="1" i="0">
                <a:solidFill>
                  <a:schemeClr val="bg1"/>
                </a:solidFill>
                <a:latin typeface="Arial Black" panose="020B0604020202020204" pitchFamily="34" charset="0"/>
                <a:cs typeface="Arial Black" panose="020B0604020202020204" pitchFamily="34" charset="0"/>
              </a:defRPr>
            </a:lvl4pPr>
            <a:lvl5pPr>
              <a:defRPr sz="6600" b="1" i="0">
                <a:solidFill>
                  <a:schemeClr val="bg1"/>
                </a:solidFill>
                <a:latin typeface="Arial Black" panose="020B0604020202020204" pitchFamily="34" charset="0"/>
                <a:cs typeface="Arial Black" panose="020B0604020202020204" pitchFamily="34" charset="0"/>
              </a:defRPr>
            </a:lvl5pPr>
          </a:lstStyle>
          <a:p>
            <a:pPr lvl="0"/>
            <a:r>
              <a:rPr lang="en-US" dirty="0"/>
              <a:t>MAIN HEADLINE HERE</a:t>
            </a:r>
          </a:p>
        </p:txBody>
      </p:sp>
      <p:sp>
        <p:nvSpPr>
          <p:cNvPr id="5" name="Text Placeholder 4">
            <a:extLst>
              <a:ext uri="{FF2B5EF4-FFF2-40B4-BE49-F238E27FC236}">
                <a16:creationId xmlns:a16="http://schemas.microsoft.com/office/drawing/2014/main" id="{DC53DE34-CFBB-4342-A8D8-1670888F6213}"/>
              </a:ext>
            </a:extLst>
          </p:cNvPr>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sp>
        <p:nvSpPr>
          <p:cNvPr id="8" name="Text Placeholder 7">
            <a:extLst>
              <a:ext uri="{FF2B5EF4-FFF2-40B4-BE49-F238E27FC236}">
                <a16:creationId xmlns:a16="http://schemas.microsoft.com/office/drawing/2014/main" id="{3A55B0E5-E401-744B-9F21-0224F708CF80}"/>
              </a:ext>
            </a:extLst>
          </p:cNvPr>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p>
        </p:txBody>
      </p:sp>
      <p:pic>
        <p:nvPicPr>
          <p:cNvPr id="4" name="Picture 3" descr="Text&#10;&#10;Description automatically generated with medium confidence">
            <a:extLst>
              <a:ext uri="{FF2B5EF4-FFF2-40B4-BE49-F238E27FC236}">
                <a16:creationId xmlns:a16="http://schemas.microsoft.com/office/drawing/2014/main" id="{4CBF6A20-0C06-B962-1CCC-FF830DA0F66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72460"/>
            <a:ext cx="2680070" cy="978808"/>
          </a:xfrm>
          <a:prstGeom prst="rect">
            <a:avLst/>
          </a:prstGeom>
        </p:spPr>
      </p:pic>
    </p:spTree>
    <p:extLst>
      <p:ext uri="{BB962C8B-B14F-4D97-AF65-F5344CB8AC3E}">
        <p14:creationId xmlns:p14="http://schemas.microsoft.com/office/powerpoint/2010/main" val="272371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a:buNone/>
              <a:defRPr sz="5400" b="1" i="0" u="none" strike="noStrike" cap="none">
                <a:solidFill>
                  <a:srgbClr val="183158"/>
                </a:solidFill>
                <a:latin typeface="Arial Black" panose="020B0604020202020204" pitchFamily="34" charset="0"/>
                <a:ea typeface="Arial Black" panose="020B0604020202020204" pitchFamily="34" charset="0"/>
                <a:cs typeface="Arial Black" panose="020B0604020202020204" pitchFamily="34" charset="0"/>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8" name="Text Placeholder 7">
            <a:extLst>
              <a:ext uri="{FF2B5EF4-FFF2-40B4-BE49-F238E27FC236}">
                <a16:creationId xmlns:a16="http://schemas.microsoft.com/office/drawing/2014/main" id="{23C202CE-0381-5048-BA64-5DE5B3E00877}"/>
              </a:ext>
            </a:extLst>
          </p:cNvPr>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
        <p:nvSpPr>
          <p:cNvPr id="9" name="Text Placeholder 7">
            <a:extLst>
              <a:ext uri="{FF2B5EF4-FFF2-40B4-BE49-F238E27FC236}">
                <a16:creationId xmlns:a16="http://schemas.microsoft.com/office/drawing/2014/main" id="{BC51DF52-58F2-5B45-BFD9-F82151A8C1E3}"/>
              </a:ext>
            </a:extLst>
          </p:cNvPr>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604020202020204" pitchFamily="34" charset="0"/>
                <a:cs typeface="Arial Black" panose="020B0604020202020204" pitchFamily="34" charset="0"/>
              </a:defRPr>
            </a:lvl1pPr>
            <a:lvl2pPr>
              <a:defRPr sz="1200" b="1" i="0">
                <a:solidFill>
                  <a:srgbClr val="183158"/>
                </a:solidFill>
                <a:latin typeface="Arial Black" panose="020B0604020202020204" pitchFamily="34" charset="0"/>
                <a:cs typeface="Arial Black" panose="020B0604020202020204" pitchFamily="34" charset="0"/>
              </a:defRPr>
            </a:lvl2pPr>
            <a:lvl3pPr>
              <a:defRPr sz="1200" b="1" i="0">
                <a:solidFill>
                  <a:srgbClr val="183158"/>
                </a:solidFill>
                <a:latin typeface="Arial Black" panose="020B0604020202020204" pitchFamily="34" charset="0"/>
                <a:cs typeface="Arial Black" panose="020B0604020202020204" pitchFamily="34" charset="0"/>
              </a:defRPr>
            </a:lvl3pPr>
            <a:lvl4pPr>
              <a:defRPr sz="1200" b="1" i="0">
                <a:solidFill>
                  <a:srgbClr val="183158"/>
                </a:solidFill>
                <a:latin typeface="Arial Black" panose="020B0604020202020204" pitchFamily="34" charset="0"/>
                <a:cs typeface="Arial Black" panose="020B0604020202020204" pitchFamily="34" charset="0"/>
              </a:defRPr>
            </a:lvl4pPr>
            <a:lvl5pPr>
              <a:defRPr sz="1200" b="1" i="0">
                <a:solidFill>
                  <a:srgbClr val="183158"/>
                </a:solidFill>
                <a:latin typeface="Arial Black" panose="020B0604020202020204" pitchFamily="34" charset="0"/>
                <a:cs typeface="Arial Black" panose="020B0604020202020204" pitchFamily="34" charset="0"/>
              </a:defRPr>
            </a:lvl5pPr>
          </a:lstStyle>
          <a:p>
            <a:pPr lvl="0"/>
            <a:r>
              <a:rPr lang="en-US" dirty="0"/>
              <a:t>SLIDE TITLE HERE</a:t>
            </a:r>
          </a:p>
        </p:txBody>
      </p:sp>
      <p:sp>
        <p:nvSpPr>
          <p:cNvPr id="13" name="Text Placeholder 16">
            <a:extLst>
              <a:ext uri="{FF2B5EF4-FFF2-40B4-BE49-F238E27FC236}">
                <a16:creationId xmlns:a16="http://schemas.microsoft.com/office/drawing/2014/main" id="{3B9BF397-3766-2E4B-AAE4-0259D5705E8B}"/>
              </a:ext>
            </a:extLst>
          </p:cNvPr>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25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03DB-EC20-3EF5-04C2-2D791DFC5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0BC3D-C934-9B99-0857-050A8F7D5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0835-B4AD-2682-0907-19AAD1CF7743}"/>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07023E12-9190-AF18-FF93-69D34B3EA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02202-E8A1-59A2-AFF0-82BBE3F9632E}"/>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62711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B8AB-9BAB-1F21-A1E4-91AE87726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ED0211-A233-FB4E-E0BD-D6B144B11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B320C-EAF2-6BCD-F625-FC07690BF6DC}"/>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AE1577F0-F4F5-6DBE-BFF3-6371AA2AA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3E84-1FB5-6153-12CF-E6B5CA868CD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16637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BF1A-B771-B8C3-94F7-FEBC09ED6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FD8E5-7E2D-22D4-2242-BE8EEC70A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5F7BC-5DF8-9C98-FCE0-B163FE020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A62E50-0BBD-598D-4D12-232DD3550EBA}"/>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6" name="Footer Placeholder 5">
            <a:extLst>
              <a:ext uri="{FF2B5EF4-FFF2-40B4-BE49-F238E27FC236}">
                <a16:creationId xmlns:a16="http://schemas.microsoft.com/office/drawing/2014/main" id="{0310A292-2FC5-405E-8034-578DFF079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6B552-1A36-FAAB-B370-CF049C9D5AB4}"/>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3624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D1C7-0DBB-C696-63F4-FC38E4F37E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9E9EB-F9C2-6392-7116-2C9C2709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83614-4F47-BA68-F310-1D59CE0A2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905DA-C853-1C08-7FE3-A298AB065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47CD6-7A5E-C09A-1E6C-184F05EBDA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1CD2F-5AC4-27B0-94AC-4C8BE244EAB5}"/>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8" name="Footer Placeholder 7">
            <a:extLst>
              <a:ext uri="{FF2B5EF4-FFF2-40B4-BE49-F238E27FC236}">
                <a16:creationId xmlns:a16="http://schemas.microsoft.com/office/drawing/2014/main" id="{8A9487B2-9A24-3B6A-D225-E57B656C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3E732-E5E8-CE11-757D-C0F682812AA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76462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1159-55D7-A2FC-0B84-F3BC37D42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0048D7-AA00-AF7C-9834-5E5D5C6AC43D}"/>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4" name="Footer Placeholder 3">
            <a:extLst>
              <a:ext uri="{FF2B5EF4-FFF2-40B4-BE49-F238E27FC236}">
                <a16:creationId xmlns:a16="http://schemas.microsoft.com/office/drawing/2014/main" id="{F3422838-3F99-27D2-A680-3AD10BF12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724DC-5960-5C14-C4F0-4E716504FA50}"/>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76365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2CC52-3718-A406-3782-CE9768E03C3C}"/>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3" name="Footer Placeholder 2">
            <a:extLst>
              <a:ext uri="{FF2B5EF4-FFF2-40B4-BE49-F238E27FC236}">
                <a16:creationId xmlns:a16="http://schemas.microsoft.com/office/drawing/2014/main" id="{494AB46E-0425-4EE5-B308-5B13329C1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BB6CC-78DD-B90E-3846-D227C4FFC2FA}"/>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112393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8CCF-C7C1-B58D-396D-6B83A46BA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D31B1-F791-7A38-ABB9-ADB31DDC8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2F39D9-22D1-FBE0-5CCF-5D81CC4B0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07AAD-8F56-142C-558B-1C68E3EC7D6C}"/>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6" name="Footer Placeholder 5">
            <a:extLst>
              <a:ext uri="{FF2B5EF4-FFF2-40B4-BE49-F238E27FC236}">
                <a16:creationId xmlns:a16="http://schemas.microsoft.com/office/drawing/2014/main" id="{D917E71A-7C97-FFCE-7C62-47EE1053A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4D4D8-54DE-E99E-A10B-438616478B65}"/>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278944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9F2-0056-4769-0837-E010F6472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39EC31-CAC5-6C2C-DE89-A85685DA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1412F-1388-DD57-4C34-2D1FE0C58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BA7C2-AE8B-4E33-E4EA-FF29D97EB0AF}"/>
              </a:ext>
            </a:extLst>
          </p:cNvPr>
          <p:cNvSpPr>
            <a:spLocks noGrp="1"/>
          </p:cNvSpPr>
          <p:nvPr>
            <p:ph type="dt" sz="half" idx="10"/>
          </p:nvPr>
        </p:nvSpPr>
        <p:spPr/>
        <p:txBody>
          <a:bodyPr/>
          <a:lstStyle/>
          <a:p>
            <a:fld id="{9DB48959-B0B5-4644-A3F3-AA30D930B3E2}" type="datetimeFigureOut">
              <a:rPr lang="en-US" smtClean="0"/>
              <a:t>11/1/23</a:t>
            </a:fld>
            <a:endParaRPr lang="en-US"/>
          </a:p>
        </p:txBody>
      </p:sp>
      <p:sp>
        <p:nvSpPr>
          <p:cNvPr id="6" name="Footer Placeholder 5">
            <a:extLst>
              <a:ext uri="{FF2B5EF4-FFF2-40B4-BE49-F238E27FC236}">
                <a16:creationId xmlns:a16="http://schemas.microsoft.com/office/drawing/2014/main" id="{B9AEE3CC-927A-3A71-07F4-209332C94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B5DF4-E8C2-8613-0F82-C30816ED5E8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297291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0948F-A112-4FD4-06D8-8257E7169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D129E0-5110-C00B-A8D5-8649BF77C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B3C33-BBDC-6E29-13EF-18C0D0770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48959-B0B5-4644-A3F3-AA30D930B3E2}" type="datetimeFigureOut">
              <a:rPr lang="en-US" smtClean="0"/>
              <a:t>11/1/23</a:t>
            </a:fld>
            <a:endParaRPr lang="en-US"/>
          </a:p>
        </p:txBody>
      </p:sp>
      <p:sp>
        <p:nvSpPr>
          <p:cNvPr id="5" name="Footer Placeholder 4">
            <a:extLst>
              <a:ext uri="{FF2B5EF4-FFF2-40B4-BE49-F238E27FC236}">
                <a16:creationId xmlns:a16="http://schemas.microsoft.com/office/drawing/2014/main" id="{DDCFE3A3-704B-E721-9A4B-A572178E0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3613F4-51AA-940A-D0E6-DB25B6AC6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F5E8D-1428-E641-B263-2FFF0A8B4A89}" type="slidenum">
              <a:rPr lang="en-US" smtClean="0"/>
              <a:t>‹#›</a:t>
            </a:fld>
            <a:endParaRPr lang="en-US"/>
          </a:p>
        </p:txBody>
      </p:sp>
    </p:spTree>
    <p:extLst>
      <p:ext uri="{BB962C8B-B14F-4D97-AF65-F5344CB8AC3E}">
        <p14:creationId xmlns:p14="http://schemas.microsoft.com/office/powerpoint/2010/main" val="61506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pic>
        <p:nvPicPr>
          <p:cNvPr id="54" name="Google Shape;54;p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55" name="Google Shape;55;p2"/>
          <p:cNvSpPr/>
          <p:nvPr/>
        </p:nvSpPr>
        <p:spPr>
          <a:xfrm>
            <a:off x="0" y="0"/>
            <a:ext cx="12192000" cy="6858000"/>
          </a:xfrm>
          <a:prstGeom prst="rect">
            <a:avLst/>
          </a:prstGeom>
          <a:solidFill>
            <a:srgbClr val="06234B">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dirty="0">
              <a:solidFill>
                <a:schemeClr val="lt1"/>
              </a:solidFill>
              <a:latin typeface="Calibri"/>
              <a:ea typeface="Calibri"/>
              <a:cs typeface="Calibri"/>
              <a:sym typeface="Calibri"/>
            </a:endParaRPr>
          </a:p>
        </p:txBody>
      </p:sp>
      <p:sp>
        <p:nvSpPr>
          <p:cNvPr id="57" name="Google Shape;57;p2"/>
          <p:cNvSpPr txBox="1"/>
          <p:nvPr/>
        </p:nvSpPr>
        <p:spPr>
          <a:xfrm>
            <a:off x="505484" y="5406887"/>
            <a:ext cx="4349172" cy="829918"/>
          </a:xfrm>
          <a:prstGeom prst="rect">
            <a:avLst/>
          </a:prstGeom>
          <a:noFill/>
          <a:ln>
            <a:noFill/>
          </a:ln>
        </p:spPr>
        <p:txBody>
          <a:bodyPr spcFirstLastPara="1" wrap="square" lIns="91425" tIns="45700" rIns="91425" bIns="45700" anchor="t" anchorCtr="0">
            <a:normAutofit fontScale="90000"/>
          </a:bodyPr>
          <a:lstStyle/>
          <a:p>
            <a:r>
              <a:rPr lang="en-US" sz="1800" dirty="0">
                <a:solidFill>
                  <a:schemeClr val="bg1"/>
                </a:solidFill>
                <a:effectLst/>
                <a:latin typeface="Arial" panose="020B0604020202020204" pitchFamily="34" charset="0"/>
                <a:cs typeface="Arial" panose="020B0604020202020204" pitchFamily="34" charset="0"/>
              </a:rPr>
              <a:t>MATH550: Numerical Solution for PDE</a:t>
            </a:r>
            <a:br>
              <a:rPr lang="en-US" sz="1800" dirty="0">
                <a:solidFill>
                  <a:schemeClr val="bg1"/>
                </a:solidFill>
                <a:effectLst/>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Fall</a:t>
            </a:r>
            <a:r>
              <a:rPr lang="en-US" sz="1800" dirty="0">
                <a:solidFill>
                  <a:schemeClr val="bg1"/>
                </a:solidFill>
                <a:effectLst/>
                <a:latin typeface="Arial" panose="020B0604020202020204" pitchFamily="34" charset="0"/>
                <a:cs typeface="Arial" panose="020B0604020202020204" pitchFamily="34" charset="0"/>
              </a:rPr>
              <a:t>-2023</a:t>
            </a:r>
          </a:p>
          <a:p>
            <a:r>
              <a:rPr lang="en-US" dirty="0">
                <a:solidFill>
                  <a:schemeClr val="bg1"/>
                </a:solidFill>
                <a:latin typeface="Arial" panose="020B0604020202020204" pitchFamily="34" charset="0"/>
                <a:cs typeface="Arial" panose="020B0604020202020204" pitchFamily="34" charset="0"/>
              </a:rPr>
              <a:t>Eric and Ahmed</a:t>
            </a:r>
            <a:endParaRPr lang="en-US" sz="2400" dirty="0">
              <a:solidFill>
                <a:schemeClr val="bg1"/>
              </a:solidFill>
              <a:effectLst/>
              <a:latin typeface="Arial" panose="020B0604020202020204" pitchFamily="34" charset="0"/>
              <a:cs typeface="Arial" panose="020B0604020202020204" pitchFamily="34" charset="0"/>
            </a:endParaRPr>
          </a:p>
        </p:txBody>
      </p:sp>
      <p:sp>
        <p:nvSpPr>
          <p:cNvPr id="58" name="Google Shape;58;p2"/>
          <p:cNvSpPr txBox="1"/>
          <p:nvPr/>
        </p:nvSpPr>
        <p:spPr>
          <a:xfrm>
            <a:off x="321450" y="2690982"/>
            <a:ext cx="11616550" cy="999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8800"/>
              <a:buFont typeface="Oswald"/>
              <a:buNone/>
            </a:pPr>
            <a:r>
              <a:rPr lang="en-US" sz="4000" b="1" dirty="0" err="1">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rPr>
              <a:t>WiFi</a:t>
            </a:r>
            <a:r>
              <a:rPr lang="en-US" sz="4000" b="1" dirty="0">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rPr>
              <a:t> simulation over House Domain</a:t>
            </a:r>
            <a:endParaRPr lang="en-US" sz="4000" b="1" u="none" strike="noStrike" cap="none" dirty="0">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endParaRPr>
          </a:p>
        </p:txBody>
      </p:sp>
      <p:sp>
        <p:nvSpPr>
          <p:cNvPr id="62" name="Google Shape;62;p2"/>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u="none" strike="noStrike" cap="none">
                <a:solidFill>
                  <a:schemeClr val="lt1"/>
                </a:solidFill>
                <a:latin typeface="Courier New" panose="02070309020205020404" pitchFamily="49" charset="0"/>
                <a:ea typeface="Roboto Mono Light"/>
                <a:cs typeface="Courier New" panose="02070309020205020404" pitchFamily="49" charset="0"/>
                <a:sym typeface="Roboto Mono Light"/>
              </a:rPr>
              <a:t>1</a:t>
            </a:fld>
            <a:endParaRPr sz="900" u="none" strike="noStrike" cap="none" dirty="0">
              <a:solidFill>
                <a:schemeClr val="lt1"/>
              </a:solidFill>
              <a:latin typeface="Courier New" panose="02070309020205020404" pitchFamily="49" charset="0"/>
              <a:ea typeface="Roboto Mono Light"/>
              <a:cs typeface="Courier New" panose="02070309020205020404" pitchFamily="49" charset="0"/>
              <a:sym typeface="Roboto Mono Light"/>
            </a:endParaRPr>
          </a:p>
        </p:txBody>
      </p:sp>
      <p:pic>
        <p:nvPicPr>
          <p:cNvPr id="7" name="Picture 6" descr="Text&#10;&#10;Description automatically generated with medium confidence">
            <a:extLst>
              <a:ext uri="{FF2B5EF4-FFF2-40B4-BE49-F238E27FC236}">
                <a16:creationId xmlns:a16="http://schemas.microsoft.com/office/drawing/2014/main" id="{FFD67C2C-DDAF-06FE-CE0F-3FED92766F9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72460"/>
            <a:ext cx="2680070" cy="9788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ea typeface="Open Sans"/>
                <a:cs typeface="Arial" panose="020B0604020202020204" pitchFamily="34" charset="0"/>
                <a:sym typeface="Open Sans"/>
              </a:rPr>
              <a:t>Max-well wave equation</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2</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mc:AlternateContent xmlns:mc="http://schemas.openxmlformats.org/markup-compatibility/2006">
        <mc:Choice xmlns:a14="http://schemas.microsoft.com/office/drawing/2010/main" Requires="a14">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4" y="942022"/>
                <a:ext cx="4937760"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202122"/>
                    </a:solidFill>
                  </a:rPr>
                  <a:t>Max-well equation de</a:t>
                </a:r>
                <a:r>
                  <a:rPr lang="en-US" sz="1800" b="0" i="0" u="none" strike="noStrike" dirty="0">
                    <a:solidFill>
                      <a:srgbClr val="202122"/>
                    </a:solidFill>
                    <a:effectLst/>
                  </a:rPr>
                  <a:t>scribes the propagation of electromagnetic field through a medium. We studies the inhomogeneous form of the equation </a:t>
                </a:r>
                <a:r>
                  <a:rPr lang="en-US" sz="1800" dirty="0">
                    <a:solidFill>
                      <a:srgbClr val="202122"/>
                    </a:solidFill>
                  </a:rPr>
                  <a:t>with two </a:t>
                </a:r>
                <a:r>
                  <a:rPr lang="en-US" sz="1800" dirty="0" err="1">
                    <a:solidFill>
                      <a:srgbClr val="202122"/>
                    </a:solidFill>
                  </a:rPr>
                  <a:t>WiFi</a:t>
                </a:r>
                <a:r>
                  <a:rPr lang="en-US" sz="1800" dirty="0">
                    <a:solidFill>
                      <a:srgbClr val="202122"/>
                    </a:solidFill>
                  </a:rPr>
                  <a:t> sources Gaussian-sinusoidal and Gaussian-Gaussian.</a:t>
                </a: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n-US" sz="180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l-GR"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Ε</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 </m:t>
                      </m:r>
                      <m:f>
                        <m:fPr>
                          <m:ctrlP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ctrlPr>
                        </m:fPr>
                        <m:num>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1</m:t>
                          </m:r>
                        </m:num>
                        <m:den>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𝑐</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den>
                      </m:f>
                      <m:f>
                        <m:fPr>
                          <m:ctrlP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ctrlPr>
                        </m:fPr>
                        <m:num>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l-GR"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Ε</m:t>
                          </m:r>
                        </m:num>
                        <m:den>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𝑡</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den>
                      </m:f>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𝑓</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𝑥</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𝑦</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𝑡</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1800" dirty="0">
                  <a:solidFill>
                    <a:srgbClr val="202122"/>
                  </a:solidFill>
                </a:endParaRPr>
              </a:p>
              <a:p>
                <a:pPr marL="0" indent="0" algn="just">
                  <a:lnSpc>
                    <a:spcPct val="150000"/>
                  </a:lnSpc>
                  <a:buNone/>
                </a:pPr>
                <a:r>
                  <a:rPr lang="en-US" sz="1800" dirty="0">
                    <a:solidFill>
                      <a:srgbClr val="202122"/>
                    </a:solidFill>
                    <a:cs typeface="Arial" panose="020B0604020202020204" pitchFamily="34" charset="0"/>
                  </a:rPr>
                  <a:t>Using periodic boundary conditions for x </a:t>
                </a:r>
                <a14:m>
                  <m:oMath xmlns:m="http://schemas.openxmlformats.org/officeDocument/2006/math">
                    <m:r>
                      <a:rPr lang="en-US" sz="1800">
                        <a:solidFill>
                          <a:srgbClr val="202122"/>
                        </a:solidFill>
                        <a:cs typeface="Arial" panose="020B0604020202020204" pitchFamily="34" charset="0"/>
                      </a:rPr>
                      <m:t>∈[0,2</m:t>
                    </m:r>
                    <m:r>
                      <a:rPr lang="en-US" sz="1800">
                        <a:solidFill>
                          <a:srgbClr val="202122"/>
                        </a:solidFill>
                        <a:cs typeface="Arial" panose="020B0604020202020204" pitchFamily="34" charset="0"/>
                      </a:rPr>
                      <m:t>𝜋</m:t>
                    </m:r>
                    <m:r>
                      <a:rPr lang="en-US" sz="1800">
                        <a:solidFill>
                          <a:srgbClr val="202122"/>
                        </a:solidFill>
                        <a:cs typeface="Arial" panose="020B0604020202020204" pitchFamily="34" charset="0"/>
                      </a:rPr>
                      <m:t>]</m:t>
                    </m:r>
                  </m:oMath>
                </a14:m>
                <a:r>
                  <a:rPr lang="en-US" sz="1800" dirty="0">
                    <a:solidFill>
                      <a:srgbClr val="202122"/>
                    </a:solidFill>
                    <a:cs typeface="Arial" panose="020B0604020202020204" pitchFamily="34" charset="0"/>
                  </a:rPr>
                  <a:t> and y </a:t>
                </a:r>
                <a14:m>
                  <m:oMath xmlns:m="http://schemas.openxmlformats.org/officeDocument/2006/math">
                    <m:r>
                      <a:rPr lang="en-US" sz="1800">
                        <a:solidFill>
                          <a:srgbClr val="202122"/>
                        </a:solidFill>
                        <a:cs typeface="Arial" panose="020B0604020202020204" pitchFamily="34" charset="0"/>
                      </a:rPr>
                      <m:t>∈[0,2</m:t>
                    </m:r>
                    <m:r>
                      <a:rPr lang="en-US" sz="1800">
                        <a:solidFill>
                          <a:srgbClr val="202122"/>
                        </a:solidFill>
                        <a:cs typeface="Arial" panose="020B0604020202020204" pitchFamily="34" charset="0"/>
                      </a:rPr>
                      <m:t>𝜋</m:t>
                    </m:r>
                    <m:r>
                      <a:rPr lang="en-US" sz="1800">
                        <a:solidFill>
                          <a:srgbClr val="202122"/>
                        </a:solidFill>
                        <a:cs typeface="Arial" panose="020B0604020202020204" pitchFamily="34" charset="0"/>
                      </a:rPr>
                      <m:t>]</m:t>
                    </m:r>
                  </m:oMath>
                </a14:m>
                <a:endParaRPr lang="en-US" sz="1800" dirty="0">
                  <a:solidFill>
                    <a:srgbClr val="202122"/>
                  </a:solidFill>
                  <a:cs typeface="Arial" panose="020B0604020202020204" pitchFamily="34" charset="0"/>
                </a:endParaRPr>
              </a:p>
            </p:txBody>
          </p:sp>
        </mc:Choice>
        <mc:Fallback>
          <p:sp>
            <p:nvSpPr>
              <p:cNvPr id="2" name="Text Placeholder 2">
                <a:extLst>
                  <a:ext uri="{FF2B5EF4-FFF2-40B4-BE49-F238E27FC236}">
                    <a16:creationId xmlns:a16="http://schemas.microsoft.com/office/drawing/2014/main" id="{E36C7615-9E07-3584-4EAF-9D4026EA67FA}"/>
                  </a:ext>
                </a:extLst>
              </p:cNvPr>
              <p:cNvSpPr txBox="1">
                <a:spLocks noRot="1" noChangeAspect="1" noMove="1" noResize="1" noEditPoints="1" noAdjustHandles="1" noChangeArrowheads="1" noChangeShapeType="1" noTextEdit="1"/>
              </p:cNvSpPr>
              <p:nvPr/>
            </p:nvSpPr>
            <p:spPr>
              <a:xfrm>
                <a:off x="328414" y="942022"/>
                <a:ext cx="4937760" cy="5403913"/>
              </a:xfrm>
              <a:prstGeom prst="rect">
                <a:avLst/>
              </a:prstGeom>
              <a:blipFill>
                <a:blip r:embed="rId3"/>
                <a:stretch>
                  <a:fillRect l="-1026" r="-1026"/>
                </a:stretch>
              </a:blipFill>
            </p:spPr>
            <p:txBody>
              <a:bodyPr/>
              <a:lstStyle/>
              <a:p>
                <a:r>
                  <a:rPr lang="en-US">
                    <a:noFill/>
                  </a:rPr>
                  <a:t> </a:t>
                </a:r>
              </a:p>
            </p:txBody>
          </p:sp>
        </mc:Fallback>
      </mc:AlternateContent>
      <p:pic>
        <p:nvPicPr>
          <p:cNvPr id="6" name="Picture 5" descr="A blue and green squares&#10;&#10;Description automatically generated">
            <a:extLst>
              <a:ext uri="{FF2B5EF4-FFF2-40B4-BE49-F238E27FC236}">
                <a16:creationId xmlns:a16="http://schemas.microsoft.com/office/drawing/2014/main" id="{777BF948-AE67-D82B-DACF-E8E8931FC9BE}"/>
              </a:ext>
            </a:extLst>
          </p:cNvPr>
          <p:cNvPicPr>
            <a:picLocks noChangeAspect="1"/>
          </p:cNvPicPr>
          <p:nvPr/>
        </p:nvPicPr>
        <p:blipFill>
          <a:blip r:embed="rId4"/>
          <a:stretch>
            <a:fillRect/>
          </a:stretch>
        </p:blipFill>
        <p:spPr>
          <a:xfrm>
            <a:off x="5145437" y="1487836"/>
            <a:ext cx="6865749" cy="4308529"/>
          </a:xfrm>
          <a:prstGeom prst="rect">
            <a:avLst/>
          </a:prstGeom>
        </p:spPr>
      </p:pic>
    </p:spTree>
    <p:extLst>
      <p:ext uri="{BB962C8B-B14F-4D97-AF65-F5344CB8AC3E}">
        <p14:creationId xmlns:p14="http://schemas.microsoft.com/office/powerpoint/2010/main" val="207568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ea typeface="Open Sans"/>
                <a:cs typeface="Arial" panose="020B0604020202020204" pitchFamily="34" charset="0"/>
                <a:sym typeface="Open Sans"/>
              </a:rPr>
              <a:t>Manufacture solution</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3</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mc:AlternateContent xmlns:mc="http://schemas.openxmlformats.org/markup-compatibility/2006">
        <mc:Choice xmlns:a14="http://schemas.microsoft.com/office/drawing/2010/main" Requires="a14">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4" y="942022"/>
                <a:ext cx="5882815"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202122"/>
                    </a:solidFill>
                  </a:rPr>
                  <a:t>To validate the implementation, we assumed </a:t>
                </a:r>
              </a:p>
              <a:p>
                <a:pPr marL="0" indent="0" algn="just">
                  <a:lnSpc>
                    <a:spcPct val="150000"/>
                  </a:lnSpc>
                  <a:buNone/>
                </a:pPr>
                <a14:m>
                  <m:oMath xmlns:m="http://schemas.openxmlformats.org/officeDocument/2006/math">
                    <m:r>
                      <m:rPr>
                        <m:sty m:val="p"/>
                      </m:rPr>
                      <a:rPr lang="el-GR" sz="1600" i="1" smtClean="0">
                        <a:solidFill>
                          <a:srgbClr val="202122"/>
                        </a:solidFill>
                        <a:ea typeface="Cambria Math" panose="02040503050406030204" pitchFamily="18" charset="0"/>
                      </a:rPr>
                      <m:t>Ε</m:t>
                    </m:r>
                    <m:d>
                      <m:dPr>
                        <m:ctrlPr>
                          <a:rPr lang="en-US" sz="1600" b="0" i="1" smtClean="0">
                            <a:solidFill>
                              <a:srgbClr val="202122"/>
                            </a:solidFill>
                            <a:ea typeface="Cambria Math" panose="02040503050406030204" pitchFamily="18" charset="0"/>
                          </a:rPr>
                        </m:ctrlPr>
                      </m:dPr>
                      <m:e>
                        <m:r>
                          <a:rPr lang="en-US" sz="1600" b="0" i="1" smtClean="0">
                            <a:solidFill>
                              <a:srgbClr val="202122"/>
                            </a:solidFill>
                            <a:ea typeface="Cambria Math" panose="02040503050406030204" pitchFamily="18" charset="0"/>
                          </a:rPr>
                          <m:t>𝑥</m:t>
                        </m:r>
                        <m:r>
                          <a:rPr lang="en-US" sz="1600" b="0" i="1" smtClean="0">
                            <a:solidFill>
                              <a:srgbClr val="202122"/>
                            </a:solidFill>
                            <a:ea typeface="Cambria Math" panose="02040503050406030204" pitchFamily="18" charset="0"/>
                          </a:rPr>
                          <m:t>,</m:t>
                        </m:r>
                        <m:r>
                          <a:rPr lang="en-US" sz="1600" b="0" i="1" smtClean="0">
                            <a:solidFill>
                              <a:srgbClr val="202122"/>
                            </a:solidFill>
                            <a:ea typeface="Cambria Math" panose="02040503050406030204" pitchFamily="18" charset="0"/>
                          </a:rPr>
                          <m:t>𝑦</m:t>
                        </m:r>
                        <m:r>
                          <a:rPr lang="en-US" sz="1600" b="0" i="1" smtClean="0">
                            <a:solidFill>
                              <a:srgbClr val="202122"/>
                            </a:solidFill>
                            <a:ea typeface="Cambria Math" panose="02040503050406030204" pitchFamily="18" charset="0"/>
                          </a:rPr>
                          <m:t>,</m:t>
                        </m:r>
                        <m:r>
                          <a:rPr lang="en-US" sz="1600" b="0" i="1" smtClean="0">
                            <a:solidFill>
                              <a:srgbClr val="202122"/>
                            </a:solidFill>
                            <a:ea typeface="Cambria Math" panose="02040503050406030204" pitchFamily="18" charset="0"/>
                          </a:rPr>
                          <m:t>𝑡</m:t>
                        </m:r>
                      </m:e>
                    </m:d>
                    <m:r>
                      <a:rPr lang="en-US" sz="1600" b="0" i="1" smtClean="0">
                        <a:solidFill>
                          <a:srgbClr val="202122"/>
                        </a:solidFill>
                        <a:ea typeface="Cambria Math" panose="02040503050406030204" pitchFamily="18" charset="0"/>
                      </a:rPr>
                      <m:t>=</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log</m:t>
                        </m:r>
                      </m:fName>
                      <m:e>
                        <m:d>
                          <m:dPr>
                            <m:ctrlPr>
                              <a:rPr lang="en-US" sz="1600" b="0" i="1" smtClean="0">
                                <a:solidFill>
                                  <a:srgbClr val="202122"/>
                                </a:solidFill>
                                <a:ea typeface="Cambria Math" panose="02040503050406030204" pitchFamily="18" charset="0"/>
                              </a:rPr>
                            </m:ctrlPr>
                          </m:dPr>
                          <m:e>
                            <m:r>
                              <a:rPr lang="en-US" sz="1600" b="0" i="1" smtClean="0">
                                <a:solidFill>
                                  <a:srgbClr val="202122"/>
                                </a:solidFill>
                                <a:ea typeface="Cambria Math" panose="02040503050406030204" pitchFamily="18" charset="0"/>
                              </a:rPr>
                              <m:t>𝑐</m:t>
                            </m:r>
                            <m:d>
                              <m:dPr>
                                <m:ctrlPr>
                                  <a:rPr lang="en-US" sz="1600" b="0" i="1" smtClean="0">
                                    <a:solidFill>
                                      <a:srgbClr val="202122"/>
                                    </a:solidFill>
                                    <a:ea typeface="Cambria Math" panose="02040503050406030204" pitchFamily="18" charset="0"/>
                                  </a:rPr>
                                </m:ctrlPr>
                              </m:dPr>
                              <m:e>
                                <m:r>
                                  <a:rPr lang="en-US" sz="1600" b="0" i="1" smtClean="0">
                                    <a:solidFill>
                                      <a:srgbClr val="202122"/>
                                    </a:solidFill>
                                    <a:ea typeface="Cambria Math" panose="02040503050406030204" pitchFamily="18" charset="0"/>
                                  </a:rPr>
                                  <m:t>𝑥</m:t>
                                </m:r>
                                <m:r>
                                  <a:rPr lang="en-US" sz="1600" b="0" i="1" smtClean="0">
                                    <a:solidFill>
                                      <a:srgbClr val="202122"/>
                                    </a:solidFill>
                                    <a:ea typeface="Cambria Math" panose="02040503050406030204" pitchFamily="18" charset="0"/>
                                  </a:rPr>
                                  <m:t>,</m:t>
                                </m:r>
                                <m:r>
                                  <a:rPr lang="en-US" sz="1600" b="0" i="1" smtClean="0">
                                    <a:solidFill>
                                      <a:srgbClr val="202122"/>
                                    </a:solidFill>
                                    <a:ea typeface="Cambria Math" panose="02040503050406030204" pitchFamily="18" charset="0"/>
                                  </a:rPr>
                                  <m:t>𝑦</m:t>
                                </m:r>
                              </m:e>
                            </m:d>
                          </m:e>
                        </m:d>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cos</m:t>
                            </m:r>
                          </m:fName>
                          <m:e>
                            <m:r>
                              <a:rPr lang="en-US" sz="1600" b="0" i="1" smtClean="0">
                                <a:solidFill>
                                  <a:srgbClr val="202122"/>
                                </a:solidFill>
                                <a:ea typeface="Cambria Math" panose="02040503050406030204" pitchFamily="18" charset="0"/>
                              </a:rPr>
                              <m:t>𝜔</m:t>
                            </m:r>
                            <m:r>
                              <a:rPr lang="en-US" sz="1600" b="0" i="1" smtClean="0">
                                <a:solidFill>
                                  <a:srgbClr val="202122"/>
                                </a:solidFill>
                                <a:ea typeface="Cambria Math" panose="02040503050406030204" pitchFamily="18" charset="0"/>
                              </a:rPr>
                              <m:t>𝑡</m:t>
                            </m:r>
                          </m:e>
                        </m:func>
                      </m:e>
                    </m:func>
                  </m:oMath>
                </a14:m>
                <a:r>
                  <a:rPr lang="en-US" sz="1600" dirty="0">
                    <a:solidFill>
                      <a:srgbClr val="202122"/>
                    </a:solidFill>
                  </a:rPr>
                  <a:t> </a:t>
                </a:r>
              </a:p>
              <a:p>
                <a:pPr marL="0" indent="0" algn="just">
                  <a:lnSpc>
                    <a:spcPct val="150000"/>
                  </a:lnSpc>
                  <a:buNone/>
                </a:pPr>
                <a:r>
                  <a:rPr lang="en-US" sz="1800" dirty="0">
                    <a:solidFill>
                      <a:srgbClr val="202122"/>
                    </a:solidFill>
                  </a:rPr>
                  <a:t>Where:</a:t>
                </a:r>
              </a:p>
              <a:p>
                <a:pPr marL="0" indent="0" algn="just">
                  <a:lnSpc>
                    <a:spcPct val="150000"/>
                  </a:lnSpc>
                  <a:buNone/>
                </a:pPr>
                <a:r>
                  <a:rPr lang="en-US" sz="1800" dirty="0">
                    <a:solidFill>
                      <a:srgbClr val="202122"/>
                    </a:solidFill>
                  </a:rPr>
                  <a:t> </a:t>
                </a:r>
                <a14:m>
                  <m:oMath xmlns:m="http://schemas.openxmlformats.org/officeDocument/2006/math">
                    <m:r>
                      <a:rPr lang="en-US" sz="1600" b="0" i="1" smtClean="0">
                        <a:solidFill>
                          <a:srgbClr val="202122"/>
                        </a:solidFill>
                      </a:rPr>
                      <m:t>𝑐</m:t>
                    </m:r>
                    <m:d>
                      <m:dPr>
                        <m:ctrlPr>
                          <a:rPr lang="en-US" sz="1600" b="0" i="1" smtClean="0">
                            <a:solidFill>
                              <a:srgbClr val="202122"/>
                            </a:solidFill>
                          </a:rPr>
                        </m:ctrlPr>
                      </m:dPr>
                      <m:e>
                        <m:r>
                          <a:rPr lang="en-US" sz="1600" b="0" i="1" smtClean="0">
                            <a:solidFill>
                              <a:srgbClr val="202122"/>
                            </a:solidFill>
                          </a:rPr>
                          <m:t>𝑥</m:t>
                        </m:r>
                        <m:r>
                          <a:rPr lang="en-US" sz="1600" b="0" i="1" smtClean="0">
                            <a:solidFill>
                              <a:srgbClr val="202122"/>
                            </a:solidFill>
                          </a:rPr>
                          <m:t>,</m:t>
                        </m:r>
                        <m:r>
                          <a:rPr lang="en-US" sz="1600" b="0" i="1" smtClean="0">
                            <a:solidFill>
                              <a:srgbClr val="202122"/>
                            </a:solidFill>
                          </a:rPr>
                          <m:t>𝑦</m:t>
                        </m:r>
                      </m:e>
                    </m:d>
                    <m:r>
                      <a:rPr lang="en-US" sz="1600" b="0" i="1" smtClean="0">
                        <a:solidFill>
                          <a:srgbClr val="202122"/>
                        </a:solidFill>
                      </a:rPr>
                      <m:t>=</m:t>
                    </m:r>
                    <m:d>
                      <m:dPr>
                        <m:ctrlPr>
                          <a:rPr lang="en-US" sz="1600" b="0" i="1" smtClean="0">
                            <a:solidFill>
                              <a:srgbClr val="202122"/>
                            </a:solidFill>
                          </a:rPr>
                        </m:ctrlPr>
                      </m:dPr>
                      <m:e>
                        <m:func>
                          <m:funcPr>
                            <m:ctrlPr>
                              <a:rPr lang="en-US" sz="1600" b="0" i="1" smtClean="0">
                                <a:solidFill>
                                  <a:srgbClr val="202122"/>
                                </a:solidFill>
                              </a:rPr>
                            </m:ctrlPr>
                          </m:funcPr>
                          <m:fName>
                            <m:r>
                              <m:rPr>
                                <m:sty m:val="p"/>
                              </m:rPr>
                              <a:rPr lang="en-US" sz="1600" b="0" i="0" smtClean="0">
                                <a:solidFill>
                                  <a:srgbClr val="202122"/>
                                </a:solidFill>
                              </a:rPr>
                              <m:t>cos</m:t>
                            </m:r>
                          </m:fName>
                          <m:e>
                            <m:r>
                              <a:rPr lang="en-US" sz="1600" b="0" i="1" smtClean="0">
                                <a:solidFill>
                                  <a:srgbClr val="202122"/>
                                </a:solidFill>
                              </a:rPr>
                              <m:t>𝑥</m:t>
                            </m:r>
                          </m:e>
                        </m:func>
                        <m:r>
                          <a:rPr lang="en-US" sz="1600" b="0" i="1" smtClean="0">
                            <a:solidFill>
                              <a:srgbClr val="202122"/>
                            </a:solidFill>
                          </a:rPr>
                          <m:t>+ </m:t>
                        </m:r>
                        <m:func>
                          <m:funcPr>
                            <m:ctrlPr>
                              <a:rPr lang="en-US" sz="1600" b="0" i="1" smtClean="0">
                                <a:solidFill>
                                  <a:srgbClr val="202122"/>
                                </a:solidFill>
                              </a:rPr>
                            </m:ctrlPr>
                          </m:funcPr>
                          <m:fName>
                            <m:r>
                              <m:rPr>
                                <m:sty m:val="p"/>
                              </m:rPr>
                              <a:rPr lang="en-US" sz="1600" b="0" i="0" smtClean="0">
                                <a:solidFill>
                                  <a:srgbClr val="202122"/>
                                </a:solidFill>
                              </a:rPr>
                              <m:t>sin</m:t>
                            </m:r>
                          </m:fName>
                          <m:e>
                            <m:r>
                              <a:rPr lang="en-US" sz="1600" b="0" i="1" smtClean="0">
                                <a:solidFill>
                                  <a:srgbClr val="202122"/>
                                </a:solidFill>
                              </a:rPr>
                              <m:t>𝑥</m:t>
                            </m:r>
                          </m:e>
                        </m:func>
                      </m:e>
                    </m:d>
                    <m:d>
                      <m:dPr>
                        <m:ctrlPr>
                          <a:rPr lang="en-US" sz="1600" b="0" i="1" smtClean="0">
                            <a:solidFill>
                              <a:srgbClr val="202122"/>
                            </a:solidFill>
                          </a:rPr>
                        </m:ctrlPr>
                      </m:dPr>
                      <m:e>
                        <m:func>
                          <m:funcPr>
                            <m:ctrlPr>
                              <a:rPr lang="en-US" sz="1600" b="0" i="1" smtClean="0">
                                <a:solidFill>
                                  <a:srgbClr val="202122"/>
                                </a:solidFill>
                              </a:rPr>
                            </m:ctrlPr>
                          </m:funcPr>
                          <m:fName>
                            <m:r>
                              <m:rPr>
                                <m:sty m:val="p"/>
                              </m:rPr>
                              <a:rPr lang="en-US" sz="1600" b="0" i="0" smtClean="0">
                                <a:solidFill>
                                  <a:srgbClr val="202122"/>
                                </a:solidFill>
                              </a:rPr>
                              <m:t>cos</m:t>
                            </m:r>
                          </m:fName>
                          <m:e>
                            <m:r>
                              <a:rPr lang="en-US" sz="1600" b="0" i="1" smtClean="0">
                                <a:solidFill>
                                  <a:srgbClr val="202122"/>
                                </a:solidFill>
                              </a:rPr>
                              <m:t>𝑦</m:t>
                            </m:r>
                            <m:r>
                              <a:rPr lang="en-US" sz="1600" b="0" i="1" smtClean="0">
                                <a:solidFill>
                                  <a:srgbClr val="202122"/>
                                </a:solidFill>
                              </a:rPr>
                              <m:t>+ </m:t>
                            </m:r>
                            <m:func>
                              <m:funcPr>
                                <m:ctrlPr>
                                  <a:rPr lang="en-US" sz="1600" b="0" i="1" smtClean="0">
                                    <a:solidFill>
                                      <a:srgbClr val="202122"/>
                                    </a:solidFill>
                                  </a:rPr>
                                </m:ctrlPr>
                              </m:funcPr>
                              <m:fName>
                                <m:r>
                                  <m:rPr>
                                    <m:sty m:val="p"/>
                                  </m:rPr>
                                  <a:rPr lang="en-US" sz="1600" b="0" i="0" smtClean="0">
                                    <a:solidFill>
                                      <a:srgbClr val="202122"/>
                                    </a:solidFill>
                                  </a:rPr>
                                  <m:t>sin</m:t>
                                </m:r>
                              </m:fName>
                              <m:e>
                                <m:r>
                                  <a:rPr lang="en-US" sz="1600" b="0" i="1" smtClean="0">
                                    <a:solidFill>
                                      <a:srgbClr val="202122"/>
                                    </a:solidFill>
                                  </a:rPr>
                                  <m:t>𝑦</m:t>
                                </m:r>
                              </m:e>
                            </m:func>
                          </m:e>
                        </m:func>
                      </m:e>
                    </m:d>
                    <m:r>
                      <a:rPr lang="en-US" sz="1600" b="0" i="1" smtClean="0">
                        <a:solidFill>
                          <a:srgbClr val="202122"/>
                        </a:solidFill>
                      </a:rPr>
                      <m:t>+8</m:t>
                    </m:r>
                  </m:oMath>
                </a14:m>
                <a:endParaRPr lang="en-US" sz="1600" b="0" i="1" dirty="0">
                  <a:solidFill>
                    <a:srgbClr val="202122"/>
                  </a:solidFill>
                </a:endParaRPr>
              </a:p>
              <a:p>
                <a:pPr marL="0" indent="0" algn="just">
                  <a:lnSpc>
                    <a:spcPct val="150000"/>
                  </a:lnSpc>
                  <a:buNone/>
                </a:pPr>
                <a14:m>
                  <m:oMathPara xmlns:m="http://schemas.openxmlformats.org/officeDocument/2006/math">
                    <m:oMathParaPr>
                      <m:jc m:val="left"/>
                    </m:oMathParaPr>
                    <m:oMath xmlns:m="http://schemas.openxmlformats.org/officeDocument/2006/math">
                      <m:r>
                        <a:rPr lang="en-US" sz="1600" b="0" i="1" smtClean="0">
                          <a:solidFill>
                            <a:srgbClr val="202122"/>
                          </a:solidFill>
                        </a:rPr>
                        <m:t>𝑓</m:t>
                      </m:r>
                      <m:d>
                        <m:dPr>
                          <m:ctrlPr>
                            <a:rPr lang="en-US" sz="1600" b="0" i="1" smtClean="0">
                              <a:solidFill>
                                <a:srgbClr val="202122"/>
                              </a:solidFill>
                            </a:rPr>
                          </m:ctrlPr>
                        </m:dPr>
                        <m:e>
                          <m:r>
                            <a:rPr lang="en-US" sz="1600" b="0" i="1" smtClean="0">
                              <a:solidFill>
                                <a:srgbClr val="202122"/>
                              </a:solidFill>
                            </a:rPr>
                            <m:t>𝑥</m:t>
                          </m:r>
                          <m:r>
                            <a:rPr lang="en-US" sz="1600" b="0" i="1" smtClean="0">
                              <a:solidFill>
                                <a:srgbClr val="202122"/>
                              </a:solidFill>
                            </a:rPr>
                            <m:t>,</m:t>
                          </m:r>
                          <m:r>
                            <a:rPr lang="en-US" sz="1600" b="0" i="1" smtClean="0">
                              <a:solidFill>
                                <a:srgbClr val="202122"/>
                              </a:solidFill>
                            </a:rPr>
                            <m:t>𝑦</m:t>
                          </m:r>
                          <m:r>
                            <a:rPr lang="en-US" sz="1600" b="0" i="1" smtClean="0">
                              <a:solidFill>
                                <a:srgbClr val="202122"/>
                              </a:solidFill>
                            </a:rPr>
                            <m:t>,</m:t>
                          </m:r>
                          <m:r>
                            <a:rPr lang="en-US" sz="1600" b="0" i="1" smtClean="0">
                              <a:solidFill>
                                <a:srgbClr val="202122"/>
                              </a:solidFill>
                            </a:rPr>
                            <m:t>𝑡</m:t>
                          </m:r>
                        </m:e>
                      </m:d>
                      <m:r>
                        <a:rPr lang="en-US" sz="1600" b="0" i="1" smtClean="0">
                          <a:solidFill>
                            <a:srgbClr val="202122"/>
                          </a:solidFill>
                        </a:rPr>
                        <m:t>=−(</m:t>
                      </m:r>
                      <m:r>
                        <a:rPr lang="en-US" sz="1600" b="0" i="1" smtClean="0">
                          <a:solidFill>
                            <a:srgbClr val="202122"/>
                          </a:solidFill>
                          <a:ea typeface="Cambria Math" panose="02040503050406030204" pitchFamily="18" charset="0"/>
                        </a:rPr>
                        <m:t>𝜔</m:t>
                      </m:r>
                      <m:r>
                        <a:rPr lang="en-US" sz="1600" b="0" i="1" smtClean="0">
                          <a:solidFill>
                            <a:srgbClr val="202122"/>
                          </a:solidFill>
                          <a:ea typeface="Cambria Math" panose="02040503050406030204" pitchFamily="18" charset="0"/>
                        </a:rPr>
                        <m:t>2</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log</m:t>
                          </m:r>
                        </m:fName>
                        <m:e>
                          <m:d>
                            <m:dPr>
                              <m:ctrlPr>
                                <a:rPr lang="en-US" sz="1600" b="0" i="1" smtClean="0">
                                  <a:solidFill>
                                    <a:srgbClr val="202122"/>
                                  </a:solidFill>
                                  <a:ea typeface="Cambria Math" panose="02040503050406030204" pitchFamily="18" charset="0"/>
                                </a:rPr>
                              </m:ctrlPr>
                            </m:dPr>
                            <m:e>
                              <m:r>
                                <a:rPr lang="en-US" sz="1600" b="0" i="1" smtClean="0">
                                  <a:solidFill>
                                    <a:srgbClr val="202122"/>
                                  </a:solidFill>
                                  <a:ea typeface="Cambria Math" panose="02040503050406030204" pitchFamily="18" charset="0"/>
                                </a:rPr>
                                <m:t>𝑐</m:t>
                              </m:r>
                              <m:d>
                                <m:dPr>
                                  <m:ctrlPr>
                                    <a:rPr lang="en-US" sz="1600" b="0" i="1" smtClean="0">
                                      <a:solidFill>
                                        <a:srgbClr val="202122"/>
                                      </a:solidFill>
                                      <a:ea typeface="Cambria Math" panose="02040503050406030204" pitchFamily="18" charset="0"/>
                                    </a:rPr>
                                  </m:ctrlPr>
                                </m:dPr>
                                <m:e>
                                  <m:r>
                                    <a:rPr lang="en-US" sz="1600" b="0" i="1" smtClean="0">
                                      <a:solidFill>
                                        <a:srgbClr val="202122"/>
                                      </a:solidFill>
                                      <a:ea typeface="Cambria Math" panose="02040503050406030204" pitchFamily="18" charset="0"/>
                                    </a:rPr>
                                    <m:t>𝑥</m:t>
                                  </m:r>
                                  <m:r>
                                    <a:rPr lang="en-US" sz="1600" b="0" i="1" smtClean="0">
                                      <a:solidFill>
                                        <a:srgbClr val="202122"/>
                                      </a:solidFill>
                                      <a:ea typeface="Cambria Math" panose="02040503050406030204" pitchFamily="18" charset="0"/>
                                    </a:rPr>
                                    <m:t>,</m:t>
                                  </m:r>
                                  <m:r>
                                    <a:rPr lang="en-US" sz="1600" b="0" i="1" smtClean="0">
                                      <a:solidFill>
                                        <a:srgbClr val="202122"/>
                                      </a:solidFill>
                                      <a:ea typeface="Cambria Math" panose="02040503050406030204" pitchFamily="18" charset="0"/>
                                    </a:rPr>
                                    <m:t>𝑦</m:t>
                                  </m:r>
                                </m:e>
                              </m:d>
                            </m:e>
                          </m:d>
                          <m:r>
                            <a:rPr lang="en-US" sz="1600" b="0" i="1" smtClean="0">
                              <a:solidFill>
                                <a:srgbClr val="202122"/>
                              </a:solidFill>
                              <a:ea typeface="Cambria Math" panose="02040503050406030204" pitchFamily="18" charset="0"/>
                            </a:rPr>
                            <m:t>)</m:t>
                          </m:r>
                        </m:e>
                      </m:func>
                      <m:r>
                        <a:rPr lang="en-US" sz="1600" b="0" i="1" smtClean="0">
                          <a:solidFill>
                            <a:srgbClr val="202122"/>
                          </a:solidFill>
                          <a:ea typeface="Cambria Math" panose="02040503050406030204" pitchFamily="18" charset="0"/>
                        </a:rPr>
                        <m:t>−2 (</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cos</m:t>
                          </m:r>
                        </m:fName>
                        <m:e>
                          <m:r>
                            <a:rPr lang="en-US" sz="1600" b="0" i="1" smtClean="0">
                              <a:solidFill>
                                <a:srgbClr val="202122"/>
                              </a:solidFill>
                              <a:ea typeface="Cambria Math" panose="02040503050406030204" pitchFamily="18" charset="0"/>
                            </a:rPr>
                            <m:t>𝑥</m:t>
                          </m:r>
                        </m:e>
                      </m:func>
                      <m:r>
                        <a:rPr lang="en-US" sz="1600" b="0" i="1" smtClean="0">
                          <a:solidFill>
                            <a:srgbClr val="202122"/>
                          </a:solidFill>
                          <a:ea typeface="Cambria Math" panose="02040503050406030204" pitchFamily="18" charset="0"/>
                        </a:rPr>
                        <m:t>+</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sin</m:t>
                          </m:r>
                        </m:fName>
                        <m:e>
                          <m:r>
                            <a:rPr lang="en-US" sz="1600" b="0" i="1" smtClean="0">
                              <a:solidFill>
                                <a:srgbClr val="202122"/>
                              </a:solidFill>
                              <a:ea typeface="Cambria Math" panose="02040503050406030204" pitchFamily="18" charset="0"/>
                            </a:rPr>
                            <m:t>𝑥</m:t>
                          </m:r>
                        </m:e>
                      </m:func>
                      <m:r>
                        <a:rPr lang="en-US" sz="1600" b="0" i="1" smtClean="0">
                          <a:solidFill>
                            <a:srgbClr val="202122"/>
                          </a:solidFill>
                          <a:ea typeface="Cambria Math" panose="02040503050406030204" pitchFamily="18" charset="0"/>
                        </a:rPr>
                        <m:t>)(</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cos</m:t>
                          </m:r>
                        </m:fName>
                        <m:e>
                          <m:r>
                            <a:rPr lang="en-US" sz="1600" b="0" i="1" smtClean="0">
                              <a:solidFill>
                                <a:srgbClr val="202122"/>
                              </a:solidFill>
                              <a:ea typeface="Cambria Math" panose="02040503050406030204" pitchFamily="18" charset="0"/>
                            </a:rPr>
                            <m:t>𝑦</m:t>
                          </m:r>
                        </m:e>
                      </m:func>
                      <m:r>
                        <a:rPr lang="en-US" sz="1600" b="0" i="1" smtClean="0">
                          <a:solidFill>
                            <a:srgbClr val="202122"/>
                          </a:solidFill>
                          <a:ea typeface="Cambria Math" panose="02040503050406030204" pitchFamily="18" charset="0"/>
                        </a:rPr>
                        <m:t>+ </m:t>
                      </m:r>
                      <m:func>
                        <m:funcPr>
                          <m:ctrlPr>
                            <a:rPr lang="en-US" sz="1600" b="0" i="1" smtClean="0">
                              <a:solidFill>
                                <a:srgbClr val="202122"/>
                              </a:solidFill>
                              <a:ea typeface="Cambria Math" panose="02040503050406030204" pitchFamily="18" charset="0"/>
                            </a:rPr>
                          </m:ctrlPr>
                        </m:funcPr>
                        <m:fName>
                          <m:r>
                            <m:rPr>
                              <m:sty m:val="p"/>
                            </m:rPr>
                            <a:rPr lang="en-US" sz="1600" b="0" i="0" smtClean="0">
                              <a:solidFill>
                                <a:srgbClr val="202122"/>
                              </a:solidFill>
                              <a:ea typeface="Cambria Math" panose="02040503050406030204" pitchFamily="18" charset="0"/>
                            </a:rPr>
                            <m:t>sin</m:t>
                          </m:r>
                        </m:fName>
                        <m:e>
                          <m:r>
                            <a:rPr lang="en-US" sz="1600" b="0" i="1" smtClean="0">
                              <a:solidFill>
                                <a:srgbClr val="202122"/>
                              </a:solidFill>
                              <a:ea typeface="Cambria Math" panose="02040503050406030204" pitchFamily="18" charset="0"/>
                            </a:rPr>
                            <m:t>𝑦</m:t>
                          </m:r>
                        </m:e>
                      </m:func>
                      <m:r>
                        <a:rPr lang="en-US" sz="1600" b="0" i="1" smtClean="0">
                          <a:solidFill>
                            <a:srgbClr val="202122"/>
                          </a:solidFill>
                          <a:ea typeface="Cambria Math" panose="02040503050406030204" pitchFamily="18" charset="0"/>
                        </a:rPr>
                        <m:t>)</m:t>
                      </m:r>
                    </m:oMath>
                  </m:oMathPara>
                </a14:m>
                <a:endParaRPr lang="en-US" sz="1600" dirty="0">
                  <a:solidFill>
                    <a:srgbClr val="202122"/>
                  </a:solidFill>
                </a:endParaRPr>
              </a:p>
              <a:p>
                <a:pPr algn="just">
                  <a:lnSpc>
                    <a:spcPct val="150000"/>
                  </a:lnSpc>
                </a:pPr>
                <a:r>
                  <a:rPr lang="en-US" sz="1800" dirty="0">
                    <a:solidFill>
                      <a:srgbClr val="202122"/>
                    </a:solidFill>
                  </a:rPr>
                  <a:t>Used time stepping </a:t>
                </a:r>
                <a:r>
                  <a:rPr lang="en-US" sz="1800" dirty="0" err="1">
                    <a:solidFill>
                      <a:srgbClr val="202122"/>
                    </a:solidFill>
                  </a:rPr>
                  <a:t>Verlet</a:t>
                </a:r>
                <a:r>
                  <a:rPr lang="en-US" sz="1800" dirty="0">
                    <a:solidFill>
                      <a:srgbClr val="202122"/>
                    </a:solidFill>
                  </a:rPr>
                  <a:t> and Runge-</a:t>
                </a:r>
                <a:r>
                  <a:rPr lang="en-US" sz="1800" dirty="0" err="1">
                    <a:solidFill>
                      <a:srgbClr val="202122"/>
                    </a:solidFill>
                  </a:rPr>
                  <a:t>Kutta</a:t>
                </a:r>
                <a:r>
                  <a:rPr lang="en-US" sz="1800" dirty="0">
                    <a:solidFill>
                      <a:srgbClr val="202122"/>
                    </a:solidFill>
                  </a:rPr>
                  <a:t> 3 methods.</a:t>
                </a:r>
              </a:p>
            </p:txBody>
          </p:sp>
        </mc:Choice>
        <mc:Fallback>
          <p:sp>
            <p:nvSpPr>
              <p:cNvPr id="2" name="Text Placeholder 2">
                <a:extLst>
                  <a:ext uri="{FF2B5EF4-FFF2-40B4-BE49-F238E27FC236}">
                    <a16:creationId xmlns:a16="http://schemas.microsoft.com/office/drawing/2014/main" id="{E36C7615-9E07-3584-4EAF-9D4026EA67FA}"/>
                  </a:ext>
                </a:extLst>
              </p:cNvPr>
              <p:cNvSpPr txBox="1">
                <a:spLocks noRot="1" noChangeAspect="1" noMove="1" noResize="1" noEditPoints="1" noAdjustHandles="1" noChangeArrowheads="1" noChangeShapeType="1" noTextEdit="1"/>
              </p:cNvSpPr>
              <p:nvPr/>
            </p:nvSpPr>
            <p:spPr>
              <a:xfrm>
                <a:off x="328414" y="942022"/>
                <a:ext cx="5882815" cy="5403913"/>
              </a:xfrm>
              <a:prstGeom prst="rect">
                <a:avLst/>
              </a:prstGeom>
              <a:blipFill>
                <a:blip r:embed="rId3"/>
                <a:stretch>
                  <a:fillRect l="-860"/>
                </a:stretch>
              </a:blipFill>
            </p:spPr>
            <p:txBody>
              <a:bodyPr/>
              <a:lstStyle/>
              <a:p>
                <a:r>
                  <a:rPr lang="en-US">
                    <a:noFill/>
                  </a:rPr>
                  <a:t> </a:t>
                </a:r>
              </a:p>
            </p:txBody>
          </p:sp>
        </mc:Fallback>
      </mc:AlternateContent>
      <p:pic>
        <p:nvPicPr>
          <p:cNvPr id="7" name="Picture 6" descr="A group of colored squares&#10;&#10;Description automatically generated">
            <a:extLst>
              <a:ext uri="{FF2B5EF4-FFF2-40B4-BE49-F238E27FC236}">
                <a16:creationId xmlns:a16="http://schemas.microsoft.com/office/drawing/2014/main" id="{6CA4D5B7-B3E8-C357-9717-3E420E0413A0}"/>
              </a:ext>
            </a:extLst>
          </p:cNvPr>
          <p:cNvPicPr>
            <a:picLocks noChangeAspect="1"/>
          </p:cNvPicPr>
          <p:nvPr/>
        </p:nvPicPr>
        <p:blipFill rotWithShape="1">
          <a:blip r:embed="rId4"/>
          <a:srcRect t="4424" b="48463"/>
          <a:stretch/>
        </p:blipFill>
        <p:spPr>
          <a:xfrm>
            <a:off x="6096000" y="554142"/>
            <a:ext cx="5993730" cy="1977182"/>
          </a:xfrm>
          <a:prstGeom prst="rect">
            <a:avLst/>
          </a:prstGeom>
        </p:spPr>
      </p:pic>
      <p:pic>
        <p:nvPicPr>
          <p:cNvPr id="8" name="Picture 7" descr="A group of colored squares&#10;&#10;Description automatically generated with medium confidence">
            <a:extLst>
              <a:ext uri="{FF2B5EF4-FFF2-40B4-BE49-F238E27FC236}">
                <a16:creationId xmlns:a16="http://schemas.microsoft.com/office/drawing/2014/main" id="{3AE670AA-8D6A-C2D2-7810-0A1F007A764D}"/>
              </a:ext>
            </a:extLst>
          </p:cNvPr>
          <p:cNvPicPr>
            <a:picLocks noChangeAspect="1"/>
          </p:cNvPicPr>
          <p:nvPr/>
        </p:nvPicPr>
        <p:blipFill rotWithShape="1">
          <a:blip r:embed="rId5"/>
          <a:srcRect t="6087"/>
          <a:stretch/>
        </p:blipFill>
        <p:spPr>
          <a:xfrm>
            <a:off x="6096000" y="2522191"/>
            <a:ext cx="5903183" cy="4087845"/>
          </a:xfrm>
          <a:prstGeom prst="rect">
            <a:avLst/>
          </a:prstGeom>
        </p:spPr>
      </p:pic>
    </p:spTree>
    <p:extLst>
      <p:ext uri="{BB962C8B-B14F-4D97-AF65-F5344CB8AC3E}">
        <p14:creationId xmlns:p14="http://schemas.microsoft.com/office/powerpoint/2010/main" val="422178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Error Analysis</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4</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solidFill>
                  <a:srgbClr val="202122"/>
                </a:solidFill>
              </a:rPr>
              <a:t>l2 norm of the difference between the analytical and numerical solutions. It was preformed several testes for the number of grid points (it affects the calculated dt and then the number of steps), N = [16, 32, 64, 128, 256, 512, 1024]. </a:t>
            </a:r>
            <a:r>
              <a:rPr lang="en-US" sz="1800" dirty="0">
                <a:effectLst/>
                <a:latin typeface="CMR10"/>
              </a:rPr>
              <a:t>The results indicate that with larger time steps, both methods converge in resolution </a:t>
            </a:r>
            <a:endParaRPr lang="en-US" sz="1400" dirty="0"/>
          </a:p>
          <a:p>
            <a:pPr algn="just">
              <a:lnSpc>
                <a:spcPct val="150000"/>
              </a:lnSpc>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pic>
        <p:nvPicPr>
          <p:cNvPr id="5" name="Picture 4" descr="A graph with a red line and blue line&#10;&#10;Description automatically generated">
            <a:extLst>
              <a:ext uri="{FF2B5EF4-FFF2-40B4-BE49-F238E27FC236}">
                <a16:creationId xmlns:a16="http://schemas.microsoft.com/office/drawing/2014/main" id="{7145D639-B476-265E-7172-42DD0C6E0A56}"/>
              </a:ext>
            </a:extLst>
          </p:cNvPr>
          <p:cNvPicPr>
            <a:picLocks noChangeAspect="1"/>
          </p:cNvPicPr>
          <p:nvPr/>
        </p:nvPicPr>
        <p:blipFill>
          <a:blip r:embed="rId3"/>
          <a:stretch>
            <a:fillRect/>
          </a:stretch>
        </p:blipFill>
        <p:spPr>
          <a:xfrm>
            <a:off x="3178098" y="2436931"/>
            <a:ext cx="6804101" cy="4051879"/>
          </a:xfrm>
          <a:prstGeom prst="rect">
            <a:avLst/>
          </a:prstGeom>
        </p:spPr>
      </p:pic>
    </p:spTree>
    <p:extLst>
      <p:ext uri="{BB962C8B-B14F-4D97-AF65-F5344CB8AC3E}">
        <p14:creationId xmlns:p14="http://schemas.microsoft.com/office/powerpoint/2010/main" val="360263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946235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Simulation using gaussian – sinusoidal source</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5</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pic>
        <p:nvPicPr>
          <p:cNvPr id="4" name="Picture 3" descr="A screenshot of a graph&#10;&#10;Description automatically generated">
            <a:extLst>
              <a:ext uri="{FF2B5EF4-FFF2-40B4-BE49-F238E27FC236}">
                <a16:creationId xmlns:a16="http://schemas.microsoft.com/office/drawing/2014/main" id="{BCDB1FE3-FECA-1FEA-43FA-3608BA429E68}"/>
              </a:ext>
            </a:extLst>
          </p:cNvPr>
          <p:cNvPicPr>
            <a:picLocks noChangeAspect="1"/>
          </p:cNvPicPr>
          <p:nvPr/>
        </p:nvPicPr>
        <p:blipFill>
          <a:blip r:embed="rId3"/>
          <a:stretch>
            <a:fillRect/>
          </a:stretch>
        </p:blipFill>
        <p:spPr>
          <a:xfrm>
            <a:off x="215590" y="942022"/>
            <a:ext cx="11597998" cy="5268278"/>
          </a:xfrm>
          <a:prstGeom prst="rect">
            <a:avLst/>
          </a:prstGeom>
        </p:spPr>
      </p:pic>
    </p:spTree>
    <p:extLst>
      <p:ext uri="{BB962C8B-B14F-4D97-AF65-F5344CB8AC3E}">
        <p14:creationId xmlns:p14="http://schemas.microsoft.com/office/powerpoint/2010/main" val="241459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946235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Simulation using gaussian – gaussian source</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6</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spTree>
    <p:extLst>
      <p:ext uri="{BB962C8B-B14F-4D97-AF65-F5344CB8AC3E}">
        <p14:creationId xmlns:p14="http://schemas.microsoft.com/office/powerpoint/2010/main" val="84579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Future work</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7</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186447" y="942022"/>
            <a:ext cx="1190077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dirty="0">
                <a:solidFill>
                  <a:schemeClr val="tx1"/>
                </a:solidFill>
                <a:latin typeface="Arial" panose="020B0604020202020204" pitchFamily="34" charset="0"/>
                <a:cs typeface="Arial" panose="020B0604020202020204" pitchFamily="34" charset="0"/>
              </a:rPr>
              <a:t>It could be implementation of a more realistic boundary conditions  </a:t>
            </a:r>
          </a:p>
          <a:p>
            <a:pPr algn="l"/>
            <a:endParaRPr lang="en-US" sz="2400" dirty="0">
              <a:latin typeface="Arial" panose="020B0604020202020204" pitchFamily="34" charset="0"/>
              <a:cs typeface="Arial" panose="020B0604020202020204" pitchFamily="34" charset="0"/>
            </a:endParaRPr>
          </a:p>
          <a:p>
            <a:pPr algn="l"/>
            <a:endParaRPr lang="en-US" sz="2400" dirty="0">
              <a:effectLst/>
              <a:latin typeface="Arial" panose="020B0604020202020204" pitchFamily="34" charset="0"/>
              <a:cs typeface="Arial" panose="020B0604020202020204" pitchFamily="34" charset="0"/>
            </a:endParaRPr>
          </a:p>
          <a:p>
            <a:pPr algn="l"/>
            <a:endParaRPr lang="en-US" sz="2400" dirty="0">
              <a:latin typeface="Arial" panose="020B0604020202020204" pitchFamily="34" charset="0"/>
              <a:cs typeface="Arial" panose="020B0604020202020204" pitchFamily="34" charset="0"/>
            </a:endParaRPr>
          </a:p>
          <a:p>
            <a:pPr marL="0" indent="0" algn="l">
              <a:buNone/>
            </a:pPr>
            <a:endParaRPr lang="en-US" sz="2400" dirty="0">
              <a:effectLst/>
              <a:latin typeface="Arial" panose="020B0604020202020204" pitchFamily="34"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latin typeface="Arial" panose="020B0604020202020204" pitchFamily="34" charset="0"/>
              <a:ea typeface="Times New Roman" panose="02020603050405020304" pitchFamily="18" charset="0"/>
              <a:cs typeface="Arial" panose="020B0604020202020204" pitchFamily="34" charset="0"/>
            </a:endParaRPr>
          </a:p>
          <a:p>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3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3797</TotalTime>
  <Words>231</Words>
  <Application>Microsoft Macintosh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Calibri Light</vt:lpstr>
      <vt:lpstr>Cambria Math</vt:lpstr>
      <vt:lpstr>CMR10</vt:lpstr>
      <vt:lpstr>Consolas</vt:lpstr>
      <vt:lpstr>Courier New</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Ahmed (STUDENT)</dc:creator>
  <cp:lastModifiedBy>Ahmed Ahmed (Student)</cp:lastModifiedBy>
  <cp:revision>11</cp:revision>
  <dcterms:created xsi:type="dcterms:W3CDTF">2023-04-07T17:36:47Z</dcterms:created>
  <dcterms:modified xsi:type="dcterms:W3CDTF">2023-11-01T15:07:32Z</dcterms:modified>
</cp:coreProperties>
</file>