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8" r:id="rId2"/>
    <p:sldId id="302" r:id="rId3"/>
    <p:sldId id="329" r:id="rId4"/>
    <p:sldId id="328" r:id="rId5"/>
    <p:sldId id="330" r:id="rId6"/>
    <p:sldId id="331" r:id="rId7"/>
    <p:sldId id="32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D894A-72C8-49D0-BF01-A333287CD19D}" v="45" dt="2023-11-02T03:08:51.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3"/>
    <p:restoredTop sz="88740"/>
  </p:normalViewPr>
  <p:slideViewPr>
    <p:cSldViewPr snapToGrid="0">
      <p:cViewPr varScale="1">
        <p:scale>
          <a:sx n="75" d="100"/>
          <a:sy n="75" d="100"/>
        </p:scale>
        <p:origin x="1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Gelphman" userId="8b8026378b48f7e6" providerId="LiveId" clId="{B05D894A-72C8-49D0-BF01-A333287CD19D}"/>
    <pc:docChg chg="custSel modSld">
      <pc:chgData name="Eric Gelphman" userId="8b8026378b48f7e6" providerId="LiveId" clId="{B05D894A-72C8-49D0-BF01-A333287CD19D}" dt="2023-11-02T03:09:29.701" v="805" actId="20577"/>
      <pc:docMkLst>
        <pc:docMk/>
      </pc:docMkLst>
      <pc:sldChg chg="modSp mod">
        <pc:chgData name="Eric Gelphman" userId="8b8026378b48f7e6" providerId="LiveId" clId="{B05D894A-72C8-49D0-BF01-A333287CD19D}" dt="2023-11-02T03:09:29.701" v="805" actId="20577"/>
        <pc:sldMkLst>
          <pc:docMk/>
          <pc:sldMk cId="0" sldId="258"/>
        </pc:sldMkLst>
        <pc:spChg chg="mod">
          <ac:chgData name="Eric Gelphman" userId="8b8026378b48f7e6" providerId="LiveId" clId="{B05D894A-72C8-49D0-BF01-A333287CD19D}" dt="2023-11-02T03:09:29.701" v="805" actId="20577"/>
          <ac:spMkLst>
            <pc:docMk/>
            <pc:sldMk cId="0" sldId="258"/>
            <ac:spMk id="57" creationId="{00000000-0000-0000-0000-000000000000}"/>
          </ac:spMkLst>
        </pc:spChg>
      </pc:sldChg>
      <pc:sldChg chg="modSp mod">
        <pc:chgData name="Eric Gelphman" userId="8b8026378b48f7e6" providerId="LiveId" clId="{B05D894A-72C8-49D0-BF01-A333287CD19D}" dt="2023-11-02T00:57:26.870" v="769" actId="20577"/>
        <pc:sldMkLst>
          <pc:docMk/>
          <pc:sldMk cId="2075685855" sldId="302"/>
        </pc:sldMkLst>
        <pc:spChg chg="mod">
          <ac:chgData name="Eric Gelphman" userId="8b8026378b48f7e6" providerId="LiveId" clId="{B05D894A-72C8-49D0-BF01-A333287CD19D}" dt="2023-11-02T00:57:26.870" v="769" actId="20577"/>
          <ac:spMkLst>
            <pc:docMk/>
            <pc:sldMk cId="2075685855" sldId="302"/>
            <ac:spMk id="2" creationId="{E36C7615-9E07-3584-4EAF-9D4026EA67FA}"/>
          </ac:spMkLst>
        </pc:spChg>
        <pc:spChg chg="mod">
          <ac:chgData name="Eric Gelphman" userId="8b8026378b48f7e6" providerId="LiveId" clId="{B05D894A-72C8-49D0-BF01-A333287CD19D}" dt="2023-11-02T00:51:46.129" v="324" actId="14100"/>
          <ac:spMkLst>
            <pc:docMk/>
            <pc:sldMk cId="2075685855" sldId="302"/>
            <ac:spMk id="137" creationId="{00000000-0000-0000-0000-000000000000}"/>
          </ac:spMkLst>
        </pc:spChg>
        <pc:picChg chg="mod">
          <ac:chgData name="Eric Gelphman" userId="8b8026378b48f7e6" providerId="LiveId" clId="{B05D894A-72C8-49D0-BF01-A333287CD19D}" dt="2023-11-02T00:52:55.005" v="480" actId="1076"/>
          <ac:picMkLst>
            <pc:docMk/>
            <pc:sldMk cId="2075685855" sldId="302"/>
            <ac:picMk id="6" creationId="{777BF948-AE67-D82B-DACF-E8E8931FC9BE}"/>
          </ac:picMkLst>
        </pc:picChg>
      </pc:sldChg>
      <pc:sldChg chg="modSp mod">
        <pc:chgData name="Eric Gelphman" userId="8b8026378b48f7e6" providerId="LiveId" clId="{B05D894A-72C8-49D0-BF01-A333287CD19D}" dt="2023-11-02T00:50:30.540" v="254" actId="20577"/>
        <pc:sldMkLst>
          <pc:docMk/>
          <pc:sldMk cId="4075337481" sldId="326"/>
        </pc:sldMkLst>
        <pc:spChg chg="mod">
          <ac:chgData name="Eric Gelphman" userId="8b8026378b48f7e6" providerId="LiveId" clId="{B05D894A-72C8-49D0-BF01-A333287CD19D}" dt="2023-11-02T00:50:30.540" v="254" actId="20577"/>
          <ac:spMkLst>
            <pc:docMk/>
            <pc:sldMk cId="4075337481" sldId="326"/>
            <ac:spMk id="2" creationId="{E36C7615-9E07-3584-4EAF-9D4026EA67FA}"/>
          </ac:spMkLst>
        </pc:spChg>
      </pc:sldChg>
      <pc:sldChg chg="modSp mod">
        <pc:chgData name="Eric Gelphman" userId="8b8026378b48f7e6" providerId="LiveId" clId="{B05D894A-72C8-49D0-BF01-A333287CD19D}" dt="2023-11-02T00:51:16.357" v="273" actId="20577"/>
        <pc:sldMkLst>
          <pc:docMk/>
          <pc:sldMk cId="4221788989" sldId="329"/>
        </pc:sldMkLst>
        <pc:spChg chg="mod">
          <ac:chgData name="Eric Gelphman" userId="8b8026378b48f7e6" providerId="LiveId" clId="{B05D894A-72C8-49D0-BF01-A333287CD19D}" dt="2023-11-02T00:51:16.357" v="273" actId="20577"/>
          <ac:spMkLst>
            <pc:docMk/>
            <pc:sldMk cId="4221788989" sldId="329"/>
            <ac:spMk id="137" creationId="{00000000-0000-0000-0000-000000000000}"/>
          </ac:spMkLst>
        </pc:spChg>
      </pc:sldChg>
      <pc:sldChg chg="modSp mod">
        <pc:chgData name="Eric Gelphman" userId="8b8026378b48f7e6" providerId="LiveId" clId="{B05D894A-72C8-49D0-BF01-A333287CD19D}" dt="2023-11-02T00:50:58.961" v="262" actId="20577"/>
        <pc:sldMkLst>
          <pc:docMk/>
          <pc:sldMk cId="2414596339" sldId="330"/>
        </pc:sldMkLst>
        <pc:spChg chg="mod">
          <ac:chgData name="Eric Gelphman" userId="8b8026378b48f7e6" providerId="LiveId" clId="{B05D894A-72C8-49D0-BF01-A333287CD19D}" dt="2023-11-02T00:50:58.961" v="262" actId="20577"/>
          <ac:spMkLst>
            <pc:docMk/>
            <pc:sldMk cId="2414596339" sldId="330"/>
            <ac:spMk id="137" creationId="{00000000-0000-0000-0000-000000000000}"/>
          </ac:spMkLst>
        </pc:spChg>
      </pc:sldChg>
      <pc:sldChg chg="addSp delSp modSp mod">
        <pc:chgData name="Eric Gelphman" userId="8b8026378b48f7e6" providerId="LiveId" clId="{B05D894A-72C8-49D0-BF01-A333287CD19D}" dt="2023-11-02T03:08:55.486" v="790" actId="1076"/>
        <pc:sldMkLst>
          <pc:docMk/>
          <pc:sldMk cId="845791317" sldId="331"/>
        </pc:sldMkLst>
        <pc:spChg chg="mod">
          <ac:chgData name="Eric Gelphman" userId="8b8026378b48f7e6" providerId="LiveId" clId="{B05D894A-72C8-49D0-BF01-A333287CD19D}" dt="2023-11-02T00:51:08.880" v="270" actId="20577"/>
          <ac:spMkLst>
            <pc:docMk/>
            <pc:sldMk cId="845791317" sldId="331"/>
            <ac:spMk id="137" creationId="{00000000-0000-0000-0000-000000000000}"/>
          </ac:spMkLst>
        </pc:spChg>
        <pc:picChg chg="add del mod">
          <ac:chgData name="Eric Gelphman" userId="8b8026378b48f7e6" providerId="LiveId" clId="{B05D894A-72C8-49D0-BF01-A333287CD19D}" dt="2023-11-02T01:21:49.955" v="775" actId="478"/>
          <ac:picMkLst>
            <pc:docMk/>
            <pc:sldMk cId="845791317" sldId="331"/>
            <ac:picMk id="4" creationId="{30C72FDD-87CA-B254-0AA1-5A68EF027F1E}"/>
          </ac:picMkLst>
        </pc:picChg>
        <pc:picChg chg="add del mod">
          <ac:chgData name="Eric Gelphman" userId="8b8026378b48f7e6" providerId="LiveId" clId="{B05D894A-72C8-49D0-BF01-A333287CD19D}" dt="2023-11-02T01:58:44.805" v="786" actId="478"/>
          <ac:picMkLst>
            <pc:docMk/>
            <pc:sldMk cId="845791317" sldId="331"/>
            <ac:picMk id="6" creationId="{087A6E16-901D-E031-0BCE-6A9AC65BB844}"/>
          </ac:picMkLst>
        </pc:picChg>
        <pc:picChg chg="add mod">
          <ac:chgData name="Eric Gelphman" userId="8b8026378b48f7e6" providerId="LiveId" clId="{B05D894A-72C8-49D0-BF01-A333287CD19D}" dt="2023-11-02T03:08:55.486" v="790" actId="1076"/>
          <ac:picMkLst>
            <pc:docMk/>
            <pc:sldMk cId="845791317" sldId="331"/>
            <ac:picMk id="8" creationId="{460B5062-33AE-5BDB-9D20-7C74082C69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B647F-3531-1440-99C0-59E0718DD066}"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6DE6D-9B61-C54D-B83A-795D5B6277A7}" type="slidenum">
              <a:rPr lang="en-US" smtClean="0"/>
              <a:t>‹#›</a:t>
            </a:fld>
            <a:endParaRPr lang="en-US"/>
          </a:p>
        </p:txBody>
      </p:sp>
    </p:spTree>
    <p:extLst>
      <p:ext uri="{BB962C8B-B14F-4D97-AF65-F5344CB8AC3E}">
        <p14:creationId xmlns:p14="http://schemas.microsoft.com/office/powerpoint/2010/main" val="415354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813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21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989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154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5872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12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7117-5678-4A64-95CB-BED2988F1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1A4E45-DD9E-0FB9-E8AA-EA4F73B192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A1831C-E948-4928-AF54-7BFC6F06DDE9}"/>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5" name="Footer Placeholder 4">
            <a:extLst>
              <a:ext uri="{FF2B5EF4-FFF2-40B4-BE49-F238E27FC236}">
                <a16:creationId xmlns:a16="http://schemas.microsoft.com/office/drawing/2014/main" id="{5B40CD15-FE57-20ED-7C8D-68DC6436D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D1D81-5482-FE77-2A52-DA1D73E90B38}"/>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32071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7150-C068-A1E3-2B58-A2F976E963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299C1-9CB8-66B5-FA95-6EBBB18AE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DDA03-FDD2-42E1-0581-086005291433}"/>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5" name="Footer Placeholder 4">
            <a:extLst>
              <a:ext uri="{FF2B5EF4-FFF2-40B4-BE49-F238E27FC236}">
                <a16:creationId xmlns:a16="http://schemas.microsoft.com/office/drawing/2014/main" id="{B37E7208-E0A7-6653-EEC5-02412E0EE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0A084-ED34-6FA1-D9C3-EB48E8C71BDB}"/>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360637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B6B91-92E7-B2E7-5EB3-D41206C6B7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F36399-AA13-F256-A328-32FFF46F53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F2500-CB95-5EA3-8AF5-43026ABE93B8}"/>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5" name="Footer Placeholder 4">
            <a:extLst>
              <a:ext uri="{FF2B5EF4-FFF2-40B4-BE49-F238E27FC236}">
                <a16:creationId xmlns:a16="http://schemas.microsoft.com/office/drawing/2014/main" id="{B06D588F-B8FA-BBAF-0E56-B6BB3911C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40B9-D992-2554-B3BC-602B696D6B97}"/>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3015873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1"/>
        <p:cNvGrpSpPr/>
        <p:nvPr/>
      </p:nvGrpSpPr>
      <p:grpSpPr>
        <a:xfrm>
          <a:off x="0" y="0"/>
          <a:ext cx="0" cy="0"/>
          <a:chOff x="0" y="0"/>
          <a:chExt cx="0" cy="0"/>
        </a:xfrm>
      </p:grpSpPr>
      <p:sp>
        <p:nvSpPr>
          <p:cNvPr id="3" name="Text Placeholder 2">
            <a:extLst>
              <a:ext uri="{FF2B5EF4-FFF2-40B4-BE49-F238E27FC236}">
                <a16:creationId xmlns:a16="http://schemas.microsoft.com/office/drawing/2014/main" id="{320FE476-C023-5246-B9AF-38F170C9FAF5}"/>
              </a:ext>
            </a:extLst>
          </p:cNvPr>
          <p:cNvSpPr>
            <a:spLocks noGrp="1"/>
          </p:cNvSpPr>
          <p:nvPr>
            <p:ph type="body" sz="quarter" idx="10" hasCustomPrompt="1"/>
          </p:nvPr>
        </p:nvSpPr>
        <p:spPr>
          <a:xfrm>
            <a:off x="353758" y="2685256"/>
            <a:ext cx="11496865" cy="1487487"/>
          </a:xfrm>
          <a:prstGeom prst="rect">
            <a:avLst/>
          </a:prstGeom>
        </p:spPr>
        <p:txBody>
          <a:bodyPr/>
          <a:lstStyle>
            <a:lvl1pPr>
              <a:defRPr sz="6000" b="1" i="0">
                <a:solidFill>
                  <a:schemeClr val="bg1"/>
                </a:solidFill>
                <a:latin typeface="Arial Black" panose="020B0604020202020204" pitchFamily="34" charset="0"/>
                <a:cs typeface="Arial Black" panose="020B0604020202020204" pitchFamily="34" charset="0"/>
              </a:defRPr>
            </a:lvl1pPr>
            <a:lvl2pPr>
              <a:defRPr sz="6600" b="1" i="0">
                <a:solidFill>
                  <a:schemeClr val="bg1"/>
                </a:solidFill>
                <a:latin typeface="Arial Black" panose="020B0604020202020204" pitchFamily="34" charset="0"/>
                <a:cs typeface="Arial Black" panose="020B0604020202020204" pitchFamily="34" charset="0"/>
              </a:defRPr>
            </a:lvl2pPr>
            <a:lvl3pPr>
              <a:defRPr sz="6600" b="1" i="0">
                <a:solidFill>
                  <a:schemeClr val="bg1"/>
                </a:solidFill>
                <a:latin typeface="Arial Black" panose="020B0604020202020204" pitchFamily="34" charset="0"/>
                <a:cs typeface="Arial Black" panose="020B0604020202020204" pitchFamily="34" charset="0"/>
              </a:defRPr>
            </a:lvl3pPr>
            <a:lvl4pPr>
              <a:defRPr sz="6600" b="1" i="0">
                <a:solidFill>
                  <a:schemeClr val="bg1"/>
                </a:solidFill>
                <a:latin typeface="Arial Black" panose="020B0604020202020204" pitchFamily="34" charset="0"/>
                <a:cs typeface="Arial Black" panose="020B0604020202020204" pitchFamily="34" charset="0"/>
              </a:defRPr>
            </a:lvl4pPr>
            <a:lvl5pPr>
              <a:defRPr sz="6600" b="1" i="0">
                <a:solidFill>
                  <a:schemeClr val="bg1"/>
                </a:solidFill>
                <a:latin typeface="Arial Black" panose="020B0604020202020204" pitchFamily="34" charset="0"/>
                <a:cs typeface="Arial Black" panose="020B0604020202020204" pitchFamily="34" charset="0"/>
              </a:defRPr>
            </a:lvl5pPr>
          </a:lstStyle>
          <a:p>
            <a:pPr lvl="0"/>
            <a:r>
              <a:rPr lang="en-US" dirty="0"/>
              <a:t>MAIN HEADLINE HERE</a:t>
            </a:r>
          </a:p>
        </p:txBody>
      </p:sp>
      <p:sp>
        <p:nvSpPr>
          <p:cNvPr id="5" name="Text Placeholder 4">
            <a:extLst>
              <a:ext uri="{FF2B5EF4-FFF2-40B4-BE49-F238E27FC236}">
                <a16:creationId xmlns:a16="http://schemas.microsoft.com/office/drawing/2014/main" id="{DC53DE34-CFBB-4342-A8D8-1670888F6213}"/>
              </a:ext>
            </a:extLst>
          </p:cNvPr>
          <p:cNvSpPr>
            <a:spLocks noGrp="1"/>
          </p:cNvSpPr>
          <p:nvPr>
            <p:ph type="body" sz="quarter" idx="11" hasCustomPrompt="1"/>
          </p:nvPr>
        </p:nvSpPr>
        <p:spPr>
          <a:xfrm>
            <a:off x="353758" y="4171950"/>
            <a:ext cx="11496865" cy="558800"/>
          </a:xfrm>
          <a:prstGeom prst="rect">
            <a:avLst/>
          </a:prstGeom>
        </p:spPr>
        <p:txBody>
          <a:bodyPr/>
          <a:lstStyle>
            <a:lvl1pPr>
              <a:defRPr sz="1800" b="1" i="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p>
        </p:txBody>
      </p:sp>
      <p:sp>
        <p:nvSpPr>
          <p:cNvPr id="8" name="Text Placeholder 7">
            <a:extLst>
              <a:ext uri="{FF2B5EF4-FFF2-40B4-BE49-F238E27FC236}">
                <a16:creationId xmlns:a16="http://schemas.microsoft.com/office/drawing/2014/main" id="{3A55B0E5-E401-744B-9F21-0224F708CF80}"/>
              </a:ext>
            </a:extLst>
          </p:cNvPr>
          <p:cNvSpPr>
            <a:spLocks noGrp="1"/>
          </p:cNvSpPr>
          <p:nvPr>
            <p:ph type="body" sz="quarter" idx="12" hasCustomPrompt="1"/>
          </p:nvPr>
        </p:nvSpPr>
        <p:spPr>
          <a:xfrm>
            <a:off x="10144125" y="6546850"/>
            <a:ext cx="1943100" cy="219075"/>
          </a:xfrm>
          <a:prstGeom prst="rect">
            <a:avLst/>
          </a:prstGeom>
        </p:spPr>
        <p:txBody>
          <a:bodyPr/>
          <a:lstStyle>
            <a:lvl1pPr algn="r">
              <a:defRPr sz="700">
                <a:solidFill>
                  <a:schemeClr val="bg1"/>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1</a:t>
            </a:r>
          </a:p>
        </p:txBody>
      </p:sp>
      <p:pic>
        <p:nvPicPr>
          <p:cNvPr id="4" name="Picture 3" descr="Text&#10;&#10;Description automatically generated with medium confidence">
            <a:extLst>
              <a:ext uri="{FF2B5EF4-FFF2-40B4-BE49-F238E27FC236}">
                <a16:creationId xmlns:a16="http://schemas.microsoft.com/office/drawing/2014/main" id="{4CBF6A20-0C06-B962-1CCC-FF830DA0F66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72460"/>
            <a:ext cx="2680070" cy="978808"/>
          </a:xfrm>
          <a:prstGeom prst="rect">
            <a:avLst/>
          </a:prstGeom>
        </p:spPr>
      </p:pic>
    </p:spTree>
    <p:extLst>
      <p:ext uri="{BB962C8B-B14F-4D97-AF65-F5344CB8AC3E}">
        <p14:creationId xmlns:p14="http://schemas.microsoft.com/office/powerpoint/2010/main" val="272371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31"/>
        <p:cNvGrpSpPr/>
        <p:nvPr/>
      </p:nvGrpSpPr>
      <p:grpSpPr>
        <a:xfrm>
          <a:off x="0" y="0"/>
          <a:ext cx="0" cy="0"/>
          <a:chOff x="0" y="0"/>
          <a:chExt cx="0" cy="0"/>
        </a:xfrm>
      </p:grpSpPr>
      <p:sp>
        <p:nvSpPr>
          <p:cNvPr id="32" name="Google Shape;32;p18"/>
          <p:cNvSpPr txBox="1">
            <a:spLocks noGrp="1"/>
          </p:cNvSpPr>
          <p:nvPr>
            <p:ph type="ctrTitle" hasCustomPrompt="1"/>
          </p:nvPr>
        </p:nvSpPr>
        <p:spPr>
          <a:xfrm>
            <a:off x="207295" y="1122363"/>
            <a:ext cx="9144000"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onsolas"/>
              <a:buNone/>
              <a:defRPr sz="5400" b="1" i="0" u="none" strike="noStrike" cap="none">
                <a:solidFill>
                  <a:srgbClr val="183158"/>
                </a:solidFill>
                <a:latin typeface="Arial Black" panose="020B0604020202020204" pitchFamily="34" charset="0"/>
                <a:ea typeface="Arial Black" panose="020B0604020202020204" pitchFamily="34" charset="0"/>
                <a:cs typeface="Arial Black" panose="020B0604020202020204" pitchFamily="34" charset="0"/>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a:t>SLIDE </a:t>
            </a:r>
            <a:br>
              <a:rPr lang="en-US" dirty="0"/>
            </a:br>
            <a:r>
              <a:rPr lang="en-US" dirty="0"/>
              <a:t>TITLE HERE</a:t>
            </a:r>
            <a:endParaRPr dirty="0"/>
          </a:p>
        </p:txBody>
      </p:sp>
      <p:sp>
        <p:nvSpPr>
          <p:cNvPr id="8" name="Text Placeholder 7">
            <a:extLst>
              <a:ext uri="{FF2B5EF4-FFF2-40B4-BE49-F238E27FC236}">
                <a16:creationId xmlns:a16="http://schemas.microsoft.com/office/drawing/2014/main" id="{23C202CE-0381-5048-BA64-5DE5B3E00877}"/>
              </a:ext>
            </a:extLst>
          </p:cNvPr>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p>
        </p:txBody>
      </p:sp>
      <p:sp>
        <p:nvSpPr>
          <p:cNvPr id="9" name="Text Placeholder 7">
            <a:extLst>
              <a:ext uri="{FF2B5EF4-FFF2-40B4-BE49-F238E27FC236}">
                <a16:creationId xmlns:a16="http://schemas.microsoft.com/office/drawing/2014/main" id="{BC51DF52-58F2-5B45-BFD9-F82151A8C1E3}"/>
              </a:ext>
            </a:extLst>
          </p:cNvPr>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604020202020204" pitchFamily="34" charset="0"/>
                <a:cs typeface="Arial Black" panose="020B0604020202020204" pitchFamily="34" charset="0"/>
              </a:defRPr>
            </a:lvl1pPr>
            <a:lvl2pPr>
              <a:defRPr sz="1200" b="1" i="0">
                <a:solidFill>
                  <a:srgbClr val="183158"/>
                </a:solidFill>
                <a:latin typeface="Arial Black" panose="020B0604020202020204" pitchFamily="34" charset="0"/>
                <a:cs typeface="Arial Black" panose="020B0604020202020204" pitchFamily="34" charset="0"/>
              </a:defRPr>
            </a:lvl2pPr>
            <a:lvl3pPr>
              <a:defRPr sz="1200" b="1" i="0">
                <a:solidFill>
                  <a:srgbClr val="183158"/>
                </a:solidFill>
                <a:latin typeface="Arial Black" panose="020B0604020202020204" pitchFamily="34" charset="0"/>
                <a:cs typeface="Arial Black" panose="020B0604020202020204" pitchFamily="34" charset="0"/>
              </a:defRPr>
            </a:lvl3pPr>
            <a:lvl4pPr>
              <a:defRPr sz="1200" b="1" i="0">
                <a:solidFill>
                  <a:srgbClr val="183158"/>
                </a:solidFill>
                <a:latin typeface="Arial Black" panose="020B0604020202020204" pitchFamily="34" charset="0"/>
                <a:cs typeface="Arial Black" panose="020B0604020202020204" pitchFamily="34" charset="0"/>
              </a:defRPr>
            </a:lvl4pPr>
            <a:lvl5pPr>
              <a:defRPr sz="1200" b="1" i="0">
                <a:solidFill>
                  <a:srgbClr val="183158"/>
                </a:solidFill>
                <a:latin typeface="Arial Black" panose="020B0604020202020204" pitchFamily="34" charset="0"/>
                <a:cs typeface="Arial Black" panose="020B0604020202020204" pitchFamily="34" charset="0"/>
              </a:defRPr>
            </a:lvl5pPr>
          </a:lstStyle>
          <a:p>
            <a:pPr lvl="0"/>
            <a:r>
              <a:rPr lang="en-US" dirty="0"/>
              <a:t>SLIDE TITLE HERE</a:t>
            </a:r>
          </a:p>
        </p:txBody>
      </p:sp>
      <p:sp>
        <p:nvSpPr>
          <p:cNvPr id="13" name="Text Placeholder 16">
            <a:extLst>
              <a:ext uri="{FF2B5EF4-FFF2-40B4-BE49-F238E27FC236}">
                <a16:creationId xmlns:a16="http://schemas.microsoft.com/office/drawing/2014/main" id="{3B9BF397-3766-2E4B-AAE4-0259D5705E8B}"/>
              </a:ext>
            </a:extLst>
          </p:cNvPr>
          <p:cNvSpPr>
            <a:spLocks noGrp="1"/>
          </p:cNvSpPr>
          <p:nvPr>
            <p:ph type="body" sz="quarter" idx="18"/>
          </p:nvPr>
        </p:nvSpPr>
        <p:spPr>
          <a:xfrm>
            <a:off x="207295" y="3681297"/>
            <a:ext cx="6681787" cy="1938338"/>
          </a:xfrm>
          <a:prstGeom prst="rect">
            <a:avLst/>
          </a:prstGeom>
        </p:spPr>
        <p:txBody>
          <a:bodyPr/>
          <a:lstStyle>
            <a:lvl1pPr>
              <a:defRPr sz="1800">
                <a:ln>
                  <a:noFill/>
                </a:ln>
                <a:solidFill>
                  <a:srgbClr val="183158"/>
                </a:solidFill>
              </a:defRPr>
            </a:lvl1pPr>
            <a:lvl2pPr>
              <a:defRPr sz="1800">
                <a:ln>
                  <a:noFill/>
                </a:ln>
                <a:solidFill>
                  <a:srgbClr val="183158"/>
                </a:solidFill>
              </a:defRPr>
            </a:lvl2pPr>
            <a:lvl3pPr>
              <a:defRPr sz="1800">
                <a:ln>
                  <a:noFill/>
                </a:ln>
                <a:solidFill>
                  <a:srgbClr val="183158"/>
                </a:solidFill>
              </a:defRPr>
            </a:lvl3pPr>
            <a:lvl4pPr>
              <a:defRPr sz="1800">
                <a:ln>
                  <a:noFill/>
                </a:ln>
                <a:solidFill>
                  <a:srgbClr val="183158"/>
                </a:solidFill>
              </a:defRPr>
            </a:lvl4pPr>
            <a:lvl5pPr>
              <a:defRPr sz="1800">
                <a:ln>
                  <a:noFill/>
                </a:ln>
                <a:solidFill>
                  <a:srgbClr val="18315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25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03DB-EC20-3EF5-04C2-2D791DFC5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0BC3D-C934-9B99-0857-050A8F7D5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D0835-B4AD-2682-0907-19AAD1CF7743}"/>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5" name="Footer Placeholder 4">
            <a:extLst>
              <a:ext uri="{FF2B5EF4-FFF2-40B4-BE49-F238E27FC236}">
                <a16:creationId xmlns:a16="http://schemas.microsoft.com/office/drawing/2014/main" id="{07023E12-9190-AF18-FF93-69D34B3EA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02202-E8A1-59A2-AFF0-82BBE3F9632E}"/>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62711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B8AB-9BAB-1F21-A1E4-91AE87726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ED0211-A233-FB4E-E0BD-D6B144B118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B320C-EAF2-6BCD-F625-FC07690BF6DC}"/>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5" name="Footer Placeholder 4">
            <a:extLst>
              <a:ext uri="{FF2B5EF4-FFF2-40B4-BE49-F238E27FC236}">
                <a16:creationId xmlns:a16="http://schemas.microsoft.com/office/drawing/2014/main" id="{AE1577F0-F4F5-6DBE-BFF3-6371AA2AA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63E84-1FB5-6153-12CF-E6B5CA868CD6}"/>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316637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BF1A-B771-B8C3-94F7-FEBC09ED61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3FD8E5-7E2D-22D4-2242-BE8EEC70A2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5F7BC-5DF8-9C98-FCE0-B163FE0200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A62E50-0BBD-598D-4D12-232DD3550EBA}"/>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6" name="Footer Placeholder 5">
            <a:extLst>
              <a:ext uri="{FF2B5EF4-FFF2-40B4-BE49-F238E27FC236}">
                <a16:creationId xmlns:a16="http://schemas.microsoft.com/office/drawing/2014/main" id="{0310A292-2FC5-405E-8034-578DFF079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56B552-1A36-FAAB-B370-CF049C9D5AB4}"/>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336243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D1C7-0DBB-C696-63F4-FC38E4F37E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9E9EB-F9C2-6392-7116-2C9C2709E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83614-4F47-BA68-F310-1D59CE0A2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4905DA-C853-1C08-7FE3-A298AB065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47CD6-7A5E-C09A-1E6C-184F05EBDA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01CD2F-5AC4-27B0-94AC-4C8BE244EAB5}"/>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8" name="Footer Placeholder 7">
            <a:extLst>
              <a:ext uri="{FF2B5EF4-FFF2-40B4-BE49-F238E27FC236}">
                <a16:creationId xmlns:a16="http://schemas.microsoft.com/office/drawing/2014/main" id="{8A9487B2-9A24-3B6A-D225-E57B656C2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D3E732-E5E8-CE11-757D-C0F682812AA6}"/>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76462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1159-55D7-A2FC-0B84-F3BC37D42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0048D7-AA00-AF7C-9834-5E5D5C6AC43D}"/>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4" name="Footer Placeholder 3">
            <a:extLst>
              <a:ext uri="{FF2B5EF4-FFF2-40B4-BE49-F238E27FC236}">
                <a16:creationId xmlns:a16="http://schemas.microsoft.com/office/drawing/2014/main" id="{F3422838-3F99-27D2-A680-3AD10BF129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B724DC-5960-5C14-C4F0-4E716504FA50}"/>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76365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2CC52-3718-A406-3782-CE9768E03C3C}"/>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3" name="Footer Placeholder 2">
            <a:extLst>
              <a:ext uri="{FF2B5EF4-FFF2-40B4-BE49-F238E27FC236}">
                <a16:creationId xmlns:a16="http://schemas.microsoft.com/office/drawing/2014/main" id="{494AB46E-0425-4EE5-B308-5B13329C17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ABB6CC-78DD-B90E-3846-D227C4FFC2FA}"/>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112393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8CCF-C7C1-B58D-396D-6B83A46BA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CD31B1-F791-7A38-ABB9-ADB31DDC8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2F39D9-22D1-FBE0-5CCF-5D81CC4B0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07AAD-8F56-142C-558B-1C68E3EC7D6C}"/>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6" name="Footer Placeholder 5">
            <a:extLst>
              <a:ext uri="{FF2B5EF4-FFF2-40B4-BE49-F238E27FC236}">
                <a16:creationId xmlns:a16="http://schemas.microsoft.com/office/drawing/2014/main" id="{D917E71A-7C97-FFCE-7C62-47EE1053A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4D4D8-54DE-E99E-A10B-438616478B65}"/>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278944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89F2-0056-4769-0837-E010F6472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39EC31-CAC5-6C2C-DE89-A85685DAA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91412F-1388-DD57-4C34-2D1FE0C58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BA7C2-AE8B-4E33-E4EA-FF29D97EB0AF}"/>
              </a:ext>
            </a:extLst>
          </p:cNvPr>
          <p:cNvSpPr>
            <a:spLocks noGrp="1"/>
          </p:cNvSpPr>
          <p:nvPr>
            <p:ph type="dt" sz="half" idx="10"/>
          </p:nvPr>
        </p:nvSpPr>
        <p:spPr/>
        <p:txBody>
          <a:bodyPr/>
          <a:lstStyle/>
          <a:p>
            <a:fld id="{9DB48959-B0B5-4644-A3F3-AA30D930B3E2}" type="datetimeFigureOut">
              <a:rPr lang="en-US" smtClean="0"/>
              <a:t>11/1/2023</a:t>
            </a:fld>
            <a:endParaRPr lang="en-US"/>
          </a:p>
        </p:txBody>
      </p:sp>
      <p:sp>
        <p:nvSpPr>
          <p:cNvPr id="6" name="Footer Placeholder 5">
            <a:extLst>
              <a:ext uri="{FF2B5EF4-FFF2-40B4-BE49-F238E27FC236}">
                <a16:creationId xmlns:a16="http://schemas.microsoft.com/office/drawing/2014/main" id="{B9AEE3CC-927A-3A71-07F4-209332C94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B5DF4-E8C2-8613-0F82-C30816ED5E86}"/>
              </a:ext>
            </a:extLst>
          </p:cNvPr>
          <p:cNvSpPr>
            <a:spLocks noGrp="1"/>
          </p:cNvSpPr>
          <p:nvPr>
            <p:ph type="sldNum" sz="quarter" idx="12"/>
          </p:nvPr>
        </p:nvSpPr>
        <p:spPr/>
        <p:txBody>
          <a:bodyPr/>
          <a:lstStyle/>
          <a:p>
            <a:fld id="{C9BF5E8D-1428-E641-B263-2FFF0A8B4A89}" type="slidenum">
              <a:rPr lang="en-US" smtClean="0"/>
              <a:t>‹#›</a:t>
            </a:fld>
            <a:endParaRPr lang="en-US"/>
          </a:p>
        </p:txBody>
      </p:sp>
    </p:spTree>
    <p:extLst>
      <p:ext uri="{BB962C8B-B14F-4D97-AF65-F5344CB8AC3E}">
        <p14:creationId xmlns:p14="http://schemas.microsoft.com/office/powerpoint/2010/main" val="297291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0948F-A112-4FD4-06D8-8257E7169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D129E0-5110-C00B-A8D5-8649BF77C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B3C33-BBDC-6E29-13EF-18C0D0770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48959-B0B5-4644-A3F3-AA30D930B3E2}" type="datetimeFigureOut">
              <a:rPr lang="en-US" smtClean="0"/>
              <a:t>11/1/2023</a:t>
            </a:fld>
            <a:endParaRPr lang="en-US"/>
          </a:p>
        </p:txBody>
      </p:sp>
      <p:sp>
        <p:nvSpPr>
          <p:cNvPr id="5" name="Footer Placeholder 4">
            <a:extLst>
              <a:ext uri="{FF2B5EF4-FFF2-40B4-BE49-F238E27FC236}">
                <a16:creationId xmlns:a16="http://schemas.microsoft.com/office/drawing/2014/main" id="{DDCFE3A3-704B-E721-9A4B-A572178E07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3613F4-51AA-940A-D0E6-DB25B6AC6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F5E8D-1428-E641-B263-2FFF0A8B4A89}" type="slidenum">
              <a:rPr lang="en-US" smtClean="0"/>
              <a:t>‹#›</a:t>
            </a:fld>
            <a:endParaRPr lang="en-US"/>
          </a:p>
        </p:txBody>
      </p:sp>
    </p:spTree>
    <p:extLst>
      <p:ext uri="{BB962C8B-B14F-4D97-AF65-F5344CB8AC3E}">
        <p14:creationId xmlns:p14="http://schemas.microsoft.com/office/powerpoint/2010/main" val="61506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pic>
        <p:nvPicPr>
          <p:cNvPr id="54" name="Google Shape;54;p2"/>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12192000" cy="6858000"/>
          </a:xfrm>
          <a:prstGeom prst="rect">
            <a:avLst/>
          </a:prstGeom>
          <a:noFill/>
          <a:ln>
            <a:noFill/>
          </a:ln>
        </p:spPr>
      </p:pic>
      <p:sp>
        <p:nvSpPr>
          <p:cNvPr id="55" name="Google Shape;55;p2"/>
          <p:cNvSpPr/>
          <p:nvPr/>
        </p:nvSpPr>
        <p:spPr>
          <a:xfrm>
            <a:off x="0" y="0"/>
            <a:ext cx="12192000" cy="6858000"/>
          </a:xfrm>
          <a:prstGeom prst="rect">
            <a:avLst/>
          </a:prstGeom>
          <a:solidFill>
            <a:srgbClr val="06234B">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dirty="0">
              <a:solidFill>
                <a:schemeClr val="lt1"/>
              </a:solidFill>
              <a:latin typeface="Calibri"/>
              <a:ea typeface="Calibri"/>
              <a:cs typeface="Calibri"/>
              <a:sym typeface="Calibri"/>
            </a:endParaRPr>
          </a:p>
        </p:txBody>
      </p:sp>
      <p:sp>
        <p:nvSpPr>
          <p:cNvPr id="57" name="Google Shape;57;p2"/>
          <p:cNvSpPr txBox="1"/>
          <p:nvPr/>
        </p:nvSpPr>
        <p:spPr>
          <a:xfrm>
            <a:off x="505484" y="5406887"/>
            <a:ext cx="4349172" cy="829918"/>
          </a:xfrm>
          <a:prstGeom prst="rect">
            <a:avLst/>
          </a:prstGeom>
          <a:noFill/>
          <a:ln>
            <a:noFill/>
          </a:ln>
        </p:spPr>
        <p:txBody>
          <a:bodyPr spcFirstLastPara="1" wrap="square" lIns="91425" tIns="45700" rIns="91425" bIns="45700" anchor="t" anchorCtr="0">
            <a:normAutofit fontScale="90000"/>
          </a:bodyPr>
          <a:lstStyle/>
          <a:p>
            <a:r>
              <a:rPr lang="en-US" sz="1800" dirty="0">
                <a:solidFill>
                  <a:schemeClr val="bg1"/>
                </a:solidFill>
                <a:effectLst/>
                <a:latin typeface="Arial" panose="020B0604020202020204" pitchFamily="34" charset="0"/>
                <a:cs typeface="Arial" panose="020B0604020202020204" pitchFamily="34" charset="0"/>
              </a:rPr>
              <a:t>MATH550: Numerical Solution for PDE</a:t>
            </a:r>
            <a:br>
              <a:rPr lang="en-US" sz="1800" dirty="0">
                <a:solidFill>
                  <a:schemeClr val="bg1"/>
                </a:solidFill>
                <a:effectLst/>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Fall</a:t>
            </a:r>
            <a:r>
              <a:rPr lang="en-US" sz="1800" dirty="0">
                <a:solidFill>
                  <a:schemeClr val="bg1"/>
                </a:solidFill>
                <a:effectLst/>
                <a:latin typeface="Arial" panose="020B0604020202020204" pitchFamily="34" charset="0"/>
                <a:cs typeface="Arial" panose="020B0604020202020204" pitchFamily="34" charset="0"/>
              </a:rPr>
              <a:t>-2023</a:t>
            </a:r>
          </a:p>
          <a:p>
            <a:r>
              <a:rPr lang="en-US" dirty="0">
                <a:solidFill>
                  <a:schemeClr val="bg1"/>
                </a:solidFill>
                <a:latin typeface="Arial" panose="020B0604020202020204" pitchFamily="34" charset="0"/>
                <a:cs typeface="Arial" panose="020B0604020202020204" pitchFamily="34" charset="0"/>
              </a:rPr>
              <a:t>Eric Gelphman and Ahmed </a:t>
            </a:r>
            <a:r>
              <a:rPr lang="en-US" dirty="0" err="1">
                <a:solidFill>
                  <a:schemeClr val="bg1"/>
                </a:solidFill>
                <a:latin typeface="Arial" panose="020B0604020202020204" pitchFamily="34" charset="0"/>
                <a:cs typeface="Arial" panose="020B0604020202020204" pitchFamily="34" charset="0"/>
              </a:rPr>
              <a:t>Ahmed</a:t>
            </a:r>
            <a:endParaRPr lang="en-US" sz="2400" dirty="0">
              <a:solidFill>
                <a:schemeClr val="bg1"/>
              </a:solidFill>
              <a:effectLst/>
              <a:latin typeface="Arial" panose="020B0604020202020204" pitchFamily="34" charset="0"/>
              <a:cs typeface="Arial" panose="020B0604020202020204" pitchFamily="34" charset="0"/>
            </a:endParaRPr>
          </a:p>
        </p:txBody>
      </p:sp>
      <p:sp>
        <p:nvSpPr>
          <p:cNvPr id="58" name="Google Shape;58;p2"/>
          <p:cNvSpPr txBox="1"/>
          <p:nvPr/>
        </p:nvSpPr>
        <p:spPr>
          <a:xfrm>
            <a:off x="321450" y="2690982"/>
            <a:ext cx="11616550" cy="99935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8800"/>
              <a:buFont typeface="Oswald"/>
              <a:buNone/>
            </a:pPr>
            <a:r>
              <a:rPr lang="en-US" sz="4000" b="1" dirty="0" err="1">
                <a:solidFill>
                  <a:schemeClr val="lt1"/>
                </a:solidFill>
                <a:latin typeface="Arial Black" panose="020B0604020202020204" pitchFamily="34" charset="0"/>
                <a:ea typeface="P22 Mackinac Pro Book" panose="02000000000000000000" pitchFamily="2" charset="77"/>
                <a:cs typeface="Arial Black" panose="020B0604020202020204" pitchFamily="34" charset="0"/>
                <a:sym typeface="Oswald"/>
              </a:rPr>
              <a:t>WiFi</a:t>
            </a:r>
            <a:r>
              <a:rPr lang="en-US" sz="4000" b="1" dirty="0">
                <a:solidFill>
                  <a:schemeClr val="lt1"/>
                </a:solidFill>
                <a:latin typeface="Arial Black" panose="020B0604020202020204" pitchFamily="34" charset="0"/>
                <a:ea typeface="P22 Mackinac Pro Book" panose="02000000000000000000" pitchFamily="2" charset="77"/>
                <a:cs typeface="Arial Black" panose="020B0604020202020204" pitchFamily="34" charset="0"/>
                <a:sym typeface="Oswald"/>
              </a:rPr>
              <a:t> simulation over House Domain</a:t>
            </a:r>
            <a:endParaRPr lang="en-US" sz="4000" b="1" u="none" strike="noStrike" cap="none" dirty="0">
              <a:solidFill>
                <a:schemeClr val="lt1"/>
              </a:solidFill>
              <a:latin typeface="Arial Black" panose="020B0604020202020204" pitchFamily="34" charset="0"/>
              <a:ea typeface="P22 Mackinac Pro Book" panose="02000000000000000000" pitchFamily="2" charset="77"/>
              <a:cs typeface="Arial Black" panose="020B0604020202020204" pitchFamily="34" charset="0"/>
              <a:sym typeface="Oswald"/>
            </a:endParaRPr>
          </a:p>
        </p:txBody>
      </p:sp>
      <p:sp>
        <p:nvSpPr>
          <p:cNvPr id="62" name="Google Shape;62;p2"/>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u="none" strike="noStrike" cap="none">
                <a:solidFill>
                  <a:schemeClr val="lt1"/>
                </a:solidFill>
                <a:latin typeface="Courier New" panose="02070309020205020404" pitchFamily="49" charset="0"/>
                <a:ea typeface="Roboto Mono Light"/>
                <a:cs typeface="Courier New" panose="02070309020205020404" pitchFamily="49" charset="0"/>
                <a:sym typeface="Roboto Mono Light"/>
              </a:rPr>
              <a:t>1</a:t>
            </a:fld>
            <a:endParaRPr sz="900" u="none" strike="noStrike" cap="none" dirty="0">
              <a:solidFill>
                <a:schemeClr val="lt1"/>
              </a:solidFill>
              <a:latin typeface="Courier New" panose="02070309020205020404" pitchFamily="49" charset="0"/>
              <a:ea typeface="Roboto Mono Light"/>
              <a:cs typeface="Courier New" panose="02070309020205020404" pitchFamily="49" charset="0"/>
              <a:sym typeface="Roboto Mono Light"/>
            </a:endParaRPr>
          </a:p>
        </p:txBody>
      </p:sp>
      <p:pic>
        <p:nvPicPr>
          <p:cNvPr id="7" name="Picture 6" descr="Text&#10;&#10;Description automatically generated with medium confidence">
            <a:extLst>
              <a:ext uri="{FF2B5EF4-FFF2-40B4-BE49-F238E27FC236}">
                <a16:creationId xmlns:a16="http://schemas.microsoft.com/office/drawing/2014/main" id="{FFD67C2C-DDAF-06FE-CE0F-3FED92766F9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72460"/>
            <a:ext cx="2680070" cy="9788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2" y="214411"/>
            <a:ext cx="968934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ea typeface="Open Sans"/>
                <a:cs typeface="Arial" panose="020B0604020202020204" pitchFamily="34" charset="0"/>
                <a:sym typeface="Open Sans"/>
              </a:rPr>
              <a:t>Wave Equation For Electric Field With Source</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2</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mc:AlternateContent xmlns:mc="http://schemas.openxmlformats.org/markup-compatibility/2006">
        <mc:Choice xmlns:a14="http://schemas.microsoft.com/office/drawing/2010/main" Requires="a14">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328414" y="942022"/>
                <a:ext cx="4937760"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202122"/>
                    </a:solidFill>
                  </a:rPr>
                  <a:t>Maxwell’s equations de</a:t>
                </a:r>
                <a:r>
                  <a:rPr lang="en-US" sz="1800" b="0" i="0" u="none" strike="noStrike" dirty="0">
                    <a:solidFill>
                      <a:srgbClr val="202122"/>
                    </a:solidFill>
                    <a:effectLst/>
                  </a:rPr>
                  <a:t>scribes the propagation of electromagnetic field through a medium. In the absence of magnetism, a wave equation for the electric field can be derived. We studied this equation with two different source terms and periodic boundary conditions on the square domain </a:t>
                </a:r>
                <a14:m>
                  <m:oMath xmlns:m="http://schemas.openxmlformats.org/officeDocument/2006/math">
                    <m:d>
                      <m:dPr>
                        <m:begChr m:val="["/>
                        <m:endChr m:val="]"/>
                        <m:ctrlPr>
                          <a:rPr lang="en-US" sz="1800" smtClean="0">
                            <a:solidFill>
                              <a:srgbClr val="202122"/>
                            </a:solidFill>
                            <a:latin typeface="Cambria Math" panose="02040503050406030204" pitchFamily="18" charset="0"/>
                            <a:cs typeface="Arial" panose="020B0604020202020204" pitchFamily="34" charset="0"/>
                          </a:rPr>
                        </m:ctrlPr>
                      </m:dPr>
                      <m:e>
                        <m:r>
                          <a:rPr lang="en-US" sz="1800" smtClean="0">
                            <a:solidFill>
                              <a:srgbClr val="202122"/>
                            </a:solidFill>
                            <a:latin typeface="Cambria Math" panose="02040503050406030204" pitchFamily="18" charset="0"/>
                            <a:cs typeface="Arial" panose="020B0604020202020204" pitchFamily="34" charset="0"/>
                          </a:rPr>
                          <m:t>0,2</m:t>
                        </m:r>
                        <m:r>
                          <a:rPr lang="en-US" sz="1800" smtClean="0">
                            <a:solidFill>
                              <a:srgbClr val="202122"/>
                            </a:solidFill>
                            <a:latin typeface="Cambria Math" panose="02040503050406030204" pitchFamily="18" charset="0"/>
                            <a:cs typeface="Arial" panose="020B0604020202020204" pitchFamily="34" charset="0"/>
                          </a:rPr>
                          <m:t>𝜋</m:t>
                        </m:r>
                      </m:e>
                    </m:d>
                    <m:r>
                      <a:rPr lang="en-US" sz="1800" b="0" i="1" smtClean="0">
                        <a:solidFill>
                          <a:srgbClr val="202122"/>
                        </a:solidFill>
                        <a:latin typeface="Cambria Math" panose="02040503050406030204" pitchFamily="18" charset="0"/>
                        <a:cs typeface="Arial" panose="020B0604020202020204" pitchFamily="34" charset="0"/>
                      </a:rPr>
                      <m:t>𝑥</m:t>
                    </m:r>
                    <m:d>
                      <m:dPr>
                        <m:begChr m:val="["/>
                        <m:endChr m:val="]"/>
                        <m:ctrlPr>
                          <a:rPr lang="en-US" sz="1800">
                            <a:solidFill>
                              <a:srgbClr val="202122"/>
                            </a:solidFill>
                            <a:latin typeface="Cambria Math" panose="02040503050406030204" pitchFamily="18" charset="0"/>
                            <a:cs typeface="Arial" panose="020B0604020202020204" pitchFamily="34" charset="0"/>
                          </a:rPr>
                        </m:ctrlPr>
                      </m:dPr>
                      <m:e>
                        <m:r>
                          <a:rPr lang="en-US" sz="1800">
                            <a:solidFill>
                              <a:srgbClr val="202122"/>
                            </a:solidFill>
                            <a:latin typeface="Cambria Math" panose="02040503050406030204" pitchFamily="18" charset="0"/>
                            <a:cs typeface="Arial" panose="020B0604020202020204" pitchFamily="34" charset="0"/>
                          </a:rPr>
                          <m:t>0,2</m:t>
                        </m:r>
                        <m:r>
                          <a:rPr lang="en-US" sz="1800">
                            <a:solidFill>
                              <a:srgbClr val="202122"/>
                            </a:solidFill>
                            <a:latin typeface="Cambria Math" panose="02040503050406030204" pitchFamily="18" charset="0"/>
                            <a:cs typeface="Arial" panose="020B0604020202020204" pitchFamily="34" charset="0"/>
                          </a:rPr>
                          <m:t>𝜋</m:t>
                        </m:r>
                      </m:e>
                    </m:d>
                    <m:r>
                      <a:rPr lang="en-US" sz="1800" b="0" i="1" smtClean="0">
                        <a:solidFill>
                          <a:srgbClr val="202122"/>
                        </a:solidFill>
                        <a:latin typeface="Cambria Math" panose="02040503050406030204" pitchFamily="18" charset="0"/>
                        <a:cs typeface="Arial" panose="020B0604020202020204" pitchFamily="34" charset="0"/>
                      </a:rPr>
                      <m:t>. </m:t>
                    </m:r>
                  </m:oMath>
                </a14:m>
                <a:endParaRPr lang="en-US" sz="1800" b="0" i="1" dirty="0">
                  <a:solidFill>
                    <a:srgbClr val="202122"/>
                  </a:solidFill>
                  <a:latin typeface="Cambria Math" panose="02040503050406030204" pitchFamily="18" charset="0"/>
                  <a:cs typeface="Arial" panose="020B0604020202020204" pitchFamily="34"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r>
                        <m:rPr>
                          <m:sty m:val="p"/>
                        </m:rPr>
                        <a:rPr lang="en-US" sz="180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baseline="30000"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2</m:t>
                      </m:r>
                      <m:r>
                        <m:rPr>
                          <m:sty m:val="p"/>
                        </m:rPr>
                        <a:rPr lang="el-GR"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Ε</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 </m:t>
                      </m:r>
                      <m:f>
                        <m:fPr>
                          <m:ctrlP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ctrlPr>
                        </m:fPr>
                        <m:num>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1</m:t>
                          </m:r>
                        </m:num>
                        <m:den>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𝑐</m:t>
                          </m:r>
                          <m:r>
                            <a:rPr lang="en-US" sz="1800" b="0" i="1" baseline="30000"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2</m:t>
                          </m:r>
                        </m:den>
                      </m:f>
                      <m:f>
                        <m:fPr>
                          <m:ctrlP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ctrlPr>
                        </m:fPr>
                        <m:num>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baseline="30000"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2</m:t>
                          </m:r>
                          <m:r>
                            <m:rPr>
                              <m:sty m:val="p"/>
                            </m:rPr>
                            <a:rPr lang="el-GR"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Ε</m:t>
                          </m:r>
                        </m:num>
                        <m:den>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𝑡</m:t>
                          </m:r>
                          <m:r>
                            <a:rPr lang="en-US" sz="1800" b="0" i="1" baseline="30000"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2</m:t>
                          </m:r>
                        </m:den>
                      </m:f>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𝑓</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𝑥</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𝑦</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𝑡</m:t>
                      </m:r>
                      <m:r>
                        <a:rPr lang="en-US" sz="1800" b="0" i="1" smtClean="0">
                          <a:solidFill>
                            <a:srgbClr val="202122"/>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1800" dirty="0">
                  <a:solidFill>
                    <a:srgbClr val="202122"/>
                  </a:solidFill>
                </a:endParaRPr>
              </a:p>
              <a:p>
                <a:pPr marL="0" indent="0" algn="just">
                  <a:lnSpc>
                    <a:spcPct val="150000"/>
                  </a:lnSpc>
                  <a:buNone/>
                </a:pPr>
                <a:r>
                  <a:rPr lang="en-US" sz="1800" dirty="0">
                    <a:solidFill>
                      <a:srgbClr val="202122"/>
                    </a:solidFill>
                    <a:cs typeface="Arial" panose="020B0604020202020204" pitchFamily="34" charset="0"/>
                  </a:rPr>
                  <a:t>This is a simplified model of the propagation of </a:t>
                </a:r>
                <a:r>
                  <a:rPr lang="en-US" sz="1800" dirty="0" err="1">
                    <a:solidFill>
                      <a:srgbClr val="202122"/>
                    </a:solidFill>
                    <a:cs typeface="Arial" panose="020B0604020202020204" pitchFamily="34" charset="0"/>
                  </a:rPr>
                  <a:t>WiFi</a:t>
                </a:r>
                <a:r>
                  <a:rPr lang="en-US" sz="1800" dirty="0">
                    <a:solidFill>
                      <a:srgbClr val="202122"/>
                    </a:solidFill>
                    <a:cs typeface="Arial" panose="020B0604020202020204" pitchFamily="34" charset="0"/>
                  </a:rPr>
                  <a:t> through a house made of different materials.</a:t>
                </a:r>
              </a:p>
            </p:txBody>
          </p:sp>
        </mc:Choice>
        <mc:Fallback>
          <p:sp>
            <p:nvSpPr>
              <p:cNvPr id="2" name="Text Placeholder 2">
                <a:extLst>
                  <a:ext uri="{FF2B5EF4-FFF2-40B4-BE49-F238E27FC236}">
                    <a16:creationId xmlns:a16="http://schemas.microsoft.com/office/drawing/2014/main" id="{E36C7615-9E07-3584-4EAF-9D4026EA67FA}"/>
                  </a:ext>
                </a:extLst>
              </p:cNvPr>
              <p:cNvSpPr txBox="1">
                <a:spLocks noRot="1" noChangeAspect="1" noMove="1" noResize="1" noEditPoints="1" noAdjustHandles="1" noChangeArrowheads="1" noChangeShapeType="1" noTextEdit="1"/>
              </p:cNvSpPr>
              <p:nvPr/>
            </p:nvSpPr>
            <p:spPr>
              <a:xfrm>
                <a:off x="328414" y="942022"/>
                <a:ext cx="4937760" cy="5403913"/>
              </a:xfrm>
              <a:prstGeom prst="rect">
                <a:avLst/>
              </a:prstGeom>
              <a:blipFill>
                <a:blip r:embed="rId3"/>
                <a:stretch>
                  <a:fillRect l="-1111" r="-988"/>
                </a:stretch>
              </a:blipFill>
            </p:spPr>
            <p:txBody>
              <a:bodyPr/>
              <a:lstStyle/>
              <a:p>
                <a:r>
                  <a:rPr lang="en-US">
                    <a:noFill/>
                  </a:rPr>
                  <a:t> </a:t>
                </a:r>
              </a:p>
            </p:txBody>
          </p:sp>
        </mc:Fallback>
      </mc:AlternateContent>
      <p:pic>
        <p:nvPicPr>
          <p:cNvPr id="6" name="Picture 5" descr="A blue and green squares&#10;&#10;Description automatically generated">
            <a:extLst>
              <a:ext uri="{FF2B5EF4-FFF2-40B4-BE49-F238E27FC236}">
                <a16:creationId xmlns:a16="http://schemas.microsoft.com/office/drawing/2014/main" id="{777BF948-AE67-D82B-DACF-E8E8931FC9BE}"/>
              </a:ext>
            </a:extLst>
          </p:cNvPr>
          <p:cNvPicPr>
            <a:picLocks noChangeAspect="1"/>
          </p:cNvPicPr>
          <p:nvPr/>
        </p:nvPicPr>
        <p:blipFill>
          <a:blip r:embed="rId4"/>
          <a:stretch>
            <a:fillRect/>
          </a:stretch>
        </p:blipFill>
        <p:spPr>
          <a:xfrm>
            <a:off x="5326251" y="1489713"/>
            <a:ext cx="6865749" cy="4308529"/>
          </a:xfrm>
          <a:prstGeom prst="rect">
            <a:avLst/>
          </a:prstGeom>
        </p:spPr>
      </p:pic>
    </p:spTree>
    <p:extLst>
      <p:ext uri="{BB962C8B-B14F-4D97-AF65-F5344CB8AC3E}">
        <p14:creationId xmlns:p14="http://schemas.microsoft.com/office/powerpoint/2010/main" val="207568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493776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ea typeface="Open Sans"/>
                <a:cs typeface="Arial" panose="020B0604020202020204" pitchFamily="34" charset="0"/>
                <a:sym typeface="Open Sans"/>
              </a:rPr>
              <a:t>Manufactured Solution</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3</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mc:AlternateContent xmlns:mc="http://schemas.openxmlformats.org/markup-compatibility/2006" xmlns:a14="http://schemas.microsoft.com/office/drawing/2010/main">
        <mc:Choice Requires="a14">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328414" y="942022"/>
                <a:ext cx="5882815"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202122"/>
                    </a:solidFill>
                  </a:rPr>
                  <a:t>To validate the implementation, we assumed </a:t>
                </a:r>
              </a:p>
              <a:p>
                <a:pPr marL="0" indent="0" algn="just">
                  <a:lnSpc>
                    <a:spcPct val="150000"/>
                  </a:lnSpc>
                  <a:buNone/>
                </a:pPr>
                <a14:m>
                  <m:oMath xmlns:m="http://schemas.openxmlformats.org/officeDocument/2006/math">
                    <m:r>
                      <m:rPr>
                        <m:sty m:val="p"/>
                      </m:rPr>
                      <a:rPr lang="el-GR" sz="1600" i="1" smtClean="0">
                        <a:solidFill>
                          <a:srgbClr val="202122"/>
                        </a:solidFill>
                        <a:latin typeface="Cambria Math" panose="02040503050406030204" pitchFamily="18" charset="0"/>
                        <a:ea typeface="Cambria Math" panose="02040503050406030204" pitchFamily="18" charset="0"/>
                      </a:rPr>
                      <m:t>Ε</m:t>
                    </m:r>
                    <m:d>
                      <m:dPr>
                        <m:ctrlPr>
                          <a:rPr lang="en-US" sz="1600" b="0" i="1" smtClean="0">
                            <a:solidFill>
                              <a:srgbClr val="202122"/>
                            </a:solidFill>
                            <a:latin typeface="Cambria Math" panose="02040503050406030204" pitchFamily="18" charset="0"/>
                            <a:ea typeface="Cambria Math" panose="02040503050406030204" pitchFamily="18" charset="0"/>
                          </a:rPr>
                        </m:ctrlPr>
                      </m:dPr>
                      <m:e>
                        <m:r>
                          <a:rPr lang="en-US" sz="1600" b="0" i="1" smtClean="0">
                            <a:solidFill>
                              <a:srgbClr val="202122"/>
                            </a:solidFill>
                            <a:latin typeface="Cambria Math" panose="02040503050406030204" pitchFamily="18" charset="0"/>
                            <a:ea typeface="Cambria Math" panose="02040503050406030204" pitchFamily="18" charset="0"/>
                          </a:rPr>
                          <m:t>𝑥</m:t>
                        </m:r>
                        <m:r>
                          <a:rPr lang="en-US" sz="1600" b="0" i="1" smtClean="0">
                            <a:solidFill>
                              <a:srgbClr val="202122"/>
                            </a:solidFill>
                            <a:latin typeface="Cambria Math" panose="02040503050406030204" pitchFamily="18" charset="0"/>
                            <a:ea typeface="Cambria Math" panose="02040503050406030204" pitchFamily="18" charset="0"/>
                          </a:rPr>
                          <m:t>,</m:t>
                        </m:r>
                        <m:r>
                          <a:rPr lang="en-US" sz="1600" b="0" i="1" smtClean="0">
                            <a:solidFill>
                              <a:srgbClr val="202122"/>
                            </a:solidFill>
                            <a:latin typeface="Cambria Math" panose="02040503050406030204" pitchFamily="18" charset="0"/>
                            <a:ea typeface="Cambria Math" panose="02040503050406030204" pitchFamily="18" charset="0"/>
                          </a:rPr>
                          <m:t>𝑦</m:t>
                        </m:r>
                        <m:r>
                          <a:rPr lang="en-US" sz="1600" b="0" i="1" smtClean="0">
                            <a:solidFill>
                              <a:srgbClr val="202122"/>
                            </a:solidFill>
                            <a:latin typeface="Cambria Math" panose="02040503050406030204" pitchFamily="18" charset="0"/>
                            <a:ea typeface="Cambria Math" panose="02040503050406030204" pitchFamily="18" charset="0"/>
                          </a:rPr>
                          <m:t>,</m:t>
                        </m:r>
                        <m:r>
                          <a:rPr lang="en-US" sz="1600" b="0" i="1" smtClean="0">
                            <a:solidFill>
                              <a:srgbClr val="202122"/>
                            </a:solidFill>
                            <a:latin typeface="Cambria Math" panose="02040503050406030204" pitchFamily="18" charset="0"/>
                            <a:ea typeface="Cambria Math" panose="02040503050406030204" pitchFamily="18" charset="0"/>
                          </a:rPr>
                          <m:t>𝑡</m:t>
                        </m:r>
                      </m:e>
                    </m:d>
                    <m:r>
                      <a:rPr lang="en-US" sz="1600" b="0" i="1" smtClean="0">
                        <a:solidFill>
                          <a:srgbClr val="202122"/>
                        </a:solidFill>
                        <a:latin typeface="Cambria Math" panose="02040503050406030204" pitchFamily="18" charset="0"/>
                        <a:ea typeface="Cambria Math" panose="02040503050406030204" pitchFamily="18" charset="0"/>
                      </a:rPr>
                      <m:t>=</m:t>
                    </m:r>
                    <m:func>
                      <m:funcPr>
                        <m:ctrlPr>
                          <a:rPr lang="en-US" sz="1600" b="0" i="1" smtClean="0">
                            <a:solidFill>
                              <a:srgbClr val="202122"/>
                            </a:solidFill>
                            <a:latin typeface="Cambria Math" panose="02040503050406030204" pitchFamily="18" charset="0"/>
                            <a:ea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ea typeface="Cambria Math" panose="02040503050406030204" pitchFamily="18" charset="0"/>
                          </a:rPr>
                          <m:t>log</m:t>
                        </m:r>
                      </m:fName>
                      <m:e>
                        <m:d>
                          <m:dPr>
                            <m:ctrlPr>
                              <a:rPr lang="en-US" sz="1600" b="0" i="1" smtClean="0">
                                <a:solidFill>
                                  <a:srgbClr val="202122"/>
                                </a:solidFill>
                                <a:latin typeface="Cambria Math" panose="02040503050406030204" pitchFamily="18" charset="0"/>
                                <a:ea typeface="Cambria Math" panose="02040503050406030204" pitchFamily="18" charset="0"/>
                              </a:rPr>
                            </m:ctrlPr>
                          </m:dPr>
                          <m:e>
                            <m:r>
                              <a:rPr lang="en-US" sz="1600" b="0" i="1" smtClean="0">
                                <a:solidFill>
                                  <a:srgbClr val="202122"/>
                                </a:solidFill>
                                <a:latin typeface="Cambria Math" panose="02040503050406030204" pitchFamily="18" charset="0"/>
                                <a:ea typeface="Cambria Math" panose="02040503050406030204" pitchFamily="18" charset="0"/>
                              </a:rPr>
                              <m:t>𝑐</m:t>
                            </m:r>
                            <m:d>
                              <m:dPr>
                                <m:ctrlPr>
                                  <a:rPr lang="en-US" sz="1600" b="0" i="1" smtClean="0">
                                    <a:solidFill>
                                      <a:srgbClr val="202122"/>
                                    </a:solidFill>
                                    <a:latin typeface="Cambria Math" panose="02040503050406030204" pitchFamily="18" charset="0"/>
                                    <a:ea typeface="Cambria Math" panose="02040503050406030204" pitchFamily="18" charset="0"/>
                                  </a:rPr>
                                </m:ctrlPr>
                              </m:dPr>
                              <m:e>
                                <m:r>
                                  <a:rPr lang="en-US" sz="1600" b="0" i="1" smtClean="0">
                                    <a:solidFill>
                                      <a:srgbClr val="202122"/>
                                    </a:solidFill>
                                    <a:latin typeface="Cambria Math" panose="02040503050406030204" pitchFamily="18" charset="0"/>
                                    <a:ea typeface="Cambria Math" panose="02040503050406030204" pitchFamily="18" charset="0"/>
                                  </a:rPr>
                                  <m:t>𝑥</m:t>
                                </m:r>
                                <m:r>
                                  <a:rPr lang="en-US" sz="1600" b="0" i="1" smtClean="0">
                                    <a:solidFill>
                                      <a:srgbClr val="202122"/>
                                    </a:solidFill>
                                    <a:latin typeface="Cambria Math" panose="02040503050406030204" pitchFamily="18" charset="0"/>
                                    <a:ea typeface="Cambria Math" panose="02040503050406030204" pitchFamily="18" charset="0"/>
                                  </a:rPr>
                                  <m:t>,</m:t>
                                </m:r>
                                <m:r>
                                  <a:rPr lang="en-US" sz="1600" b="0" i="1" smtClean="0">
                                    <a:solidFill>
                                      <a:srgbClr val="202122"/>
                                    </a:solidFill>
                                    <a:latin typeface="Cambria Math" panose="02040503050406030204" pitchFamily="18" charset="0"/>
                                    <a:ea typeface="Cambria Math" panose="02040503050406030204" pitchFamily="18" charset="0"/>
                                  </a:rPr>
                                  <m:t>𝑦</m:t>
                                </m:r>
                              </m:e>
                            </m:d>
                          </m:e>
                        </m:d>
                        <m:func>
                          <m:funcPr>
                            <m:ctrlPr>
                              <a:rPr lang="en-US" sz="1600" b="0" i="1" smtClean="0">
                                <a:solidFill>
                                  <a:srgbClr val="202122"/>
                                </a:solidFill>
                                <a:latin typeface="Cambria Math" panose="02040503050406030204" pitchFamily="18" charset="0"/>
                                <a:ea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ea typeface="Cambria Math" panose="02040503050406030204" pitchFamily="18" charset="0"/>
                              </a:rPr>
                              <m:t>cos</m:t>
                            </m:r>
                          </m:fName>
                          <m:e>
                            <m:r>
                              <a:rPr lang="en-US" sz="1600" b="0" i="1" smtClean="0">
                                <a:solidFill>
                                  <a:srgbClr val="202122"/>
                                </a:solidFill>
                                <a:latin typeface="Cambria Math" panose="02040503050406030204" pitchFamily="18" charset="0"/>
                                <a:ea typeface="Cambria Math" panose="02040503050406030204" pitchFamily="18" charset="0"/>
                              </a:rPr>
                              <m:t>𝜔</m:t>
                            </m:r>
                            <m:r>
                              <a:rPr lang="en-US" sz="1600" b="0" i="1" smtClean="0">
                                <a:solidFill>
                                  <a:srgbClr val="202122"/>
                                </a:solidFill>
                                <a:latin typeface="Cambria Math" panose="02040503050406030204" pitchFamily="18" charset="0"/>
                                <a:ea typeface="Cambria Math" panose="02040503050406030204" pitchFamily="18" charset="0"/>
                              </a:rPr>
                              <m:t>𝑡</m:t>
                            </m:r>
                          </m:e>
                        </m:func>
                      </m:e>
                    </m:func>
                  </m:oMath>
                </a14:m>
                <a:r>
                  <a:rPr lang="en-US" sz="1600" dirty="0">
                    <a:solidFill>
                      <a:srgbClr val="202122"/>
                    </a:solidFill>
                  </a:rPr>
                  <a:t> </a:t>
                </a:r>
              </a:p>
              <a:p>
                <a:pPr marL="0" indent="0" algn="just">
                  <a:lnSpc>
                    <a:spcPct val="150000"/>
                  </a:lnSpc>
                  <a:buNone/>
                </a:pPr>
                <a:r>
                  <a:rPr lang="en-US" sz="1800" dirty="0">
                    <a:solidFill>
                      <a:srgbClr val="202122"/>
                    </a:solidFill>
                  </a:rPr>
                  <a:t>Where:</a:t>
                </a:r>
              </a:p>
              <a:p>
                <a:pPr marL="0" indent="0" algn="just">
                  <a:lnSpc>
                    <a:spcPct val="150000"/>
                  </a:lnSpc>
                  <a:buNone/>
                </a:pPr>
                <a:r>
                  <a:rPr lang="en-US" sz="1800" dirty="0">
                    <a:solidFill>
                      <a:srgbClr val="202122"/>
                    </a:solidFill>
                  </a:rPr>
                  <a:t> </a:t>
                </a:r>
                <a14:m>
                  <m:oMath xmlns:m="http://schemas.openxmlformats.org/officeDocument/2006/math">
                    <m:r>
                      <a:rPr lang="en-US" sz="1600" b="0" i="1" smtClean="0">
                        <a:solidFill>
                          <a:srgbClr val="202122"/>
                        </a:solidFill>
                        <a:latin typeface="Cambria Math" panose="02040503050406030204" pitchFamily="18" charset="0"/>
                      </a:rPr>
                      <m:t>𝑐</m:t>
                    </m:r>
                    <m:d>
                      <m:dPr>
                        <m:ctrlPr>
                          <a:rPr lang="en-US" sz="1600" b="0" i="1" smtClean="0">
                            <a:solidFill>
                              <a:srgbClr val="202122"/>
                            </a:solidFill>
                            <a:latin typeface="Cambria Math" panose="02040503050406030204" pitchFamily="18" charset="0"/>
                          </a:rPr>
                        </m:ctrlPr>
                      </m:dPr>
                      <m:e>
                        <m:r>
                          <a:rPr lang="en-US" sz="1600" b="0" i="1" smtClean="0">
                            <a:solidFill>
                              <a:srgbClr val="202122"/>
                            </a:solidFill>
                            <a:latin typeface="Cambria Math" panose="02040503050406030204" pitchFamily="18" charset="0"/>
                          </a:rPr>
                          <m:t>𝑥</m:t>
                        </m:r>
                        <m:r>
                          <a:rPr lang="en-US" sz="1600" b="0" i="1" smtClean="0">
                            <a:solidFill>
                              <a:srgbClr val="202122"/>
                            </a:solidFill>
                            <a:latin typeface="Cambria Math" panose="02040503050406030204" pitchFamily="18" charset="0"/>
                          </a:rPr>
                          <m:t>,</m:t>
                        </m:r>
                        <m:r>
                          <a:rPr lang="en-US" sz="1600" b="0" i="1" smtClean="0">
                            <a:solidFill>
                              <a:srgbClr val="202122"/>
                            </a:solidFill>
                            <a:latin typeface="Cambria Math" panose="02040503050406030204" pitchFamily="18" charset="0"/>
                          </a:rPr>
                          <m:t>𝑦</m:t>
                        </m:r>
                      </m:e>
                    </m:d>
                    <m:r>
                      <a:rPr lang="en-US" sz="1600" b="0" i="1" smtClean="0">
                        <a:solidFill>
                          <a:srgbClr val="202122"/>
                        </a:solidFill>
                        <a:latin typeface="Cambria Math" panose="02040503050406030204" pitchFamily="18" charset="0"/>
                      </a:rPr>
                      <m:t>=</m:t>
                    </m:r>
                    <m:d>
                      <m:dPr>
                        <m:ctrlPr>
                          <a:rPr lang="en-US" sz="1600" b="0" i="1" smtClean="0">
                            <a:solidFill>
                              <a:srgbClr val="202122"/>
                            </a:solidFill>
                            <a:latin typeface="Cambria Math" panose="02040503050406030204" pitchFamily="18" charset="0"/>
                          </a:rPr>
                        </m:ctrlPr>
                      </m:dPr>
                      <m:e>
                        <m:func>
                          <m:funcPr>
                            <m:ctrlPr>
                              <a:rPr lang="en-US" sz="1600" b="0" i="1" smtClean="0">
                                <a:solidFill>
                                  <a:srgbClr val="202122"/>
                                </a:solidFill>
                                <a:latin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rPr>
                              <m:t>cos</m:t>
                            </m:r>
                          </m:fName>
                          <m:e>
                            <m:r>
                              <a:rPr lang="en-US" sz="1600" b="0" i="1" smtClean="0">
                                <a:solidFill>
                                  <a:srgbClr val="202122"/>
                                </a:solidFill>
                                <a:latin typeface="Cambria Math" panose="02040503050406030204" pitchFamily="18" charset="0"/>
                              </a:rPr>
                              <m:t>𝑥</m:t>
                            </m:r>
                          </m:e>
                        </m:func>
                        <m:r>
                          <a:rPr lang="en-US" sz="1600" b="0" i="1" smtClean="0">
                            <a:solidFill>
                              <a:srgbClr val="202122"/>
                            </a:solidFill>
                            <a:latin typeface="Cambria Math" panose="02040503050406030204" pitchFamily="18" charset="0"/>
                          </a:rPr>
                          <m:t>+ </m:t>
                        </m:r>
                        <m:func>
                          <m:funcPr>
                            <m:ctrlPr>
                              <a:rPr lang="en-US" sz="1600" b="0" i="1" smtClean="0">
                                <a:solidFill>
                                  <a:srgbClr val="202122"/>
                                </a:solidFill>
                                <a:latin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rPr>
                              <m:t>sin</m:t>
                            </m:r>
                          </m:fName>
                          <m:e>
                            <m:r>
                              <a:rPr lang="en-US" sz="1600" b="0" i="1" smtClean="0">
                                <a:solidFill>
                                  <a:srgbClr val="202122"/>
                                </a:solidFill>
                                <a:latin typeface="Cambria Math" panose="02040503050406030204" pitchFamily="18" charset="0"/>
                              </a:rPr>
                              <m:t>𝑥</m:t>
                            </m:r>
                          </m:e>
                        </m:func>
                      </m:e>
                    </m:d>
                    <m:d>
                      <m:dPr>
                        <m:ctrlPr>
                          <a:rPr lang="en-US" sz="1600" b="0" i="1" smtClean="0">
                            <a:solidFill>
                              <a:srgbClr val="202122"/>
                            </a:solidFill>
                            <a:latin typeface="Cambria Math" panose="02040503050406030204" pitchFamily="18" charset="0"/>
                          </a:rPr>
                        </m:ctrlPr>
                      </m:dPr>
                      <m:e>
                        <m:func>
                          <m:funcPr>
                            <m:ctrlPr>
                              <a:rPr lang="en-US" sz="1600" b="0" i="1" smtClean="0">
                                <a:solidFill>
                                  <a:srgbClr val="202122"/>
                                </a:solidFill>
                                <a:latin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rPr>
                              <m:t>cos</m:t>
                            </m:r>
                          </m:fName>
                          <m:e>
                            <m:r>
                              <a:rPr lang="en-US" sz="1600" b="0" i="1" smtClean="0">
                                <a:solidFill>
                                  <a:srgbClr val="202122"/>
                                </a:solidFill>
                                <a:latin typeface="Cambria Math" panose="02040503050406030204" pitchFamily="18" charset="0"/>
                              </a:rPr>
                              <m:t>𝑦</m:t>
                            </m:r>
                            <m:r>
                              <a:rPr lang="en-US" sz="1600" b="0" i="1" smtClean="0">
                                <a:solidFill>
                                  <a:srgbClr val="202122"/>
                                </a:solidFill>
                                <a:latin typeface="Cambria Math" panose="02040503050406030204" pitchFamily="18" charset="0"/>
                              </a:rPr>
                              <m:t>+ </m:t>
                            </m:r>
                            <m:func>
                              <m:funcPr>
                                <m:ctrlPr>
                                  <a:rPr lang="en-US" sz="1600" b="0" i="1" smtClean="0">
                                    <a:solidFill>
                                      <a:srgbClr val="202122"/>
                                    </a:solidFill>
                                    <a:latin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rPr>
                                  <m:t>sin</m:t>
                                </m:r>
                              </m:fName>
                              <m:e>
                                <m:r>
                                  <a:rPr lang="en-US" sz="1600" b="0" i="1" smtClean="0">
                                    <a:solidFill>
                                      <a:srgbClr val="202122"/>
                                    </a:solidFill>
                                    <a:latin typeface="Cambria Math" panose="02040503050406030204" pitchFamily="18" charset="0"/>
                                  </a:rPr>
                                  <m:t>𝑦</m:t>
                                </m:r>
                              </m:e>
                            </m:func>
                          </m:e>
                        </m:func>
                      </m:e>
                    </m:d>
                    <m:r>
                      <a:rPr lang="en-US" sz="1600" b="0" i="1" smtClean="0">
                        <a:solidFill>
                          <a:srgbClr val="202122"/>
                        </a:solidFill>
                        <a:latin typeface="Cambria Math" panose="02040503050406030204" pitchFamily="18" charset="0"/>
                      </a:rPr>
                      <m:t>+8</m:t>
                    </m:r>
                  </m:oMath>
                </a14:m>
                <a:endParaRPr lang="en-US" sz="1600" b="0" i="1" dirty="0">
                  <a:solidFill>
                    <a:srgbClr val="202122"/>
                  </a:solidFill>
                </a:endParaRPr>
              </a:p>
              <a:p>
                <a:pPr marL="0" indent="0" algn="just">
                  <a:lnSpc>
                    <a:spcPct val="150000"/>
                  </a:lnSpc>
                  <a:buNone/>
                </a:pPr>
                <a14:m>
                  <m:oMathPara xmlns:m="http://schemas.openxmlformats.org/officeDocument/2006/math">
                    <m:oMathParaPr>
                      <m:jc m:val="left"/>
                    </m:oMathParaPr>
                    <m:oMath xmlns:m="http://schemas.openxmlformats.org/officeDocument/2006/math">
                      <m:r>
                        <a:rPr lang="en-US" sz="1600" b="0" i="1" smtClean="0">
                          <a:solidFill>
                            <a:srgbClr val="202122"/>
                          </a:solidFill>
                          <a:latin typeface="Cambria Math" panose="02040503050406030204" pitchFamily="18" charset="0"/>
                        </a:rPr>
                        <m:t>𝑓</m:t>
                      </m:r>
                      <m:d>
                        <m:dPr>
                          <m:ctrlPr>
                            <a:rPr lang="en-US" sz="1600" b="0" i="1" smtClean="0">
                              <a:solidFill>
                                <a:srgbClr val="202122"/>
                              </a:solidFill>
                              <a:latin typeface="Cambria Math" panose="02040503050406030204" pitchFamily="18" charset="0"/>
                            </a:rPr>
                          </m:ctrlPr>
                        </m:dPr>
                        <m:e>
                          <m:r>
                            <a:rPr lang="en-US" sz="1600" b="0" i="1" smtClean="0">
                              <a:solidFill>
                                <a:srgbClr val="202122"/>
                              </a:solidFill>
                              <a:latin typeface="Cambria Math" panose="02040503050406030204" pitchFamily="18" charset="0"/>
                            </a:rPr>
                            <m:t>𝑥</m:t>
                          </m:r>
                          <m:r>
                            <a:rPr lang="en-US" sz="1600" b="0" i="1" smtClean="0">
                              <a:solidFill>
                                <a:srgbClr val="202122"/>
                              </a:solidFill>
                              <a:latin typeface="Cambria Math" panose="02040503050406030204" pitchFamily="18" charset="0"/>
                            </a:rPr>
                            <m:t>,</m:t>
                          </m:r>
                          <m:r>
                            <a:rPr lang="en-US" sz="1600" b="0" i="1" smtClean="0">
                              <a:solidFill>
                                <a:srgbClr val="202122"/>
                              </a:solidFill>
                              <a:latin typeface="Cambria Math" panose="02040503050406030204" pitchFamily="18" charset="0"/>
                            </a:rPr>
                            <m:t>𝑦</m:t>
                          </m:r>
                          <m:r>
                            <a:rPr lang="en-US" sz="1600" b="0" i="1" smtClean="0">
                              <a:solidFill>
                                <a:srgbClr val="202122"/>
                              </a:solidFill>
                              <a:latin typeface="Cambria Math" panose="02040503050406030204" pitchFamily="18" charset="0"/>
                            </a:rPr>
                            <m:t>,</m:t>
                          </m:r>
                          <m:r>
                            <a:rPr lang="en-US" sz="1600" b="0" i="1" smtClean="0">
                              <a:solidFill>
                                <a:srgbClr val="202122"/>
                              </a:solidFill>
                              <a:latin typeface="Cambria Math" panose="02040503050406030204" pitchFamily="18" charset="0"/>
                            </a:rPr>
                            <m:t>𝑡</m:t>
                          </m:r>
                        </m:e>
                      </m:d>
                      <m:r>
                        <a:rPr lang="en-US" sz="1600" b="0" i="1" smtClean="0">
                          <a:solidFill>
                            <a:srgbClr val="202122"/>
                          </a:solidFill>
                          <a:latin typeface="Cambria Math" panose="02040503050406030204" pitchFamily="18" charset="0"/>
                        </a:rPr>
                        <m:t>=−(</m:t>
                      </m:r>
                      <m:r>
                        <a:rPr lang="en-US" sz="1600" b="0" i="1" smtClean="0">
                          <a:solidFill>
                            <a:srgbClr val="202122"/>
                          </a:solidFill>
                          <a:latin typeface="Cambria Math" panose="02040503050406030204" pitchFamily="18" charset="0"/>
                          <a:ea typeface="Cambria Math" panose="02040503050406030204" pitchFamily="18" charset="0"/>
                        </a:rPr>
                        <m:t>𝜔</m:t>
                      </m:r>
                      <m:r>
                        <a:rPr lang="en-US" sz="1600" b="0" i="1" smtClean="0">
                          <a:solidFill>
                            <a:srgbClr val="202122"/>
                          </a:solidFill>
                          <a:latin typeface="Cambria Math" panose="02040503050406030204" pitchFamily="18" charset="0"/>
                          <a:ea typeface="Cambria Math" panose="02040503050406030204" pitchFamily="18" charset="0"/>
                        </a:rPr>
                        <m:t>2</m:t>
                      </m:r>
                      <m:func>
                        <m:funcPr>
                          <m:ctrlPr>
                            <a:rPr lang="en-US" sz="1600" b="0" i="1" smtClean="0">
                              <a:solidFill>
                                <a:srgbClr val="202122"/>
                              </a:solidFill>
                              <a:latin typeface="Cambria Math" panose="02040503050406030204" pitchFamily="18" charset="0"/>
                              <a:ea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ea typeface="Cambria Math" panose="02040503050406030204" pitchFamily="18" charset="0"/>
                            </a:rPr>
                            <m:t>log</m:t>
                          </m:r>
                        </m:fName>
                        <m:e>
                          <m:d>
                            <m:dPr>
                              <m:ctrlPr>
                                <a:rPr lang="en-US" sz="1600" b="0" i="1" smtClean="0">
                                  <a:solidFill>
                                    <a:srgbClr val="202122"/>
                                  </a:solidFill>
                                  <a:latin typeface="Cambria Math" panose="02040503050406030204" pitchFamily="18" charset="0"/>
                                  <a:ea typeface="Cambria Math" panose="02040503050406030204" pitchFamily="18" charset="0"/>
                                </a:rPr>
                              </m:ctrlPr>
                            </m:dPr>
                            <m:e>
                              <m:r>
                                <a:rPr lang="en-US" sz="1600" b="0" i="1" smtClean="0">
                                  <a:solidFill>
                                    <a:srgbClr val="202122"/>
                                  </a:solidFill>
                                  <a:latin typeface="Cambria Math" panose="02040503050406030204" pitchFamily="18" charset="0"/>
                                  <a:ea typeface="Cambria Math" panose="02040503050406030204" pitchFamily="18" charset="0"/>
                                </a:rPr>
                                <m:t>𝑐</m:t>
                              </m:r>
                              <m:d>
                                <m:dPr>
                                  <m:ctrlPr>
                                    <a:rPr lang="en-US" sz="1600" b="0" i="1" smtClean="0">
                                      <a:solidFill>
                                        <a:srgbClr val="202122"/>
                                      </a:solidFill>
                                      <a:latin typeface="Cambria Math" panose="02040503050406030204" pitchFamily="18" charset="0"/>
                                      <a:ea typeface="Cambria Math" panose="02040503050406030204" pitchFamily="18" charset="0"/>
                                    </a:rPr>
                                  </m:ctrlPr>
                                </m:dPr>
                                <m:e>
                                  <m:r>
                                    <a:rPr lang="en-US" sz="1600" b="0" i="1" smtClean="0">
                                      <a:solidFill>
                                        <a:srgbClr val="202122"/>
                                      </a:solidFill>
                                      <a:latin typeface="Cambria Math" panose="02040503050406030204" pitchFamily="18" charset="0"/>
                                      <a:ea typeface="Cambria Math" panose="02040503050406030204" pitchFamily="18" charset="0"/>
                                    </a:rPr>
                                    <m:t>𝑥</m:t>
                                  </m:r>
                                  <m:r>
                                    <a:rPr lang="en-US" sz="1600" b="0" i="1" smtClean="0">
                                      <a:solidFill>
                                        <a:srgbClr val="202122"/>
                                      </a:solidFill>
                                      <a:latin typeface="Cambria Math" panose="02040503050406030204" pitchFamily="18" charset="0"/>
                                      <a:ea typeface="Cambria Math" panose="02040503050406030204" pitchFamily="18" charset="0"/>
                                    </a:rPr>
                                    <m:t>,</m:t>
                                  </m:r>
                                  <m:r>
                                    <a:rPr lang="en-US" sz="1600" b="0" i="1" smtClean="0">
                                      <a:solidFill>
                                        <a:srgbClr val="202122"/>
                                      </a:solidFill>
                                      <a:latin typeface="Cambria Math" panose="02040503050406030204" pitchFamily="18" charset="0"/>
                                      <a:ea typeface="Cambria Math" panose="02040503050406030204" pitchFamily="18" charset="0"/>
                                    </a:rPr>
                                    <m:t>𝑦</m:t>
                                  </m:r>
                                </m:e>
                              </m:d>
                            </m:e>
                          </m:d>
                          <m:r>
                            <a:rPr lang="en-US" sz="1600" b="0" i="1" smtClean="0">
                              <a:solidFill>
                                <a:srgbClr val="202122"/>
                              </a:solidFill>
                              <a:latin typeface="Cambria Math" panose="02040503050406030204" pitchFamily="18" charset="0"/>
                              <a:ea typeface="Cambria Math" panose="02040503050406030204" pitchFamily="18" charset="0"/>
                            </a:rPr>
                            <m:t>)</m:t>
                          </m:r>
                        </m:e>
                      </m:func>
                      <m:r>
                        <a:rPr lang="en-US" sz="1600" b="0" i="1" smtClean="0">
                          <a:solidFill>
                            <a:srgbClr val="202122"/>
                          </a:solidFill>
                          <a:latin typeface="Cambria Math" panose="02040503050406030204" pitchFamily="18" charset="0"/>
                          <a:ea typeface="Cambria Math" panose="02040503050406030204" pitchFamily="18" charset="0"/>
                        </a:rPr>
                        <m:t>−2 (</m:t>
                      </m:r>
                      <m:func>
                        <m:funcPr>
                          <m:ctrlPr>
                            <a:rPr lang="en-US" sz="1600" b="0" i="1" smtClean="0">
                              <a:solidFill>
                                <a:srgbClr val="202122"/>
                              </a:solidFill>
                              <a:latin typeface="Cambria Math" panose="02040503050406030204" pitchFamily="18" charset="0"/>
                              <a:ea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ea typeface="Cambria Math" panose="02040503050406030204" pitchFamily="18" charset="0"/>
                            </a:rPr>
                            <m:t>cos</m:t>
                          </m:r>
                        </m:fName>
                        <m:e>
                          <m:r>
                            <a:rPr lang="en-US" sz="1600" b="0" i="1" smtClean="0">
                              <a:solidFill>
                                <a:srgbClr val="202122"/>
                              </a:solidFill>
                              <a:latin typeface="Cambria Math" panose="02040503050406030204" pitchFamily="18" charset="0"/>
                              <a:ea typeface="Cambria Math" panose="02040503050406030204" pitchFamily="18" charset="0"/>
                            </a:rPr>
                            <m:t>𝑥</m:t>
                          </m:r>
                        </m:e>
                      </m:func>
                      <m:r>
                        <a:rPr lang="en-US" sz="1600" b="0" i="1" smtClean="0">
                          <a:solidFill>
                            <a:srgbClr val="202122"/>
                          </a:solidFill>
                          <a:latin typeface="Cambria Math" panose="02040503050406030204" pitchFamily="18" charset="0"/>
                          <a:ea typeface="Cambria Math" panose="02040503050406030204" pitchFamily="18" charset="0"/>
                        </a:rPr>
                        <m:t>+</m:t>
                      </m:r>
                      <m:func>
                        <m:funcPr>
                          <m:ctrlPr>
                            <a:rPr lang="en-US" sz="1600" b="0" i="1" smtClean="0">
                              <a:solidFill>
                                <a:srgbClr val="202122"/>
                              </a:solidFill>
                              <a:latin typeface="Cambria Math" panose="02040503050406030204" pitchFamily="18" charset="0"/>
                              <a:ea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ea typeface="Cambria Math" panose="02040503050406030204" pitchFamily="18" charset="0"/>
                            </a:rPr>
                            <m:t>sin</m:t>
                          </m:r>
                        </m:fName>
                        <m:e>
                          <m:r>
                            <a:rPr lang="en-US" sz="1600" b="0" i="1" smtClean="0">
                              <a:solidFill>
                                <a:srgbClr val="202122"/>
                              </a:solidFill>
                              <a:latin typeface="Cambria Math" panose="02040503050406030204" pitchFamily="18" charset="0"/>
                              <a:ea typeface="Cambria Math" panose="02040503050406030204" pitchFamily="18" charset="0"/>
                            </a:rPr>
                            <m:t>𝑥</m:t>
                          </m:r>
                        </m:e>
                      </m:func>
                      <m:r>
                        <a:rPr lang="en-US" sz="1600" b="0" i="1" smtClean="0">
                          <a:solidFill>
                            <a:srgbClr val="202122"/>
                          </a:solidFill>
                          <a:latin typeface="Cambria Math" panose="02040503050406030204" pitchFamily="18" charset="0"/>
                          <a:ea typeface="Cambria Math" panose="02040503050406030204" pitchFamily="18" charset="0"/>
                        </a:rPr>
                        <m:t>)(</m:t>
                      </m:r>
                      <m:func>
                        <m:funcPr>
                          <m:ctrlPr>
                            <a:rPr lang="en-US" sz="1600" b="0" i="1" smtClean="0">
                              <a:solidFill>
                                <a:srgbClr val="202122"/>
                              </a:solidFill>
                              <a:latin typeface="Cambria Math" panose="02040503050406030204" pitchFamily="18" charset="0"/>
                              <a:ea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ea typeface="Cambria Math" panose="02040503050406030204" pitchFamily="18" charset="0"/>
                            </a:rPr>
                            <m:t>cos</m:t>
                          </m:r>
                        </m:fName>
                        <m:e>
                          <m:r>
                            <a:rPr lang="en-US" sz="1600" b="0" i="1" smtClean="0">
                              <a:solidFill>
                                <a:srgbClr val="202122"/>
                              </a:solidFill>
                              <a:latin typeface="Cambria Math" panose="02040503050406030204" pitchFamily="18" charset="0"/>
                              <a:ea typeface="Cambria Math" panose="02040503050406030204" pitchFamily="18" charset="0"/>
                            </a:rPr>
                            <m:t>𝑦</m:t>
                          </m:r>
                        </m:e>
                      </m:func>
                      <m:r>
                        <a:rPr lang="en-US" sz="1600" b="0" i="1" smtClean="0">
                          <a:solidFill>
                            <a:srgbClr val="202122"/>
                          </a:solidFill>
                          <a:latin typeface="Cambria Math" panose="02040503050406030204" pitchFamily="18" charset="0"/>
                          <a:ea typeface="Cambria Math" panose="02040503050406030204" pitchFamily="18" charset="0"/>
                        </a:rPr>
                        <m:t>+ </m:t>
                      </m:r>
                      <m:func>
                        <m:funcPr>
                          <m:ctrlPr>
                            <a:rPr lang="en-US" sz="1600" b="0" i="1" smtClean="0">
                              <a:solidFill>
                                <a:srgbClr val="202122"/>
                              </a:solidFill>
                              <a:latin typeface="Cambria Math" panose="02040503050406030204" pitchFamily="18" charset="0"/>
                              <a:ea typeface="Cambria Math" panose="02040503050406030204" pitchFamily="18" charset="0"/>
                            </a:rPr>
                          </m:ctrlPr>
                        </m:funcPr>
                        <m:fName>
                          <m:r>
                            <m:rPr>
                              <m:sty m:val="p"/>
                            </m:rPr>
                            <a:rPr lang="en-US" sz="1600" b="0" i="0" smtClean="0">
                              <a:solidFill>
                                <a:srgbClr val="202122"/>
                              </a:solidFill>
                              <a:latin typeface="Cambria Math" panose="02040503050406030204" pitchFamily="18" charset="0"/>
                              <a:ea typeface="Cambria Math" panose="02040503050406030204" pitchFamily="18" charset="0"/>
                            </a:rPr>
                            <m:t>sin</m:t>
                          </m:r>
                        </m:fName>
                        <m:e>
                          <m:r>
                            <a:rPr lang="en-US" sz="1600" b="0" i="1" smtClean="0">
                              <a:solidFill>
                                <a:srgbClr val="202122"/>
                              </a:solidFill>
                              <a:latin typeface="Cambria Math" panose="02040503050406030204" pitchFamily="18" charset="0"/>
                              <a:ea typeface="Cambria Math" panose="02040503050406030204" pitchFamily="18" charset="0"/>
                            </a:rPr>
                            <m:t>𝑦</m:t>
                          </m:r>
                        </m:e>
                      </m:func>
                      <m:r>
                        <a:rPr lang="en-US" sz="1600" b="0" i="1" smtClean="0">
                          <a:solidFill>
                            <a:srgbClr val="202122"/>
                          </a:solidFill>
                          <a:latin typeface="Cambria Math" panose="02040503050406030204" pitchFamily="18" charset="0"/>
                          <a:ea typeface="Cambria Math" panose="02040503050406030204" pitchFamily="18" charset="0"/>
                        </a:rPr>
                        <m:t>)</m:t>
                      </m:r>
                    </m:oMath>
                  </m:oMathPara>
                </a14:m>
                <a:endParaRPr lang="en-US" sz="1600" dirty="0">
                  <a:solidFill>
                    <a:srgbClr val="202122"/>
                  </a:solidFill>
                </a:endParaRPr>
              </a:p>
              <a:p>
                <a:pPr algn="just">
                  <a:lnSpc>
                    <a:spcPct val="150000"/>
                  </a:lnSpc>
                </a:pPr>
                <a:r>
                  <a:rPr lang="en-US" sz="1800" dirty="0">
                    <a:solidFill>
                      <a:srgbClr val="202122"/>
                    </a:solidFill>
                  </a:rPr>
                  <a:t>Used time stepping </a:t>
                </a:r>
                <a:r>
                  <a:rPr lang="en-US" sz="1800" dirty="0" err="1">
                    <a:solidFill>
                      <a:srgbClr val="202122"/>
                    </a:solidFill>
                  </a:rPr>
                  <a:t>Verlet</a:t>
                </a:r>
                <a:r>
                  <a:rPr lang="en-US" sz="1800" dirty="0">
                    <a:solidFill>
                      <a:srgbClr val="202122"/>
                    </a:solidFill>
                  </a:rPr>
                  <a:t> and Runge-</a:t>
                </a:r>
                <a:r>
                  <a:rPr lang="en-US" sz="1800" dirty="0" err="1">
                    <a:solidFill>
                      <a:srgbClr val="202122"/>
                    </a:solidFill>
                  </a:rPr>
                  <a:t>Kutta</a:t>
                </a:r>
                <a:r>
                  <a:rPr lang="en-US" sz="1800" dirty="0">
                    <a:solidFill>
                      <a:srgbClr val="202122"/>
                    </a:solidFill>
                  </a:rPr>
                  <a:t> 3 methods.</a:t>
                </a:r>
              </a:p>
            </p:txBody>
          </p:sp>
        </mc:Choice>
        <mc:Fallback xmlns="">
          <p:sp>
            <p:nvSpPr>
              <p:cNvPr id="2" name="Text Placeholder 2">
                <a:extLst>
                  <a:ext uri="{FF2B5EF4-FFF2-40B4-BE49-F238E27FC236}">
                    <a16:creationId xmlns:a16="http://schemas.microsoft.com/office/drawing/2014/main" id="{E36C7615-9E07-3584-4EAF-9D4026EA67FA}"/>
                  </a:ext>
                </a:extLst>
              </p:cNvPr>
              <p:cNvSpPr txBox="1">
                <a:spLocks noRot="1" noChangeAspect="1" noMove="1" noResize="1" noEditPoints="1" noAdjustHandles="1" noChangeArrowheads="1" noChangeShapeType="1" noTextEdit="1"/>
              </p:cNvSpPr>
              <p:nvPr/>
            </p:nvSpPr>
            <p:spPr>
              <a:xfrm>
                <a:off x="328414" y="942022"/>
                <a:ext cx="5882815" cy="5403913"/>
              </a:xfrm>
              <a:prstGeom prst="rect">
                <a:avLst/>
              </a:prstGeom>
              <a:blipFill>
                <a:blip r:embed="rId3"/>
                <a:stretch>
                  <a:fillRect l="-860"/>
                </a:stretch>
              </a:blipFill>
            </p:spPr>
            <p:txBody>
              <a:bodyPr/>
              <a:lstStyle/>
              <a:p>
                <a:r>
                  <a:rPr lang="en-US">
                    <a:noFill/>
                  </a:rPr>
                  <a:t> </a:t>
                </a:r>
              </a:p>
            </p:txBody>
          </p:sp>
        </mc:Fallback>
      </mc:AlternateContent>
      <p:pic>
        <p:nvPicPr>
          <p:cNvPr id="7" name="Picture 6" descr="A group of colored squares&#10;&#10;Description automatically generated">
            <a:extLst>
              <a:ext uri="{FF2B5EF4-FFF2-40B4-BE49-F238E27FC236}">
                <a16:creationId xmlns:a16="http://schemas.microsoft.com/office/drawing/2014/main" id="{6CA4D5B7-B3E8-C357-9717-3E420E0413A0}"/>
              </a:ext>
            </a:extLst>
          </p:cNvPr>
          <p:cNvPicPr>
            <a:picLocks noChangeAspect="1"/>
          </p:cNvPicPr>
          <p:nvPr/>
        </p:nvPicPr>
        <p:blipFill rotWithShape="1">
          <a:blip r:embed="rId4"/>
          <a:srcRect t="4424" b="48463"/>
          <a:stretch/>
        </p:blipFill>
        <p:spPr>
          <a:xfrm>
            <a:off x="6096000" y="554142"/>
            <a:ext cx="5993730" cy="1977182"/>
          </a:xfrm>
          <a:prstGeom prst="rect">
            <a:avLst/>
          </a:prstGeom>
        </p:spPr>
      </p:pic>
      <p:pic>
        <p:nvPicPr>
          <p:cNvPr id="8" name="Picture 7" descr="A group of colored squares&#10;&#10;Description automatically generated with medium confidence">
            <a:extLst>
              <a:ext uri="{FF2B5EF4-FFF2-40B4-BE49-F238E27FC236}">
                <a16:creationId xmlns:a16="http://schemas.microsoft.com/office/drawing/2014/main" id="{3AE670AA-8D6A-C2D2-7810-0A1F007A764D}"/>
              </a:ext>
            </a:extLst>
          </p:cNvPr>
          <p:cNvPicPr>
            <a:picLocks noChangeAspect="1"/>
          </p:cNvPicPr>
          <p:nvPr/>
        </p:nvPicPr>
        <p:blipFill rotWithShape="1">
          <a:blip r:embed="rId5"/>
          <a:srcRect t="6087"/>
          <a:stretch/>
        </p:blipFill>
        <p:spPr>
          <a:xfrm>
            <a:off x="6096000" y="2522191"/>
            <a:ext cx="5903183" cy="4087845"/>
          </a:xfrm>
          <a:prstGeom prst="rect">
            <a:avLst/>
          </a:prstGeom>
        </p:spPr>
      </p:pic>
    </p:spTree>
    <p:extLst>
      <p:ext uri="{BB962C8B-B14F-4D97-AF65-F5344CB8AC3E}">
        <p14:creationId xmlns:p14="http://schemas.microsoft.com/office/powerpoint/2010/main" val="422178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493776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cs typeface="Arial" panose="020B0604020202020204" pitchFamily="34" charset="0"/>
                <a:sym typeface="Open Sans"/>
              </a:rPr>
              <a:t>Error Analysis</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4</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328413" y="942022"/>
            <a:ext cx="11647997"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solidFill>
                  <a:srgbClr val="202122"/>
                </a:solidFill>
              </a:rPr>
              <a:t>l2 norm of the difference between the analytical and numerical solutions. It was preformed several testes for the number of grid points (it affects the calculated dt and then the number of steps), N = [16, 32, 64, 128, 256, 512, 1024]. </a:t>
            </a:r>
            <a:r>
              <a:rPr lang="en-US" sz="1800" dirty="0">
                <a:effectLst/>
                <a:latin typeface="CMR10"/>
              </a:rPr>
              <a:t>The results indicate that with larger time steps, both methods converge in resolution </a:t>
            </a:r>
            <a:endParaRPr lang="en-US" sz="1400" dirty="0"/>
          </a:p>
          <a:p>
            <a:pPr algn="just">
              <a:lnSpc>
                <a:spcPct val="150000"/>
              </a:lnSpc>
            </a:pPr>
            <a:endParaRPr lang="en-US" sz="2000" dirty="0">
              <a:solidFill>
                <a:srgbClr val="202122"/>
              </a:solidFill>
            </a:endParaRPr>
          </a:p>
          <a:p>
            <a:pPr algn="just">
              <a:lnSpc>
                <a:spcPct val="150000"/>
              </a:lnSpc>
            </a:pPr>
            <a:endParaRPr lang="en-US" sz="2000" i="1" dirty="0">
              <a:solidFill>
                <a:srgbClr val="202122"/>
              </a:solidFill>
              <a:ea typeface="Cambria Math" panose="02040503050406030204" pitchFamily="18" charset="0"/>
            </a:endParaRPr>
          </a:p>
        </p:txBody>
      </p:sp>
      <p:pic>
        <p:nvPicPr>
          <p:cNvPr id="5" name="Picture 4" descr="A graph with a red line and blue line&#10;&#10;Description automatically generated">
            <a:extLst>
              <a:ext uri="{FF2B5EF4-FFF2-40B4-BE49-F238E27FC236}">
                <a16:creationId xmlns:a16="http://schemas.microsoft.com/office/drawing/2014/main" id="{7145D639-B476-265E-7172-42DD0C6E0A56}"/>
              </a:ext>
            </a:extLst>
          </p:cNvPr>
          <p:cNvPicPr>
            <a:picLocks noChangeAspect="1"/>
          </p:cNvPicPr>
          <p:nvPr/>
        </p:nvPicPr>
        <p:blipFill>
          <a:blip r:embed="rId3"/>
          <a:stretch>
            <a:fillRect/>
          </a:stretch>
        </p:blipFill>
        <p:spPr>
          <a:xfrm>
            <a:off x="3178098" y="2436931"/>
            <a:ext cx="6804101" cy="4051879"/>
          </a:xfrm>
          <a:prstGeom prst="rect">
            <a:avLst/>
          </a:prstGeom>
        </p:spPr>
      </p:pic>
    </p:spTree>
    <p:extLst>
      <p:ext uri="{BB962C8B-B14F-4D97-AF65-F5344CB8AC3E}">
        <p14:creationId xmlns:p14="http://schemas.microsoft.com/office/powerpoint/2010/main" val="360263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946235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cs typeface="Arial" panose="020B0604020202020204" pitchFamily="34" charset="0"/>
                <a:sym typeface="Open Sans"/>
              </a:rPr>
              <a:t>Simulation Using Gaussian – Sinusoidal Source</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5</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328413" y="942022"/>
            <a:ext cx="11647997"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2000" dirty="0">
              <a:solidFill>
                <a:srgbClr val="202122"/>
              </a:solidFill>
            </a:endParaRPr>
          </a:p>
          <a:p>
            <a:pPr algn="just">
              <a:lnSpc>
                <a:spcPct val="150000"/>
              </a:lnSpc>
            </a:pPr>
            <a:endParaRPr lang="en-US" sz="2000" i="1" dirty="0">
              <a:solidFill>
                <a:srgbClr val="202122"/>
              </a:solidFill>
              <a:ea typeface="Cambria Math" panose="02040503050406030204" pitchFamily="18" charset="0"/>
            </a:endParaRPr>
          </a:p>
        </p:txBody>
      </p:sp>
      <p:pic>
        <p:nvPicPr>
          <p:cNvPr id="4" name="Picture 3" descr="A screenshot of a graph&#10;&#10;Description automatically generated">
            <a:extLst>
              <a:ext uri="{FF2B5EF4-FFF2-40B4-BE49-F238E27FC236}">
                <a16:creationId xmlns:a16="http://schemas.microsoft.com/office/drawing/2014/main" id="{BCDB1FE3-FECA-1FEA-43FA-3608BA429E68}"/>
              </a:ext>
            </a:extLst>
          </p:cNvPr>
          <p:cNvPicPr>
            <a:picLocks noChangeAspect="1"/>
          </p:cNvPicPr>
          <p:nvPr/>
        </p:nvPicPr>
        <p:blipFill>
          <a:blip r:embed="rId3"/>
          <a:stretch>
            <a:fillRect/>
          </a:stretch>
        </p:blipFill>
        <p:spPr>
          <a:xfrm>
            <a:off x="215590" y="942022"/>
            <a:ext cx="11597998" cy="5268278"/>
          </a:xfrm>
          <a:prstGeom prst="rect">
            <a:avLst/>
          </a:prstGeom>
        </p:spPr>
      </p:pic>
    </p:spTree>
    <p:extLst>
      <p:ext uri="{BB962C8B-B14F-4D97-AF65-F5344CB8AC3E}">
        <p14:creationId xmlns:p14="http://schemas.microsoft.com/office/powerpoint/2010/main" val="241459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946235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cs typeface="Arial" panose="020B0604020202020204" pitchFamily="34" charset="0"/>
                <a:sym typeface="Open Sans"/>
              </a:rPr>
              <a:t>Simulation Using Gaussian – Gaussian Source</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6</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328413" y="942022"/>
            <a:ext cx="11647997"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2000" dirty="0">
              <a:solidFill>
                <a:srgbClr val="202122"/>
              </a:solidFill>
            </a:endParaRPr>
          </a:p>
          <a:p>
            <a:pPr algn="just">
              <a:lnSpc>
                <a:spcPct val="150000"/>
              </a:lnSpc>
            </a:pPr>
            <a:endParaRPr lang="en-US" sz="2000" i="1" dirty="0">
              <a:solidFill>
                <a:srgbClr val="202122"/>
              </a:solidFill>
              <a:ea typeface="Cambria Math" panose="02040503050406030204" pitchFamily="18" charset="0"/>
            </a:endParaRPr>
          </a:p>
        </p:txBody>
      </p:sp>
      <p:pic>
        <p:nvPicPr>
          <p:cNvPr id="8" name="Picture 7" descr="A screenshot of a diagram">
            <a:extLst>
              <a:ext uri="{FF2B5EF4-FFF2-40B4-BE49-F238E27FC236}">
                <a16:creationId xmlns:a16="http://schemas.microsoft.com/office/drawing/2014/main" id="{460B5062-33AE-5BDB-9D20-7C74082C693F}"/>
              </a:ext>
            </a:extLst>
          </p:cNvPr>
          <p:cNvPicPr>
            <a:picLocks noChangeAspect="1"/>
          </p:cNvPicPr>
          <p:nvPr/>
        </p:nvPicPr>
        <p:blipFill>
          <a:blip r:embed="rId3"/>
          <a:stretch>
            <a:fillRect/>
          </a:stretch>
        </p:blipFill>
        <p:spPr>
          <a:xfrm>
            <a:off x="-56756" y="799146"/>
            <a:ext cx="12192000" cy="5984875"/>
          </a:xfrm>
          <a:prstGeom prst="rect">
            <a:avLst/>
          </a:prstGeom>
        </p:spPr>
      </p:pic>
    </p:spTree>
    <p:extLst>
      <p:ext uri="{BB962C8B-B14F-4D97-AF65-F5344CB8AC3E}">
        <p14:creationId xmlns:p14="http://schemas.microsoft.com/office/powerpoint/2010/main" val="84579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9"/>
          <p:cNvSpPr txBox="1"/>
          <p:nvPr/>
        </p:nvSpPr>
        <p:spPr>
          <a:xfrm>
            <a:off x="328413" y="214411"/>
            <a:ext cx="493776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6234B"/>
                </a:solidFill>
                <a:latin typeface="Arial" panose="020B0604020202020204" pitchFamily="34" charset="0"/>
                <a:cs typeface="Arial" panose="020B0604020202020204" pitchFamily="34" charset="0"/>
                <a:sym typeface="Open Sans"/>
              </a:rPr>
              <a:t>Future work</a:t>
            </a:r>
            <a:endParaRPr sz="4000" b="1" dirty="0">
              <a:latin typeface="Arial" panose="020B0604020202020204" pitchFamily="34" charset="0"/>
              <a:cs typeface="Arial" panose="020B0604020202020204" pitchFamily="34" charset="0"/>
            </a:endParaRPr>
          </a:p>
        </p:txBody>
      </p:sp>
      <p:sp>
        <p:nvSpPr>
          <p:cNvPr id="140" name="Google Shape;140;p9"/>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7</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p:sp>
        <p:nvSpPr>
          <p:cNvPr id="2" name="Text Placeholder 2">
            <a:extLst>
              <a:ext uri="{FF2B5EF4-FFF2-40B4-BE49-F238E27FC236}">
                <a16:creationId xmlns:a16="http://schemas.microsoft.com/office/drawing/2014/main" id="{E36C7615-9E07-3584-4EAF-9D4026EA67FA}"/>
              </a:ext>
            </a:extLst>
          </p:cNvPr>
          <p:cNvSpPr txBox="1">
            <a:spLocks/>
          </p:cNvSpPr>
          <p:nvPr/>
        </p:nvSpPr>
        <p:spPr>
          <a:xfrm>
            <a:off x="186447" y="942022"/>
            <a:ext cx="11900777" cy="5403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0" dirty="0">
                <a:solidFill>
                  <a:schemeClr val="tx1"/>
                </a:solidFill>
                <a:latin typeface="Arial" panose="020B0604020202020204" pitchFamily="34" charset="0"/>
                <a:cs typeface="Arial" panose="020B0604020202020204" pitchFamily="34" charset="0"/>
              </a:rPr>
              <a:t>Implementation of a more realistic boundary conditions</a:t>
            </a:r>
            <a:r>
              <a:rPr lang="en-US" sz="2400" dirty="0">
                <a:latin typeface="Arial" panose="020B0604020202020204" pitchFamily="34" charset="0"/>
                <a:cs typeface="Arial" panose="020B0604020202020204" pitchFamily="34" charset="0"/>
              </a:rPr>
              <a:t> such as</a:t>
            </a:r>
            <a:r>
              <a:rPr lang="en-US" sz="2400" b="0" dirty="0">
                <a:solidFill>
                  <a:schemeClr val="tx1"/>
                </a:solidFill>
                <a:latin typeface="Arial" panose="020B0604020202020204" pitchFamily="34" charset="0"/>
                <a:cs typeface="Arial" panose="020B0604020202020204" pitchFamily="34" charset="0"/>
              </a:rPr>
              <a:t> radiation (Robin) BCs or most ideally perfectly matched layer(PML)</a:t>
            </a:r>
          </a:p>
          <a:p>
            <a:r>
              <a:rPr lang="en-US" sz="2400" dirty="0">
                <a:latin typeface="Arial" panose="020B0604020202020204" pitchFamily="34" charset="0"/>
                <a:cs typeface="Arial" panose="020B0604020202020204" pitchFamily="34" charset="0"/>
              </a:rPr>
              <a:t>Implementation of more realistic source functions modeled after real </a:t>
            </a:r>
            <a:r>
              <a:rPr lang="en-US" sz="2400" dirty="0" err="1">
                <a:latin typeface="Arial" panose="020B0604020202020204" pitchFamily="34" charset="0"/>
                <a:cs typeface="Arial" panose="020B0604020202020204" pitchFamily="34" charset="0"/>
              </a:rPr>
              <a:t>WiFi</a:t>
            </a:r>
            <a:r>
              <a:rPr lang="en-US" sz="2400" dirty="0">
                <a:latin typeface="Arial" panose="020B0604020202020204" pitchFamily="34" charset="0"/>
                <a:cs typeface="Arial" panose="020B0604020202020204" pitchFamily="34" charset="0"/>
              </a:rPr>
              <a:t> antennas</a:t>
            </a:r>
          </a:p>
          <a:p>
            <a:pPr algn="l"/>
            <a:endParaRPr lang="en-US" sz="2400" dirty="0">
              <a:effectLst/>
              <a:latin typeface="Arial" panose="020B0604020202020204" pitchFamily="34" charset="0"/>
              <a:cs typeface="Arial" panose="020B0604020202020204" pitchFamily="34" charset="0"/>
            </a:endParaRPr>
          </a:p>
          <a:p>
            <a:pPr algn="l"/>
            <a:endParaRPr lang="en-US" sz="2400" dirty="0">
              <a:latin typeface="Arial" panose="020B0604020202020204" pitchFamily="34" charset="0"/>
              <a:cs typeface="Arial" panose="020B0604020202020204" pitchFamily="34" charset="0"/>
            </a:endParaRPr>
          </a:p>
          <a:p>
            <a:pPr marL="0" indent="0" algn="l">
              <a:buNone/>
            </a:pPr>
            <a:endParaRPr lang="en-US" sz="2400" dirty="0">
              <a:effectLst/>
              <a:latin typeface="Arial" panose="020B0604020202020204" pitchFamily="34" charset="0"/>
              <a:cs typeface="Arial" panose="020B0604020202020204" pitchFamily="34" charset="0"/>
            </a:endParaRPr>
          </a:p>
          <a:p>
            <a:pPr marL="0" indent="0">
              <a:buNone/>
            </a:pP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endParaRPr lang="en-US" sz="2400" dirty="0">
              <a:latin typeface="Arial" panose="020B0604020202020204" pitchFamily="34" charset="0"/>
              <a:ea typeface="Times New Roman" panose="02020603050405020304" pitchFamily="18" charset="0"/>
              <a:cs typeface="Arial" panose="020B0604020202020204" pitchFamily="34" charset="0"/>
            </a:endParaRPr>
          </a:p>
          <a:p>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R="0"/>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533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3938</TotalTime>
  <Words>283</Words>
  <Application>Microsoft Office PowerPoint</Application>
  <PresentationFormat>Widescreen</PresentationFormat>
  <Paragraphs>35</Paragraphs>
  <Slides>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Calibri</vt:lpstr>
      <vt:lpstr>Calibri Light</vt:lpstr>
      <vt:lpstr>Cambria Math</vt:lpstr>
      <vt:lpstr>CMR10</vt:lpstr>
      <vt:lpstr>Consolas</vt:lpstr>
      <vt:lpstr>Courier New</vt:lpstr>
      <vt:lpstr>Oswald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Ahmed (STUDENT)</dc:creator>
  <cp:lastModifiedBy>Eric Gelphman</cp:lastModifiedBy>
  <cp:revision>11</cp:revision>
  <dcterms:created xsi:type="dcterms:W3CDTF">2023-04-07T17:36:47Z</dcterms:created>
  <dcterms:modified xsi:type="dcterms:W3CDTF">2023-11-02T03:10:12Z</dcterms:modified>
</cp:coreProperties>
</file>