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08" r:id="rId1"/>
  </p:sldMasterIdLst>
  <p:sldIdLst>
    <p:sldId id="256" r:id="rId2"/>
    <p:sldId id="258" r:id="rId3"/>
    <p:sldId id="262" r:id="rId4"/>
    <p:sldId id="261" r:id="rId5"/>
    <p:sldId id="263" r:id="rId6"/>
    <p:sldId id="264" r:id="rId7"/>
    <p:sldId id="265" r:id="rId8"/>
    <p:sldId id="270" r:id="rId9"/>
    <p:sldId id="271" r:id="rId10"/>
    <p:sldId id="272" r:id="rId11"/>
    <p:sldId id="273" r:id="rId12"/>
    <p:sldId id="266"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smtClean="0"/>
              <a:pPr/>
              <a:t>3/29/2025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928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6957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8366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3107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5156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3/29/2025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45863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3/29/2025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32249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5C6B4A9-1611-4792-9094-5F34BCA07E0B}" type="datetimeFigureOut">
              <a:rPr lang="en-US" smtClean="0"/>
              <a:t>3/29/2025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1629431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smtClean="0"/>
              <a:pPr/>
              <a:t>3/29/2025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4064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3/29/2025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057007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0614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3/29/2025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619227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0161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5373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1138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3/29/2025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298850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2094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smtClean="0"/>
              <a:pPr/>
              <a:t>3/29/2025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4260037"/>
      </p:ext>
    </p:extLst>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 id="2147484020" r:id="rId12"/>
    <p:sldLayoutId id="2147484021" r:id="rId13"/>
    <p:sldLayoutId id="2147484022" r:id="rId14"/>
    <p:sldLayoutId id="2147484023" r:id="rId15"/>
    <p:sldLayoutId id="2147484024" r:id="rId16"/>
    <p:sldLayoutId id="214748402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imdb.com/" TargetMode="External"/><Relationship Id="rId2" Type="http://schemas.openxmlformats.org/officeDocument/2006/relationships/hyperlink" Target="https://www.boxofficemojo.com/" TargetMode="External"/><Relationship Id="rId1" Type="http://schemas.openxmlformats.org/officeDocument/2006/relationships/slideLayout" Target="../slideLayouts/slideLayout2.xml"/><Relationship Id="rId6" Type="http://schemas.openxmlformats.org/officeDocument/2006/relationships/hyperlink" Target="https://www.the-numbers.com/" TargetMode="External"/><Relationship Id="rId5" Type="http://schemas.openxmlformats.org/officeDocument/2006/relationships/hyperlink" Target="https://www.themoviedb.org/" TargetMode="External"/><Relationship Id="rId4" Type="http://schemas.openxmlformats.org/officeDocument/2006/relationships/hyperlink" Target="https://www.rottentomatoes.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7054" y="629152"/>
            <a:ext cx="8825658" cy="2540768"/>
          </a:xfrm>
        </p:spPr>
        <p:txBody>
          <a:bodyPr/>
          <a:lstStyle/>
          <a:p>
            <a:pPr algn="just"/>
            <a:r>
              <a:rPr lang="en-US" sz="4800" dirty="0"/>
              <a:t>GROUP4_PHASE2_PROJECT</a:t>
            </a:r>
          </a:p>
        </p:txBody>
      </p:sp>
      <p:sp>
        <p:nvSpPr>
          <p:cNvPr id="3" name="Subtitle 2"/>
          <p:cNvSpPr>
            <a:spLocks noGrp="1"/>
          </p:cNvSpPr>
          <p:nvPr>
            <p:ph type="subTitle" idx="1"/>
          </p:nvPr>
        </p:nvSpPr>
        <p:spPr>
          <a:xfrm>
            <a:off x="956991" y="3542469"/>
            <a:ext cx="8856311" cy="1954092"/>
          </a:xfrm>
        </p:spPr>
        <p:txBody>
          <a:bodyPr>
            <a:noAutofit/>
          </a:bodyPr>
          <a:lstStyle/>
          <a:p>
            <a:r>
              <a:rPr lang="en-US" sz="4000" b="1" dirty="0"/>
              <a:t>Analyzing Top-Performing Films for Strategic Success</a:t>
            </a:r>
          </a:p>
        </p:txBody>
      </p:sp>
      <p:pic>
        <p:nvPicPr>
          <p:cNvPr id="5" name="Picture 4"/>
          <p:cNvPicPr>
            <a:picLocks noChangeAspect="1"/>
          </p:cNvPicPr>
          <p:nvPr/>
        </p:nvPicPr>
        <p:blipFill>
          <a:blip r:embed="rId2"/>
          <a:stretch>
            <a:fillRect/>
          </a:stretch>
        </p:blipFill>
        <p:spPr>
          <a:xfrm>
            <a:off x="853441" y="609600"/>
            <a:ext cx="7518400" cy="1777999"/>
          </a:xfrm>
          <a:prstGeom prst="rect">
            <a:avLst/>
          </a:prstGeom>
        </p:spPr>
      </p:pic>
    </p:spTree>
    <p:extLst>
      <p:ext uri="{BB962C8B-B14F-4D97-AF65-F5344CB8AC3E}">
        <p14:creationId xmlns:p14="http://schemas.microsoft.com/office/powerpoint/2010/main" val="657363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B5CB5-C1E9-B727-F3B0-A04DF6DD6789}"/>
              </a:ext>
            </a:extLst>
          </p:cNvPr>
          <p:cNvSpPr>
            <a:spLocks noGrp="1"/>
          </p:cNvSpPr>
          <p:nvPr>
            <p:ph type="title"/>
          </p:nvPr>
        </p:nvSpPr>
        <p:spPr>
          <a:xfrm>
            <a:off x="1154954" y="741680"/>
            <a:ext cx="8761413" cy="751840"/>
          </a:xfrm>
        </p:spPr>
        <p:txBody>
          <a:bodyPr>
            <a:normAutofit/>
          </a:bodyPr>
          <a:lstStyle/>
          <a:p>
            <a:r>
              <a:rPr lang="en-US" sz="3200" dirty="0"/>
              <a:t>	</a:t>
            </a:r>
            <a:r>
              <a:rPr lang="en-US" sz="3200" b="1" dirty="0"/>
              <a:t>Impact of average rating on global sales</a:t>
            </a:r>
            <a:endParaRPr lang="en-KE" sz="3200" b="1" dirty="0"/>
          </a:p>
        </p:txBody>
      </p:sp>
      <p:pic>
        <p:nvPicPr>
          <p:cNvPr id="5" name="Content Placeholder 4">
            <a:extLst>
              <a:ext uri="{FF2B5EF4-FFF2-40B4-BE49-F238E27FC236}">
                <a16:creationId xmlns:a16="http://schemas.microsoft.com/office/drawing/2014/main" id="{D583E8BE-5284-BCE5-8225-44AC0E6F585C}"/>
              </a:ext>
            </a:extLst>
          </p:cNvPr>
          <p:cNvPicPr>
            <a:picLocks noGrp="1" noChangeAspect="1"/>
          </p:cNvPicPr>
          <p:nvPr>
            <p:ph idx="1"/>
          </p:nvPr>
        </p:nvPicPr>
        <p:blipFill>
          <a:blip r:embed="rId2"/>
          <a:stretch>
            <a:fillRect/>
          </a:stretch>
        </p:blipFill>
        <p:spPr>
          <a:xfrm>
            <a:off x="3779520" y="2635164"/>
            <a:ext cx="7274560" cy="3603076"/>
          </a:xfrm>
        </p:spPr>
      </p:pic>
      <p:sp>
        <p:nvSpPr>
          <p:cNvPr id="6" name="TextBox 5">
            <a:extLst>
              <a:ext uri="{FF2B5EF4-FFF2-40B4-BE49-F238E27FC236}">
                <a16:creationId xmlns:a16="http://schemas.microsoft.com/office/drawing/2014/main" id="{F6F012B5-F8E7-3313-B965-81E9F38A7674}"/>
              </a:ext>
            </a:extLst>
          </p:cNvPr>
          <p:cNvSpPr txBox="1"/>
          <p:nvPr/>
        </p:nvSpPr>
        <p:spPr>
          <a:xfrm>
            <a:off x="365760" y="3007360"/>
            <a:ext cx="3007360" cy="2585323"/>
          </a:xfrm>
          <a:prstGeom prst="rect">
            <a:avLst/>
          </a:prstGeom>
          <a:noFill/>
        </p:spPr>
        <p:txBody>
          <a:bodyPr wrap="square" rtlCol="0">
            <a:spAutoFit/>
          </a:bodyPr>
          <a:lstStyle/>
          <a:p>
            <a:r>
              <a:rPr lang="en-US" b="1" i="0" dirty="0">
                <a:effectLst/>
                <a:latin typeface="system-ui"/>
              </a:rPr>
              <a:t>Average rating has a relatively low impact on  the global sales.</a:t>
            </a:r>
          </a:p>
          <a:p>
            <a:r>
              <a:rPr lang="en-US" b="1" dirty="0">
                <a:latin typeface="system-ui"/>
              </a:rPr>
              <a:t>We noted that the rating can impact sales positively by </a:t>
            </a:r>
            <a:r>
              <a:rPr lang="en-US" b="1" i="0" dirty="0">
                <a:effectLst/>
                <a:latin typeface="system-ui"/>
              </a:rPr>
              <a:t> 2.7%.</a:t>
            </a:r>
            <a:endParaRPr lang="en-US" b="1" dirty="0">
              <a:latin typeface="system-ui"/>
            </a:endParaRPr>
          </a:p>
          <a:p>
            <a:endParaRPr lang="en-US" dirty="0">
              <a:latin typeface="system-ui"/>
            </a:endParaRPr>
          </a:p>
          <a:p>
            <a:endParaRPr lang="en-US" dirty="0">
              <a:latin typeface="system-ui"/>
            </a:endParaRPr>
          </a:p>
          <a:p>
            <a:endParaRPr lang="en-KE" dirty="0"/>
          </a:p>
        </p:txBody>
      </p:sp>
    </p:spTree>
    <p:extLst>
      <p:ext uri="{BB962C8B-B14F-4D97-AF65-F5344CB8AC3E}">
        <p14:creationId xmlns:p14="http://schemas.microsoft.com/office/powerpoint/2010/main" val="1167157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F3B0F-2599-DE29-35B7-872E0BFC5910}"/>
              </a:ext>
            </a:extLst>
          </p:cNvPr>
          <p:cNvSpPr>
            <a:spLocks noGrp="1"/>
          </p:cNvSpPr>
          <p:nvPr>
            <p:ph type="title"/>
          </p:nvPr>
        </p:nvSpPr>
        <p:spPr>
          <a:xfrm>
            <a:off x="944880" y="838200"/>
            <a:ext cx="9855200" cy="797560"/>
          </a:xfrm>
        </p:spPr>
        <p:txBody>
          <a:bodyPr>
            <a:normAutofit fontScale="90000"/>
          </a:bodyPr>
          <a:lstStyle/>
          <a:p>
            <a:r>
              <a:rPr lang="en-US" sz="2800" dirty="0"/>
              <a:t>	</a:t>
            </a:r>
            <a:r>
              <a:rPr lang="en-US" sz="2800" b="1" dirty="0"/>
              <a:t>How spending on production budget affects global sales</a:t>
            </a:r>
            <a:endParaRPr lang="en-KE" sz="2800" b="1" dirty="0"/>
          </a:p>
        </p:txBody>
      </p:sp>
      <p:pic>
        <p:nvPicPr>
          <p:cNvPr id="5" name="Content Placeholder 4">
            <a:extLst>
              <a:ext uri="{FF2B5EF4-FFF2-40B4-BE49-F238E27FC236}">
                <a16:creationId xmlns:a16="http://schemas.microsoft.com/office/drawing/2014/main" id="{4C178206-7C59-BD30-4BCD-F65ADCA5C3F1}"/>
              </a:ext>
            </a:extLst>
          </p:cNvPr>
          <p:cNvPicPr>
            <a:picLocks noGrp="1" noChangeAspect="1"/>
          </p:cNvPicPr>
          <p:nvPr>
            <p:ph idx="1"/>
          </p:nvPr>
        </p:nvPicPr>
        <p:blipFill>
          <a:blip r:embed="rId2"/>
          <a:stretch>
            <a:fillRect/>
          </a:stretch>
        </p:blipFill>
        <p:spPr>
          <a:xfrm>
            <a:off x="3637280" y="2418080"/>
            <a:ext cx="7691120" cy="3921760"/>
          </a:xfrm>
        </p:spPr>
      </p:pic>
      <p:sp>
        <p:nvSpPr>
          <p:cNvPr id="6" name="TextBox 5">
            <a:extLst>
              <a:ext uri="{FF2B5EF4-FFF2-40B4-BE49-F238E27FC236}">
                <a16:creationId xmlns:a16="http://schemas.microsoft.com/office/drawing/2014/main" id="{DE8D4230-38CC-F803-AE4B-F700332B5013}"/>
              </a:ext>
            </a:extLst>
          </p:cNvPr>
          <p:cNvSpPr txBox="1"/>
          <p:nvPr/>
        </p:nvSpPr>
        <p:spPr>
          <a:xfrm>
            <a:off x="467360" y="2418080"/>
            <a:ext cx="2540000" cy="2308324"/>
          </a:xfrm>
          <a:prstGeom prst="rect">
            <a:avLst/>
          </a:prstGeom>
          <a:noFill/>
        </p:spPr>
        <p:txBody>
          <a:bodyPr wrap="square" rtlCol="0">
            <a:spAutoFit/>
          </a:bodyPr>
          <a:lstStyle/>
          <a:p>
            <a:r>
              <a:rPr lang="en-US" b="1" dirty="0"/>
              <a:t>Production budget has a strong impact on global sales.</a:t>
            </a:r>
          </a:p>
          <a:p>
            <a:r>
              <a:rPr lang="en-US" b="1" dirty="0"/>
              <a:t>It can impact up to 60.5% of the global sales.</a:t>
            </a:r>
            <a:endParaRPr lang="en-US" dirty="0"/>
          </a:p>
          <a:p>
            <a:endParaRPr lang="en-US" dirty="0"/>
          </a:p>
          <a:p>
            <a:endParaRPr lang="en-KE" dirty="0"/>
          </a:p>
        </p:txBody>
      </p:sp>
    </p:spTree>
    <p:extLst>
      <p:ext uri="{BB962C8B-B14F-4D97-AF65-F5344CB8AC3E}">
        <p14:creationId xmlns:p14="http://schemas.microsoft.com/office/powerpoint/2010/main" val="1098229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56322"/>
          </a:xfrm>
        </p:spPr>
        <p:txBody>
          <a:bodyPr/>
          <a:lstStyle/>
          <a:p>
            <a:r>
              <a:rPr lang="en-US" sz="3200" dirty="0"/>
              <a:t>					</a:t>
            </a:r>
            <a:r>
              <a:rPr lang="en-US" sz="3200" b="1" dirty="0"/>
              <a:t>Market Trends &amp; Patterns</a:t>
            </a:r>
          </a:p>
        </p:txBody>
      </p:sp>
      <p:sp>
        <p:nvSpPr>
          <p:cNvPr id="7" name="Content Placeholder 6"/>
          <p:cNvSpPr>
            <a:spLocks noGrp="1"/>
          </p:cNvSpPr>
          <p:nvPr>
            <p:ph idx="1"/>
          </p:nvPr>
        </p:nvSpPr>
        <p:spPr>
          <a:xfrm>
            <a:off x="1154954" y="2235200"/>
            <a:ext cx="9462246" cy="2519680"/>
          </a:xfrm>
        </p:spPr>
        <p:txBody>
          <a:bodyPr>
            <a:normAutofit/>
          </a:bodyPr>
          <a:lstStyle/>
          <a:p>
            <a:r>
              <a:rPr lang="en-US" sz="2400" b="1" dirty="0"/>
              <a:t>Superhero films such as avatar register high sales globally.</a:t>
            </a:r>
          </a:p>
          <a:p>
            <a:r>
              <a:rPr lang="en-US" sz="2400" b="1" dirty="0"/>
              <a:t>Family-friendly animated films such as biography and documentary movies  register high ROI.</a:t>
            </a:r>
          </a:p>
          <a:p>
            <a:r>
              <a:rPr lang="en-US" sz="2400" b="1" dirty="0"/>
              <a:t>Higher budgets often result in higher revenue, but not always in better ROI.</a:t>
            </a:r>
          </a:p>
          <a:p>
            <a:endParaRPr lang="en-US" sz="2400" b="1" dirty="0"/>
          </a:p>
        </p:txBody>
      </p:sp>
    </p:spTree>
    <p:extLst>
      <p:ext uri="{BB962C8B-B14F-4D97-AF65-F5344CB8AC3E}">
        <p14:creationId xmlns:p14="http://schemas.microsoft.com/office/powerpoint/2010/main" val="2328477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50962"/>
          </a:xfrm>
        </p:spPr>
        <p:txBody>
          <a:bodyPr/>
          <a:lstStyle/>
          <a:p>
            <a:r>
              <a:rPr lang="en-US" sz="3200" b="1" dirty="0"/>
              <a:t>				Recommendations &amp; Conclusion</a:t>
            </a:r>
          </a:p>
        </p:txBody>
      </p:sp>
      <p:sp>
        <p:nvSpPr>
          <p:cNvPr id="3" name="Content Placeholder 2"/>
          <p:cNvSpPr>
            <a:spLocks noGrp="1"/>
          </p:cNvSpPr>
          <p:nvPr>
            <p:ph idx="1"/>
          </p:nvPr>
        </p:nvSpPr>
        <p:spPr>
          <a:xfrm>
            <a:off x="1054576" y="2641600"/>
            <a:ext cx="10082848" cy="3149600"/>
          </a:xfrm>
        </p:spPr>
        <p:txBody>
          <a:bodyPr>
            <a:noAutofit/>
          </a:bodyPr>
          <a:lstStyle/>
          <a:p>
            <a:pPr marL="0" indent="0">
              <a:buNone/>
            </a:pPr>
            <a:r>
              <a:rPr lang="en-US" sz="2400" b="1" dirty="0"/>
              <a:t>The company should:</a:t>
            </a:r>
          </a:p>
          <a:p>
            <a:pPr marL="0" indent="0">
              <a:buNone/>
            </a:pPr>
            <a:endParaRPr lang="en-US" sz="2400" b="1" dirty="0"/>
          </a:p>
          <a:p>
            <a:r>
              <a:rPr lang="en-US" sz="2400" b="1" dirty="0"/>
              <a:t>Invest in high-quality action, adventure, and family-friendly genres which will yield high returns on investment.</a:t>
            </a:r>
          </a:p>
          <a:p>
            <a:r>
              <a:rPr lang="en-US" sz="2400" b="1" dirty="0"/>
              <a:t>Spend more on production costs as this may maximize sales by up to 60.5% .</a:t>
            </a:r>
          </a:p>
          <a:p>
            <a:r>
              <a:rPr lang="en-US" sz="2400" b="1" dirty="0"/>
              <a:t>Focus on quality films which will attract higher ratings in the market to increase sales.</a:t>
            </a:r>
          </a:p>
        </p:txBody>
      </p:sp>
    </p:spTree>
    <p:extLst>
      <p:ext uri="{BB962C8B-B14F-4D97-AF65-F5344CB8AC3E}">
        <p14:creationId xmlns:p14="http://schemas.microsoft.com/office/powerpoint/2010/main" val="3978171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GROUP MEMBERS</a:t>
            </a:r>
          </a:p>
        </p:txBody>
      </p:sp>
      <p:sp>
        <p:nvSpPr>
          <p:cNvPr id="3" name="Content Placeholder 2"/>
          <p:cNvSpPr>
            <a:spLocks noGrp="1"/>
          </p:cNvSpPr>
          <p:nvPr>
            <p:ph idx="1"/>
          </p:nvPr>
        </p:nvSpPr>
        <p:spPr/>
        <p:txBody>
          <a:bodyPr>
            <a:normAutofit/>
          </a:bodyPr>
          <a:lstStyle/>
          <a:p>
            <a:pPr>
              <a:buFont typeface="+mj-lt"/>
              <a:buAutoNum type="arabicPeriod"/>
            </a:pPr>
            <a:r>
              <a:rPr lang="en-US" sz="2400" dirty="0">
                <a:latin typeface="Book Antiqua" panose="02040602050305030304" pitchFamily="18" charset="0"/>
              </a:rPr>
              <a:t>EVAN NDUNGU</a:t>
            </a:r>
          </a:p>
          <a:p>
            <a:pPr>
              <a:buFont typeface="+mj-lt"/>
              <a:buAutoNum type="arabicPeriod"/>
            </a:pPr>
            <a:r>
              <a:rPr lang="en-US" sz="2400" dirty="0">
                <a:latin typeface="Book Antiqua" panose="02040602050305030304" pitchFamily="18" charset="0"/>
              </a:rPr>
              <a:t>VIOLA KIMITEI</a:t>
            </a:r>
          </a:p>
          <a:p>
            <a:pPr>
              <a:buFont typeface="+mj-lt"/>
              <a:buAutoNum type="arabicPeriod"/>
            </a:pPr>
            <a:r>
              <a:rPr lang="en-US" sz="2400" dirty="0">
                <a:latin typeface="Book Antiqua" panose="02040602050305030304" pitchFamily="18" charset="0"/>
              </a:rPr>
              <a:t>ROBERT SUMAILI</a:t>
            </a:r>
          </a:p>
          <a:p>
            <a:pPr>
              <a:buFont typeface="+mj-lt"/>
              <a:buAutoNum type="arabicPeriod"/>
            </a:pPr>
            <a:r>
              <a:rPr lang="en-US" sz="2400" dirty="0">
                <a:latin typeface="Book Antiqua" panose="02040602050305030304" pitchFamily="18" charset="0"/>
              </a:rPr>
              <a:t>ZEENA LISA KARARI</a:t>
            </a:r>
          </a:p>
        </p:txBody>
      </p:sp>
    </p:spTree>
    <p:extLst>
      <p:ext uri="{BB962C8B-B14F-4D97-AF65-F5344CB8AC3E}">
        <p14:creationId xmlns:p14="http://schemas.microsoft.com/office/powerpoint/2010/main" val="249272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Project Overview</a:t>
            </a:r>
            <a:endParaRPr lang="en-US" dirty="0"/>
          </a:p>
        </p:txBody>
      </p:sp>
      <p:sp>
        <p:nvSpPr>
          <p:cNvPr id="3" name="Content Placeholder 2"/>
          <p:cNvSpPr>
            <a:spLocks noGrp="1"/>
          </p:cNvSpPr>
          <p:nvPr>
            <p:ph idx="1"/>
          </p:nvPr>
        </p:nvSpPr>
        <p:spPr/>
        <p:txBody>
          <a:bodyPr/>
          <a:lstStyle/>
          <a:p>
            <a:r>
              <a:rPr lang="en-US" sz="2800" b="1" dirty="0"/>
              <a:t>With the rise of original video content among major corporations, our company has decided to establish its own movie studio.</a:t>
            </a:r>
          </a:p>
          <a:p>
            <a:r>
              <a:rPr lang="en-US" sz="2800" b="1" dirty="0"/>
              <a:t>Since we lack experience in film production, it is crucial to understand current trends to make informed decisions.</a:t>
            </a:r>
          </a:p>
        </p:txBody>
      </p:sp>
    </p:spTree>
    <p:extLst>
      <p:ext uri="{BB962C8B-B14F-4D97-AF65-F5344CB8AC3E}">
        <p14:creationId xmlns:p14="http://schemas.microsoft.com/office/powerpoint/2010/main" val="2681445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Business Understanding</a:t>
            </a:r>
          </a:p>
        </p:txBody>
      </p:sp>
      <p:sp>
        <p:nvSpPr>
          <p:cNvPr id="3" name="Content Placeholder 2"/>
          <p:cNvSpPr>
            <a:spLocks noGrp="1"/>
          </p:cNvSpPr>
          <p:nvPr>
            <p:ph idx="1"/>
          </p:nvPr>
        </p:nvSpPr>
        <p:spPr/>
        <p:txBody>
          <a:bodyPr>
            <a:normAutofit lnSpcReduction="10000"/>
          </a:bodyPr>
          <a:lstStyle/>
          <a:p>
            <a:r>
              <a:rPr lang="en-US" sz="2400" b="1" dirty="0"/>
              <a:t>As part of the 5-year corporate strategy roll out, our company has identified an expansion opportunity.</a:t>
            </a:r>
          </a:p>
          <a:p>
            <a:r>
              <a:rPr lang="en-US" sz="2400" b="1" dirty="0"/>
              <a:t> The company wants to venture in original video content creation through their new studio.</a:t>
            </a:r>
          </a:p>
          <a:p>
            <a:r>
              <a:rPr lang="en-US" sz="2400" b="1" dirty="0"/>
              <a:t> The company management has an interest in utilizing data on films at the box office to identify best movies. From the best movies, the company management is looking for insights that will influence the investment approach to take.</a:t>
            </a:r>
          </a:p>
        </p:txBody>
      </p:sp>
    </p:spTree>
    <p:extLst>
      <p:ext uri="{BB962C8B-B14F-4D97-AF65-F5344CB8AC3E}">
        <p14:creationId xmlns:p14="http://schemas.microsoft.com/office/powerpoint/2010/main" val="4066701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			Objectives</a:t>
            </a:r>
          </a:p>
        </p:txBody>
      </p:sp>
      <p:sp>
        <p:nvSpPr>
          <p:cNvPr id="3" name="Content Placeholder 2"/>
          <p:cNvSpPr>
            <a:spLocks noGrp="1"/>
          </p:cNvSpPr>
          <p:nvPr>
            <p:ph idx="1"/>
          </p:nvPr>
        </p:nvSpPr>
        <p:spPr>
          <a:xfrm>
            <a:off x="1154954" y="2347273"/>
            <a:ext cx="8825659" cy="4392891"/>
          </a:xfrm>
        </p:spPr>
        <p:txBody>
          <a:bodyPr>
            <a:normAutofit/>
          </a:bodyPr>
          <a:lstStyle/>
          <a:p>
            <a:r>
              <a:rPr lang="en-US" sz="2000" b="1" dirty="0"/>
              <a:t>This project aims to analyze the types of films that are currently performing best at the box office. Our review is focused on identifying the below factors that would influence the market penetration strategy:</a:t>
            </a:r>
          </a:p>
          <a:p>
            <a:pPr>
              <a:buFont typeface="Wingdings" panose="05000000000000000000" pitchFamily="2" charset="2"/>
              <a:buChar char="Ø"/>
            </a:pPr>
            <a:r>
              <a:rPr lang="en-US" sz="2000" b="1" dirty="0"/>
              <a:t>Identifying the top 10 best performing genres based on the return on investment and sales.</a:t>
            </a:r>
          </a:p>
          <a:p>
            <a:pPr>
              <a:buFont typeface="Wingdings" panose="05000000000000000000" pitchFamily="2" charset="2"/>
              <a:buChar char="Ø"/>
            </a:pPr>
            <a:r>
              <a:rPr lang="en-US" sz="2000" b="1" dirty="0"/>
              <a:t>Identifying the top 10 best performing movies based on the return on investment and sales.</a:t>
            </a:r>
          </a:p>
          <a:p>
            <a:pPr>
              <a:buFont typeface="Wingdings" panose="05000000000000000000" pitchFamily="2" charset="2"/>
              <a:buChar char="Ø"/>
            </a:pPr>
            <a:r>
              <a:rPr lang="en-US" sz="2000" b="1" dirty="0"/>
              <a:t>Identifying relationship between production cost and the global film sales.</a:t>
            </a:r>
          </a:p>
          <a:p>
            <a:pPr>
              <a:buFont typeface="Wingdings" panose="05000000000000000000" pitchFamily="2" charset="2"/>
              <a:buChar char="Ø"/>
            </a:pPr>
            <a:r>
              <a:rPr lang="en-US" sz="2000" b="1" dirty="0"/>
              <a:t>Identifying the impact of movie rating on the global film sales.</a:t>
            </a:r>
          </a:p>
        </p:txBody>
      </p:sp>
    </p:spTree>
    <p:extLst>
      <p:ext uri="{BB962C8B-B14F-4D97-AF65-F5344CB8AC3E}">
        <p14:creationId xmlns:p14="http://schemas.microsoft.com/office/powerpoint/2010/main" val="3584337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Data exploration</a:t>
            </a:r>
          </a:p>
        </p:txBody>
      </p:sp>
      <p:sp>
        <p:nvSpPr>
          <p:cNvPr id="3" name="Content Placeholder 2"/>
          <p:cNvSpPr>
            <a:spLocks noGrp="1"/>
          </p:cNvSpPr>
          <p:nvPr>
            <p:ph idx="1"/>
          </p:nvPr>
        </p:nvSpPr>
        <p:spPr/>
        <p:txBody>
          <a:bodyPr>
            <a:normAutofit/>
          </a:bodyPr>
          <a:lstStyle/>
          <a:p>
            <a:r>
              <a:rPr lang="en-US" sz="2400" b="1" dirty="0"/>
              <a:t>The data was obtained form the below sources:</a:t>
            </a:r>
            <a:br>
              <a:rPr lang="en-US" sz="2400" b="1" dirty="0"/>
            </a:br>
            <a:r>
              <a:rPr lang="en-US" sz="2400" b="1" dirty="0"/>
              <a:t>Box Office Mojo: </a:t>
            </a:r>
            <a:r>
              <a:rPr lang="en-US" sz="2400" b="1" dirty="0">
                <a:hlinkClick r:id="rId2"/>
              </a:rPr>
              <a:t>https://www.boxofficemojo.com/</a:t>
            </a:r>
            <a:br>
              <a:rPr lang="en-US" sz="2400" b="1" dirty="0"/>
            </a:br>
            <a:r>
              <a:rPr lang="en-US" sz="2400" b="1" dirty="0"/>
              <a:t>IMDB : </a:t>
            </a:r>
            <a:r>
              <a:rPr lang="en-US" sz="2400" b="1" dirty="0">
                <a:hlinkClick r:id="rId3"/>
              </a:rPr>
              <a:t>https://www.imdb.com/</a:t>
            </a:r>
            <a:br>
              <a:rPr lang="en-US" sz="2400" b="1" dirty="0"/>
            </a:br>
            <a:r>
              <a:rPr lang="en-US" sz="2400" b="1" dirty="0"/>
              <a:t>The Rotten Tomatoes : </a:t>
            </a:r>
            <a:r>
              <a:rPr lang="en-US" sz="2400" b="1" dirty="0">
                <a:hlinkClick r:id="rId4"/>
              </a:rPr>
              <a:t>https://www.rottentomatoes.com/</a:t>
            </a:r>
            <a:br>
              <a:rPr lang="en-US" sz="2400" b="1" dirty="0"/>
            </a:br>
            <a:r>
              <a:rPr lang="en-US" sz="2400" b="1" dirty="0"/>
              <a:t>The Movie DB: </a:t>
            </a:r>
            <a:r>
              <a:rPr lang="en-US" sz="2400" b="1" dirty="0">
                <a:hlinkClick r:id="rId5"/>
              </a:rPr>
              <a:t>https://www.themoviedb.org/</a:t>
            </a:r>
            <a:br>
              <a:rPr lang="en-US" sz="2400" b="1" dirty="0"/>
            </a:br>
            <a:r>
              <a:rPr lang="en-US" sz="2400" b="1" dirty="0"/>
              <a:t>The numbers: </a:t>
            </a:r>
            <a:r>
              <a:rPr lang="en-US" sz="2400" b="1" dirty="0">
                <a:hlinkClick r:id="rId6"/>
              </a:rPr>
              <a:t>https://www.the-numbers.com/</a:t>
            </a:r>
            <a:endParaRPr lang="en-US" sz="2400" b="1" dirty="0"/>
          </a:p>
        </p:txBody>
      </p:sp>
    </p:spTree>
    <p:extLst>
      <p:ext uri="{BB962C8B-B14F-4D97-AF65-F5344CB8AC3E}">
        <p14:creationId xmlns:p14="http://schemas.microsoft.com/office/powerpoint/2010/main" val="2909347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a:t>Key Findings</a:t>
            </a:r>
          </a:p>
        </p:txBody>
      </p:sp>
      <p:sp>
        <p:nvSpPr>
          <p:cNvPr id="3" name="Content Placeholder 2"/>
          <p:cNvSpPr>
            <a:spLocks noGrp="1"/>
          </p:cNvSpPr>
          <p:nvPr>
            <p:ph idx="1"/>
          </p:nvPr>
        </p:nvSpPr>
        <p:spPr/>
        <p:txBody>
          <a:bodyPr>
            <a:normAutofit fontScale="92500"/>
          </a:bodyPr>
          <a:lstStyle/>
          <a:p>
            <a:r>
              <a:rPr lang="en-US" sz="2000" b="1" dirty="0"/>
              <a:t> </a:t>
            </a:r>
            <a:r>
              <a:rPr lang="en-US" sz="2400" b="1" dirty="0"/>
              <a:t>Action and adventure genres dominate the highest-grossing films.</a:t>
            </a:r>
          </a:p>
          <a:p>
            <a:r>
              <a:rPr lang="en-US" sz="2400" b="1" dirty="0"/>
              <a:t> Films with a high production budget often yield high returns, but lower-budget films can also be highly profitable.</a:t>
            </a:r>
          </a:p>
          <a:p>
            <a:r>
              <a:rPr lang="en-US" sz="2400" b="1" dirty="0"/>
              <a:t> Best rated films attract the widest audience, maximizing box office revenue.</a:t>
            </a:r>
          </a:p>
          <a:p>
            <a:r>
              <a:rPr lang="en-US" sz="2400" b="1" dirty="0"/>
              <a:t> Strong correlation between critic/audience ratings and overall film performance.</a:t>
            </a:r>
          </a:p>
        </p:txBody>
      </p:sp>
    </p:spTree>
    <p:extLst>
      <p:ext uri="{BB962C8B-B14F-4D97-AF65-F5344CB8AC3E}">
        <p14:creationId xmlns:p14="http://schemas.microsoft.com/office/powerpoint/2010/main" val="3765082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1CCF0-520B-5FFA-ACFD-129B885B7756}"/>
              </a:ext>
            </a:extLst>
          </p:cNvPr>
          <p:cNvSpPr>
            <a:spLocks noGrp="1"/>
          </p:cNvSpPr>
          <p:nvPr>
            <p:ph type="title"/>
          </p:nvPr>
        </p:nvSpPr>
        <p:spPr>
          <a:xfrm>
            <a:off x="1154954" y="838201"/>
            <a:ext cx="9543526" cy="817879"/>
          </a:xfrm>
        </p:spPr>
        <p:txBody>
          <a:bodyPr/>
          <a:lstStyle/>
          <a:p>
            <a:r>
              <a:rPr lang="en-US" sz="2800" dirty="0"/>
              <a:t>	</a:t>
            </a:r>
            <a:r>
              <a:rPr lang="en-US" sz="2800" b="1" dirty="0"/>
              <a:t>Top 10 best performing genres based on ROI</a:t>
            </a:r>
            <a:endParaRPr lang="en-KE" sz="2800" b="1" dirty="0"/>
          </a:p>
        </p:txBody>
      </p:sp>
      <p:pic>
        <p:nvPicPr>
          <p:cNvPr id="5" name="Content Placeholder 4">
            <a:extLst>
              <a:ext uri="{FF2B5EF4-FFF2-40B4-BE49-F238E27FC236}">
                <a16:creationId xmlns:a16="http://schemas.microsoft.com/office/drawing/2014/main" id="{CBE41A85-72D9-2735-4B27-F83C66225B03}"/>
              </a:ext>
            </a:extLst>
          </p:cNvPr>
          <p:cNvPicPr>
            <a:picLocks noGrp="1" noChangeAspect="1"/>
          </p:cNvPicPr>
          <p:nvPr>
            <p:ph idx="1"/>
          </p:nvPr>
        </p:nvPicPr>
        <p:blipFill>
          <a:blip r:embed="rId2"/>
          <a:stretch>
            <a:fillRect/>
          </a:stretch>
        </p:blipFill>
        <p:spPr>
          <a:xfrm>
            <a:off x="3254388" y="2603500"/>
            <a:ext cx="7982572" cy="3624580"/>
          </a:xfrm>
        </p:spPr>
      </p:pic>
      <p:sp>
        <p:nvSpPr>
          <p:cNvPr id="13" name="TextBox 12">
            <a:extLst>
              <a:ext uri="{FF2B5EF4-FFF2-40B4-BE49-F238E27FC236}">
                <a16:creationId xmlns:a16="http://schemas.microsoft.com/office/drawing/2014/main" id="{207A19FE-1C2A-6EAC-7A51-4F598CA4D66F}"/>
              </a:ext>
            </a:extLst>
          </p:cNvPr>
          <p:cNvSpPr txBox="1"/>
          <p:nvPr/>
        </p:nvSpPr>
        <p:spPr>
          <a:xfrm>
            <a:off x="264160" y="2936240"/>
            <a:ext cx="3352800" cy="2031325"/>
          </a:xfrm>
          <a:prstGeom prst="rect">
            <a:avLst/>
          </a:prstGeom>
          <a:noFill/>
        </p:spPr>
        <p:txBody>
          <a:bodyPr wrap="square" rtlCol="0">
            <a:spAutoFit/>
          </a:bodyPr>
          <a:lstStyle/>
          <a:p>
            <a:r>
              <a:rPr lang="en-US" b="1" dirty="0"/>
              <a:t>Top 3 genres were: </a:t>
            </a:r>
            <a:r>
              <a:rPr lang="en-US" dirty="0"/>
              <a:t>1.Biography,Documentry</a:t>
            </a:r>
          </a:p>
          <a:p>
            <a:endParaRPr lang="en-US" dirty="0"/>
          </a:p>
          <a:p>
            <a:r>
              <a:rPr lang="en-US" dirty="0"/>
              <a:t>2.Drama,Family,Fantasy</a:t>
            </a:r>
          </a:p>
          <a:p>
            <a:endParaRPr lang="en-US" dirty="0"/>
          </a:p>
          <a:p>
            <a:r>
              <a:rPr lang="en-US" dirty="0"/>
              <a:t>3.Crime,Drama,Family</a:t>
            </a:r>
          </a:p>
          <a:p>
            <a:endParaRPr lang="en-KE" dirty="0"/>
          </a:p>
        </p:txBody>
      </p:sp>
    </p:spTree>
    <p:extLst>
      <p:ext uri="{BB962C8B-B14F-4D97-AF65-F5344CB8AC3E}">
        <p14:creationId xmlns:p14="http://schemas.microsoft.com/office/powerpoint/2010/main" val="3489585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B0FE1-D696-DF68-3CAF-F68781AA82AF}"/>
              </a:ext>
            </a:extLst>
          </p:cNvPr>
          <p:cNvSpPr>
            <a:spLocks noGrp="1"/>
          </p:cNvSpPr>
          <p:nvPr>
            <p:ph type="title"/>
          </p:nvPr>
        </p:nvSpPr>
        <p:spPr/>
        <p:txBody>
          <a:bodyPr/>
          <a:lstStyle/>
          <a:p>
            <a:r>
              <a:rPr lang="en-US" sz="3200" dirty="0"/>
              <a:t>			</a:t>
            </a:r>
            <a:r>
              <a:rPr lang="en-US" sz="3200" b="1" dirty="0"/>
              <a:t>Top 10 movies by  sales</a:t>
            </a:r>
            <a:endParaRPr lang="en-KE" sz="3200" b="1" dirty="0"/>
          </a:p>
        </p:txBody>
      </p:sp>
      <p:pic>
        <p:nvPicPr>
          <p:cNvPr id="5" name="Content Placeholder 4">
            <a:extLst>
              <a:ext uri="{FF2B5EF4-FFF2-40B4-BE49-F238E27FC236}">
                <a16:creationId xmlns:a16="http://schemas.microsoft.com/office/drawing/2014/main" id="{A4DA1D94-541B-81D0-74CF-14623255146D}"/>
              </a:ext>
            </a:extLst>
          </p:cNvPr>
          <p:cNvPicPr>
            <a:picLocks noGrp="1" noChangeAspect="1"/>
          </p:cNvPicPr>
          <p:nvPr>
            <p:ph idx="1"/>
          </p:nvPr>
        </p:nvPicPr>
        <p:blipFill>
          <a:blip r:embed="rId2"/>
          <a:stretch>
            <a:fillRect/>
          </a:stretch>
        </p:blipFill>
        <p:spPr>
          <a:xfrm>
            <a:off x="568960" y="2208951"/>
            <a:ext cx="10027920" cy="4425529"/>
          </a:xfrm>
        </p:spPr>
      </p:pic>
    </p:spTree>
    <p:extLst>
      <p:ext uri="{BB962C8B-B14F-4D97-AF65-F5344CB8AC3E}">
        <p14:creationId xmlns:p14="http://schemas.microsoft.com/office/powerpoint/2010/main" val="28113944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144</TotalTime>
  <Words>598</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Book Antiqua</vt:lpstr>
      <vt:lpstr>Century Gothic</vt:lpstr>
      <vt:lpstr>system-ui</vt:lpstr>
      <vt:lpstr>Wingdings</vt:lpstr>
      <vt:lpstr>Wingdings 3</vt:lpstr>
      <vt:lpstr>Ion Boardroom</vt:lpstr>
      <vt:lpstr>GROUP4_PHASE2_PROJECT</vt:lpstr>
      <vt:lpstr>   GROUP MEMBERS</vt:lpstr>
      <vt:lpstr>   Project Overview</vt:lpstr>
      <vt:lpstr>   Business Understanding</vt:lpstr>
      <vt:lpstr>   Objectives</vt:lpstr>
      <vt:lpstr>  Data exploration</vt:lpstr>
      <vt:lpstr>   Key Findings</vt:lpstr>
      <vt:lpstr> Top 10 best performing genres based on ROI</vt:lpstr>
      <vt:lpstr>   Top 10 movies by  sales</vt:lpstr>
      <vt:lpstr> Impact of average rating on global sales</vt:lpstr>
      <vt:lpstr> How spending on production budget affects global sales</vt:lpstr>
      <vt:lpstr>     Market Trends &amp; Patterns</vt:lpstr>
      <vt:lpstr>    Recommendations &amp;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GROUP4_PHASE2_PROJECT</dc:title>
  <dc:creator>Admin</dc:creator>
  <cp:lastModifiedBy>HP</cp:lastModifiedBy>
  <cp:revision>26</cp:revision>
  <dcterms:created xsi:type="dcterms:W3CDTF">2025-03-29T14:24:02Z</dcterms:created>
  <dcterms:modified xsi:type="dcterms:W3CDTF">2025-03-29T17:59:10Z</dcterms:modified>
</cp:coreProperties>
</file>