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6" r:id="rId6"/>
    <p:sldId id="287" r:id="rId7"/>
    <p:sldId id="276" r:id="rId8"/>
    <p:sldId id="289" r:id="rId9"/>
    <p:sldId id="291" r:id="rId10"/>
    <p:sldId id="290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36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988" y="3258314"/>
            <a:ext cx="9144000" cy="1938992"/>
          </a:xfrm>
        </p:spPr>
        <p:txBody>
          <a:bodyPr lIns="0" tIns="0" rIns="0" bIns="0" anchor="t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Project :Credit Application Chatbot</a:t>
            </a: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accent4"/>
                </a:solidFill>
              </a:rPr>
              <a:t>by</a:t>
            </a:r>
            <a:br>
              <a:rPr lang="en-US" sz="2000" dirty="0">
                <a:solidFill>
                  <a:schemeClr val="accent4"/>
                </a:solidFill>
              </a:rPr>
            </a:br>
            <a:br>
              <a:rPr lang="en-US" sz="2000" dirty="0">
                <a:solidFill>
                  <a:schemeClr val="accent4"/>
                </a:solidFill>
              </a:rPr>
            </a:br>
            <a:r>
              <a:rPr lang="en-US" sz="2400" dirty="0">
                <a:solidFill>
                  <a:schemeClr val="accent4"/>
                </a:solidFill>
              </a:rPr>
              <a:t>Adrian, Eric, Saiful, Shrenik and </a:t>
            </a:r>
            <a:r>
              <a:rPr lang="en-US" sz="2400" dirty="0" err="1">
                <a:solidFill>
                  <a:schemeClr val="accent4"/>
                </a:solidFill>
              </a:rPr>
              <a:t>Tarang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158510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8E47-ED62-80A9-6BEF-C20EEC5C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Brief History of Chatbot: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BD65-817D-76CF-2FB1-836D37B6A3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ELIZA was the very first chatbot as mentioned above. It was created by Joseph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Weizenbaum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in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1966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 it uses pattern matching and substitution methodology to simulate conversation.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Ally Bank was one of first who started to use Chatbots for Personalized customer service in 2015.</a:t>
            </a:r>
            <a:endParaRPr lang="en-CA" sz="2000" dirty="0"/>
          </a:p>
        </p:txBody>
      </p:sp>
      <p:pic>
        <p:nvPicPr>
          <p:cNvPr id="1026" name="Picture 2" descr="ELIZA - Wikipedia">
            <a:extLst>
              <a:ext uri="{FF2B5EF4-FFF2-40B4-BE49-F238E27FC236}">
                <a16:creationId xmlns:a16="http://schemas.microsoft.com/office/drawing/2014/main" id="{C1CACFB7-60EB-5A30-DFEE-A673D2EDA0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087" y="1825625"/>
            <a:ext cx="3927764" cy="254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47F6698-8853-8386-C06E-D93D25A1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625" y="2990738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90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371C-263C-692B-28AD-476EEFD2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Chatbots used by Financial Institutes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B723-99B8-C33A-8888-0F0CCD4BB3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sz="1800" dirty="0"/>
              <a:t>Ally Assist by Ally Bank</a:t>
            </a:r>
          </a:p>
          <a:p>
            <a:r>
              <a:rPr lang="en-CA" sz="1800" dirty="0"/>
              <a:t>Amy by HSBC</a:t>
            </a:r>
          </a:p>
          <a:p>
            <a:r>
              <a:rPr lang="en-CA" sz="1800" dirty="0" err="1"/>
              <a:t>Ceba</a:t>
            </a:r>
            <a:r>
              <a:rPr lang="en-CA" sz="1800" dirty="0"/>
              <a:t> by Commonwealth Bank (Australia)</a:t>
            </a:r>
          </a:p>
          <a:p>
            <a:r>
              <a:rPr lang="en-CA" sz="1800" dirty="0"/>
              <a:t>Citi Bot SG by Citi</a:t>
            </a:r>
          </a:p>
          <a:p>
            <a:r>
              <a:rPr lang="en-CA" sz="1800" dirty="0" err="1"/>
              <a:t>Clari</a:t>
            </a:r>
            <a:r>
              <a:rPr lang="en-CA" sz="1800" dirty="0"/>
              <a:t> by TD</a:t>
            </a:r>
          </a:p>
          <a:p>
            <a:r>
              <a:rPr lang="en-CA" sz="1800" dirty="0"/>
              <a:t>Eno by Capital One</a:t>
            </a:r>
          </a:p>
          <a:p>
            <a:r>
              <a:rPr lang="en-CA" sz="1800" dirty="0"/>
              <a:t>Nomi by RBC</a:t>
            </a:r>
          </a:p>
          <a:p>
            <a:r>
              <a:rPr lang="en-CA" sz="1800" dirty="0"/>
              <a:t>Scotia Bank Chatbot</a:t>
            </a:r>
          </a:p>
        </p:txBody>
      </p:sp>
      <p:pic>
        <p:nvPicPr>
          <p:cNvPr id="2056" name="Picture 8" descr="NOMI Find &amp; Save Review - Loans Canada">
            <a:extLst>
              <a:ext uri="{FF2B5EF4-FFF2-40B4-BE49-F238E27FC236}">
                <a16:creationId xmlns:a16="http://schemas.microsoft.com/office/drawing/2014/main" id="{A333111F-AB04-00F0-F1D2-798B8BB27F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03" y="1695425"/>
            <a:ext cx="1656337" cy="165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eet Eno, Your Capital One Assistant | Capital One - YouTube">
            <a:extLst>
              <a:ext uri="{FF2B5EF4-FFF2-40B4-BE49-F238E27FC236}">
                <a16:creationId xmlns:a16="http://schemas.microsoft.com/office/drawing/2014/main" id="{D82A0700-1A8E-83A1-461B-40448CD40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969" y="1390943"/>
            <a:ext cx="2340115" cy="131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ow to use Clari™ on the TD app">
            <a:extLst>
              <a:ext uri="{FF2B5EF4-FFF2-40B4-BE49-F238E27FC236}">
                <a16:creationId xmlns:a16="http://schemas.microsoft.com/office/drawing/2014/main" id="{2D1F2869-880A-43C7-2FE5-6FCB7840E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143" y="2948531"/>
            <a:ext cx="2157255" cy="12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iti Bot' to Launch in the U.S. in the Next Few Months | Bank Automation  News">
            <a:extLst>
              <a:ext uri="{FF2B5EF4-FFF2-40B4-BE49-F238E27FC236}">
                <a16:creationId xmlns:a16="http://schemas.microsoft.com/office/drawing/2014/main" id="{144D89F8-34E9-5E08-36BF-D9454CB1F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971" y="4039740"/>
            <a:ext cx="1796938" cy="203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est Chatbots for the Financial Services Industry - InteliWISE">
            <a:extLst>
              <a:ext uri="{FF2B5EF4-FFF2-40B4-BE49-F238E27FC236}">
                <a16:creationId xmlns:a16="http://schemas.microsoft.com/office/drawing/2014/main" id="{51AC852B-8DBB-4632-8D11-38967749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53" y="3969748"/>
            <a:ext cx="1994461" cy="22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8AA9E33B-C552-0241-C789-62939ECDF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44" y="3351762"/>
            <a:ext cx="2191104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03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50132" y="195336"/>
            <a:ext cx="11423258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Objective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Comparing two predictive models used in Machine Learning namely - Random Under Sampling and Cluster Centroid Under Sampling</a:t>
            </a:r>
          </a:p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83108" y="3150013"/>
            <a:ext cx="3968750" cy="94737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Using Using Amazon Sagemaker, Train and split test to develop models &amp; visualization to evaluate performance.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29621" y="319714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7582" y="6002854"/>
            <a:ext cx="3196648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presentation showcasing the comparison for two predictive models.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9181" y="506422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5917" y="313806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 data from Kaggle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6697" y="303866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125076" y="3306249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426642" y="3425288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6066577" y="5384117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Tasks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Finding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Build the Chatbot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Plug model into chatbot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Run the Chatbot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Build chatbot using Amazon Lex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A4337-FFB1-7004-3678-D2836BBD5DF5}"/>
              </a:ext>
            </a:extLst>
          </p:cNvPr>
          <p:cNvSpPr txBox="1"/>
          <p:nvPr/>
        </p:nvSpPr>
        <p:spPr>
          <a:xfrm>
            <a:off x="3616923" y="2467827"/>
            <a:ext cx="8553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was found using Kaggle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Dataset comprised of Credit applications submitted to a financial institution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was biased – Most of the applicants’ creditworthiness was indicating approval than rejection, hence Random Undersampling and ClusterCentroid Undersampling were used as predictive models.</a:t>
            </a:r>
          </a:p>
        </p:txBody>
      </p:sp>
    </p:spTree>
    <p:extLst>
      <p:ext uri="{BB962C8B-B14F-4D97-AF65-F5344CB8AC3E}">
        <p14:creationId xmlns:p14="http://schemas.microsoft.com/office/powerpoint/2010/main" val="135638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AC6C51-FFA0-C04F-CFFA-763232565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05" y="3827279"/>
            <a:ext cx="10012172" cy="25244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55867E-238F-3FDD-9628-620BC16AE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3" y="1423250"/>
            <a:ext cx="7539827" cy="32047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13EFB28-EEAA-E39C-172E-6CFDE55C7BE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CF4A35-3A23-4F70-E625-BBE3A122B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A1686-0882-3628-EAC4-476B53AC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8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86CA2D87-BE70-F96B-F7E7-9D4B3FD9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211772AD-AA6C-28BE-7BFC-ACF76DD60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253267" y="2825757"/>
            <a:ext cx="4336142" cy="2044685"/>
          </a:xfrm>
          <a:prstGeom prst="trapezoi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61BBD0-36DD-8601-8119-0FE6BE73BA47}"/>
              </a:ext>
            </a:extLst>
          </p:cNvPr>
          <p:cNvSpPr/>
          <p:nvPr/>
        </p:nvSpPr>
        <p:spPr>
          <a:xfrm>
            <a:off x="932015" y="3346161"/>
            <a:ext cx="2005132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Using Sagemaker Train and Split Data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Comparing two Datasets</a:t>
            </a:r>
          </a:p>
        </p:txBody>
      </p:sp>
      <p:sp>
        <p:nvSpPr>
          <p:cNvPr id="7" name="Freeform 4665" descr="Icon of graph. ">
            <a:extLst>
              <a:ext uri="{FF2B5EF4-FFF2-40B4-BE49-F238E27FC236}">
                <a16:creationId xmlns:a16="http://schemas.microsoft.com/office/drawing/2014/main" id="{7F411745-9E08-865D-E442-8DA0B6F85EEC}"/>
              </a:ext>
            </a:extLst>
          </p:cNvPr>
          <p:cNvSpPr>
            <a:spLocks/>
          </p:cNvSpPr>
          <p:nvPr/>
        </p:nvSpPr>
        <p:spPr bwMode="auto">
          <a:xfrm>
            <a:off x="2043112" y="2659800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2F39CF-243B-A892-C890-DB9DCD4B1116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Tasks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977464-B6E6-2515-AC5B-5D2BBDF17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280D61-0676-068E-DED4-A01761E12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9ED6CD-9F4C-BD23-6EC3-108295695EC3}"/>
              </a:ext>
            </a:extLst>
          </p:cNvPr>
          <p:cNvSpPr txBox="1"/>
          <p:nvPr/>
        </p:nvSpPr>
        <p:spPr>
          <a:xfrm>
            <a:off x="2987480" y="794178"/>
            <a:ext cx="595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Random Undersampling Vs. ClusterCentroid Undersampling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D21AB0-EF6F-B411-8215-432207620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406" y="2140338"/>
            <a:ext cx="3842456" cy="28226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D64105-72D8-57AA-E285-F652B1176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120" y="2140338"/>
            <a:ext cx="4071797" cy="2822694"/>
          </a:xfrm>
          <a:prstGeom prst="rect">
            <a:avLst/>
          </a:prstGeom>
        </p:spPr>
      </p:pic>
      <p:sp>
        <p:nvSpPr>
          <p:cNvPr id="17" name="Freeform 1676" descr="Icon of check box. ">
            <a:extLst>
              <a:ext uri="{FF2B5EF4-FFF2-40B4-BE49-F238E27FC236}">
                <a16:creationId xmlns:a16="http://schemas.microsoft.com/office/drawing/2014/main" id="{02CFCD16-A2D5-4472-8CDC-B8E05DF2AD04}"/>
              </a:ext>
            </a:extLst>
          </p:cNvPr>
          <p:cNvSpPr>
            <a:spLocks noEditPoints="1"/>
          </p:cNvSpPr>
          <p:nvPr/>
        </p:nvSpPr>
        <p:spPr bwMode="auto">
          <a:xfrm>
            <a:off x="1268095" y="268555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242</TotalTime>
  <Words>262</Words>
  <Application>Microsoft Office PowerPoint</Application>
  <PresentationFormat>Widescreen</PresentationFormat>
  <Paragraphs>47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Century Gothic</vt:lpstr>
      <vt:lpstr>Segoe UI Light</vt:lpstr>
      <vt:lpstr>Office Theme</vt:lpstr>
      <vt:lpstr>Project :Credit Application Chatbot  by  Adrian, Eric, Saiful, Shrenik and Tarang</vt:lpstr>
      <vt:lpstr>Brief History of Chatbot:</vt:lpstr>
      <vt:lpstr>Chatbots used by Financial Institutes</vt:lpstr>
      <vt:lpstr>Project analysis slide 2</vt:lpstr>
      <vt:lpstr>Project analysis slide 3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:Credit Card Application Chatbot by Adrian, Eric, Saiful, Shrenik and Tarang</dc:title>
  <dc:creator>Saiful Ahmed</dc:creator>
  <cp:lastModifiedBy>Saiful Ahmed</cp:lastModifiedBy>
  <cp:revision>5</cp:revision>
  <dcterms:created xsi:type="dcterms:W3CDTF">2022-09-17T12:23:15Z</dcterms:created>
  <dcterms:modified xsi:type="dcterms:W3CDTF">2022-09-20T23:37:35Z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