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png" ContentType="image/png"/>
  <Override PartName="/ppt/media/image25.png" ContentType="image/png"/>
  <Override PartName="/ppt/media/image12.png" ContentType="image/png"/>
  <Override PartName="/ppt/media/image10.png" ContentType="image/png"/>
  <Override PartName="/ppt/media/image26.png" ContentType="image/png"/>
  <Override PartName="/ppt/media/image3.png" ContentType="image/png"/>
  <Override PartName="/ppt/media/image13.png" ContentType="image/png"/>
  <Override PartName="/ppt/media/image11.png" ContentType="image/png"/>
  <Override PartName="/ppt/media/image1.png" ContentType="image/png"/>
  <Override PartName="/ppt/media/image24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17.png" ContentType="image/png"/>
  <Override PartName="/ppt/media/image7.png" ContentType="image/png"/>
  <Override PartName="/ppt/media/image6.png" ContentType="image/png"/>
  <Override PartName="/ppt/media/image16.png" ContentType="image/png"/>
  <Override PartName="/ppt/media/image20.png" ContentType="image/png"/>
  <Override PartName="/ppt/media/image8.png" ContentType="image/png"/>
  <Override PartName="/ppt/media/image18.png" ContentType="image/png"/>
  <Override PartName="/ppt/media/image19.png" ContentType="image/png"/>
  <Override PartName="/ppt/media/image9.png" ContentType="image/png"/>
  <Override PartName="/ppt/media/image21.png" ContentType="image/png"/>
  <Override PartName="/ppt/media/image22.png" ContentType="image/png"/>
  <Override PartName="/ppt/media/image23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9FBB2F-DD3F-4154-AC42-BA95324B92F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11760" y="280224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470758-DA77-412E-BB9C-27964AEE1A4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784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DCA1D1-36C7-47AD-9A14-463C5DABB59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19248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7320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1176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19248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7320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B487C7-C990-4F73-8363-A4DBF1C1478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3EB67-91C5-4981-96A4-9B7A18DBDCE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D792A-BBFF-45D6-B7A1-1263A5B053F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3A3760-A1E4-4110-8976-6573A098106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34441-B177-4EC4-962B-700A1D10802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4362ED-2DFE-4884-B549-2C407F463F6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88D35-5716-494C-9BA5-8A3F276E441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46600F-958C-4B29-A901-C33FD1900F8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583F65-3D19-408A-9BB6-0BF3AFB4EBF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784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F7C5D-FB0F-45A0-A80A-1AD17CEE8ED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BBC1A-78FC-46DB-89B2-B9217854CC6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11760" y="280224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2DA94-1869-4834-A947-E0F1119CB64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784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C10FF-92E6-4D5B-9E7D-51C7A8E42D0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19248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73200" y="101772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31176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19248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73200" y="280224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66C9A-3F95-4A2D-A48F-66A83BB1430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F05573-BCB0-4F32-9511-60CE3B8D99F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AD8BB2-5735-4557-8771-3AFAFFCC5F3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ADA381-F32A-4968-87DB-F1D106ED00E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9BFD51-A220-4D6C-9F09-9A6AD87A878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BE32CB-EBD6-4DF9-91EF-DF2E15D4407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7840" y="280224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52997A-45D3-474F-AC17-95D17AEBF88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7840" y="101772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11760" y="280224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7B0CDA-6AF4-46DB-96CD-33EB8E54E09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5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56;p1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57;p1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58;p1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B37987-5F60-459B-A544-486B12EE7CEF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30;p25" descr=""/>
          <p:cNvPicPr/>
          <p:nvPr/>
        </p:nvPicPr>
        <p:blipFill>
          <a:blip r:embed="rId2"/>
          <a:stretch/>
        </p:blipFill>
        <p:spPr>
          <a:xfrm>
            <a:off x="7382520" y="4703760"/>
            <a:ext cx="1449360" cy="2980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31;p25" descr=""/>
          <p:cNvPicPr/>
          <p:nvPr/>
        </p:nvPicPr>
        <p:blipFill>
          <a:blip r:embed="rId3"/>
          <a:stretch/>
        </p:blipFill>
        <p:spPr>
          <a:xfrm>
            <a:off x="6912000" y="0"/>
            <a:ext cx="1920240" cy="5724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67E7559-E5B2-4519-8B69-CBFE1E6A5867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1e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77;p37"/>
          <p:cNvSpPr/>
          <p:nvPr/>
        </p:nvSpPr>
        <p:spPr>
          <a:xfrm>
            <a:off x="1800" y="0"/>
            <a:ext cx="9143640" cy="5143320"/>
          </a:xfrm>
          <a:prstGeom prst="rect">
            <a:avLst/>
          </a:prstGeom>
          <a:solidFill>
            <a:srgbClr val="db1e2f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ffffff"/>
                </a:solidFill>
                <a:latin typeface="Raleway"/>
                <a:ea typeface="Raleway"/>
              </a:rPr>
              <a:t>Análise e Projeto de Sistemas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ffffff"/>
                </a:solidFill>
                <a:latin typeface="Raleway"/>
                <a:ea typeface="Raleway"/>
              </a:rPr>
              <a:t>Entrega 2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Lato"/>
                <a:ea typeface="Lato"/>
              </a:rPr>
              <a:t>Enzo Gurgel Bissoli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Lato"/>
                <a:ea typeface="Lato"/>
              </a:rPr>
              <a:t>Hugo Alves Cardoso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180;p37" descr=""/>
          <p:cNvPicPr/>
          <p:nvPr/>
        </p:nvPicPr>
        <p:blipFill>
          <a:blip r:embed="rId1"/>
          <a:stretch/>
        </p:blipFill>
        <p:spPr>
          <a:xfrm>
            <a:off x="311760" y="4337640"/>
            <a:ext cx="1914120" cy="5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4º Caso de Uso: Efetuar Login (Classes)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228;p45" descr=""/>
          <p:cNvPicPr/>
          <p:nvPr/>
        </p:nvPicPr>
        <p:blipFill>
          <a:blip r:embed="rId1"/>
          <a:stretch/>
        </p:blipFill>
        <p:spPr>
          <a:xfrm>
            <a:off x="2266920" y="1017720"/>
            <a:ext cx="4609800" cy="36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5º Caso de Uso: Visualizar Notas (Sequência)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234;p46" descr=""/>
          <p:cNvPicPr/>
          <p:nvPr/>
        </p:nvPicPr>
        <p:blipFill>
          <a:blip r:embed="rId1"/>
          <a:stretch/>
        </p:blipFill>
        <p:spPr>
          <a:xfrm>
            <a:off x="1908000" y="923760"/>
            <a:ext cx="532800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5º Caso de Uso: Visualizar Notas (Classes)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240;p47" descr=""/>
          <p:cNvPicPr/>
          <p:nvPr/>
        </p:nvPicPr>
        <p:blipFill>
          <a:blip r:embed="rId1"/>
          <a:stretch/>
        </p:blipFill>
        <p:spPr>
          <a:xfrm>
            <a:off x="1890000" y="1017720"/>
            <a:ext cx="536364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6º Caso de Uso: Emitir Histórico (Sequência)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246;p48" descr=""/>
          <p:cNvPicPr/>
          <p:nvPr/>
        </p:nvPicPr>
        <p:blipFill>
          <a:blip r:embed="rId1"/>
          <a:stretch/>
        </p:blipFill>
        <p:spPr>
          <a:xfrm>
            <a:off x="1319040" y="1017720"/>
            <a:ext cx="6505560" cy="368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6º Caso de Uso: Emitir Histórico (Classes)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252;p49" descr=""/>
          <p:cNvPicPr/>
          <p:nvPr/>
        </p:nvPicPr>
        <p:blipFill>
          <a:blip r:embed="rId1"/>
          <a:stretch/>
        </p:blipFill>
        <p:spPr>
          <a:xfrm>
            <a:off x="2360520" y="1017720"/>
            <a:ext cx="442260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258;p50" descr=""/>
          <p:cNvPicPr/>
          <p:nvPr/>
        </p:nvPicPr>
        <p:blipFill>
          <a:blip r:embed="rId1"/>
          <a:stretch/>
        </p:blipFill>
        <p:spPr>
          <a:xfrm>
            <a:off x="538200" y="1017720"/>
            <a:ext cx="7803000" cy="36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(Telas GUI e Fachada)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264;p51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27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(Padrão Abstract Factory)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270;p52" descr=""/>
          <p:cNvPicPr/>
          <p:nvPr/>
        </p:nvPicPr>
        <p:blipFill>
          <a:blip r:embed="rId1"/>
          <a:stretch/>
        </p:blipFill>
        <p:spPr>
          <a:xfrm>
            <a:off x="452520" y="1116720"/>
            <a:ext cx="7320960" cy="35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(Padrão Abstract Factory)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76;p53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314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(Fachada e Controlers)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282;p54" descr=""/>
          <p:cNvPicPr/>
          <p:nvPr/>
        </p:nvPicPr>
        <p:blipFill>
          <a:blip r:embed="rId1"/>
          <a:stretch/>
        </p:blipFill>
        <p:spPr>
          <a:xfrm>
            <a:off x="426960" y="1415880"/>
            <a:ext cx="8290080" cy="23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de Comunicações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4768560" cy="358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(Matrícula)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88;p55" descr=""/>
          <p:cNvPicPr/>
          <p:nvPr/>
        </p:nvPicPr>
        <p:blipFill>
          <a:blip r:embed="rId1"/>
          <a:stretch/>
        </p:blipFill>
        <p:spPr>
          <a:xfrm>
            <a:off x="1918080" y="1017720"/>
            <a:ext cx="5307840" cy="399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(Documentos Acadêmicos)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294;p56" descr=""/>
          <p:cNvPicPr/>
          <p:nvPr/>
        </p:nvPicPr>
        <p:blipFill>
          <a:blip r:embed="rId1"/>
          <a:stretch/>
        </p:blipFill>
        <p:spPr>
          <a:xfrm>
            <a:off x="3169440" y="1017720"/>
            <a:ext cx="2804760" cy="41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(Login)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300;p57" descr=""/>
          <p:cNvPicPr/>
          <p:nvPr/>
        </p:nvPicPr>
        <p:blipFill>
          <a:blip r:embed="rId1"/>
          <a:stretch/>
        </p:blipFill>
        <p:spPr>
          <a:xfrm>
            <a:off x="2351160" y="1017720"/>
            <a:ext cx="4441680" cy="40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(Aplicar Bolsa)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306;p58" descr=""/>
          <p:cNvPicPr/>
          <p:nvPr/>
        </p:nvPicPr>
        <p:blipFill>
          <a:blip r:embed="rId1"/>
          <a:stretch/>
        </p:blipFill>
        <p:spPr>
          <a:xfrm>
            <a:off x="311760" y="1017720"/>
            <a:ext cx="8565120" cy="40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Diagrama Arquitetura (Pacotes)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312;p59" descr=""/>
          <p:cNvPicPr/>
          <p:nvPr/>
        </p:nvPicPr>
        <p:blipFill>
          <a:blip r:embed="rId1"/>
          <a:stretch/>
        </p:blipFill>
        <p:spPr>
          <a:xfrm>
            <a:off x="345240" y="935640"/>
            <a:ext cx="8453160" cy="37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1º Caso de Uso: Aplicar Bolsa (Sequência) 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86;p38" descr=""/>
          <p:cNvPicPr/>
          <p:nvPr/>
        </p:nvPicPr>
        <p:blipFill>
          <a:blip r:embed="rId1"/>
          <a:stretch/>
        </p:blipFill>
        <p:spPr>
          <a:xfrm>
            <a:off x="152280" y="1360800"/>
            <a:ext cx="8838720" cy="267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1º Caso de Uso: Aplicar Bolsa (Classes) 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92;p39" descr=""/>
          <p:cNvPicPr/>
          <p:nvPr/>
        </p:nvPicPr>
        <p:blipFill>
          <a:blip r:embed="rId1"/>
          <a:stretch/>
        </p:blipFill>
        <p:spPr>
          <a:xfrm>
            <a:off x="1724400" y="1017720"/>
            <a:ext cx="5694840" cy="36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2º Caso de Uso: Realizar Matrícula (Sequência) 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98;p40" descr=""/>
          <p:cNvPicPr/>
          <p:nvPr/>
        </p:nvPicPr>
        <p:blipFill>
          <a:blip r:embed="rId1"/>
          <a:stretch/>
        </p:blipFill>
        <p:spPr>
          <a:xfrm>
            <a:off x="152280" y="1110600"/>
            <a:ext cx="8838720" cy="32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2º Caso de Uso: Realizar Matrícula (Classes) 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204;p41" descr=""/>
          <p:cNvPicPr/>
          <p:nvPr/>
        </p:nvPicPr>
        <p:blipFill>
          <a:blip r:embed="rId1"/>
          <a:stretch/>
        </p:blipFill>
        <p:spPr>
          <a:xfrm>
            <a:off x="1998720" y="1017720"/>
            <a:ext cx="514656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3º Caso de Uso: Comprovante Matrícula (Sequência)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210;p42" descr=""/>
          <p:cNvPicPr/>
          <p:nvPr/>
        </p:nvPicPr>
        <p:blipFill>
          <a:blip r:embed="rId1"/>
          <a:stretch/>
        </p:blipFill>
        <p:spPr>
          <a:xfrm>
            <a:off x="935280" y="1017720"/>
            <a:ext cx="7272720" cy="361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3º Caso de Uso: Comprovante Matrícula (Classes)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216;p43" descr=""/>
          <p:cNvPicPr/>
          <p:nvPr/>
        </p:nvPicPr>
        <p:blipFill>
          <a:blip r:embed="rId1"/>
          <a:stretch/>
        </p:blipFill>
        <p:spPr>
          <a:xfrm>
            <a:off x="1908000" y="1017720"/>
            <a:ext cx="532800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pc="-1" strike="noStrike">
                <a:solidFill>
                  <a:srgbClr val="db1e2f"/>
                </a:solidFill>
                <a:latin typeface="Proxima Nova"/>
                <a:ea typeface="Proxima Nova"/>
              </a:rPr>
              <a:t>4º Caso de Uso: Efetuar Login (Sequência)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222;p44" descr=""/>
          <p:cNvPicPr/>
          <p:nvPr/>
        </p:nvPicPr>
        <p:blipFill>
          <a:blip r:embed="rId1"/>
          <a:stretch/>
        </p:blipFill>
        <p:spPr>
          <a:xfrm>
            <a:off x="1940760" y="1017720"/>
            <a:ext cx="526212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LibreOffice/7.6.1.2$MacOSX_X86_64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2023-12-21T23:22:09Z</dcterms:modified>
  <cp:revision>1</cp:revision>
  <dc:subject/>
  <dc:title/>
</cp:coreProperties>
</file>