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3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italic.fntdata"/><Relationship Id="rId10" Type="http://schemas.openxmlformats.org/officeDocument/2006/relationships/slide" Target="slides/slide3.xml"/><Relationship Id="rId32" Type="http://schemas.openxmlformats.org/officeDocument/2006/relationships/font" Target="fonts/Raleway-bold.fntdata"/><Relationship Id="rId13" Type="http://schemas.openxmlformats.org/officeDocument/2006/relationships/slide" Target="slides/slide6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5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8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7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0.xml"/><Relationship Id="rId39" Type="http://schemas.openxmlformats.org/officeDocument/2006/relationships/font" Target="fonts/Lato-regular.fntdata"/><Relationship Id="rId16" Type="http://schemas.openxmlformats.org/officeDocument/2006/relationships/slide" Target="slides/slide9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d7688e63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d7688e63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7688e630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d7688e630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d7688e63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d7688e63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d7688e630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d7688e630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7688e63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d7688e63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d7688e630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d7688e630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d7688e63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d7688e63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7688e630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7688e630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d7688e630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d7688e63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d7688e630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d7688e63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d7688e630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d7688e630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d7688e63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d7688e63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d7688e63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d7688e63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d7688e630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d7688e630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d7688e630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d7688e630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d7688e630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d7688e630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d7688e63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d7688e63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d7688e63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d7688e63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d7688e63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d7688e63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d7688e63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d7688e63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d7688e63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d7688e63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d7688e630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d7688e630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d7688e63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d7688e63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elo Slide CIn-UFPE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1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Proxima Nova"/>
              <a:buNone/>
              <a:defRPr b="1" sz="2500">
                <a:solidFill>
                  <a:srgbClr val="DB1E2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30" name="Google Shape;130;p2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382459" y="4703623"/>
            <a:ext cx="1449841" cy="2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1820" y="-1"/>
            <a:ext cx="1920482" cy="5727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/>
          <p:nvPr/>
        </p:nvSpPr>
        <p:spPr>
          <a:xfrm>
            <a:off x="1675" y="0"/>
            <a:ext cx="9144000" cy="5143500"/>
          </a:xfrm>
          <a:prstGeom prst="rect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Análise e Projeto de Sistemas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Entrega 2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79" name="Google Shape;179;p37"/>
          <p:cNvSpPr txBox="1"/>
          <p:nvPr>
            <p:ph idx="1" type="subTitle"/>
          </p:nvPr>
        </p:nvSpPr>
        <p:spPr>
          <a:xfrm>
            <a:off x="729625" y="3172900"/>
            <a:ext cx="76881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Enzo Gurgel Bissoli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Hugo Alves Cardoso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37726"/>
            <a:ext cx="1914568" cy="5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5º Caso de Uso: Visualizar Notas</a:t>
            </a:r>
            <a:r>
              <a:rPr lang="pt-BR"/>
              <a:t> (Sequência)</a:t>
            </a:r>
            <a:endParaRPr/>
          </a:p>
        </p:txBody>
      </p:sp>
      <p:pic>
        <p:nvPicPr>
          <p:cNvPr id="234" name="Google Shape;2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88" y="923650"/>
            <a:ext cx="53282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5º Caso de Uso: Visualizar Notas (Classes)</a:t>
            </a:r>
            <a:endParaRPr/>
          </a:p>
        </p:txBody>
      </p:sp>
      <p:pic>
        <p:nvPicPr>
          <p:cNvPr id="240" name="Google Shape;2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975" y="1017725"/>
            <a:ext cx="53640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6º Caso de Uso: Emitir Histórico (Sequência)</a:t>
            </a:r>
            <a:endParaRPr/>
          </a:p>
        </p:txBody>
      </p:sp>
      <p:pic>
        <p:nvPicPr>
          <p:cNvPr id="246" name="Google Shape;2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63" y="1017725"/>
            <a:ext cx="6505876" cy="368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6º Caso de Uso: Emitir Histórico (Classes)</a:t>
            </a:r>
            <a:endParaRPr/>
          </a:p>
        </p:txBody>
      </p:sp>
      <p:pic>
        <p:nvPicPr>
          <p:cNvPr id="252" name="Google Shape;2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563" y="1017725"/>
            <a:ext cx="44228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</a:t>
            </a:r>
            <a:endParaRPr/>
          </a:p>
        </p:txBody>
      </p:sp>
      <p:pic>
        <p:nvPicPr>
          <p:cNvPr id="258" name="Google Shape;2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5" y="1017725"/>
            <a:ext cx="7803349" cy="362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 (Telas GUI e Fachada)</a:t>
            </a:r>
            <a:endParaRPr/>
          </a:p>
        </p:txBody>
      </p:sp>
      <p:pic>
        <p:nvPicPr>
          <p:cNvPr id="264" name="Google Shape;2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 (Padrão Abstract Factory)</a:t>
            </a:r>
            <a:endParaRPr/>
          </a:p>
        </p:txBody>
      </p:sp>
      <p:pic>
        <p:nvPicPr>
          <p:cNvPr id="270" name="Google Shape;2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1116550"/>
            <a:ext cx="7321174" cy="3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 (Padrão </a:t>
            </a:r>
            <a:r>
              <a:rPr lang="pt-BR"/>
              <a:t>Abstract</a:t>
            </a:r>
            <a:r>
              <a:rPr lang="pt-BR"/>
              <a:t> Factory)</a:t>
            </a:r>
            <a:endParaRPr/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4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 (Fachada e Controlers)</a:t>
            </a:r>
            <a:endParaRPr/>
          </a:p>
        </p:txBody>
      </p:sp>
      <p:pic>
        <p:nvPicPr>
          <p:cNvPr id="282" name="Google Shape;2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50" y="1415812"/>
            <a:ext cx="8290299" cy="23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 (Matrícula)</a:t>
            </a:r>
            <a:endParaRPr/>
          </a:p>
        </p:txBody>
      </p:sp>
      <p:pic>
        <p:nvPicPr>
          <p:cNvPr id="288" name="Google Shape;2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913" y="1017725"/>
            <a:ext cx="5308174" cy="399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º Caso de Uso: Aplicar Bolsa (Sequência) </a:t>
            </a:r>
            <a:endParaRPr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0625"/>
            <a:ext cx="8839201" cy="2678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 (Documentos </a:t>
            </a:r>
            <a:r>
              <a:rPr lang="pt-BR"/>
              <a:t>Acadêmicos</a:t>
            </a:r>
            <a:r>
              <a:rPr lang="pt-BR"/>
              <a:t>)</a:t>
            </a:r>
            <a:endParaRPr/>
          </a:p>
        </p:txBody>
      </p:sp>
      <p:pic>
        <p:nvPicPr>
          <p:cNvPr id="294" name="Google Shape;2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26" y="1017725"/>
            <a:ext cx="280494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 (Login)</a:t>
            </a:r>
            <a:endParaRPr/>
          </a:p>
        </p:txBody>
      </p:sp>
      <p:pic>
        <p:nvPicPr>
          <p:cNvPr id="300" name="Google Shape;3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038" y="1017725"/>
            <a:ext cx="4441925" cy="406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 (Aplicar Bolsa)</a:t>
            </a:r>
            <a:endParaRPr/>
          </a:p>
        </p:txBody>
      </p:sp>
      <p:pic>
        <p:nvPicPr>
          <p:cNvPr id="306" name="Google Shape;30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65600" cy="40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Arquitetura (Pacotes)</a:t>
            </a:r>
            <a:endParaRPr/>
          </a:p>
        </p:txBody>
      </p:sp>
      <p:pic>
        <p:nvPicPr>
          <p:cNvPr id="312" name="Google Shape;3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7" y="935550"/>
            <a:ext cx="8453426" cy="3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º Caso de Uso: Aplicar Bolsa (Classes) </a:t>
            </a:r>
            <a:endParaRPr/>
          </a:p>
        </p:txBody>
      </p:sp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375" y="1017725"/>
            <a:ext cx="5695249" cy="36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º Caso de Uso: Realizar </a:t>
            </a:r>
            <a:r>
              <a:rPr lang="pt-BR"/>
              <a:t>Matrícula</a:t>
            </a:r>
            <a:r>
              <a:rPr lang="pt-BR"/>
              <a:t> (Sequência) </a:t>
            </a:r>
            <a:endParaRPr/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600"/>
            <a:ext cx="8839200" cy="323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2º Caso de Uso: Realizar Matrícula (Classes) </a:t>
            </a:r>
            <a:endParaRPr/>
          </a:p>
        </p:txBody>
      </p:sp>
      <p:pic>
        <p:nvPicPr>
          <p:cNvPr id="204" name="Google Shape;2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88" y="1017725"/>
            <a:ext cx="51468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3º Caso de Uso: Comprovante Matrícula (Sequência)</a:t>
            </a:r>
            <a:endParaRPr/>
          </a:p>
        </p:txBody>
      </p:sp>
      <p:pic>
        <p:nvPicPr>
          <p:cNvPr id="210" name="Google Shape;2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400" y="1017725"/>
            <a:ext cx="7273201" cy="36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3º Caso de Uso: Comprovante Matrícula (Classes)</a:t>
            </a:r>
            <a:endParaRPr/>
          </a:p>
        </p:txBody>
      </p:sp>
      <p:pic>
        <p:nvPicPr>
          <p:cNvPr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88" y="1017725"/>
            <a:ext cx="53282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4º Caso de Uso: Efetuar Login (Sequência)</a:t>
            </a:r>
            <a:endParaRPr/>
          </a:p>
        </p:txBody>
      </p:sp>
      <p:pic>
        <p:nvPicPr>
          <p:cNvPr id="222" name="Google Shape;2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825" y="1017725"/>
            <a:ext cx="52623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4º Caso de Uso: Efetuar Login (Classes)</a:t>
            </a:r>
            <a:endParaRPr/>
          </a:p>
        </p:txBody>
      </p:sp>
      <p:pic>
        <p:nvPicPr>
          <p:cNvPr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38" y="1017725"/>
            <a:ext cx="4610125" cy="3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