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Proxima Nova"/>
      <p:regular r:id="rId51"/>
      <p:bold r:id="rId52"/>
      <p:italic r:id="rId53"/>
      <p:boldItalic r:id="rId54"/>
    </p:embeddedFont>
    <p:embeddedFont>
      <p:font typeface="Hind"/>
      <p:regular r:id="rId55"/>
      <p:bold r:id="rId56"/>
    </p:embeddedFont>
    <p:embeddedFont>
      <p:font typeface="Proxima Nova Semibold"/>
      <p:regular r:id="rId57"/>
      <p:bold r:id="rId58"/>
      <p:boldItalic r:id="rId59"/>
    </p:embeddedFont>
    <p:embeddedFont>
      <p:font typeface="Open Sans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OpenSans-italic.fntdata"/><Relationship Id="rId61" Type="http://schemas.openxmlformats.org/officeDocument/2006/relationships/font" Target="fonts/OpenSans-bold.fntdata"/><Relationship Id="rId20" Type="http://schemas.openxmlformats.org/officeDocument/2006/relationships/slide" Target="slides/slide15.xml"/><Relationship Id="rId63" Type="http://schemas.openxmlformats.org/officeDocument/2006/relationships/font" Target="fonts/Open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penSans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-regular.fntdata"/><Relationship Id="rId50" Type="http://schemas.openxmlformats.org/officeDocument/2006/relationships/slide" Target="slides/slide45.xml"/><Relationship Id="rId53" Type="http://schemas.openxmlformats.org/officeDocument/2006/relationships/font" Target="fonts/ProximaNova-italic.fntdata"/><Relationship Id="rId52" Type="http://schemas.openxmlformats.org/officeDocument/2006/relationships/font" Target="fonts/ProximaNova-bold.fntdata"/><Relationship Id="rId11" Type="http://schemas.openxmlformats.org/officeDocument/2006/relationships/slide" Target="slides/slide6.xml"/><Relationship Id="rId55" Type="http://schemas.openxmlformats.org/officeDocument/2006/relationships/font" Target="fonts/Hind-regular.fntdata"/><Relationship Id="rId10" Type="http://schemas.openxmlformats.org/officeDocument/2006/relationships/slide" Target="slides/slide5.xml"/><Relationship Id="rId54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57" Type="http://schemas.openxmlformats.org/officeDocument/2006/relationships/font" Target="fonts/ProximaNovaSemibold-regular.fntdata"/><Relationship Id="rId12" Type="http://schemas.openxmlformats.org/officeDocument/2006/relationships/slide" Target="slides/slide7.xml"/><Relationship Id="rId56" Type="http://schemas.openxmlformats.org/officeDocument/2006/relationships/font" Target="fonts/Hind-bold.fntdata"/><Relationship Id="rId15" Type="http://schemas.openxmlformats.org/officeDocument/2006/relationships/slide" Target="slides/slide10.xml"/><Relationship Id="rId59" Type="http://schemas.openxmlformats.org/officeDocument/2006/relationships/font" Target="fonts/ProximaNovaSemibold-boldItalic.fntdata"/><Relationship Id="rId14" Type="http://schemas.openxmlformats.org/officeDocument/2006/relationships/slide" Target="slides/slide9.xml"/><Relationship Id="rId58" Type="http://schemas.openxmlformats.org/officeDocument/2006/relationships/font" Target="fonts/ProximaNovaSemibo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bc757f16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dbc757f164_0_1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1e1767757_0_4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0" name="Google Shape;140;g2c1e1767757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g2c1e176775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 fluxo de eventos pode ser visto com duplo clique nos Casos de Uso Efetuar Login, Efetuar Pagamento do Qualiti Card e Realizar DOC (pacote Use Case View).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Observe o exemplo para os casos de uso Efetuar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Login e Efetuar Pagamento do Qualiti Card.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1e1767757_0_5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7" name="Google Shape;147;g2c1e1767757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g2c1e176775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 fluxo de eventos pode ser visto com duplo clique nos Casos de Uso Efetuar Login, Efetuar Pagamento do Qualiti Card e Realizar DOC (pacote Use Case View).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Observe o exemplo para os casos de uso Efetuar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Login e Efetuar Pagamento do Qualiti Card.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1e1767757_0_5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4" name="Google Shape;154;g2c1e1767757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g2c1e176775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 fluxo de eventos pode ser visto com duplo clique nos Casos de Uso Efetuar Login, Efetuar Pagamento do Qualiti Card e Realizar DOC (pacote Use Case View).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Observe o exemplo para os casos de uso Efetuar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Login e Efetuar Pagamento do Qualiti Card.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1e1767757_0_6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2" name="Google Shape;162;g2c1e1767757_0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g2c1e176775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 fluxo de eventos pode ser visto com duplo clique nos Casos de Uso Efetuar Login, Efetuar Pagamento do Qualiti Card e Realizar DOC (pacote Use Case View).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Observe o exemplo para os casos de uso Efetuar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Login e Efetuar Pagamento do Qualiti Card.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1e1767757_0_7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9" name="Google Shape;169;g2c1e1767757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c1e176775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 fluxo de eventos pode ser visto com duplo clique nos Casos de Uso Efetuar Login, Efetuar Pagamento do Qualiti Card e Realizar DOC (pacote Use Case View).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Observe o exemplo para os casos de uso Efetuar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Login e Efetuar Pagamento do Qualiti Card.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1e1767757_0_8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6" name="Google Shape;176;g2c1e1767757_0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g2c1e176775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 fluxo de eventos pode ser visto com duplo clique nos Casos de Uso Efetuar Login, Efetuar Pagamento do Qualiti Card e Realizar DOC (pacote Use Case View).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Observe o exemplo para os casos de uso Efetuar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Login e Efetuar Pagamento do Qualiti Card.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1e1767757_0_10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3" name="Google Shape;183;g2c1e1767757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g2c1e176775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 fluxo de eventos pode ser visto com duplo clique nos Casos de Uso Efetuar Login, Efetuar Pagamento do Qualiti Card e Realizar DOC (pacote Use Case View).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Observe o exemplo para os casos de uso Efetuar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Login e Efetuar Pagamento do Qualiti Card.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c1e1767757_0_1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0" name="Google Shape;190;g2c1e1767757_0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g2c1e176775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 fluxo de eventos pode ser visto com duplo clique nos Casos de Uso Efetuar Login, Efetuar Pagamento do Qualiti Card e Realizar DOC (pacote Use Case View).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Observe o exemplo para os casos de uso Efetuar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Login e Efetuar Pagamento do Qualiti Card.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1e1767757_0_1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7" name="Google Shape;197;g2c1e1767757_0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g2c1e176775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 fluxo de eventos pode ser visto com duplo clique nos Casos de Uso Efetuar Login, Efetuar Pagamento do Qualiti Card e Realizar DOC (pacote Use Case View).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Observe o exemplo para os casos de uso Efetuar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Login e Efetuar Pagamento do Qualiti Card.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1e1767757_0_12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4" name="Google Shape;204;g2c1e1767757_0_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g2c1e176775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 fluxo de eventos pode ser visto com duplo clique nos Casos de Uso Efetuar Login, Efetuar Pagamento do Qualiti Card e Realizar DOC (pacote Use Case View).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Observe o exemplo para os casos de uso Efetuar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Login e Efetuar Pagamento do Qualiti Card.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1e1767757_0_13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1" name="Google Shape;211;g2c1e1767757_0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g2c1e176775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 fluxo de eventos pode ser visto com duplo clique nos Casos de Uso Efetuar Login, Efetuar Pagamento do Qualiti Card e Realizar DOC (pacote Use Case View).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Observe o exemplo para os casos de uso Efetuar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Login e Efetuar Pagamento do Qualiti Card.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c1e1767757_0_14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8" name="Google Shape;218;g2c1e1767757_0_1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g2c1e176775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 fluxo de eventos pode ser visto com duplo clique nos Casos de Uso Efetuar Login, Efetuar Pagamento do Qualiti Card e Realizar DOC (pacote Use Case View).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Observe o exemplo para os casos de uso Efetuar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Login e Efetuar Pagamento do Qualiti Card.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1e1767757_0_15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5" name="Google Shape;225;g2c1e1767757_0_1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g2c1e176775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 fluxo de eventos pode ser visto com duplo clique nos Casos de Uso Efetuar Login, Efetuar Pagamento do Qualiti Card e Realizar DOC (pacote Use Case View).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Observe o exemplo para os casos de uso Efetuar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Login e Efetuar Pagamento do Qualiti Card.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c1e1767757_0_16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2" name="Google Shape;232;g2c1e1767757_0_1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g2c1e176775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 fluxo de eventos pode ser visto com duplo clique nos Casos de Uso Efetuar Login, Efetuar Pagamento do Qualiti Card e Realizar DOC (pacote Use Case View).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Observe o exemplo para os casos de uso Efetuar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Login e Efetuar Pagamento do Qualiti Card.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c1e1767757_0_17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9" name="Google Shape;239;g2c1e1767757_0_1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g2c1e176775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 fluxo de eventos pode ser visto com duplo clique nos Casos de Uso Efetuar Login, Efetuar Pagamento do Qualiti Card e Realizar DOC (pacote Use Case View).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Observe o exemplo para os casos de uso Efetuar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Login e Efetuar Pagamento do Qualiti Card.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c1e1767757_0_17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6" name="Google Shape;246;g2c1e1767757_0_1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g2c1e176775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 fluxo de eventos pode ser visto com duplo clique nos Casos de Uso Efetuar Login, Efetuar Pagamento do Qualiti Card e Realizar DOC (pacote Use Case View).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Observe o exemplo para os casos de uso Efetuar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Login e Efetuar Pagamento do Qualiti Card.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1e1767757_0_18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3" name="Google Shape;253;g2c1e1767757_0_1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g2c1e176775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 fluxo de eventos pode ser visto com duplo clique nos Casos de Uso Efetuar Login, Efetuar Pagamento do Qualiti Card e Realizar DOC (pacote Use Case View).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Observe o exemplo para os casos de uso Efetuar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Login e Efetuar Pagamento do Qualiti Card.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c1e1767757_0_19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0" name="Google Shape;260;g2c1e1767757_0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Google Shape;261;g2c1e1767757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 fluxo de eventos pode ser visto com duplo clique nos Casos de Uso Efetuar Login, Efetuar Pagamento do Qualiti Card e Realizar DOC (pacote Use Case View).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Observe o exemplo para os casos de uso Efetuar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Login e Efetuar Pagamento do Qualiti Card.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c1e1767757_0_19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7" name="Google Shape;267;g2c1e1767757_0_1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g2c1e176775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 fluxo de eventos pode ser visto com duplo clique nos Casos de Uso Efetuar Login, Efetuar Pagamento do Qualiti Card e Realizar DOC (pacote Use Case View).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Observe o exemplo para os casos de uso Efetuar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Login e Efetuar Pagamento do Qualiti Card.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c1e1767757_0_20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4" name="Google Shape;274;g2c1e1767757_0_2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Google Shape;275;g2c1e1767757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 fluxo de eventos pode ser visto com duplo clique nos Casos de Uso Efetuar Login, Efetuar Pagamento do Qualiti Card e Realizar DOC (pacote Use Case View).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Observe o exemplo para os casos de uso Efetuar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Login e Efetuar Pagamento do Qualiti Card.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1e176775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c1e1767757_0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1e1767757_0_2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1" name="Google Shape;281;g2c1e1767757_0_2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g2c1e1767757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 fluxo de eventos pode ser visto com duplo clique nos Casos de Uso Efetuar Login, Efetuar Pagamento do Qualiti Card e Realizar DOC (pacote Use Case View).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Observe o exemplo para os casos de uso Efetuar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Login e Efetuar Pagamento do Qualiti Card.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c1e1767757_0_2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8" name="Google Shape;288;g2c1e1767757_0_2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g2c1e1767757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 fluxo de eventos pode ser visto com duplo clique nos Casos de Uso Efetuar Login, Efetuar Pagamento do Qualiti Card e Realizar DOC (pacote Use Case View).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Observe o exemplo para os casos de uso Efetuar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Login e Efetuar Pagamento do Qualiti Card.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1e1767757_0_2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5" name="Google Shape;295;g2c1e1767757_0_2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g2c1e1767757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 fluxo de eventos pode ser visto com duplo clique nos Casos de Uso Efetuar Login, Efetuar Pagamento do Qualiti Card e Realizar DOC (pacote Use Case View).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Observe o exemplo para os casos de uso Efetuar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Login e Efetuar Pagamento do Qualiti Card.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c1e1767757_0_2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2" name="Google Shape;302;g2c1e1767757_0_2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g2c1e1767757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 fluxo de eventos pode ser visto com duplo clique nos Casos de Uso Efetuar Login, Efetuar Pagamento do Qualiti Card e Realizar DOC (pacote Use Case View).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Observe o exemplo para os casos de uso Efetuar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Login e Efetuar Pagamento do Qualiti Card.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c1e1767757_0_29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9" name="Google Shape;309;g2c1e1767757_0_2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g2c1e1767757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 fluxo de eventos pode ser visto com duplo clique nos Casos de Uso Efetuar Login, Efetuar Pagamento do Qualiti Card e Realizar DOC (pacote Use Case View).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Observe o exemplo para os casos de uso Efetuar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Login e Efetuar Pagamento do Qualiti Card.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c1e1767757_0_24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6" name="Google Shape;316;g2c1e1767757_0_2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Google Shape;317;g2c1e1767757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 fluxo de eventos pode ser visto com duplo clique nos Casos de Uso Efetuar Login, Efetuar Pagamento do Qualiti Card e Realizar DOC (pacote Use Case View).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Observe o exemplo para os casos de uso Efetuar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Login e Efetuar Pagamento do Qualiti Card.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c1e1767757_0_25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3" name="Google Shape;323;g2c1e1767757_0_2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g2c1e1767757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 fluxo de eventos pode ser visto com duplo clique nos Casos de Uso Efetuar Login, Efetuar Pagamento do Qualiti Card e Realizar DOC (pacote Use Case View).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Observe o exemplo para os casos de uso Efetuar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Login e Efetuar Pagamento do Qualiti Card.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c1e1767757_0_25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0" name="Google Shape;330;g2c1e1767757_0_2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Google Shape;331;g2c1e1767757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 fluxo de eventos pode ser visto com duplo clique nos Casos de Uso Efetuar Login, Efetuar Pagamento do Qualiti Card e Realizar DOC (pacote Use Case View).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Observe o exemplo para os casos de uso Efetuar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Login e Efetuar Pagamento do Qualiti Card.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c1e1767757_0_26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7" name="Google Shape;337;g2c1e1767757_0_2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g2c1e1767757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 fluxo de eventos pode ser visto com duplo clique nos Casos de Uso Efetuar Login, Efetuar Pagamento do Qualiti Card e Realizar DOC (pacote Use Case View).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Observe o exemplo para os casos de uso Efetuar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Login e Efetuar Pagamento do Qualiti Card.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c1e1767757_0_27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4" name="Google Shape;344;g2c1e1767757_0_2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5" name="Google Shape;345;g2c1e1767757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 fluxo de eventos pode ser visto com duplo clique nos Casos de Uso Efetuar Login, Efetuar Pagamento do Qualiti Card e Realizar DOC (pacote Use Case View).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Observe o exemplo para os casos de uso Efetuar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Login e Efetuar Pagamento do Qualiti Card.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c1e1767757_0_27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1" name="Google Shape;351;g2c1e1767757_0_2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g2c1e1767757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 fluxo de eventos pode ser visto com duplo clique nos Casos de Uso Efetuar Login, Efetuar Pagamento do Qualiti Card e Realizar DOC (pacote Use Case View).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Observe o exemplo para os casos de uso Efetuar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Login e Efetuar Pagamento do Qualiti Card.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c1e1767757_0_30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8" name="Google Shape;358;g2c1e1767757_0_3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g2c1e1767757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 fluxo de eventos pode ser visto com duplo clique nos Casos de Uso Efetuar Login, Efetuar Pagamento do Qualiti Card e Realizar DOC (pacote Use Case View).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Observe o exemplo para os casos de uso Efetuar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Login e Efetuar Pagamento do Qualiti Card.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c1e1767757_0_30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5" name="Google Shape;365;g2c1e1767757_0_3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6" name="Google Shape;366;g2c1e1767757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 fluxo de eventos pode ser visto com duplo clique nos Casos de Uso Efetuar Login, Efetuar Pagamento do Qualiti Card e Realizar DOC (pacote Use Case View).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Observe o exemplo para os casos de uso Efetuar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Login e Efetuar Pagamento do Qualiti Card.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c1e1767757_0_3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2" name="Google Shape;372;g2c1e1767757_0_3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3" name="Google Shape;373;g2c1e1767757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 fluxo de eventos pode ser visto com duplo clique nos Casos de Uso Efetuar Login, Efetuar Pagamento do Qualiti Card e Realizar DOC (pacote Use Case View).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Observe o exemplo para os casos de uso Efetuar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Login e Efetuar Pagamento do Qualiti Card.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c1e1767757_0_3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9" name="Google Shape;379;g2c1e1767757_0_3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g2c1e1767757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 fluxo de eventos pode ser visto com duplo clique nos Casos de Uso Efetuar Login, Efetuar Pagamento do Qualiti Card e Realizar DOC (pacote Use Case View).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Observe o exemplo para os casos de uso Efetuar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Login e Efetuar Pagamento do Qualiti Card.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c1e1767757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2c1e1767757_0_3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 fluxo de eventos pode ser visto com duplo clique nos Casos de Uso Efetuar Login, Efetuar Pagamento do Qualiti Card e Realizar DOC (pacote Use Case View).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Observe o exemplo para os casos de uso Efetuar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Login e Efetuar Pagamento do Qualiti Card.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1e1767757_0_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9" name="Google Shape;119;g2c1e1767757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g2c1e176775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 fluxo de eventos pode ser visto com duplo clique nos Casos de Uso Efetuar Login, Efetuar Pagamento do Qualiti Card e Realizar DOC (pacote Use Case View).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Observe o exemplo para os casos de uso Efetuar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Login e Efetuar Pagamento do Qualiti Card.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1e1767757_0_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6" name="Google Shape;126;g2c1e1767757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g2c1e176775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 fluxo de eventos pode ser visto com duplo clique nos Casos de Uso Efetuar Login, Efetuar Pagamento do Qualiti Card e Realizar DOC (pacote Use Case View).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Observe o exemplo para os casos de uso Efetuar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Login e Efetuar Pagamento do Qualiti Card.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1e1767757_0_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3" name="Google Shape;133;g2c1e1767757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g2c1e176775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 fluxo de eventos pode ser visto com duplo clique nos Casos de Uso Efetuar Login, Efetuar Pagamento do Qualiti Card e Realizar DOC (pacote Use Case View).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Observe o exemplo para os casos de uso Efetuar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Login e Efetuar Pagamento do Qualiti Card.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DB1E2F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311700" y="710150"/>
            <a:ext cx="8520600" cy="145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b="1"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Open Sans"/>
              <a:buNone/>
              <a:defRPr sz="52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1700" y="2162450"/>
            <a:ext cx="72291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65683" y="45988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" name="Google Shape;1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337726"/>
            <a:ext cx="1435926" cy="42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65683" y="45988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65683" y="45988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457200" y="1289446"/>
            <a:ext cx="82296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835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" type="objOnly">
  <p:cSld name="OBJECT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57200" y="91678"/>
            <a:ext cx="8229600" cy="45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835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0" type="dt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65683" y="45988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1820" y="-1"/>
            <a:ext cx="1920482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None/>
              <a:defRPr>
                <a:solidFill>
                  <a:srgbClr val="DB1E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65683" y="45988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8526400" y="463200"/>
            <a:ext cx="73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1820" y="-1"/>
            <a:ext cx="1920482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None/>
              <a:defRPr>
                <a:solidFill>
                  <a:srgbClr val="DB1E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65683" y="45988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" name="Google Shape;3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93713" y="137350"/>
            <a:ext cx="369469" cy="36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None/>
              <a:defRPr>
                <a:solidFill>
                  <a:srgbClr val="DB1E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65683" y="45988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" name="Google Shape;3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1820" y="-1"/>
            <a:ext cx="1920482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400"/>
              <a:buNone/>
              <a:defRPr sz="2400">
                <a:solidFill>
                  <a:srgbClr val="DB1E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65683" y="45988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" name="Google Shape;4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1820" y="-1"/>
            <a:ext cx="1920482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65683" y="45988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65683" y="45988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65683" y="45988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roxima Nova Semibold"/>
              <a:buNone/>
              <a:defRPr sz="2800">
                <a:solidFill>
                  <a:srgbClr val="43434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"/>
              <a:buNone/>
              <a:defRPr sz="2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65683" y="459882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382459" y="4703623"/>
            <a:ext cx="1449841" cy="2983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ctrTitle"/>
          </p:nvPr>
        </p:nvSpPr>
        <p:spPr>
          <a:xfrm>
            <a:off x="311700" y="710150"/>
            <a:ext cx="8520600" cy="145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-US"/>
              <a:t>Entrega 3 </a:t>
            </a:r>
            <a:endParaRPr/>
          </a:p>
        </p:txBody>
      </p:sp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311700" y="2162450"/>
            <a:ext cx="7229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None/>
            </a:pPr>
            <a:r>
              <a:rPr lang="en-US" sz="2000"/>
              <a:t>Módulo do discente SIGAA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None/>
            </a:pPr>
            <a:r>
              <a:rPr lang="en-US" sz="2000"/>
              <a:t>Hugo Alves Cardoso</a:t>
            </a:r>
            <a:r>
              <a:rPr lang="en-US" sz="2000"/>
              <a:t> – </a:t>
            </a:r>
            <a:r>
              <a:rPr lang="en-US" sz="2000"/>
              <a:t>hac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lang="en-US" sz="2000"/>
              <a:t>Enzo Gurgel Bissoli</a:t>
            </a:r>
            <a:r>
              <a:rPr lang="en-US" sz="2000"/>
              <a:t> –</a:t>
            </a:r>
            <a:r>
              <a:rPr lang="en-US" sz="2000"/>
              <a:t> egb2</a:t>
            </a:r>
            <a:r>
              <a:rPr lang="en-US" sz="2000">
                <a:solidFill>
                  <a:schemeClr val="lt1"/>
                </a:solidFill>
              </a:rPr>
              <a:t>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/>
              <a:t>Entidades relacionadas com loginControl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300" y="1017725"/>
            <a:ext cx="324253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/>
              <a:t>Entidades relacionadas com loginControl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300" y="1017725"/>
            <a:ext cx="324253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/>
              <a:t>Entidades relacionadas com scholarshipControl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50" y="1126175"/>
            <a:ext cx="4844575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3325" y="2374675"/>
            <a:ext cx="145732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267725" y="43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/>
              <a:t>Padrão Observer</a:t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5475"/>
            <a:ext cx="8839201" cy="370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238400" y="43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/>
              <a:t>Padrão Adapter</a:t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800" y="1646375"/>
            <a:ext cx="69913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238400" y="43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/>
              <a:t>Padrão Abstract Factory  </a:t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5475"/>
            <a:ext cx="7635193" cy="38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238400" y="43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/>
              <a:t>Diagrama de sequência apply to Scholarship</a:t>
            </a:r>
            <a:r>
              <a:rPr lang="en-US"/>
              <a:t>  </a:t>
            </a:r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850" y="1060225"/>
            <a:ext cx="6142803" cy="383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238400" y="43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/>
              <a:t>apply to Scholarship (Checar por bolsas disponíveis)</a:t>
            </a: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0" y="1792900"/>
            <a:ext cx="8839198" cy="1890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4700" y="495300"/>
            <a:ext cx="86769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/>
              <a:t>apply to Scholarship (Validar credenciais, caso bem sucedido)</a:t>
            </a:r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6675"/>
            <a:ext cx="8839198" cy="1890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362225" y="533400"/>
            <a:ext cx="85626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/>
              <a:t>apply to Scholarship (Validar usuário, caso bem sucedido)</a:t>
            </a:r>
            <a:endParaRPr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00" y="1447800"/>
            <a:ext cx="5569249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/>
              <a:t>Visão de alto nível do sistema (informal)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75" y="1463250"/>
            <a:ext cx="344805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0900" y="3393688"/>
            <a:ext cx="2208241" cy="148113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677675" y="1951675"/>
            <a:ext cx="1527000" cy="16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4490675" y="4138300"/>
            <a:ext cx="876600" cy="16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4508750" y="4337075"/>
            <a:ext cx="876600" cy="16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3325" y="1414100"/>
            <a:ext cx="2476500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6099000" y="1725800"/>
            <a:ext cx="876600" cy="10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306750" y="485775"/>
            <a:ext cx="85305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/>
              <a:t>apply to Scholarship (Validar usuário, caso mal sucedido)</a:t>
            </a:r>
            <a:endParaRPr/>
          </a:p>
        </p:txBody>
      </p:sp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963" y="1631725"/>
            <a:ext cx="722947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238400" y="619125"/>
            <a:ext cx="85206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/>
              <a:t>apply to Scholarship (Enviar notificação para subsistema Professor e receber resposta)</a:t>
            </a:r>
            <a:endParaRPr/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2317525"/>
            <a:ext cx="8839201" cy="997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311700" y="447675"/>
            <a:ext cx="85206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/>
              <a:t>apply to Scholarship (Resumo do diagrama de sequência)</a:t>
            </a:r>
            <a:endParaRPr/>
          </a:p>
        </p:txBody>
      </p:sp>
      <p:sp>
        <p:nvSpPr>
          <p:cNvPr id="229" name="Google Shape;229;p36"/>
          <p:cNvSpPr txBox="1"/>
          <p:nvPr/>
        </p:nvSpPr>
        <p:spPr>
          <a:xfrm>
            <a:off x="409575" y="1219200"/>
            <a:ext cx="85206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Retornar todas as bolsas disponíveis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Validar se estudante está apto para aplicar para bolsa desejada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Validar credencial do usuário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lphaLcPeriod"/>
            </a:pPr>
            <a:r>
              <a:rPr lang="en-U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 for bem sucedido enviar email para PROAES ou Professor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romanLcPeriod"/>
            </a:pPr>
            <a:r>
              <a:rPr lang="en-U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 aceito o pedido, enviar notificação para estudante que a bolsa foi confirmada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romanLcPeriod"/>
            </a:pPr>
            <a:r>
              <a:rPr lang="en-U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 rejeitado o pedido, enviar notificação para estudante que bolsa foi rejeitada.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lphaLcPeriod"/>
            </a:pPr>
            <a:r>
              <a:rPr lang="en-U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 for mal sucedido, logue como erro e encerre sessão do usuário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238400" y="43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/>
              <a:t>deferral (Checar se pode trancar vínculo)</a:t>
            </a:r>
            <a:endParaRPr/>
          </a:p>
        </p:txBody>
      </p:sp>
      <p:pic>
        <p:nvPicPr>
          <p:cNvPr id="236" name="Google Shape;2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5475"/>
            <a:ext cx="760095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316350" y="520800"/>
            <a:ext cx="85113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/>
              <a:t>deferral (Validar credencial do usuário, caso bem sucedido)</a:t>
            </a:r>
            <a:endParaRPr/>
          </a:p>
        </p:txBody>
      </p:sp>
      <p:pic>
        <p:nvPicPr>
          <p:cNvPr id="243" name="Google Shape;24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375" y="1409700"/>
            <a:ext cx="7305675" cy="32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title"/>
          </p:nvPr>
        </p:nvSpPr>
        <p:spPr>
          <a:xfrm>
            <a:off x="321150" y="923925"/>
            <a:ext cx="85017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/>
              <a:t>deferral (Validar credencial do usuário, caso mal sucedido)</a:t>
            </a:r>
            <a:endParaRPr/>
          </a:p>
        </p:txBody>
      </p:sp>
      <p:pic>
        <p:nvPicPr>
          <p:cNvPr id="250" name="Google Shape;25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075" y="2269900"/>
            <a:ext cx="77152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type="title"/>
          </p:nvPr>
        </p:nvSpPr>
        <p:spPr>
          <a:xfrm>
            <a:off x="238400" y="43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/>
              <a:t>deferral</a:t>
            </a:r>
            <a:r>
              <a:rPr lang="en-US"/>
              <a:t> (Resumo do diagrama de sequência)</a:t>
            </a:r>
            <a:endParaRPr/>
          </a:p>
        </p:txBody>
      </p:sp>
      <p:sp>
        <p:nvSpPr>
          <p:cNvPr id="257" name="Google Shape;257;p40"/>
          <p:cNvSpPr txBox="1"/>
          <p:nvPr/>
        </p:nvSpPr>
        <p:spPr>
          <a:xfrm>
            <a:off x="419100" y="1085850"/>
            <a:ext cx="85206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Validar se estudante pode trancar vínculo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Validar credencial do usuário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lphaLcPeriod"/>
            </a:pPr>
            <a:r>
              <a:rPr lang="en-U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 caso bem sucecido registrar mudança no registro de matrículas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lphaLcPeriod"/>
            </a:pPr>
            <a:r>
              <a:rPr lang="en-U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 caso mal sucedido logar como erro e encerrar sessão do usuário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238400" y="43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/>
              <a:t>Diagrama de sequência enrollment</a:t>
            </a:r>
            <a:r>
              <a:rPr lang="en-US"/>
              <a:t> </a:t>
            </a:r>
            <a:endParaRPr/>
          </a:p>
        </p:txBody>
      </p:sp>
      <p:pic>
        <p:nvPicPr>
          <p:cNvPr id="264" name="Google Shape;26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0" y="1003075"/>
            <a:ext cx="3684400" cy="383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type="title"/>
          </p:nvPr>
        </p:nvSpPr>
        <p:spPr>
          <a:xfrm>
            <a:off x="238400" y="43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/>
              <a:t>enrollment</a:t>
            </a:r>
            <a:r>
              <a:rPr lang="en-US"/>
              <a:t> (Retornar turmas disponíveis)</a:t>
            </a:r>
            <a:endParaRPr/>
          </a:p>
        </p:txBody>
      </p:sp>
      <p:pic>
        <p:nvPicPr>
          <p:cNvPr id="271" name="Google Shape;27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5475"/>
            <a:ext cx="8839198" cy="2307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type="title"/>
          </p:nvPr>
        </p:nvSpPr>
        <p:spPr>
          <a:xfrm>
            <a:off x="238400" y="43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/>
              <a:t>enrollment (Checar compatibilidade de turmas escolhidas)</a:t>
            </a:r>
            <a:endParaRPr/>
          </a:p>
        </p:txBody>
      </p:sp>
      <p:pic>
        <p:nvPicPr>
          <p:cNvPr id="278" name="Google Shape;27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5475"/>
            <a:ext cx="855345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/>
              <a:t>Visão de use case (Formal)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133500"/>
            <a:ext cx="442149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238400" y="43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/>
              <a:t>enrollment (Validar credencial, caso bem sucedido)</a:t>
            </a:r>
            <a:endParaRPr/>
          </a:p>
        </p:txBody>
      </p:sp>
      <p:pic>
        <p:nvPicPr>
          <p:cNvPr id="285" name="Google Shape;28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75" y="1117375"/>
            <a:ext cx="5129296" cy="383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type="title"/>
          </p:nvPr>
        </p:nvSpPr>
        <p:spPr>
          <a:xfrm>
            <a:off x="238400" y="43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/>
              <a:t>enrollment (Validar credencial, caso mal sucedido)</a:t>
            </a:r>
            <a:endParaRPr/>
          </a:p>
        </p:txBody>
      </p:sp>
      <p:pic>
        <p:nvPicPr>
          <p:cNvPr id="292" name="Google Shape;29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298350"/>
            <a:ext cx="772477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238400" y="43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/>
              <a:t>enrollment (</a:t>
            </a:r>
            <a:r>
              <a:rPr lang="en-US"/>
              <a:t>Registrar turmas desejadas</a:t>
            </a:r>
            <a:r>
              <a:rPr lang="en-US"/>
              <a:t>)</a:t>
            </a:r>
            <a:endParaRPr/>
          </a:p>
        </p:txBody>
      </p:sp>
      <p:pic>
        <p:nvPicPr>
          <p:cNvPr id="299" name="Google Shape;29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1917475"/>
            <a:ext cx="8839200" cy="738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/>
          <p:nvPr>
            <p:ph type="title"/>
          </p:nvPr>
        </p:nvSpPr>
        <p:spPr>
          <a:xfrm>
            <a:off x="311700" y="542925"/>
            <a:ext cx="8520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/>
              <a:t>enrollment (Notificar estudante que matrícula foi confirmada)</a:t>
            </a:r>
            <a:endParaRPr/>
          </a:p>
        </p:txBody>
      </p:sp>
      <p:pic>
        <p:nvPicPr>
          <p:cNvPr id="306" name="Google Shape;30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2177400"/>
            <a:ext cx="8839197" cy="788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/>
          <p:nvPr>
            <p:ph type="title"/>
          </p:nvPr>
        </p:nvSpPr>
        <p:spPr>
          <a:xfrm>
            <a:off x="238400" y="43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/>
              <a:t>enrollment</a:t>
            </a:r>
            <a:r>
              <a:rPr lang="en-US"/>
              <a:t> (Resumo do diagrama de sequência)</a:t>
            </a:r>
            <a:endParaRPr/>
          </a:p>
        </p:txBody>
      </p:sp>
      <p:sp>
        <p:nvSpPr>
          <p:cNvPr id="313" name="Google Shape;313;p48"/>
          <p:cNvSpPr txBox="1"/>
          <p:nvPr/>
        </p:nvSpPr>
        <p:spPr>
          <a:xfrm>
            <a:off x="419100" y="1085850"/>
            <a:ext cx="85206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Retornar turmas disponíveis durante período de matrícula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Validar se turmas escolhidas por usuários são compatíveis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Validar credencial do usuário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lphaLcPeriod"/>
            </a:pPr>
            <a:r>
              <a:rPr lang="en-U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 caso bem sucedido, registar turmas no registro de matrícula e notificar usuário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lphaLcPeriod"/>
            </a:pPr>
            <a:r>
              <a:rPr lang="en-U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 caso mal sucedido, logar erro e encerrar sessão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 txBox="1"/>
          <p:nvPr>
            <p:ph type="title"/>
          </p:nvPr>
        </p:nvSpPr>
        <p:spPr>
          <a:xfrm>
            <a:off x="238400" y="43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/>
              <a:t>Diagrama de sequência login</a:t>
            </a:r>
            <a:endParaRPr/>
          </a:p>
        </p:txBody>
      </p:sp>
      <p:pic>
        <p:nvPicPr>
          <p:cNvPr id="320" name="Google Shape;32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150" y="1060225"/>
            <a:ext cx="2286334" cy="383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0"/>
          <p:cNvSpPr txBox="1"/>
          <p:nvPr>
            <p:ph type="title"/>
          </p:nvPr>
        </p:nvSpPr>
        <p:spPr>
          <a:xfrm>
            <a:off x="209825" y="420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/>
              <a:t>login (Criar nova credencial)</a:t>
            </a:r>
            <a:endParaRPr/>
          </a:p>
        </p:txBody>
      </p:sp>
      <p:pic>
        <p:nvPicPr>
          <p:cNvPr id="327" name="Google Shape;32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5950"/>
            <a:ext cx="8373604" cy="384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1"/>
          <p:cNvSpPr txBox="1"/>
          <p:nvPr>
            <p:ph type="title"/>
          </p:nvPr>
        </p:nvSpPr>
        <p:spPr>
          <a:xfrm>
            <a:off x="283050" y="428625"/>
            <a:ext cx="85779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/>
              <a:t>login (caso que é usado autenticação por provedor externo)</a:t>
            </a:r>
            <a:endParaRPr/>
          </a:p>
        </p:txBody>
      </p:sp>
      <p:pic>
        <p:nvPicPr>
          <p:cNvPr id="334" name="Google Shape;33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6925"/>
            <a:ext cx="8839200" cy="3221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2"/>
          <p:cNvSpPr txBox="1"/>
          <p:nvPr>
            <p:ph type="title"/>
          </p:nvPr>
        </p:nvSpPr>
        <p:spPr>
          <a:xfrm>
            <a:off x="283050" y="428625"/>
            <a:ext cx="85779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/>
              <a:t>login (Caso que é usado consulta ao registro de credencias)</a:t>
            </a:r>
            <a:endParaRPr/>
          </a:p>
        </p:txBody>
      </p:sp>
      <p:pic>
        <p:nvPicPr>
          <p:cNvPr id="341" name="Google Shape;34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6925"/>
            <a:ext cx="8839201" cy="2427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3"/>
          <p:cNvSpPr txBox="1"/>
          <p:nvPr>
            <p:ph type="title"/>
          </p:nvPr>
        </p:nvSpPr>
        <p:spPr>
          <a:xfrm>
            <a:off x="283050" y="428625"/>
            <a:ext cx="85779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/>
              <a:t>login (Caso que é esquecido senha e usuário valida que é de fato quem diz ser via confirmação no email)</a:t>
            </a:r>
            <a:endParaRPr/>
          </a:p>
        </p:txBody>
      </p:sp>
      <p:pic>
        <p:nvPicPr>
          <p:cNvPr id="348" name="Google Shape;34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6925"/>
            <a:ext cx="8839197" cy="3233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/>
              <a:t>Visão arquitetural do sistema (Formal)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475" y="1448150"/>
            <a:ext cx="6361052" cy="270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4"/>
          <p:cNvSpPr txBox="1"/>
          <p:nvPr>
            <p:ph type="title"/>
          </p:nvPr>
        </p:nvSpPr>
        <p:spPr>
          <a:xfrm>
            <a:off x="283050" y="428625"/>
            <a:ext cx="85779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/>
              <a:t>login (Caso que é esquecido senha e usuário não consegue validar quem diz ser)</a:t>
            </a:r>
            <a:endParaRPr/>
          </a:p>
        </p:txBody>
      </p:sp>
      <p:pic>
        <p:nvPicPr>
          <p:cNvPr id="355" name="Google Shape;35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6925"/>
            <a:ext cx="8839200" cy="2345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5"/>
          <p:cNvSpPr txBox="1"/>
          <p:nvPr>
            <p:ph type="title"/>
          </p:nvPr>
        </p:nvSpPr>
        <p:spPr>
          <a:xfrm>
            <a:off x="238400" y="43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/>
              <a:t>login</a:t>
            </a:r>
            <a:r>
              <a:rPr lang="en-US"/>
              <a:t> (Resumo do diagrama de sequência)</a:t>
            </a:r>
            <a:endParaRPr/>
          </a:p>
        </p:txBody>
      </p:sp>
      <p:sp>
        <p:nvSpPr>
          <p:cNvPr id="362" name="Google Shape;362;p55"/>
          <p:cNvSpPr txBox="1"/>
          <p:nvPr/>
        </p:nvSpPr>
        <p:spPr>
          <a:xfrm>
            <a:off x="590550" y="1085850"/>
            <a:ext cx="83490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Optar se quer criar nova credencial, esqueceu senha ou logar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 nova credencial então um conjunto de usuário e senha deve ser validado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lphaLcPeriod"/>
            </a:pPr>
            <a:r>
              <a:rPr lang="en-U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 bem sucedido, notificar usuário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lphaLcPeriod"/>
            </a:pPr>
            <a:r>
              <a:rPr lang="en-U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 mal sucedido, continuar tentando até ser bem sucedido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 logar então deve ser escolhido método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lphaLcPeriod"/>
            </a:pPr>
            <a:r>
              <a:rPr lang="en-U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 autenticação por provedor externo o usuário deve validar no sistema externo e o sistema usar um token para aquela sessão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lphaLcPeriod"/>
            </a:pPr>
            <a:r>
              <a:rPr lang="en-U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 registro de </a:t>
            </a:r>
            <a:r>
              <a:rPr lang="en-U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credenciais</a:t>
            </a:r>
            <a:r>
              <a:rPr lang="en-U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o usuário deve colocar sua credencial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romanLcPeriod"/>
            </a:pPr>
            <a:r>
              <a:rPr lang="en-U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 bem sucedido, logue o usuário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romanLcPeriod"/>
            </a:pPr>
            <a:r>
              <a:rPr lang="en-U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 mal sucedido, continue tentando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 for o caso de esquecer senha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lphaLcPeriod"/>
            </a:pPr>
            <a:r>
              <a:rPr lang="en-U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Enviei um email para o qual usuário informou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romanLcPeriod"/>
            </a:pPr>
            <a:r>
              <a:rPr lang="en-U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 usuário conseguir confirmar, atualize senha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romanLcPeriod"/>
            </a:pPr>
            <a:r>
              <a:rPr lang="en-U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 usuário não conseguir confirmar, continue tentando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6"/>
          <p:cNvSpPr txBox="1"/>
          <p:nvPr>
            <p:ph type="title"/>
          </p:nvPr>
        </p:nvSpPr>
        <p:spPr>
          <a:xfrm>
            <a:off x="238400" y="43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/>
              <a:t>Diagrama de sequência</a:t>
            </a:r>
            <a:r>
              <a:rPr lang="en-US"/>
              <a:t> (View student enrollment)</a:t>
            </a:r>
            <a:endParaRPr/>
          </a:p>
        </p:txBody>
      </p:sp>
      <p:pic>
        <p:nvPicPr>
          <p:cNvPr id="369" name="Google Shape;36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5475"/>
            <a:ext cx="7841379" cy="38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7"/>
          <p:cNvSpPr txBox="1"/>
          <p:nvPr>
            <p:ph type="title"/>
          </p:nvPr>
        </p:nvSpPr>
        <p:spPr>
          <a:xfrm>
            <a:off x="238400" y="43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/>
              <a:t>Diagrama de sequência (View Grades)</a:t>
            </a:r>
            <a:endParaRPr/>
          </a:p>
        </p:txBody>
      </p:sp>
      <p:pic>
        <p:nvPicPr>
          <p:cNvPr id="376" name="Google Shape;37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898300"/>
            <a:ext cx="7841379" cy="38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8"/>
          <p:cNvSpPr txBox="1"/>
          <p:nvPr>
            <p:ph type="title"/>
          </p:nvPr>
        </p:nvSpPr>
        <p:spPr>
          <a:xfrm>
            <a:off x="238400" y="43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/>
              <a:t>Diagrama de sequência (View transcripts)</a:t>
            </a:r>
            <a:endParaRPr/>
          </a:p>
        </p:txBody>
      </p:sp>
      <p:pic>
        <p:nvPicPr>
          <p:cNvPr id="383" name="Google Shape;38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25" y="936400"/>
            <a:ext cx="7841379" cy="38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9"/>
          <p:cNvSpPr txBox="1"/>
          <p:nvPr>
            <p:ph type="ctrTitle"/>
          </p:nvPr>
        </p:nvSpPr>
        <p:spPr>
          <a:xfrm>
            <a:off x="311700" y="710150"/>
            <a:ext cx="8520600" cy="145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-US"/>
              <a:t>Obrigado, agora partiremos para a implementação</a:t>
            </a:r>
            <a:r>
              <a:rPr lang="en-US"/>
              <a:t> </a:t>
            </a:r>
            <a:endParaRPr/>
          </a:p>
        </p:txBody>
      </p:sp>
      <p:sp>
        <p:nvSpPr>
          <p:cNvPr id="389" name="Google Shape;389;p59"/>
          <p:cNvSpPr txBox="1"/>
          <p:nvPr>
            <p:ph idx="1" type="subTitle"/>
          </p:nvPr>
        </p:nvSpPr>
        <p:spPr>
          <a:xfrm>
            <a:off x="311700" y="2162450"/>
            <a:ext cx="7229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None/>
            </a:pPr>
            <a:r>
              <a:rPr lang="en-US" sz="2000"/>
              <a:t>Módulo do discente SIGAA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None/>
            </a:pPr>
            <a:r>
              <a:rPr lang="en-US" sz="2000"/>
              <a:t>Hugo Alves Cardoso</a:t>
            </a:r>
            <a:r>
              <a:rPr lang="en-US" sz="2000"/>
              <a:t> – </a:t>
            </a:r>
            <a:r>
              <a:rPr lang="en-US" sz="2000"/>
              <a:t>hac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lang="en-US" sz="2000"/>
              <a:t>Enzo Gurgel Bissoli</a:t>
            </a:r>
            <a:r>
              <a:rPr lang="en-US" sz="2000"/>
              <a:t> –</a:t>
            </a:r>
            <a:r>
              <a:rPr lang="en-US" sz="2000"/>
              <a:t> egb2</a:t>
            </a:r>
            <a:r>
              <a:rPr lang="en-US" sz="2000">
                <a:solidFill>
                  <a:schemeClr val="lt1"/>
                </a:solidFill>
              </a:rPr>
              <a:t>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/>
              <a:t>Padrão de projeto fachada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8000"/>
            <a:ext cx="8839199" cy="2390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/>
              <a:t>Classe de Control (Enrollment)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03" y="1017725"/>
            <a:ext cx="4400796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/>
              <a:t>Classe de Control (Login)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250" y="1140825"/>
            <a:ext cx="232581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/>
              <a:t>Classe de Control (Scholarship)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36444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lang="en-US"/>
              <a:t>Entidades relacionadas com enrollmentControl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875" y="1140800"/>
            <a:ext cx="5780951" cy="35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