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24"/>
  </p:sldMasterIdLst>
  <p:notesMasterIdLst>
    <p:notesMasterId r:id="rId71"/>
  </p:notesMasterIdLst>
  <p:handoutMasterIdLst>
    <p:handoutMasterId r:id="rId72"/>
  </p:handoutMasterIdLst>
  <p:sldIdLst>
    <p:sldId id="271" r:id="rId25"/>
    <p:sldId id="263" r:id="rId26"/>
    <p:sldId id="264" r:id="rId27"/>
    <p:sldId id="266" r:id="rId28"/>
    <p:sldId id="262" r:id="rId29"/>
    <p:sldId id="260" r:id="rId30"/>
    <p:sldId id="270" r:id="rId31"/>
    <p:sldId id="272" r:id="rId32"/>
    <p:sldId id="273" r:id="rId33"/>
    <p:sldId id="274" r:id="rId34"/>
    <p:sldId id="275" r:id="rId35"/>
    <p:sldId id="267" r:id="rId36"/>
    <p:sldId id="276" r:id="rId37"/>
    <p:sldId id="277" r:id="rId38"/>
    <p:sldId id="280" r:id="rId39"/>
    <p:sldId id="285" r:id="rId40"/>
    <p:sldId id="283" r:id="rId41"/>
    <p:sldId id="282" r:id="rId42"/>
    <p:sldId id="286" r:id="rId43"/>
    <p:sldId id="287" r:id="rId44"/>
    <p:sldId id="291" r:id="rId45"/>
    <p:sldId id="288" r:id="rId46"/>
    <p:sldId id="293" r:id="rId47"/>
    <p:sldId id="294" r:id="rId48"/>
    <p:sldId id="296" r:id="rId49"/>
    <p:sldId id="297" r:id="rId50"/>
    <p:sldId id="304" r:id="rId51"/>
    <p:sldId id="305" r:id="rId52"/>
    <p:sldId id="301" r:id="rId53"/>
    <p:sldId id="303" r:id="rId54"/>
    <p:sldId id="298" r:id="rId55"/>
    <p:sldId id="299" r:id="rId56"/>
    <p:sldId id="300" r:id="rId57"/>
    <p:sldId id="302" r:id="rId58"/>
    <p:sldId id="306" r:id="rId59"/>
    <p:sldId id="256" r:id="rId60"/>
    <p:sldId id="268" r:id="rId61"/>
    <p:sldId id="257" r:id="rId62"/>
    <p:sldId id="261" r:id="rId63"/>
    <p:sldId id="265" r:id="rId64"/>
    <p:sldId id="269" r:id="rId65"/>
    <p:sldId id="278" r:id="rId66"/>
    <p:sldId id="279" r:id="rId67"/>
    <p:sldId id="289" r:id="rId68"/>
    <p:sldId id="290" r:id="rId69"/>
    <p:sldId id="295" r:id="rId70"/>
  </p:sldIdLst>
  <p:sldSz cx="12190413" cy="6858000"/>
  <p:notesSz cx="6858000" cy="9144000"/>
  <p:custDataLst>
    <p:tags r:id="rId73"/>
  </p:custDataLst>
  <p:defaultTextStyle>
    <a:defPPr>
      <a:defRPr lang="da-DK"/>
    </a:defPPr>
    <a:lvl1pPr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1pPr>
    <a:lvl2pPr marL="4572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2pPr>
    <a:lvl3pPr marL="9144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3pPr>
    <a:lvl4pPr marL="13716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4pPr>
    <a:lvl5pPr marL="18288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5pPr>
    <a:lvl6pPr marL="2286000" algn="l" defTabSz="914400" rtl="0" eaLnBrk="1" latinLnBrk="0" hangingPunct="1">
      <a:defRPr sz="1600" kern="1200">
        <a:solidFill>
          <a:schemeClr val="tx1"/>
        </a:solidFill>
        <a:latin typeface="Verdana" pitchFamily="34" charset="0"/>
        <a:ea typeface="ＭＳ Ｐゴシック" pitchFamily="-80" charset="-128"/>
        <a:cs typeface="+mn-cs"/>
      </a:defRPr>
    </a:lvl6pPr>
    <a:lvl7pPr marL="2743200" algn="l" defTabSz="914400" rtl="0" eaLnBrk="1" latinLnBrk="0" hangingPunct="1">
      <a:defRPr sz="1600" kern="1200">
        <a:solidFill>
          <a:schemeClr val="tx1"/>
        </a:solidFill>
        <a:latin typeface="Verdana" pitchFamily="34" charset="0"/>
        <a:ea typeface="ＭＳ Ｐゴシック" pitchFamily="-80" charset="-128"/>
        <a:cs typeface="+mn-cs"/>
      </a:defRPr>
    </a:lvl7pPr>
    <a:lvl8pPr marL="3200400" algn="l" defTabSz="914400" rtl="0" eaLnBrk="1" latinLnBrk="0" hangingPunct="1">
      <a:defRPr sz="1600" kern="1200">
        <a:solidFill>
          <a:schemeClr val="tx1"/>
        </a:solidFill>
        <a:latin typeface="Verdana" pitchFamily="34" charset="0"/>
        <a:ea typeface="ＭＳ Ｐゴシック" pitchFamily="-80" charset="-128"/>
        <a:cs typeface="+mn-cs"/>
      </a:defRPr>
    </a:lvl8pPr>
    <a:lvl9pPr marL="3657600" algn="l" defTabSz="914400" rtl="0" eaLnBrk="1" latinLnBrk="0" hangingPunct="1">
      <a:defRPr sz="1600" kern="1200">
        <a:solidFill>
          <a:schemeClr val="tx1"/>
        </a:solidFill>
        <a:latin typeface="Verdana" pitchFamily="34" charset="0"/>
        <a:ea typeface="ＭＳ Ｐゴシック" pitchFamily="-80"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90000"/>
    <a:srgbClr val="000000"/>
    <a:srgbClr val="FFCC00"/>
    <a:srgbClr val="FF6600"/>
    <a:srgbClr val="FF0000"/>
    <a:srgbClr val="FF0099"/>
    <a:srgbClr val="CC3399"/>
    <a:srgbClr val="660066"/>
    <a:srgbClr val="66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098" autoAdjust="0"/>
  </p:normalViewPr>
  <p:slideViewPr>
    <p:cSldViewPr showGuides="1">
      <p:cViewPr varScale="1">
        <p:scale>
          <a:sx n="84" d="100"/>
          <a:sy n="84" d="100"/>
        </p:scale>
        <p:origin x="643" y="31"/>
      </p:cViewPr>
      <p:guideLst/>
    </p:cSldViewPr>
  </p:slideViewPr>
  <p:notesTextViewPr>
    <p:cViewPr>
      <p:scale>
        <a:sx n="100" d="100"/>
        <a:sy n="100" d="100"/>
      </p:scale>
      <p:origin x="0" y="0"/>
    </p:cViewPr>
  </p:notesTextViewPr>
  <p:notesViewPr>
    <p:cSldViewPr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xml"/><Relationship Id="rId21" Type="http://schemas.openxmlformats.org/officeDocument/2006/relationships/customXml" Target="../customXml/item21.xml"/><Relationship Id="rId42" Type="http://schemas.openxmlformats.org/officeDocument/2006/relationships/slide" Target="slides/slide18.xml"/><Relationship Id="rId47" Type="http://schemas.openxmlformats.org/officeDocument/2006/relationships/slide" Target="slides/slide23.xml"/><Relationship Id="rId63" Type="http://schemas.openxmlformats.org/officeDocument/2006/relationships/slide" Target="slides/slide39.xml"/><Relationship Id="rId68" Type="http://schemas.openxmlformats.org/officeDocument/2006/relationships/slide" Target="slides/slide44.xml"/><Relationship Id="rId16" Type="http://schemas.openxmlformats.org/officeDocument/2006/relationships/customXml" Target="../customXml/item16.xml"/><Relationship Id="rId11" Type="http://schemas.openxmlformats.org/officeDocument/2006/relationships/customXml" Target="../customXml/item11.xml"/><Relationship Id="rId24" Type="http://schemas.openxmlformats.org/officeDocument/2006/relationships/slideMaster" Target="slideMasters/slideMaster1.xml"/><Relationship Id="rId32" Type="http://schemas.openxmlformats.org/officeDocument/2006/relationships/slide" Target="slides/slide8.xml"/><Relationship Id="rId37" Type="http://schemas.openxmlformats.org/officeDocument/2006/relationships/slide" Target="slides/slide13.xml"/><Relationship Id="rId40" Type="http://schemas.openxmlformats.org/officeDocument/2006/relationships/slide" Target="slides/slide16.xml"/><Relationship Id="rId45" Type="http://schemas.openxmlformats.org/officeDocument/2006/relationships/slide" Target="slides/slide21.xml"/><Relationship Id="rId53" Type="http://schemas.openxmlformats.org/officeDocument/2006/relationships/slide" Target="slides/slide29.xml"/><Relationship Id="rId58" Type="http://schemas.openxmlformats.org/officeDocument/2006/relationships/slide" Target="slides/slide34.xml"/><Relationship Id="rId66" Type="http://schemas.openxmlformats.org/officeDocument/2006/relationships/slide" Target="slides/slide42.xml"/><Relationship Id="rId74" Type="http://schemas.openxmlformats.org/officeDocument/2006/relationships/presProps" Target="presProps.xml"/><Relationship Id="rId5" Type="http://schemas.openxmlformats.org/officeDocument/2006/relationships/customXml" Target="../customXml/item5.xml"/><Relationship Id="rId61" Type="http://schemas.openxmlformats.org/officeDocument/2006/relationships/slide" Target="slides/slide37.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slide" Target="slides/slide3.xml"/><Relationship Id="rId30" Type="http://schemas.openxmlformats.org/officeDocument/2006/relationships/slide" Target="slides/slide6.xml"/><Relationship Id="rId35" Type="http://schemas.openxmlformats.org/officeDocument/2006/relationships/slide" Target="slides/slide11.xml"/><Relationship Id="rId43" Type="http://schemas.openxmlformats.org/officeDocument/2006/relationships/slide" Target="slides/slide19.xml"/><Relationship Id="rId48" Type="http://schemas.openxmlformats.org/officeDocument/2006/relationships/slide" Target="slides/slide24.xml"/><Relationship Id="rId56" Type="http://schemas.openxmlformats.org/officeDocument/2006/relationships/slide" Target="slides/slide32.xml"/><Relationship Id="rId64" Type="http://schemas.openxmlformats.org/officeDocument/2006/relationships/slide" Target="slides/slide40.xml"/><Relationship Id="rId69" Type="http://schemas.openxmlformats.org/officeDocument/2006/relationships/slide" Target="slides/slide45.xml"/><Relationship Id="rId77"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slide" Target="slides/slide27.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 Target="slides/slide1.xml"/><Relationship Id="rId33" Type="http://schemas.openxmlformats.org/officeDocument/2006/relationships/slide" Target="slides/slide9.xml"/><Relationship Id="rId38" Type="http://schemas.openxmlformats.org/officeDocument/2006/relationships/slide" Target="slides/slide14.xml"/><Relationship Id="rId46" Type="http://schemas.openxmlformats.org/officeDocument/2006/relationships/slide" Target="slides/slide22.xml"/><Relationship Id="rId59" Type="http://schemas.openxmlformats.org/officeDocument/2006/relationships/slide" Target="slides/slide35.xml"/><Relationship Id="rId67" Type="http://schemas.openxmlformats.org/officeDocument/2006/relationships/slide" Target="slides/slide43.xml"/><Relationship Id="rId20" Type="http://schemas.openxmlformats.org/officeDocument/2006/relationships/customXml" Target="../customXml/item20.xml"/><Relationship Id="rId41" Type="http://schemas.openxmlformats.org/officeDocument/2006/relationships/slide" Target="slides/slide17.xml"/><Relationship Id="rId54" Type="http://schemas.openxmlformats.org/officeDocument/2006/relationships/slide" Target="slides/slide30.xml"/><Relationship Id="rId62" Type="http://schemas.openxmlformats.org/officeDocument/2006/relationships/slide" Target="slides/slide38.xml"/><Relationship Id="rId70" Type="http://schemas.openxmlformats.org/officeDocument/2006/relationships/slide" Target="slides/slide46.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slide" Target="slides/slide4.xml"/><Relationship Id="rId36" Type="http://schemas.openxmlformats.org/officeDocument/2006/relationships/slide" Target="slides/slide12.xml"/><Relationship Id="rId49" Type="http://schemas.openxmlformats.org/officeDocument/2006/relationships/slide" Target="slides/slide25.xml"/><Relationship Id="rId57" Type="http://schemas.openxmlformats.org/officeDocument/2006/relationships/slide" Target="slides/slide33.xml"/><Relationship Id="rId10" Type="http://schemas.openxmlformats.org/officeDocument/2006/relationships/customXml" Target="../customXml/item10.xml"/><Relationship Id="rId31" Type="http://schemas.openxmlformats.org/officeDocument/2006/relationships/slide" Target="slides/slide7.xml"/><Relationship Id="rId44" Type="http://schemas.openxmlformats.org/officeDocument/2006/relationships/slide" Target="slides/slide20.xml"/><Relationship Id="rId52" Type="http://schemas.openxmlformats.org/officeDocument/2006/relationships/slide" Target="slides/slide28.xml"/><Relationship Id="rId60" Type="http://schemas.openxmlformats.org/officeDocument/2006/relationships/slide" Target="slides/slide36.xml"/><Relationship Id="rId65" Type="http://schemas.openxmlformats.org/officeDocument/2006/relationships/slide" Target="slides/slide41.xml"/><Relationship Id="rId73"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slide" Target="slides/slide15.xml"/><Relationship Id="rId34" Type="http://schemas.openxmlformats.org/officeDocument/2006/relationships/slide" Target="slides/slide10.xml"/><Relationship Id="rId50" Type="http://schemas.openxmlformats.org/officeDocument/2006/relationships/slide" Target="slides/slide26.xml"/><Relationship Id="rId55" Type="http://schemas.openxmlformats.org/officeDocument/2006/relationships/slide" Target="slides/slide31.xml"/><Relationship Id="rId76" Type="http://schemas.openxmlformats.org/officeDocument/2006/relationships/theme" Target="theme/theme1.xml"/><Relationship Id="rId7" Type="http://schemas.openxmlformats.org/officeDocument/2006/relationships/customXml" Target="../customXml/item7.xml"/><Relationship Id="rId71"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spcBef>
                <a:spcPct val="0"/>
              </a:spcBef>
              <a:defRPr sz="1200"/>
            </a:lvl1pPr>
          </a:lstStyle>
          <a:p>
            <a:endParaRPr lang="da-DK" dirty="0">
              <a:latin typeface="Arial" panose="020B0604020202020204" pitchFamily="34" charset="0"/>
            </a:endParaRPr>
          </a:p>
        </p:txBody>
      </p:sp>
      <p:sp>
        <p:nvSpPr>
          <p:cNvPr id="6349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vl1pPr>
          </a:lstStyle>
          <a:p>
            <a:endParaRPr lang="da-DK" dirty="0">
              <a:latin typeface="Arial" panose="020B0604020202020204" pitchFamily="34" charset="0"/>
            </a:endParaRPr>
          </a:p>
        </p:txBody>
      </p:sp>
      <p:sp>
        <p:nvSpPr>
          <p:cNvPr id="6349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spcBef>
                <a:spcPct val="0"/>
              </a:spcBef>
              <a:defRPr sz="1200"/>
            </a:lvl1pPr>
          </a:lstStyle>
          <a:p>
            <a:endParaRPr lang="da-DK" dirty="0">
              <a:latin typeface="Arial" panose="020B0604020202020204" pitchFamily="34" charset="0"/>
            </a:endParaRPr>
          </a:p>
        </p:txBody>
      </p:sp>
      <p:sp>
        <p:nvSpPr>
          <p:cNvPr id="6349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vl1pPr>
          </a:lstStyle>
          <a:p>
            <a:fld id="{491ECFBD-4A0D-4BCF-98A8-E205F44719BF}" type="slidenum">
              <a:rPr lang="da-DK" smtClean="0">
                <a:latin typeface="Arial" panose="020B0604020202020204" pitchFamily="34" charset="0"/>
              </a:rPr>
              <a:pPr/>
              <a:t>‹#›</a:t>
            </a:fld>
            <a:endParaRPr lang="da-DK" dirty="0">
              <a:latin typeface="Arial" panose="020B0604020202020204" pitchFamily="34" charset="0"/>
            </a:endParaRPr>
          </a:p>
        </p:txBody>
      </p:sp>
    </p:spTree>
    <p:extLst>
      <p:ext uri="{BB962C8B-B14F-4D97-AF65-F5344CB8AC3E}">
        <p14:creationId xmlns:p14="http://schemas.microsoft.com/office/powerpoint/2010/main" val="1372809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spcBef>
                <a:spcPct val="0"/>
              </a:spcBef>
              <a:defRPr sz="1200">
                <a:latin typeface="Arial" panose="020B0604020202020204" pitchFamily="34" charset="0"/>
              </a:defRPr>
            </a:lvl1pPr>
          </a:lstStyle>
          <a:p>
            <a:endParaRPr lang="da-DK" dirty="0"/>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atin typeface="Arial" panose="020B0604020202020204" pitchFamily="34" charset="0"/>
              </a:defRPr>
            </a:lvl1pPr>
          </a:lstStyle>
          <a:p>
            <a:endParaRPr lang="da-DK" dirty="0"/>
          </a:p>
        </p:txBody>
      </p:sp>
      <p:sp>
        <p:nvSpPr>
          <p:cNvPr id="3076"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a-DK" dirty="0" err="1"/>
              <a:t>Click</a:t>
            </a:r>
            <a:r>
              <a:rPr lang="da-DK" dirty="0"/>
              <a:t> to </a:t>
            </a:r>
            <a:r>
              <a:rPr lang="da-DK" dirty="0" err="1"/>
              <a:t>edit</a:t>
            </a:r>
            <a:r>
              <a:rPr lang="da-DK" dirty="0"/>
              <a:t> Master </a:t>
            </a:r>
            <a:r>
              <a:rPr lang="da-DK" dirty="0" err="1"/>
              <a:t>text</a:t>
            </a:r>
            <a:r>
              <a:rPr lang="da-DK" dirty="0"/>
              <a:t> </a:t>
            </a:r>
            <a:r>
              <a:rPr lang="da-DK" dirty="0" err="1"/>
              <a:t>styles</a:t>
            </a:r>
            <a:endParaRPr lang="da-DK" dirty="0"/>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eaLnBrk="0" hangingPunct="0">
              <a:spcBef>
                <a:spcPct val="0"/>
              </a:spcBef>
              <a:defRPr sz="1200">
                <a:latin typeface="Arial" panose="020B0604020202020204" pitchFamily="34" charset="0"/>
              </a:defRPr>
            </a:lvl1pPr>
          </a:lstStyle>
          <a:p>
            <a:endParaRPr lang="da-DK" dirty="0"/>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atin typeface="Arial" panose="020B0604020202020204" pitchFamily="34" charset="0"/>
              </a:defRPr>
            </a:lvl1pPr>
          </a:lstStyle>
          <a:p>
            <a:fld id="{C734BB09-483B-4C4B-A5A4-C02A22055B01}" type="slidenum">
              <a:rPr lang="da-DK" smtClean="0"/>
              <a:pPr/>
              <a:t>‹#›</a:t>
            </a:fld>
            <a:endParaRPr lang="da-DK" dirty="0"/>
          </a:p>
        </p:txBody>
      </p:sp>
    </p:spTree>
    <p:extLst>
      <p:ext uri="{BB962C8B-B14F-4D97-AF65-F5344CB8AC3E}">
        <p14:creationId xmlns:p14="http://schemas.microsoft.com/office/powerpoint/2010/main" val="127783607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734BB09-483B-4C4B-A5A4-C02A22055B01}" type="slidenum">
              <a:rPr lang="da-DK" smtClean="0"/>
              <a:pPr/>
              <a:t>36</a:t>
            </a:fld>
            <a:endParaRPr lang="da-DK" dirty="0"/>
          </a:p>
        </p:txBody>
      </p:sp>
    </p:spTree>
    <p:extLst>
      <p:ext uri="{BB962C8B-B14F-4D97-AF65-F5344CB8AC3E}">
        <p14:creationId xmlns:p14="http://schemas.microsoft.com/office/powerpoint/2010/main" val="605239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 A">
    <p:bg>
      <p:bgPr>
        <a:solidFill>
          <a:schemeClr val="accent1"/>
        </a:solidFill>
        <a:effectLst/>
      </p:bgPr>
    </p:bg>
    <p:spTree>
      <p:nvGrpSpPr>
        <p:cNvPr id="1" name=""/>
        <p:cNvGrpSpPr/>
        <p:nvPr/>
      </p:nvGrpSpPr>
      <p:grpSpPr>
        <a:xfrm>
          <a:off x="0" y="0"/>
          <a:ext cx="0" cy="0"/>
          <a:chOff x="0" y="0"/>
          <a:chExt cx="0" cy="0"/>
        </a:xfrm>
      </p:grpSpPr>
      <p:sp>
        <p:nvSpPr>
          <p:cNvPr id="2" name="Background"/>
          <p:cNvSpPr/>
          <p:nvPr userDrawn="1"/>
        </p:nvSpPr>
        <p:spPr bwMode="auto">
          <a:xfrm>
            <a:off x="0" y="0"/>
            <a:ext cx="0" cy="0"/>
          </a:xfrm>
          <a:prstGeom prst="rect">
            <a:avLst/>
          </a:prstGeom>
          <a:solidFill>
            <a:srgbClr val="9900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600" b="0" i="0" u="none" strike="noStrike" cap="none" normalizeH="0" baseline="0" dirty="0">
              <a:ln>
                <a:noFill/>
              </a:ln>
              <a:solidFill>
                <a:schemeClr val="tx1"/>
              </a:solidFill>
              <a:effectLst/>
              <a:latin typeface="Arial" panose="020B0604020202020204" pitchFamily="34" charset="0"/>
              <a:ea typeface="ＭＳ Ｐゴシック" pitchFamily="-80" charset="-128"/>
            </a:endParaRPr>
          </a:p>
        </p:txBody>
      </p:sp>
      <p:sp>
        <p:nvSpPr>
          <p:cNvPr id="11" name="Logo white">
            <a:extLst>
              <a:ext uri="{FF2B5EF4-FFF2-40B4-BE49-F238E27FC236}">
                <a16:creationId xmlns:a16="http://schemas.microsoft.com/office/drawing/2014/main" id="{275A6477-FE3A-4D40-B1FE-E46C11E344A5}"/>
              </a:ext>
            </a:extLst>
          </p:cNvPr>
          <p:cNvSpPr>
            <a:spLocks noChangeAspect="1"/>
          </p:cNvSpPr>
          <p:nvPr userDrawn="1">
            <p:custDataLst>
              <p:tags r:id="rId1"/>
            </p:custDataLst>
          </p:nvPr>
        </p:nvSpPr>
        <p:spPr bwMode="auto">
          <a:xfrm>
            <a:off x="252000" y="252000"/>
            <a:ext cx="419611" cy="612000"/>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GB" dirty="0"/>
          </a:p>
        </p:txBody>
      </p:sp>
      <p:sp>
        <p:nvSpPr>
          <p:cNvPr id="114690" name="Rectangle 2"/>
          <p:cNvSpPr>
            <a:spLocks noGrp="1" noChangeArrowheads="1"/>
          </p:cNvSpPr>
          <p:nvPr>
            <p:ph type="ctrTitle"/>
          </p:nvPr>
        </p:nvSpPr>
        <p:spPr>
          <a:xfrm>
            <a:off x="249859" y="3545117"/>
            <a:ext cx="10840028" cy="2706458"/>
          </a:xfrm>
        </p:spPr>
        <p:txBody>
          <a:bodyPr anchor="t" anchorCtr="0"/>
          <a:lstStyle>
            <a:lvl1pPr>
              <a:lnSpc>
                <a:spcPct val="93000"/>
              </a:lnSpc>
              <a:defRPr sz="8000">
                <a:solidFill>
                  <a:schemeClr val="bg1"/>
                </a:solidFill>
              </a:defRPr>
            </a:lvl1pPr>
          </a:lstStyle>
          <a:p>
            <a:pPr lvl="0"/>
            <a:r>
              <a:rPr lang="en-US" noProof="0"/>
              <a:t>Click to edit Master title style</a:t>
            </a:r>
            <a:endParaRPr lang="en-GB" noProof="0" dirty="0"/>
          </a:p>
        </p:txBody>
      </p:sp>
      <p:sp>
        <p:nvSpPr>
          <p:cNvPr id="114691" name="Rectangle 3"/>
          <p:cNvSpPr>
            <a:spLocks noGrp="1" noChangeArrowheads="1"/>
          </p:cNvSpPr>
          <p:nvPr>
            <p:ph type="subTitle" idx="1"/>
          </p:nvPr>
        </p:nvSpPr>
        <p:spPr>
          <a:xfrm>
            <a:off x="247072" y="1704975"/>
            <a:ext cx="10840028" cy="1660654"/>
          </a:xfrm>
        </p:spPr>
        <p:txBody>
          <a:bodyPr anchor="b" anchorCtr="0"/>
          <a:lstStyle>
            <a:lvl1pPr marL="0" indent="0">
              <a:lnSpc>
                <a:spcPct val="110000"/>
              </a:lnSpc>
              <a:spcBef>
                <a:spcPts val="0"/>
              </a:spcBef>
              <a:buFontTx/>
              <a:buNone/>
              <a:defRPr sz="3000">
                <a:solidFill>
                  <a:schemeClr val="bg1"/>
                </a:solidFill>
              </a:defRPr>
            </a:lvl1pPr>
          </a:lstStyle>
          <a:p>
            <a:pPr lvl="0"/>
            <a:r>
              <a:rPr lang="en-US" noProof="0"/>
              <a:t>Click to edit Master subtitle style</a:t>
            </a:r>
            <a:endParaRPr lang="en-GB" noProof="0" dirty="0"/>
          </a:p>
        </p:txBody>
      </p:sp>
      <p:sp>
        <p:nvSpPr>
          <p:cNvPr id="3" name="Footer Placeholder 2">
            <a:extLst>
              <a:ext uri="{FF2B5EF4-FFF2-40B4-BE49-F238E27FC236}">
                <a16:creationId xmlns:a16="http://schemas.microsoft.com/office/drawing/2014/main" id="{F2117C6C-7BC3-4888-BC29-FAB17565D119}"/>
              </a:ext>
            </a:extLst>
          </p:cNvPr>
          <p:cNvSpPr>
            <a:spLocks noGrp="1"/>
          </p:cNvSpPr>
          <p:nvPr>
            <p:ph type="ftr" sz="quarter" idx="16"/>
          </p:nvPr>
        </p:nvSpPr>
        <p:spPr/>
        <p:txBody>
          <a:bodyPr/>
          <a:lstStyle>
            <a:lvl1pPr>
              <a:defRPr>
                <a:noFill/>
              </a:defRPr>
            </a:lvl1pPr>
          </a:lstStyle>
          <a:p>
            <a:endParaRPr lang="en-GB" dirty="0"/>
          </a:p>
        </p:txBody>
      </p:sp>
      <p:sp>
        <p:nvSpPr>
          <p:cNvPr id="4" name="Slide Number Placeholder 3">
            <a:extLst>
              <a:ext uri="{FF2B5EF4-FFF2-40B4-BE49-F238E27FC236}">
                <a16:creationId xmlns:a16="http://schemas.microsoft.com/office/drawing/2014/main" id="{E77E4668-D07F-4B96-9755-175402734855}"/>
              </a:ext>
            </a:extLst>
          </p:cNvPr>
          <p:cNvSpPr>
            <a:spLocks noGrp="1"/>
          </p:cNvSpPr>
          <p:nvPr>
            <p:ph type="sldNum" sz="quarter" idx="17"/>
          </p:nvPr>
        </p:nvSpPr>
        <p:spPr/>
        <p:txBody>
          <a:bodyPr/>
          <a:lstStyle>
            <a:lvl1pPr>
              <a:defRPr>
                <a:solidFill>
                  <a:schemeClr val="bg1"/>
                </a:solidFill>
              </a:defRPr>
            </a:lvl1p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322721454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56" userDrawn="1">
          <p15:clr>
            <a:srgbClr val="F26B43"/>
          </p15:clr>
        </p15:guide>
        <p15:guide id="2" pos="6984" userDrawn="1">
          <p15:clr>
            <a:srgbClr val="F26B43"/>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Front/Pause A ">
    <p:spTree>
      <p:nvGrpSpPr>
        <p:cNvPr id="1" name=""/>
        <p:cNvGrpSpPr/>
        <p:nvPr/>
      </p:nvGrpSpPr>
      <p:grpSpPr>
        <a:xfrm>
          <a:off x="0" y="0"/>
          <a:ext cx="0" cy="0"/>
          <a:chOff x="0" y="0"/>
          <a:chExt cx="0" cy="0"/>
        </a:xfrm>
      </p:grpSpPr>
      <p:sp>
        <p:nvSpPr>
          <p:cNvPr id="9" name="Background">
            <a:extLst>
              <a:ext uri="{FF2B5EF4-FFF2-40B4-BE49-F238E27FC236}">
                <a16:creationId xmlns:a16="http://schemas.microsoft.com/office/drawing/2014/main" id="{AF9D3C51-A276-4E1F-B6B6-FD6A4E17EE28}"/>
              </a:ext>
            </a:extLst>
          </p:cNvPr>
          <p:cNvSpPr/>
          <p:nvPr userDrawn="1"/>
        </p:nvSpPr>
        <p:spPr bwMode="auto">
          <a:xfrm>
            <a:off x="0" y="0"/>
            <a:ext cx="12193200" cy="68616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600" b="0" i="0" u="none" strike="noStrike" cap="none" normalizeH="0" baseline="0" dirty="0">
              <a:ln>
                <a:noFill/>
              </a:ln>
              <a:solidFill>
                <a:schemeClr val="tx1"/>
              </a:solidFill>
              <a:effectLst/>
              <a:latin typeface="Arial" panose="020B0604020202020204" pitchFamily="34" charset="0"/>
              <a:ea typeface="ＭＳ Ｐゴシック" pitchFamily="-80" charset="-128"/>
            </a:endParaRPr>
          </a:p>
        </p:txBody>
      </p:sp>
      <p:sp>
        <p:nvSpPr>
          <p:cNvPr id="4" name="Date Placeholder 2">
            <a:extLst>
              <a:ext uri="{FF2B5EF4-FFF2-40B4-BE49-F238E27FC236}">
                <a16:creationId xmlns:a16="http://schemas.microsoft.com/office/drawing/2014/main" id="{C9776080-6230-4AB8-AB28-4D6744DD01F9}"/>
              </a:ext>
            </a:extLst>
          </p:cNvPr>
          <p:cNvSpPr>
            <a:spLocks noGrp="1"/>
          </p:cNvSpPr>
          <p:nvPr>
            <p:ph type="dt" sz="half" idx="10"/>
          </p:nvPr>
        </p:nvSpPr>
        <p:spPr>
          <a:xfrm>
            <a:off x="0" y="6912000"/>
            <a:ext cx="0" cy="0"/>
          </a:xfrm>
          <a:prstGeom prst="rect">
            <a:avLst/>
          </a:prstGeom>
        </p:spPr>
        <p:txBody>
          <a:bodyPr/>
          <a:lstStyle>
            <a:lvl1pPr>
              <a:defRPr>
                <a:noFill/>
              </a:defRPr>
            </a:lvl1pPr>
          </a:lstStyle>
          <a:p>
            <a:endParaRPr lang="en-GB" dirty="0"/>
          </a:p>
        </p:txBody>
      </p:sp>
      <p:sp>
        <p:nvSpPr>
          <p:cNvPr id="5" name="Footer Placeholder 3">
            <a:extLst>
              <a:ext uri="{FF2B5EF4-FFF2-40B4-BE49-F238E27FC236}">
                <a16:creationId xmlns:a16="http://schemas.microsoft.com/office/drawing/2014/main" id="{2B7FFAE6-D148-4A15-9DFC-7D71B82020C9}"/>
              </a:ext>
            </a:extLst>
          </p:cNvPr>
          <p:cNvSpPr>
            <a:spLocks noGrp="1"/>
          </p:cNvSpPr>
          <p:nvPr>
            <p:ph type="ftr" sz="quarter" idx="11"/>
          </p:nvPr>
        </p:nvSpPr>
        <p:spPr>
          <a:xfrm>
            <a:off x="0" y="6912000"/>
            <a:ext cx="0" cy="0"/>
          </a:xfrm>
        </p:spPr>
        <p:txBody>
          <a:bodyPr/>
          <a:lstStyle>
            <a:lvl1pPr>
              <a:defRPr>
                <a:noFill/>
              </a:defRPr>
            </a:lvl1pPr>
          </a:lstStyle>
          <a:p>
            <a:endParaRPr lang="en-GB" dirty="0"/>
          </a:p>
        </p:txBody>
      </p:sp>
      <p:sp>
        <p:nvSpPr>
          <p:cNvPr id="6" name="Slide Number Placeholder 4">
            <a:extLst>
              <a:ext uri="{FF2B5EF4-FFF2-40B4-BE49-F238E27FC236}">
                <a16:creationId xmlns:a16="http://schemas.microsoft.com/office/drawing/2014/main" id="{3125B57E-AFC7-4517-B327-461DB01D2867}"/>
              </a:ext>
            </a:extLst>
          </p:cNvPr>
          <p:cNvSpPr>
            <a:spLocks noGrp="1"/>
          </p:cNvSpPr>
          <p:nvPr>
            <p:ph type="sldNum" sz="quarter" idx="12"/>
          </p:nvPr>
        </p:nvSpPr>
        <p:spPr>
          <a:xfrm flipV="1">
            <a:off x="0" y="6912000"/>
            <a:ext cx="0" cy="0"/>
          </a:xfrm>
        </p:spPr>
        <p:txBody>
          <a:bodyPr/>
          <a:lstStyle>
            <a:lvl1pPr>
              <a:defRPr>
                <a:noFill/>
              </a:defRPr>
            </a:lvl1pPr>
          </a:lstStyle>
          <a:p>
            <a:fld id="{24C8C45C-947F-4981-8B3F-4F32E973C901}" type="slidenum">
              <a:rPr lang="en-GB" smtClean="0"/>
              <a:pPr/>
              <a:t>‹#›</a:t>
            </a:fld>
            <a:endParaRPr lang="en-GB" dirty="0"/>
          </a:p>
        </p:txBody>
      </p:sp>
      <p:sp>
        <p:nvSpPr>
          <p:cNvPr id="10" name="Logo color">
            <a:extLst>
              <a:ext uri="{FF2B5EF4-FFF2-40B4-BE49-F238E27FC236}">
                <a16:creationId xmlns:a16="http://schemas.microsoft.com/office/drawing/2014/main" id="{B0EE486B-843B-49D6-90AE-5093AB56E30F}"/>
              </a:ext>
            </a:extLst>
          </p:cNvPr>
          <p:cNvSpPr>
            <a:spLocks noChangeAspect="1"/>
          </p:cNvSpPr>
          <p:nvPr userDrawn="1">
            <p:custDataLst>
              <p:tags r:id="rId1"/>
            </p:custDataLst>
          </p:nvPr>
        </p:nvSpPr>
        <p:spPr bwMode="auto">
          <a:xfrm>
            <a:off x="4870539" y="1651373"/>
            <a:ext cx="2388323" cy="3483354"/>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GB" dirty="0"/>
          </a:p>
        </p:txBody>
      </p:sp>
    </p:spTree>
    <p:extLst>
      <p:ext uri="{BB962C8B-B14F-4D97-AF65-F5344CB8AC3E}">
        <p14:creationId xmlns:p14="http://schemas.microsoft.com/office/powerpoint/2010/main" val="2321786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ont/Pause B">
    <p:bg>
      <p:bgRef idx="1001">
        <a:schemeClr val="bg1"/>
      </p:bgRef>
    </p:bg>
    <p:spTree>
      <p:nvGrpSpPr>
        <p:cNvPr id="1" name=""/>
        <p:cNvGrpSpPr/>
        <p:nvPr/>
      </p:nvGrpSpPr>
      <p:grpSpPr>
        <a:xfrm>
          <a:off x="0" y="0"/>
          <a:ext cx="0" cy="0"/>
          <a:chOff x="0" y="0"/>
          <a:chExt cx="0" cy="0"/>
        </a:xfrm>
      </p:grpSpPr>
      <p:sp>
        <p:nvSpPr>
          <p:cNvPr id="10" name="Background">
            <a:extLst>
              <a:ext uri="{FF2B5EF4-FFF2-40B4-BE49-F238E27FC236}">
                <a16:creationId xmlns:a16="http://schemas.microsoft.com/office/drawing/2014/main" id="{A3420087-96DF-432F-B192-585D42BF6A4E}"/>
              </a:ext>
            </a:extLst>
          </p:cNvPr>
          <p:cNvSpPr/>
          <p:nvPr userDrawn="1"/>
        </p:nvSpPr>
        <p:spPr bwMode="auto">
          <a:xfrm>
            <a:off x="0" y="0"/>
            <a:ext cx="12193200" cy="6861600"/>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600" b="0" i="0" u="none" strike="noStrike" cap="none" normalizeH="0" baseline="0" dirty="0">
              <a:ln>
                <a:noFill/>
              </a:ln>
              <a:solidFill>
                <a:schemeClr val="tx1"/>
              </a:solidFill>
              <a:effectLst/>
              <a:latin typeface="Arial" panose="020B0604020202020204" pitchFamily="34" charset="0"/>
              <a:ea typeface="ＭＳ Ｐゴシック" pitchFamily="-80" charset="-128"/>
            </a:endParaRPr>
          </a:p>
        </p:txBody>
      </p:sp>
      <p:sp>
        <p:nvSpPr>
          <p:cNvPr id="13" name="Logo color">
            <a:extLst>
              <a:ext uri="{FF2B5EF4-FFF2-40B4-BE49-F238E27FC236}">
                <a16:creationId xmlns:a16="http://schemas.microsoft.com/office/drawing/2014/main" id="{09BBEE10-6A59-474F-B766-7643F97F869F}"/>
              </a:ext>
            </a:extLst>
          </p:cNvPr>
          <p:cNvSpPr>
            <a:spLocks noChangeAspect="1"/>
          </p:cNvSpPr>
          <p:nvPr userDrawn="1">
            <p:custDataLst>
              <p:tags r:id="rId1"/>
            </p:custDataLst>
          </p:nvPr>
        </p:nvSpPr>
        <p:spPr bwMode="auto">
          <a:xfrm>
            <a:off x="4870539" y="1651373"/>
            <a:ext cx="2388323" cy="3483354"/>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990000"/>
          </a:solidFill>
          <a:ln>
            <a:noFill/>
          </a:ln>
        </p:spPr>
        <p:txBody>
          <a:bodyPr vert="horz" wrap="square" lIns="91440" tIns="45720" rIns="91440" bIns="45720" numCol="1" anchor="t" anchorCtr="0" compatLnSpc="1">
            <a:prstTxWarp prst="textNoShape">
              <a:avLst/>
            </a:prstTxWarp>
            <a:noAutofit/>
          </a:bodyPr>
          <a:lstStyle/>
          <a:p>
            <a:endParaRPr lang="en-GB" dirty="0"/>
          </a:p>
        </p:txBody>
      </p:sp>
      <p:sp>
        <p:nvSpPr>
          <p:cNvPr id="6" name="Date Placeholder 2">
            <a:extLst>
              <a:ext uri="{FF2B5EF4-FFF2-40B4-BE49-F238E27FC236}">
                <a16:creationId xmlns:a16="http://schemas.microsoft.com/office/drawing/2014/main" id="{AF062B26-8169-4B93-8FD8-CFDB0855A961}"/>
              </a:ext>
            </a:extLst>
          </p:cNvPr>
          <p:cNvSpPr>
            <a:spLocks noGrp="1"/>
          </p:cNvSpPr>
          <p:nvPr>
            <p:ph type="dt" sz="half" idx="10"/>
          </p:nvPr>
        </p:nvSpPr>
        <p:spPr>
          <a:xfrm>
            <a:off x="0" y="6912000"/>
            <a:ext cx="0" cy="0"/>
          </a:xfrm>
          <a:prstGeom prst="rect">
            <a:avLst/>
          </a:prstGeom>
        </p:spPr>
        <p:txBody>
          <a:bodyPr/>
          <a:lstStyle>
            <a:lvl1pPr>
              <a:defRPr>
                <a:noFill/>
              </a:defRPr>
            </a:lvl1pPr>
          </a:lstStyle>
          <a:p>
            <a:endParaRPr lang="en-GB" dirty="0"/>
          </a:p>
        </p:txBody>
      </p:sp>
      <p:sp>
        <p:nvSpPr>
          <p:cNvPr id="7" name="Footer Placeholder 3">
            <a:extLst>
              <a:ext uri="{FF2B5EF4-FFF2-40B4-BE49-F238E27FC236}">
                <a16:creationId xmlns:a16="http://schemas.microsoft.com/office/drawing/2014/main" id="{CA59923C-6F09-424E-AF1E-AC62326A9B2B}"/>
              </a:ext>
            </a:extLst>
          </p:cNvPr>
          <p:cNvSpPr>
            <a:spLocks noGrp="1"/>
          </p:cNvSpPr>
          <p:nvPr>
            <p:ph type="ftr" sz="quarter" idx="11"/>
          </p:nvPr>
        </p:nvSpPr>
        <p:spPr>
          <a:xfrm>
            <a:off x="0" y="6912000"/>
            <a:ext cx="0" cy="0"/>
          </a:xfrm>
        </p:spPr>
        <p:txBody>
          <a:bodyPr/>
          <a:lstStyle>
            <a:lvl1pPr>
              <a:defRPr>
                <a:noFill/>
              </a:defRPr>
            </a:lvl1pPr>
          </a:lstStyle>
          <a:p>
            <a:endParaRPr lang="en-GB" dirty="0"/>
          </a:p>
        </p:txBody>
      </p:sp>
      <p:sp>
        <p:nvSpPr>
          <p:cNvPr id="9" name="Slide Number Placeholder 4">
            <a:extLst>
              <a:ext uri="{FF2B5EF4-FFF2-40B4-BE49-F238E27FC236}">
                <a16:creationId xmlns:a16="http://schemas.microsoft.com/office/drawing/2014/main" id="{4C299FA2-BF46-4410-B2CD-E3C80B7A9893}"/>
              </a:ext>
            </a:extLst>
          </p:cNvPr>
          <p:cNvSpPr>
            <a:spLocks noGrp="1"/>
          </p:cNvSpPr>
          <p:nvPr>
            <p:ph type="sldNum" sz="quarter" idx="12"/>
          </p:nvPr>
        </p:nvSpPr>
        <p:spPr>
          <a:xfrm flipV="1">
            <a:off x="0" y="6912000"/>
            <a:ext cx="0" cy="0"/>
          </a:xfrm>
        </p:spPr>
        <p:txBody>
          <a:bodyPr/>
          <a:lstStyle>
            <a:lvl1pPr>
              <a:defRPr>
                <a:noFill/>
              </a:defRPr>
            </a:lvl1pPr>
          </a:lstStyle>
          <a:p>
            <a:fld id="{24C8C45C-947F-4981-8B3F-4F32E973C901}" type="slidenum">
              <a:rPr lang="en-GB" smtClean="0"/>
              <a:pPr/>
              <a:t>‹#›</a:t>
            </a:fld>
            <a:endParaRPr lang="en-GB" dirty="0"/>
          </a:p>
        </p:txBody>
      </p:sp>
      <p:sp>
        <p:nvSpPr>
          <p:cNvPr id="11" name="Bottom bar">
            <a:extLst>
              <a:ext uri="{FF2B5EF4-FFF2-40B4-BE49-F238E27FC236}">
                <a16:creationId xmlns:a16="http://schemas.microsoft.com/office/drawing/2014/main" id="{495865CE-5BE9-4122-8AB8-48E534DD88F7}"/>
              </a:ext>
            </a:extLst>
          </p:cNvPr>
          <p:cNvSpPr/>
          <p:nvPr userDrawn="1"/>
        </p:nvSpPr>
        <p:spPr bwMode="auto">
          <a:xfrm>
            <a:off x="0" y="6541200"/>
            <a:ext cx="12193200" cy="316800"/>
          </a:xfrm>
          <a:prstGeom prst="rect">
            <a:avLst/>
          </a:prstGeom>
          <a:solidFill>
            <a:srgbClr val="990000"/>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12" name="Top bar">
            <a:extLst>
              <a:ext uri="{FF2B5EF4-FFF2-40B4-BE49-F238E27FC236}">
                <a16:creationId xmlns:a16="http://schemas.microsoft.com/office/drawing/2014/main" id="{0D436479-94F3-475C-8F8D-D3CDC81793FD}"/>
              </a:ext>
            </a:extLst>
          </p:cNvPr>
          <p:cNvSpPr/>
          <p:nvPr userDrawn="1"/>
        </p:nvSpPr>
        <p:spPr bwMode="auto">
          <a:xfrm>
            <a:off x="0" y="0"/>
            <a:ext cx="12193200" cy="50400"/>
          </a:xfrm>
          <a:prstGeom prst="rect">
            <a:avLst/>
          </a:prstGeom>
          <a:solidFill>
            <a:srgbClr val="990000"/>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Tree>
    <p:extLst>
      <p:ext uri="{BB962C8B-B14F-4D97-AF65-F5344CB8AC3E}">
        <p14:creationId xmlns:p14="http://schemas.microsoft.com/office/powerpoint/2010/main" val="349637618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ront B">
    <p:bg>
      <p:bgRef idx="1001">
        <a:schemeClr val="bg1"/>
      </p:bgRef>
    </p:bg>
    <p:spTree>
      <p:nvGrpSpPr>
        <p:cNvPr id="1" name=""/>
        <p:cNvGrpSpPr/>
        <p:nvPr/>
      </p:nvGrpSpPr>
      <p:grpSpPr>
        <a:xfrm>
          <a:off x="0" y="0"/>
          <a:ext cx="0" cy="0"/>
          <a:chOff x="0" y="0"/>
          <a:chExt cx="0" cy="0"/>
        </a:xfrm>
      </p:grpSpPr>
      <p:sp>
        <p:nvSpPr>
          <p:cNvPr id="114690" name="Rectangle 2"/>
          <p:cNvSpPr>
            <a:spLocks noGrp="1" noChangeArrowheads="1"/>
          </p:cNvSpPr>
          <p:nvPr>
            <p:ph type="ctrTitle"/>
          </p:nvPr>
        </p:nvSpPr>
        <p:spPr>
          <a:xfrm>
            <a:off x="249859" y="3545117"/>
            <a:ext cx="10840028" cy="2706458"/>
          </a:xfrm>
        </p:spPr>
        <p:txBody>
          <a:bodyPr anchor="t" anchorCtr="0"/>
          <a:lstStyle>
            <a:lvl1pPr>
              <a:lnSpc>
                <a:spcPct val="93000"/>
              </a:lnSpc>
              <a:defRPr sz="8000">
                <a:solidFill>
                  <a:schemeClr val="tx1"/>
                </a:solidFill>
              </a:defRPr>
            </a:lvl1pPr>
          </a:lstStyle>
          <a:p>
            <a:pPr lvl="0"/>
            <a:r>
              <a:rPr lang="en-US" noProof="0"/>
              <a:t>Click to edit Master title style</a:t>
            </a:r>
            <a:endParaRPr lang="en-GB" noProof="0" dirty="0"/>
          </a:p>
        </p:txBody>
      </p:sp>
      <p:sp>
        <p:nvSpPr>
          <p:cNvPr id="114691" name="Rectangle 3"/>
          <p:cNvSpPr>
            <a:spLocks noGrp="1" noChangeArrowheads="1"/>
          </p:cNvSpPr>
          <p:nvPr>
            <p:ph type="subTitle" idx="1"/>
          </p:nvPr>
        </p:nvSpPr>
        <p:spPr>
          <a:xfrm>
            <a:off x="247072" y="1704975"/>
            <a:ext cx="10840028" cy="1660654"/>
          </a:xfrm>
        </p:spPr>
        <p:txBody>
          <a:bodyPr anchor="b" anchorCtr="0"/>
          <a:lstStyle>
            <a:lvl1pPr marL="0" indent="0">
              <a:lnSpc>
                <a:spcPct val="110000"/>
              </a:lnSpc>
              <a:spcBef>
                <a:spcPts val="0"/>
              </a:spcBef>
              <a:buFontTx/>
              <a:buNone/>
              <a:defRPr sz="3000">
                <a:solidFill>
                  <a:schemeClr val="tx1"/>
                </a:solidFill>
              </a:defRPr>
            </a:lvl1pPr>
          </a:lstStyle>
          <a:p>
            <a:pPr lvl="0"/>
            <a:r>
              <a:rPr lang="en-US" noProof="0"/>
              <a:t>Click to edit Master subtitle style</a:t>
            </a:r>
            <a:endParaRPr lang="en-GB" noProof="0" dirty="0"/>
          </a:p>
        </p:txBody>
      </p:sp>
      <p:sp>
        <p:nvSpPr>
          <p:cNvPr id="3" name="Footer Placeholder 2">
            <a:extLst>
              <a:ext uri="{FF2B5EF4-FFF2-40B4-BE49-F238E27FC236}">
                <a16:creationId xmlns:a16="http://schemas.microsoft.com/office/drawing/2014/main" id="{71346B4F-F02C-40EC-9B70-932B18214C6A}"/>
              </a:ext>
            </a:extLst>
          </p:cNvPr>
          <p:cNvSpPr>
            <a:spLocks noGrp="1"/>
          </p:cNvSpPr>
          <p:nvPr>
            <p:ph type="ftr" sz="quarter" idx="16"/>
          </p:nvPr>
        </p:nvSpPr>
        <p:spPr/>
        <p:txBody>
          <a:bodyPr/>
          <a:lstStyle/>
          <a:p>
            <a:endParaRPr lang="en-GB" dirty="0"/>
          </a:p>
        </p:txBody>
      </p:sp>
      <p:sp>
        <p:nvSpPr>
          <p:cNvPr id="4" name="Slide Number Placeholder 3">
            <a:extLst>
              <a:ext uri="{FF2B5EF4-FFF2-40B4-BE49-F238E27FC236}">
                <a16:creationId xmlns:a16="http://schemas.microsoft.com/office/drawing/2014/main" id="{FE67EB69-BB5A-407E-BF0A-1CB9B24506D8}"/>
              </a:ext>
            </a:extLst>
          </p:cNvPr>
          <p:cNvSpPr>
            <a:spLocks noGrp="1"/>
          </p:cNvSpPr>
          <p:nvPr>
            <p:ph type="sldNum" sz="quarter" idx="17"/>
          </p:nvPr>
        </p:nvSpPr>
        <p:spPr/>
        <p:txBody>
          <a:bodyPr/>
          <a:lstStyle>
            <a:lvl1pPr>
              <a:defRPr>
                <a:solidFill>
                  <a:schemeClr val="bg1"/>
                </a:solidFill>
              </a:defRPr>
            </a:lvl1p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22591931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56" userDrawn="1">
          <p15:clr>
            <a:srgbClr val="F26B43"/>
          </p15:clr>
        </p15:guide>
        <p15:guide id="2" pos="6984" userDrawn="1">
          <p15:clr>
            <a:srgbClr val="F26B43"/>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8A0E3C-0CE1-4BBF-A912-5A81BF3B7BCA}"/>
              </a:ext>
            </a:extLst>
          </p:cNvPr>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Footer Placeholder 1">
            <a:extLst>
              <a:ext uri="{FF2B5EF4-FFF2-40B4-BE49-F238E27FC236}">
                <a16:creationId xmlns:a16="http://schemas.microsoft.com/office/drawing/2014/main" id="{1FCA8860-CDAD-4F91-9292-2B11655C191E}"/>
              </a:ext>
            </a:extLst>
          </p:cNvPr>
          <p:cNvSpPr>
            <a:spLocks noGrp="1"/>
          </p:cNvSpPr>
          <p:nvPr>
            <p:ph type="ftr" sz="quarter" idx="10"/>
          </p:nvPr>
        </p:nvSpPr>
        <p:spPr/>
        <p:txBody>
          <a:bodyPr/>
          <a:lstStyle/>
          <a:p>
            <a:endParaRPr lang="en-GB" dirty="0"/>
          </a:p>
        </p:txBody>
      </p:sp>
      <p:sp>
        <p:nvSpPr>
          <p:cNvPr id="6" name="Slide Number Placeholder 5">
            <a:extLst>
              <a:ext uri="{FF2B5EF4-FFF2-40B4-BE49-F238E27FC236}">
                <a16:creationId xmlns:a16="http://schemas.microsoft.com/office/drawing/2014/main" id="{88C7A21B-9B48-4777-BF0D-9FB95719C2E7}"/>
              </a:ext>
            </a:extLst>
          </p:cNvPr>
          <p:cNvSpPr>
            <a:spLocks noGrp="1"/>
          </p:cNvSpPr>
          <p:nvPr>
            <p:ph type="sldNum" sz="quarter" idx="11"/>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187774059"/>
      </p:ext>
    </p:extLst>
  </p:cSld>
  <p:clrMapOvr>
    <a:masterClrMapping/>
  </p:clrMapOvr>
  <p:extLst>
    <p:ext uri="{DCECCB84-F9BA-43D5-87BE-67443E8EF086}">
      <p15:sldGuideLst xmlns:p15="http://schemas.microsoft.com/office/powerpoint/2012/main">
        <p15:guide id="1" pos="6984" userDrawn="1">
          <p15:clr>
            <a:srgbClr val="F26B43"/>
          </p15:clr>
        </p15:guide>
        <p15:guide id="2" pos="1117" userDrawn="1">
          <p15:clr>
            <a:srgbClr val="F26B43"/>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EB1D5E1-0C4E-4A74-BE37-26307F7E2821}"/>
              </a:ext>
            </a:extLst>
          </p:cNvPr>
          <p:cNvSpPr>
            <a:spLocks noGrp="1"/>
          </p:cNvSpPr>
          <p:nvPr>
            <p:ph type="title"/>
          </p:nvPr>
        </p:nvSpPr>
        <p:spPr>
          <a:xfrm>
            <a:off x="1774726" y="426127"/>
            <a:ext cx="9312374" cy="972716"/>
          </a:xfrm>
        </p:spPr>
        <p:txBody>
          <a:bodyPr/>
          <a:lstStyle/>
          <a:p>
            <a:r>
              <a:rPr lang="en-US"/>
              <a:t>Click to edit Master title style</a:t>
            </a:r>
            <a:endParaRPr lang="en-GB" dirty="0"/>
          </a:p>
        </p:txBody>
      </p:sp>
      <p:sp>
        <p:nvSpPr>
          <p:cNvPr id="3" name="Content Placeholder 2"/>
          <p:cNvSpPr>
            <a:spLocks noGrp="1"/>
          </p:cNvSpPr>
          <p:nvPr>
            <p:ph sz="half" idx="1"/>
          </p:nvPr>
        </p:nvSpPr>
        <p:spPr>
          <a:xfrm>
            <a:off x="1774800" y="1706399"/>
            <a:ext cx="4410177" cy="45468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678001" y="1706399"/>
            <a:ext cx="4409100" cy="45468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Footer Placeholder 6">
            <a:extLst>
              <a:ext uri="{FF2B5EF4-FFF2-40B4-BE49-F238E27FC236}">
                <a16:creationId xmlns:a16="http://schemas.microsoft.com/office/drawing/2014/main" id="{02499420-B0E8-4C8A-8C00-E21262271ADD}"/>
              </a:ext>
            </a:extLst>
          </p:cNvPr>
          <p:cNvSpPr>
            <a:spLocks noGrp="1"/>
          </p:cNvSpPr>
          <p:nvPr>
            <p:ph type="ftr" sz="quarter" idx="10"/>
          </p:nvPr>
        </p:nvSpPr>
        <p:spPr/>
        <p:txBody>
          <a:bodyPr/>
          <a:lstStyle/>
          <a:p>
            <a:endParaRPr lang="en-GB" dirty="0"/>
          </a:p>
        </p:txBody>
      </p:sp>
      <p:sp>
        <p:nvSpPr>
          <p:cNvPr id="8" name="Slide Number Placeholder 7">
            <a:extLst>
              <a:ext uri="{FF2B5EF4-FFF2-40B4-BE49-F238E27FC236}">
                <a16:creationId xmlns:a16="http://schemas.microsoft.com/office/drawing/2014/main" id="{E3EE7F0E-E606-41AC-BBBF-B5AECB1112EB}"/>
              </a:ext>
            </a:extLst>
          </p:cNvPr>
          <p:cNvSpPr>
            <a:spLocks noGrp="1"/>
          </p:cNvSpPr>
          <p:nvPr>
            <p:ph type="sldNum" sz="quarter" idx="11"/>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131213533"/>
      </p:ext>
    </p:extLst>
  </p:cSld>
  <p:clrMapOvr>
    <a:masterClrMapping/>
  </p:clrMapOvr>
  <p:extLst>
    <p:ext uri="{DCECCB84-F9BA-43D5-87BE-67443E8EF086}">
      <p15:sldGuideLst xmlns:p15="http://schemas.microsoft.com/office/powerpoint/2012/main">
        <p15:guide id="1" pos="1118">
          <p15:clr>
            <a:srgbClr val="F26B43"/>
          </p15:clr>
        </p15:guide>
        <p15:guide id="2" pos="3896">
          <p15:clr>
            <a:srgbClr val="F26B43"/>
          </p15:clr>
        </p15:guide>
        <p15:guide id="3" pos="4205">
          <p15:clr>
            <a:srgbClr val="F26B43"/>
          </p15:clr>
        </p15:guide>
        <p15:guide id="4" pos="6984">
          <p15:clr>
            <a:srgbClr val="F26B43"/>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and two pictures">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90A2595F-A737-4D92-946C-EC0BBF885334}"/>
              </a:ext>
            </a:extLst>
          </p:cNvPr>
          <p:cNvSpPr>
            <a:spLocks noGrp="1"/>
          </p:cNvSpPr>
          <p:nvPr>
            <p:ph type="title"/>
          </p:nvPr>
        </p:nvSpPr>
        <p:spPr>
          <a:xfrm>
            <a:off x="1774726" y="426127"/>
            <a:ext cx="6048672" cy="972716"/>
          </a:xfrm>
        </p:spPr>
        <p:txBody>
          <a:bodyPr/>
          <a:lstStyle/>
          <a:p>
            <a:r>
              <a:rPr lang="en-US"/>
              <a:t>Click to edit Master title style</a:t>
            </a:r>
            <a:endParaRPr lang="en-GB" dirty="0"/>
          </a:p>
        </p:txBody>
      </p:sp>
      <p:sp>
        <p:nvSpPr>
          <p:cNvPr id="3" name="Content Placeholder 2"/>
          <p:cNvSpPr>
            <a:spLocks noGrp="1"/>
          </p:cNvSpPr>
          <p:nvPr>
            <p:ph idx="1"/>
          </p:nvPr>
        </p:nvSpPr>
        <p:spPr>
          <a:xfrm>
            <a:off x="1774726" y="1706328"/>
            <a:ext cx="6048672" cy="4545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Picture Placeholder 9">
            <a:extLst>
              <a:ext uri="{FF2B5EF4-FFF2-40B4-BE49-F238E27FC236}">
                <a16:creationId xmlns:a16="http://schemas.microsoft.com/office/drawing/2014/main" id="{565D29D0-EA4F-4318-8A82-6C2B200A712B}"/>
              </a:ext>
            </a:extLst>
          </p:cNvPr>
          <p:cNvSpPr>
            <a:spLocks noGrp="1"/>
          </p:cNvSpPr>
          <p:nvPr>
            <p:ph type="pic" sz="quarter" idx="13" hasCustomPrompt="1"/>
          </p:nvPr>
        </p:nvSpPr>
        <p:spPr>
          <a:xfrm>
            <a:off x="8331213" y="849734"/>
            <a:ext cx="3859200" cy="2505600"/>
          </a:xfrm>
        </p:spPr>
        <p:txBody>
          <a:bodyPr/>
          <a:lstStyle>
            <a:lvl1pPr marL="0" indent="0" algn="ctr">
              <a:buNone/>
              <a:defRPr sz="1200"/>
            </a:lvl1pPr>
          </a:lstStyle>
          <a:p>
            <a:r>
              <a:rPr lang="en-GB" dirty="0"/>
              <a:t>Click the placeholder and paste image via Skyfish icon</a:t>
            </a:r>
          </a:p>
        </p:txBody>
      </p:sp>
      <p:sp>
        <p:nvSpPr>
          <p:cNvPr id="12" name="Picture Placeholder 11">
            <a:extLst>
              <a:ext uri="{FF2B5EF4-FFF2-40B4-BE49-F238E27FC236}">
                <a16:creationId xmlns:a16="http://schemas.microsoft.com/office/drawing/2014/main" id="{25B8511D-E10E-40C3-82A6-3DCDC97CF6C2}"/>
              </a:ext>
            </a:extLst>
          </p:cNvPr>
          <p:cNvSpPr>
            <a:spLocks noGrp="1"/>
          </p:cNvSpPr>
          <p:nvPr>
            <p:ph type="pic" sz="quarter" idx="14" hasCustomPrompt="1"/>
          </p:nvPr>
        </p:nvSpPr>
        <p:spPr>
          <a:xfrm>
            <a:off x="8331213" y="3563718"/>
            <a:ext cx="3859200" cy="2505600"/>
          </a:xfrm>
        </p:spPr>
        <p:txBody>
          <a:bodyPr/>
          <a:lstStyle>
            <a:lvl1pPr marL="0" indent="0" algn="ctr">
              <a:buNone/>
              <a:defRPr sz="1200"/>
            </a:lvl1pPr>
          </a:lstStyle>
          <a:p>
            <a:r>
              <a:rPr lang="en-GB" dirty="0"/>
              <a:t>Click the placeholder and paste image via Skyfish icon</a:t>
            </a:r>
          </a:p>
          <a:p>
            <a:endParaRPr lang="en-GB" dirty="0"/>
          </a:p>
        </p:txBody>
      </p:sp>
      <p:sp>
        <p:nvSpPr>
          <p:cNvPr id="2" name="Footer Placeholder 1">
            <a:extLst>
              <a:ext uri="{FF2B5EF4-FFF2-40B4-BE49-F238E27FC236}">
                <a16:creationId xmlns:a16="http://schemas.microsoft.com/office/drawing/2014/main" id="{D2986237-C7E2-4498-82A4-361A340A6504}"/>
              </a:ext>
            </a:extLst>
          </p:cNvPr>
          <p:cNvSpPr>
            <a:spLocks noGrp="1"/>
          </p:cNvSpPr>
          <p:nvPr>
            <p:ph type="ftr" sz="quarter" idx="15"/>
          </p:nvPr>
        </p:nvSpPr>
        <p:spPr/>
        <p:txBody>
          <a:bodyPr/>
          <a:lstStyle/>
          <a:p>
            <a:endParaRPr lang="en-GB" dirty="0"/>
          </a:p>
        </p:txBody>
      </p:sp>
      <p:sp>
        <p:nvSpPr>
          <p:cNvPr id="6" name="Slide Number Placeholder 5">
            <a:extLst>
              <a:ext uri="{FF2B5EF4-FFF2-40B4-BE49-F238E27FC236}">
                <a16:creationId xmlns:a16="http://schemas.microsoft.com/office/drawing/2014/main" id="{21664EEF-2B63-484E-803A-4FCD66F243A5}"/>
              </a:ext>
            </a:extLst>
          </p:cNvPr>
          <p:cNvSpPr>
            <a:spLocks noGrp="1"/>
          </p:cNvSpPr>
          <p:nvPr>
            <p:ph type="sldNum" sz="quarter" idx="16"/>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3922670733"/>
      </p:ext>
    </p:extLst>
  </p:cSld>
  <p:clrMapOvr>
    <a:masterClrMapping/>
  </p:clrMapOvr>
  <p:extLst>
    <p:ext uri="{DCECCB84-F9BA-43D5-87BE-67443E8EF086}">
      <p15:sldGuideLst xmlns:p15="http://schemas.microsoft.com/office/powerpoint/2012/main">
        <p15:guide id="1" pos="4927" userDrawn="1">
          <p15:clr>
            <a:srgbClr val="F26B43"/>
          </p15:clr>
        </p15:guide>
        <p15:guide id="2" pos="5247" userDrawn="1">
          <p15:clr>
            <a:srgbClr val="F26B43"/>
          </p15:clr>
        </p15:guide>
        <p15:guide id="3" pos="1117" userDrawn="1">
          <p15:clr>
            <a:srgbClr val="F26B43"/>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pictures and text">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2213382-11A1-48CE-B0A0-D8A7D26861FB}"/>
              </a:ext>
            </a:extLst>
          </p:cNvPr>
          <p:cNvSpPr>
            <a:spLocks noGrp="1"/>
          </p:cNvSpPr>
          <p:nvPr>
            <p:ph type="title"/>
          </p:nvPr>
        </p:nvSpPr>
        <p:spPr>
          <a:xfrm>
            <a:off x="4221360" y="426127"/>
            <a:ext cx="6865740" cy="972716"/>
          </a:xfrm>
        </p:spPr>
        <p:txBody>
          <a:bodyPr/>
          <a:lstStyle/>
          <a:p>
            <a:r>
              <a:rPr lang="en-US"/>
              <a:t>Click to edit Master title style</a:t>
            </a:r>
            <a:endParaRPr lang="en-GB" dirty="0"/>
          </a:p>
        </p:txBody>
      </p:sp>
      <p:sp>
        <p:nvSpPr>
          <p:cNvPr id="3" name="Content Placeholder 2"/>
          <p:cNvSpPr>
            <a:spLocks noGrp="1"/>
          </p:cNvSpPr>
          <p:nvPr>
            <p:ph idx="1"/>
          </p:nvPr>
        </p:nvSpPr>
        <p:spPr>
          <a:xfrm>
            <a:off x="4221360" y="1706328"/>
            <a:ext cx="6865740" cy="4545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Picture Placeholder 9">
            <a:extLst>
              <a:ext uri="{FF2B5EF4-FFF2-40B4-BE49-F238E27FC236}">
                <a16:creationId xmlns:a16="http://schemas.microsoft.com/office/drawing/2014/main" id="{565D29D0-EA4F-4318-8A82-6C2B200A712B}"/>
              </a:ext>
            </a:extLst>
          </p:cNvPr>
          <p:cNvSpPr>
            <a:spLocks noGrp="1"/>
          </p:cNvSpPr>
          <p:nvPr>
            <p:ph type="pic" sz="quarter" idx="13" hasCustomPrompt="1"/>
          </p:nvPr>
        </p:nvSpPr>
        <p:spPr>
          <a:xfrm>
            <a:off x="-1" y="1314523"/>
            <a:ext cx="3708000" cy="2455200"/>
          </a:xfrm>
        </p:spPr>
        <p:txBody>
          <a:bodyPr/>
          <a:lstStyle>
            <a:lvl1pPr marL="0" indent="0" algn="ctr">
              <a:buNone/>
              <a:defRPr sz="1200"/>
            </a:lvl1pPr>
          </a:lstStyle>
          <a:p>
            <a:r>
              <a:rPr lang="en-GB" dirty="0"/>
              <a:t>Click the placeholder and paste image via Skyfish icon</a:t>
            </a:r>
          </a:p>
        </p:txBody>
      </p:sp>
      <p:sp>
        <p:nvSpPr>
          <p:cNvPr id="12" name="Picture Placeholder 11">
            <a:extLst>
              <a:ext uri="{FF2B5EF4-FFF2-40B4-BE49-F238E27FC236}">
                <a16:creationId xmlns:a16="http://schemas.microsoft.com/office/drawing/2014/main" id="{25B8511D-E10E-40C3-82A6-3DCDC97CF6C2}"/>
              </a:ext>
            </a:extLst>
          </p:cNvPr>
          <p:cNvSpPr>
            <a:spLocks noGrp="1"/>
          </p:cNvSpPr>
          <p:nvPr>
            <p:ph type="pic" sz="quarter" idx="14" hasCustomPrompt="1"/>
          </p:nvPr>
        </p:nvSpPr>
        <p:spPr>
          <a:xfrm>
            <a:off x="-1" y="3968153"/>
            <a:ext cx="3708000" cy="2455200"/>
          </a:xfrm>
        </p:spPr>
        <p:txBody>
          <a:bodyPr/>
          <a:lstStyle>
            <a:lvl1pPr marL="0" indent="0" algn="ctr">
              <a:buNone/>
              <a:defRPr sz="1200"/>
            </a:lvl1pPr>
          </a:lstStyle>
          <a:p>
            <a:r>
              <a:rPr lang="en-GB" dirty="0"/>
              <a:t>Click the placeholder and paste image via Skyfish icon</a:t>
            </a:r>
          </a:p>
          <a:p>
            <a:endParaRPr lang="en-GB" dirty="0"/>
          </a:p>
        </p:txBody>
      </p:sp>
      <p:sp>
        <p:nvSpPr>
          <p:cNvPr id="2" name="Footer Placeholder 1">
            <a:extLst>
              <a:ext uri="{FF2B5EF4-FFF2-40B4-BE49-F238E27FC236}">
                <a16:creationId xmlns:a16="http://schemas.microsoft.com/office/drawing/2014/main" id="{AE26B732-1A52-4AA9-89FC-8FC5439E40DC}"/>
              </a:ext>
            </a:extLst>
          </p:cNvPr>
          <p:cNvSpPr>
            <a:spLocks noGrp="1"/>
          </p:cNvSpPr>
          <p:nvPr>
            <p:ph type="ftr" sz="quarter" idx="15"/>
          </p:nvPr>
        </p:nvSpPr>
        <p:spPr/>
        <p:txBody>
          <a:bodyPr/>
          <a:lstStyle/>
          <a:p>
            <a:endParaRPr lang="en-GB" dirty="0"/>
          </a:p>
        </p:txBody>
      </p:sp>
      <p:sp>
        <p:nvSpPr>
          <p:cNvPr id="6" name="Slide Number Placeholder 5">
            <a:extLst>
              <a:ext uri="{FF2B5EF4-FFF2-40B4-BE49-F238E27FC236}">
                <a16:creationId xmlns:a16="http://schemas.microsoft.com/office/drawing/2014/main" id="{3B25D0DC-E43F-43DA-AA0F-C0C54C8939F7}"/>
              </a:ext>
            </a:extLst>
          </p:cNvPr>
          <p:cNvSpPr>
            <a:spLocks noGrp="1"/>
          </p:cNvSpPr>
          <p:nvPr>
            <p:ph type="sldNum" sz="quarter" idx="16"/>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283562364"/>
      </p:ext>
    </p:extLst>
  </p:cSld>
  <p:clrMapOvr>
    <a:masterClrMapping/>
  </p:clrMapOvr>
  <p:extLst>
    <p:ext uri="{DCECCB84-F9BA-43D5-87BE-67443E8EF086}">
      <p15:sldGuideLst xmlns:p15="http://schemas.microsoft.com/office/powerpoint/2012/main">
        <p15:guide id="1" pos="6984" userDrawn="1">
          <p15:clr>
            <a:srgbClr val="F26B43"/>
          </p15:clr>
        </p15:guide>
        <p15:guide id="2" pos="2660" userDrawn="1">
          <p15:clr>
            <a:srgbClr val="F26B43"/>
          </p15:clr>
        </p15:guide>
        <p15:guide id="3" pos="2335" userDrawn="1">
          <p15:clr>
            <a:srgbClr val="F26B43"/>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s">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953C3-F3F7-4638-96F8-7CF20CB55E0C}"/>
              </a:ext>
            </a:extLst>
          </p:cNvPr>
          <p:cNvSpPr>
            <a:spLocks noGrp="1"/>
          </p:cNvSpPr>
          <p:nvPr>
            <p:ph type="title" hasCustomPrompt="1"/>
          </p:nvPr>
        </p:nvSpPr>
        <p:spPr>
          <a:xfrm>
            <a:off x="247650" y="980727"/>
            <a:ext cx="3740400" cy="418115"/>
          </a:xfrm>
        </p:spPr>
        <p:txBody>
          <a:bodyPr/>
          <a:lstStyle>
            <a:lvl1pPr>
              <a:defRPr sz="2400"/>
            </a:lvl1pPr>
          </a:lstStyle>
          <a:p>
            <a:r>
              <a:rPr lang="en-GB" dirty="0"/>
              <a:t>Click to add title one line</a:t>
            </a:r>
          </a:p>
        </p:txBody>
      </p:sp>
      <p:sp>
        <p:nvSpPr>
          <p:cNvPr id="15" name="Content Placeholder 2">
            <a:extLst>
              <a:ext uri="{FF2B5EF4-FFF2-40B4-BE49-F238E27FC236}">
                <a16:creationId xmlns:a16="http://schemas.microsoft.com/office/drawing/2014/main" id="{CC0DB591-4602-46B3-B1C3-1E64148AB9B7}"/>
              </a:ext>
            </a:extLst>
          </p:cNvPr>
          <p:cNvSpPr>
            <a:spLocks noGrp="1"/>
          </p:cNvSpPr>
          <p:nvPr>
            <p:ph idx="1"/>
          </p:nvPr>
        </p:nvSpPr>
        <p:spPr>
          <a:xfrm>
            <a:off x="247650" y="4407150"/>
            <a:ext cx="3740400" cy="1844425"/>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9" name="Text Placeholder 18">
            <a:extLst>
              <a:ext uri="{FF2B5EF4-FFF2-40B4-BE49-F238E27FC236}">
                <a16:creationId xmlns:a16="http://schemas.microsoft.com/office/drawing/2014/main" id="{68416079-1CFC-426F-A6ED-5AB355FC545F}"/>
              </a:ext>
            </a:extLst>
          </p:cNvPr>
          <p:cNvSpPr>
            <a:spLocks noGrp="1"/>
          </p:cNvSpPr>
          <p:nvPr>
            <p:ph type="body" sz="quarter" idx="21" hasCustomPrompt="1"/>
          </p:nvPr>
        </p:nvSpPr>
        <p:spPr>
          <a:xfrm>
            <a:off x="4222750" y="979200"/>
            <a:ext cx="3740400" cy="417767"/>
          </a:xfrm>
        </p:spPr>
        <p:txBody>
          <a:bodyPr anchor="b" anchorCtr="0"/>
          <a:lstStyle>
            <a:lvl1pPr marL="0" indent="0">
              <a:buNone/>
              <a:defRPr sz="2400" b="1"/>
            </a:lvl1pPr>
            <a:lvl2pPr marL="0" indent="0">
              <a:buNone/>
              <a:defRPr sz="2400" b="1"/>
            </a:lvl2pPr>
            <a:lvl3pPr marL="0" indent="0">
              <a:buNone/>
              <a:defRPr sz="2400" b="1"/>
            </a:lvl3pPr>
            <a:lvl4pPr marL="0" indent="0">
              <a:buNone/>
              <a:defRPr sz="2400" b="1"/>
            </a:lvl4pPr>
            <a:lvl5pPr marL="0" indent="0">
              <a:buNone/>
              <a:defRPr sz="2400" b="1"/>
            </a:lvl5pPr>
          </a:lstStyle>
          <a:p>
            <a:pPr lvl="0"/>
            <a:r>
              <a:rPr lang="en-GB" dirty="0"/>
              <a:t>Click to add title one line</a:t>
            </a:r>
          </a:p>
        </p:txBody>
      </p:sp>
      <p:sp>
        <p:nvSpPr>
          <p:cNvPr id="21" name="Content Placeholder 20">
            <a:extLst>
              <a:ext uri="{FF2B5EF4-FFF2-40B4-BE49-F238E27FC236}">
                <a16:creationId xmlns:a16="http://schemas.microsoft.com/office/drawing/2014/main" id="{D358873C-68BF-4E89-B536-B3248F2B25FE}"/>
              </a:ext>
            </a:extLst>
          </p:cNvPr>
          <p:cNvSpPr>
            <a:spLocks noGrp="1"/>
          </p:cNvSpPr>
          <p:nvPr>
            <p:ph sz="quarter" idx="22"/>
          </p:nvPr>
        </p:nvSpPr>
        <p:spPr>
          <a:xfrm>
            <a:off x="4222750" y="4406899"/>
            <a:ext cx="3740401" cy="1844675"/>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Text Placeholder 22">
            <a:extLst>
              <a:ext uri="{FF2B5EF4-FFF2-40B4-BE49-F238E27FC236}">
                <a16:creationId xmlns:a16="http://schemas.microsoft.com/office/drawing/2014/main" id="{69A0E900-1FE2-4CC1-B435-93F3A1189356}"/>
              </a:ext>
            </a:extLst>
          </p:cNvPr>
          <p:cNvSpPr>
            <a:spLocks noGrp="1"/>
          </p:cNvSpPr>
          <p:nvPr>
            <p:ph type="body" sz="quarter" idx="23" hasCustomPrompt="1"/>
          </p:nvPr>
        </p:nvSpPr>
        <p:spPr>
          <a:xfrm>
            <a:off x="8197850" y="979200"/>
            <a:ext cx="3740400" cy="417767"/>
          </a:xfrm>
        </p:spPr>
        <p:txBody>
          <a:bodyPr anchor="b" anchorCtr="0"/>
          <a:lstStyle>
            <a:lvl1pPr marL="0" indent="0">
              <a:buNone/>
              <a:defRPr sz="2400" b="1"/>
            </a:lvl1pPr>
            <a:lvl2pPr marL="0" indent="0">
              <a:buNone/>
              <a:defRPr sz="2400" b="1"/>
            </a:lvl2pPr>
            <a:lvl3pPr marL="0" indent="0">
              <a:buNone/>
              <a:defRPr sz="2400" b="1"/>
            </a:lvl3pPr>
            <a:lvl4pPr marL="0" indent="0">
              <a:buNone/>
              <a:defRPr sz="2400" b="1"/>
            </a:lvl4pPr>
            <a:lvl5pPr marL="0" indent="0">
              <a:buNone/>
              <a:defRPr sz="2400" b="1"/>
            </a:lvl5pPr>
          </a:lstStyle>
          <a:p>
            <a:pPr lvl="0"/>
            <a:r>
              <a:rPr lang="en-GB" dirty="0"/>
              <a:t>Click to add title one line</a:t>
            </a:r>
          </a:p>
        </p:txBody>
      </p:sp>
      <p:sp>
        <p:nvSpPr>
          <p:cNvPr id="25" name="Content Placeholder 24">
            <a:extLst>
              <a:ext uri="{FF2B5EF4-FFF2-40B4-BE49-F238E27FC236}">
                <a16:creationId xmlns:a16="http://schemas.microsoft.com/office/drawing/2014/main" id="{E094886A-F110-4851-B1DA-8DFC40D509F8}"/>
              </a:ext>
            </a:extLst>
          </p:cNvPr>
          <p:cNvSpPr>
            <a:spLocks noGrp="1"/>
          </p:cNvSpPr>
          <p:nvPr>
            <p:ph sz="quarter" idx="24"/>
          </p:nvPr>
        </p:nvSpPr>
        <p:spPr>
          <a:xfrm>
            <a:off x="8197850" y="4406899"/>
            <a:ext cx="3740400" cy="1844675"/>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a:extLst>
              <a:ext uri="{FF2B5EF4-FFF2-40B4-BE49-F238E27FC236}">
                <a16:creationId xmlns:a16="http://schemas.microsoft.com/office/drawing/2014/main" id="{91B02311-54A6-4455-B615-BBCA0DA742E4}"/>
              </a:ext>
            </a:extLst>
          </p:cNvPr>
          <p:cNvSpPr>
            <a:spLocks noGrp="1"/>
          </p:cNvSpPr>
          <p:nvPr>
            <p:ph type="pic" sz="quarter" idx="18" hasCustomPrompt="1"/>
          </p:nvPr>
        </p:nvSpPr>
        <p:spPr>
          <a:xfrm>
            <a:off x="247650" y="1546282"/>
            <a:ext cx="3740400" cy="2664000"/>
          </a:xfrm>
        </p:spPr>
        <p:txBody>
          <a:bodyPr/>
          <a:lstStyle>
            <a:lvl1pPr marL="0" indent="0" algn="ctr">
              <a:buNone/>
              <a:defRPr sz="1200"/>
            </a:lvl1pPr>
          </a:lstStyle>
          <a:p>
            <a:r>
              <a:rPr lang="en-GB" dirty="0"/>
              <a:t>Click the placeholder and paste image via Skyfish icon</a:t>
            </a:r>
          </a:p>
        </p:txBody>
      </p:sp>
      <p:sp>
        <p:nvSpPr>
          <p:cNvPr id="13" name="Picture Placeholder 8">
            <a:extLst>
              <a:ext uri="{FF2B5EF4-FFF2-40B4-BE49-F238E27FC236}">
                <a16:creationId xmlns:a16="http://schemas.microsoft.com/office/drawing/2014/main" id="{710A5827-3485-49A0-81F0-FF89EE34B804}"/>
              </a:ext>
            </a:extLst>
          </p:cNvPr>
          <p:cNvSpPr>
            <a:spLocks noGrp="1"/>
          </p:cNvSpPr>
          <p:nvPr>
            <p:ph type="pic" sz="quarter" idx="19" hasCustomPrompt="1"/>
          </p:nvPr>
        </p:nvSpPr>
        <p:spPr>
          <a:xfrm>
            <a:off x="4223149" y="1548581"/>
            <a:ext cx="3740400" cy="2664000"/>
          </a:xfrm>
        </p:spPr>
        <p:txBody>
          <a:bodyPr/>
          <a:lstStyle>
            <a:lvl1pPr marL="0" indent="0" algn="ctr">
              <a:buNone/>
              <a:defRPr sz="1200"/>
            </a:lvl1pPr>
          </a:lstStyle>
          <a:p>
            <a:r>
              <a:rPr lang="en-GB" dirty="0"/>
              <a:t>Click the placeholder and paste image via Skyfish icon</a:t>
            </a:r>
          </a:p>
        </p:txBody>
      </p:sp>
      <p:sp>
        <p:nvSpPr>
          <p:cNvPr id="14" name="Picture Placeholder 8">
            <a:extLst>
              <a:ext uri="{FF2B5EF4-FFF2-40B4-BE49-F238E27FC236}">
                <a16:creationId xmlns:a16="http://schemas.microsoft.com/office/drawing/2014/main" id="{E27B0558-FCB8-4A55-9BA9-182DFF0387F4}"/>
              </a:ext>
            </a:extLst>
          </p:cNvPr>
          <p:cNvSpPr>
            <a:spLocks noGrp="1"/>
          </p:cNvSpPr>
          <p:nvPr>
            <p:ph type="pic" sz="quarter" idx="20" hasCustomPrompt="1"/>
          </p:nvPr>
        </p:nvSpPr>
        <p:spPr>
          <a:xfrm>
            <a:off x="8198648" y="1546282"/>
            <a:ext cx="3740400" cy="2664000"/>
          </a:xfrm>
        </p:spPr>
        <p:txBody>
          <a:bodyPr/>
          <a:lstStyle>
            <a:lvl1pPr marL="0" indent="0" algn="ctr">
              <a:buNone/>
              <a:defRPr sz="1200"/>
            </a:lvl1pPr>
          </a:lstStyle>
          <a:p>
            <a:r>
              <a:rPr lang="en-GB" dirty="0"/>
              <a:t>Click the placeholder and paste image via Skyfish icon</a:t>
            </a:r>
          </a:p>
        </p:txBody>
      </p:sp>
      <p:sp>
        <p:nvSpPr>
          <p:cNvPr id="3" name="Footer Placeholder 2">
            <a:extLst>
              <a:ext uri="{FF2B5EF4-FFF2-40B4-BE49-F238E27FC236}">
                <a16:creationId xmlns:a16="http://schemas.microsoft.com/office/drawing/2014/main" id="{71346B4F-F02C-40EC-9B70-932B18214C6A}"/>
              </a:ext>
            </a:extLst>
          </p:cNvPr>
          <p:cNvSpPr>
            <a:spLocks noGrp="1"/>
          </p:cNvSpPr>
          <p:nvPr>
            <p:ph type="ftr" sz="quarter" idx="16"/>
          </p:nvPr>
        </p:nvSpPr>
        <p:spPr/>
        <p:txBody>
          <a:bodyPr/>
          <a:lstStyle/>
          <a:p>
            <a:endParaRPr lang="en-GB" dirty="0"/>
          </a:p>
        </p:txBody>
      </p:sp>
      <p:sp>
        <p:nvSpPr>
          <p:cNvPr id="4" name="Slide Number Placeholder 3">
            <a:extLst>
              <a:ext uri="{FF2B5EF4-FFF2-40B4-BE49-F238E27FC236}">
                <a16:creationId xmlns:a16="http://schemas.microsoft.com/office/drawing/2014/main" id="{FE67EB69-BB5A-407E-BF0A-1CB9B24506D8}"/>
              </a:ext>
            </a:extLst>
          </p:cNvPr>
          <p:cNvSpPr>
            <a:spLocks noGrp="1"/>
          </p:cNvSpPr>
          <p:nvPr>
            <p:ph type="sldNum" sz="quarter" idx="17"/>
          </p:nvPr>
        </p:nvSpPr>
        <p:spPr/>
        <p:txBody>
          <a:bodyPr/>
          <a:lstStyle>
            <a:lvl1pPr>
              <a:defRPr>
                <a:solidFill>
                  <a:schemeClr val="bg1"/>
                </a:solidFill>
              </a:defRPr>
            </a:lvl1p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88637407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56">
          <p15:clr>
            <a:srgbClr val="F26B43"/>
          </p15:clr>
        </p15:guide>
        <p15:guide id="2" pos="7522" userDrawn="1">
          <p15:clr>
            <a:srgbClr val="F26B43"/>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un titel">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97DEAA-3B7B-49C7-8C28-3F21F36A93D7}"/>
              </a:ext>
            </a:extLst>
          </p:cNvPr>
          <p:cNvSpPr>
            <a:spLocks noGrp="1"/>
          </p:cNvSpPr>
          <p:nvPr>
            <p:ph type="title"/>
          </p:nvPr>
        </p:nvSpPr>
        <p:spPr/>
        <p:txBody>
          <a:bodyPr/>
          <a:lstStyle/>
          <a:p>
            <a:r>
              <a:rPr lang="en-US"/>
              <a:t>Click to edit Master title style</a:t>
            </a:r>
            <a:endParaRPr lang="en-GB" dirty="0"/>
          </a:p>
        </p:txBody>
      </p:sp>
      <p:sp>
        <p:nvSpPr>
          <p:cNvPr id="2" name="Footer Placeholder 1">
            <a:extLst>
              <a:ext uri="{FF2B5EF4-FFF2-40B4-BE49-F238E27FC236}">
                <a16:creationId xmlns:a16="http://schemas.microsoft.com/office/drawing/2014/main" id="{51F74546-9D06-4CF7-806D-E04B043BF5A5}"/>
              </a:ext>
            </a:extLst>
          </p:cNvPr>
          <p:cNvSpPr>
            <a:spLocks noGrp="1"/>
          </p:cNvSpPr>
          <p:nvPr>
            <p:ph type="ftr" sz="quarter" idx="10"/>
          </p:nvPr>
        </p:nvSpPr>
        <p:spPr/>
        <p:txBody>
          <a:bodyPr/>
          <a:lstStyle/>
          <a:p>
            <a:endParaRPr lang="en-GB" dirty="0"/>
          </a:p>
        </p:txBody>
      </p:sp>
      <p:sp>
        <p:nvSpPr>
          <p:cNvPr id="6" name="Slide Number Placeholder 5">
            <a:extLst>
              <a:ext uri="{FF2B5EF4-FFF2-40B4-BE49-F238E27FC236}">
                <a16:creationId xmlns:a16="http://schemas.microsoft.com/office/drawing/2014/main" id="{42F53AB3-8AAF-469F-AD3F-AE5E1A39D7C8}"/>
              </a:ext>
            </a:extLst>
          </p:cNvPr>
          <p:cNvSpPr>
            <a:spLocks noGrp="1"/>
          </p:cNvSpPr>
          <p:nvPr>
            <p:ph type="sldNum" sz="quarter" idx="11"/>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20845512"/>
      </p:ext>
    </p:extLst>
  </p:cSld>
  <p:clrMapOvr>
    <a:masterClrMapping/>
  </p:clrMapOvr>
  <p:extLst>
    <p:ext uri="{DCECCB84-F9BA-43D5-87BE-67443E8EF086}">
      <p15:sldGuideLst xmlns:p15="http://schemas.microsoft.com/office/powerpoint/2012/main">
        <p15:guide id="1" pos="1117" userDrawn="1">
          <p15:clr>
            <a:srgbClr val="F26B43"/>
          </p15:clr>
        </p15:guide>
        <p15:guide id="2" pos="6984" userDrawn="1">
          <p15:clr>
            <a:srgbClr val="F26B43"/>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ogo og footers">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AE75ABF-082F-4A38-B952-09157E37A81A}"/>
              </a:ext>
            </a:extLst>
          </p:cNvPr>
          <p:cNvSpPr>
            <a:spLocks noGrp="1"/>
          </p:cNvSpPr>
          <p:nvPr>
            <p:ph type="ftr" sz="quarter" idx="10"/>
          </p:nvPr>
        </p:nvSpPr>
        <p:spPr/>
        <p:txBody>
          <a:bodyPr/>
          <a:lstStyle/>
          <a:p>
            <a:endParaRPr lang="en-GB" dirty="0"/>
          </a:p>
        </p:txBody>
      </p:sp>
      <p:sp>
        <p:nvSpPr>
          <p:cNvPr id="5" name="Slide Number Placeholder 4">
            <a:extLst>
              <a:ext uri="{FF2B5EF4-FFF2-40B4-BE49-F238E27FC236}">
                <a16:creationId xmlns:a16="http://schemas.microsoft.com/office/drawing/2014/main" id="{D0A39F3A-7714-4FD6-9132-D60FFA220D98}"/>
              </a:ext>
            </a:extLst>
          </p:cNvPr>
          <p:cNvSpPr>
            <a:spLocks noGrp="1"/>
          </p:cNvSpPr>
          <p:nvPr>
            <p:ph type="sldNum" sz="quarter" idx="11"/>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2669264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 name="Logo color">
            <a:extLst>
              <a:ext uri="{FF2B5EF4-FFF2-40B4-BE49-F238E27FC236}">
                <a16:creationId xmlns:a16="http://schemas.microsoft.com/office/drawing/2014/main" id="{ADC92552-7939-46C1-AAFE-B97F51EBFFE9}"/>
              </a:ext>
            </a:extLst>
          </p:cNvPr>
          <p:cNvSpPr>
            <a:spLocks noChangeAspect="1"/>
          </p:cNvSpPr>
          <p:nvPr userDrawn="1">
            <p:custDataLst>
              <p:tags r:id="rId13"/>
            </p:custDataLst>
          </p:nvPr>
        </p:nvSpPr>
        <p:spPr bwMode="auto">
          <a:xfrm>
            <a:off x="252000" y="252000"/>
            <a:ext cx="419611" cy="612000"/>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99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GB" dirty="0"/>
          </a:p>
        </p:txBody>
      </p:sp>
      <p:sp>
        <p:nvSpPr>
          <p:cNvPr id="11" name="Bottom bar">
            <a:extLst>
              <a:ext uri="{FF2B5EF4-FFF2-40B4-BE49-F238E27FC236}">
                <a16:creationId xmlns:a16="http://schemas.microsoft.com/office/drawing/2014/main" id="{FFFFD011-0D94-46EE-B45C-787FE82C3B5E}"/>
              </a:ext>
            </a:extLst>
          </p:cNvPr>
          <p:cNvSpPr/>
          <p:nvPr userDrawn="1"/>
        </p:nvSpPr>
        <p:spPr bwMode="auto">
          <a:xfrm>
            <a:off x="0" y="6541200"/>
            <a:ext cx="12193200" cy="316800"/>
          </a:xfrm>
          <a:prstGeom prst="rect">
            <a:avLst/>
          </a:prstGeom>
          <a:solidFill>
            <a:srgbClr val="990000"/>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3" name="FLD_Presentation Title"/>
          <p:cNvSpPr>
            <a:spLocks noGrp="1"/>
          </p:cNvSpPr>
          <p:nvPr>
            <p:ph type="ftr" sz="quarter" idx="3"/>
          </p:nvPr>
        </p:nvSpPr>
        <p:spPr>
          <a:xfrm>
            <a:off x="0" y="6912000"/>
            <a:ext cx="0" cy="0"/>
          </a:xfrm>
          <a:prstGeom prst="rect">
            <a:avLst/>
          </a:prstGeom>
        </p:spPr>
        <p:txBody>
          <a:bodyPr vert="horz" lIns="0" tIns="0" rIns="0" bIns="0" rtlCol="0" anchor="t" anchorCtr="0"/>
          <a:lstStyle>
            <a:lvl1pPr algn="l">
              <a:spcBef>
                <a:spcPts val="0"/>
              </a:spcBef>
              <a:defRPr sz="700" b="0">
                <a:noFill/>
                <a:latin typeface="+mn-lt"/>
              </a:defRPr>
            </a:lvl1pPr>
          </a:lstStyle>
          <a:p>
            <a:endParaRPr lang="en-GB" dirty="0"/>
          </a:p>
        </p:txBody>
      </p:sp>
      <p:sp>
        <p:nvSpPr>
          <p:cNvPr id="4" name="Slide Number Placeholder 3"/>
          <p:cNvSpPr>
            <a:spLocks noGrp="1"/>
          </p:cNvSpPr>
          <p:nvPr>
            <p:ph type="sldNum" sz="quarter" idx="4"/>
          </p:nvPr>
        </p:nvSpPr>
        <p:spPr>
          <a:xfrm>
            <a:off x="11506450" y="6541200"/>
            <a:ext cx="432600" cy="316800"/>
          </a:xfrm>
          <a:prstGeom prst="rect">
            <a:avLst/>
          </a:prstGeom>
        </p:spPr>
        <p:txBody>
          <a:bodyPr vert="horz" lIns="0" tIns="0" rIns="0" bIns="0" rtlCol="0" anchor="ctr" anchorCtr="0"/>
          <a:lstStyle>
            <a:lvl1pPr algn="l">
              <a:defRPr sz="700" b="1">
                <a:solidFill>
                  <a:schemeClr val="bg1"/>
                </a:solidFill>
                <a:latin typeface="+mn-lt"/>
              </a:defRPr>
            </a:lvl1pPr>
          </a:lstStyle>
          <a:p>
            <a:fld id="{103EA872-A674-449B-A120-B97244F8E91D}" type="slidenum">
              <a:rPr lang="en-GB" smtClean="0"/>
              <a:pPr/>
              <a:t>‹#›</a:t>
            </a:fld>
            <a:endParaRPr lang="en-GB" dirty="0"/>
          </a:p>
        </p:txBody>
      </p:sp>
      <p:sp>
        <p:nvSpPr>
          <p:cNvPr id="113666" name="Rectangle 2"/>
          <p:cNvSpPr>
            <a:spLocks noGrp="1" noChangeArrowheads="1"/>
          </p:cNvSpPr>
          <p:nvPr>
            <p:ph type="title"/>
          </p:nvPr>
        </p:nvSpPr>
        <p:spPr bwMode="auto">
          <a:xfrm>
            <a:off x="1774726" y="426127"/>
            <a:ext cx="9312374" cy="972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p>
            <a:pPr lvl="0"/>
            <a:r>
              <a:rPr lang="en-US"/>
              <a:t>Click to edit Master title style</a:t>
            </a:r>
            <a:endParaRPr lang="en-GB" dirty="0"/>
          </a:p>
        </p:txBody>
      </p:sp>
      <p:sp>
        <p:nvSpPr>
          <p:cNvPr id="113667" name="Rectangle 3"/>
          <p:cNvSpPr>
            <a:spLocks noGrp="1" noChangeArrowheads="1"/>
          </p:cNvSpPr>
          <p:nvPr>
            <p:ph type="body" idx="1"/>
          </p:nvPr>
        </p:nvSpPr>
        <p:spPr bwMode="auto">
          <a:xfrm>
            <a:off x="1774726" y="1706328"/>
            <a:ext cx="9312374" cy="4545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3676" name="text" descr="{&quot;templafy&quot;:{&quot;id&quot;:&quot;2fce62a0-f28a-44e1-a519-0cbe37b25f7a&quot;}}" title="UserProfile.Offices.Workarea_{{DocumentLanguage}}"/>
          <p:cNvSpPr>
            <a:spLocks noChangeArrowheads="1"/>
          </p:cNvSpPr>
          <p:nvPr/>
        </p:nvSpPr>
        <p:spPr bwMode="auto">
          <a:xfrm>
            <a:off x="1774726" y="6541200"/>
            <a:ext cx="3397071" cy="31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0"/>
          <a:lstStyle/>
          <a:p>
            <a:pPr algn="l" eaLnBrk="0" hangingPunct="0">
              <a:spcBef>
                <a:spcPct val="0"/>
              </a:spcBef>
            </a:pPr>
            <a:r>
              <a:rPr lang="en-GB" sz="700" b="1" dirty="0">
                <a:solidFill>
                  <a:schemeClr val="bg1"/>
                </a:solidFill>
                <a:latin typeface="+mn-lt"/>
              </a:rPr>
              <a:t>DTU</a:t>
            </a:r>
          </a:p>
        </p:txBody>
      </p:sp>
      <p:sp>
        <p:nvSpPr>
          <p:cNvPr id="5" name="date" descr="{&quot;templafy&quot;:{&quot;id&quot;:&quot;58465eeb-cfe0-4970-97ec-88179dc0a9c2&quot;}}" title="Form.Date">
            <a:extLst>
              <a:ext uri="{FF2B5EF4-FFF2-40B4-BE49-F238E27FC236}">
                <a16:creationId xmlns:a16="http://schemas.microsoft.com/office/drawing/2014/main" id="{792B975C-625D-4095-8E1D-63F20A11B57C}"/>
              </a:ext>
            </a:extLst>
          </p:cNvPr>
          <p:cNvSpPr/>
          <p:nvPr userDrawn="1"/>
        </p:nvSpPr>
        <p:spPr bwMode="auto">
          <a:xfrm>
            <a:off x="251363" y="6541200"/>
            <a:ext cx="1104013" cy="31680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r" defTabSz="914400" rtl="0" eaLnBrk="1" fontAlgn="base" latinLnBrk="0" hangingPunct="1">
              <a:lnSpc>
                <a:spcPct val="100000"/>
              </a:lnSpc>
              <a:spcBef>
                <a:spcPct val="50000"/>
              </a:spcBef>
              <a:spcAft>
                <a:spcPct val="0"/>
              </a:spcAft>
              <a:buClrTx/>
              <a:buSzTx/>
              <a:buFontTx/>
              <a:buNone/>
              <a:tabLst/>
            </a:pPr>
            <a:r>
              <a:rPr kumimoji="0" lang="en-GB" sz="700" b="1" i="0" u="none" strike="noStrike" cap="none" normalizeH="0" baseline="0" dirty="0">
                <a:ln>
                  <a:noFill/>
                </a:ln>
                <a:solidFill>
                  <a:schemeClr val="bg1"/>
                </a:solidFill>
                <a:effectLst/>
                <a:latin typeface="+mn-lt"/>
                <a:ea typeface="ＭＳ Ｐゴシック" pitchFamily="-80" charset="-128"/>
              </a:rPr>
              <a:t>Date</a:t>
            </a:r>
          </a:p>
        </p:txBody>
      </p:sp>
      <p:sp>
        <p:nvSpPr>
          <p:cNvPr id="7" name="text" descr="{&quot;templafy&quot;:{&quot;id&quot;:&quot;5020bdfb-1912-4d6d-a5c3-71b7da283692&quot;}}" title="Form.PresentationTitle">
            <a:extLst>
              <a:ext uri="{FF2B5EF4-FFF2-40B4-BE49-F238E27FC236}">
                <a16:creationId xmlns:a16="http://schemas.microsoft.com/office/drawing/2014/main" id="{06B09BDB-1C7D-4F8A-8F1B-82D88054A428}"/>
              </a:ext>
            </a:extLst>
          </p:cNvPr>
          <p:cNvSpPr txBox="1"/>
          <p:nvPr userDrawn="1"/>
        </p:nvSpPr>
        <p:spPr>
          <a:xfrm>
            <a:off x="5591149" y="6541200"/>
            <a:ext cx="5495949" cy="316800"/>
          </a:xfrm>
          <a:prstGeom prst="rect">
            <a:avLst/>
          </a:prstGeom>
          <a:noFill/>
        </p:spPr>
        <p:txBody>
          <a:bodyPr wrap="square" lIns="0" tIns="0" rIns="0" bIns="0" rtlCol="0" anchor="ctr" anchorCtr="0">
            <a:noAutofit/>
          </a:bodyPr>
          <a:lstStyle/>
          <a:p>
            <a:pPr algn="r"/>
            <a:r>
              <a:rPr lang="en-GB" sz="700" dirty="0">
                <a:solidFill>
                  <a:schemeClr val="bg1"/>
                </a:solidFill>
                <a:latin typeface="+mn-lt"/>
              </a:rPr>
              <a:t>Title</a:t>
            </a:r>
          </a:p>
        </p:txBody>
      </p:sp>
      <p:sp>
        <p:nvSpPr>
          <p:cNvPr id="2" name="Top bar">
            <a:extLst>
              <a:ext uri="{FF2B5EF4-FFF2-40B4-BE49-F238E27FC236}">
                <a16:creationId xmlns:a16="http://schemas.microsoft.com/office/drawing/2014/main" id="{35912424-89BF-4A93-9096-3282916C71FE}"/>
              </a:ext>
            </a:extLst>
          </p:cNvPr>
          <p:cNvSpPr/>
          <p:nvPr userDrawn="1"/>
        </p:nvSpPr>
        <p:spPr bwMode="auto">
          <a:xfrm>
            <a:off x="0" y="0"/>
            <a:ext cx="12193200" cy="50400"/>
          </a:xfrm>
          <a:prstGeom prst="rect">
            <a:avLst/>
          </a:prstGeom>
          <a:solidFill>
            <a:srgbClr val="990000"/>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Tree>
    <p:extLst>
      <p:ext uri="{BB962C8B-B14F-4D97-AF65-F5344CB8AC3E}">
        <p14:creationId xmlns:p14="http://schemas.microsoft.com/office/powerpoint/2010/main" val="2454702602"/>
      </p:ext>
    </p:extLst>
  </p:cSld>
  <p:clrMap bg1="lt1" tx1="dk1" bg2="lt2" tx2="dk2" accent1="accent1" accent2="accent2" accent3="accent3" accent4="accent4" accent5="accent5" accent6="accent6" hlink="hlink" folHlink="folHlink"/>
  <p:sldLayoutIdLst>
    <p:sldLayoutId id="2147483663" r:id="rId1"/>
    <p:sldLayoutId id="2147483671" r:id="rId2"/>
    <p:sldLayoutId id="2147483664" r:id="rId3"/>
    <p:sldLayoutId id="2147483677" r:id="rId4"/>
    <p:sldLayoutId id="2147483672" r:id="rId5"/>
    <p:sldLayoutId id="2147483673" r:id="rId6"/>
    <p:sldLayoutId id="2147483676" r:id="rId7"/>
    <p:sldLayoutId id="2147483666" r:id="rId8"/>
    <p:sldLayoutId id="2147483667" r:id="rId9"/>
    <p:sldLayoutId id="2147483668" r:id="rId10"/>
    <p:sldLayoutId id="2147483669" r:id="rId11"/>
  </p:sldLayoutIdLst>
  <p:hf hdr="0" ftr="0" dt="0"/>
  <p:txStyles>
    <p:titleStyle>
      <a:lvl1pPr algn="l" rtl="0" eaLnBrk="1" fontAlgn="base" hangingPunct="1">
        <a:spcBef>
          <a:spcPct val="0"/>
        </a:spcBef>
        <a:spcAft>
          <a:spcPct val="0"/>
        </a:spcAft>
        <a:defRPr sz="3000" b="1">
          <a:solidFill>
            <a:srgbClr val="000000"/>
          </a:solidFill>
          <a:latin typeface="+mj-lt"/>
          <a:ea typeface="+mj-ea"/>
          <a:cs typeface="+mj-cs"/>
        </a:defRPr>
      </a:lvl1pPr>
      <a:lvl2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2pPr>
      <a:lvl3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3pPr>
      <a:lvl4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4pPr>
      <a:lvl5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5pPr>
      <a:lvl6pPr marL="4572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6pPr>
      <a:lvl7pPr marL="9144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7pPr>
      <a:lvl8pPr marL="13716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8pPr>
      <a:lvl9pPr marL="18288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9pPr>
    </p:titleStyle>
    <p:bodyStyle>
      <a:lvl1pPr marL="198000" indent="-198000" algn="l" rtl="0" eaLnBrk="1" fontAlgn="base" hangingPunct="1">
        <a:spcBef>
          <a:spcPct val="20000"/>
        </a:spcBef>
        <a:spcAft>
          <a:spcPct val="0"/>
        </a:spcAft>
        <a:buChar char="•"/>
        <a:defRPr sz="1800">
          <a:solidFill>
            <a:schemeClr val="tx1"/>
          </a:solidFill>
          <a:latin typeface="+mn-lt"/>
          <a:ea typeface="+mn-ea"/>
          <a:cs typeface="+mn-cs"/>
        </a:defRPr>
      </a:lvl1pPr>
      <a:lvl2pPr marL="414000" indent="-198000" algn="l" rtl="0" eaLnBrk="1" fontAlgn="base" hangingPunct="1">
        <a:spcBef>
          <a:spcPct val="20000"/>
        </a:spcBef>
        <a:spcAft>
          <a:spcPct val="0"/>
        </a:spcAft>
        <a:buChar char="–"/>
        <a:defRPr sz="1800">
          <a:solidFill>
            <a:schemeClr val="tx1"/>
          </a:solidFill>
          <a:latin typeface="+mn-lt"/>
          <a:ea typeface="+mn-ea"/>
        </a:defRPr>
      </a:lvl2pPr>
      <a:lvl3pPr marL="615600" indent="-198000" algn="l" rtl="0" eaLnBrk="1" fontAlgn="base" hangingPunct="1">
        <a:spcBef>
          <a:spcPct val="20000"/>
        </a:spcBef>
        <a:spcAft>
          <a:spcPct val="0"/>
        </a:spcAft>
        <a:buChar char="•"/>
        <a:defRPr sz="1800">
          <a:solidFill>
            <a:schemeClr val="tx1"/>
          </a:solidFill>
          <a:latin typeface="+mn-lt"/>
          <a:ea typeface="+mn-ea"/>
        </a:defRPr>
      </a:lvl3pPr>
      <a:lvl4pPr marL="828000" indent="-198000" algn="l" rtl="0" eaLnBrk="1" fontAlgn="base" hangingPunct="1">
        <a:spcBef>
          <a:spcPct val="20000"/>
        </a:spcBef>
        <a:spcAft>
          <a:spcPct val="0"/>
        </a:spcAft>
        <a:buChar char="–"/>
        <a:defRPr sz="1800">
          <a:solidFill>
            <a:schemeClr val="tx1"/>
          </a:solidFill>
          <a:latin typeface="+mn-lt"/>
          <a:ea typeface="+mn-ea"/>
        </a:defRPr>
      </a:lvl4pPr>
      <a:lvl5pPr marL="1026000" indent="-198000" algn="l" rtl="0" eaLnBrk="1" fontAlgn="base" hangingPunct="1">
        <a:spcBef>
          <a:spcPct val="20000"/>
        </a:spcBef>
        <a:spcAft>
          <a:spcPct val="0"/>
        </a:spcAft>
        <a:buChar char="»"/>
        <a:defRPr sz="1800">
          <a:solidFill>
            <a:schemeClr val="tx1"/>
          </a:solidFill>
          <a:latin typeface="+mn-lt"/>
          <a:ea typeface="+mn-ea"/>
        </a:defRPr>
      </a:lvl5pPr>
      <a:lvl6pPr marL="1026000" indent="-198000" algn="l" rtl="0" eaLnBrk="1" fontAlgn="base" hangingPunct="1">
        <a:spcBef>
          <a:spcPct val="20000"/>
        </a:spcBef>
        <a:spcAft>
          <a:spcPct val="0"/>
        </a:spcAft>
        <a:buChar char="»"/>
        <a:defRPr sz="1800">
          <a:solidFill>
            <a:schemeClr val="tx1"/>
          </a:solidFill>
          <a:latin typeface="+mn-lt"/>
          <a:ea typeface="+mn-ea"/>
        </a:defRPr>
      </a:lvl6pPr>
      <a:lvl7pPr marL="1026000" indent="-198000" algn="l" rtl="0" eaLnBrk="1" fontAlgn="base" hangingPunct="1">
        <a:spcBef>
          <a:spcPct val="20000"/>
        </a:spcBef>
        <a:spcAft>
          <a:spcPct val="0"/>
        </a:spcAft>
        <a:buChar char="»"/>
        <a:defRPr sz="1800">
          <a:solidFill>
            <a:schemeClr val="tx1"/>
          </a:solidFill>
          <a:latin typeface="+mn-lt"/>
          <a:ea typeface="+mn-ea"/>
        </a:defRPr>
      </a:lvl7pPr>
      <a:lvl8pPr marL="1026000" indent="-198000" algn="l" rtl="0" eaLnBrk="1" fontAlgn="base" hangingPunct="1">
        <a:spcBef>
          <a:spcPct val="20000"/>
        </a:spcBef>
        <a:spcAft>
          <a:spcPct val="0"/>
        </a:spcAft>
        <a:buChar char="»"/>
        <a:defRPr sz="1800">
          <a:solidFill>
            <a:schemeClr val="tx1"/>
          </a:solidFill>
          <a:latin typeface="+mn-lt"/>
          <a:ea typeface="+mn-ea"/>
        </a:defRPr>
      </a:lvl8pPr>
      <a:lvl9pPr marL="1026000" indent="-198000" algn="l" rtl="0" eaLnBrk="1" fontAlgn="base" hangingPunct="1">
        <a:spcBef>
          <a:spcPct val="20000"/>
        </a:spcBef>
        <a:spcAft>
          <a:spcPct val="0"/>
        </a:spcAft>
        <a:buChar char="»"/>
        <a:defRPr sz="1800">
          <a:solidFill>
            <a:schemeClr val="tx1"/>
          </a:solidFill>
          <a:latin typeface="+mn-lt"/>
          <a:ea typeface="+mn-ea"/>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68" userDrawn="1">
          <p15:clr>
            <a:srgbClr val="F26B43"/>
          </p15:clr>
        </p15:guide>
        <p15:guide id="4" orient="horz" pos="881" userDrawn="1">
          <p15:clr>
            <a:srgbClr val="F26B43"/>
          </p15:clr>
        </p15:guide>
        <p15:guide id="5" orient="horz" pos="1074" userDrawn="1">
          <p15:clr>
            <a:srgbClr val="F26B43"/>
          </p15:clr>
        </p15:guide>
        <p15:guide id="6" orient="horz" pos="393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6.xml"/><Relationship Id="rId1" Type="http://schemas.openxmlformats.org/officeDocument/2006/relationships/customXml" Target="../../customXml/item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12.xml"/><Relationship Id="rId1" Type="http://schemas.openxmlformats.org/officeDocument/2006/relationships/customXml" Target="../../customXml/item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23.xml"/><Relationship Id="rId1" Type="http://schemas.openxmlformats.org/officeDocument/2006/relationships/customXml" Target="../../customXml/item2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11.xml"/><Relationship Id="rId1" Type="http://schemas.openxmlformats.org/officeDocument/2006/relationships/customXml" Target="../../customXml/item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ustomXml" Target="../../customXml/item19.xml"/><Relationship Id="rId1" Type="http://schemas.openxmlformats.org/officeDocument/2006/relationships/customXml" Target="../../customXml/item7.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13.xml"/><Relationship Id="rId1" Type="http://schemas.openxmlformats.org/officeDocument/2006/relationships/customXml" Target="../../customXml/item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customXml" Target="../../customXml/item17.xml"/><Relationship Id="rId1" Type="http://schemas.openxmlformats.org/officeDocument/2006/relationships/customXml" Target="../../customXml/item14.xml"/><Relationship Id="rId4" Type="http://schemas.openxmlformats.org/officeDocument/2006/relationships/notesSlide" Target="../notesSlides/notesSlide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ustomXml" Target="../../customXml/item3.xml"/><Relationship Id="rId1" Type="http://schemas.openxmlformats.org/officeDocument/2006/relationships/customXml" Target="../../customXml/item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18.xml"/><Relationship Id="rId1" Type="http://schemas.openxmlformats.org/officeDocument/2006/relationships/customXml" Target="../../customXml/item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4358EA-4D5B-461F-997D-DE6729900DE7}"/>
              </a:ext>
            </a:extLst>
          </p:cNvPr>
          <p:cNvSpPr>
            <a:spLocks noGrp="1"/>
          </p:cNvSpPr>
          <p:nvPr>
            <p:ph type="ctrTitle"/>
          </p:nvPr>
        </p:nvSpPr>
        <p:spPr/>
        <p:txBody>
          <a:bodyPr/>
          <a:lstStyle/>
          <a:p>
            <a:r>
              <a:rPr lang="en-GB" sz="4400" dirty="0"/>
              <a:t>Dimensionality Reduction &amp; Clustering Reactions</a:t>
            </a:r>
          </a:p>
        </p:txBody>
      </p:sp>
      <p:sp>
        <p:nvSpPr>
          <p:cNvPr id="5" name="Subtitle 4">
            <a:extLst>
              <a:ext uri="{FF2B5EF4-FFF2-40B4-BE49-F238E27FC236}">
                <a16:creationId xmlns:a16="http://schemas.microsoft.com/office/drawing/2014/main" id="{88CE6942-A17C-4247-86C6-41FACF7E90AC}"/>
              </a:ext>
            </a:extLst>
          </p:cNvPr>
          <p:cNvSpPr>
            <a:spLocks noGrp="1"/>
          </p:cNvSpPr>
          <p:nvPr>
            <p:ph type="subTitle" idx="1"/>
          </p:nvPr>
        </p:nvSpPr>
        <p:spPr/>
        <p:txBody>
          <a:bodyPr/>
          <a:lstStyle/>
          <a:p>
            <a:r>
              <a:rPr lang="en-GB" dirty="0"/>
              <a:t>Meeting 1 – May 12, 2023</a:t>
            </a:r>
          </a:p>
        </p:txBody>
      </p:sp>
      <p:sp>
        <p:nvSpPr>
          <p:cNvPr id="3" name="Slide Number Placeholder 2">
            <a:extLst>
              <a:ext uri="{FF2B5EF4-FFF2-40B4-BE49-F238E27FC236}">
                <a16:creationId xmlns:a16="http://schemas.microsoft.com/office/drawing/2014/main" id="{0AA221E4-1851-497D-90EE-984C7112166A}"/>
              </a:ext>
            </a:extLst>
          </p:cNvPr>
          <p:cNvSpPr>
            <a:spLocks noGrp="1"/>
          </p:cNvSpPr>
          <p:nvPr>
            <p:ph type="sldNum" sz="quarter" idx="17"/>
          </p:nvPr>
        </p:nvSpPr>
        <p:spPr/>
        <p:txBody>
          <a:bodyPr/>
          <a:lstStyle/>
          <a:p>
            <a:fld id="{24C8C45C-947F-4981-8B3F-4F32E973C901}" type="slidenum">
              <a:rPr lang="en-GB" smtClean="0"/>
              <a:pPr/>
              <a:t>1</a:t>
            </a:fld>
            <a:endParaRPr lang="en-GB" dirty="0"/>
          </a:p>
        </p:txBody>
      </p:sp>
    </p:spTree>
    <p:custDataLst>
      <p:custData r:id="rId1"/>
      <p:custData r:id="rId2"/>
    </p:custDataLst>
    <p:extLst>
      <p:ext uri="{BB962C8B-B14F-4D97-AF65-F5344CB8AC3E}">
        <p14:creationId xmlns:p14="http://schemas.microsoft.com/office/powerpoint/2010/main" val="542894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4520-4519-AD03-0284-5AF11273DD49}"/>
              </a:ext>
            </a:extLst>
          </p:cNvPr>
          <p:cNvSpPr>
            <a:spLocks noGrp="1"/>
          </p:cNvSpPr>
          <p:nvPr>
            <p:ph type="title"/>
          </p:nvPr>
        </p:nvSpPr>
        <p:spPr/>
        <p:txBody>
          <a:bodyPr/>
          <a:lstStyle/>
          <a:p>
            <a:r>
              <a:rPr lang="en-US" dirty="0"/>
              <a:t>Process</a:t>
            </a:r>
            <a:endParaRPr lang="da-DK" dirty="0"/>
          </a:p>
        </p:txBody>
      </p:sp>
      <p:sp>
        <p:nvSpPr>
          <p:cNvPr id="3" name="Content Placeholder 2">
            <a:extLst>
              <a:ext uri="{FF2B5EF4-FFF2-40B4-BE49-F238E27FC236}">
                <a16:creationId xmlns:a16="http://schemas.microsoft.com/office/drawing/2014/main" id="{A7B91FFF-F89C-44E9-45E5-418CF7537B8A}"/>
              </a:ext>
            </a:extLst>
          </p:cNvPr>
          <p:cNvSpPr>
            <a:spLocks noGrp="1"/>
          </p:cNvSpPr>
          <p:nvPr>
            <p:ph idx="1"/>
          </p:nvPr>
        </p:nvSpPr>
        <p:spPr/>
        <p:txBody>
          <a:bodyPr/>
          <a:lstStyle/>
          <a:p>
            <a:pPr algn="l"/>
            <a:r>
              <a:rPr lang="en-US" b="0" i="0" dirty="0">
                <a:solidFill>
                  <a:srgbClr val="374151"/>
                </a:solidFill>
                <a:effectLst/>
              </a:rPr>
              <a:t>Overall Process: Here's a suggested workflow that incorporates preprocessing, feature selection, and PCA:</a:t>
            </a:r>
          </a:p>
          <a:p>
            <a:pPr lvl="2">
              <a:buFont typeface="+mj-lt"/>
              <a:buAutoNum type="arabicPeriod"/>
            </a:pPr>
            <a:r>
              <a:rPr lang="en-US" b="0" i="0" dirty="0">
                <a:solidFill>
                  <a:srgbClr val="374151"/>
                </a:solidFill>
                <a:effectLst/>
              </a:rPr>
              <a:t>Preprocess the data: Select subset of equidistant time points, remove reactions with constant values, eliminate transport and exchange reactions, and remove redundant reactions.</a:t>
            </a:r>
          </a:p>
          <a:p>
            <a:pPr lvl="2">
              <a:buFont typeface="+mj-lt"/>
              <a:buAutoNum type="arabicPeriod"/>
            </a:pPr>
            <a:r>
              <a:rPr lang="en-US" b="0" i="0" dirty="0">
                <a:solidFill>
                  <a:srgbClr val="374151"/>
                </a:solidFill>
                <a:effectLst/>
              </a:rPr>
              <a:t>Perform feature selection: Apply appropriate feature selection methods, considering the sparsity of the data. Use sparse feature selection techniques or combine feature selection with dimensionality reduction methods like PCA.</a:t>
            </a:r>
          </a:p>
          <a:p>
            <a:pPr lvl="2">
              <a:buFont typeface="+mj-lt"/>
              <a:buAutoNum type="arabicPeriod"/>
            </a:pPr>
            <a:r>
              <a:rPr lang="en-US" b="0" i="0" dirty="0">
                <a:solidFill>
                  <a:srgbClr val="374151"/>
                </a:solidFill>
                <a:effectLst/>
              </a:rPr>
              <a:t>Apply dimensionality reduction (PCA): Use PCA or its variants, such as sparse PCA or randomized PCA, to reduce the dimensionality of the selected features. Consider memory-efficient algorithms like incremental PCA if memory is a concern.</a:t>
            </a:r>
          </a:p>
          <a:p>
            <a:pPr lvl="2">
              <a:buFont typeface="+mj-lt"/>
              <a:buAutoNum type="arabicPeriod"/>
            </a:pPr>
            <a:r>
              <a:rPr lang="en-US" b="0" i="0" dirty="0">
                <a:solidFill>
                  <a:srgbClr val="374151"/>
                </a:solidFill>
                <a:effectLst/>
              </a:rPr>
              <a:t>Analyze the results: Evaluate the loadings and contributions of the features in the reduced-dimensional space. Rank and interpret the important reactions based on their weights or loadings.</a:t>
            </a:r>
          </a:p>
          <a:p>
            <a:endParaRPr lang="da-DK" dirty="0"/>
          </a:p>
        </p:txBody>
      </p:sp>
      <p:sp>
        <p:nvSpPr>
          <p:cNvPr id="4" name="Slide Number Placeholder 3">
            <a:extLst>
              <a:ext uri="{FF2B5EF4-FFF2-40B4-BE49-F238E27FC236}">
                <a16:creationId xmlns:a16="http://schemas.microsoft.com/office/drawing/2014/main" id="{86604946-46D0-0111-4031-DD4C5113774F}"/>
              </a:ext>
            </a:extLst>
          </p:cNvPr>
          <p:cNvSpPr>
            <a:spLocks noGrp="1"/>
          </p:cNvSpPr>
          <p:nvPr>
            <p:ph type="sldNum" sz="quarter" idx="11"/>
          </p:nvPr>
        </p:nvSpPr>
        <p:spPr/>
        <p:txBody>
          <a:bodyPr/>
          <a:lstStyle/>
          <a:p>
            <a:fld id="{103EA872-A674-449B-A120-B97244F8E91D}" type="slidenum">
              <a:rPr lang="en-GB" smtClean="0"/>
              <a:pPr/>
              <a:t>10</a:t>
            </a:fld>
            <a:endParaRPr lang="en-GB" dirty="0"/>
          </a:p>
        </p:txBody>
      </p:sp>
    </p:spTree>
    <p:extLst>
      <p:ext uri="{BB962C8B-B14F-4D97-AF65-F5344CB8AC3E}">
        <p14:creationId xmlns:p14="http://schemas.microsoft.com/office/powerpoint/2010/main" val="2725979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F9B5C-2EFB-7638-3529-FAF675499DA4}"/>
              </a:ext>
            </a:extLst>
          </p:cNvPr>
          <p:cNvSpPr>
            <a:spLocks noGrp="1"/>
          </p:cNvSpPr>
          <p:nvPr>
            <p:ph type="title"/>
          </p:nvPr>
        </p:nvSpPr>
        <p:spPr/>
        <p:txBody>
          <a:bodyPr/>
          <a:lstStyle/>
          <a:p>
            <a:r>
              <a:rPr lang="en-US" dirty="0"/>
              <a:t>Speeding up process</a:t>
            </a:r>
            <a:endParaRPr lang="da-DK" dirty="0"/>
          </a:p>
        </p:txBody>
      </p:sp>
      <p:sp>
        <p:nvSpPr>
          <p:cNvPr id="3" name="Content Placeholder 2">
            <a:extLst>
              <a:ext uri="{FF2B5EF4-FFF2-40B4-BE49-F238E27FC236}">
                <a16:creationId xmlns:a16="http://schemas.microsoft.com/office/drawing/2014/main" id="{89F88805-F7B6-D401-BA8E-AF8DECF6AB2A}"/>
              </a:ext>
            </a:extLst>
          </p:cNvPr>
          <p:cNvSpPr>
            <a:spLocks noGrp="1"/>
          </p:cNvSpPr>
          <p:nvPr>
            <p:ph idx="1"/>
          </p:nvPr>
        </p:nvSpPr>
        <p:spPr/>
        <p:txBody>
          <a:bodyPr/>
          <a:lstStyle/>
          <a:p>
            <a:pPr marL="0" indent="0">
              <a:buNone/>
            </a:pPr>
            <a:endParaRPr lang="en-US" dirty="0"/>
          </a:p>
          <a:p>
            <a:r>
              <a:rPr lang="en-US" dirty="0"/>
              <a:t>When working with large and sparse matrices, the preprocessing, feature selection, and PCA steps can be computationally intensive. Here are some suggestions to speed up the process:</a:t>
            </a:r>
          </a:p>
          <a:p>
            <a:endParaRPr lang="en-US" dirty="0"/>
          </a:p>
          <a:p>
            <a:r>
              <a:rPr lang="en-US" dirty="0"/>
              <a:t>Parallelization: Utilize parallel computing techniques to distribute the computations across multiple cores or machines. This can significantly reduce the processing time, especially when dealing with large datasets. Libraries like </a:t>
            </a:r>
            <a:r>
              <a:rPr lang="en-US" dirty="0" err="1"/>
              <a:t>joblib</a:t>
            </a:r>
            <a:r>
              <a:rPr lang="en-US" dirty="0"/>
              <a:t> or </a:t>
            </a:r>
            <a:r>
              <a:rPr lang="en-US" dirty="0" err="1"/>
              <a:t>dask</a:t>
            </a:r>
            <a:r>
              <a:rPr lang="en-US" dirty="0"/>
              <a:t> provide convenient tools for parallelization.</a:t>
            </a:r>
          </a:p>
          <a:p>
            <a:endParaRPr lang="en-US" dirty="0"/>
          </a:p>
          <a:p>
            <a:r>
              <a:rPr lang="en-US" dirty="0"/>
              <a:t>Sparse matrix operations: Take advantage of sparse matrix operations and algorithms specifically designed for sparse data. Sparse matrix representations and optimized algorithms can speed up computations and reduce memory requirements. Make sure to use libraries that support sparse matrix operations, such as </a:t>
            </a:r>
            <a:r>
              <a:rPr lang="en-US" dirty="0" err="1"/>
              <a:t>scipy.sparse</a:t>
            </a:r>
            <a:r>
              <a:rPr lang="en-US" dirty="0"/>
              <a:t> or scikit-learn for PCA with sparse data.</a:t>
            </a:r>
          </a:p>
          <a:p>
            <a:endParaRPr lang="en-US" dirty="0"/>
          </a:p>
        </p:txBody>
      </p:sp>
      <p:sp>
        <p:nvSpPr>
          <p:cNvPr id="4" name="Slide Number Placeholder 3">
            <a:extLst>
              <a:ext uri="{FF2B5EF4-FFF2-40B4-BE49-F238E27FC236}">
                <a16:creationId xmlns:a16="http://schemas.microsoft.com/office/drawing/2014/main" id="{38F2AFF1-92C3-F8E3-289A-E162754C7111}"/>
              </a:ext>
            </a:extLst>
          </p:cNvPr>
          <p:cNvSpPr>
            <a:spLocks noGrp="1"/>
          </p:cNvSpPr>
          <p:nvPr>
            <p:ph type="sldNum" sz="quarter" idx="11"/>
          </p:nvPr>
        </p:nvSpPr>
        <p:spPr/>
        <p:txBody>
          <a:bodyPr/>
          <a:lstStyle/>
          <a:p>
            <a:fld id="{103EA872-A674-449B-A120-B97244F8E91D}" type="slidenum">
              <a:rPr lang="en-GB" smtClean="0"/>
              <a:pPr/>
              <a:t>11</a:t>
            </a:fld>
            <a:endParaRPr lang="en-GB" dirty="0"/>
          </a:p>
        </p:txBody>
      </p:sp>
    </p:spTree>
    <p:extLst>
      <p:ext uri="{BB962C8B-B14F-4D97-AF65-F5344CB8AC3E}">
        <p14:creationId xmlns:p14="http://schemas.microsoft.com/office/powerpoint/2010/main" val="1625973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12D99-94BC-EF38-07DE-7B11F862F5F1}"/>
              </a:ext>
            </a:extLst>
          </p:cNvPr>
          <p:cNvSpPr>
            <a:spLocks noGrp="1"/>
          </p:cNvSpPr>
          <p:nvPr>
            <p:ph type="title"/>
          </p:nvPr>
        </p:nvSpPr>
        <p:spPr/>
        <p:txBody>
          <a:bodyPr/>
          <a:lstStyle/>
          <a:p>
            <a:r>
              <a:rPr lang="en-US" dirty="0"/>
              <a:t>Speeding up process</a:t>
            </a:r>
            <a:endParaRPr lang="da-DK" dirty="0"/>
          </a:p>
        </p:txBody>
      </p:sp>
      <p:sp>
        <p:nvSpPr>
          <p:cNvPr id="3" name="Content Placeholder 2">
            <a:extLst>
              <a:ext uri="{FF2B5EF4-FFF2-40B4-BE49-F238E27FC236}">
                <a16:creationId xmlns:a16="http://schemas.microsoft.com/office/drawing/2014/main" id="{A25660B6-9FFA-C40F-76E9-764F35BA6D3F}"/>
              </a:ext>
            </a:extLst>
          </p:cNvPr>
          <p:cNvSpPr>
            <a:spLocks noGrp="1"/>
          </p:cNvSpPr>
          <p:nvPr>
            <p:ph idx="1"/>
          </p:nvPr>
        </p:nvSpPr>
        <p:spPr/>
        <p:txBody>
          <a:bodyPr/>
          <a:lstStyle/>
          <a:p>
            <a:r>
              <a:rPr lang="en-US" dirty="0"/>
              <a:t>Dimensionality reduction with truncated SVD: Instead of using traditional PCA, consider using truncated SVD (Singular Value Decomposition) for dimensionality reduction. Truncated SVD is particularly efficient for sparse matrices and can provide similar results to PCA. Libraries like scikit-learn provide implementations of truncated SVD.</a:t>
            </a:r>
          </a:p>
          <a:p>
            <a:endParaRPr lang="en-US" dirty="0"/>
          </a:p>
          <a:p>
            <a:r>
              <a:rPr lang="en-US" dirty="0"/>
              <a:t>Remember to evaluate the trade-off between computation time and the level of approximation or accuracy required for your specific analysis. Adjust the parameters and techniques accordingly to balance speed and quality of results.</a:t>
            </a:r>
          </a:p>
          <a:p>
            <a:endParaRPr lang="en-US" dirty="0"/>
          </a:p>
          <a:p>
            <a:r>
              <a:rPr lang="en-US" dirty="0"/>
              <a:t>By incorporating these strategies, you can speed up the preprocessing, feature selection, and PCA steps for large and sparse matrices, making the analysis more efficient and manageable.</a:t>
            </a:r>
            <a:endParaRPr lang="da-DK" dirty="0"/>
          </a:p>
          <a:p>
            <a:endParaRPr lang="da-DK" dirty="0"/>
          </a:p>
          <a:p>
            <a:endParaRPr lang="da-DK" dirty="0"/>
          </a:p>
          <a:p>
            <a:endParaRPr lang="da-DK" dirty="0"/>
          </a:p>
          <a:p>
            <a:endParaRPr lang="da-DK" dirty="0"/>
          </a:p>
          <a:p>
            <a:endParaRPr lang="da-DK" dirty="0"/>
          </a:p>
          <a:p>
            <a:endParaRPr lang="da-DK" dirty="0"/>
          </a:p>
          <a:p>
            <a:endParaRPr lang="da-DK" dirty="0"/>
          </a:p>
          <a:p>
            <a:endParaRPr lang="da-DK" dirty="0"/>
          </a:p>
          <a:p>
            <a:endParaRPr lang="da-DK" dirty="0"/>
          </a:p>
          <a:p>
            <a:endParaRPr lang="da-DK" dirty="0"/>
          </a:p>
          <a:p>
            <a:endParaRPr lang="da-DK" dirty="0"/>
          </a:p>
          <a:p>
            <a:endParaRPr lang="da-DK" dirty="0"/>
          </a:p>
          <a:p>
            <a:endParaRPr lang="da-DK" dirty="0"/>
          </a:p>
        </p:txBody>
      </p:sp>
      <p:sp>
        <p:nvSpPr>
          <p:cNvPr id="4" name="Slide Number Placeholder 3">
            <a:extLst>
              <a:ext uri="{FF2B5EF4-FFF2-40B4-BE49-F238E27FC236}">
                <a16:creationId xmlns:a16="http://schemas.microsoft.com/office/drawing/2014/main" id="{EAC4ED9F-D542-2C1D-D518-042B7879C2F0}"/>
              </a:ext>
            </a:extLst>
          </p:cNvPr>
          <p:cNvSpPr>
            <a:spLocks noGrp="1"/>
          </p:cNvSpPr>
          <p:nvPr>
            <p:ph type="sldNum" sz="quarter" idx="11"/>
          </p:nvPr>
        </p:nvSpPr>
        <p:spPr/>
        <p:txBody>
          <a:bodyPr/>
          <a:lstStyle/>
          <a:p>
            <a:fld id="{103EA872-A674-449B-A120-B97244F8E91D}" type="slidenum">
              <a:rPr lang="en-GB" smtClean="0"/>
              <a:pPr/>
              <a:t>12</a:t>
            </a:fld>
            <a:endParaRPr lang="en-GB" dirty="0"/>
          </a:p>
        </p:txBody>
      </p:sp>
    </p:spTree>
    <p:extLst>
      <p:ext uri="{BB962C8B-B14F-4D97-AF65-F5344CB8AC3E}">
        <p14:creationId xmlns:p14="http://schemas.microsoft.com/office/powerpoint/2010/main" val="379049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4358EA-4D5B-461F-997D-DE6729900DE7}"/>
              </a:ext>
            </a:extLst>
          </p:cNvPr>
          <p:cNvSpPr>
            <a:spLocks noGrp="1"/>
          </p:cNvSpPr>
          <p:nvPr>
            <p:ph type="ctrTitle"/>
          </p:nvPr>
        </p:nvSpPr>
        <p:spPr/>
        <p:txBody>
          <a:bodyPr/>
          <a:lstStyle/>
          <a:p>
            <a:r>
              <a:rPr lang="en-GB" sz="4400" dirty="0"/>
              <a:t>Dimensionality Reduction on </a:t>
            </a:r>
            <a:r>
              <a:rPr lang="en-GB" sz="4400" dirty="0" err="1"/>
              <a:t>dFBA</a:t>
            </a:r>
            <a:r>
              <a:rPr lang="en-GB" sz="4400" dirty="0"/>
              <a:t> </a:t>
            </a:r>
          </a:p>
        </p:txBody>
      </p:sp>
      <p:sp>
        <p:nvSpPr>
          <p:cNvPr id="5" name="Subtitle 4">
            <a:extLst>
              <a:ext uri="{FF2B5EF4-FFF2-40B4-BE49-F238E27FC236}">
                <a16:creationId xmlns:a16="http://schemas.microsoft.com/office/drawing/2014/main" id="{88CE6942-A17C-4247-86C6-41FACF7E90AC}"/>
              </a:ext>
            </a:extLst>
          </p:cNvPr>
          <p:cNvSpPr>
            <a:spLocks noGrp="1"/>
          </p:cNvSpPr>
          <p:nvPr>
            <p:ph type="subTitle" idx="1"/>
          </p:nvPr>
        </p:nvSpPr>
        <p:spPr/>
        <p:txBody>
          <a:bodyPr/>
          <a:lstStyle/>
          <a:p>
            <a:r>
              <a:rPr lang="en-GB" dirty="0"/>
              <a:t>Meeting 3 – June 6, 2023 </a:t>
            </a:r>
          </a:p>
        </p:txBody>
      </p:sp>
      <p:sp>
        <p:nvSpPr>
          <p:cNvPr id="3" name="Slide Number Placeholder 2">
            <a:extLst>
              <a:ext uri="{FF2B5EF4-FFF2-40B4-BE49-F238E27FC236}">
                <a16:creationId xmlns:a16="http://schemas.microsoft.com/office/drawing/2014/main" id="{0AA221E4-1851-497D-90EE-984C7112166A}"/>
              </a:ext>
            </a:extLst>
          </p:cNvPr>
          <p:cNvSpPr>
            <a:spLocks noGrp="1"/>
          </p:cNvSpPr>
          <p:nvPr>
            <p:ph type="sldNum" sz="quarter" idx="17"/>
          </p:nvPr>
        </p:nvSpPr>
        <p:spPr/>
        <p:txBody>
          <a:bodyPr/>
          <a:lstStyle/>
          <a:p>
            <a:fld id="{24C8C45C-947F-4981-8B3F-4F32E973C901}" type="slidenum">
              <a:rPr lang="en-GB" smtClean="0"/>
              <a:pPr/>
              <a:t>13</a:t>
            </a:fld>
            <a:endParaRPr lang="en-GB" dirty="0"/>
          </a:p>
        </p:txBody>
      </p:sp>
    </p:spTree>
    <p:custDataLst>
      <p:custData r:id="rId1"/>
      <p:custData r:id="rId2"/>
    </p:custDataLst>
    <p:extLst>
      <p:ext uri="{BB962C8B-B14F-4D97-AF65-F5344CB8AC3E}">
        <p14:creationId xmlns:p14="http://schemas.microsoft.com/office/powerpoint/2010/main" val="727169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12D99-94BC-EF38-07DE-7B11F862F5F1}"/>
              </a:ext>
            </a:extLst>
          </p:cNvPr>
          <p:cNvSpPr>
            <a:spLocks noGrp="1"/>
          </p:cNvSpPr>
          <p:nvPr>
            <p:ph type="title"/>
          </p:nvPr>
        </p:nvSpPr>
        <p:spPr/>
        <p:txBody>
          <a:bodyPr/>
          <a:lstStyle/>
          <a:p>
            <a:r>
              <a:rPr lang="en-US" dirty="0"/>
              <a:t>PCA </a:t>
            </a:r>
            <a:endParaRPr lang="da-DK" dirty="0"/>
          </a:p>
        </p:txBody>
      </p:sp>
      <p:sp>
        <p:nvSpPr>
          <p:cNvPr id="3" name="Content Placeholder 2">
            <a:extLst>
              <a:ext uri="{FF2B5EF4-FFF2-40B4-BE49-F238E27FC236}">
                <a16:creationId xmlns:a16="http://schemas.microsoft.com/office/drawing/2014/main" id="{A25660B6-9FFA-C40F-76E9-764F35BA6D3F}"/>
              </a:ext>
            </a:extLst>
          </p:cNvPr>
          <p:cNvSpPr>
            <a:spLocks noGrp="1"/>
          </p:cNvSpPr>
          <p:nvPr>
            <p:ph idx="1"/>
          </p:nvPr>
        </p:nvSpPr>
        <p:spPr/>
        <p:txBody>
          <a:bodyPr/>
          <a:lstStyle/>
          <a:p>
            <a:pPr algn="l">
              <a:buFont typeface="Arial" panose="020B0604020202020204" pitchFamily="34" charset="0"/>
              <a:buChar char="•"/>
            </a:pPr>
            <a:r>
              <a:rPr lang="en-US" sz="2000" b="0" i="0" dirty="0">
                <a:solidFill>
                  <a:srgbClr val="374151"/>
                </a:solidFill>
                <a:effectLst/>
              </a:rPr>
              <a:t>Time series data has temporal dependencies, which violate the independence assumption of PCA.</a:t>
            </a:r>
          </a:p>
          <a:p>
            <a:pPr algn="l">
              <a:buFont typeface="Arial" panose="020B0604020202020204" pitchFamily="34" charset="0"/>
              <a:buChar char="•"/>
            </a:pPr>
            <a:r>
              <a:rPr lang="en-US" sz="2000" b="0" i="0" dirty="0">
                <a:solidFill>
                  <a:srgbClr val="374151"/>
                </a:solidFill>
                <a:effectLst/>
              </a:rPr>
              <a:t>PCA does not account for the sequential nature of time series data, leading to inaccurate representation of dynamics.</a:t>
            </a:r>
          </a:p>
          <a:p>
            <a:pPr algn="l">
              <a:buFont typeface="Arial" panose="020B0604020202020204" pitchFamily="34" charset="0"/>
              <a:buChar char="•"/>
            </a:pPr>
            <a:r>
              <a:rPr lang="en-US" sz="2000" b="0" i="0" dirty="0">
                <a:solidFill>
                  <a:srgbClr val="374151"/>
                </a:solidFill>
                <a:effectLst/>
              </a:rPr>
              <a:t>PCA may not capture relevant temporal patterns and interactions between reactions.</a:t>
            </a:r>
          </a:p>
          <a:p>
            <a:pPr algn="l">
              <a:buFont typeface="Arial" panose="020B0604020202020204" pitchFamily="34" charset="0"/>
              <a:buChar char="•"/>
            </a:pPr>
            <a:r>
              <a:rPr lang="en-US" sz="2000" b="0" i="0" dirty="0">
                <a:solidFill>
                  <a:srgbClr val="374151"/>
                </a:solidFill>
                <a:effectLst/>
              </a:rPr>
              <a:t>Dimensionality reduction with PCA can result in loss of important information related to temporal dynamics.</a:t>
            </a:r>
          </a:p>
          <a:p>
            <a:pPr algn="l">
              <a:buFont typeface="Arial" panose="020B0604020202020204" pitchFamily="34" charset="0"/>
              <a:buChar char="•"/>
            </a:pPr>
            <a:r>
              <a:rPr lang="en-US" sz="2000" b="0" i="0" dirty="0">
                <a:solidFill>
                  <a:srgbClr val="374151"/>
                </a:solidFill>
                <a:effectLst/>
              </a:rPr>
              <a:t>Explore alternative techniques designed for time series analysis or feature selection approaches to better preserve temporal dynamics and capture important features.</a:t>
            </a:r>
          </a:p>
        </p:txBody>
      </p:sp>
      <p:sp>
        <p:nvSpPr>
          <p:cNvPr id="4" name="Slide Number Placeholder 3">
            <a:extLst>
              <a:ext uri="{FF2B5EF4-FFF2-40B4-BE49-F238E27FC236}">
                <a16:creationId xmlns:a16="http://schemas.microsoft.com/office/drawing/2014/main" id="{EAC4ED9F-D542-2C1D-D518-042B7879C2F0}"/>
              </a:ext>
            </a:extLst>
          </p:cNvPr>
          <p:cNvSpPr>
            <a:spLocks noGrp="1"/>
          </p:cNvSpPr>
          <p:nvPr>
            <p:ph type="sldNum" sz="quarter" idx="11"/>
          </p:nvPr>
        </p:nvSpPr>
        <p:spPr/>
        <p:txBody>
          <a:bodyPr/>
          <a:lstStyle/>
          <a:p>
            <a:fld id="{103EA872-A674-449B-A120-B97244F8E91D}" type="slidenum">
              <a:rPr lang="en-GB" smtClean="0"/>
              <a:pPr/>
              <a:t>14</a:t>
            </a:fld>
            <a:endParaRPr lang="en-GB" dirty="0"/>
          </a:p>
        </p:txBody>
      </p:sp>
    </p:spTree>
    <p:extLst>
      <p:ext uri="{BB962C8B-B14F-4D97-AF65-F5344CB8AC3E}">
        <p14:creationId xmlns:p14="http://schemas.microsoft.com/office/powerpoint/2010/main" val="3421387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80A36-DAFD-55F1-CDCC-24C5245436C7}"/>
              </a:ext>
            </a:extLst>
          </p:cNvPr>
          <p:cNvSpPr>
            <a:spLocks noGrp="1"/>
          </p:cNvSpPr>
          <p:nvPr>
            <p:ph type="title"/>
          </p:nvPr>
        </p:nvSpPr>
        <p:spPr>
          <a:xfrm>
            <a:off x="1774726" y="426127"/>
            <a:ext cx="9312374" cy="972716"/>
          </a:xfrm>
        </p:spPr>
        <p:txBody>
          <a:bodyPr wrap="square" anchor="b">
            <a:normAutofit/>
          </a:bodyPr>
          <a:lstStyle/>
          <a:p>
            <a:r>
              <a:rPr lang="en-US" dirty="0"/>
              <a:t>Autoencoders</a:t>
            </a:r>
            <a:endParaRPr lang="da-DK" dirty="0"/>
          </a:p>
        </p:txBody>
      </p:sp>
      <p:pic>
        <p:nvPicPr>
          <p:cNvPr id="5" name="Picture 4">
            <a:extLst>
              <a:ext uri="{FF2B5EF4-FFF2-40B4-BE49-F238E27FC236}">
                <a16:creationId xmlns:a16="http://schemas.microsoft.com/office/drawing/2014/main" id="{85F48DF9-FBDA-5CE0-BABC-7F84CC4F7338}"/>
              </a:ext>
            </a:extLst>
          </p:cNvPr>
          <p:cNvPicPr>
            <a:picLocks noChangeAspect="1"/>
          </p:cNvPicPr>
          <p:nvPr/>
        </p:nvPicPr>
        <p:blipFill>
          <a:blip r:embed="rId2"/>
          <a:stretch>
            <a:fillRect/>
          </a:stretch>
        </p:blipFill>
        <p:spPr>
          <a:xfrm>
            <a:off x="619890" y="1905001"/>
            <a:ext cx="5565088" cy="3436440"/>
          </a:xfrm>
          <a:prstGeom prst="rect">
            <a:avLst/>
          </a:prstGeom>
          <a:noFill/>
        </p:spPr>
      </p:pic>
      <p:sp>
        <p:nvSpPr>
          <p:cNvPr id="3" name="Content Placeholder 2">
            <a:extLst>
              <a:ext uri="{FF2B5EF4-FFF2-40B4-BE49-F238E27FC236}">
                <a16:creationId xmlns:a16="http://schemas.microsoft.com/office/drawing/2014/main" id="{4E02DEDE-0D1E-0DD9-5C5D-9E0C15DAA201}"/>
              </a:ext>
            </a:extLst>
          </p:cNvPr>
          <p:cNvSpPr>
            <a:spLocks noGrp="1"/>
          </p:cNvSpPr>
          <p:nvPr>
            <p:ph sz="half" idx="2"/>
          </p:nvPr>
        </p:nvSpPr>
        <p:spPr>
          <a:xfrm>
            <a:off x="6678001" y="1706399"/>
            <a:ext cx="4409100" cy="4546800"/>
          </a:xfrm>
        </p:spPr>
        <p:txBody>
          <a:bodyPr wrap="square" anchor="t">
            <a:normAutofit/>
          </a:bodyPr>
          <a:lstStyle/>
          <a:p>
            <a:pPr algn="l">
              <a:buFont typeface="Arial" panose="020B0604020202020204" pitchFamily="34" charset="0"/>
              <a:buChar char="•"/>
            </a:pPr>
            <a:r>
              <a:rPr lang="en-US" sz="1600" b="0" i="0" dirty="0">
                <a:solidFill>
                  <a:srgbClr val="374151"/>
                </a:solidFill>
                <a:effectLst/>
              </a:rPr>
              <a:t>Autoencoders: Neural network models for unsupervised learning and dimensionality reduction.</a:t>
            </a:r>
          </a:p>
          <a:p>
            <a:pPr algn="l">
              <a:buFont typeface="Arial" panose="020B0604020202020204" pitchFamily="34" charset="0"/>
              <a:buChar char="•"/>
            </a:pPr>
            <a:r>
              <a:rPr lang="en-US" sz="1600" b="0" i="0" dirty="0">
                <a:solidFill>
                  <a:srgbClr val="374151"/>
                </a:solidFill>
                <a:effectLst/>
              </a:rPr>
              <a:t>Purpose: Learn efficient data representations by compressing input into a latent space and reconstructing it.</a:t>
            </a:r>
          </a:p>
          <a:p>
            <a:pPr algn="l">
              <a:buFont typeface="Arial" panose="020B0604020202020204" pitchFamily="34" charset="0"/>
              <a:buChar char="•"/>
            </a:pPr>
            <a:r>
              <a:rPr lang="en-US" sz="1600" b="0" i="0" dirty="0">
                <a:solidFill>
                  <a:srgbClr val="374151"/>
                </a:solidFill>
                <a:effectLst/>
              </a:rPr>
              <a:t>Architecture: Encoder compresses input, decoder reconstructs it from the latent representation.</a:t>
            </a:r>
          </a:p>
          <a:p>
            <a:pPr algn="l">
              <a:buFont typeface="Arial" panose="020B0604020202020204" pitchFamily="34" charset="0"/>
              <a:buChar char="•"/>
            </a:pPr>
            <a:r>
              <a:rPr lang="en-US" sz="1600" b="0" i="0" dirty="0">
                <a:solidFill>
                  <a:srgbClr val="374151"/>
                </a:solidFill>
                <a:effectLst/>
              </a:rPr>
              <a:t>Training: Minimize reconstruction error between original and reconstructed data.</a:t>
            </a:r>
          </a:p>
          <a:p>
            <a:pPr algn="l">
              <a:buFont typeface="Arial" panose="020B0604020202020204" pitchFamily="34" charset="0"/>
              <a:buChar char="•"/>
            </a:pPr>
            <a:r>
              <a:rPr lang="en-US" sz="1600" b="0" i="0" dirty="0">
                <a:solidFill>
                  <a:srgbClr val="374151"/>
                </a:solidFill>
                <a:effectLst/>
              </a:rPr>
              <a:t>Key Idea: Autoencoders capture salient features, extracting meaningful representations.</a:t>
            </a:r>
          </a:p>
          <a:p>
            <a:pPr algn="l">
              <a:buFont typeface="Arial" panose="020B0604020202020204" pitchFamily="34" charset="0"/>
              <a:buChar char="•"/>
            </a:pPr>
            <a:r>
              <a:rPr lang="en-US" sz="1600" b="0" i="0" dirty="0">
                <a:solidFill>
                  <a:srgbClr val="374151"/>
                </a:solidFill>
                <a:effectLst/>
              </a:rPr>
              <a:t>Applications: Dimensionality reduction, anomaly detection, data denoising, and synthetic data generation.</a:t>
            </a:r>
          </a:p>
          <a:p>
            <a:pPr>
              <a:lnSpc>
                <a:spcPct val="90000"/>
              </a:lnSpc>
            </a:pPr>
            <a:endParaRPr lang="da-DK" sz="1500" dirty="0"/>
          </a:p>
        </p:txBody>
      </p:sp>
      <p:sp>
        <p:nvSpPr>
          <p:cNvPr id="4" name="Slide Number Placeholder 3">
            <a:extLst>
              <a:ext uri="{FF2B5EF4-FFF2-40B4-BE49-F238E27FC236}">
                <a16:creationId xmlns:a16="http://schemas.microsoft.com/office/drawing/2014/main" id="{76375903-4062-FDA6-F8DF-C26FBF3B6664}"/>
              </a:ext>
            </a:extLst>
          </p:cNvPr>
          <p:cNvSpPr>
            <a:spLocks noGrp="1"/>
          </p:cNvSpPr>
          <p:nvPr>
            <p:ph type="sldNum" sz="quarter" idx="11"/>
          </p:nvPr>
        </p:nvSpPr>
        <p:spPr>
          <a:xfrm>
            <a:off x="11506450" y="6541200"/>
            <a:ext cx="432600" cy="316800"/>
          </a:xfrm>
        </p:spPr>
        <p:txBody>
          <a:bodyPr anchor="ctr">
            <a:normAutofit/>
          </a:bodyPr>
          <a:lstStyle/>
          <a:p>
            <a:fld id="{103EA872-A674-449B-A120-B97244F8E91D}" type="slidenum">
              <a:rPr lang="en-GB" smtClean="0"/>
              <a:pPr/>
              <a:t>15</a:t>
            </a:fld>
            <a:endParaRPr lang="en-GB" dirty="0"/>
          </a:p>
        </p:txBody>
      </p:sp>
    </p:spTree>
    <p:extLst>
      <p:ext uri="{BB962C8B-B14F-4D97-AF65-F5344CB8AC3E}">
        <p14:creationId xmlns:p14="http://schemas.microsoft.com/office/powerpoint/2010/main" val="1764924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0762-18BB-FBC5-5CB6-4969C498E5FF}"/>
              </a:ext>
            </a:extLst>
          </p:cNvPr>
          <p:cNvSpPr>
            <a:spLocks noGrp="1"/>
          </p:cNvSpPr>
          <p:nvPr>
            <p:ph type="title"/>
          </p:nvPr>
        </p:nvSpPr>
        <p:spPr/>
        <p:txBody>
          <a:bodyPr/>
          <a:lstStyle/>
          <a:p>
            <a:r>
              <a:rPr lang="en-US" dirty="0"/>
              <a:t>Autoencoder Benefits</a:t>
            </a:r>
            <a:endParaRPr lang="da-DK" dirty="0"/>
          </a:p>
        </p:txBody>
      </p:sp>
      <p:sp>
        <p:nvSpPr>
          <p:cNvPr id="3" name="Content Placeholder 2">
            <a:extLst>
              <a:ext uri="{FF2B5EF4-FFF2-40B4-BE49-F238E27FC236}">
                <a16:creationId xmlns:a16="http://schemas.microsoft.com/office/drawing/2014/main" id="{F41167B5-A5F1-14B0-CDAB-3A17F58F9E3B}"/>
              </a:ext>
            </a:extLst>
          </p:cNvPr>
          <p:cNvSpPr>
            <a:spLocks noGrp="1"/>
          </p:cNvSpPr>
          <p:nvPr>
            <p:ph idx="1"/>
          </p:nvPr>
        </p:nvSpPr>
        <p:spPr/>
        <p:txBody>
          <a:bodyPr/>
          <a:lstStyle/>
          <a:p>
            <a:pPr algn="l">
              <a:buFont typeface="Arial" panose="020B0604020202020204" pitchFamily="34" charset="0"/>
              <a:buChar char="•"/>
            </a:pPr>
            <a:r>
              <a:rPr lang="da-DK" sz="2000" b="0" i="0" dirty="0" err="1">
                <a:solidFill>
                  <a:srgbClr val="374151"/>
                </a:solidFill>
                <a:effectLst/>
              </a:rPr>
              <a:t>Dimensionality</a:t>
            </a:r>
            <a:r>
              <a:rPr lang="da-DK" sz="2000" b="0" i="0" dirty="0">
                <a:solidFill>
                  <a:srgbClr val="374151"/>
                </a:solidFill>
                <a:effectLst/>
              </a:rPr>
              <a:t> </a:t>
            </a:r>
            <a:r>
              <a:rPr lang="da-DK" sz="2000" b="0" i="0" dirty="0" err="1">
                <a:solidFill>
                  <a:srgbClr val="374151"/>
                </a:solidFill>
                <a:effectLst/>
              </a:rPr>
              <a:t>Reduction</a:t>
            </a:r>
            <a:r>
              <a:rPr lang="da-DK" sz="2000" b="0" i="0" dirty="0">
                <a:solidFill>
                  <a:srgbClr val="374151"/>
                </a:solidFill>
                <a:effectLst/>
              </a:rPr>
              <a:t>: </a:t>
            </a:r>
          </a:p>
          <a:p>
            <a:pPr lvl="2">
              <a:buFont typeface="Arial" panose="020B0604020202020204" pitchFamily="34" charset="0"/>
              <a:buChar char="•"/>
            </a:pPr>
            <a:r>
              <a:rPr lang="da-DK" sz="2000" b="0" i="0" dirty="0" err="1">
                <a:solidFill>
                  <a:srgbClr val="374151"/>
                </a:solidFill>
                <a:effectLst/>
              </a:rPr>
              <a:t>reduce</a:t>
            </a:r>
            <a:r>
              <a:rPr lang="da-DK" sz="2000" b="0" i="0" dirty="0">
                <a:solidFill>
                  <a:srgbClr val="374151"/>
                </a:solidFill>
                <a:effectLst/>
              </a:rPr>
              <a:t> data </a:t>
            </a:r>
            <a:r>
              <a:rPr lang="da-DK" sz="2000" b="0" i="0" dirty="0" err="1">
                <a:solidFill>
                  <a:srgbClr val="374151"/>
                </a:solidFill>
                <a:effectLst/>
              </a:rPr>
              <a:t>dimensionality</a:t>
            </a:r>
            <a:r>
              <a:rPr lang="da-DK" sz="2000" b="0" i="0" dirty="0">
                <a:solidFill>
                  <a:srgbClr val="374151"/>
                </a:solidFill>
                <a:effectLst/>
              </a:rPr>
              <a:t> </a:t>
            </a:r>
            <a:r>
              <a:rPr lang="da-DK" sz="2000" b="0" i="0" dirty="0" err="1">
                <a:solidFill>
                  <a:srgbClr val="374151"/>
                </a:solidFill>
                <a:effectLst/>
              </a:rPr>
              <a:t>while</a:t>
            </a:r>
            <a:r>
              <a:rPr lang="da-DK" sz="2000" b="0" i="0" dirty="0">
                <a:solidFill>
                  <a:srgbClr val="374151"/>
                </a:solidFill>
                <a:effectLst/>
              </a:rPr>
              <a:t> </a:t>
            </a:r>
            <a:r>
              <a:rPr lang="da-DK" sz="2000" b="0" i="0" dirty="0" err="1">
                <a:solidFill>
                  <a:srgbClr val="374151"/>
                </a:solidFill>
                <a:effectLst/>
              </a:rPr>
              <a:t>preserving</a:t>
            </a:r>
            <a:r>
              <a:rPr lang="da-DK" sz="2000" b="0" i="0" dirty="0">
                <a:solidFill>
                  <a:srgbClr val="374151"/>
                </a:solidFill>
                <a:effectLst/>
              </a:rPr>
              <a:t> </a:t>
            </a:r>
            <a:r>
              <a:rPr lang="da-DK" sz="2000" b="0" i="0" dirty="0" err="1">
                <a:solidFill>
                  <a:srgbClr val="374151"/>
                </a:solidFill>
                <a:effectLst/>
              </a:rPr>
              <a:t>important</a:t>
            </a:r>
            <a:r>
              <a:rPr lang="da-DK" sz="2000" b="0" i="0" dirty="0">
                <a:solidFill>
                  <a:srgbClr val="374151"/>
                </a:solidFill>
                <a:effectLst/>
              </a:rPr>
              <a:t> features</a:t>
            </a:r>
          </a:p>
          <a:p>
            <a:pPr algn="l">
              <a:buFont typeface="Arial" panose="020B0604020202020204" pitchFamily="34" charset="0"/>
              <a:buChar char="•"/>
            </a:pPr>
            <a:r>
              <a:rPr lang="da-DK" sz="2000" b="0" i="0" dirty="0" err="1">
                <a:solidFill>
                  <a:srgbClr val="374151"/>
                </a:solidFill>
                <a:effectLst/>
              </a:rPr>
              <a:t>Unsupervised</a:t>
            </a:r>
            <a:r>
              <a:rPr lang="da-DK" sz="2000" b="0" i="0" dirty="0">
                <a:solidFill>
                  <a:srgbClr val="374151"/>
                </a:solidFill>
                <a:effectLst/>
              </a:rPr>
              <a:t> Learning: </a:t>
            </a:r>
          </a:p>
          <a:p>
            <a:pPr lvl="2">
              <a:buFont typeface="Arial" panose="020B0604020202020204" pitchFamily="34" charset="0"/>
              <a:buChar char="•"/>
            </a:pPr>
            <a:r>
              <a:rPr lang="da-DK" sz="2000" b="0" i="0" dirty="0" err="1">
                <a:solidFill>
                  <a:srgbClr val="374151"/>
                </a:solidFill>
                <a:effectLst/>
              </a:rPr>
              <a:t>learn</a:t>
            </a:r>
            <a:r>
              <a:rPr lang="da-DK" sz="2000" b="0" i="0" dirty="0">
                <a:solidFill>
                  <a:srgbClr val="374151"/>
                </a:solidFill>
                <a:effectLst/>
              </a:rPr>
              <a:t> data </a:t>
            </a:r>
            <a:r>
              <a:rPr lang="da-DK" sz="2000" b="0" i="0" dirty="0" err="1">
                <a:solidFill>
                  <a:srgbClr val="374151"/>
                </a:solidFill>
                <a:effectLst/>
              </a:rPr>
              <a:t>structure</a:t>
            </a:r>
            <a:r>
              <a:rPr lang="da-DK" sz="2000" b="0" i="0" dirty="0">
                <a:solidFill>
                  <a:srgbClr val="374151"/>
                </a:solidFill>
                <a:effectLst/>
              </a:rPr>
              <a:t> </a:t>
            </a:r>
            <a:r>
              <a:rPr lang="da-DK" sz="2000" b="0" i="0" dirty="0" err="1">
                <a:solidFill>
                  <a:srgbClr val="374151"/>
                </a:solidFill>
                <a:effectLst/>
              </a:rPr>
              <a:t>without</a:t>
            </a:r>
            <a:r>
              <a:rPr lang="da-DK" sz="2000" b="0" i="0" dirty="0">
                <a:solidFill>
                  <a:srgbClr val="374151"/>
                </a:solidFill>
                <a:effectLst/>
              </a:rPr>
              <a:t> </a:t>
            </a:r>
            <a:r>
              <a:rPr lang="da-DK" sz="2000" b="0" i="0" dirty="0" err="1">
                <a:solidFill>
                  <a:srgbClr val="374151"/>
                </a:solidFill>
                <a:effectLst/>
              </a:rPr>
              <a:t>labeled</a:t>
            </a:r>
            <a:r>
              <a:rPr lang="da-DK" sz="2000" b="0" i="0" dirty="0">
                <a:solidFill>
                  <a:srgbClr val="374151"/>
                </a:solidFill>
                <a:effectLst/>
              </a:rPr>
              <a:t> data</a:t>
            </a:r>
          </a:p>
          <a:p>
            <a:pPr algn="l">
              <a:buFont typeface="Arial" panose="020B0604020202020204" pitchFamily="34" charset="0"/>
              <a:buChar char="•"/>
            </a:pPr>
            <a:r>
              <a:rPr lang="da-DK" sz="2000" b="0" i="0" dirty="0">
                <a:solidFill>
                  <a:srgbClr val="374151"/>
                </a:solidFill>
                <a:effectLst/>
              </a:rPr>
              <a:t>Anomaly </a:t>
            </a:r>
            <a:r>
              <a:rPr lang="da-DK" sz="2000" b="0" i="0" dirty="0" err="1">
                <a:solidFill>
                  <a:srgbClr val="374151"/>
                </a:solidFill>
                <a:effectLst/>
              </a:rPr>
              <a:t>Detection</a:t>
            </a:r>
            <a:r>
              <a:rPr lang="da-DK" sz="2000" b="0" i="0" dirty="0">
                <a:solidFill>
                  <a:srgbClr val="374151"/>
                </a:solidFill>
                <a:effectLst/>
              </a:rPr>
              <a:t>: </a:t>
            </a:r>
          </a:p>
          <a:p>
            <a:pPr lvl="2">
              <a:buFont typeface="Arial" panose="020B0604020202020204" pitchFamily="34" charset="0"/>
              <a:buChar char="•"/>
            </a:pPr>
            <a:r>
              <a:rPr lang="da-DK" sz="2000" b="0" i="0" dirty="0" err="1">
                <a:solidFill>
                  <a:srgbClr val="374151"/>
                </a:solidFill>
                <a:effectLst/>
              </a:rPr>
              <a:t>identify</a:t>
            </a:r>
            <a:r>
              <a:rPr lang="da-DK" sz="2000" b="0" i="0" dirty="0">
                <a:solidFill>
                  <a:srgbClr val="374151"/>
                </a:solidFill>
                <a:effectLst/>
              </a:rPr>
              <a:t> </a:t>
            </a:r>
            <a:r>
              <a:rPr lang="da-DK" sz="2000" b="0" i="0" dirty="0" err="1">
                <a:solidFill>
                  <a:srgbClr val="374151"/>
                </a:solidFill>
                <a:effectLst/>
              </a:rPr>
              <a:t>anomalies</a:t>
            </a:r>
            <a:r>
              <a:rPr lang="da-DK" sz="2000" b="0" i="0" dirty="0">
                <a:solidFill>
                  <a:srgbClr val="374151"/>
                </a:solidFill>
                <a:effectLst/>
              </a:rPr>
              <a:t> by </a:t>
            </a:r>
            <a:r>
              <a:rPr lang="da-DK" sz="2000" b="0" i="0" dirty="0" err="1">
                <a:solidFill>
                  <a:srgbClr val="374151"/>
                </a:solidFill>
                <a:effectLst/>
              </a:rPr>
              <a:t>comparing</a:t>
            </a:r>
            <a:r>
              <a:rPr lang="da-DK" sz="2000" b="0" i="0" dirty="0">
                <a:solidFill>
                  <a:srgbClr val="374151"/>
                </a:solidFill>
                <a:effectLst/>
              </a:rPr>
              <a:t> </a:t>
            </a:r>
            <a:r>
              <a:rPr lang="da-DK" sz="2000" b="0" i="0" dirty="0" err="1">
                <a:solidFill>
                  <a:srgbClr val="374151"/>
                </a:solidFill>
                <a:effectLst/>
              </a:rPr>
              <a:t>reconstructed</a:t>
            </a:r>
            <a:r>
              <a:rPr lang="da-DK" sz="2000" b="0" i="0" dirty="0">
                <a:solidFill>
                  <a:srgbClr val="374151"/>
                </a:solidFill>
                <a:effectLst/>
              </a:rPr>
              <a:t> data to originals</a:t>
            </a:r>
          </a:p>
          <a:p>
            <a:pPr algn="l">
              <a:buFont typeface="Arial" panose="020B0604020202020204" pitchFamily="34" charset="0"/>
              <a:buChar char="•"/>
            </a:pPr>
            <a:r>
              <a:rPr lang="da-DK" sz="2000" b="0" i="0" dirty="0">
                <a:solidFill>
                  <a:srgbClr val="374151"/>
                </a:solidFill>
                <a:effectLst/>
              </a:rPr>
              <a:t>Feature </a:t>
            </a:r>
            <a:r>
              <a:rPr lang="da-DK" sz="2000" b="0" i="0" dirty="0" err="1">
                <a:solidFill>
                  <a:srgbClr val="374151"/>
                </a:solidFill>
                <a:effectLst/>
              </a:rPr>
              <a:t>Extraction</a:t>
            </a:r>
            <a:r>
              <a:rPr lang="da-DK" sz="2000" b="0" i="0" dirty="0">
                <a:solidFill>
                  <a:srgbClr val="374151"/>
                </a:solidFill>
                <a:effectLst/>
              </a:rPr>
              <a:t>: </a:t>
            </a:r>
          </a:p>
          <a:p>
            <a:pPr lvl="2">
              <a:buFont typeface="Arial" panose="020B0604020202020204" pitchFamily="34" charset="0"/>
              <a:buChar char="•"/>
            </a:pPr>
            <a:r>
              <a:rPr lang="da-DK" sz="2000" b="0" i="0" dirty="0" err="1">
                <a:solidFill>
                  <a:srgbClr val="374151"/>
                </a:solidFill>
                <a:effectLst/>
              </a:rPr>
              <a:t>learn</a:t>
            </a:r>
            <a:r>
              <a:rPr lang="da-DK" sz="2000" b="0" i="0" dirty="0">
                <a:solidFill>
                  <a:srgbClr val="374151"/>
                </a:solidFill>
                <a:effectLst/>
              </a:rPr>
              <a:t> informative feature </a:t>
            </a:r>
            <a:r>
              <a:rPr lang="da-DK" sz="2000" b="0" i="0" dirty="0" err="1">
                <a:solidFill>
                  <a:srgbClr val="374151"/>
                </a:solidFill>
                <a:effectLst/>
              </a:rPr>
              <a:t>representations</a:t>
            </a:r>
            <a:r>
              <a:rPr lang="da-DK" sz="2000" b="0" i="0" dirty="0">
                <a:solidFill>
                  <a:srgbClr val="374151"/>
                </a:solidFill>
                <a:effectLst/>
              </a:rPr>
              <a:t> for </a:t>
            </a:r>
            <a:r>
              <a:rPr lang="da-DK" sz="2000" b="0" i="0" dirty="0" err="1">
                <a:solidFill>
                  <a:srgbClr val="374151"/>
                </a:solidFill>
                <a:effectLst/>
              </a:rPr>
              <a:t>downstream</a:t>
            </a:r>
            <a:r>
              <a:rPr lang="da-DK" sz="2000" b="0" i="0" dirty="0">
                <a:solidFill>
                  <a:srgbClr val="374151"/>
                </a:solidFill>
                <a:effectLst/>
              </a:rPr>
              <a:t> tasks</a:t>
            </a:r>
          </a:p>
          <a:p>
            <a:pPr algn="l">
              <a:buFont typeface="Arial" panose="020B0604020202020204" pitchFamily="34" charset="0"/>
              <a:buChar char="•"/>
            </a:pPr>
            <a:r>
              <a:rPr lang="da-DK" sz="2000" b="0" i="0" dirty="0">
                <a:solidFill>
                  <a:srgbClr val="374151"/>
                </a:solidFill>
                <a:effectLst/>
              </a:rPr>
              <a:t>Data Generation: </a:t>
            </a:r>
          </a:p>
          <a:p>
            <a:pPr lvl="2">
              <a:buFont typeface="Arial" panose="020B0604020202020204" pitchFamily="34" charset="0"/>
              <a:buChar char="•"/>
            </a:pPr>
            <a:r>
              <a:rPr lang="da-DK" sz="2000" b="0" i="0" dirty="0" err="1">
                <a:solidFill>
                  <a:srgbClr val="374151"/>
                </a:solidFill>
                <a:effectLst/>
              </a:rPr>
              <a:t>generate</a:t>
            </a:r>
            <a:r>
              <a:rPr lang="da-DK" sz="2000" b="0" i="0" dirty="0">
                <a:solidFill>
                  <a:srgbClr val="374151"/>
                </a:solidFill>
                <a:effectLst/>
              </a:rPr>
              <a:t> new data samples from the </a:t>
            </a:r>
            <a:r>
              <a:rPr lang="da-DK" sz="2000" b="0" i="0" dirty="0" err="1">
                <a:solidFill>
                  <a:srgbClr val="374151"/>
                </a:solidFill>
                <a:effectLst/>
              </a:rPr>
              <a:t>learned</a:t>
            </a:r>
            <a:r>
              <a:rPr lang="da-DK" sz="2000" b="0" i="0" dirty="0">
                <a:solidFill>
                  <a:srgbClr val="374151"/>
                </a:solidFill>
                <a:effectLst/>
              </a:rPr>
              <a:t> latent </a:t>
            </a:r>
            <a:r>
              <a:rPr lang="da-DK" sz="2000" b="0" i="0" dirty="0" err="1">
                <a:solidFill>
                  <a:srgbClr val="374151"/>
                </a:solidFill>
                <a:effectLst/>
              </a:rPr>
              <a:t>space</a:t>
            </a:r>
            <a:endParaRPr lang="da-DK" sz="2000" b="0" i="0" dirty="0">
              <a:solidFill>
                <a:srgbClr val="374151"/>
              </a:solidFill>
              <a:effectLst/>
            </a:endParaRPr>
          </a:p>
        </p:txBody>
      </p:sp>
      <p:sp>
        <p:nvSpPr>
          <p:cNvPr id="4" name="Slide Number Placeholder 3">
            <a:extLst>
              <a:ext uri="{FF2B5EF4-FFF2-40B4-BE49-F238E27FC236}">
                <a16:creationId xmlns:a16="http://schemas.microsoft.com/office/drawing/2014/main" id="{28B31350-CE1B-3076-8264-8D03AD2ACD77}"/>
              </a:ext>
            </a:extLst>
          </p:cNvPr>
          <p:cNvSpPr>
            <a:spLocks noGrp="1"/>
          </p:cNvSpPr>
          <p:nvPr>
            <p:ph type="sldNum" sz="quarter" idx="11"/>
          </p:nvPr>
        </p:nvSpPr>
        <p:spPr/>
        <p:txBody>
          <a:bodyPr/>
          <a:lstStyle/>
          <a:p>
            <a:fld id="{103EA872-A674-449B-A120-B97244F8E91D}" type="slidenum">
              <a:rPr lang="en-GB" smtClean="0"/>
              <a:pPr/>
              <a:t>16</a:t>
            </a:fld>
            <a:endParaRPr lang="en-GB" dirty="0"/>
          </a:p>
        </p:txBody>
      </p:sp>
    </p:spTree>
    <p:extLst>
      <p:ext uri="{BB962C8B-B14F-4D97-AF65-F5344CB8AC3E}">
        <p14:creationId xmlns:p14="http://schemas.microsoft.com/office/powerpoint/2010/main" val="1499393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3FAE-1EA8-8B55-15D2-62F2F9DA69D6}"/>
              </a:ext>
            </a:extLst>
          </p:cNvPr>
          <p:cNvSpPr>
            <a:spLocks noGrp="1"/>
          </p:cNvSpPr>
          <p:nvPr>
            <p:ph type="title"/>
          </p:nvPr>
        </p:nvSpPr>
        <p:spPr/>
        <p:txBody>
          <a:bodyPr/>
          <a:lstStyle/>
          <a:p>
            <a:r>
              <a:rPr lang="en-US" dirty="0"/>
              <a:t>Results (working)</a:t>
            </a:r>
            <a:endParaRPr lang="da-DK" dirty="0"/>
          </a:p>
        </p:txBody>
      </p:sp>
      <p:pic>
        <p:nvPicPr>
          <p:cNvPr id="6" name="Content Placeholder 5">
            <a:extLst>
              <a:ext uri="{FF2B5EF4-FFF2-40B4-BE49-F238E27FC236}">
                <a16:creationId xmlns:a16="http://schemas.microsoft.com/office/drawing/2014/main" id="{E6710D86-BBA3-BB97-0FCE-AB52ED137FE3}"/>
              </a:ext>
            </a:extLst>
          </p:cNvPr>
          <p:cNvPicPr>
            <a:picLocks noGrp="1" noChangeAspect="1"/>
          </p:cNvPicPr>
          <p:nvPr>
            <p:ph idx="1"/>
          </p:nvPr>
        </p:nvPicPr>
        <p:blipFill>
          <a:blip r:embed="rId2"/>
          <a:stretch>
            <a:fillRect/>
          </a:stretch>
        </p:blipFill>
        <p:spPr>
          <a:xfrm>
            <a:off x="3740150" y="1812131"/>
            <a:ext cx="5381625" cy="4333875"/>
          </a:xfrm>
        </p:spPr>
      </p:pic>
      <p:sp>
        <p:nvSpPr>
          <p:cNvPr id="4" name="Slide Number Placeholder 3">
            <a:extLst>
              <a:ext uri="{FF2B5EF4-FFF2-40B4-BE49-F238E27FC236}">
                <a16:creationId xmlns:a16="http://schemas.microsoft.com/office/drawing/2014/main" id="{E7F2CEDC-CC35-F93C-9ABD-C90F6C5B98DD}"/>
              </a:ext>
            </a:extLst>
          </p:cNvPr>
          <p:cNvSpPr>
            <a:spLocks noGrp="1"/>
          </p:cNvSpPr>
          <p:nvPr>
            <p:ph type="sldNum" sz="quarter" idx="11"/>
          </p:nvPr>
        </p:nvSpPr>
        <p:spPr/>
        <p:txBody>
          <a:bodyPr/>
          <a:lstStyle/>
          <a:p>
            <a:fld id="{103EA872-A674-449B-A120-B97244F8E91D}" type="slidenum">
              <a:rPr lang="en-GB" smtClean="0"/>
              <a:pPr/>
              <a:t>17</a:t>
            </a:fld>
            <a:endParaRPr lang="en-GB" dirty="0"/>
          </a:p>
        </p:txBody>
      </p:sp>
    </p:spTree>
    <p:extLst>
      <p:ext uri="{BB962C8B-B14F-4D97-AF65-F5344CB8AC3E}">
        <p14:creationId xmlns:p14="http://schemas.microsoft.com/office/powerpoint/2010/main" val="4221350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0762-18BB-FBC5-5CB6-4969C498E5FF}"/>
              </a:ext>
            </a:extLst>
          </p:cNvPr>
          <p:cNvSpPr>
            <a:spLocks noGrp="1"/>
          </p:cNvSpPr>
          <p:nvPr>
            <p:ph type="title"/>
          </p:nvPr>
        </p:nvSpPr>
        <p:spPr/>
        <p:txBody>
          <a:bodyPr/>
          <a:lstStyle/>
          <a:p>
            <a:r>
              <a:rPr lang="en-US" dirty="0"/>
              <a:t>Improving Autoencoder Reconstruction</a:t>
            </a:r>
            <a:endParaRPr lang="da-DK" dirty="0"/>
          </a:p>
        </p:txBody>
      </p:sp>
      <p:sp>
        <p:nvSpPr>
          <p:cNvPr id="3" name="Content Placeholder 2">
            <a:extLst>
              <a:ext uri="{FF2B5EF4-FFF2-40B4-BE49-F238E27FC236}">
                <a16:creationId xmlns:a16="http://schemas.microsoft.com/office/drawing/2014/main" id="{F41167B5-A5F1-14B0-CDAB-3A17F58F9E3B}"/>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rPr>
              <a:t>Increase model complexity:</a:t>
            </a:r>
          </a:p>
          <a:p>
            <a:pPr marL="742950" lvl="1" indent="-285750" algn="l">
              <a:buFont typeface="Arial" panose="020B0604020202020204" pitchFamily="34" charset="0"/>
              <a:buChar char="•"/>
            </a:pPr>
            <a:r>
              <a:rPr lang="en-US" b="0" i="0" dirty="0">
                <a:solidFill>
                  <a:srgbClr val="374151"/>
                </a:solidFill>
                <a:effectLst/>
              </a:rPr>
              <a:t>Add more layers or neurons</a:t>
            </a:r>
          </a:p>
          <a:p>
            <a:pPr marL="742950" lvl="1" indent="-285750" algn="l">
              <a:buFont typeface="Arial" panose="020B0604020202020204" pitchFamily="34" charset="0"/>
              <a:buChar char="•"/>
            </a:pPr>
            <a:r>
              <a:rPr lang="en-US" b="0" i="0" dirty="0">
                <a:solidFill>
                  <a:srgbClr val="374151"/>
                </a:solidFill>
                <a:effectLst/>
              </a:rPr>
              <a:t>Adjust activation functions</a:t>
            </a:r>
          </a:p>
          <a:p>
            <a:pPr algn="l">
              <a:buFont typeface="Arial" panose="020B0604020202020204" pitchFamily="34" charset="0"/>
              <a:buChar char="•"/>
            </a:pPr>
            <a:r>
              <a:rPr lang="en-US" b="0" i="0" dirty="0">
                <a:solidFill>
                  <a:srgbClr val="374151"/>
                </a:solidFill>
                <a:effectLst/>
              </a:rPr>
              <a:t>Train for more epochs:</a:t>
            </a:r>
          </a:p>
          <a:p>
            <a:pPr marL="742950" lvl="1" indent="-285750" algn="l">
              <a:buFont typeface="Arial" panose="020B0604020202020204" pitchFamily="34" charset="0"/>
              <a:buChar char="•"/>
            </a:pPr>
            <a:r>
              <a:rPr lang="en-US" b="0" i="0" dirty="0">
                <a:solidFill>
                  <a:srgbClr val="374151"/>
                </a:solidFill>
                <a:effectLst/>
              </a:rPr>
              <a:t>Increase the number of training iterations</a:t>
            </a:r>
          </a:p>
          <a:p>
            <a:pPr algn="l">
              <a:buFont typeface="Arial" panose="020B0604020202020204" pitchFamily="34" charset="0"/>
              <a:buChar char="•"/>
            </a:pPr>
            <a:r>
              <a:rPr lang="en-US" b="0" i="0" dirty="0">
                <a:solidFill>
                  <a:srgbClr val="374151"/>
                </a:solidFill>
                <a:effectLst/>
              </a:rPr>
              <a:t>Adjust hyperparameters:</a:t>
            </a:r>
          </a:p>
          <a:p>
            <a:pPr marL="742950" lvl="1" indent="-285750" algn="l">
              <a:buFont typeface="Arial" panose="020B0604020202020204" pitchFamily="34" charset="0"/>
              <a:buChar char="•"/>
            </a:pPr>
            <a:r>
              <a:rPr lang="en-US" b="0" i="0" dirty="0">
                <a:solidFill>
                  <a:srgbClr val="374151"/>
                </a:solidFill>
                <a:effectLst/>
              </a:rPr>
              <a:t>Experiment with learning rate, batch size, optimizer</a:t>
            </a:r>
          </a:p>
          <a:p>
            <a:pPr algn="l">
              <a:buFont typeface="Arial" panose="020B0604020202020204" pitchFamily="34" charset="0"/>
              <a:buChar char="•"/>
            </a:pPr>
            <a:r>
              <a:rPr lang="en-US" b="0" i="0" dirty="0">
                <a:solidFill>
                  <a:srgbClr val="374151"/>
                </a:solidFill>
                <a:effectLst/>
              </a:rPr>
              <a:t>Normalize or preprocess the data:</a:t>
            </a:r>
          </a:p>
          <a:p>
            <a:pPr marL="742950" lvl="1" indent="-285750" algn="l">
              <a:buFont typeface="Arial" panose="020B0604020202020204" pitchFamily="34" charset="0"/>
              <a:buChar char="•"/>
            </a:pPr>
            <a:r>
              <a:rPr lang="en-US" b="0" i="0" dirty="0">
                <a:solidFill>
                  <a:srgbClr val="374151"/>
                </a:solidFill>
                <a:effectLst/>
              </a:rPr>
              <a:t>Apply scaling or normalization techniques</a:t>
            </a:r>
          </a:p>
          <a:p>
            <a:pPr algn="l">
              <a:buFont typeface="Arial" panose="020B0604020202020204" pitchFamily="34" charset="0"/>
              <a:buChar char="•"/>
            </a:pPr>
            <a:r>
              <a:rPr lang="en-US" b="0" i="0" dirty="0">
                <a:solidFill>
                  <a:srgbClr val="374151"/>
                </a:solidFill>
                <a:effectLst/>
              </a:rPr>
              <a:t>Try different architectures:</a:t>
            </a:r>
          </a:p>
          <a:p>
            <a:pPr marL="742950" lvl="1" indent="-285750" algn="l">
              <a:buFont typeface="Arial" panose="020B0604020202020204" pitchFamily="34" charset="0"/>
              <a:buChar char="•"/>
            </a:pPr>
            <a:r>
              <a:rPr lang="en-US" b="0" i="0" dirty="0">
                <a:solidFill>
                  <a:srgbClr val="374151"/>
                </a:solidFill>
                <a:effectLst/>
              </a:rPr>
              <a:t>Explore recurrent autoencoders</a:t>
            </a:r>
          </a:p>
          <a:p>
            <a:endParaRPr lang="da-DK" dirty="0"/>
          </a:p>
        </p:txBody>
      </p:sp>
      <p:sp>
        <p:nvSpPr>
          <p:cNvPr id="4" name="Slide Number Placeholder 3">
            <a:extLst>
              <a:ext uri="{FF2B5EF4-FFF2-40B4-BE49-F238E27FC236}">
                <a16:creationId xmlns:a16="http://schemas.microsoft.com/office/drawing/2014/main" id="{28B31350-CE1B-3076-8264-8D03AD2ACD77}"/>
              </a:ext>
            </a:extLst>
          </p:cNvPr>
          <p:cNvSpPr>
            <a:spLocks noGrp="1"/>
          </p:cNvSpPr>
          <p:nvPr>
            <p:ph type="sldNum" sz="quarter" idx="11"/>
          </p:nvPr>
        </p:nvSpPr>
        <p:spPr/>
        <p:txBody>
          <a:bodyPr/>
          <a:lstStyle/>
          <a:p>
            <a:fld id="{103EA872-A674-449B-A120-B97244F8E91D}" type="slidenum">
              <a:rPr lang="en-GB" smtClean="0"/>
              <a:pPr/>
              <a:t>18</a:t>
            </a:fld>
            <a:endParaRPr lang="en-GB" dirty="0"/>
          </a:p>
        </p:txBody>
      </p:sp>
    </p:spTree>
    <p:extLst>
      <p:ext uri="{BB962C8B-B14F-4D97-AF65-F5344CB8AC3E}">
        <p14:creationId xmlns:p14="http://schemas.microsoft.com/office/powerpoint/2010/main" val="416743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0E7CA-56A9-07EC-8F52-7A6C0C3B461E}"/>
              </a:ext>
            </a:extLst>
          </p:cNvPr>
          <p:cNvSpPr>
            <a:spLocks noGrp="1"/>
          </p:cNvSpPr>
          <p:nvPr>
            <p:ph type="title"/>
          </p:nvPr>
        </p:nvSpPr>
        <p:spPr/>
        <p:txBody>
          <a:bodyPr/>
          <a:lstStyle/>
          <a:p>
            <a:r>
              <a:rPr lang="en-US" dirty="0"/>
              <a:t>Next	</a:t>
            </a:r>
            <a:endParaRPr lang="da-DK" dirty="0"/>
          </a:p>
        </p:txBody>
      </p:sp>
      <p:sp>
        <p:nvSpPr>
          <p:cNvPr id="3" name="Content Placeholder 2">
            <a:extLst>
              <a:ext uri="{FF2B5EF4-FFF2-40B4-BE49-F238E27FC236}">
                <a16:creationId xmlns:a16="http://schemas.microsoft.com/office/drawing/2014/main" id="{4A89BE8A-3B55-CAA5-2364-5F2BD9C06A53}"/>
              </a:ext>
            </a:extLst>
          </p:cNvPr>
          <p:cNvSpPr>
            <a:spLocks noGrp="1"/>
          </p:cNvSpPr>
          <p:nvPr>
            <p:ph idx="1"/>
          </p:nvPr>
        </p:nvSpPr>
        <p:spPr/>
        <p:txBody>
          <a:bodyPr/>
          <a:lstStyle/>
          <a:p>
            <a:r>
              <a:rPr lang="en-US" dirty="0"/>
              <a:t>Run autoencoder on subset of data, optimize model architecture </a:t>
            </a:r>
          </a:p>
          <a:p>
            <a:r>
              <a:rPr lang="en-US" dirty="0"/>
              <a:t>How to use HPC </a:t>
            </a:r>
          </a:p>
        </p:txBody>
      </p:sp>
      <p:sp>
        <p:nvSpPr>
          <p:cNvPr id="4" name="Slide Number Placeholder 3">
            <a:extLst>
              <a:ext uri="{FF2B5EF4-FFF2-40B4-BE49-F238E27FC236}">
                <a16:creationId xmlns:a16="http://schemas.microsoft.com/office/drawing/2014/main" id="{7C67C0B8-2CC9-8B56-13B5-43B718CCAEC6}"/>
              </a:ext>
            </a:extLst>
          </p:cNvPr>
          <p:cNvSpPr>
            <a:spLocks noGrp="1"/>
          </p:cNvSpPr>
          <p:nvPr>
            <p:ph type="sldNum" sz="quarter" idx="11"/>
          </p:nvPr>
        </p:nvSpPr>
        <p:spPr/>
        <p:txBody>
          <a:bodyPr/>
          <a:lstStyle/>
          <a:p>
            <a:fld id="{103EA872-A674-449B-A120-B97244F8E91D}" type="slidenum">
              <a:rPr lang="en-GB" smtClean="0"/>
              <a:pPr/>
              <a:t>19</a:t>
            </a:fld>
            <a:endParaRPr lang="en-GB" dirty="0"/>
          </a:p>
        </p:txBody>
      </p:sp>
    </p:spTree>
    <p:extLst>
      <p:ext uri="{BB962C8B-B14F-4D97-AF65-F5344CB8AC3E}">
        <p14:creationId xmlns:p14="http://schemas.microsoft.com/office/powerpoint/2010/main" val="3433080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0C06-78FE-1360-A5D5-C1382C688F99}"/>
              </a:ext>
            </a:extLst>
          </p:cNvPr>
          <p:cNvSpPr>
            <a:spLocks noGrp="1"/>
          </p:cNvSpPr>
          <p:nvPr>
            <p:ph type="title"/>
          </p:nvPr>
        </p:nvSpPr>
        <p:spPr/>
        <p:txBody>
          <a:bodyPr/>
          <a:lstStyle/>
          <a:p>
            <a:r>
              <a:rPr lang="da-DK" i="0" dirty="0">
                <a:solidFill>
                  <a:schemeClr val="tx1"/>
                </a:solidFill>
                <a:effectLst/>
              </a:rPr>
              <a:t>Classification of Metabolic Reactions</a:t>
            </a:r>
            <a:endParaRPr lang="da-DK" dirty="0">
              <a:solidFill>
                <a:schemeClr val="tx1"/>
              </a:solidFill>
            </a:endParaRPr>
          </a:p>
        </p:txBody>
      </p:sp>
      <p:sp>
        <p:nvSpPr>
          <p:cNvPr id="3" name="Content Placeholder 2">
            <a:extLst>
              <a:ext uri="{FF2B5EF4-FFF2-40B4-BE49-F238E27FC236}">
                <a16:creationId xmlns:a16="http://schemas.microsoft.com/office/drawing/2014/main" id="{CABC076E-EAAB-B8C3-8D2B-71E0D1566139}"/>
              </a:ext>
            </a:extLst>
          </p:cNvPr>
          <p:cNvSpPr>
            <a:spLocks noGrp="1"/>
          </p:cNvSpPr>
          <p:nvPr>
            <p:ph idx="1"/>
          </p:nvPr>
        </p:nvSpPr>
        <p:spPr/>
        <p:txBody>
          <a:bodyPr/>
          <a:lstStyle/>
          <a:p>
            <a:pPr marL="342900" indent="-342900" algn="l">
              <a:buFont typeface="+mj-lt"/>
              <a:buAutoNum type="arabicParenR"/>
            </a:pPr>
            <a:r>
              <a:rPr lang="en-US" sz="1400" b="0" i="0" dirty="0">
                <a:effectLst/>
              </a:rPr>
              <a:t>Data Preprocessing:</a:t>
            </a:r>
          </a:p>
          <a:p>
            <a:pPr marL="800100" lvl="1" indent="-342900"/>
            <a:r>
              <a:rPr lang="en-US" sz="1400" b="0" i="0" dirty="0">
                <a:effectLst/>
              </a:rPr>
              <a:t>Select subset of equidistant time points</a:t>
            </a:r>
          </a:p>
          <a:p>
            <a:pPr marL="800100" lvl="1" indent="-342900"/>
            <a:r>
              <a:rPr lang="en-US" sz="1400" b="0" i="0" dirty="0">
                <a:effectLst/>
              </a:rPr>
              <a:t>Remove reactions with constant values over time</a:t>
            </a:r>
          </a:p>
          <a:p>
            <a:pPr marL="800100" lvl="1" indent="-342900"/>
            <a:r>
              <a:rPr lang="en-US" sz="1400" b="0" i="0" dirty="0">
                <a:effectLst/>
              </a:rPr>
              <a:t>Eliminate transport and exchange reactions</a:t>
            </a:r>
          </a:p>
          <a:p>
            <a:pPr marL="800100" lvl="1" indent="-342900"/>
            <a:r>
              <a:rPr lang="en-US" sz="1400" b="0" i="0" dirty="0">
                <a:effectLst/>
              </a:rPr>
              <a:t>Remove redundant reactions, keep one representative for coupled reactions</a:t>
            </a:r>
          </a:p>
          <a:p>
            <a:pPr marL="342900" indent="-342900" algn="l">
              <a:buFont typeface="+mj-lt"/>
              <a:buAutoNum type="arabicParenR"/>
            </a:pPr>
            <a:r>
              <a:rPr lang="en-US" sz="1400" b="0" i="0" dirty="0">
                <a:effectLst/>
              </a:rPr>
              <a:t>Clustering:</a:t>
            </a:r>
          </a:p>
          <a:p>
            <a:pPr marL="800100" lvl="1" indent="-342900"/>
            <a:r>
              <a:rPr lang="en-US" sz="1400" b="0" i="0" dirty="0">
                <a:effectLst/>
              </a:rPr>
              <a:t>Group metabolic reactions based on flux values over time and samples</a:t>
            </a:r>
          </a:p>
          <a:p>
            <a:pPr marL="800100" lvl="1" indent="-342900"/>
            <a:r>
              <a:rPr lang="en-US" sz="1400" b="0" i="0" dirty="0">
                <a:effectLst/>
              </a:rPr>
              <a:t>Use unsupervised machine learning techniques, such as clustering algorithms</a:t>
            </a:r>
          </a:p>
          <a:p>
            <a:pPr marL="800100" lvl="1" indent="-342900"/>
            <a:r>
              <a:rPr lang="en-US" sz="1400" b="0" i="0" dirty="0">
                <a:effectLst/>
              </a:rPr>
              <a:t>Determine optimal number of clusters using predefined criteria</a:t>
            </a:r>
          </a:p>
          <a:p>
            <a:pPr marL="342900" indent="-342900" algn="l">
              <a:buFont typeface="+mj-lt"/>
              <a:buAutoNum type="arabicParenR"/>
            </a:pPr>
            <a:r>
              <a:rPr lang="en-US" sz="1400" b="0" i="0" dirty="0">
                <a:effectLst/>
              </a:rPr>
              <a:t>Random Forest Classifier:</a:t>
            </a:r>
          </a:p>
          <a:p>
            <a:pPr marL="800100" lvl="1" indent="-342900"/>
            <a:r>
              <a:rPr lang="en-US" sz="1400" b="0" i="0" dirty="0">
                <a:effectLst/>
              </a:rPr>
              <a:t>Use flux-states resulting from clustering as labels</a:t>
            </a:r>
          </a:p>
          <a:p>
            <a:pPr marL="800100" lvl="1" indent="-342900"/>
            <a:r>
              <a:rPr lang="en-US" sz="1400" b="0" i="0" dirty="0">
                <a:effectLst/>
              </a:rPr>
              <a:t>Train a Random Forest classifier to predict flux-state labels based on reactions</a:t>
            </a:r>
          </a:p>
          <a:p>
            <a:pPr marL="800100" lvl="1" indent="-342900"/>
            <a:r>
              <a:rPr lang="en-US" sz="1400" b="0" i="0" dirty="0">
                <a:effectLst/>
              </a:rPr>
              <a:t>Ensemble learning method with multiple decision trees</a:t>
            </a:r>
          </a:p>
          <a:p>
            <a:pPr marL="342900" indent="-342900" algn="l">
              <a:buFont typeface="+mj-lt"/>
              <a:buAutoNum type="arabicParenR"/>
            </a:pPr>
            <a:r>
              <a:rPr lang="en-US" sz="1400" b="0" i="0" dirty="0">
                <a:effectLst/>
              </a:rPr>
              <a:t>Feature Importance:</a:t>
            </a:r>
          </a:p>
          <a:p>
            <a:pPr marL="800100" lvl="1" indent="-342900"/>
            <a:r>
              <a:rPr lang="en-US" sz="1400" b="0" i="0" dirty="0">
                <a:effectLst/>
              </a:rPr>
              <a:t>Compute feature importance using Mean Decrease in Accuracy (MDA) metric</a:t>
            </a:r>
          </a:p>
          <a:p>
            <a:pPr marL="800100" lvl="1" indent="-342900"/>
            <a:r>
              <a:rPr lang="en-US" sz="1400" b="0" i="0" dirty="0">
                <a:effectLst/>
              </a:rPr>
              <a:t>Measure importance of reactions in accurately predicting flux-states</a:t>
            </a:r>
          </a:p>
          <a:p>
            <a:pPr marL="800100" lvl="1" indent="-342900"/>
            <a:r>
              <a:rPr lang="en-US" sz="1400" b="0" i="0" dirty="0">
                <a:effectLst/>
              </a:rPr>
              <a:t>Identify reactions with significant impact on differentiating flux-states</a:t>
            </a:r>
          </a:p>
          <a:p>
            <a:endParaRPr lang="da-DK" sz="1400" dirty="0"/>
          </a:p>
        </p:txBody>
      </p:sp>
      <p:sp>
        <p:nvSpPr>
          <p:cNvPr id="4" name="Slide Number Placeholder 3">
            <a:extLst>
              <a:ext uri="{FF2B5EF4-FFF2-40B4-BE49-F238E27FC236}">
                <a16:creationId xmlns:a16="http://schemas.microsoft.com/office/drawing/2014/main" id="{610B4E33-049C-634B-9F13-BE02D499D51F}"/>
              </a:ext>
            </a:extLst>
          </p:cNvPr>
          <p:cNvSpPr>
            <a:spLocks noGrp="1"/>
          </p:cNvSpPr>
          <p:nvPr>
            <p:ph type="sldNum" sz="quarter" idx="11"/>
          </p:nvPr>
        </p:nvSpPr>
        <p:spPr/>
        <p:txBody>
          <a:bodyPr/>
          <a:lstStyle/>
          <a:p>
            <a:fld id="{103EA872-A674-449B-A120-B97244F8E91D}" type="slidenum">
              <a:rPr lang="en-GB" smtClean="0"/>
              <a:pPr/>
              <a:t>2</a:t>
            </a:fld>
            <a:endParaRPr lang="en-GB" dirty="0"/>
          </a:p>
        </p:txBody>
      </p:sp>
    </p:spTree>
    <p:extLst>
      <p:ext uri="{BB962C8B-B14F-4D97-AF65-F5344CB8AC3E}">
        <p14:creationId xmlns:p14="http://schemas.microsoft.com/office/powerpoint/2010/main" val="2586156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4358EA-4D5B-461F-997D-DE6729900DE7}"/>
              </a:ext>
            </a:extLst>
          </p:cNvPr>
          <p:cNvSpPr>
            <a:spLocks noGrp="1"/>
          </p:cNvSpPr>
          <p:nvPr>
            <p:ph type="ctrTitle"/>
          </p:nvPr>
        </p:nvSpPr>
        <p:spPr/>
        <p:txBody>
          <a:bodyPr/>
          <a:lstStyle/>
          <a:p>
            <a:r>
              <a:rPr lang="en-GB" sz="4400" dirty="0"/>
              <a:t>Dimensionality Reduction on </a:t>
            </a:r>
            <a:r>
              <a:rPr lang="en-GB" sz="4400" dirty="0" err="1"/>
              <a:t>dFBA</a:t>
            </a:r>
            <a:r>
              <a:rPr lang="en-GB" sz="4400" dirty="0"/>
              <a:t> </a:t>
            </a:r>
          </a:p>
        </p:txBody>
      </p:sp>
      <p:sp>
        <p:nvSpPr>
          <p:cNvPr id="5" name="Subtitle 4">
            <a:extLst>
              <a:ext uri="{FF2B5EF4-FFF2-40B4-BE49-F238E27FC236}">
                <a16:creationId xmlns:a16="http://schemas.microsoft.com/office/drawing/2014/main" id="{88CE6942-A17C-4247-86C6-41FACF7E90AC}"/>
              </a:ext>
            </a:extLst>
          </p:cNvPr>
          <p:cNvSpPr>
            <a:spLocks noGrp="1"/>
          </p:cNvSpPr>
          <p:nvPr>
            <p:ph type="subTitle" idx="1"/>
          </p:nvPr>
        </p:nvSpPr>
        <p:spPr/>
        <p:txBody>
          <a:bodyPr/>
          <a:lstStyle/>
          <a:p>
            <a:r>
              <a:rPr lang="en-GB" dirty="0"/>
              <a:t>Meeting 3 – June 19, 2023 </a:t>
            </a:r>
          </a:p>
        </p:txBody>
      </p:sp>
      <p:sp>
        <p:nvSpPr>
          <p:cNvPr id="3" name="Slide Number Placeholder 2">
            <a:extLst>
              <a:ext uri="{FF2B5EF4-FFF2-40B4-BE49-F238E27FC236}">
                <a16:creationId xmlns:a16="http://schemas.microsoft.com/office/drawing/2014/main" id="{0AA221E4-1851-497D-90EE-984C7112166A}"/>
              </a:ext>
            </a:extLst>
          </p:cNvPr>
          <p:cNvSpPr>
            <a:spLocks noGrp="1"/>
          </p:cNvSpPr>
          <p:nvPr>
            <p:ph type="sldNum" sz="quarter" idx="17"/>
          </p:nvPr>
        </p:nvSpPr>
        <p:spPr/>
        <p:txBody>
          <a:bodyPr/>
          <a:lstStyle/>
          <a:p>
            <a:fld id="{24C8C45C-947F-4981-8B3F-4F32E973C901}" type="slidenum">
              <a:rPr lang="en-GB" smtClean="0"/>
              <a:pPr/>
              <a:t>20</a:t>
            </a:fld>
            <a:endParaRPr lang="en-GB" dirty="0"/>
          </a:p>
        </p:txBody>
      </p:sp>
    </p:spTree>
    <p:custDataLst>
      <p:custData r:id="rId1"/>
      <p:custData r:id="rId2"/>
    </p:custDataLst>
    <p:extLst>
      <p:ext uri="{BB962C8B-B14F-4D97-AF65-F5344CB8AC3E}">
        <p14:creationId xmlns:p14="http://schemas.microsoft.com/office/powerpoint/2010/main" val="2820707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4358EA-4D5B-461F-997D-DE6729900DE7}"/>
              </a:ext>
            </a:extLst>
          </p:cNvPr>
          <p:cNvSpPr>
            <a:spLocks noGrp="1"/>
          </p:cNvSpPr>
          <p:nvPr>
            <p:ph type="ctrTitle"/>
          </p:nvPr>
        </p:nvSpPr>
        <p:spPr/>
        <p:txBody>
          <a:bodyPr/>
          <a:lstStyle/>
          <a:p>
            <a:r>
              <a:rPr lang="en-GB" sz="4400" dirty="0"/>
              <a:t>Dimensionality Reduction on </a:t>
            </a:r>
            <a:r>
              <a:rPr lang="en-GB" sz="4400" dirty="0" err="1"/>
              <a:t>dFBA</a:t>
            </a:r>
            <a:r>
              <a:rPr lang="en-GB" sz="4400" dirty="0"/>
              <a:t> </a:t>
            </a:r>
          </a:p>
        </p:txBody>
      </p:sp>
      <p:sp>
        <p:nvSpPr>
          <p:cNvPr id="5" name="Subtitle 4">
            <a:extLst>
              <a:ext uri="{FF2B5EF4-FFF2-40B4-BE49-F238E27FC236}">
                <a16:creationId xmlns:a16="http://schemas.microsoft.com/office/drawing/2014/main" id="{88CE6942-A17C-4247-86C6-41FACF7E90AC}"/>
              </a:ext>
            </a:extLst>
          </p:cNvPr>
          <p:cNvSpPr>
            <a:spLocks noGrp="1"/>
          </p:cNvSpPr>
          <p:nvPr>
            <p:ph type="subTitle" idx="1"/>
          </p:nvPr>
        </p:nvSpPr>
        <p:spPr/>
        <p:txBody>
          <a:bodyPr/>
          <a:lstStyle/>
          <a:p>
            <a:r>
              <a:rPr lang="en-GB" dirty="0"/>
              <a:t>Meeting 4 – July 10, 2023</a:t>
            </a:r>
          </a:p>
        </p:txBody>
      </p:sp>
      <p:sp>
        <p:nvSpPr>
          <p:cNvPr id="3" name="Slide Number Placeholder 2">
            <a:extLst>
              <a:ext uri="{FF2B5EF4-FFF2-40B4-BE49-F238E27FC236}">
                <a16:creationId xmlns:a16="http://schemas.microsoft.com/office/drawing/2014/main" id="{0AA221E4-1851-497D-90EE-984C7112166A}"/>
              </a:ext>
            </a:extLst>
          </p:cNvPr>
          <p:cNvSpPr>
            <a:spLocks noGrp="1"/>
          </p:cNvSpPr>
          <p:nvPr>
            <p:ph type="sldNum" sz="quarter" idx="17"/>
          </p:nvPr>
        </p:nvSpPr>
        <p:spPr/>
        <p:txBody>
          <a:bodyPr/>
          <a:lstStyle/>
          <a:p>
            <a:fld id="{24C8C45C-947F-4981-8B3F-4F32E973C901}" type="slidenum">
              <a:rPr lang="en-GB" smtClean="0"/>
              <a:pPr/>
              <a:t>21</a:t>
            </a:fld>
            <a:endParaRPr lang="en-GB" dirty="0"/>
          </a:p>
        </p:txBody>
      </p:sp>
    </p:spTree>
    <p:custDataLst>
      <p:custData r:id="rId1"/>
      <p:custData r:id="rId2"/>
    </p:custDataLst>
    <p:extLst>
      <p:ext uri="{BB962C8B-B14F-4D97-AF65-F5344CB8AC3E}">
        <p14:creationId xmlns:p14="http://schemas.microsoft.com/office/powerpoint/2010/main" val="1200527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0E7CA-56A9-07EC-8F52-7A6C0C3B461E}"/>
              </a:ext>
            </a:extLst>
          </p:cNvPr>
          <p:cNvSpPr>
            <a:spLocks noGrp="1"/>
          </p:cNvSpPr>
          <p:nvPr>
            <p:ph type="title"/>
          </p:nvPr>
        </p:nvSpPr>
        <p:spPr/>
        <p:txBody>
          <a:bodyPr/>
          <a:lstStyle/>
          <a:p>
            <a:r>
              <a:rPr lang="en-US" dirty="0"/>
              <a:t>Update	</a:t>
            </a:r>
            <a:endParaRPr lang="da-DK" dirty="0"/>
          </a:p>
        </p:txBody>
      </p:sp>
      <p:sp>
        <p:nvSpPr>
          <p:cNvPr id="3" name="Content Placeholder 2">
            <a:extLst>
              <a:ext uri="{FF2B5EF4-FFF2-40B4-BE49-F238E27FC236}">
                <a16:creationId xmlns:a16="http://schemas.microsoft.com/office/drawing/2014/main" id="{4A89BE8A-3B55-CAA5-2364-5F2BD9C06A53}"/>
              </a:ext>
            </a:extLst>
          </p:cNvPr>
          <p:cNvSpPr>
            <a:spLocks noGrp="1"/>
          </p:cNvSpPr>
          <p:nvPr>
            <p:ph idx="1"/>
          </p:nvPr>
        </p:nvSpPr>
        <p:spPr/>
        <p:txBody>
          <a:bodyPr/>
          <a:lstStyle/>
          <a:p>
            <a:pPr marL="342900" indent="-342900" algn="l">
              <a:buFont typeface="+mj-lt"/>
              <a:buAutoNum type="arabicParenR"/>
            </a:pPr>
            <a:r>
              <a:rPr lang="en-US" dirty="0"/>
              <a:t>Filtering reactions:</a:t>
            </a:r>
            <a:endParaRPr lang="en-US" sz="1400" b="0" i="0" dirty="0">
              <a:effectLst/>
            </a:endParaRPr>
          </a:p>
          <a:p>
            <a:pPr marL="800100" lvl="1" indent="-342900"/>
            <a:r>
              <a:rPr lang="en-US" sz="1400" b="0" i="0" dirty="0">
                <a:effectLst/>
              </a:rPr>
              <a:t>Select subset of equidistant time points</a:t>
            </a:r>
          </a:p>
          <a:p>
            <a:pPr marL="800100" lvl="1" indent="-342900"/>
            <a:r>
              <a:rPr lang="en-US" sz="1400" b="0" i="0" dirty="0">
                <a:effectLst/>
              </a:rPr>
              <a:t>Remove reactions with constant values over time</a:t>
            </a:r>
          </a:p>
          <a:p>
            <a:pPr marL="800100" lvl="1" indent="-342900"/>
            <a:r>
              <a:rPr lang="en-US" sz="1400" b="0" i="0" dirty="0">
                <a:effectLst/>
                <a:highlight>
                  <a:srgbClr val="FFFF00"/>
                </a:highlight>
              </a:rPr>
              <a:t>Eliminate transport and exchange reactions</a:t>
            </a:r>
          </a:p>
          <a:p>
            <a:pPr marL="800100" lvl="1" indent="-342900"/>
            <a:r>
              <a:rPr lang="en-US" sz="1400" b="0" i="0" dirty="0">
                <a:effectLst/>
              </a:rPr>
              <a:t>Remove redundant reactions, keep one representative for coupled reactions</a:t>
            </a:r>
          </a:p>
          <a:p>
            <a:pPr marL="342900" indent="-342900">
              <a:buFont typeface="+mj-lt"/>
              <a:buAutoNum type="arabicParenR"/>
            </a:pPr>
            <a:r>
              <a:rPr lang="en-US" dirty="0"/>
              <a:t>Check if PCA can be run at each time step</a:t>
            </a:r>
          </a:p>
          <a:p>
            <a:pPr marL="342900" indent="-342900">
              <a:buFont typeface="+mj-lt"/>
              <a:buAutoNum type="arabicParenR"/>
            </a:pPr>
            <a:r>
              <a:rPr lang="en-US" dirty="0"/>
              <a:t>Use test train and validation dataset for autoencoder data</a:t>
            </a:r>
          </a:p>
          <a:p>
            <a:pPr marL="342900" indent="-342900">
              <a:buFont typeface="+mj-lt"/>
              <a:buAutoNum type="arabicParenR"/>
            </a:pPr>
            <a:r>
              <a:rPr lang="en-US" dirty="0"/>
              <a:t>Check meaningfulness of latent space by using reg or </a:t>
            </a:r>
            <a:r>
              <a:rPr lang="en-US" dirty="0" err="1"/>
              <a:t>knn</a:t>
            </a:r>
            <a:endParaRPr lang="en-US" dirty="0"/>
          </a:p>
          <a:p>
            <a:pPr marL="342900" indent="-342900">
              <a:buFont typeface="+mj-lt"/>
              <a:buAutoNum type="arabicParenR"/>
            </a:pPr>
            <a:r>
              <a:rPr lang="en-US" dirty="0"/>
              <a:t>Use loss, integration between curves over all fluxes and use this perhaps for hyperparameter (need metric for loss)</a:t>
            </a:r>
          </a:p>
        </p:txBody>
      </p:sp>
      <p:sp>
        <p:nvSpPr>
          <p:cNvPr id="4" name="Slide Number Placeholder 3">
            <a:extLst>
              <a:ext uri="{FF2B5EF4-FFF2-40B4-BE49-F238E27FC236}">
                <a16:creationId xmlns:a16="http://schemas.microsoft.com/office/drawing/2014/main" id="{7C67C0B8-2CC9-8B56-13B5-43B718CCAEC6}"/>
              </a:ext>
            </a:extLst>
          </p:cNvPr>
          <p:cNvSpPr>
            <a:spLocks noGrp="1"/>
          </p:cNvSpPr>
          <p:nvPr>
            <p:ph type="sldNum" sz="quarter" idx="11"/>
          </p:nvPr>
        </p:nvSpPr>
        <p:spPr/>
        <p:txBody>
          <a:bodyPr/>
          <a:lstStyle/>
          <a:p>
            <a:fld id="{103EA872-A674-449B-A120-B97244F8E91D}" type="slidenum">
              <a:rPr lang="en-GB" smtClean="0"/>
              <a:pPr/>
              <a:t>22</a:t>
            </a:fld>
            <a:endParaRPr lang="en-GB" dirty="0"/>
          </a:p>
        </p:txBody>
      </p:sp>
    </p:spTree>
    <p:extLst>
      <p:ext uri="{BB962C8B-B14F-4D97-AF65-F5344CB8AC3E}">
        <p14:creationId xmlns:p14="http://schemas.microsoft.com/office/powerpoint/2010/main" val="248509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C08FB-0846-DDA6-B07A-5D1BECD3A1BE}"/>
              </a:ext>
            </a:extLst>
          </p:cNvPr>
          <p:cNvSpPr>
            <a:spLocks noGrp="1"/>
          </p:cNvSpPr>
          <p:nvPr>
            <p:ph type="title"/>
          </p:nvPr>
        </p:nvSpPr>
        <p:spPr/>
        <p:txBody>
          <a:bodyPr/>
          <a:lstStyle/>
          <a:p>
            <a:r>
              <a:rPr lang="en-US" dirty="0"/>
              <a:t>Update</a:t>
            </a:r>
            <a:endParaRPr lang="da-DK" dirty="0"/>
          </a:p>
        </p:txBody>
      </p:sp>
      <p:sp>
        <p:nvSpPr>
          <p:cNvPr id="3" name="Content Placeholder 2">
            <a:extLst>
              <a:ext uri="{FF2B5EF4-FFF2-40B4-BE49-F238E27FC236}">
                <a16:creationId xmlns:a16="http://schemas.microsoft.com/office/drawing/2014/main" id="{EF2C1B03-E041-86B0-950D-82FF37F6ACF2}"/>
              </a:ext>
            </a:extLst>
          </p:cNvPr>
          <p:cNvSpPr>
            <a:spLocks noGrp="1"/>
          </p:cNvSpPr>
          <p:nvPr>
            <p:ph idx="1"/>
          </p:nvPr>
        </p:nvSpPr>
        <p:spPr/>
        <p:txBody>
          <a:bodyPr/>
          <a:lstStyle/>
          <a:p>
            <a:r>
              <a:rPr lang="en-US" dirty="0"/>
              <a:t>Updated with 3D matrix (3754 x 15 x 95) with 15 cell lifelines (ran on personal computer) </a:t>
            </a:r>
          </a:p>
          <a:p>
            <a:r>
              <a:rPr lang="en-US" dirty="0"/>
              <a:t>Working</a:t>
            </a:r>
          </a:p>
          <a:p>
            <a:pPr lvl="1"/>
            <a:r>
              <a:rPr lang="en-US" dirty="0"/>
              <a:t>Add layers but memory problems</a:t>
            </a:r>
          </a:p>
          <a:p>
            <a:pPr lvl="1"/>
            <a:r>
              <a:rPr lang="en-US" dirty="0"/>
              <a:t>Increasing training epochs and trials</a:t>
            </a:r>
          </a:p>
          <a:p>
            <a:pPr lvl="1"/>
            <a:r>
              <a:rPr lang="en-US" dirty="0"/>
              <a:t>Adjust hyperparameter search space </a:t>
            </a:r>
          </a:p>
          <a:p>
            <a:pPr lvl="1"/>
            <a:r>
              <a:rPr lang="en-US" dirty="0"/>
              <a:t>Run for more lifelines </a:t>
            </a:r>
          </a:p>
          <a:p>
            <a:pPr lvl="1"/>
            <a:r>
              <a:rPr lang="en-US" dirty="0"/>
              <a:t>Latent space representation </a:t>
            </a:r>
          </a:p>
          <a:p>
            <a:pPr lvl="1"/>
            <a:r>
              <a:rPr lang="en-US" dirty="0"/>
              <a:t>Time steps can skip </a:t>
            </a:r>
          </a:p>
          <a:p>
            <a:pPr lvl="1"/>
            <a:r>
              <a:rPr lang="en-US" dirty="0"/>
              <a:t>LSTM </a:t>
            </a:r>
          </a:p>
          <a:p>
            <a:pPr lvl="1"/>
            <a:r>
              <a:rPr lang="en-US" dirty="0"/>
              <a:t>Goal – reduce number of reaction fluxes</a:t>
            </a:r>
          </a:p>
          <a:p>
            <a:pPr lvl="1"/>
            <a:r>
              <a:rPr lang="en-US" dirty="0"/>
              <a:t>Improve this latent space </a:t>
            </a:r>
          </a:p>
          <a:p>
            <a:pPr lvl="1"/>
            <a:r>
              <a:rPr lang="en-US" dirty="0"/>
              <a:t>Try biomass reaction</a:t>
            </a:r>
          </a:p>
          <a:p>
            <a:pPr lvl="1"/>
            <a:endParaRPr lang="en-US" dirty="0"/>
          </a:p>
        </p:txBody>
      </p:sp>
      <p:sp>
        <p:nvSpPr>
          <p:cNvPr id="4" name="Slide Number Placeholder 3">
            <a:extLst>
              <a:ext uri="{FF2B5EF4-FFF2-40B4-BE49-F238E27FC236}">
                <a16:creationId xmlns:a16="http://schemas.microsoft.com/office/drawing/2014/main" id="{7598AC90-03D6-112D-452A-AF392584D89C}"/>
              </a:ext>
            </a:extLst>
          </p:cNvPr>
          <p:cNvSpPr>
            <a:spLocks noGrp="1"/>
          </p:cNvSpPr>
          <p:nvPr>
            <p:ph type="sldNum" sz="quarter" idx="11"/>
          </p:nvPr>
        </p:nvSpPr>
        <p:spPr/>
        <p:txBody>
          <a:bodyPr/>
          <a:lstStyle/>
          <a:p>
            <a:fld id="{103EA872-A674-449B-A120-B97244F8E91D}" type="slidenum">
              <a:rPr lang="en-GB" smtClean="0"/>
              <a:pPr/>
              <a:t>23</a:t>
            </a:fld>
            <a:endParaRPr lang="en-GB" dirty="0"/>
          </a:p>
        </p:txBody>
      </p:sp>
    </p:spTree>
    <p:extLst>
      <p:ext uri="{BB962C8B-B14F-4D97-AF65-F5344CB8AC3E}">
        <p14:creationId xmlns:p14="http://schemas.microsoft.com/office/powerpoint/2010/main" val="2773807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AB9D89-4678-4B3C-8679-3E429EFBB2DD}"/>
              </a:ext>
            </a:extLst>
          </p:cNvPr>
          <p:cNvSpPr>
            <a:spLocks noGrp="1"/>
          </p:cNvSpPr>
          <p:nvPr>
            <p:ph type="title"/>
          </p:nvPr>
        </p:nvSpPr>
        <p:spPr/>
        <p:txBody>
          <a:bodyPr/>
          <a:lstStyle/>
          <a:p>
            <a:r>
              <a:rPr lang="en-GB" dirty="0"/>
              <a:t>Example Results</a:t>
            </a:r>
          </a:p>
        </p:txBody>
      </p:sp>
      <p:pic>
        <p:nvPicPr>
          <p:cNvPr id="3" name="Content Placeholder 2">
            <a:extLst>
              <a:ext uri="{FF2B5EF4-FFF2-40B4-BE49-F238E27FC236}">
                <a16:creationId xmlns:a16="http://schemas.microsoft.com/office/drawing/2014/main" id="{7FE91E6A-D45B-39B0-0FE1-899250E0368F}"/>
              </a:ext>
            </a:extLst>
          </p:cNvPr>
          <p:cNvPicPr>
            <a:picLocks noGrp="1" noChangeAspect="1"/>
          </p:cNvPicPr>
          <p:nvPr>
            <p:ph idx="1"/>
          </p:nvPr>
        </p:nvPicPr>
        <p:blipFill>
          <a:blip r:embed="rId4"/>
          <a:stretch>
            <a:fillRect/>
          </a:stretch>
        </p:blipFill>
        <p:spPr>
          <a:xfrm>
            <a:off x="4799806" y="1676400"/>
            <a:ext cx="5400675" cy="4333875"/>
          </a:xfrm>
        </p:spPr>
      </p:pic>
      <p:sp>
        <p:nvSpPr>
          <p:cNvPr id="4" name="Slide Number Placeholder 3"/>
          <p:cNvSpPr>
            <a:spLocks noGrp="1"/>
          </p:cNvSpPr>
          <p:nvPr>
            <p:ph type="sldNum" sz="quarter" idx="11"/>
          </p:nvPr>
        </p:nvSpPr>
        <p:spPr/>
        <p:txBody>
          <a:bodyPr/>
          <a:lstStyle/>
          <a:p>
            <a:fld id="{103EA872-A674-449B-A120-B97244F8E91D}" type="slidenum">
              <a:rPr lang="en-GB" smtClean="0"/>
              <a:pPr/>
              <a:t>24</a:t>
            </a:fld>
            <a:endParaRPr lang="en-GB" dirty="0"/>
          </a:p>
        </p:txBody>
      </p:sp>
      <p:sp>
        <p:nvSpPr>
          <p:cNvPr id="8" name="TextBox 7">
            <a:extLst>
              <a:ext uri="{FF2B5EF4-FFF2-40B4-BE49-F238E27FC236}">
                <a16:creationId xmlns:a16="http://schemas.microsoft.com/office/drawing/2014/main" id="{543DC015-5F8C-7614-5C5F-1814E0267DD3}"/>
              </a:ext>
            </a:extLst>
          </p:cNvPr>
          <p:cNvSpPr txBox="1"/>
          <p:nvPr/>
        </p:nvSpPr>
        <p:spPr>
          <a:xfrm>
            <a:off x="1774726" y="2151727"/>
            <a:ext cx="2438400" cy="2554545"/>
          </a:xfrm>
          <a:prstGeom prst="rect">
            <a:avLst/>
          </a:prstGeom>
          <a:noFill/>
        </p:spPr>
        <p:txBody>
          <a:bodyPr wrap="square">
            <a:spAutoFit/>
          </a:bodyPr>
          <a:lstStyle/>
          <a:p>
            <a:r>
              <a:rPr lang="da-DK" b="0" i="0" dirty="0">
                <a:effectLst/>
                <a:latin typeface="Consolas" panose="020B0609020204030204" pitchFamily="49" charset="0"/>
              </a:rPr>
              <a:t>Best </a:t>
            </a:r>
            <a:r>
              <a:rPr lang="da-DK" b="0" i="0" dirty="0" err="1">
                <a:effectLst/>
                <a:latin typeface="Consolas" panose="020B0609020204030204" pitchFamily="49" charset="0"/>
              </a:rPr>
              <a:t>Hyperparameters</a:t>
            </a:r>
            <a:r>
              <a:rPr lang="da-DK" b="0" i="0" dirty="0">
                <a:effectLst/>
                <a:latin typeface="Consolas" panose="020B0609020204030204" pitchFamily="49" charset="0"/>
              </a:rPr>
              <a:t>: {'</a:t>
            </a:r>
            <a:r>
              <a:rPr lang="da-DK" b="0" i="0" dirty="0" err="1">
                <a:effectLst/>
                <a:latin typeface="Consolas" panose="020B0609020204030204" pitchFamily="49" charset="0"/>
              </a:rPr>
              <a:t>hidden_units</a:t>
            </a:r>
            <a:r>
              <a:rPr lang="da-DK" b="0" i="0" dirty="0">
                <a:effectLst/>
                <a:latin typeface="Consolas" panose="020B0609020204030204" pitchFamily="49" charset="0"/>
              </a:rPr>
              <a:t>': 17, '</a:t>
            </a:r>
            <a:r>
              <a:rPr lang="da-DK" b="0" i="0" dirty="0" err="1">
                <a:effectLst/>
                <a:latin typeface="Consolas" panose="020B0609020204030204" pitchFamily="49" charset="0"/>
              </a:rPr>
              <a:t>latent_units</a:t>
            </a:r>
            <a:r>
              <a:rPr lang="da-DK" b="0" i="0" dirty="0">
                <a:effectLst/>
                <a:latin typeface="Consolas" panose="020B0609020204030204" pitchFamily="49" charset="0"/>
              </a:rPr>
              <a:t>': 34, '</a:t>
            </a:r>
            <a:r>
              <a:rPr lang="da-DK" b="0" i="0" dirty="0" err="1">
                <a:effectLst/>
                <a:latin typeface="Consolas" panose="020B0609020204030204" pitchFamily="49" charset="0"/>
              </a:rPr>
              <a:t>activation</a:t>
            </a:r>
            <a:r>
              <a:rPr lang="da-DK" b="0" i="0" dirty="0">
                <a:effectLst/>
                <a:latin typeface="Consolas" panose="020B0609020204030204" pitchFamily="49" charset="0"/>
              </a:rPr>
              <a:t>': '</a:t>
            </a:r>
            <a:r>
              <a:rPr lang="da-DK" b="0" i="0" dirty="0" err="1">
                <a:effectLst/>
                <a:latin typeface="Consolas" panose="020B0609020204030204" pitchFamily="49" charset="0"/>
              </a:rPr>
              <a:t>relu</a:t>
            </a:r>
            <a:r>
              <a:rPr lang="da-DK" b="0" i="0" dirty="0">
                <a:effectLst/>
                <a:latin typeface="Consolas" panose="020B0609020204030204" pitchFamily="49" charset="0"/>
              </a:rPr>
              <a:t>', '</a:t>
            </a:r>
            <a:r>
              <a:rPr lang="da-DK" b="0" i="0" dirty="0" err="1">
                <a:effectLst/>
                <a:latin typeface="Consolas" panose="020B0609020204030204" pitchFamily="49" charset="0"/>
              </a:rPr>
              <a:t>learning_rate</a:t>
            </a:r>
            <a:r>
              <a:rPr lang="da-DK" b="0" i="0" dirty="0">
                <a:effectLst/>
                <a:latin typeface="Consolas" panose="020B0609020204030204" pitchFamily="49" charset="0"/>
              </a:rPr>
              <a:t>': 0.000506829711966478} Best </a:t>
            </a:r>
            <a:r>
              <a:rPr lang="da-DK" b="0" i="0" dirty="0" err="1">
                <a:effectLst/>
                <a:latin typeface="Consolas" panose="020B0609020204030204" pitchFamily="49" charset="0"/>
              </a:rPr>
              <a:t>Loss</a:t>
            </a:r>
            <a:r>
              <a:rPr lang="da-DK" b="0" i="0" dirty="0">
                <a:effectLst/>
                <a:latin typeface="Consolas" panose="020B0609020204030204" pitchFamily="49" charset="0"/>
              </a:rPr>
              <a:t>: 1.9310521729525925</a:t>
            </a:r>
            <a:endParaRPr lang="da-DK" dirty="0"/>
          </a:p>
        </p:txBody>
      </p:sp>
    </p:spTree>
    <p:custDataLst>
      <p:custData r:id="rId1"/>
      <p:custData r:id="rId2"/>
    </p:custDataLst>
    <p:extLst>
      <p:ext uri="{BB962C8B-B14F-4D97-AF65-F5344CB8AC3E}">
        <p14:creationId xmlns:p14="http://schemas.microsoft.com/office/powerpoint/2010/main" val="2529553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4358EA-4D5B-461F-997D-DE6729900DE7}"/>
              </a:ext>
            </a:extLst>
          </p:cNvPr>
          <p:cNvSpPr>
            <a:spLocks noGrp="1"/>
          </p:cNvSpPr>
          <p:nvPr>
            <p:ph type="ctrTitle"/>
          </p:nvPr>
        </p:nvSpPr>
        <p:spPr/>
        <p:txBody>
          <a:bodyPr/>
          <a:lstStyle/>
          <a:p>
            <a:r>
              <a:rPr lang="en-GB" sz="4400" dirty="0"/>
              <a:t>Project Overview</a:t>
            </a:r>
          </a:p>
        </p:txBody>
      </p:sp>
      <p:sp>
        <p:nvSpPr>
          <p:cNvPr id="5" name="Subtitle 4">
            <a:extLst>
              <a:ext uri="{FF2B5EF4-FFF2-40B4-BE49-F238E27FC236}">
                <a16:creationId xmlns:a16="http://schemas.microsoft.com/office/drawing/2014/main" id="{88CE6942-A17C-4247-86C6-41FACF7E90AC}"/>
              </a:ext>
            </a:extLst>
          </p:cNvPr>
          <p:cNvSpPr>
            <a:spLocks noGrp="1"/>
          </p:cNvSpPr>
          <p:nvPr>
            <p:ph type="subTitle" idx="1"/>
          </p:nvPr>
        </p:nvSpPr>
        <p:spPr/>
        <p:txBody>
          <a:bodyPr/>
          <a:lstStyle/>
          <a:p>
            <a:r>
              <a:rPr lang="en-GB" dirty="0"/>
              <a:t>Meeting 5 – September </a:t>
            </a:r>
          </a:p>
        </p:txBody>
      </p:sp>
      <p:sp>
        <p:nvSpPr>
          <p:cNvPr id="3" name="Slide Number Placeholder 2">
            <a:extLst>
              <a:ext uri="{FF2B5EF4-FFF2-40B4-BE49-F238E27FC236}">
                <a16:creationId xmlns:a16="http://schemas.microsoft.com/office/drawing/2014/main" id="{0AA221E4-1851-497D-90EE-984C7112166A}"/>
              </a:ext>
            </a:extLst>
          </p:cNvPr>
          <p:cNvSpPr>
            <a:spLocks noGrp="1"/>
          </p:cNvSpPr>
          <p:nvPr>
            <p:ph type="sldNum" sz="quarter" idx="17"/>
          </p:nvPr>
        </p:nvSpPr>
        <p:spPr/>
        <p:txBody>
          <a:bodyPr/>
          <a:lstStyle/>
          <a:p>
            <a:fld id="{24C8C45C-947F-4981-8B3F-4F32E973C901}" type="slidenum">
              <a:rPr lang="en-GB" smtClean="0"/>
              <a:pPr/>
              <a:t>25</a:t>
            </a:fld>
            <a:endParaRPr lang="en-GB" dirty="0"/>
          </a:p>
        </p:txBody>
      </p:sp>
    </p:spTree>
    <p:custDataLst>
      <p:custData r:id="rId1"/>
      <p:custData r:id="rId2"/>
    </p:custDataLst>
    <p:extLst>
      <p:ext uri="{BB962C8B-B14F-4D97-AF65-F5344CB8AC3E}">
        <p14:creationId xmlns:p14="http://schemas.microsoft.com/office/powerpoint/2010/main" val="2307692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0E7CA-56A9-07EC-8F52-7A6C0C3B461E}"/>
              </a:ext>
            </a:extLst>
          </p:cNvPr>
          <p:cNvSpPr>
            <a:spLocks noGrp="1"/>
          </p:cNvSpPr>
          <p:nvPr>
            <p:ph type="title"/>
          </p:nvPr>
        </p:nvSpPr>
        <p:spPr/>
        <p:txBody>
          <a:bodyPr/>
          <a:lstStyle/>
          <a:p>
            <a:r>
              <a:rPr lang="en-US" dirty="0"/>
              <a:t>Project Scope		</a:t>
            </a:r>
            <a:endParaRPr lang="da-DK" dirty="0"/>
          </a:p>
        </p:txBody>
      </p:sp>
      <p:sp>
        <p:nvSpPr>
          <p:cNvPr id="3" name="Content Placeholder 2">
            <a:extLst>
              <a:ext uri="{FF2B5EF4-FFF2-40B4-BE49-F238E27FC236}">
                <a16:creationId xmlns:a16="http://schemas.microsoft.com/office/drawing/2014/main" id="{4A89BE8A-3B55-CAA5-2364-5F2BD9C06A53}"/>
              </a:ext>
            </a:extLst>
          </p:cNvPr>
          <p:cNvSpPr>
            <a:spLocks noGrp="1"/>
          </p:cNvSpPr>
          <p:nvPr>
            <p:ph idx="1"/>
          </p:nvPr>
        </p:nvSpPr>
        <p:spPr>
          <a:xfrm>
            <a:off x="1774726" y="1676400"/>
            <a:ext cx="9312374" cy="4545578"/>
          </a:xfrm>
        </p:spPr>
        <p:txBody>
          <a:bodyPr/>
          <a:lstStyle/>
          <a:p>
            <a:pPr algn="l"/>
            <a:r>
              <a:rPr lang="en-US" sz="2000" b="0" i="0" dirty="0">
                <a:solidFill>
                  <a:srgbClr val="374151"/>
                </a:solidFill>
                <a:effectLst/>
                <a:latin typeface="Söhne"/>
              </a:rPr>
              <a:t>Project Focus</a:t>
            </a:r>
          </a:p>
          <a:p>
            <a:pPr lvl="1">
              <a:buFont typeface="Arial" panose="020B0604020202020204" pitchFamily="34" charset="0"/>
              <a:buChar char="•"/>
            </a:pPr>
            <a:r>
              <a:rPr lang="en-US" sz="2000" b="0" i="0" dirty="0">
                <a:solidFill>
                  <a:srgbClr val="374151"/>
                </a:solidFill>
                <a:effectLst/>
                <a:latin typeface="Söhne"/>
              </a:rPr>
              <a:t>Study cell behavior in a high substrate variability industrial bioreactor</a:t>
            </a:r>
          </a:p>
          <a:p>
            <a:pPr lvl="1">
              <a:buFont typeface="Arial" panose="020B0604020202020204" pitchFamily="34" charset="0"/>
              <a:buChar char="•"/>
            </a:pPr>
            <a:r>
              <a:rPr lang="en-US" sz="2000" b="0" i="0" dirty="0">
                <a:solidFill>
                  <a:srgbClr val="374151"/>
                </a:solidFill>
                <a:effectLst/>
                <a:latin typeface="Söhne"/>
              </a:rPr>
              <a:t>Analyze internal cell data: substrate concentration, uptake rate, metabolic analysis, and fluxes</a:t>
            </a:r>
          </a:p>
          <a:p>
            <a:pPr marL="216000" lvl="1" indent="0">
              <a:buNone/>
            </a:pPr>
            <a:endParaRPr lang="en-US" sz="2000" b="0" i="0" dirty="0">
              <a:solidFill>
                <a:srgbClr val="374151"/>
              </a:solidFill>
              <a:effectLst/>
              <a:latin typeface="Söhne"/>
            </a:endParaRPr>
          </a:p>
          <a:p>
            <a:pPr algn="l"/>
            <a:r>
              <a:rPr lang="en-US" sz="2000" b="0" i="0" dirty="0">
                <a:solidFill>
                  <a:srgbClr val="374151"/>
                </a:solidFill>
                <a:effectLst/>
                <a:latin typeface="Söhne"/>
              </a:rPr>
              <a:t>Objectives Objective 1: Problems to Solve</a:t>
            </a:r>
          </a:p>
          <a:p>
            <a:pPr lvl="1">
              <a:buFont typeface="+mj-lt"/>
              <a:buAutoNum type="arabicPeriod"/>
            </a:pPr>
            <a:r>
              <a:rPr lang="en-US" sz="2000" b="0" i="0" dirty="0">
                <a:solidFill>
                  <a:srgbClr val="374151"/>
                </a:solidFill>
                <a:effectLst/>
                <a:latin typeface="Söhne"/>
              </a:rPr>
              <a:t>Extract relevant information from internal cell data</a:t>
            </a:r>
          </a:p>
          <a:p>
            <a:pPr lvl="1">
              <a:buFont typeface="+mj-lt"/>
              <a:buAutoNum type="arabicPeriod"/>
            </a:pPr>
            <a:r>
              <a:rPr lang="en-US" sz="2000" b="0" i="0" dirty="0">
                <a:solidFill>
                  <a:srgbClr val="374151"/>
                </a:solidFill>
                <a:effectLst/>
                <a:latin typeface="Söhne"/>
              </a:rPr>
              <a:t>Reduce dataset size if possible</a:t>
            </a:r>
          </a:p>
          <a:p>
            <a:pPr lvl="1">
              <a:buFont typeface="+mj-lt"/>
              <a:buAutoNum type="arabicPeriod"/>
            </a:pPr>
            <a:r>
              <a:rPr lang="en-US" sz="2000" b="0" i="0" dirty="0">
                <a:solidFill>
                  <a:srgbClr val="374151"/>
                </a:solidFill>
                <a:effectLst/>
                <a:latin typeface="Söhne"/>
              </a:rPr>
              <a:t>Analyze single cell and group trends</a:t>
            </a:r>
          </a:p>
          <a:p>
            <a:pPr lvl="1">
              <a:buFont typeface="+mj-lt"/>
              <a:buAutoNum type="arabicPeriod"/>
            </a:pPr>
            <a:r>
              <a:rPr lang="en-US" sz="2000" b="0" i="0" dirty="0">
                <a:solidFill>
                  <a:srgbClr val="374151"/>
                </a:solidFill>
                <a:effectLst/>
                <a:latin typeface="Söhne"/>
              </a:rPr>
              <a:t>Define meaningful metabolic states and reactions</a:t>
            </a:r>
          </a:p>
          <a:p>
            <a:pPr lvl="1">
              <a:buFont typeface="+mj-lt"/>
              <a:buAutoNum type="arabicPeriod"/>
            </a:pPr>
            <a:r>
              <a:rPr lang="en-US" sz="2000" b="0" i="0" dirty="0">
                <a:solidFill>
                  <a:srgbClr val="374151"/>
                </a:solidFill>
                <a:effectLst/>
                <a:latin typeface="Söhne"/>
              </a:rPr>
              <a:t>Explore innovative data representation</a:t>
            </a:r>
          </a:p>
          <a:p>
            <a:pPr marL="342900" indent="-342900" algn="l">
              <a:buFont typeface="+mj-lt"/>
              <a:buAutoNum type="arabicParenR"/>
            </a:pPr>
            <a:endParaRPr lang="en-US" dirty="0"/>
          </a:p>
        </p:txBody>
      </p:sp>
      <p:sp>
        <p:nvSpPr>
          <p:cNvPr id="4" name="Slide Number Placeholder 3">
            <a:extLst>
              <a:ext uri="{FF2B5EF4-FFF2-40B4-BE49-F238E27FC236}">
                <a16:creationId xmlns:a16="http://schemas.microsoft.com/office/drawing/2014/main" id="{7C67C0B8-2CC9-8B56-13B5-43B718CCAEC6}"/>
              </a:ext>
            </a:extLst>
          </p:cNvPr>
          <p:cNvSpPr>
            <a:spLocks noGrp="1"/>
          </p:cNvSpPr>
          <p:nvPr>
            <p:ph type="sldNum" sz="quarter" idx="11"/>
          </p:nvPr>
        </p:nvSpPr>
        <p:spPr/>
        <p:txBody>
          <a:bodyPr/>
          <a:lstStyle/>
          <a:p>
            <a:fld id="{103EA872-A674-449B-A120-B97244F8E91D}" type="slidenum">
              <a:rPr lang="en-GB" smtClean="0"/>
              <a:pPr/>
              <a:t>26</a:t>
            </a:fld>
            <a:endParaRPr lang="en-GB" dirty="0"/>
          </a:p>
        </p:txBody>
      </p:sp>
    </p:spTree>
    <p:extLst>
      <p:ext uri="{BB962C8B-B14F-4D97-AF65-F5344CB8AC3E}">
        <p14:creationId xmlns:p14="http://schemas.microsoft.com/office/powerpoint/2010/main" val="4140135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E410F-009C-719F-D473-DA9C8FEC6964}"/>
              </a:ext>
            </a:extLst>
          </p:cNvPr>
          <p:cNvSpPr>
            <a:spLocks noGrp="1"/>
          </p:cNvSpPr>
          <p:nvPr>
            <p:ph type="title"/>
          </p:nvPr>
        </p:nvSpPr>
        <p:spPr/>
        <p:txBody>
          <a:bodyPr/>
          <a:lstStyle/>
          <a:p>
            <a:r>
              <a:rPr lang="en-US" dirty="0"/>
              <a:t>Autoencoders</a:t>
            </a:r>
          </a:p>
        </p:txBody>
      </p:sp>
      <p:pic>
        <p:nvPicPr>
          <p:cNvPr id="6" name="Content Placeholder 5" descr="A diagram of a bottling process&#10;&#10;Description automatically generated">
            <a:extLst>
              <a:ext uri="{FF2B5EF4-FFF2-40B4-BE49-F238E27FC236}">
                <a16:creationId xmlns:a16="http://schemas.microsoft.com/office/drawing/2014/main" id="{9FB654EB-E6DE-BD63-EDAC-446B0C9912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606" y="1524000"/>
            <a:ext cx="9905999" cy="4615030"/>
          </a:xfrm>
        </p:spPr>
      </p:pic>
      <p:sp>
        <p:nvSpPr>
          <p:cNvPr id="4" name="Slide Number Placeholder 3">
            <a:extLst>
              <a:ext uri="{FF2B5EF4-FFF2-40B4-BE49-F238E27FC236}">
                <a16:creationId xmlns:a16="http://schemas.microsoft.com/office/drawing/2014/main" id="{302AF093-3E55-B086-3290-D46E5FFBFFCA}"/>
              </a:ext>
            </a:extLst>
          </p:cNvPr>
          <p:cNvSpPr>
            <a:spLocks noGrp="1"/>
          </p:cNvSpPr>
          <p:nvPr>
            <p:ph type="sldNum" sz="quarter" idx="11"/>
          </p:nvPr>
        </p:nvSpPr>
        <p:spPr/>
        <p:txBody>
          <a:bodyPr/>
          <a:lstStyle/>
          <a:p>
            <a:fld id="{103EA872-A674-449B-A120-B97244F8E91D}" type="slidenum">
              <a:rPr lang="en-GB" smtClean="0"/>
              <a:pPr/>
              <a:t>27</a:t>
            </a:fld>
            <a:endParaRPr lang="en-GB" dirty="0"/>
          </a:p>
        </p:txBody>
      </p:sp>
    </p:spTree>
    <p:extLst>
      <p:ext uri="{BB962C8B-B14F-4D97-AF65-F5344CB8AC3E}">
        <p14:creationId xmlns:p14="http://schemas.microsoft.com/office/powerpoint/2010/main" val="3867282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E410F-009C-719F-D473-DA9C8FEC6964}"/>
              </a:ext>
            </a:extLst>
          </p:cNvPr>
          <p:cNvSpPr>
            <a:spLocks noGrp="1"/>
          </p:cNvSpPr>
          <p:nvPr>
            <p:ph type="title"/>
          </p:nvPr>
        </p:nvSpPr>
        <p:spPr/>
        <p:txBody>
          <a:bodyPr/>
          <a:lstStyle/>
          <a:p>
            <a:r>
              <a:rPr lang="en-US" dirty="0"/>
              <a:t>LSTMs</a:t>
            </a:r>
          </a:p>
        </p:txBody>
      </p:sp>
      <p:sp>
        <p:nvSpPr>
          <p:cNvPr id="4" name="Slide Number Placeholder 3">
            <a:extLst>
              <a:ext uri="{FF2B5EF4-FFF2-40B4-BE49-F238E27FC236}">
                <a16:creationId xmlns:a16="http://schemas.microsoft.com/office/drawing/2014/main" id="{302AF093-3E55-B086-3290-D46E5FFBFFCA}"/>
              </a:ext>
            </a:extLst>
          </p:cNvPr>
          <p:cNvSpPr>
            <a:spLocks noGrp="1"/>
          </p:cNvSpPr>
          <p:nvPr>
            <p:ph type="sldNum" sz="quarter" idx="11"/>
          </p:nvPr>
        </p:nvSpPr>
        <p:spPr/>
        <p:txBody>
          <a:bodyPr/>
          <a:lstStyle/>
          <a:p>
            <a:fld id="{103EA872-A674-449B-A120-B97244F8E91D}" type="slidenum">
              <a:rPr lang="en-GB" smtClean="0"/>
              <a:pPr/>
              <a:t>28</a:t>
            </a:fld>
            <a:endParaRPr lang="en-GB" dirty="0"/>
          </a:p>
        </p:txBody>
      </p:sp>
      <p:pic>
        <p:nvPicPr>
          <p:cNvPr id="1026" name="Picture 2" descr="Understanding LSTM Networks -- colah's blog">
            <a:extLst>
              <a:ext uri="{FF2B5EF4-FFF2-40B4-BE49-F238E27FC236}">
                <a16:creationId xmlns:a16="http://schemas.microsoft.com/office/drawing/2014/main" id="{02674AE6-25A5-3D15-2B3C-8E1A11C48E3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0806" y="2209800"/>
            <a:ext cx="9278728"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87009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BC47C-B66F-EC83-38D4-E157DAF17CC1}"/>
              </a:ext>
            </a:extLst>
          </p:cNvPr>
          <p:cNvSpPr>
            <a:spLocks noGrp="1"/>
          </p:cNvSpPr>
          <p:nvPr>
            <p:ph type="title"/>
          </p:nvPr>
        </p:nvSpPr>
        <p:spPr/>
        <p:txBody>
          <a:bodyPr/>
          <a:lstStyle/>
          <a:p>
            <a:r>
              <a:rPr lang="en-US" dirty="0"/>
              <a:t>Relevant Literature</a:t>
            </a:r>
          </a:p>
        </p:txBody>
      </p:sp>
      <p:sp>
        <p:nvSpPr>
          <p:cNvPr id="3" name="Content Placeholder 2">
            <a:extLst>
              <a:ext uri="{FF2B5EF4-FFF2-40B4-BE49-F238E27FC236}">
                <a16:creationId xmlns:a16="http://schemas.microsoft.com/office/drawing/2014/main" id="{0F55BA0E-5A23-A62A-E2C9-937322FCCD7C}"/>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Söhne"/>
              </a:rPr>
              <a:t> Autoencoders Based Dimensionality Reduction</a:t>
            </a:r>
            <a:r>
              <a:rPr lang="en-US" b="0" i="0" dirty="0">
                <a:solidFill>
                  <a:srgbClr val="374151"/>
                </a:solidFill>
                <a:effectLst/>
                <a:latin typeface="Söhne"/>
              </a:rPr>
              <a:t> </a:t>
            </a:r>
          </a:p>
          <a:p>
            <a:pPr lvl="2">
              <a:buFont typeface="+mj-lt"/>
              <a:buAutoNum type="arabicPeriod"/>
            </a:pPr>
            <a:r>
              <a:rPr lang="en-US" dirty="0">
                <a:solidFill>
                  <a:srgbClr val="374151"/>
                </a:solidFill>
                <a:latin typeface="Söhne"/>
              </a:rPr>
              <a:t> </a:t>
            </a:r>
            <a:r>
              <a:rPr lang="en-US" b="0" i="0" dirty="0">
                <a:solidFill>
                  <a:srgbClr val="374151"/>
                </a:solidFill>
                <a:effectLst/>
                <a:latin typeface="Söhne"/>
              </a:rPr>
              <a:t>Autoencoders effectively capture complex data structures and compress information</a:t>
            </a:r>
          </a:p>
          <a:p>
            <a:pPr lvl="2">
              <a:buFont typeface="+mj-lt"/>
              <a:buAutoNum type="arabicPeriod"/>
            </a:pPr>
            <a:r>
              <a:rPr lang="en-US" dirty="0">
                <a:solidFill>
                  <a:srgbClr val="374151"/>
                </a:solidFill>
                <a:latin typeface="Söhne"/>
              </a:rPr>
              <a:t> </a:t>
            </a:r>
            <a:r>
              <a:rPr lang="en-US" b="0" i="0" dirty="0">
                <a:solidFill>
                  <a:srgbClr val="374151"/>
                </a:solidFill>
                <a:effectLst/>
                <a:latin typeface="Söhne"/>
              </a:rPr>
              <a:t>The number of hidden layer nodes influences performance, revealing a connection to data dimensionality</a:t>
            </a:r>
          </a:p>
          <a:p>
            <a:pPr lvl="2">
              <a:buFont typeface="+mj-lt"/>
              <a:buAutoNum type="arabicPeriod"/>
            </a:pPr>
            <a:r>
              <a:rPr lang="en-US" dirty="0">
                <a:solidFill>
                  <a:srgbClr val="374151"/>
                </a:solidFill>
                <a:latin typeface="Söhne"/>
              </a:rPr>
              <a:t> </a:t>
            </a:r>
            <a:r>
              <a:rPr lang="en-US" b="0" i="0" dirty="0">
                <a:solidFill>
                  <a:srgbClr val="374151"/>
                </a:solidFill>
                <a:effectLst/>
                <a:latin typeface="Söhne"/>
              </a:rPr>
              <a:t>Autoencoders have potential as foundational components in deep learning architectures</a:t>
            </a:r>
          </a:p>
          <a:p>
            <a:pPr algn="l">
              <a:buFont typeface="+mj-lt"/>
              <a:buAutoNum type="arabicPeriod"/>
            </a:pPr>
            <a:r>
              <a:rPr lang="en-US" b="1" i="0" dirty="0">
                <a:solidFill>
                  <a:srgbClr val="374151"/>
                </a:solidFill>
                <a:effectLst/>
                <a:latin typeface="Söhne"/>
              </a:rPr>
              <a:t> A Folded Neural Network Autoencoder</a:t>
            </a:r>
            <a:r>
              <a:rPr lang="en-US" b="0" i="0" dirty="0">
                <a:solidFill>
                  <a:srgbClr val="374151"/>
                </a:solidFill>
                <a:effectLst/>
                <a:latin typeface="Söhne"/>
              </a:rPr>
              <a:t> </a:t>
            </a:r>
          </a:p>
          <a:p>
            <a:pPr lvl="2">
              <a:buFont typeface="+mj-lt"/>
              <a:buAutoNum type="arabicPeriod"/>
            </a:pPr>
            <a:r>
              <a:rPr lang="en-US" b="0" i="0" dirty="0">
                <a:solidFill>
                  <a:srgbClr val="374151"/>
                </a:solidFill>
                <a:effectLst/>
                <a:latin typeface="Söhne"/>
              </a:rPr>
              <a:t>The folded autoencoder reduces computational complexity and surpasses PCA while matching conventional autoencoders' performance</a:t>
            </a:r>
          </a:p>
          <a:p>
            <a:pPr lvl="2">
              <a:buFont typeface="+mj-lt"/>
              <a:buAutoNum type="arabicPeriod"/>
            </a:pPr>
            <a:r>
              <a:rPr lang="en-US" b="0" i="0" dirty="0">
                <a:solidFill>
                  <a:srgbClr val="374151"/>
                </a:solidFill>
                <a:effectLst/>
                <a:latin typeface="Söhne"/>
              </a:rPr>
              <a:t>Promising for handling high-dimensional data and enhancing dimensionality reduction</a:t>
            </a:r>
          </a:p>
          <a:p>
            <a:pPr algn="l">
              <a:buFont typeface="+mj-lt"/>
              <a:buAutoNum type="arabicPeriod"/>
            </a:pPr>
            <a:r>
              <a:rPr lang="en-US" b="1" i="0" dirty="0">
                <a:solidFill>
                  <a:srgbClr val="374151"/>
                </a:solidFill>
                <a:effectLst/>
                <a:latin typeface="Söhne"/>
              </a:rPr>
              <a:t> Autoencoder-based Deep Learning for Time Series Clustering</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Combining K-means with autoencoders in a two-stage approach achieves high accuracy in time series data clustering</a:t>
            </a:r>
          </a:p>
          <a:p>
            <a:pPr marL="742950" lvl="1" indent="-285750" algn="l">
              <a:buFont typeface="+mj-lt"/>
              <a:buAutoNum type="arabicPeriod"/>
            </a:pPr>
            <a:r>
              <a:rPr lang="en-US" b="0" i="0" dirty="0">
                <a:solidFill>
                  <a:srgbClr val="374151"/>
                </a:solidFill>
                <a:effectLst/>
                <a:latin typeface="Söhne"/>
              </a:rPr>
              <a:t>Deep learning models uncover hidden features, leading to improved clustering performance</a:t>
            </a:r>
          </a:p>
          <a:p>
            <a:endParaRPr lang="en-US" dirty="0"/>
          </a:p>
        </p:txBody>
      </p:sp>
      <p:sp>
        <p:nvSpPr>
          <p:cNvPr id="4" name="Slide Number Placeholder 3">
            <a:extLst>
              <a:ext uri="{FF2B5EF4-FFF2-40B4-BE49-F238E27FC236}">
                <a16:creationId xmlns:a16="http://schemas.microsoft.com/office/drawing/2014/main" id="{985C9F7F-3685-BD8C-0EB6-1851F01E2E00}"/>
              </a:ext>
            </a:extLst>
          </p:cNvPr>
          <p:cNvSpPr>
            <a:spLocks noGrp="1"/>
          </p:cNvSpPr>
          <p:nvPr>
            <p:ph type="sldNum" sz="quarter" idx="11"/>
          </p:nvPr>
        </p:nvSpPr>
        <p:spPr/>
        <p:txBody>
          <a:bodyPr/>
          <a:lstStyle/>
          <a:p>
            <a:fld id="{103EA872-A674-449B-A120-B97244F8E91D}" type="slidenum">
              <a:rPr lang="en-GB" smtClean="0"/>
              <a:pPr/>
              <a:t>29</a:t>
            </a:fld>
            <a:endParaRPr lang="en-GB" dirty="0"/>
          </a:p>
        </p:txBody>
      </p:sp>
    </p:spTree>
    <p:extLst>
      <p:ext uri="{BB962C8B-B14F-4D97-AF65-F5344CB8AC3E}">
        <p14:creationId xmlns:p14="http://schemas.microsoft.com/office/powerpoint/2010/main" val="2881368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E045-9BED-3FD0-54BB-3228F728949B}"/>
              </a:ext>
            </a:extLst>
          </p:cNvPr>
          <p:cNvSpPr>
            <a:spLocks noGrp="1"/>
          </p:cNvSpPr>
          <p:nvPr>
            <p:ph type="title"/>
          </p:nvPr>
        </p:nvSpPr>
        <p:spPr/>
        <p:txBody>
          <a:bodyPr/>
          <a:lstStyle/>
          <a:p>
            <a:r>
              <a:rPr lang="en-US" dirty="0"/>
              <a:t>Alternative Methods</a:t>
            </a:r>
            <a:endParaRPr lang="da-DK" dirty="0"/>
          </a:p>
        </p:txBody>
      </p:sp>
      <p:sp>
        <p:nvSpPr>
          <p:cNvPr id="3" name="Content Placeholder 2">
            <a:extLst>
              <a:ext uri="{FF2B5EF4-FFF2-40B4-BE49-F238E27FC236}">
                <a16:creationId xmlns:a16="http://schemas.microsoft.com/office/drawing/2014/main" id="{F0235F8B-8D2C-24FF-ADC9-AE30533D2B5B}"/>
              </a:ext>
            </a:extLst>
          </p:cNvPr>
          <p:cNvSpPr>
            <a:spLocks noGrp="1"/>
          </p:cNvSpPr>
          <p:nvPr>
            <p:ph idx="1"/>
          </p:nvPr>
        </p:nvSpPr>
        <p:spPr/>
        <p:txBody>
          <a:bodyPr/>
          <a:lstStyle/>
          <a:p>
            <a:pPr algn="l">
              <a:buFont typeface="Arial" panose="020B0604020202020204" pitchFamily="34" charset="0"/>
              <a:buChar char="•"/>
            </a:pPr>
            <a:r>
              <a:rPr lang="en-US" sz="1600" b="0" i="0" dirty="0">
                <a:effectLst/>
              </a:rPr>
              <a:t>Alternative Methods to Consider:</a:t>
            </a:r>
          </a:p>
          <a:p>
            <a:pPr marL="742950" lvl="1" indent="-285750" algn="l">
              <a:buFont typeface="Arial" panose="020B0604020202020204" pitchFamily="34" charset="0"/>
              <a:buChar char="•"/>
            </a:pPr>
            <a:r>
              <a:rPr lang="en-US" sz="1600" b="0" i="0" dirty="0">
                <a:effectLst/>
              </a:rPr>
              <a:t>Other techniques may be preferred over clustering and random forests in certain situations</a:t>
            </a:r>
          </a:p>
          <a:p>
            <a:pPr marL="742950" lvl="1" indent="-285750" algn="l">
              <a:buFont typeface="Arial" panose="020B0604020202020204" pitchFamily="34" charset="0"/>
              <a:buChar char="•"/>
            </a:pPr>
            <a:r>
              <a:rPr lang="en-US" sz="1600" b="0" i="0" dirty="0">
                <a:effectLst/>
              </a:rPr>
              <a:t>Here are some reasons why alternative methods might be beneficial:</a:t>
            </a:r>
          </a:p>
          <a:p>
            <a:pPr algn="l">
              <a:buFont typeface="+mj-lt"/>
              <a:buAutoNum type="arabicPeriod"/>
            </a:pPr>
            <a:r>
              <a:rPr lang="en-US" sz="1600" b="1" i="0" dirty="0">
                <a:effectLst/>
              </a:rPr>
              <a:t> </a:t>
            </a:r>
            <a:r>
              <a:rPr lang="en-US" sz="1600" b="1" i="0" dirty="0">
                <a:effectLst/>
                <a:highlight>
                  <a:srgbClr val="FFFF00"/>
                </a:highlight>
              </a:rPr>
              <a:t>Interpretability</a:t>
            </a:r>
            <a:r>
              <a:rPr lang="en-US" sz="1600" b="0" i="0" dirty="0">
                <a:effectLst/>
                <a:highlight>
                  <a:srgbClr val="FFFF00"/>
                </a:highlight>
              </a:rPr>
              <a:t>:</a:t>
            </a:r>
          </a:p>
          <a:p>
            <a:pPr marL="742950" lvl="1" indent="-285750" algn="l">
              <a:buFont typeface="+mj-lt"/>
              <a:buAutoNum type="arabicPeriod"/>
            </a:pPr>
            <a:r>
              <a:rPr lang="en-US" sz="1600" b="0" i="0" dirty="0">
                <a:effectLst/>
              </a:rPr>
              <a:t>Clustering alone may not reveal specific important reactions.</a:t>
            </a:r>
          </a:p>
          <a:p>
            <a:pPr marL="742950" lvl="1" indent="-285750" algn="l">
              <a:buFont typeface="+mj-lt"/>
              <a:buAutoNum type="arabicPeriod"/>
            </a:pPr>
            <a:r>
              <a:rPr lang="en-US" sz="1600" b="0" i="0" dirty="0">
                <a:effectLst/>
              </a:rPr>
              <a:t>Random forests' interpretation is limited to the classifier's context.</a:t>
            </a:r>
          </a:p>
          <a:p>
            <a:pPr marL="742950" lvl="1" indent="-285750" algn="l">
              <a:buFont typeface="+mj-lt"/>
              <a:buAutoNum type="arabicPeriod"/>
            </a:pPr>
            <a:r>
              <a:rPr lang="en-US" sz="1600" b="0" i="0" dirty="0">
                <a:effectLst/>
              </a:rPr>
              <a:t>Other methods (e.g., feature selection, interpretability-focused dimensionality reduction) provide clearer insights into specific reactions and their relevance.</a:t>
            </a:r>
          </a:p>
          <a:p>
            <a:pPr algn="l">
              <a:buFont typeface="+mj-lt"/>
              <a:buAutoNum type="arabicPeriod"/>
            </a:pPr>
            <a:r>
              <a:rPr lang="en-US" sz="1600" b="1" i="0" dirty="0">
                <a:effectLst/>
                <a:highlight>
                  <a:srgbClr val="FFFF00"/>
                </a:highlight>
              </a:rPr>
              <a:t> Dimensionality Reduction</a:t>
            </a:r>
            <a:r>
              <a:rPr lang="en-US" sz="1600" b="0" i="0" dirty="0">
                <a:effectLst/>
                <a:highlight>
                  <a:srgbClr val="FFFF00"/>
                </a:highlight>
              </a:rPr>
              <a:t>:</a:t>
            </a:r>
          </a:p>
          <a:p>
            <a:pPr marL="742950" lvl="1" indent="-285750" algn="l">
              <a:buFont typeface="+mj-lt"/>
              <a:buAutoNum type="arabicPeriod"/>
            </a:pPr>
            <a:r>
              <a:rPr lang="en-US" sz="1600" b="0" i="0" dirty="0">
                <a:effectLst/>
              </a:rPr>
              <a:t>High-dimensional datasets (e.g., hundreds or thousands of reactions) can benefit from dimensionality reduction.</a:t>
            </a:r>
          </a:p>
          <a:p>
            <a:pPr marL="742950" lvl="1" indent="-285750" algn="l">
              <a:buFont typeface="+mj-lt"/>
              <a:buAutoNum type="arabicPeriod"/>
            </a:pPr>
            <a:r>
              <a:rPr lang="en-US" sz="1600" b="0" i="0" dirty="0">
                <a:effectLst/>
              </a:rPr>
              <a:t>Techniques like PCA, NMF, or Sparse PCA capture essential information while maintaining interpretability.</a:t>
            </a:r>
          </a:p>
          <a:p>
            <a:pPr marL="742950" lvl="1" indent="-285750" algn="l">
              <a:buFont typeface="+mj-lt"/>
              <a:buAutoNum type="arabicPeriod"/>
            </a:pPr>
            <a:r>
              <a:rPr lang="en-US" sz="1600" b="0" i="0" dirty="0">
                <a:effectLst/>
              </a:rPr>
              <a:t>Reducing dimensionality addresses the curse of dimensionality, improves computational efficiency, and focuses on informative features.</a:t>
            </a:r>
          </a:p>
          <a:p>
            <a:endParaRPr lang="da-DK" sz="1600" dirty="0"/>
          </a:p>
        </p:txBody>
      </p:sp>
      <p:sp>
        <p:nvSpPr>
          <p:cNvPr id="4" name="Slide Number Placeholder 3">
            <a:extLst>
              <a:ext uri="{FF2B5EF4-FFF2-40B4-BE49-F238E27FC236}">
                <a16:creationId xmlns:a16="http://schemas.microsoft.com/office/drawing/2014/main" id="{5B29F366-5094-2BA4-4FA5-78D183DF7BF2}"/>
              </a:ext>
            </a:extLst>
          </p:cNvPr>
          <p:cNvSpPr>
            <a:spLocks noGrp="1"/>
          </p:cNvSpPr>
          <p:nvPr>
            <p:ph type="sldNum" sz="quarter" idx="11"/>
          </p:nvPr>
        </p:nvSpPr>
        <p:spPr/>
        <p:txBody>
          <a:bodyPr/>
          <a:lstStyle/>
          <a:p>
            <a:fld id="{103EA872-A674-449B-A120-B97244F8E91D}" type="slidenum">
              <a:rPr lang="en-GB" smtClean="0"/>
              <a:pPr/>
              <a:t>3</a:t>
            </a:fld>
            <a:endParaRPr lang="en-GB" dirty="0"/>
          </a:p>
        </p:txBody>
      </p:sp>
    </p:spTree>
    <p:extLst>
      <p:ext uri="{BB962C8B-B14F-4D97-AF65-F5344CB8AC3E}">
        <p14:creationId xmlns:p14="http://schemas.microsoft.com/office/powerpoint/2010/main" val="18445538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BC47C-B66F-EC83-38D4-E157DAF17CC1}"/>
              </a:ext>
            </a:extLst>
          </p:cNvPr>
          <p:cNvSpPr>
            <a:spLocks noGrp="1"/>
          </p:cNvSpPr>
          <p:nvPr>
            <p:ph type="title"/>
          </p:nvPr>
        </p:nvSpPr>
        <p:spPr/>
        <p:txBody>
          <a:bodyPr/>
          <a:lstStyle/>
          <a:p>
            <a:r>
              <a:rPr lang="en-US" dirty="0"/>
              <a:t>Relevant Literature</a:t>
            </a:r>
          </a:p>
        </p:txBody>
      </p:sp>
      <p:sp>
        <p:nvSpPr>
          <p:cNvPr id="3" name="Content Placeholder 2">
            <a:extLst>
              <a:ext uri="{FF2B5EF4-FFF2-40B4-BE49-F238E27FC236}">
                <a16:creationId xmlns:a16="http://schemas.microsoft.com/office/drawing/2014/main" id="{0F55BA0E-5A23-A62A-E2C9-937322FCCD7C}"/>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Söhne"/>
              </a:rPr>
              <a:t> Autoencoders Based Dimensionality Reduction</a:t>
            </a:r>
            <a:r>
              <a:rPr lang="en-US" b="0" i="0" dirty="0">
                <a:solidFill>
                  <a:srgbClr val="374151"/>
                </a:solidFill>
                <a:effectLst/>
                <a:latin typeface="Söhne"/>
              </a:rPr>
              <a:t> </a:t>
            </a:r>
          </a:p>
          <a:p>
            <a:pPr lvl="2">
              <a:buFont typeface="+mj-lt"/>
              <a:buAutoNum type="arabicPeriod"/>
            </a:pPr>
            <a:r>
              <a:rPr lang="en-US" dirty="0">
                <a:solidFill>
                  <a:srgbClr val="374151"/>
                </a:solidFill>
                <a:latin typeface="Söhne"/>
              </a:rPr>
              <a:t> </a:t>
            </a:r>
            <a:r>
              <a:rPr lang="en-US" b="0" i="0" dirty="0">
                <a:solidFill>
                  <a:srgbClr val="374151"/>
                </a:solidFill>
                <a:effectLst/>
                <a:latin typeface="Söhne"/>
              </a:rPr>
              <a:t>Autoencoders effectively capture complex data structures and compress information</a:t>
            </a:r>
          </a:p>
          <a:p>
            <a:pPr lvl="2">
              <a:buFont typeface="+mj-lt"/>
              <a:buAutoNum type="arabicPeriod"/>
            </a:pPr>
            <a:r>
              <a:rPr lang="en-US" dirty="0">
                <a:solidFill>
                  <a:srgbClr val="374151"/>
                </a:solidFill>
                <a:latin typeface="Söhne"/>
              </a:rPr>
              <a:t> </a:t>
            </a:r>
            <a:r>
              <a:rPr lang="en-US" b="0" i="0" dirty="0">
                <a:solidFill>
                  <a:srgbClr val="374151"/>
                </a:solidFill>
                <a:effectLst/>
                <a:latin typeface="Söhne"/>
              </a:rPr>
              <a:t>The number of hidden layer nodes influences performance, revealing a connection to data dimensionality</a:t>
            </a:r>
          </a:p>
          <a:p>
            <a:pPr lvl="2">
              <a:buFont typeface="+mj-lt"/>
              <a:buAutoNum type="arabicPeriod"/>
            </a:pPr>
            <a:r>
              <a:rPr lang="en-US" dirty="0">
                <a:solidFill>
                  <a:srgbClr val="374151"/>
                </a:solidFill>
                <a:latin typeface="Söhne"/>
              </a:rPr>
              <a:t> </a:t>
            </a:r>
            <a:r>
              <a:rPr lang="en-US" b="0" i="0" dirty="0">
                <a:solidFill>
                  <a:srgbClr val="374151"/>
                </a:solidFill>
                <a:effectLst/>
                <a:latin typeface="Söhne"/>
              </a:rPr>
              <a:t>Autoencoders have potential as foundational components in deep learning architectures</a:t>
            </a:r>
          </a:p>
          <a:p>
            <a:pPr algn="l">
              <a:buFont typeface="+mj-lt"/>
              <a:buAutoNum type="arabicPeriod"/>
            </a:pPr>
            <a:r>
              <a:rPr lang="en-US" b="1" i="0" dirty="0">
                <a:solidFill>
                  <a:srgbClr val="374151"/>
                </a:solidFill>
                <a:effectLst/>
                <a:latin typeface="Söhne"/>
              </a:rPr>
              <a:t> A Folded Neural Network Autoencoder</a:t>
            </a:r>
            <a:r>
              <a:rPr lang="en-US" b="0" i="0" dirty="0">
                <a:solidFill>
                  <a:srgbClr val="374151"/>
                </a:solidFill>
                <a:effectLst/>
                <a:latin typeface="Söhne"/>
              </a:rPr>
              <a:t> </a:t>
            </a:r>
          </a:p>
          <a:p>
            <a:pPr lvl="2">
              <a:buFont typeface="+mj-lt"/>
              <a:buAutoNum type="arabicPeriod"/>
            </a:pPr>
            <a:r>
              <a:rPr lang="en-US" b="0" i="0" dirty="0">
                <a:solidFill>
                  <a:srgbClr val="374151"/>
                </a:solidFill>
                <a:effectLst/>
                <a:latin typeface="Söhne"/>
              </a:rPr>
              <a:t>The folded autoencoder reduces computational complexity and surpasses PCA while matching conventional autoencoders' performance</a:t>
            </a:r>
          </a:p>
          <a:p>
            <a:pPr lvl="2">
              <a:buFont typeface="+mj-lt"/>
              <a:buAutoNum type="arabicPeriod"/>
            </a:pPr>
            <a:r>
              <a:rPr lang="en-US" b="0" i="0" dirty="0">
                <a:solidFill>
                  <a:srgbClr val="374151"/>
                </a:solidFill>
                <a:effectLst/>
                <a:latin typeface="Söhne"/>
              </a:rPr>
              <a:t>Promising for handling high-dimensional data and enhancing dimensionality reduction</a:t>
            </a:r>
          </a:p>
          <a:p>
            <a:pPr algn="l">
              <a:buFont typeface="+mj-lt"/>
              <a:buAutoNum type="arabicPeriod"/>
            </a:pPr>
            <a:r>
              <a:rPr lang="en-US" b="1" i="0" dirty="0">
                <a:solidFill>
                  <a:srgbClr val="374151"/>
                </a:solidFill>
                <a:effectLst/>
                <a:latin typeface="Söhne"/>
              </a:rPr>
              <a:t> Autoencoder-based Deep Learning for Time Series Clustering</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Combining K-means with autoencoders in a two-stage approach achieves high accuracy in time series data clustering</a:t>
            </a:r>
          </a:p>
          <a:p>
            <a:pPr marL="742950" lvl="1" indent="-285750" algn="l">
              <a:buFont typeface="+mj-lt"/>
              <a:buAutoNum type="arabicPeriod"/>
            </a:pPr>
            <a:r>
              <a:rPr lang="en-US" b="0" i="0" dirty="0">
                <a:solidFill>
                  <a:srgbClr val="374151"/>
                </a:solidFill>
                <a:effectLst/>
                <a:latin typeface="Söhne"/>
              </a:rPr>
              <a:t>Deep learning models uncover hidden features, leading to improved clustering performance</a:t>
            </a:r>
          </a:p>
          <a:p>
            <a:endParaRPr lang="en-US" dirty="0"/>
          </a:p>
        </p:txBody>
      </p:sp>
      <p:sp>
        <p:nvSpPr>
          <p:cNvPr id="4" name="Slide Number Placeholder 3">
            <a:extLst>
              <a:ext uri="{FF2B5EF4-FFF2-40B4-BE49-F238E27FC236}">
                <a16:creationId xmlns:a16="http://schemas.microsoft.com/office/drawing/2014/main" id="{985C9F7F-3685-BD8C-0EB6-1851F01E2E00}"/>
              </a:ext>
            </a:extLst>
          </p:cNvPr>
          <p:cNvSpPr>
            <a:spLocks noGrp="1"/>
          </p:cNvSpPr>
          <p:nvPr>
            <p:ph type="sldNum" sz="quarter" idx="11"/>
          </p:nvPr>
        </p:nvSpPr>
        <p:spPr/>
        <p:txBody>
          <a:bodyPr/>
          <a:lstStyle/>
          <a:p>
            <a:fld id="{103EA872-A674-449B-A120-B97244F8E91D}" type="slidenum">
              <a:rPr lang="en-GB" smtClean="0"/>
              <a:pPr/>
              <a:t>30</a:t>
            </a:fld>
            <a:endParaRPr lang="en-GB" dirty="0"/>
          </a:p>
        </p:txBody>
      </p:sp>
    </p:spTree>
    <p:extLst>
      <p:ext uri="{BB962C8B-B14F-4D97-AF65-F5344CB8AC3E}">
        <p14:creationId xmlns:p14="http://schemas.microsoft.com/office/powerpoint/2010/main" val="6813430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0E7CA-56A9-07EC-8F52-7A6C0C3B461E}"/>
              </a:ext>
            </a:extLst>
          </p:cNvPr>
          <p:cNvSpPr>
            <a:spLocks noGrp="1"/>
          </p:cNvSpPr>
          <p:nvPr>
            <p:ph type="title"/>
          </p:nvPr>
        </p:nvSpPr>
        <p:spPr/>
        <p:txBody>
          <a:bodyPr/>
          <a:lstStyle/>
          <a:p>
            <a:r>
              <a:rPr lang="en-US" dirty="0"/>
              <a:t>Methodology</a:t>
            </a:r>
            <a:endParaRPr lang="da-DK" dirty="0"/>
          </a:p>
        </p:txBody>
      </p:sp>
      <p:sp>
        <p:nvSpPr>
          <p:cNvPr id="3" name="Content Placeholder 2">
            <a:extLst>
              <a:ext uri="{FF2B5EF4-FFF2-40B4-BE49-F238E27FC236}">
                <a16:creationId xmlns:a16="http://schemas.microsoft.com/office/drawing/2014/main" id="{4A89BE8A-3B55-CAA5-2364-5F2BD9C06A53}"/>
              </a:ext>
            </a:extLst>
          </p:cNvPr>
          <p:cNvSpPr>
            <a:spLocks noGrp="1"/>
          </p:cNvSpPr>
          <p:nvPr>
            <p:ph idx="1"/>
          </p:nvPr>
        </p:nvSpPr>
        <p:spPr>
          <a:xfrm>
            <a:off x="1774726" y="1676400"/>
            <a:ext cx="9312374" cy="4545578"/>
          </a:xfrm>
        </p:spPr>
        <p:txBody>
          <a:bodyPr/>
          <a:lstStyle/>
          <a:p>
            <a:pPr algn="l"/>
            <a:r>
              <a:rPr lang="en-US" sz="2000" b="0" i="0" dirty="0">
                <a:solidFill>
                  <a:srgbClr val="374151"/>
                </a:solidFill>
                <a:effectLst/>
                <a:latin typeface="Söhne"/>
              </a:rPr>
              <a:t>Transforming Lifelines to Internal Cell Data</a:t>
            </a:r>
          </a:p>
          <a:p>
            <a:pPr lvl="1">
              <a:buFont typeface="Arial" panose="020B0604020202020204" pitchFamily="34" charset="0"/>
              <a:buChar char="•"/>
            </a:pPr>
            <a:r>
              <a:rPr lang="en-US" sz="2000" b="0" i="0" dirty="0">
                <a:solidFill>
                  <a:srgbClr val="374151"/>
                </a:solidFill>
                <a:effectLst/>
                <a:latin typeface="Söhne"/>
              </a:rPr>
              <a:t>Process: Transforming 150,000 lifelines into internal cell data</a:t>
            </a:r>
          </a:p>
          <a:p>
            <a:pPr lvl="1">
              <a:buFont typeface="Arial" panose="020B0604020202020204" pitchFamily="34" charset="0"/>
              <a:buChar char="•"/>
            </a:pPr>
            <a:r>
              <a:rPr lang="en-US" sz="2000" b="0" i="0" dirty="0">
                <a:solidFill>
                  <a:srgbClr val="374151"/>
                </a:solidFill>
                <a:effectLst/>
                <a:latin typeface="Söhne"/>
              </a:rPr>
              <a:t>Data Elements: Time series substrate concentration, substrate uptake rate (</a:t>
            </a:r>
            <a:r>
              <a:rPr lang="en-US" sz="2000" b="0" i="0" dirty="0" err="1">
                <a:solidFill>
                  <a:srgbClr val="374151"/>
                </a:solidFill>
                <a:effectLst/>
                <a:latin typeface="Söhne"/>
              </a:rPr>
              <a:t>qS</a:t>
            </a:r>
            <a:r>
              <a:rPr lang="en-US" sz="2000" b="0" i="0" dirty="0">
                <a:solidFill>
                  <a:srgbClr val="374151"/>
                </a:solidFill>
                <a:effectLst/>
                <a:latin typeface="Söhne"/>
              </a:rPr>
              <a:t>), </a:t>
            </a:r>
            <a:r>
              <a:rPr lang="en-US" sz="2000" b="0" i="0" dirty="0" err="1">
                <a:solidFill>
                  <a:srgbClr val="374151"/>
                </a:solidFill>
                <a:effectLst/>
                <a:latin typeface="Söhne"/>
              </a:rPr>
              <a:t>dFBA</a:t>
            </a:r>
            <a:r>
              <a:rPr lang="en-US" sz="2000" b="0" i="0" dirty="0">
                <a:solidFill>
                  <a:srgbClr val="374151"/>
                </a:solidFill>
                <a:effectLst/>
                <a:latin typeface="Söhne"/>
              </a:rPr>
              <a:t>, internal fluxes</a:t>
            </a:r>
          </a:p>
          <a:p>
            <a:pPr marL="216000" lvl="1" indent="0">
              <a:buNone/>
            </a:pPr>
            <a:endParaRPr lang="en-US" sz="2000" b="0" i="0" dirty="0">
              <a:solidFill>
                <a:srgbClr val="374151"/>
              </a:solidFill>
              <a:effectLst/>
              <a:latin typeface="Söhne"/>
            </a:endParaRPr>
          </a:p>
          <a:p>
            <a:pPr algn="l"/>
            <a:r>
              <a:rPr lang="en-US" sz="2000" b="0" i="0" dirty="0">
                <a:solidFill>
                  <a:srgbClr val="374151"/>
                </a:solidFill>
                <a:effectLst/>
                <a:latin typeface="Söhne"/>
              </a:rPr>
              <a:t>Objective 1 - Data Analysis with Autoencoders</a:t>
            </a:r>
          </a:p>
          <a:p>
            <a:pPr lvl="1">
              <a:buFont typeface="Arial" panose="020B0604020202020204" pitchFamily="34" charset="0"/>
              <a:buChar char="•"/>
            </a:pPr>
            <a:r>
              <a:rPr lang="en-US" sz="2000" b="0" i="0" dirty="0">
                <a:solidFill>
                  <a:srgbClr val="374151"/>
                </a:solidFill>
                <a:effectLst/>
                <a:latin typeface="Söhne"/>
              </a:rPr>
              <a:t>Autoencoders: Neural networks for unsupervised learning and dimensionality reduction</a:t>
            </a:r>
          </a:p>
          <a:p>
            <a:pPr lvl="1">
              <a:buFont typeface="Arial" panose="020B0604020202020204" pitchFamily="34" charset="0"/>
              <a:buChar char="•"/>
            </a:pPr>
            <a:r>
              <a:rPr lang="en-US" sz="2000" b="0" i="0" dirty="0">
                <a:solidFill>
                  <a:srgbClr val="374151"/>
                </a:solidFill>
                <a:effectLst/>
                <a:latin typeface="Söhne"/>
              </a:rPr>
              <a:t>Architecture: Encoder compresses data into a latent space, decoder reconstructs it</a:t>
            </a:r>
          </a:p>
          <a:p>
            <a:pPr lvl="1">
              <a:buFont typeface="Arial" panose="020B0604020202020204" pitchFamily="34" charset="0"/>
              <a:buChar char="•"/>
            </a:pPr>
            <a:r>
              <a:rPr lang="en-US" sz="2000" b="0" i="0" dirty="0">
                <a:solidFill>
                  <a:srgbClr val="374151"/>
                </a:solidFill>
                <a:effectLst/>
                <a:latin typeface="Söhne"/>
              </a:rPr>
              <a:t>Purpose: Extract meaningful features and patterns from internal cell data</a:t>
            </a:r>
          </a:p>
          <a:p>
            <a:pPr lvl="1">
              <a:buFont typeface="Arial" panose="020B0604020202020204" pitchFamily="34" charset="0"/>
              <a:buChar char="•"/>
            </a:pPr>
            <a:r>
              <a:rPr lang="en-US" sz="2000" b="0" i="0" dirty="0">
                <a:solidFill>
                  <a:srgbClr val="374151"/>
                </a:solidFill>
                <a:effectLst/>
                <a:latin typeface="Söhne"/>
              </a:rPr>
              <a:t>Application: Analyzing, visualizing, and reducing complexity of the data</a:t>
            </a:r>
          </a:p>
          <a:p>
            <a:pPr marL="342900" indent="-342900" algn="l">
              <a:buFont typeface="+mj-lt"/>
              <a:buAutoNum type="arabicParenR"/>
            </a:pPr>
            <a:endParaRPr lang="en-US" sz="2000" dirty="0"/>
          </a:p>
        </p:txBody>
      </p:sp>
      <p:sp>
        <p:nvSpPr>
          <p:cNvPr id="4" name="Slide Number Placeholder 3">
            <a:extLst>
              <a:ext uri="{FF2B5EF4-FFF2-40B4-BE49-F238E27FC236}">
                <a16:creationId xmlns:a16="http://schemas.microsoft.com/office/drawing/2014/main" id="{7C67C0B8-2CC9-8B56-13B5-43B718CCAEC6}"/>
              </a:ext>
            </a:extLst>
          </p:cNvPr>
          <p:cNvSpPr>
            <a:spLocks noGrp="1"/>
          </p:cNvSpPr>
          <p:nvPr>
            <p:ph type="sldNum" sz="quarter" idx="11"/>
          </p:nvPr>
        </p:nvSpPr>
        <p:spPr/>
        <p:txBody>
          <a:bodyPr/>
          <a:lstStyle/>
          <a:p>
            <a:fld id="{103EA872-A674-449B-A120-B97244F8E91D}" type="slidenum">
              <a:rPr lang="en-GB" smtClean="0"/>
              <a:pPr/>
              <a:t>31</a:t>
            </a:fld>
            <a:endParaRPr lang="en-GB" dirty="0"/>
          </a:p>
        </p:txBody>
      </p:sp>
    </p:spTree>
    <p:extLst>
      <p:ext uri="{BB962C8B-B14F-4D97-AF65-F5344CB8AC3E}">
        <p14:creationId xmlns:p14="http://schemas.microsoft.com/office/powerpoint/2010/main" val="7212139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0E7CA-56A9-07EC-8F52-7A6C0C3B461E}"/>
              </a:ext>
            </a:extLst>
          </p:cNvPr>
          <p:cNvSpPr>
            <a:spLocks noGrp="1"/>
          </p:cNvSpPr>
          <p:nvPr>
            <p:ph type="title"/>
          </p:nvPr>
        </p:nvSpPr>
        <p:spPr/>
        <p:txBody>
          <a:bodyPr/>
          <a:lstStyle/>
          <a:p>
            <a:r>
              <a:rPr lang="en-US" dirty="0"/>
              <a:t>Methodology</a:t>
            </a:r>
            <a:endParaRPr lang="da-DK" dirty="0"/>
          </a:p>
        </p:txBody>
      </p:sp>
      <p:sp>
        <p:nvSpPr>
          <p:cNvPr id="3" name="Content Placeholder 2">
            <a:extLst>
              <a:ext uri="{FF2B5EF4-FFF2-40B4-BE49-F238E27FC236}">
                <a16:creationId xmlns:a16="http://schemas.microsoft.com/office/drawing/2014/main" id="{4A89BE8A-3B55-CAA5-2364-5F2BD9C06A53}"/>
              </a:ext>
            </a:extLst>
          </p:cNvPr>
          <p:cNvSpPr>
            <a:spLocks noGrp="1"/>
          </p:cNvSpPr>
          <p:nvPr>
            <p:ph idx="1"/>
          </p:nvPr>
        </p:nvSpPr>
        <p:spPr>
          <a:xfrm>
            <a:off x="1774726" y="1676400"/>
            <a:ext cx="9312374" cy="4545578"/>
          </a:xfrm>
        </p:spPr>
        <p:txBody>
          <a:bodyPr/>
          <a:lstStyle/>
          <a:p>
            <a:pPr algn="l"/>
            <a:r>
              <a:rPr lang="en-US" sz="2000" b="0" i="0" dirty="0">
                <a:solidFill>
                  <a:srgbClr val="374151"/>
                </a:solidFill>
                <a:effectLst/>
                <a:latin typeface="Söhne"/>
              </a:rPr>
              <a:t>Exploring Data Reduction and Innovative Representation</a:t>
            </a:r>
          </a:p>
          <a:p>
            <a:pPr lvl="1">
              <a:buFont typeface="Arial" panose="020B0604020202020204" pitchFamily="34" charset="0"/>
              <a:buChar char="•"/>
            </a:pPr>
            <a:r>
              <a:rPr lang="en-US" sz="2000" b="0" i="0" dirty="0">
                <a:solidFill>
                  <a:srgbClr val="374151"/>
                </a:solidFill>
                <a:effectLst/>
                <a:latin typeface="Söhne"/>
              </a:rPr>
              <a:t>Autoencoders for Dataset Reduction: Use LSTM autoencoders to reduce data complexity</a:t>
            </a:r>
          </a:p>
          <a:p>
            <a:pPr lvl="1">
              <a:buFont typeface="Arial" panose="020B0604020202020204" pitchFamily="34" charset="0"/>
              <a:buChar char="•"/>
            </a:pPr>
            <a:r>
              <a:rPr lang="en-US" sz="2000" b="0" i="0" dirty="0">
                <a:solidFill>
                  <a:srgbClr val="374151"/>
                </a:solidFill>
                <a:effectLst/>
                <a:latin typeface="Söhne"/>
              </a:rPr>
              <a:t>Tackling Dimensionality: Address limitations of traditional methods like PCA</a:t>
            </a:r>
          </a:p>
          <a:p>
            <a:pPr lvl="1">
              <a:buFont typeface="Arial" panose="020B0604020202020204" pitchFamily="34" charset="0"/>
              <a:buChar char="•"/>
            </a:pPr>
            <a:r>
              <a:rPr lang="en-US" sz="2000" b="0" i="0" dirty="0">
                <a:solidFill>
                  <a:srgbClr val="374151"/>
                </a:solidFill>
                <a:effectLst/>
                <a:latin typeface="Söhne"/>
              </a:rPr>
              <a:t>Identifying Relevant Features: Extracting informative insights while preserving temporal characteristics</a:t>
            </a:r>
          </a:p>
          <a:p>
            <a:pPr marL="216000" lvl="1" indent="0">
              <a:buNone/>
            </a:pPr>
            <a:endParaRPr lang="en-US" sz="2000" b="0" i="0" dirty="0">
              <a:solidFill>
                <a:srgbClr val="374151"/>
              </a:solidFill>
              <a:effectLst/>
              <a:latin typeface="Söhne"/>
            </a:endParaRPr>
          </a:p>
          <a:p>
            <a:pPr algn="l"/>
            <a:r>
              <a:rPr lang="en-US" sz="2000" b="0" i="0" dirty="0">
                <a:solidFill>
                  <a:srgbClr val="374151"/>
                </a:solidFill>
                <a:effectLst/>
                <a:latin typeface="Söhne"/>
              </a:rPr>
              <a:t>Analyzing Lifeline Trends and Lifeline Groups</a:t>
            </a:r>
          </a:p>
          <a:p>
            <a:pPr lvl="1">
              <a:buFont typeface="Arial" panose="020B0604020202020204" pitchFamily="34" charset="0"/>
              <a:buChar char="•"/>
            </a:pPr>
            <a:r>
              <a:rPr lang="en-US" sz="2000" b="0" i="0" dirty="0">
                <a:solidFill>
                  <a:srgbClr val="374151"/>
                </a:solidFill>
                <a:effectLst/>
                <a:latin typeface="Söhne"/>
              </a:rPr>
              <a:t>Analyzing Single Cell Lifeline: Using time series analysis, clustering, and classification</a:t>
            </a:r>
          </a:p>
          <a:p>
            <a:pPr lvl="1">
              <a:buFont typeface="Arial" panose="020B0604020202020204" pitchFamily="34" charset="0"/>
              <a:buChar char="•"/>
            </a:pPr>
            <a:r>
              <a:rPr lang="en-US" sz="2000" b="0" i="0" dirty="0">
                <a:solidFill>
                  <a:srgbClr val="374151"/>
                </a:solidFill>
                <a:effectLst/>
                <a:latin typeface="Söhne"/>
              </a:rPr>
              <a:t>Identifying Similarities and Trends: Reveal patterns and cycles within reactor lifelines</a:t>
            </a:r>
          </a:p>
          <a:p>
            <a:pPr lvl="1">
              <a:buFont typeface="Arial" panose="020B0604020202020204" pitchFamily="34" charset="0"/>
              <a:buChar char="•"/>
            </a:pPr>
            <a:r>
              <a:rPr lang="en-US" sz="2000" b="0" i="0" dirty="0">
                <a:solidFill>
                  <a:srgbClr val="374151"/>
                </a:solidFill>
                <a:effectLst/>
                <a:latin typeface="Söhne"/>
              </a:rPr>
              <a:t>Analyzing Lifeline Groups: Grouping cells with similar behaviors for deeper insights</a:t>
            </a:r>
          </a:p>
        </p:txBody>
      </p:sp>
      <p:sp>
        <p:nvSpPr>
          <p:cNvPr id="4" name="Slide Number Placeholder 3">
            <a:extLst>
              <a:ext uri="{FF2B5EF4-FFF2-40B4-BE49-F238E27FC236}">
                <a16:creationId xmlns:a16="http://schemas.microsoft.com/office/drawing/2014/main" id="{7C67C0B8-2CC9-8B56-13B5-43B718CCAEC6}"/>
              </a:ext>
            </a:extLst>
          </p:cNvPr>
          <p:cNvSpPr>
            <a:spLocks noGrp="1"/>
          </p:cNvSpPr>
          <p:nvPr>
            <p:ph type="sldNum" sz="quarter" idx="11"/>
          </p:nvPr>
        </p:nvSpPr>
        <p:spPr/>
        <p:txBody>
          <a:bodyPr/>
          <a:lstStyle/>
          <a:p>
            <a:fld id="{103EA872-A674-449B-A120-B97244F8E91D}" type="slidenum">
              <a:rPr lang="en-GB" smtClean="0"/>
              <a:pPr/>
              <a:t>32</a:t>
            </a:fld>
            <a:endParaRPr lang="en-GB" dirty="0"/>
          </a:p>
        </p:txBody>
      </p:sp>
    </p:spTree>
    <p:extLst>
      <p:ext uri="{BB962C8B-B14F-4D97-AF65-F5344CB8AC3E}">
        <p14:creationId xmlns:p14="http://schemas.microsoft.com/office/powerpoint/2010/main" val="16806170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0E7CA-56A9-07EC-8F52-7A6C0C3B461E}"/>
              </a:ext>
            </a:extLst>
          </p:cNvPr>
          <p:cNvSpPr>
            <a:spLocks noGrp="1"/>
          </p:cNvSpPr>
          <p:nvPr>
            <p:ph type="title"/>
          </p:nvPr>
        </p:nvSpPr>
        <p:spPr/>
        <p:txBody>
          <a:bodyPr/>
          <a:lstStyle/>
          <a:p>
            <a:r>
              <a:rPr lang="en-US" dirty="0"/>
              <a:t>Methodology</a:t>
            </a:r>
            <a:endParaRPr lang="da-DK" dirty="0"/>
          </a:p>
        </p:txBody>
      </p:sp>
      <p:sp>
        <p:nvSpPr>
          <p:cNvPr id="3" name="Content Placeholder 2">
            <a:extLst>
              <a:ext uri="{FF2B5EF4-FFF2-40B4-BE49-F238E27FC236}">
                <a16:creationId xmlns:a16="http://schemas.microsoft.com/office/drawing/2014/main" id="{4A89BE8A-3B55-CAA5-2364-5F2BD9C06A53}"/>
              </a:ext>
            </a:extLst>
          </p:cNvPr>
          <p:cNvSpPr>
            <a:spLocks noGrp="1"/>
          </p:cNvSpPr>
          <p:nvPr>
            <p:ph idx="1"/>
          </p:nvPr>
        </p:nvSpPr>
        <p:spPr>
          <a:xfrm>
            <a:off x="1774726" y="1676400"/>
            <a:ext cx="9312374" cy="4545578"/>
          </a:xfrm>
        </p:spPr>
        <p:txBody>
          <a:bodyPr/>
          <a:lstStyle/>
          <a:p>
            <a:pPr algn="l"/>
            <a:r>
              <a:rPr lang="en-US" sz="2000" b="0" i="0" dirty="0">
                <a:solidFill>
                  <a:srgbClr val="374151"/>
                </a:solidFill>
                <a:effectLst/>
                <a:latin typeface="Söhne"/>
              </a:rPr>
              <a:t>Determining Metabolic States and Reactions</a:t>
            </a:r>
          </a:p>
          <a:p>
            <a:pPr lvl="1">
              <a:buFont typeface="Arial" panose="020B0604020202020204" pitchFamily="34" charset="0"/>
              <a:buChar char="•"/>
            </a:pPr>
            <a:r>
              <a:rPr lang="en-US" sz="2000" b="0" i="0" dirty="0">
                <a:solidFill>
                  <a:srgbClr val="374151"/>
                </a:solidFill>
                <a:effectLst/>
                <a:latin typeface="Söhne"/>
              </a:rPr>
              <a:t>Clustering Metabolic States: Employing various clustering techniques for reaction flux data</a:t>
            </a:r>
          </a:p>
          <a:p>
            <a:pPr lvl="1">
              <a:buFont typeface="Arial" panose="020B0604020202020204" pitchFamily="34" charset="0"/>
              <a:buChar char="•"/>
            </a:pPr>
            <a:r>
              <a:rPr lang="en-US" sz="2000" b="0" i="0" dirty="0">
                <a:solidFill>
                  <a:srgbClr val="374151"/>
                </a:solidFill>
                <a:effectLst/>
                <a:latin typeface="Söhne"/>
              </a:rPr>
              <a:t>Insight Extraction: Identifying meaningful metabolic states and reactions</a:t>
            </a:r>
          </a:p>
          <a:p>
            <a:pPr lvl="1">
              <a:buFont typeface="Arial" panose="020B0604020202020204" pitchFamily="34" charset="0"/>
              <a:buChar char="•"/>
            </a:pPr>
            <a:r>
              <a:rPr lang="en-US" sz="2000" b="0" i="0" dirty="0">
                <a:solidFill>
                  <a:srgbClr val="374151"/>
                </a:solidFill>
                <a:effectLst/>
                <a:latin typeface="Söhne"/>
              </a:rPr>
              <a:t>Optimization: Enhancing bioprocess control in industrial settings</a:t>
            </a:r>
          </a:p>
          <a:p>
            <a:pPr algn="l"/>
            <a:r>
              <a:rPr lang="en-US" sz="2000" b="0" i="0" dirty="0">
                <a:solidFill>
                  <a:srgbClr val="374151"/>
                </a:solidFill>
                <a:effectLst/>
                <a:latin typeface="Söhne"/>
              </a:rPr>
              <a:t>Innovative Data Representation</a:t>
            </a:r>
          </a:p>
          <a:p>
            <a:pPr lvl="1">
              <a:buFont typeface="Arial" panose="020B0604020202020204" pitchFamily="34" charset="0"/>
              <a:buChar char="•"/>
            </a:pPr>
            <a:r>
              <a:rPr lang="en-US" sz="2000" b="0" i="0" dirty="0">
                <a:solidFill>
                  <a:srgbClr val="374151"/>
                </a:solidFill>
                <a:effectLst/>
                <a:latin typeface="Söhne"/>
              </a:rPr>
              <a:t>Visualization with t-SNE: Mapping latent space for insight into data structure</a:t>
            </a:r>
          </a:p>
          <a:p>
            <a:pPr lvl="1">
              <a:buFont typeface="Arial" panose="020B0604020202020204" pitchFamily="34" charset="0"/>
              <a:buChar char="•"/>
            </a:pPr>
            <a:r>
              <a:rPr lang="en-US" sz="2000" b="0" i="0" dirty="0">
                <a:solidFill>
                  <a:srgbClr val="374151"/>
                </a:solidFill>
                <a:effectLst/>
                <a:latin typeface="Söhne"/>
              </a:rPr>
              <a:t>Learning Manifolds with Autoencoders: Capturing and modeling data manifold structures</a:t>
            </a:r>
          </a:p>
          <a:p>
            <a:pPr lvl="1">
              <a:buFont typeface="Arial" panose="020B0604020202020204" pitchFamily="34" charset="0"/>
              <a:buChar char="•"/>
            </a:pPr>
            <a:r>
              <a:rPr lang="en-US" sz="2000" b="0" i="0" dirty="0">
                <a:solidFill>
                  <a:srgbClr val="374151"/>
                </a:solidFill>
                <a:effectLst/>
                <a:latin typeface="Söhne"/>
              </a:rPr>
              <a:t>Powerful Representation: Effective encapsulation of underlying data distribution for interpretation and analysis</a:t>
            </a:r>
          </a:p>
        </p:txBody>
      </p:sp>
      <p:sp>
        <p:nvSpPr>
          <p:cNvPr id="4" name="Slide Number Placeholder 3">
            <a:extLst>
              <a:ext uri="{FF2B5EF4-FFF2-40B4-BE49-F238E27FC236}">
                <a16:creationId xmlns:a16="http://schemas.microsoft.com/office/drawing/2014/main" id="{7C67C0B8-2CC9-8B56-13B5-43B718CCAEC6}"/>
              </a:ext>
            </a:extLst>
          </p:cNvPr>
          <p:cNvSpPr>
            <a:spLocks noGrp="1"/>
          </p:cNvSpPr>
          <p:nvPr>
            <p:ph type="sldNum" sz="quarter" idx="11"/>
          </p:nvPr>
        </p:nvSpPr>
        <p:spPr/>
        <p:txBody>
          <a:bodyPr/>
          <a:lstStyle/>
          <a:p>
            <a:fld id="{103EA872-A674-449B-A120-B97244F8E91D}" type="slidenum">
              <a:rPr lang="en-GB" smtClean="0"/>
              <a:pPr/>
              <a:t>33</a:t>
            </a:fld>
            <a:endParaRPr lang="en-GB" dirty="0"/>
          </a:p>
        </p:txBody>
      </p:sp>
    </p:spTree>
    <p:extLst>
      <p:ext uri="{BB962C8B-B14F-4D97-AF65-F5344CB8AC3E}">
        <p14:creationId xmlns:p14="http://schemas.microsoft.com/office/powerpoint/2010/main" val="39814663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D0E0-F247-5849-2CA9-66159B577873}"/>
              </a:ext>
            </a:extLst>
          </p:cNvPr>
          <p:cNvSpPr>
            <a:spLocks noGrp="1"/>
          </p:cNvSpPr>
          <p:nvPr>
            <p:ph type="title"/>
          </p:nvPr>
        </p:nvSpPr>
        <p:spPr/>
        <p:txBody>
          <a:bodyPr/>
          <a:lstStyle/>
          <a:p>
            <a:r>
              <a:rPr lang="en-US" dirty="0"/>
              <a:t>Innovative Strategies &amp; Ideas</a:t>
            </a:r>
          </a:p>
        </p:txBody>
      </p:sp>
      <p:sp>
        <p:nvSpPr>
          <p:cNvPr id="3" name="Content Placeholder 2">
            <a:extLst>
              <a:ext uri="{FF2B5EF4-FFF2-40B4-BE49-F238E27FC236}">
                <a16:creationId xmlns:a16="http://schemas.microsoft.com/office/drawing/2014/main" id="{245EFA2F-4F05-F99E-FD98-C18FAB9893B2}"/>
              </a:ext>
            </a:extLst>
          </p:cNvPr>
          <p:cNvSpPr>
            <a:spLocks noGrp="1"/>
          </p:cNvSpPr>
          <p:nvPr>
            <p:ph idx="1"/>
          </p:nvPr>
        </p:nvSpPr>
        <p:spPr/>
        <p:txBody>
          <a:bodyPr/>
          <a:lstStyle/>
          <a:p>
            <a:pPr algn="l">
              <a:buFont typeface="Arial" panose="020B0604020202020204" pitchFamily="34" charset="0"/>
              <a:buChar char="•"/>
            </a:pPr>
            <a:r>
              <a:rPr lang="en-US" sz="2000" b="1" i="0" dirty="0">
                <a:solidFill>
                  <a:srgbClr val="374151"/>
                </a:solidFill>
                <a:effectLst/>
                <a:latin typeface="Söhne"/>
              </a:rPr>
              <a:t>Folded Autoencoder Structure</a:t>
            </a:r>
            <a:r>
              <a:rPr lang="en-US" sz="2000" b="0" i="0" dirty="0">
                <a:solidFill>
                  <a:srgbClr val="374151"/>
                </a:solidFill>
                <a:effectLst/>
                <a:latin typeface="Söhne"/>
              </a:rPr>
              <a:t>: Inspired by the folded autoencoder, explore the use of a folded autoencoder to optimize dimensionality reduction. The folded autoencoder reduces weights, improves performance, and lowers computational costs through symmetry</a:t>
            </a:r>
          </a:p>
          <a:p>
            <a:pPr algn="l">
              <a:buFont typeface="Arial" panose="020B0604020202020204" pitchFamily="34" charset="0"/>
              <a:buChar char="•"/>
            </a:pPr>
            <a:r>
              <a:rPr lang="en-US" sz="2000" b="1" i="0" dirty="0">
                <a:solidFill>
                  <a:srgbClr val="374151"/>
                </a:solidFill>
                <a:effectLst/>
                <a:latin typeface="Söhne"/>
              </a:rPr>
              <a:t>Regularized Autoencoders</a:t>
            </a:r>
            <a:r>
              <a:rPr lang="en-US" sz="2000" b="0" i="0" dirty="0">
                <a:solidFill>
                  <a:srgbClr val="374151"/>
                </a:solidFill>
                <a:effectLst/>
                <a:latin typeface="Söhne"/>
              </a:rPr>
              <a:t>: Consider employing regularized autoencoders to enhance model capabilities. These autoencoders utilize distinct loss functions to emphasize sparsity, minimize representation derivatives, and handle noisy or incomplete inputs, allowing for more effective data extraction</a:t>
            </a:r>
          </a:p>
          <a:p>
            <a:pPr algn="l">
              <a:buFont typeface="Arial" panose="020B0604020202020204" pitchFamily="34" charset="0"/>
              <a:buChar char="•"/>
            </a:pPr>
            <a:r>
              <a:rPr lang="en-US" sz="2000" b="1" i="0" dirty="0">
                <a:solidFill>
                  <a:srgbClr val="374151"/>
                </a:solidFill>
                <a:effectLst/>
                <a:latin typeface="Söhne"/>
              </a:rPr>
              <a:t>Deep Autoencoders</a:t>
            </a:r>
            <a:r>
              <a:rPr lang="en-US" sz="2000" b="0" i="0" dirty="0">
                <a:solidFill>
                  <a:srgbClr val="374151"/>
                </a:solidFill>
                <a:effectLst/>
                <a:latin typeface="Söhne"/>
              </a:rPr>
              <a:t>: Investigate the advantages of deep autoencoders with multiple hidden layers. Deep architectures, recognized for their approximation capabilities, can better capture complex mappings and constraints, providing significant benefits in compression and representation</a:t>
            </a:r>
          </a:p>
          <a:p>
            <a:endParaRPr lang="en-US" dirty="0"/>
          </a:p>
        </p:txBody>
      </p:sp>
      <p:sp>
        <p:nvSpPr>
          <p:cNvPr id="4" name="Slide Number Placeholder 3">
            <a:extLst>
              <a:ext uri="{FF2B5EF4-FFF2-40B4-BE49-F238E27FC236}">
                <a16:creationId xmlns:a16="http://schemas.microsoft.com/office/drawing/2014/main" id="{22350BB3-E3A7-E2AA-F1E6-F7C433CD4657}"/>
              </a:ext>
            </a:extLst>
          </p:cNvPr>
          <p:cNvSpPr>
            <a:spLocks noGrp="1"/>
          </p:cNvSpPr>
          <p:nvPr>
            <p:ph type="sldNum" sz="quarter" idx="11"/>
          </p:nvPr>
        </p:nvSpPr>
        <p:spPr/>
        <p:txBody>
          <a:bodyPr/>
          <a:lstStyle/>
          <a:p>
            <a:fld id="{103EA872-A674-449B-A120-B97244F8E91D}" type="slidenum">
              <a:rPr lang="en-GB" smtClean="0"/>
              <a:pPr/>
              <a:t>34</a:t>
            </a:fld>
            <a:endParaRPr lang="en-GB" dirty="0"/>
          </a:p>
        </p:txBody>
      </p:sp>
    </p:spTree>
    <p:extLst>
      <p:ext uri="{BB962C8B-B14F-4D97-AF65-F5344CB8AC3E}">
        <p14:creationId xmlns:p14="http://schemas.microsoft.com/office/powerpoint/2010/main" val="24950284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6A982-B2EA-2A91-183E-671E9009BADC}"/>
              </a:ext>
            </a:extLst>
          </p:cNvPr>
          <p:cNvSpPr>
            <a:spLocks noGrp="1"/>
          </p:cNvSpPr>
          <p:nvPr>
            <p:ph type="title"/>
          </p:nvPr>
        </p:nvSpPr>
        <p:spPr/>
        <p:txBody>
          <a:bodyPr/>
          <a:lstStyle/>
          <a:p>
            <a:r>
              <a:rPr lang="en-US" dirty="0"/>
              <a:t>Initial Results</a:t>
            </a:r>
          </a:p>
        </p:txBody>
      </p:sp>
      <p:sp>
        <p:nvSpPr>
          <p:cNvPr id="3" name="Content Placeholder 2">
            <a:extLst>
              <a:ext uri="{FF2B5EF4-FFF2-40B4-BE49-F238E27FC236}">
                <a16:creationId xmlns:a16="http://schemas.microsoft.com/office/drawing/2014/main" id="{7D1A1615-A098-412C-4ACA-6B144494F47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62BAA62B-D1C9-1D0A-47C7-145F6251B0C7}"/>
              </a:ext>
            </a:extLst>
          </p:cNvPr>
          <p:cNvSpPr>
            <a:spLocks noGrp="1"/>
          </p:cNvSpPr>
          <p:nvPr>
            <p:ph type="sldNum" sz="quarter" idx="11"/>
          </p:nvPr>
        </p:nvSpPr>
        <p:spPr/>
        <p:txBody>
          <a:bodyPr/>
          <a:lstStyle/>
          <a:p>
            <a:fld id="{103EA872-A674-449B-A120-B97244F8E91D}" type="slidenum">
              <a:rPr lang="en-GB" smtClean="0"/>
              <a:pPr/>
              <a:t>35</a:t>
            </a:fld>
            <a:endParaRPr lang="en-GB" dirty="0"/>
          </a:p>
        </p:txBody>
      </p:sp>
    </p:spTree>
    <p:extLst>
      <p:ext uri="{BB962C8B-B14F-4D97-AF65-F5344CB8AC3E}">
        <p14:creationId xmlns:p14="http://schemas.microsoft.com/office/powerpoint/2010/main" val="30159852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013EF6E-BC23-40A0-80D4-1EBE64DCC5D9}"/>
              </a:ext>
            </a:extLst>
          </p:cNvPr>
          <p:cNvSpPr>
            <a:spLocks noGrp="1"/>
          </p:cNvSpPr>
          <p:nvPr>
            <p:ph type="sldNum" sz="quarter" idx="12"/>
          </p:nvPr>
        </p:nvSpPr>
        <p:spPr/>
        <p:txBody>
          <a:bodyPr/>
          <a:lstStyle/>
          <a:p>
            <a:fld id="{103EA872-A674-449B-A120-B97244F8E91D}" type="slidenum">
              <a:rPr lang="en-GB" smtClean="0"/>
              <a:pPr/>
              <a:t>36</a:t>
            </a:fld>
            <a:endParaRPr lang="en-GB" dirty="0"/>
          </a:p>
        </p:txBody>
      </p:sp>
    </p:spTree>
    <p:custDataLst>
      <p:custData r:id="rId1"/>
      <p:custData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62CC8-4CC0-9138-5473-7FC27E5D7A53}"/>
              </a:ext>
            </a:extLst>
          </p:cNvPr>
          <p:cNvSpPr>
            <a:spLocks noGrp="1"/>
          </p:cNvSpPr>
          <p:nvPr>
            <p:ph type="title"/>
          </p:nvPr>
        </p:nvSpPr>
        <p:spPr/>
        <p:txBody>
          <a:bodyPr/>
          <a:lstStyle/>
          <a:p>
            <a:endParaRPr lang="da-DK" dirty="0"/>
          </a:p>
        </p:txBody>
      </p:sp>
      <p:sp>
        <p:nvSpPr>
          <p:cNvPr id="3" name="Content Placeholder 2">
            <a:extLst>
              <a:ext uri="{FF2B5EF4-FFF2-40B4-BE49-F238E27FC236}">
                <a16:creationId xmlns:a16="http://schemas.microsoft.com/office/drawing/2014/main" id="{47705C7C-0F20-86C6-1EDE-0F7CB872484A}"/>
              </a:ext>
            </a:extLst>
          </p:cNvPr>
          <p:cNvSpPr>
            <a:spLocks noGrp="1"/>
          </p:cNvSpPr>
          <p:nvPr>
            <p:ph idx="1"/>
          </p:nvPr>
        </p:nvSpPr>
        <p:spPr/>
        <p:txBody>
          <a:bodyPr/>
          <a:lstStyle/>
          <a:p>
            <a:r>
              <a:rPr lang="en-US" dirty="0"/>
              <a:t>Feature Selection</a:t>
            </a:r>
          </a:p>
          <a:p>
            <a:r>
              <a:rPr lang="en-US" dirty="0"/>
              <a:t>Dimension reduction using PCA (large-scale PCA) </a:t>
            </a:r>
          </a:p>
          <a:p>
            <a:r>
              <a:rPr lang="en-US" dirty="0"/>
              <a:t>Explained variance, and scree plot</a:t>
            </a:r>
          </a:p>
          <a:p>
            <a:r>
              <a:rPr lang="en-US" dirty="0"/>
              <a:t>Loadings and Biplot</a:t>
            </a:r>
          </a:p>
          <a:p>
            <a:r>
              <a:rPr lang="en-US" dirty="0"/>
              <a:t>Extracting the most informative features</a:t>
            </a:r>
          </a:p>
          <a:p>
            <a:r>
              <a:rPr lang="en-US" dirty="0"/>
              <a:t>Outlier detection</a:t>
            </a:r>
            <a:endParaRPr lang="da-DK" dirty="0"/>
          </a:p>
        </p:txBody>
      </p:sp>
      <p:sp>
        <p:nvSpPr>
          <p:cNvPr id="4" name="Slide Number Placeholder 3">
            <a:extLst>
              <a:ext uri="{FF2B5EF4-FFF2-40B4-BE49-F238E27FC236}">
                <a16:creationId xmlns:a16="http://schemas.microsoft.com/office/drawing/2014/main" id="{642F6DD0-67CF-E9ED-A975-D6554E2C2270}"/>
              </a:ext>
            </a:extLst>
          </p:cNvPr>
          <p:cNvSpPr>
            <a:spLocks noGrp="1"/>
          </p:cNvSpPr>
          <p:nvPr>
            <p:ph type="sldNum" sz="quarter" idx="11"/>
          </p:nvPr>
        </p:nvSpPr>
        <p:spPr/>
        <p:txBody>
          <a:bodyPr/>
          <a:lstStyle/>
          <a:p>
            <a:fld id="{103EA872-A674-449B-A120-B97244F8E91D}" type="slidenum">
              <a:rPr lang="en-GB" smtClean="0"/>
              <a:pPr/>
              <a:t>37</a:t>
            </a:fld>
            <a:endParaRPr lang="en-GB" dirty="0"/>
          </a:p>
        </p:txBody>
      </p:sp>
    </p:spTree>
    <p:extLst>
      <p:ext uri="{BB962C8B-B14F-4D97-AF65-F5344CB8AC3E}">
        <p14:creationId xmlns:p14="http://schemas.microsoft.com/office/powerpoint/2010/main" val="41218923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AB9D89-4678-4B3C-8679-3E429EFBB2DD}"/>
              </a:ext>
            </a:extLst>
          </p:cNvPr>
          <p:cNvSpPr>
            <a:spLocks noGrp="1"/>
          </p:cNvSpPr>
          <p:nvPr>
            <p:ph type="title"/>
          </p:nvPr>
        </p:nvSpPr>
        <p:spPr/>
        <p:txBody>
          <a:bodyPr/>
          <a:lstStyle/>
          <a:p>
            <a:r>
              <a:rPr lang="en-US" dirty="0"/>
              <a:t>Dynamic simulations of microbial communities under perturbations: opportunities for microbiome engineering</a:t>
            </a:r>
            <a:endParaRPr lang="en-GB" dirty="0"/>
          </a:p>
        </p:txBody>
      </p:sp>
      <p:sp>
        <p:nvSpPr>
          <p:cNvPr id="6" name="Content Placeholder 5">
            <a:extLst>
              <a:ext uri="{FF2B5EF4-FFF2-40B4-BE49-F238E27FC236}">
                <a16:creationId xmlns:a16="http://schemas.microsoft.com/office/drawing/2014/main" id="{5A5890CD-8F90-4FE7-841F-F7B0C2865BA2}"/>
              </a:ext>
            </a:extLst>
          </p:cNvPr>
          <p:cNvSpPr>
            <a:spLocks noGrp="1"/>
          </p:cNvSpPr>
          <p:nvPr>
            <p:ph idx="1"/>
          </p:nvPr>
        </p:nvSpPr>
        <p:spPr/>
        <p:txBody>
          <a:bodyPr/>
          <a:lstStyle/>
          <a:p>
            <a:r>
              <a:rPr lang="en-US" sz="1400" dirty="0"/>
              <a:t>Data Preprocessing: Before clustering the fluxes, the researchers perform preprocessing steps to filter out irrelevant reactions. They select a subset of equidistant time points from the time-series data. Reactions with constant values over time are removed. They also eliminate transport and exchange reactions, focusing on reactions within the inner metabolism. Additionally, redundant reactions are removed, keeping only one representative for coupled reactions.</a:t>
            </a:r>
          </a:p>
          <a:p>
            <a:endParaRPr lang="en-US" sz="1400" dirty="0"/>
          </a:p>
          <a:p>
            <a:r>
              <a:rPr lang="en-US" sz="1400" dirty="0"/>
              <a:t>Clustering: The metabolic reactions, based on their flux values over time and samples, are grouped using unsupervised machine learning techniques, specifically clustering algorithms. The paper refers to criteria from a previous study to determine the optimal number of clusters.</a:t>
            </a:r>
          </a:p>
          <a:p>
            <a:endParaRPr lang="en-US" sz="1400" dirty="0"/>
          </a:p>
          <a:p>
            <a:r>
              <a:rPr lang="en-US" sz="1400" dirty="0"/>
              <a:t>Random Forest Classifier: The flux-states resulting from clustering are used as labels for a Random Forest classifier. Random forests are an ensemble learning method that consists of multiple decision trees. In this case, the classifier is trained to predict the flux-state labels based on the reactions. This allows the researchers to identify which reactions contribute the most to differentiating between the flux-states.</a:t>
            </a:r>
          </a:p>
          <a:p>
            <a:endParaRPr lang="en-US" sz="1400" dirty="0"/>
          </a:p>
          <a:p>
            <a:r>
              <a:rPr lang="en-US" sz="1400" dirty="0"/>
              <a:t>Feature Importance: The feature importance of the reactions is computed using the Mean Decrease in Accuracy (MDA) metric. This metric measures the importance of each reaction in the random forest classifier for accurately predicting the flux-states. By analyzing the feature importance, the researchers can identify the reactions that have the most significant impact on distinguishing different flux-states.</a:t>
            </a:r>
            <a:endParaRPr lang="en-GB" sz="1400" dirty="0"/>
          </a:p>
        </p:txBody>
      </p:sp>
      <p:sp>
        <p:nvSpPr>
          <p:cNvPr id="4" name="Slide Number Placeholder 3"/>
          <p:cNvSpPr>
            <a:spLocks noGrp="1"/>
          </p:cNvSpPr>
          <p:nvPr>
            <p:ph type="sldNum" sz="quarter" idx="11"/>
          </p:nvPr>
        </p:nvSpPr>
        <p:spPr/>
        <p:txBody>
          <a:bodyPr/>
          <a:lstStyle/>
          <a:p>
            <a:fld id="{103EA872-A674-449B-A120-B97244F8E91D}" type="slidenum">
              <a:rPr lang="en-GB" smtClean="0"/>
              <a:pPr/>
              <a:t>38</a:t>
            </a:fld>
            <a:endParaRPr lang="en-GB" dirty="0"/>
          </a:p>
        </p:txBody>
      </p:sp>
    </p:spTree>
    <p:custDataLst>
      <p:custData r:id="rId1"/>
      <p:custData r:id="rId2"/>
    </p:custDataLst>
    <p:extLst>
      <p:ext uri="{BB962C8B-B14F-4D97-AF65-F5344CB8AC3E}">
        <p14:creationId xmlns:p14="http://schemas.microsoft.com/office/powerpoint/2010/main" val="1796381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11799-4BB3-AD89-4D20-999AB8C5DB2B}"/>
              </a:ext>
            </a:extLst>
          </p:cNvPr>
          <p:cNvSpPr>
            <a:spLocks noGrp="1"/>
          </p:cNvSpPr>
          <p:nvPr>
            <p:ph type="title"/>
          </p:nvPr>
        </p:nvSpPr>
        <p:spPr/>
        <p:txBody>
          <a:bodyPr/>
          <a:lstStyle/>
          <a:p>
            <a:r>
              <a:rPr lang="en-US" dirty="0"/>
              <a:t>Preserving interpretability while using PCA</a:t>
            </a:r>
            <a:endParaRPr lang="da-DK" dirty="0"/>
          </a:p>
        </p:txBody>
      </p:sp>
      <p:sp>
        <p:nvSpPr>
          <p:cNvPr id="3" name="Content Placeholder 2">
            <a:extLst>
              <a:ext uri="{FF2B5EF4-FFF2-40B4-BE49-F238E27FC236}">
                <a16:creationId xmlns:a16="http://schemas.microsoft.com/office/drawing/2014/main" id="{6DC21131-EE78-651C-06D6-F4C3A24C68C8}"/>
              </a:ext>
            </a:extLst>
          </p:cNvPr>
          <p:cNvSpPr>
            <a:spLocks noGrp="1"/>
          </p:cNvSpPr>
          <p:nvPr>
            <p:ph idx="1"/>
          </p:nvPr>
        </p:nvSpPr>
        <p:spPr/>
        <p:txBody>
          <a:bodyPr/>
          <a:lstStyle/>
          <a:p>
            <a:r>
              <a:rPr lang="en-US" sz="1200" dirty="0"/>
              <a:t>Feature Selection: Instead of relying solely on PCA for dimensionality reduction, you can perform feature selection techniques specifically tailored for your task. These techniques aim to identify the most informative and relevant reactions for clustering and analysis. Some popular feature selection methods include mutual information, L1 regularization (Lasso), recursive feature elimination, or variance thresholding. By selecting a subset of important reactions, you can retain the interpretability of the original metabolic reactions without relying on a latent space representation.</a:t>
            </a:r>
          </a:p>
          <a:p>
            <a:endParaRPr lang="en-US" sz="1200" dirty="0"/>
          </a:p>
          <a:p>
            <a:r>
              <a:rPr lang="en-US" sz="1200" dirty="0"/>
              <a:t>Interpretability-Aware Dimensionality Reduction: Explore alternative dimensionality reduction techniques that prioritize interpretability while reducing the feature space. For example, methods like Non-negative Matrix Factorization (NMF) or Sparse Principal Component Analysis (Sparse PCA) can provide reduced-dimensional representations while still allowing for interpretation in terms of the original metabolic reactions.</a:t>
            </a:r>
          </a:p>
          <a:p>
            <a:endParaRPr lang="en-US" sz="1200" dirty="0"/>
          </a:p>
          <a:p>
            <a:r>
              <a:rPr lang="en-US" sz="1200" dirty="0"/>
              <a:t>Integration of PCA with Feature Importance: If PCA is used as a preliminary step, you can combine it with the analysis of feature importance obtained from the subsequent random forest classifier. After applying PCA, you can use the reduced-dimensional representation as input to the random forest classifier. The feature importance analysis can then be performed on the original metabolic reactions rather than the PCA-transformed features. This way, you can identify the important reactions in the context of the original representation while still benefiting from the dimensionality reduction provided by PCA.</a:t>
            </a:r>
          </a:p>
          <a:p>
            <a:endParaRPr lang="en-US" sz="1200" dirty="0"/>
          </a:p>
          <a:p>
            <a:r>
              <a:rPr lang="en-US" sz="1200" dirty="0"/>
              <a:t>Domain Expertise and Biologically Driven Filtering: Consider incorporating domain expertise and biological knowledge to guide the preprocessing steps. For instance, you can apply additional filtering criteria based on known biochemical pathways, functional categories of reactions, or other relevant biological constraints. By leveraging domain expertise, you can refine the filtering process and focus on reactions that are biologically meaningful for your specific analysis.</a:t>
            </a:r>
            <a:endParaRPr lang="da-DK" sz="1200" dirty="0"/>
          </a:p>
        </p:txBody>
      </p:sp>
      <p:sp>
        <p:nvSpPr>
          <p:cNvPr id="4" name="Slide Number Placeholder 3">
            <a:extLst>
              <a:ext uri="{FF2B5EF4-FFF2-40B4-BE49-F238E27FC236}">
                <a16:creationId xmlns:a16="http://schemas.microsoft.com/office/drawing/2014/main" id="{5B1668A1-BEBF-76F3-C92B-E0B6E5A9E46A}"/>
              </a:ext>
            </a:extLst>
          </p:cNvPr>
          <p:cNvSpPr>
            <a:spLocks noGrp="1"/>
          </p:cNvSpPr>
          <p:nvPr>
            <p:ph type="sldNum" sz="quarter" idx="11"/>
          </p:nvPr>
        </p:nvSpPr>
        <p:spPr/>
        <p:txBody>
          <a:bodyPr/>
          <a:lstStyle/>
          <a:p>
            <a:fld id="{103EA872-A674-449B-A120-B97244F8E91D}" type="slidenum">
              <a:rPr lang="en-GB" smtClean="0"/>
              <a:pPr/>
              <a:t>39</a:t>
            </a:fld>
            <a:endParaRPr lang="en-GB" dirty="0"/>
          </a:p>
        </p:txBody>
      </p:sp>
    </p:spTree>
    <p:extLst>
      <p:ext uri="{BB962C8B-B14F-4D97-AF65-F5344CB8AC3E}">
        <p14:creationId xmlns:p14="http://schemas.microsoft.com/office/powerpoint/2010/main" val="27520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664AB-85B2-D49F-813B-1AB6BA8D64A8}"/>
              </a:ext>
            </a:extLst>
          </p:cNvPr>
          <p:cNvSpPr>
            <a:spLocks noGrp="1"/>
          </p:cNvSpPr>
          <p:nvPr>
            <p:ph type="title"/>
          </p:nvPr>
        </p:nvSpPr>
        <p:spPr/>
        <p:txBody>
          <a:bodyPr/>
          <a:lstStyle/>
          <a:p>
            <a:r>
              <a:rPr lang="en-US" dirty="0"/>
              <a:t>Alternative Methods</a:t>
            </a:r>
            <a:endParaRPr lang="da-DK" dirty="0"/>
          </a:p>
        </p:txBody>
      </p:sp>
      <p:sp>
        <p:nvSpPr>
          <p:cNvPr id="3" name="Content Placeholder 2">
            <a:extLst>
              <a:ext uri="{FF2B5EF4-FFF2-40B4-BE49-F238E27FC236}">
                <a16:creationId xmlns:a16="http://schemas.microsoft.com/office/drawing/2014/main" id="{7C2602E4-E405-E295-D5BF-FD774FA956A0}"/>
              </a:ext>
            </a:extLst>
          </p:cNvPr>
          <p:cNvSpPr>
            <a:spLocks noGrp="1"/>
          </p:cNvSpPr>
          <p:nvPr>
            <p:ph idx="1"/>
          </p:nvPr>
        </p:nvSpPr>
        <p:spPr/>
        <p:txBody>
          <a:bodyPr/>
          <a:lstStyle/>
          <a:p>
            <a:pPr marL="0" indent="0" algn="l">
              <a:buNone/>
            </a:pPr>
            <a:r>
              <a:rPr lang="en-US" b="1" i="0" dirty="0">
                <a:effectLst/>
              </a:rPr>
              <a:t>3. Alternative ML Algorithms</a:t>
            </a:r>
            <a:r>
              <a:rPr lang="en-US" b="0" i="0" dirty="0">
                <a:effectLst/>
              </a:rPr>
              <a:t>:</a:t>
            </a:r>
          </a:p>
          <a:p>
            <a:pPr marL="742950" lvl="1" indent="-285750" algn="l">
              <a:buFont typeface="+mj-lt"/>
              <a:buAutoNum type="arabicPeriod"/>
            </a:pPr>
            <a:r>
              <a:rPr lang="en-US" b="0" i="0" dirty="0">
                <a:effectLst/>
              </a:rPr>
              <a:t>Explore other ML algorithms beyond random forests, such as SVM, gradient boosting, or deep learning.</a:t>
            </a:r>
          </a:p>
          <a:p>
            <a:pPr marL="742950" lvl="1" indent="-285750" algn="l">
              <a:buFont typeface="+mj-lt"/>
              <a:buAutoNum type="arabicPeriod"/>
            </a:pPr>
            <a:r>
              <a:rPr lang="en-US" b="0" i="0" dirty="0">
                <a:effectLst/>
              </a:rPr>
              <a:t>Different algorithms have varying strengths and may yield better results for identifying relevant reactions.</a:t>
            </a:r>
          </a:p>
          <a:p>
            <a:pPr marL="0" indent="0" algn="l">
              <a:buNone/>
            </a:pPr>
            <a:r>
              <a:rPr lang="en-US" b="1" i="0" dirty="0">
                <a:effectLst/>
              </a:rPr>
              <a:t>4. Combination of Techniques</a:t>
            </a:r>
            <a:r>
              <a:rPr lang="en-US" b="0" i="0" dirty="0">
                <a:effectLst/>
              </a:rPr>
              <a:t>:</a:t>
            </a:r>
          </a:p>
          <a:p>
            <a:pPr marL="742950" lvl="1" indent="-285750" algn="l">
              <a:buFont typeface="+mj-lt"/>
              <a:buAutoNum type="arabicPeriod"/>
            </a:pPr>
            <a:r>
              <a:rPr lang="en-US" b="0" i="0" dirty="0">
                <a:effectLst/>
              </a:rPr>
              <a:t>Combining approaches can provide a comprehensive analysis.</a:t>
            </a:r>
          </a:p>
          <a:p>
            <a:pPr marL="742950" lvl="1" indent="-285750" algn="l">
              <a:buFont typeface="+mj-lt"/>
              <a:buAutoNum type="arabicPeriod"/>
            </a:pPr>
            <a:r>
              <a:rPr lang="en-US" b="0" i="0" dirty="0">
                <a:effectLst/>
              </a:rPr>
              <a:t>Use clustering to identify initial patterns, then apply dimensionality reduction or feature selection within each cluster.</a:t>
            </a:r>
          </a:p>
          <a:p>
            <a:pPr marL="742950" lvl="1" indent="-285750" algn="l">
              <a:buFont typeface="+mj-lt"/>
              <a:buAutoNum type="arabicPeriod"/>
            </a:pPr>
            <a:r>
              <a:rPr lang="en-US" b="0" i="0" dirty="0">
                <a:effectLst/>
              </a:rPr>
              <a:t>This hybrid approach leverages the strengths of different methods for a more comprehensive analysis.</a:t>
            </a:r>
          </a:p>
          <a:p>
            <a:endParaRPr lang="da-DK" dirty="0"/>
          </a:p>
        </p:txBody>
      </p:sp>
      <p:sp>
        <p:nvSpPr>
          <p:cNvPr id="4" name="Slide Number Placeholder 3">
            <a:extLst>
              <a:ext uri="{FF2B5EF4-FFF2-40B4-BE49-F238E27FC236}">
                <a16:creationId xmlns:a16="http://schemas.microsoft.com/office/drawing/2014/main" id="{501C6F22-EF6C-3817-CA7B-85A93E84849E}"/>
              </a:ext>
            </a:extLst>
          </p:cNvPr>
          <p:cNvSpPr>
            <a:spLocks noGrp="1"/>
          </p:cNvSpPr>
          <p:nvPr>
            <p:ph type="sldNum" sz="quarter" idx="11"/>
          </p:nvPr>
        </p:nvSpPr>
        <p:spPr/>
        <p:txBody>
          <a:bodyPr/>
          <a:lstStyle/>
          <a:p>
            <a:fld id="{103EA872-A674-449B-A120-B97244F8E91D}" type="slidenum">
              <a:rPr lang="en-GB" smtClean="0"/>
              <a:pPr/>
              <a:t>4</a:t>
            </a:fld>
            <a:endParaRPr lang="en-GB" dirty="0"/>
          </a:p>
        </p:txBody>
      </p:sp>
    </p:spTree>
    <p:extLst>
      <p:ext uri="{BB962C8B-B14F-4D97-AF65-F5344CB8AC3E}">
        <p14:creationId xmlns:p14="http://schemas.microsoft.com/office/powerpoint/2010/main" val="35731274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1482D-87FE-1B4E-3CEB-40A5C37F42C5}"/>
              </a:ext>
            </a:extLst>
          </p:cNvPr>
          <p:cNvSpPr>
            <a:spLocks noGrp="1"/>
          </p:cNvSpPr>
          <p:nvPr>
            <p:ph type="title"/>
          </p:nvPr>
        </p:nvSpPr>
        <p:spPr/>
        <p:txBody>
          <a:bodyPr/>
          <a:lstStyle/>
          <a:p>
            <a:r>
              <a:rPr lang="en-US" dirty="0"/>
              <a:t>Alternatives</a:t>
            </a:r>
            <a:endParaRPr lang="da-DK" dirty="0"/>
          </a:p>
        </p:txBody>
      </p:sp>
      <p:sp>
        <p:nvSpPr>
          <p:cNvPr id="3" name="Content Placeholder 2">
            <a:extLst>
              <a:ext uri="{FF2B5EF4-FFF2-40B4-BE49-F238E27FC236}">
                <a16:creationId xmlns:a16="http://schemas.microsoft.com/office/drawing/2014/main" id="{EE0175B4-1A9D-A025-141F-5E0A9A3A2044}"/>
              </a:ext>
            </a:extLst>
          </p:cNvPr>
          <p:cNvSpPr>
            <a:spLocks noGrp="1"/>
          </p:cNvSpPr>
          <p:nvPr>
            <p:ph idx="1"/>
          </p:nvPr>
        </p:nvSpPr>
        <p:spPr/>
        <p:txBody>
          <a:bodyPr/>
          <a:lstStyle/>
          <a:p>
            <a:r>
              <a:rPr lang="en-US" sz="1050" dirty="0"/>
              <a:t>While the approach mentioned in the paper, combining clustering and random forests, can be effective for identifying relevant reactions, there are situations where alternative methods may be preferred. Here are a few reasons why you might consider using other techniques over clustering and random forests:</a:t>
            </a:r>
          </a:p>
          <a:p>
            <a:endParaRPr lang="en-US" sz="1050" dirty="0"/>
          </a:p>
          <a:p>
            <a:r>
              <a:rPr lang="en-US" sz="1050" dirty="0"/>
              <a:t>Interpretability: Clustering alone may not provide explicit insights into the importance or contribution of individual reactions. It can group similar flux profiles together but might not reveal the specific reactions that drive the differences between clusters. Random forests help in identifying important features, but the interpretation might be limited to the context of the classifier. Other techniques like feature selection or dimensionality reduction methods with interpretability objectives can provide clearer insights into the specific reactions and their relevance.</a:t>
            </a:r>
          </a:p>
          <a:p>
            <a:endParaRPr lang="en-US" sz="1050" dirty="0"/>
          </a:p>
          <a:p>
            <a:r>
              <a:rPr lang="en-US" sz="1050" dirty="0"/>
              <a:t>Dimensionality Reduction: If the dataset has a high number of features (e.g., hundreds or thousands of reactions), dimensionality reduction techniques like PCA, NMF, or Sparse PCA can be useful. These methods capture the essential information in a reduced-dimensional space while maintaining interpretability. By reducing the dimensionality, you can potentially mitigate issues related to the curse of dimensionality, improve computational efficiency, and focus on the most informative features.</a:t>
            </a:r>
          </a:p>
          <a:p>
            <a:endParaRPr lang="en-US" sz="1050" dirty="0"/>
          </a:p>
          <a:p>
            <a:r>
              <a:rPr lang="en-US" sz="1050" dirty="0"/>
              <a:t>Alternative Machine Learning Algorithms: While random forests are widely used and offer good performance, it's worth exploring other machine learning algorithms as well. For example, support vector machines (SVM), gradient boosting, or deep learning techniques like neural networks may be suitable for the specific task of identifying relevant reactions. Different algorithms have varying strengths, and trying multiple methods can provide a comprehensive analysis and potentially better results for your specific dataset.</a:t>
            </a:r>
          </a:p>
          <a:p>
            <a:endParaRPr lang="en-US" sz="1050" dirty="0"/>
          </a:p>
          <a:p>
            <a:r>
              <a:rPr lang="en-US" sz="1050" dirty="0"/>
              <a:t>Combination of Techniques: It's not necessarily an "either-or" choice between clustering and random forests versus alternative techniques. Instead, a combination of approaches can be beneficial. For example, you can use clustering to identify initial groups or patterns in the data, then apply other techniques like dimensionality reduction or feature selection within each cluster to identify important reactions. This hybrid approach can leverage the strengths of different methods and provide a more comprehensive analysis.</a:t>
            </a:r>
          </a:p>
          <a:p>
            <a:endParaRPr lang="en-US" sz="1050" dirty="0"/>
          </a:p>
          <a:p>
            <a:r>
              <a:rPr lang="en-US" sz="1050" dirty="0"/>
              <a:t>Ultimately, the choice of techniques depends on the specific goals, characteristics of the data, and the interpretability requirements of your analysis. Exploring various options, combining methods, and considering the context of the problem can help you choose the most suitable techniques for your particular research or application.</a:t>
            </a:r>
            <a:endParaRPr lang="da-DK" sz="1050" dirty="0"/>
          </a:p>
        </p:txBody>
      </p:sp>
      <p:sp>
        <p:nvSpPr>
          <p:cNvPr id="4" name="Slide Number Placeholder 3">
            <a:extLst>
              <a:ext uri="{FF2B5EF4-FFF2-40B4-BE49-F238E27FC236}">
                <a16:creationId xmlns:a16="http://schemas.microsoft.com/office/drawing/2014/main" id="{CB45D5BD-D590-A86B-6E5F-49994283D179}"/>
              </a:ext>
            </a:extLst>
          </p:cNvPr>
          <p:cNvSpPr>
            <a:spLocks noGrp="1"/>
          </p:cNvSpPr>
          <p:nvPr>
            <p:ph type="sldNum" sz="quarter" idx="11"/>
          </p:nvPr>
        </p:nvSpPr>
        <p:spPr/>
        <p:txBody>
          <a:bodyPr/>
          <a:lstStyle/>
          <a:p>
            <a:fld id="{103EA872-A674-449B-A120-B97244F8E91D}" type="slidenum">
              <a:rPr lang="en-GB" smtClean="0"/>
              <a:pPr/>
              <a:t>40</a:t>
            </a:fld>
            <a:endParaRPr lang="en-GB" dirty="0"/>
          </a:p>
        </p:txBody>
      </p:sp>
    </p:spTree>
    <p:extLst>
      <p:ext uri="{BB962C8B-B14F-4D97-AF65-F5344CB8AC3E}">
        <p14:creationId xmlns:p14="http://schemas.microsoft.com/office/powerpoint/2010/main" val="29757681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505B1-88E4-9529-FEBB-CCEA787A0643}"/>
              </a:ext>
            </a:extLst>
          </p:cNvPr>
          <p:cNvSpPr>
            <a:spLocks noGrp="1"/>
          </p:cNvSpPr>
          <p:nvPr>
            <p:ph type="title"/>
          </p:nvPr>
        </p:nvSpPr>
        <p:spPr/>
        <p:txBody>
          <a:bodyPr/>
          <a:lstStyle/>
          <a:p>
            <a:r>
              <a:rPr lang="en-US" dirty="0"/>
              <a:t>Analyzing Loadings</a:t>
            </a:r>
            <a:endParaRPr lang="da-DK" dirty="0"/>
          </a:p>
        </p:txBody>
      </p:sp>
      <p:sp>
        <p:nvSpPr>
          <p:cNvPr id="3" name="Content Placeholder 2">
            <a:extLst>
              <a:ext uri="{FF2B5EF4-FFF2-40B4-BE49-F238E27FC236}">
                <a16:creationId xmlns:a16="http://schemas.microsoft.com/office/drawing/2014/main" id="{74F2CD34-E267-7ABF-05E9-057796E18B32}"/>
              </a:ext>
            </a:extLst>
          </p:cNvPr>
          <p:cNvSpPr>
            <a:spLocks noGrp="1"/>
          </p:cNvSpPr>
          <p:nvPr>
            <p:ph idx="1"/>
          </p:nvPr>
        </p:nvSpPr>
        <p:spPr/>
        <p:txBody>
          <a:bodyPr/>
          <a:lstStyle/>
          <a:p>
            <a:pPr algn="l"/>
            <a:r>
              <a:rPr lang="en-US" sz="1200" b="0" i="0" dirty="0">
                <a:effectLst/>
              </a:rPr>
              <a:t>When the loadings in PCA are relatively close in magnitude, it suggests that multiple features (reactions in this case) contribute similarly to the corresponding principal component. In such situations, it can be challenging to distinguish the most important reactions solely based on the absolute values of the loadings.</a:t>
            </a:r>
          </a:p>
          <a:p>
            <a:pPr algn="l"/>
            <a:r>
              <a:rPr lang="en-US" sz="1200" b="0" i="0" dirty="0">
                <a:effectLst/>
              </a:rPr>
              <a:t>To handle cases where the loadings are close, you can consider the following approaches:</a:t>
            </a:r>
          </a:p>
          <a:p>
            <a:pPr algn="l">
              <a:buFont typeface="+mj-lt"/>
              <a:buAutoNum type="arabicPeriod"/>
            </a:pPr>
            <a:r>
              <a:rPr lang="en-US" sz="1200" b="0" i="0" dirty="0">
                <a:effectLst/>
              </a:rPr>
              <a:t>Look for Consistency: Examine the loadings across multiple principal components. If a particular reaction consistently exhibits high loadings across multiple components, it indicates its importance in explaining the underlying variability in the dataset.</a:t>
            </a:r>
          </a:p>
          <a:p>
            <a:pPr algn="l">
              <a:buFont typeface="+mj-lt"/>
              <a:buAutoNum type="arabicPeriod"/>
            </a:pPr>
            <a:r>
              <a:rPr lang="en-US" sz="1200" b="0" i="0" dirty="0">
                <a:effectLst/>
              </a:rPr>
              <a:t>Consider Cumulative Explained Variance: Assess the cumulative explained variance ratio associated with each principal component. If a component contributes significantly to the cumulative explained variance, the reactions with relatively higher loadings in that component may be considered more important.</a:t>
            </a:r>
          </a:p>
          <a:p>
            <a:pPr algn="l">
              <a:buFont typeface="+mj-lt"/>
              <a:buAutoNum type="arabicPeriod"/>
            </a:pPr>
            <a:r>
              <a:rPr lang="en-US" sz="1200" b="0" i="0" dirty="0">
                <a:effectLst/>
              </a:rPr>
              <a:t>Analyze Patterns and Relationships: Instead of solely relying on the magnitude of loadings, examine the patterns and relationships among the loadings of different reactions. Look for groups of reactions with similar loadings, as they may collectively represent an important metabolic pathway or functional module.</a:t>
            </a:r>
          </a:p>
          <a:p>
            <a:pPr algn="l">
              <a:buFont typeface="+mj-lt"/>
              <a:buAutoNum type="arabicPeriod"/>
            </a:pPr>
            <a:r>
              <a:rPr lang="en-US" sz="1200" b="0" i="0" dirty="0">
                <a:effectLst/>
              </a:rPr>
              <a:t>Combine with Domain Knowledge: Incorporate prior domain knowledge, biological context, or existing literature to guide the interpretation of the loadings. Some reactions may have known functional significance or strong associations with the research problem, which can help prioritize their importance.</a:t>
            </a:r>
          </a:p>
          <a:p>
            <a:pPr algn="l">
              <a:buFont typeface="+mj-lt"/>
              <a:buAutoNum type="arabicPeriod"/>
            </a:pPr>
            <a:r>
              <a:rPr lang="en-US" sz="1200" b="0" i="0" dirty="0">
                <a:effectLst/>
              </a:rPr>
              <a:t>Perform Sensitivity Analysis: Explore the impact of varying the number of principal components used in the analysis. By including additional components, you may uncover subtle differences in the loadings that can help differentiate the importance of closely related reactions.</a:t>
            </a:r>
          </a:p>
          <a:p>
            <a:pPr algn="l"/>
            <a:r>
              <a:rPr lang="en-US" sz="1200" b="0" i="0" dirty="0">
                <a:effectLst/>
              </a:rPr>
              <a:t>Remember that PCA is just one method for dimensionality reduction and feature analysis. If the closeness of loadings poses challenges in your analysis, you can consider alternative techniques such as sparse PCA, non-negative matrix factorization (NMF), or feature selection methods to further explore the importance of reactions in your research problem.</a:t>
            </a:r>
          </a:p>
          <a:p>
            <a:endParaRPr lang="da-DK" sz="1200" dirty="0"/>
          </a:p>
        </p:txBody>
      </p:sp>
      <p:sp>
        <p:nvSpPr>
          <p:cNvPr id="4" name="Slide Number Placeholder 3">
            <a:extLst>
              <a:ext uri="{FF2B5EF4-FFF2-40B4-BE49-F238E27FC236}">
                <a16:creationId xmlns:a16="http://schemas.microsoft.com/office/drawing/2014/main" id="{32392924-1379-009B-3BB7-F5F1D18C4228}"/>
              </a:ext>
            </a:extLst>
          </p:cNvPr>
          <p:cNvSpPr>
            <a:spLocks noGrp="1"/>
          </p:cNvSpPr>
          <p:nvPr>
            <p:ph type="sldNum" sz="quarter" idx="11"/>
          </p:nvPr>
        </p:nvSpPr>
        <p:spPr/>
        <p:txBody>
          <a:bodyPr/>
          <a:lstStyle/>
          <a:p>
            <a:fld id="{103EA872-A674-449B-A120-B97244F8E91D}" type="slidenum">
              <a:rPr lang="en-GB" smtClean="0"/>
              <a:pPr/>
              <a:t>41</a:t>
            </a:fld>
            <a:endParaRPr lang="en-GB" dirty="0"/>
          </a:p>
        </p:txBody>
      </p:sp>
    </p:spTree>
    <p:extLst>
      <p:ext uri="{BB962C8B-B14F-4D97-AF65-F5344CB8AC3E}">
        <p14:creationId xmlns:p14="http://schemas.microsoft.com/office/powerpoint/2010/main" val="31066253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4FBDB-FF20-78DB-6AFB-27F214AF0415}"/>
              </a:ext>
            </a:extLst>
          </p:cNvPr>
          <p:cNvSpPr>
            <a:spLocks noGrp="1"/>
          </p:cNvSpPr>
          <p:nvPr>
            <p:ph type="title"/>
          </p:nvPr>
        </p:nvSpPr>
        <p:spPr/>
        <p:txBody>
          <a:bodyPr/>
          <a:lstStyle/>
          <a:p>
            <a:r>
              <a:rPr lang="en-US" dirty="0"/>
              <a:t>Cell Lifelines</a:t>
            </a:r>
            <a:endParaRPr lang="da-DK" dirty="0"/>
          </a:p>
        </p:txBody>
      </p:sp>
      <p:sp>
        <p:nvSpPr>
          <p:cNvPr id="3" name="Content Placeholder 2">
            <a:extLst>
              <a:ext uri="{FF2B5EF4-FFF2-40B4-BE49-F238E27FC236}">
                <a16:creationId xmlns:a16="http://schemas.microsoft.com/office/drawing/2014/main" id="{DD7A7ADE-D22D-9459-1970-9554AF922C9B}"/>
              </a:ext>
            </a:extLst>
          </p:cNvPr>
          <p:cNvSpPr>
            <a:spLocks noGrp="1"/>
          </p:cNvSpPr>
          <p:nvPr>
            <p:ph idx="1"/>
          </p:nvPr>
        </p:nvSpPr>
        <p:spPr/>
        <p:txBody>
          <a:bodyPr/>
          <a:lstStyle/>
          <a:p>
            <a:pPr algn="l"/>
            <a:r>
              <a:rPr lang="en-US" sz="1400" b="0" i="0" dirty="0">
                <a:solidFill>
                  <a:srgbClr val="374151"/>
                </a:solidFill>
                <a:effectLst/>
              </a:rPr>
              <a:t>If your cell lifelines data has thousands of time points but only 4 columns (x, y, z, and substrate concentration), it means that you have high-dimensional data with a large number of observations. In this case, using PCA with 4 components will not be suitable for dimensionality reduction because you are already using all the available columns.</a:t>
            </a:r>
          </a:p>
          <a:p>
            <a:pPr algn="l"/>
            <a:r>
              <a:rPr lang="en-US" sz="1400" b="0" i="0" dirty="0">
                <a:solidFill>
                  <a:srgbClr val="374151"/>
                </a:solidFill>
                <a:effectLst/>
              </a:rPr>
              <a:t>PCA is primarily used to reduce the dimensionality of data by capturing the most significant variations in the dataset. If you want to reduce the number of rows (observations) while retaining the 4 columns, you can consider alternative techniques such as sampling or filtering methods.</a:t>
            </a:r>
          </a:p>
          <a:p>
            <a:pPr algn="l"/>
            <a:r>
              <a:rPr lang="en-US" sz="1400" b="0" i="0" dirty="0">
                <a:solidFill>
                  <a:srgbClr val="374151"/>
                </a:solidFill>
                <a:effectLst/>
              </a:rPr>
              <a:t>Here are a couple of approaches you can consider:</a:t>
            </a:r>
          </a:p>
          <a:p>
            <a:pPr algn="l">
              <a:buFont typeface="+mj-lt"/>
              <a:buAutoNum type="arabicPeriod"/>
            </a:pPr>
            <a:r>
              <a:rPr lang="en-US" sz="1400" b="0" i="0" dirty="0">
                <a:solidFill>
                  <a:srgbClr val="374151"/>
                </a:solidFill>
                <a:effectLst/>
              </a:rPr>
              <a:t>Sampling: If the number of time points is too large and you want to reduce the dataset while preserving the overall distribution of the data, you can use random sampling techniques. Randomly select a subset of time points from the dataset that adequately represents the overall behavior. This will reduce the number of rows while retaining the original columns.</a:t>
            </a:r>
          </a:p>
          <a:p>
            <a:pPr algn="l">
              <a:buFont typeface="+mj-lt"/>
              <a:buAutoNum type="arabicPeriod"/>
            </a:pPr>
            <a:r>
              <a:rPr lang="en-US" sz="1400" b="0" i="0" dirty="0">
                <a:solidFill>
                  <a:srgbClr val="374151"/>
                </a:solidFill>
                <a:effectLst/>
              </a:rPr>
              <a:t>Filtering: If there are specific criteria or patterns you want to consider for selecting time points, you can apply filtering techniques. For example, you can filter out time points that fall within a certain range or meet specific conditions based on the substrate concentration or other relevant factors.</a:t>
            </a:r>
          </a:p>
          <a:p>
            <a:pPr algn="l"/>
            <a:r>
              <a:rPr lang="en-US" sz="1400" b="0" i="0" dirty="0">
                <a:solidFill>
                  <a:srgbClr val="374151"/>
                </a:solidFill>
                <a:effectLst/>
              </a:rPr>
              <a:t>Both sampling and filtering methods can help you reduce the number of rows in your dataset while retaining the original columns of interest (x, y, z, and substrate concentration). After reducing the dataset, you can then perform PCA or other analyses as needed.</a:t>
            </a:r>
          </a:p>
          <a:p>
            <a:pPr algn="l"/>
            <a:r>
              <a:rPr lang="en-US" sz="1400" b="0" i="0" dirty="0">
                <a:solidFill>
                  <a:srgbClr val="374151"/>
                </a:solidFill>
                <a:effectLst/>
              </a:rPr>
              <a:t>Remember to consider the implications of reducing the dataset on the representativeness and generalizability of your results. It's important to ensure that the reduced dataset still captures the essential characteristics and patterns of the original data.</a:t>
            </a:r>
          </a:p>
          <a:p>
            <a:endParaRPr lang="da-DK" sz="1400" dirty="0"/>
          </a:p>
        </p:txBody>
      </p:sp>
      <p:sp>
        <p:nvSpPr>
          <p:cNvPr id="4" name="Slide Number Placeholder 3">
            <a:extLst>
              <a:ext uri="{FF2B5EF4-FFF2-40B4-BE49-F238E27FC236}">
                <a16:creationId xmlns:a16="http://schemas.microsoft.com/office/drawing/2014/main" id="{FA5818B6-F499-C20E-4DC2-B110C0C28CD1}"/>
              </a:ext>
            </a:extLst>
          </p:cNvPr>
          <p:cNvSpPr>
            <a:spLocks noGrp="1"/>
          </p:cNvSpPr>
          <p:nvPr>
            <p:ph type="sldNum" sz="quarter" idx="11"/>
          </p:nvPr>
        </p:nvSpPr>
        <p:spPr/>
        <p:txBody>
          <a:bodyPr/>
          <a:lstStyle/>
          <a:p>
            <a:fld id="{103EA872-A674-449B-A120-B97244F8E91D}" type="slidenum">
              <a:rPr lang="en-GB" smtClean="0"/>
              <a:pPr/>
              <a:t>42</a:t>
            </a:fld>
            <a:endParaRPr lang="en-GB" dirty="0"/>
          </a:p>
        </p:txBody>
      </p:sp>
    </p:spTree>
    <p:extLst>
      <p:ext uri="{BB962C8B-B14F-4D97-AF65-F5344CB8AC3E}">
        <p14:creationId xmlns:p14="http://schemas.microsoft.com/office/powerpoint/2010/main" val="5010346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7D844-D950-9687-267F-CAF49329064C}"/>
              </a:ext>
            </a:extLst>
          </p:cNvPr>
          <p:cNvSpPr>
            <a:spLocks noGrp="1"/>
          </p:cNvSpPr>
          <p:nvPr>
            <p:ph type="title"/>
          </p:nvPr>
        </p:nvSpPr>
        <p:spPr/>
        <p:txBody>
          <a:bodyPr/>
          <a:lstStyle/>
          <a:p>
            <a:r>
              <a:rPr lang="en-US" dirty="0"/>
              <a:t>Autoencoders </a:t>
            </a:r>
            <a:endParaRPr lang="da-DK" dirty="0"/>
          </a:p>
        </p:txBody>
      </p:sp>
      <p:sp>
        <p:nvSpPr>
          <p:cNvPr id="3" name="Content Placeholder 2">
            <a:extLst>
              <a:ext uri="{FF2B5EF4-FFF2-40B4-BE49-F238E27FC236}">
                <a16:creationId xmlns:a16="http://schemas.microsoft.com/office/drawing/2014/main" id="{BDEC871A-1EA8-615D-5FDB-4F58932E9F2B}"/>
              </a:ext>
            </a:extLst>
          </p:cNvPr>
          <p:cNvSpPr>
            <a:spLocks noGrp="1"/>
          </p:cNvSpPr>
          <p:nvPr>
            <p:ph idx="1"/>
          </p:nvPr>
        </p:nvSpPr>
        <p:spPr/>
        <p:txBody>
          <a:bodyPr/>
          <a:lstStyle/>
          <a:p>
            <a:pPr algn="l">
              <a:buFont typeface="Arial" panose="020B0604020202020204" pitchFamily="34" charset="0"/>
              <a:buChar char="•"/>
            </a:pPr>
            <a:r>
              <a:rPr lang="en-US" sz="2000" b="0" i="0" dirty="0">
                <a:solidFill>
                  <a:srgbClr val="374151"/>
                </a:solidFill>
                <a:effectLst/>
              </a:rPr>
              <a:t>Problem: Multidimensionality in sensor data requires summarization for easy clustering.</a:t>
            </a:r>
          </a:p>
          <a:p>
            <a:pPr algn="l">
              <a:buFont typeface="Arial" panose="020B0604020202020204" pitchFamily="34" charset="0"/>
              <a:buChar char="•"/>
            </a:pPr>
            <a:r>
              <a:rPr lang="en-US" sz="2000" b="0" i="0" dirty="0">
                <a:solidFill>
                  <a:srgbClr val="374151"/>
                </a:solidFill>
                <a:effectLst/>
              </a:rPr>
              <a:t>Technique: Custom autoencoder using </a:t>
            </a:r>
            <a:r>
              <a:rPr lang="en-US" sz="2000" b="0" i="0" dirty="0" err="1">
                <a:solidFill>
                  <a:srgbClr val="374151"/>
                </a:solidFill>
                <a:effectLst/>
              </a:rPr>
              <a:t>Keras</a:t>
            </a:r>
            <a:r>
              <a:rPr lang="en-US" sz="2000" b="0" i="0" dirty="0">
                <a:solidFill>
                  <a:srgbClr val="374151"/>
                </a:solidFill>
                <a:effectLst/>
              </a:rPr>
              <a:t> for dimensionality reduction.</a:t>
            </a:r>
          </a:p>
          <a:p>
            <a:pPr algn="l">
              <a:buFont typeface="Arial" panose="020B0604020202020204" pitchFamily="34" charset="0"/>
              <a:buChar char="•"/>
            </a:pPr>
            <a:r>
              <a:rPr lang="en-US" sz="2000" b="0" i="0" dirty="0">
                <a:solidFill>
                  <a:srgbClr val="374151"/>
                </a:solidFill>
                <a:effectLst/>
              </a:rPr>
              <a:t>Architecture: Encoder and decoder with Dense layers.</a:t>
            </a:r>
          </a:p>
          <a:p>
            <a:pPr algn="l">
              <a:buFont typeface="Arial" panose="020B0604020202020204" pitchFamily="34" charset="0"/>
              <a:buChar char="•"/>
            </a:pPr>
            <a:r>
              <a:rPr lang="en-US" sz="2000" b="0" i="0" dirty="0">
                <a:solidFill>
                  <a:srgbClr val="374151"/>
                </a:solidFill>
                <a:effectLst/>
              </a:rPr>
              <a:t>Data: 20 individuals, 3 positional series of movements (length 170).</a:t>
            </a:r>
          </a:p>
          <a:p>
            <a:pPr algn="l">
              <a:buFont typeface="Arial" panose="020B0604020202020204" pitchFamily="34" charset="0"/>
              <a:buChar char="•"/>
            </a:pPr>
            <a:r>
              <a:rPr lang="en-US" sz="2000" b="0" i="0" dirty="0">
                <a:solidFill>
                  <a:srgbClr val="374151"/>
                </a:solidFill>
                <a:effectLst/>
              </a:rPr>
              <a:t>Training: First 10 individuals used for training.</a:t>
            </a:r>
          </a:p>
          <a:p>
            <a:pPr algn="l">
              <a:buFont typeface="Arial" panose="020B0604020202020204" pitchFamily="34" charset="0"/>
              <a:buChar char="•"/>
            </a:pPr>
            <a:r>
              <a:rPr lang="en-US" sz="2000" b="0" i="0" dirty="0">
                <a:solidFill>
                  <a:srgbClr val="374151"/>
                </a:solidFill>
                <a:effectLst/>
              </a:rPr>
              <a:t>Evaluation: Reconstruction errors computed for remaining individuals.</a:t>
            </a:r>
          </a:p>
          <a:p>
            <a:pPr algn="l">
              <a:buFont typeface="Arial" panose="020B0604020202020204" pitchFamily="34" charset="0"/>
              <a:buChar char="•"/>
            </a:pPr>
            <a:r>
              <a:rPr lang="en-US" sz="2000" b="0" i="0" dirty="0">
                <a:solidFill>
                  <a:srgbClr val="374151"/>
                </a:solidFill>
                <a:effectLst/>
              </a:rPr>
              <a:t>Interpretation: Low errors indicate confident activity detection.</a:t>
            </a:r>
          </a:p>
          <a:p>
            <a:pPr algn="l">
              <a:buFont typeface="Arial" panose="020B0604020202020204" pitchFamily="34" charset="0"/>
              <a:buChar char="•"/>
            </a:pPr>
            <a:r>
              <a:rPr lang="en-US" sz="2000" b="0" i="0" dirty="0">
                <a:solidFill>
                  <a:srgbClr val="374151"/>
                </a:solidFill>
                <a:effectLst/>
              </a:rPr>
              <a:t>Benefits: Captures temporal dynamics and interactions between reactions.</a:t>
            </a:r>
          </a:p>
          <a:p>
            <a:pPr algn="l">
              <a:buFont typeface="Arial" panose="020B0604020202020204" pitchFamily="34" charset="0"/>
              <a:buChar char="•"/>
            </a:pPr>
            <a:r>
              <a:rPr lang="en-US" sz="2000" b="0" i="0" dirty="0">
                <a:solidFill>
                  <a:srgbClr val="374151"/>
                </a:solidFill>
                <a:effectLst/>
              </a:rPr>
              <a:t>Applicability: Suitable for temporal data with time series representations of reactions.</a:t>
            </a:r>
          </a:p>
          <a:p>
            <a:endParaRPr lang="da-DK" sz="2000" dirty="0"/>
          </a:p>
        </p:txBody>
      </p:sp>
      <p:sp>
        <p:nvSpPr>
          <p:cNvPr id="4" name="Slide Number Placeholder 3">
            <a:extLst>
              <a:ext uri="{FF2B5EF4-FFF2-40B4-BE49-F238E27FC236}">
                <a16:creationId xmlns:a16="http://schemas.microsoft.com/office/drawing/2014/main" id="{80C54F05-5A51-CCF7-C951-E862CF0F831F}"/>
              </a:ext>
            </a:extLst>
          </p:cNvPr>
          <p:cNvSpPr>
            <a:spLocks noGrp="1"/>
          </p:cNvSpPr>
          <p:nvPr>
            <p:ph type="sldNum" sz="quarter" idx="11"/>
          </p:nvPr>
        </p:nvSpPr>
        <p:spPr/>
        <p:txBody>
          <a:bodyPr/>
          <a:lstStyle/>
          <a:p>
            <a:fld id="{103EA872-A674-449B-A120-B97244F8E91D}" type="slidenum">
              <a:rPr lang="en-GB" smtClean="0"/>
              <a:pPr/>
              <a:t>43</a:t>
            </a:fld>
            <a:endParaRPr lang="en-GB" dirty="0"/>
          </a:p>
        </p:txBody>
      </p:sp>
    </p:spTree>
    <p:extLst>
      <p:ext uri="{BB962C8B-B14F-4D97-AF65-F5344CB8AC3E}">
        <p14:creationId xmlns:p14="http://schemas.microsoft.com/office/powerpoint/2010/main" val="40038574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72BA-15AB-A06E-F068-5D97E092B912}"/>
              </a:ext>
            </a:extLst>
          </p:cNvPr>
          <p:cNvSpPr>
            <a:spLocks noGrp="1"/>
          </p:cNvSpPr>
          <p:nvPr>
            <p:ph type="title"/>
          </p:nvPr>
        </p:nvSpPr>
        <p:spPr/>
        <p:txBody>
          <a:bodyPr/>
          <a:lstStyle/>
          <a:p>
            <a:endParaRPr lang="da-DK" dirty="0"/>
          </a:p>
        </p:txBody>
      </p:sp>
      <p:sp>
        <p:nvSpPr>
          <p:cNvPr id="3" name="Content Placeholder 2">
            <a:extLst>
              <a:ext uri="{FF2B5EF4-FFF2-40B4-BE49-F238E27FC236}">
                <a16:creationId xmlns:a16="http://schemas.microsoft.com/office/drawing/2014/main" id="{4BE04EF9-98E8-A355-BBEC-4448F145A8E6}"/>
              </a:ext>
            </a:extLst>
          </p:cNvPr>
          <p:cNvSpPr>
            <a:spLocks noGrp="1"/>
          </p:cNvSpPr>
          <p:nvPr>
            <p:ph idx="1"/>
          </p:nvPr>
        </p:nvSpPr>
        <p:spPr/>
        <p:txBody>
          <a:bodyPr/>
          <a:lstStyle/>
          <a:p>
            <a:r>
              <a:rPr lang="en-US" b="0" i="0" dirty="0">
                <a:solidFill>
                  <a:srgbClr val="374151"/>
                </a:solidFill>
                <a:effectLst/>
                <a:latin typeface="+mj-lt"/>
              </a:rPr>
              <a:t>Predictive Modeling: Autoencoders can be extended to include additional layers beyond the decoder. By incorporating supervised learning techniques, such as adding classification or regression layers on top of the autoencoder architecture, the learned features can be used for predictive modeling tasks. The encoder captures meaningful representations of the cell lifeline data, which can aid in predicting specific outcomes or properties of interest.</a:t>
            </a:r>
          </a:p>
          <a:p>
            <a:endParaRPr lang="da-DK" dirty="0">
              <a:latin typeface="+mj-lt"/>
            </a:endParaRPr>
          </a:p>
        </p:txBody>
      </p:sp>
      <p:sp>
        <p:nvSpPr>
          <p:cNvPr id="4" name="Slide Number Placeholder 3">
            <a:extLst>
              <a:ext uri="{FF2B5EF4-FFF2-40B4-BE49-F238E27FC236}">
                <a16:creationId xmlns:a16="http://schemas.microsoft.com/office/drawing/2014/main" id="{3CAA5A6A-B9FE-C8EE-6D27-1E49CEC1E775}"/>
              </a:ext>
            </a:extLst>
          </p:cNvPr>
          <p:cNvSpPr>
            <a:spLocks noGrp="1"/>
          </p:cNvSpPr>
          <p:nvPr>
            <p:ph type="sldNum" sz="quarter" idx="11"/>
          </p:nvPr>
        </p:nvSpPr>
        <p:spPr/>
        <p:txBody>
          <a:bodyPr/>
          <a:lstStyle/>
          <a:p>
            <a:fld id="{103EA872-A674-449B-A120-B97244F8E91D}" type="slidenum">
              <a:rPr lang="en-GB" smtClean="0"/>
              <a:pPr/>
              <a:t>44</a:t>
            </a:fld>
            <a:endParaRPr lang="en-GB" dirty="0"/>
          </a:p>
        </p:txBody>
      </p:sp>
    </p:spTree>
    <p:extLst>
      <p:ext uri="{BB962C8B-B14F-4D97-AF65-F5344CB8AC3E}">
        <p14:creationId xmlns:p14="http://schemas.microsoft.com/office/powerpoint/2010/main" val="29828167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1D29F-BE75-C5DB-B74E-AF092621385C}"/>
              </a:ext>
            </a:extLst>
          </p:cNvPr>
          <p:cNvSpPr>
            <a:spLocks noGrp="1"/>
          </p:cNvSpPr>
          <p:nvPr>
            <p:ph type="title"/>
          </p:nvPr>
        </p:nvSpPr>
        <p:spPr/>
        <p:txBody>
          <a:bodyPr/>
          <a:lstStyle/>
          <a:p>
            <a:r>
              <a:rPr lang="en-US" dirty="0"/>
              <a:t>Autoencoders &amp; Metabolic Networks</a:t>
            </a:r>
            <a:endParaRPr lang="da-DK" dirty="0"/>
          </a:p>
        </p:txBody>
      </p:sp>
      <p:sp>
        <p:nvSpPr>
          <p:cNvPr id="3" name="Content Placeholder 2">
            <a:extLst>
              <a:ext uri="{FF2B5EF4-FFF2-40B4-BE49-F238E27FC236}">
                <a16:creationId xmlns:a16="http://schemas.microsoft.com/office/drawing/2014/main" id="{EA318381-9B42-27F0-E957-EBAC624824BF}"/>
              </a:ext>
            </a:extLst>
          </p:cNvPr>
          <p:cNvSpPr>
            <a:spLocks noGrp="1"/>
          </p:cNvSpPr>
          <p:nvPr>
            <p:ph idx="1"/>
          </p:nvPr>
        </p:nvSpPr>
        <p:spPr/>
        <p:txBody>
          <a:bodyPr/>
          <a:lstStyle/>
          <a:p>
            <a:pPr algn="l"/>
            <a:r>
              <a:rPr lang="en-US" sz="1100" b="0" i="0" dirty="0">
                <a:solidFill>
                  <a:srgbClr val="374151"/>
                </a:solidFill>
                <a:effectLst/>
                <a:latin typeface="+mj-lt"/>
              </a:rPr>
              <a:t>Autoencoders can provide valuable insights into cell lifelines and metabolic networks by learning compact and meaningful representations of the underlying data. Here are some ways in which autoencoders can help us gain information about cell lifelines and metabolic networks:</a:t>
            </a:r>
          </a:p>
          <a:p>
            <a:pPr algn="l">
              <a:buFont typeface="+mj-lt"/>
              <a:buAutoNum type="arabicPeriod"/>
            </a:pPr>
            <a:r>
              <a:rPr lang="en-US" sz="1100" b="0" i="0" dirty="0">
                <a:solidFill>
                  <a:srgbClr val="374151"/>
                </a:solidFill>
                <a:effectLst/>
                <a:latin typeface="+mj-lt"/>
              </a:rPr>
              <a:t>Reconstruction of Cell Lifelines: Autoencoders are trained to reconstruct their input data from compressed latent representations. By training an autoencoder on cell lifeline data, the decoder part of the autoencoder can generate reconstructed lifelines that closely resemble the original input. Comparing the reconstructed lifelines with the original ones can help identify patterns, similarities, and differences. This can provide insights into the dynamics and variations within the lifelines and help uncover underlying regulatory mechanisms.</a:t>
            </a:r>
          </a:p>
          <a:p>
            <a:pPr algn="l">
              <a:buFont typeface="+mj-lt"/>
              <a:buAutoNum type="arabicPeriod"/>
            </a:pPr>
            <a:r>
              <a:rPr lang="en-US" sz="1100" b="0" i="0" dirty="0">
                <a:solidFill>
                  <a:srgbClr val="374151"/>
                </a:solidFill>
                <a:effectLst/>
                <a:latin typeface="+mj-lt"/>
              </a:rPr>
              <a:t>Feature Extraction: The encoder part of an autoencoder learns to extract the most salient features from the input data. In the context of cell lifelines, this can include identifying important metabolites, proteins, or gene expressions that contribute significantly to the observed variations. By analyzing the learned latent space, we can gain insights into the most informative features and their relationships, which can aid in understanding the underlying biology and metabolic processes.</a:t>
            </a:r>
          </a:p>
          <a:p>
            <a:pPr algn="l">
              <a:buFont typeface="+mj-lt"/>
              <a:buAutoNum type="arabicPeriod"/>
            </a:pPr>
            <a:r>
              <a:rPr lang="en-US" sz="1100" b="0" i="0" dirty="0">
                <a:solidFill>
                  <a:srgbClr val="374151"/>
                </a:solidFill>
                <a:effectLst/>
                <a:latin typeface="+mj-lt"/>
              </a:rPr>
              <a:t>Anomaly Detection: Autoencoders can be used to detect anomalies or deviations from normal cell lifelines. By training an autoencoder on a dataset of healthy or normal lifelines, it can learn to reconstruct normal patterns. When presented with anomalous lifelines, the autoencoder will have higher reconstruction errors, indicating a deviation from the normal behavior. This can help identify aberrations in metabolic networks or cell lifelines, which may indicate disease conditions, drug responses, or other important phenomena.</a:t>
            </a:r>
          </a:p>
          <a:p>
            <a:pPr algn="l">
              <a:buFont typeface="+mj-lt"/>
              <a:buAutoNum type="arabicPeriod"/>
            </a:pPr>
            <a:r>
              <a:rPr lang="en-US" sz="1100" b="0" i="0" dirty="0">
                <a:solidFill>
                  <a:srgbClr val="374151"/>
                </a:solidFill>
                <a:effectLst/>
                <a:latin typeface="+mj-lt"/>
              </a:rPr>
              <a:t>Pathway Reconstruction: Autoencoders can capture the hierarchical relationships and interactions within metabolic networks. By training an autoencoder on metabolic pathway data, it can learn to reconstruct the pathways and identify the key reactions and metabolites involved. This can provide insights into the functional relationships between reactions, the flow of metabolites, and the overall structure of the metabolic network.</a:t>
            </a:r>
          </a:p>
          <a:p>
            <a:pPr algn="l">
              <a:buFont typeface="+mj-lt"/>
              <a:buAutoNum type="arabicPeriod"/>
            </a:pPr>
            <a:r>
              <a:rPr lang="en-US" sz="1100" b="0" i="0" dirty="0">
                <a:solidFill>
                  <a:srgbClr val="374151"/>
                </a:solidFill>
                <a:effectLst/>
                <a:latin typeface="+mj-lt"/>
              </a:rPr>
              <a:t>Discovery of Novel Enzymatic Reactions: Autoencoders can be used to predict potential enzymatic reactions and uncover novel interactions within metabolic networks. By training an autoencoder on a comprehensive set of known enzymatic reactions, it can learn the underlying patterns and relationships. The decoder part of the autoencoder can then generate predictions of new enzymatic reactions based on the learned representations. These predictions can guide experimental investigations and contribute to the expansion and refinement of existing metabolic networks.</a:t>
            </a:r>
          </a:p>
          <a:p>
            <a:pPr algn="l"/>
            <a:r>
              <a:rPr lang="en-US" sz="1100" b="0" i="0" dirty="0">
                <a:solidFill>
                  <a:srgbClr val="374151"/>
                </a:solidFill>
                <a:effectLst/>
                <a:latin typeface="+mj-lt"/>
              </a:rPr>
              <a:t>In summary, autoencoders offer valuable tools for analyzing cell lifelines and metabolic networks by extracting meaningful features, reconstructing patterns, detecting anomalies, and facilitating the discovery of novel interactions and reactions. These insights can advance our understanding of biological systems, disease mechanisms, and potential drug targets.</a:t>
            </a:r>
          </a:p>
          <a:p>
            <a:endParaRPr lang="da-DK" sz="1100" dirty="0">
              <a:latin typeface="+mj-lt"/>
            </a:endParaRPr>
          </a:p>
        </p:txBody>
      </p:sp>
      <p:sp>
        <p:nvSpPr>
          <p:cNvPr id="4" name="Slide Number Placeholder 3">
            <a:extLst>
              <a:ext uri="{FF2B5EF4-FFF2-40B4-BE49-F238E27FC236}">
                <a16:creationId xmlns:a16="http://schemas.microsoft.com/office/drawing/2014/main" id="{FB397322-7415-8304-26DF-8B8987B56633}"/>
              </a:ext>
            </a:extLst>
          </p:cNvPr>
          <p:cNvSpPr>
            <a:spLocks noGrp="1"/>
          </p:cNvSpPr>
          <p:nvPr>
            <p:ph type="sldNum" sz="quarter" idx="11"/>
          </p:nvPr>
        </p:nvSpPr>
        <p:spPr/>
        <p:txBody>
          <a:bodyPr/>
          <a:lstStyle/>
          <a:p>
            <a:fld id="{103EA872-A674-449B-A120-B97244F8E91D}" type="slidenum">
              <a:rPr lang="en-GB" smtClean="0"/>
              <a:pPr/>
              <a:t>45</a:t>
            </a:fld>
            <a:endParaRPr lang="en-GB" dirty="0"/>
          </a:p>
        </p:txBody>
      </p:sp>
    </p:spTree>
    <p:extLst>
      <p:ext uri="{BB962C8B-B14F-4D97-AF65-F5344CB8AC3E}">
        <p14:creationId xmlns:p14="http://schemas.microsoft.com/office/powerpoint/2010/main" val="32854010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C08FB-0846-DDA6-B07A-5D1BECD3A1BE}"/>
              </a:ext>
            </a:extLst>
          </p:cNvPr>
          <p:cNvSpPr>
            <a:spLocks noGrp="1"/>
          </p:cNvSpPr>
          <p:nvPr>
            <p:ph type="title"/>
          </p:nvPr>
        </p:nvSpPr>
        <p:spPr/>
        <p:txBody>
          <a:bodyPr/>
          <a:lstStyle/>
          <a:p>
            <a:r>
              <a:rPr lang="en-US" dirty="0"/>
              <a:t>Notes</a:t>
            </a:r>
            <a:endParaRPr lang="da-DK" dirty="0"/>
          </a:p>
        </p:txBody>
      </p:sp>
      <p:sp>
        <p:nvSpPr>
          <p:cNvPr id="3" name="Content Placeholder 2">
            <a:extLst>
              <a:ext uri="{FF2B5EF4-FFF2-40B4-BE49-F238E27FC236}">
                <a16:creationId xmlns:a16="http://schemas.microsoft.com/office/drawing/2014/main" id="{EF2C1B03-E041-86B0-950D-82FF37F6ACF2}"/>
              </a:ext>
            </a:extLst>
          </p:cNvPr>
          <p:cNvSpPr>
            <a:spLocks noGrp="1"/>
          </p:cNvSpPr>
          <p:nvPr>
            <p:ph idx="1"/>
          </p:nvPr>
        </p:nvSpPr>
        <p:spPr/>
        <p:txBody>
          <a:bodyPr/>
          <a:lstStyle/>
          <a:p>
            <a:pPr algn="l">
              <a:buFont typeface="+mj-lt"/>
              <a:buAutoNum type="arabicPeriod"/>
            </a:pPr>
            <a:r>
              <a:rPr lang="en-US" b="0" i="0" dirty="0">
                <a:solidFill>
                  <a:srgbClr val="374151"/>
                </a:solidFill>
                <a:effectLst/>
                <a:latin typeface="Söhne"/>
              </a:rPr>
              <a:t>Increase the number of hidden units in the encoder and decoder layers: This can provide more capacity for the model to capture the patterns and features in the data.</a:t>
            </a:r>
          </a:p>
          <a:p>
            <a:pPr algn="l">
              <a:buFont typeface="+mj-lt"/>
              <a:buAutoNum type="arabicPeriod"/>
            </a:pPr>
            <a:r>
              <a:rPr lang="en-US" b="0" i="0" dirty="0">
                <a:solidFill>
                  <a:srgbClr val="374151"/>
                </a:solidFill>
                <a:effectLst/>
                <a:latin typeface="Söhne"/>
              </a:rPr>
              <a:t>Add more layers to the encoder and decoder: Increasing the depth of the model can help it learn more complex representations.</a:t>
            </a:r>
          </a:p>
          <a:p>
            <a:pPr algn="l">
              <a:buFont typeface="+mj-lt"/>
              <a:buAutoNum type="arabicPeriod"/>
            </a:pPr>
            <a:r>
              <a:rPr lang="en-US" b="0" i="0" dirty="0">
                <a:solidFill>
                  <a:srgbClr val="374151"/>
                </a:solidFill>
                <a:effectLst/>
                <a:latin typeface="Söhne"/>
              </a:rPr>
              <a:t>Experiment with different activation functions: Try different activation functions such as '</a:t>
            </a:r>
            <a:r>
              <a:rPr lang="en-US" b="0" i="0" dirty="0" err="1">
                <a:solidFill>
                  <a:srgbClr val="374151"/>
                </a:solidFill>
                <a:effectLst/>
                <a:latin typeface="Söhne"/>
              </a:rPr>
              <a:t>relu</a:t>
            </a:r>
            <a:r>
              <a:rPr lang="en-US" b="0" i="0" dirty="0">
                <a:solidFill>
                  <a:srgbClr val="374151"/>
                </a:solidFill>
                <a:effectLst/>
                <a:latin typeface="Söhne"/>
              </a:rPr>
              <a:t>', 'tanh', or 'sigmoid' to see which works best for your data.</a:t>
            </a:r>
          </a:p>
          <a:p>
            <a:pPr algn="l">
              <a:buFont typeface="+mj-lt"/>
              <a:buAutoNum type="arabicPeriod"/>
            </a:pPr>
            <a:r>
              <a:rPr lang="en-US" b="0" i="0" dirty="0">
                <a:solidFill>
                  <a:srgbClr val="374151"/>
                </a:solidFill>
                <a:effectLst/>
                <a:latin typeface="Söhne"/>
              </a:rPr>
              <a:t>Increase the number of training epochs: Training the model for more epochs can allow it to converge to a better solution. However, be cautious not to overfit the data.</a:t>
            </a:r>
          </a:p>
          <a:p>
            <a:pPr algn="l">
              <a:buFont typeface="+mj-lt"/>
              <a:buAutoNum type="arabicPeriod"/>
            </a:pPr>
            <a:r>
              <a:rPr lang="en-US" b="0" i="0" dirty="0">
                <a:solidFill>
                  <a:srgbClr val="374151"/>
                </a:solidFill>
                <a:effectLst/>
                <a:latin typeface="Söhne"/>
              </a:rPr>
              <a:t>Adjust the learning rate: Experiment with different learning rates to find the optimal value for your model.</a:t>
            </a:r>
          </a:p>
          <a:p>
            <a:pPr algn="l">
              <a:buFont typeface="+mj-lt"/>
              <a:buAutoNum type="arabicPeriod"/>
            </a:pPr>
            <a:r>
              <a:rPr lang="en-US" b="0" i="0" dirty="0">
                <a:solidFill>
                  <a:srgbClr val="374151"/>
                </a:solidFill>
                <a:effectLst/>
                <a:latin typeface="Söhne"/>
              </a:rPr>
              <a:t>Normalize the input data: Normalizing the input data can help the model learn more effectively and improve reconstruction quality.</a:t>
            </a:r>
          </a:p>
          <a:p>
            <a:endParaRPr lang="da-DK" dirty="0"/>
          </a:p>
        </p:txBody>
      </p:sp>
      <p:sp>
        <p:nvSpPr>
          <p:cNvPr id="4" name="Slide Number Placeholder 3">
            <a:extLst>
              <a:ext uri="{FF2B5EF4-FFF2-40B4-BE49-F238E27FC236}">
                <a16:creationId xmlns:a16="http://schemas.microsoft.com/office/drawing/2014/main" id="{7598AC90-03D6-112D-452A-AF392584D89C}"/>
              </a:ext>
            </a:extLst>
          </p:cNvPr>
          <p:cNvSpPr>
            <a:spLocks noGrp="1"/>
          </p:cNvSpPr>
          <p:nvPr>
            <p:ph type="sldNum" sz="quarter" idx="11"/>
          </p:nvPr>
        </p:nvSpPr>
        <p:spPr/>
        <p:txBody>
          <a:bodyPr/>
          <a:lstStyle/>
          <a:p>
            <a:fld id="{103EA872-A674-449B-A120-B97244F8E91D}" type="slidenum">
              <a:rPr lang="en-GB" smtClean="0"/>
              <a:pPr/>
              <a:t>46</a:t>
            </a:fld>
            <a:endParaRPr lang="en-GB" dirty="0"/>
          </a:p>
        </p:txBody>
      </p:sp>
    </p:spTree>
    <p:extLst>
      <p:ext uri="{BB962C8B-B14F-4D97-AF65-F5344CB8AC3E}">
        <p14:creationId xmlns:p14="http://schemas.microsoft.com/office/powerpoint/2010/main" val="3441938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09E2D-2629-6F1E-CDB7-470A3AD3FE40}"/>
              </a:ext>
            </a:extLst>
          </p:cNvPr>
          <p:cNvSpPr>
            <a:spLocks noGrp="1"/>
          </p:cNvSpPr>
          <p:nvPr>
            <p:ph type="title"/>
          </p:nvPr>
        </p:nvSpPr>
        <p:spPr/>
        <p:txBody>
          <a:bodyPr/>
          <a:lstStyle/>
          <a:p>
            <a:r>
              <a:rPr lang="en-US" dirty="0"/>
              <a:t>Next Steps: Preserving interpretability while using PCA</a:t>
            </a:r>
            <a:endParaRPr lang="da-DK" dirty="0"/>
          </a:p>
        </p:txBody>
      </p:sp>
      <p:sp>
        <p:nvSpPr>
          <p:cNvPr id="3" name="Content Placeholder 2">
            <a:extLst>
              <a:ext uri="{FF2B5EF4-FFF2-40B4-BE49-F238E27FC236}">
                <a16:creationId xmlns:a16="http://schemas.microsoft.com/office/drawing/2014/main" id="{93F36690-96ED-4C25-1F8D-006055D286F1}"/>
              </a:ext>
            </a:extLst>
          </p:cNvPr>
          <p:cNvSpPr>
            <a:spLocks noGrp="1"/>
          </p:cNvSpPr>
          <p:nvPr>
            <p:ph idx="1"/>
          </p:nvPr>
        </p:nvSpPr>
        <p:spPr/>
        <p:txBody>
          <a:bodyPr/>
          <a:lstStyle/>
          <a:p>
            <a:pPr marL="342900" indent="-342900" algn="l">
              <a:buFont typeface="+mj-lt"/>
              <a:buAutoNum type="arabicPeriod"/>
            </a:pPr>
            <a:r>
              <a:rPr lang="en-US" sz="1500" b="1" i="0" dirty="0">
                <a:effectLst/>
              </a:rPr>
              <a:t>Feature Selection:</a:t>
            </a:r>
          </a:p>
          <a:p>
            <a:pPr marL="800100" lvl="1" indent="-342900"/>
            <a:r>
              <a:rPr lang="en-US" sz="1500" b="0" i="0" dirty="0">
                <a:effectLst/>
              </a:rPr>
              <a:t>Use tailored feature selection techniques (e.g., mutual information, L1 regularization, recursive feature elimination) to identify informative reactions for analysis (reduce noise, eliminate redundant or irrelevant features).</a:t>
            </a:r>
          </a:p>
          <a:p>
            <a:pPr marL="800100" lvl="1" indent="-342900"/>
            <a:r>
              <a:rPr lang="en-US" sz="1500" b="0" i="0" dirty="0">
                <a:effectLst/>
              </a:rPr>
              <a:t>Retain interpretability of original metabolic reactions without relying on latent space representation.</a:t>
            </a:r>
          </a:p>
          <a:p>
            <a:pPr marL="342900" indent="-342900" algn="l">
              <a:buFont typeface="+mj-lt"/>
              <a:buAutoNum type="arabicPeriod"/>
            </a:pPr>
            <a:r>
              <a:rPr lang="en-US" sz="1500" b="1" i="0" dirty="0">
                <a:effectLst/>
              </a:rPr>
              <a:t>Interpretability-Aware Dimensionality Reduction:</a:t>
            </a:r>
          </a:p>
          <a:p>
            <a:pPr marL="800100" lvl="1" indent="-342900"/>
            <a:r>
              <a:rPr lang="en-US" sz="1500" b="0" i="0" dirty="0">
                <a:effectLst/>
              </a:rPr>
              <a:t>Explore techniques like NMF or Sparse PCA for dimensionality reduction while preserving interpretability.</a:t>
            </a:r>
          </a:p>
          <a:p>
            <a:pPr marL="800100" lvl="1" indent="-342900"/>
            <a:r>
              <a:rPr lang="en-US" sz="1500" b="0" i="0" dirty="0">
                <a:effectLst/>
              </a:rPr>
              <a:t>Obtain reduced-dimensional representations that can be interpreted in terms of original metabolic reactions.</a:t>
            </a:r>
          </a:p>
          <a:p>
            <a:pPr marL="342900" indent="-342900" algn="l">
              <a:buFont typeface="+mj-lt"/>
              <a:buAutoNum type="arabicPeriod"/>
            </a:pPr>
            <a:r>
              <a:rPr lang="en-US" sz="1500" b="1" i="0" dirty="0">
                <a:effectLst/>
              </a:rPr>
              <a:t>Integration of PCA with Feature Importance:</a:t>
            </a:r>
          </a:p>
          <a:p>
            <a:pPr marL="800100" lvl="1" indent="-342900"/>
            <a:r>
              <a:rPr lang="en-US" sz="1500" b="0" i="0" dirty="0">
                <a:effectLst/>
              </a:rPr>
              <a:t>Apply feature selection techniques to the original set of reactions to identify informative features.</a:t>
            </a:r>
          </a:p>
          <a:p>
            <a:pPr marL="800100" lvl="1" indent="-342900"/>
            <a:r>
              <a:rPr lang="en-US" sz="1500" b="0" i="0" dirty="0">
                <a:effectLst/>
              </a:rPr>
              <a:t>Perform dimensionality reduction using NMF or Sparse PCA on the selected features.</a:t>
            </a:r>
          </a:p>
          <a:p>
            <a:pPr marL="800100" lvl="1" indent="-342900"/>
            <a:r>
              <a:rPr lang="en-US" sz="1500" b="0" i="0" dirty="0">
                <a:effectLst/>
              </a:rPr>
              <a:t>The reduced-dimensional representation will contain a subset of important reactions that are interpretable and relevant for analysis.</a:t>
            </a:r>
          </a:p>
          <a:p>
            <a:pPr marL="800100" lvl="1" indent="-342900"/>
            <a:r>
              <a:rPr lang="en-US" sz="1500" b="0" i="0" dirty="0">
                <a:effectLst/>
              </a:rPr>
              <a:t>Analyze the reduced-dimensional data to gain insights into the relationships and dynamics of metabolic reactions.</a:t>
            </a:r>
            <a:endParaRPr lang="da-DK" sz="1500" dirty="0"/>
          </a:p>
        </p:txBody>
      </p:sp>
      <p:sp>
        <p:nvSpPr>
          <p:cNvPr id="4" name="Slide Number Placeholder 3">
            <a:extLst>
              <a:ext uri="{FF2B5EF4-FFF2-40B4-BE49-F238E27FC236}">
                <a16:creationId xmlns:a16="http://schemas.microsoft.com/office/drawing/2014/main" id="{DA3F5170-5F8D-33D8-5170-249245A9A9FA}"/>
              </a:ext>
            </a:extLst>
          </p:cNvPr>
          <p:cNvSpPr>
            <a:spLocks noGrp="1"/>
          </p:cNvSpPr>
          <p:nvPr>
            <p:ph type="sldNum" sz="quarter" idx="11"/>
          </p:nvPr>
        </p:nvSpPr>
        <p:spPr/>
        <p:txBody>
          <a:bodyPr/>
          <a:lstStyle/>
          <a:p>
            <a:fld id="{103EA872-A674-449B-A120-B97244F8E91D}" type="slidenum">
              <a:rPr lang="en-GB" smtClean="0"/>
              <a:pPr/>
              <a:t>5</a:t>
            </a:fld>
            <a:endParaRPr lang="en-GB" dirty="0"/>
          </a:p>
        </p:txBody>
      </p:sp>
    </p:spTree>
    <p:extLst>
      <p:ext uri="{BB962C8B-B14F-4D97-AF65-F5344CB8AC3E}">
        <p14:creationId xmlns:p14="http://schemas.microsoft.com/office/powerpoint/2010/main" val="3609538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4358EA-4D5B-461F-997D-DE6729900DE7}"/>
              </a:ext>
            </a:extLst>
          </p:cNvPr>
          <p:cNvSpPr>
            <a:spLocks noGrp="1"/>
          </p:cNvSpPr>
          <p:nvPr>
            <p:ph type="ctrTitle"/>
          </p:nvPr>
        </p:nvSpPr>
        <p:spPr/>
        <p:txBody>
          <a:bodyPr/>
          <a:lstStyle/>
          <a:p>
            <a:r>
              <a:rPr lang="en-GB" sz="4400" dirty="0"/>
              <a:t>Dimensionality Reduction &amp; Clustering Reactions</a:t>
            </a:r>
          </a:p>
        </p:txBody>
      </p:sp>
      <p:sp>
        <p:nvSpPr>
          <p:cNvPr id="5" name="Subtitle 4">
            <a:extLst>
              <a:ext uri="{FF2B5EF4-FFF2-40B4-BE49-F238E27FC236}">
                <a16:creationId xmlns:a16="http://schemas.microsoft.com/office/drawing/2014/main" id="{88CE6942-A17C-4247-86C6-41FACF7E90AC}"/>
              </a:ext>
            </a:extLst>
          </p:cNvPr>
          <p:cNvSpPr>
            <a:spLocks noGrp="1"/>
          </p:cNvSpPr>
          <p:nvPr>
            <p:ph type="subTitle" idx="1"/>
          </p:nvPr>
        </p:nvSpPr>
        <p:spPr/>
        <p:txBody>
          <a:bodyPr/>
          <a:lstStyle/>
          <a:p>
            <a:r>
              <a:rPr lang="en-GB" dirty="0"/>
              <a:t>Meeting 2 – May 22, 2023 (Cancelled)</a:t>
            </a:r>
          </a:p>
        </p:txBody>
      </p:sp>
      <p:sp>
        <p:nvSpPr>
          <p:cNvPr id="3" name="Slide Number Placeholder 2">
            <a:extLst>
              <a:ext uri="{FF2B5EF4-FFF2-40B4-BE49-F238E27FC236}">
                <a16:creationId xmlns:a16="http://schemas.microsoft.com/office/drawing/2014/main" id="{0AA221E4-1851-497D-90EE-984C7112166A}"/>
              </a:ext>
            </a:extLst>
          </p:cNvPr>
          <p:cNvSpPr>
            <a:spLocks noGrp="1"/>
          </p:cNvSpPr>
          <p:nvPr>
            <p:ph type="sldNum" sz="quarter" idx="17"/>
          </p:nvPr>
        </p:nvSpPr>
        <p:spPr/>
        <p:txBody>
          <a:bodyPr/>
          <a:lstStyle/>
          <a:p>
            <a:fld id="{24C8C45C-947F-4981-8B3F-4F32E973C901}" type="slidenum">
              <a:rPr lang="en-GB" smtClean="0"/>
              <a:pPr/>
              <a:t>6</a:t>
            </a:fld>
            <a:endParaRPr lang="en-GB" dirty="0"/>
          </a:p>
        </p:txBody>
      </p:sp>
    </p:spTree>
    <p:custDataLst>
      <p:custData r:id="rId1"/>
      <p:custData r:id="rId2"/>
    </p:custDataLst>
    <p:extLst>
      <p:ext uri="{BB962C8B-B14F-4D97-AF65-F5344CB8AC3E}">
        <p14:creationId xmlns:p14="http://schemas.microsoft.com/office/powerpoint/2010/main" val="2320714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25FF0-FB0B-2983-948C-D40C82BEA7F3}"/>
              </a:ext>
            </a:extLst>
          </p:cNvPr>
          <p:cNvSpPr>
            <a:spLocks noGrp="1"/>
          </p:cNvSpPr>
          <p:nvPr>
            <p:ph type="title"/>
          </p:nvPr>
        </p:nvSpPr>
        <p:spPr/>
        <p:txBody>
          <a:bodyPr/>
          <a:lstStyle/>
          <a:p>
            <a:r>
              <a:rPr lang="en-US" dirty="0"/>
              <a:t>Data Pre-Processing &amp; Feature Selection</a:t>
            </a:r>
            <a:endParaRPr lang="da-DK" dirty="0"/>
          </a:p>
        </p:txBody>
      </p:sp>
      <p:sp>
        <p:nvSpPr>
          <p:cNvPr id="3" name="Content Placeholder 2">
            <a:extLst>
              <a:ext uri="{FF2B5EF4-FFF2-40B4-BE49-F238E27FC236}">
                <a16:creationId xmlns:a16="http://schemas.microsoft.com/office/drawing/2014/main" id="{A89BC52B-CD6A-C896-093C-5F86EB5E30E0}"/>
              </a:ext>
            </a:extLst>
          </p:cNvPr>
          <p:cNvSpPr>
            <a:spLocks noGrp="1"/>
          </p:cNvSpPr>
          <p:nvPr>
            <p:ph idx="1"/>
          </p:nvPr>
        </p:nvSpPr>
        <p:spPr/>
        <p:txBody>
          <a:bodyPr/>
          <a:lstStyle/>
          <a:p>
            <a:pPr algn="l"/>
            <a:r>
              <a:rPr lang="en-US" b="0" i="0" dirty="0">
                <a:solidFill>
                  <a:srgbClr val="374151"/>
                </a:solidFill>
                <a:effectLst/>
              </a:rPr>
              <a:t>Preprocessing:</a:t>
            </a:r>
          </a:p>
          <a:p>
            <a:pPr lvl="2">
              <a:buFont typeface="+mj-lt"/>
              <a:buAutoNum type="arabicPeriod"/>
            </a:pPr>
            <a:r>
              <a:rPr lang="en-US" b="0" i="0" dirty="0">
                <a:solidFill>
                  <a:srgbClr val="374151"/>
                </a:solidFill>
                <a:effectLst/>
              </a:rPr>
              <a:t>Select subset of equidistant time points: To select a subset of time points, you can define a fixed interval and choose representative time points within that interval. For example, you can select every nth time point or evenly spaced time points.</a:t>
            </a:r>
          </a:p>
          <a:p>
            <a:pPr lvl="2">
              <a:buFont typeface="+mj-lt"/>
              <a:buAutoNum type="arabicPeriod"/>
            </a:pPr>
            <a:r>
              <a:rPr lang="en-US" b="0" i="0" dirty="0">
                <a:solidFill>
                  <a:srgbClr val="374151"/>
                </a:solidFill>
                <a:effectLst/>
              </a:rPr>
              <a:t>Remove reactions with constant values over time: Identify reactions that have the same value across all time points and remove them from the dataset. These reactions do not contribute to the variability and can be considered constant.</a:t>
            </a:r>
          </a:p>
          <a:p>
            <a:pPr lvl="2">
              <a:buFont typeface="+mj-lt"/>
              <a:buAutoNum type="arabicPeriod"/>
            </a:pPr>
            <a:r>
              <a:rPr lang="en-US" b="0" i="0" dirty="0">
                <a:solidFill>
                  <a:srgbClr val="374151"/>
                </a:solidFill>
                <a:effectLst/>
              </a:rPr>
              <a:t>Eliminate transport and exchange reactions: Transport and exchange reactions often have consistent and uninformative patterns across different samples. Removing them can help focus on reactions with more meaningful variations. You can identify these reactions based on specific identifiers or patterns in their names or annotations.</a:t>
            </a:r>
          </a:p>
          <a:p>
            <a:pPr lvl="2">
              <a:buFont typeface="+mj-lt"/>
              <a:buAutoNum type="arabicPeriod"/>
            </a:pPr>
            <a:r>
              <a:rPr lang="en-US" b="0" i="0" dirty="0">
                <a:solidFill>
                  <a:srgbClr val="374151"/>
                </a:solidFill>
                <a:effectLst/>
              </a:rPr>
              <a:t>Remove redundant reactions, keep one representative for coupled reactions: If you have reactions that are highly correlated or coupled, you can remove redundant reactions and keep one representative. This can reduce the redundancy in your data and improve computational efficiency.</a:t>
            </a:r>
          </a:p>
          <a:p>
            <a:pPr marL="457200" lvl="1" indent="0">
              <a:buNone/>
            </a:pPr>
            <a:endParaRPr lang="en-US" sz="1800" b="0" i="0" dirty="0">
              <a:effectLst/>
            </a:endParaRPr>
          </a:p>
        </p:txBody>
      </p:sp>
      <p:sp>
        <p:nvSpPr>
          <p:cNvPr id="4" name="Slide Number Placeholder 3">
            <a:extLst>
              <a:ext uri="{FF2B5EF4-FFF2-40B4-BE49-F238E27FC236}">
                <a16:creationId xmlns:a16="http://schemas.microsoft.com/office/drawing/2014/main" id="{153AF268-9506-C511-6D39-681A367528A2}"/>
              </a:ext>
            </a:extLst>
          </p:cNvPr>
          <p:cNvSpPr>
            <a:spLocks noGrp="1"/>
          </p:cNvSpPr>
          <p:nvPr>
            <p:ph type="sldNum" sz="quarter" idx="11"/>
          </p:nvPr>
        </p:nvSpPr>
        <p:spPr/>
        <p:txBody>
          <a:bodyPr/>
          <a:lstStyle/>
          <a:p>
            <a:fld id="{103EA872-A674-449B-A120-B97244F8E91D}" type="slidenum">
              <a:rPr lang="en-GB" smtClean="0"/>
              <a:pPr/>
              <a:t>7</a:t>
            </a:fld>
            <a:endParaRPr lang="en-GB" dirty="0"/>
          </a:p>
        </p:txBody>
      </p:sp>
    </p:spTree>
    <p:extLst>
      <p:ext uri="{BB962C8B-B14F-4D97-AF65-F5344CB8AC3E}">
        <p14:creationId xmlns:p14="http://schemas.microsoft.com/office/powerpoint/2010/main" val="4191290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7614B-6EC5-7A96-6887-A6DBE5AAAD07}"/>
              </a:ext>
            </a:extLst>
          </p:cNvPr>
          <p:cNvSpPr>
            <a:spLocks noGrp="1"/>
          </p:cNvSpPr>
          <p:nvPr>
            <p:ph type="title"/>
          </p:nvPr>
        </p:nvSpPr>
        <p:spPr/>
        <p:txBody>
          <a:bodyPr/>
          <a:lstStyle/>
          <a:p>
            <a:r>
              <a:rPr lang="en-US" dirty="0"/>
              <a:t>Data Pre-Processing &amp; Feature Selection</a:t>
            </a:r>
            <a:endParaRPr lang="da-DK" dirty="0"/>
          </a:p>
        </p:txBody>
      </p:sp>
      <p:sp>
        <p:nvSpPr>
          <p:cNvPr id="3" name="Content Placeholder 2">
            <a:extLst>
              <a:ext uri="{FF2B5EF4-FFF2-40B4-BE49-F238E27FC236}">
                <a16:creationId xmlns:a16="http://schemas.microsoft.com/office/drawing/2014/main" id="{A51A0422-CD94-6E09-669C-5B4C5A7B7684}"/>
              </a:ext>
            </a:extLst>
          </p:cNvPr>
          <p:cNvSpPr>
            <a:spLocks noGrp="1"/>
          </p:cNvSpPr>
          <p:nvPr>
            <p:ph idx="1"/>
          </p:nvPr>
        </p:nvSpPr>
        <p:spPr/>
        <p:txBody>
          <a:bodyPr/>
          <a:lstStyle/>
          <a:p>
            <a:pPr algn="l"/>
            <a:r>
              <a:rPr lang="en-US" b="0" i="0" dirty="0">
                <a:solidFill>
                  <a:srgbClr val="374151"/>
                </a:solidFill>
                <a:effectLst/>
              </a:rPr>
              <a:t>Feature Selection: When working with sparse matrices, traditional feature selection methods like filter methods (e.g., mutual information, correlation) may still be applicable. However, they might not fully leverage the sparsity of the data. Consider the following options:</a:t>
            </a:r>
          </a:p>
          <a:p>
            <a:pPr lvl="2">
              <a:buFont typeface="+mj-lt"/>
              <a:buAutoNum type="arabicPeriod"/>
            </a:pPr>
            <a:r>
              <a:rPr lang="en-US" b="0" i="0" dirty="0">
                <a:solidFill>
                  <a:srgbClr val="374151"/>
                </a:solidFill>
                <a:effectLst/>
              </a:rPr>
              <a:t>Sparse feature selection methods: Look for feature selection techniques specifically designed for sparse data, such as L1 regularization (Lasso) or sparse linear regression. These methods encourage sparsity in the selected features and can effectively handle sparse matrices.</a:t>
            </a:r>
          </a:p>
          <a:p>
            <a:pPr lvl="2">
              <a:buFont typeface="+mj-lt"/>
              <a:buAutoNum type="arabicPeriod"/>
            </a:pPr>
            <a:r>
              <a:rPr lang="en-US" b="0" i="0" dirty="0">
                <a:solidFill>
                  <a:srgbClr val="374151"/>
                </a:solidFill>
                <a:effectLst/>
              </a:rPr>
              <a:t>Univariate feature selection: Use univariate statistical tests (e.g., chi-square test, ANOVA) to evaluate the relationship between each feature and the target variable. Select features with significant p-values or high scores as they are more likely to be informative.</a:t>
            </a:r>
          </a:p>
          <a:p>
            <a:pPr lvl="2">
              <a:buFont typeface="+mj-lt"/>
              <a:buAutoNum type="arabicPeriod"/>
            </a:pPr>
            <a:r>
              <a:rPr lang="en-US" b="0" i="0" dirty="0">
                <a:solidFill>
                  <a:srgbClr val="374151"/>
                </a:solidFill>
                <a:effectLst/>
              </a:rPr>
              <a:t>Feature selection with dimensionality reduction techniques: Instead of performing feature selection separately, you can combine it with dimensionality reduction methods like PCA. Some variants of PCA, such as sparse PCA or regularized PCA, can directly incorporate feature selection into the dimensionality reduction process.</a:t>
            </a:r>
          </a:p>
          <a:p>
            <a:endParaRPr lang="da-DK" dirty="0"/>
          </a:p>
        </p:txBody>
      </p:sp>
      <p:sp>
        <p:nvSpPr>
          <p:cNvPr id="4" name="Slide Number Placeholder 3">
            <a:extLst>
              <a:ext uri="{FF2B5EF4-FFF2-40B4-BE49-F238E27FC236}">
                <a16:creationId xmlns:a16="http://schemas.microsoft.com/office/drawing/2014/main" id="{A8FB7A5E-74C7-75A1-7C12-4473E2C10674}"/>
              </a:ext>
            </a:extLst>
          </p:cNvPr>
          <p:cNvSpPr>
            <a:spLocks noGrp="1"/>
          </p:cNvSpPr>
          <p:nvPr>
            <p:ph type="sldNum" sz="quarter" idx="11"/>
          </p:nvPr>
        </p:nvSpPr>
        <p:spPr/>
        <p:txBody>
          <a:bodyPr/>
          <a:lstStyle/>
          <a:p>
            <a:fld id="{103EA872-A674-449B-A120-B97244F8E91D}" type="slidenum">
              <a:rPr lang="en-GB" smtClean="0"/>
              <a:pPr/>
              <a:t>8</a:t>
            </a:fld>
            <a:endParaRPr lang="en-GB" dirty="0"/>
          </a:p>
        </p:txBody>
      </p:sp>
    </p:spTree>
    <p:extLst>
      <p:ext uri="{BB962C8B-B14F-4D97-AF65-F5344CB8AC3E}">
        <p14:creationId xmlns:p14="http://schemas.microsoft.com/office/powerpoint/2010/main" val="887923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25680-2357-EEDB-79CB-C56864DE3E9B}"/>
              </a:ext>
            </a:extLst>
          </p:cNvPr>
          <p:cNvSpPr>
            <a:spLocks noGrp="1"/>
          </p:cNvSpPr>
          <p:nvPr>
            <p:ph type="title"/>
          </p:nvPr>
        </p:nvSpPr>
        <p:spPr/>
        <p:txBody>
          <a:bodyPr/>
          <a:lstStyle/>
          <a:p>
            <a:r>
              <a:rPr lang="en-US" dirty="0"/>
              <a:t>PCA</a:t>
            </a:r>
            <a:endParaRPr lang="da-DK" dirty="0"/>
          </a:p>
        </p:txBody>
      </p:sp>
      <p:sp>
        <p:nvSpPr>
          <p:cNvPr id="3" name="Content Placeholder 2">
            <a:extLst>
              <a:ext uri="{FF2B5EF4-FFF2-40B4-BE49-F238E27FC236}">
                <a16:creationId xmlns:a16="http://schemas.microsoft.com/office/drawing/2014/main" id="{EC166A58-0B68-0C17-46A7-DFA8E8D23B7B}"/>
              </a:ext>
            </a:extLst>
          </p:cNvPr>
          <p:cNvSpPr>
            <a:spLocks noGrp="1"/>
          </p:cNvSpPr>
          <p:nvPr>
            <p:ph idx="1"/>
          </p:nvPr>
        </p:nvSpPr>
        <p:spPr/>
        <p:txBody>
          <a:bodyPr/>
          <a:lstStyle/>
          <a:p>
            <a:pPr algn="l"/>
            <a:r>
              <a:rPr lang="en-US" b="0" i="0" dirty="0">
                <a:solidFill>
                  <a:srgbClr val="374151"/>
                </a:solidFill>
                <a:effectLst/>
              </a:rPr>
              <a:t>Dimensionality Reduction (PCA): PCA can still be a good option for dimensionality reduction, even with sparse matrices. However, traditional PCA may not fully exploit the sparsity of the data. Consider the following suggestions:</a:t>
            </a:r>
          </a:p>
          <a:p>
            <a:pPr lvl="2">
              <a:buFont typeface="+mj-lt"/>
              <a:buAutoNum type="arabicPeriod"/>
            </a:pPr>
            <a:r>
              <a:rPr lang="en-US" b="0" i="0" dirty="0">
                <a:solidFill>
                  <a:srgbClr val="374151"/>
                </a:solidFill>
                <a:effectLst/>
              </a:rPr>
              <a:t>Sparse PCA: Look for sparse PCA implementations that are specifically designed for sparse data. Sparse PCA methods consider the sparsity of the data and aim to find sparse representations of the original features.</a:t>
            </a:r>
          </a:p>
          <a:p>
            <a:pPr lvl="2">
              <a:buFont typeface="+mj-lt"/>
              <a:buAutoNum type="arabicPeriod"/>
            </a:pPr>
            <a:r>
              <a:rPr lang="en-US" b="0" i="0" dirty="0">
                <a:solidFill>
                  <a:srgbClr val="374151"/>
                </a:solidFill>
                <a:effectLst/>
              </a:rPr>
              <a:t>Randomized PCA: Randomized PCA is an approximation algorithm that can speed up the computation of PCA for large sparse datasets. It provides a close approximation to the principal components while reducing computational complexity.</a:t>
            </a:r>
          </a:p>
          <a:p>
            <a:pPr lvl="2">
              <a:buFont typeface="+mj-lt"/>
              <a:buAutoNum type="arabicPeriod"/>
            </a:pPr>
            <a:r>
              <a:rPr lang="en-US" b="0" i="0" dirty="0">
                <a:solidFill>
                  <a:srgbClr val="374151"/>
                </a:solidFill>
                <a:effectLst/>
              </a:rPr>
              <a:t>Incremental PCA: Incremental PCA is useful when memory is a constraint. It processes the data in batches, allowing you to perform PCA on large sparse datasets without loading the entire dataset into memory.</a:t>
            </a:r>
          </a:p>
          <a:p>
            <a:endParaRPr lang="da-DK" dirty="0"/>
          </a:p>
        </p:txBody>
      </p:sp>
      <p:sp>
        <p:nvSpPr>
          <p:cNvPr id="4" name="Slide Number Placeholder 3">
            <a:extLst>
              <a:ext uri="{FF2B5EF4-FFF2-40B4-BE49-F238E27FC236}">
                <a16:creationId xmlns:a16="http://schemas.microsoft.com/office/drawing/2014/main" id="{527FC9DD-C6B2-9B89-9BBB-895011125F69}"/>
              </a:ext>
            </a:extLst>
          </p:cNvPr>
          <p:cNvSpPr>
            <a:spLocks noGrp="1"/>
          </p:cNvSpPr>
          <p:nvPr>
            <p:ph type="sldNum" sz="quarter" idx="11"/>
          </p:nvPr>
        </p:nvSpPr>
        <p:spPr/>
        <p:txBody>
          <a:bodyPr/>
          <a:lstStyle/>
          <a:p>
            <a:fld id="{103EA872-A674-449B-A120-B97244F8E91D}" type="slidenum">
              <a:rPr lang="en-GB" smtClean="0"/>
              <a:pPr/>
              <a:t>9</a:t>
            </a:fld>
            <a:endParaRPr lang="en-GB" dirty="0"/>
          </a:p>
        </p:txBody>
      </p:sp>
    </p:spTree>
    <p:extLst>
      <p:ext uri="{BB962C8B-B14F-4D97-AF65-F5344CB8AC3E}">
        <p14:creationId xmlns:p14="http://schemas.microsoft.com/office/powerpoint/2010/main" val="9460756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DNEW" val="False"/>
</p:tagLst>
</file>

<file path=ppt/tags/tag2.xml><?xml version="1.0" encoding="utf-8"?>
<p:tagLst xmlns:a="http://schemas.openxmlformats.org/drawingml/2006/main" xmlns:r="http://schemas.openxmlformats.org/officeDocument/2006/relationships" xmlns:p="http://schemas.openxmlformats.org/presentationml/2006/main">
  <p:tag name="SHAPE_LOCKS" val="0"/>
</p:tagLst>
</file>

<file path=ppt/tags/tag3.xml><?xml version="1.0" encoding="utf-8"?>
<p:tagLst xmlns:a="http://schemas.openxmlformats.org/drawingml/2006/main" xmlns:r="http://schemas.openxmlformats.org/officeDocument/2006/relationships" xmlns:p="http://schemas.openxmlformats.org/presentationml/2006/main">
  <p:tag name="SHAPE_LOCKS" val="0"/>
</p:tagLst>
</file>

<file path=ppt/tags/tag4.xml><?xml version="1.0" encoding="utf-8"?>
<p:tagLst xmlns:a="http://schemas.openxmlformats.org/drawingml/2006/main" xmlns:r="http://schemas.openxmlformats.org/officeDocument/2006/relationships" xmlns:p="http://schemas.openxmlformats.org/presentationml/2006/main">
  <p:tag name="SHAPE_LOCKS" val="0"/>
</p:tagLst>
</file>

<file path=ppt/tags/tag5.xml><?xml version="1.0" encoding="utf-8"?>
<p:tagLst xmlns:a="http://schemas.openxmlformats.org/drawingml/2006/main" xmlns:r="http://schemas.openxmlformats.org/officeDocument/2006/relationships" xmlns:p="http://schemas.openxmlformats.org/presentationml/2006/main">
  <p:tag name="SHAPE_LOCKS" val="0"/>
</p:tagLst>
</file>

<file path=ppt/theme/theme1.xml><?xml version="1.0" encoding="utf-8"?>
<a:theme xmlns:a="http://schemas.openxmlformats.org/drawingml/2006/main" name="Blank">
  <a:themeElements>
    <a:clrScheme name="DTU">
      <a:dk1>
        <a:srgbClr val="000000"/>
      </a:dk1>
      <a:lt1>
        <a:srgbClr val="FFFFFF"/>
      </a:lt1>
      <a:dk2>
        <a:srgbClr val="990000"/>
      </a:dk2>
      <a:lt2>
        <a:srgbClr val="79238E"/>
      </a:lt2>
      <a:accent1>
        <a:srgbClr val="990000"/>
      </a:accent1>
      <a:accent2>
        <a:srgbClr val="2F3EEA"/>
      </a:accent2>
      <a:accent3>
        <a:srgbClr val="1FD082"/>
      </a:accent3>
      <a:accent4>
        <a:srgbClr val="171748"/>
      </a:accent4>
      <a:accent5>
        <a:srgbClr val="F6D04D"/>
      </a:accent5>
      <a:accent6>
        <a:srgbClr val="FC7634"/>
      </a:accent6>
      <a:hlink>
        <a:srgbClr val="2F3EEA"/>
      </a:hlink>
      <a:folHlink>
        <a:srgbClr val="990000"/>
      </a:folHlink>
    </a:clrScheme>
    <a:fontScheme name="DT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rtlCol="0" anchor="ctr" anchorCtr="0" compatLnSpc="1">
        <a:prstTxWarp prst="textNoShape">
          <a:avLst/>
        </a:prstTxWarp>
      </a:bodyPr>
      <a:lstStyle>
        <a:defPPr marL="0" marR="0" indent="0" algn="ctr" defTabSz="914400" rtl="0" eaLnBrk="1" fontAlgn="base" latinLnBrk="0" hangingPunct="1">
          <a:lnSpc>
            <a:spcPct val="100000"/>
          </a:lnSpc>
          <a:spcBef>
            <a:spcPts val="432"/>
          </a:spcBef>
          <a:spcAft>
            <a:spcPct val="0"/>
          </a:spcAft>
          <a:buClrTx/>
          <a:buSzTx/>
          <a:buFontTx/>
          <a:buNone/>
          <a:tabLst/>
          <a:defRPr kumimoji="0" sz="1600" b="0" i="0" u="none" strike="noStrike" cap="none" normalizeH="0" baseline="0" dirty="0" err="1" smtClean="0">
            <a:ln>
              <a:noFill/>
            </a:ln>
            <a:solidFill>
              <a:srgbClr val="FFFFFF"/>
            </a:solidFill>
            <a:effectLst/>
            <a:latin typeface="+mn-lt"/>
            <a:ea typeface="ＭＳ Ｐゴシック" pitchFamily="-80" charset="-128"/>
          </a:defRPr>
        </a:defPPr>
      </a:lstStyle>
    </a:spDef>
    <a:lnDef>
      <a:spPr bwMode="auto">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square" lIns="0" tIns="0" rIns="0" bIns="0" rtlCol="0">
        <a:spAutoFit/>
      </a:bodyPr>
      <a:lstStyle>
        <a:defPPr algn="l">
          <a:spcBef>
            <a:spcPts val="432"/>
          </a:spcBef>
          <a:defRPr dirty="0" err="1" smtClean="0">
            <a:latin typeface="+mn-lt"/>
          </a:defRPr>
        </a:defPPr>
      </a:lstStyle>
    </a:txDef>
  </a:objectDefaults>
  <a:extraClrSchemeLst/>
  <a:extLst>
    <a:ext uri="{05A4C25C-085E-4340-85A3-A5531E510DB2}">
      <thm15:themeFamily xmlns:thm15="http://schemas.microsoft.com/office/thememl/2012/main" name="Blank.potx" id="{3B38FA3B-2246-40E5-A61A-EA1559A3CD76}" vid="{D5F764FD-A73C-4B6C-BF48-3536DEB79AD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TemplateConfiguration><![CDATA[{"elementsMetadata":[],"enableDocumentContentUpdater":true,"documentContentValidatorConfiguration":{"enableDocumentContentValidator":false,"documentContentValidatorVersion":0},"slideId":"636837486369128185","version":"1.2"}]]></TemplafySlideTemplateConfiguration>
</file>

<file path=customXml/item10.xml><?xml version="1.0" encoding="utf-8"?>
<TemplafyFormConfiguration><![CDATA[{"formFields":[{"required":false,"type":"datePicker","name":"Date","label":"Date","helpTexts":{"prefix":"","postfix":""},"spacing":{},"fullyQualifiedName":"Date"},{"required":false,"placeholder":"","lines":0,"type":"textBox","name":"PresentationTitle","label":"Presentation title","helpTexts":{"prefix":"","postfix":""},"spacing":{},"fullyQualifiedName":"PresentationTitle"}],"formDataEntries":[{"name":"Date","value":"4Xm7d242HGo446IH5nRjQA=="},{"name":"PresentationTitle","value":"ZR/I84ubq+6CkRKNk7nn9w=="}]}]]></TemplafyFormConfiguration>
</file>

<file path=customXml/item11.xml><?xml version="1.0" encoding="utf-8"?>
<TemplafySlideTemplateConfiguration><![CDATA[{"elementsMetadata":[],"enableDocumentContentUpdater":true,"documentContentValidatorConfiguration":{"enableDocumentContentValidator":false,"documentContentValidatorVersion":0},"slideId":"636837486369128185","version":"1.2"}]]></TemplafySlideTemplateConfiguration>
</file>

<file path=customXml/item12.xml><?xml version="1.0" encoding="utf-8"?>
<TemplafySlideFormConfiguration><![CDATA[{"formFields":[],"formDataEntries":[]}]]></TemplafySlideFormConfiguration>
</file>

<file path=customXml/item13.xml><?xml version="1.0" encoding="utf-8"?>
<TemplafySlideTemplateConfiguration><![CDATA[{"elementsMetadata":[],"enableDocumentContentUpdater":true,"documentContentValidatorConfiguration":{"enableDocumentContentValidator":false,"documentContentValidatorVersion":0},"slideId":"636837486369128185","version":"1.2"}]]></TemplafySlideTemplateConfiguration>
</file>

<file path=customXml/item14.xml><?xml version="1.0" encoding="utf-8"?>
<TemplafySlideTemplateConfiguration><![CDATA[{"elementsMetadata":[],"enableDocumentContentUpdater":true,"documentContentValidatorConfiguration":{"enableDocumentContentValidator":false,"documentContentValidatorVersion":0},"slideId":"636837486366003040","version":"1.2"}]]></TemplafySlideTemplateConfiguration>
</file>

<file path=customXml/item15.xml><?xml version="1.0" encoding="utf-8"?>
<TemplafySlideTemplateConfiguration><![CDATA[{"elementsMetadata":[],"enableDocumentContentUpdater":true,"documentContentValidatorConfiguration":{"enableDocumentContentValidator":false,"documentContentValidatorVersion":0},"slideId":"636837486369128185","version":"1.2"}]]></TemplafySlideTemplateConfiguration>
</file>

<file path=customXml/item16.xml><?xml version="1.0" encoding="utf-8"?>
<TemplafySlideFormConfiguration><![CDATA[{"formFields":[],"formDataEntries":[]}]]></TemplafySlideFormConfiguration>
</file>

<file path=customXml/item17.xml><?xml version="1.0" encoding="utf-8"?>
<TemplafySlideFormConfiguration><![CDATA[{"formFields":[],"formDataEntries":[]}]]></TemplafySlideFormConfiguration>
</file>

<file path=customXml/item18.xml><?xml version="1.0" encoding="utf-8"?>
<TemplafySlideFormConfiguration><![CDATA[{"formFields":[],"formDataEntries":[]}]]></TemplafySlideFormConfiguration>
</file>

<file path=customXml/item19.xml><?xml version="1.0" encoding="utf-8"?>
<TemplafySlideTemplateConfiguration><![CDATA[{"elementsMetadata":[],"enableDocumentContentUpdater":true,"documentContentValidatorConfiguration":{"enableDocumentContentValidator":false,"documentContentValidatorVersion":0},"slideId":"636837486369753289","version":"1.2"}]]></TemplafySlideTemplateConfiguration>
</file>

<file path=customXml/item2.xml><?xml version="1.0" encoding="utf-8"?>
<?mso-contentType ?>
<FormTemplates xmlns="http://schemas.microsoft.com/sharepoint/v3/contenttype/forms">
  <Display>DocumentLibraryForm</Display>
  <Edit>DocumentLibraryForm</Edit>
  <New>DocumentLibraryForm</New>
</FormTemplates>
</file>

<file path=customXml/item20.xml><?xml version="1.0" encoding="utf-8"?>
<TemplafyTemplateConfiguration><![CDATA[{"elementsMetadata":[{"type":"shape","id":"2fce62a0-f28a-44e1-a519-0cbe37b25f7a","elementConfiguration":{"binding":"UserProfile.Offices.Workarea_{{DocumentLanguage}}","disableUpdates":false,"type":"text"}},{"type":"shape","id":"58465eeb-cfe0-4970-97ec-88179dc0a9c2","elementConfiguration":{"binding":"Form.Date","format":"{{DateFormats.GeneralDate}}","disableUpdates":false,"type":"date"}},{"type":"shape","id":"5020bdfb-1912-4d6d-a5c3-71b7da283692","elementConfiguration":{"binding":"Form.PresentationTitle","disableUpdates":false,"type":"text"}},{"type":"shape","id":"8d5b95d1-8a23-4044-9620-bf5e7305a170","elementConfiguration":{"binding":"UserProfile.Offices.Workarea_{{DocumentLanguage}}","disableUpdates":false,"type":"text"}},{"type":"shape","id":"79fbb3c3-dd89-47ef-91e9-e0bd2bb0942f","elementConfiguration":{"binding":"Form.Date","format":"{{DateFormats.GeneralDate}}","disableUpdates":false,"type":"date"}},{"type":"shape","id":"5e9447ba-0dff-46ec-ac33-540c046ca40a","elementConfiguration":{"binding":"Form.PresentationTitle","disableUpdates":false,"type":"text"}}],"transformationConfigurations":[{"language":"{{DocumentLanguage}}","disableUpdates":false,"type":"proofingLanguage"}],"enableDocumentContentUpdater":true,"templateName":"DTU Template 16_9 - Corporate red","templateDescription":"","version":"1.2"}]]></TemplafyTemplateConfiguration>
</file>

<file path=customXml/item21.xml><?xml version="1.0" encoding="utf-8"?>
<TemplafySlideFormConfiguration><![CDATA[{"formFields":[],"formDataEntries":[]}]]></TemplafySlideFormConfiguration>
</file>

<file path=customXml/item22.xml><?xml version="1.0" encoding="utf-8"?>
<TemplafySlideFormConfiguration><![CDATA[{"formFields":[],"formDataEntries":[]}]]></TemplafySlideFormConfiguration>
</file>

<file path=customXml/item23.xml><?xml version="1.0" encoding="utf-8"?>
<TemplafySlideTemplateConfiguration><![CDATA[{"elementsMetadata":[],"enableDocumentContentUpdater":true,"documentContentValidatorConfiguration":{"enableDocumentContentValidator":false,"documentContentValidatorVersion":0},"slideId":"636837486369128185","version":"1.2"}]]></TemplafySlideTemplateConfiguration>
</file>

<file path=customXml/item3.xml><?xml version="1.0" encoding="utf-8"?>
<TemplafySlideTemplateConfiguration><![CDATA[{"elementsMetadata":[],"enableDocumentContentUpdater":true,"documentContentValidatorConfiguration":{"enableDocumentContentValidator":false,"documentContentValidatorVersion":0},"slideId":"636837486369753289","version":"1.2"}]]></TemplafySlideTemplateConfiguration>
</file>

<file path=customXml/item4.xml><?xml version="1.0" encoding="utf-8"?>
<TemplafySlideFormConfiguration><![CDATA[{"formFields":[],"formDataEntries":[]}]]></TemplafySlideFormConfiguration>
</file>

<file path=customXml/item5.xml><?xml version="1.0" encoding="utf-8"?>
<ct:contentTypeSchema xmlns:ct="http://schemas.microsoft.com/office/2006/metadata/contentType" xmlns:ma="http://schemas.microsoft.com/office/2006/metadata/properties/metaAttributes" ct:_="" ma:_="" ma:contentTypeName="Dokument" ma:contentTypeID="0x01010064A971A7B4EF0844A363E03BDAF31A83" ma:contentTypeVersion="13" ma:contentTypeDescription="Opret et nyt dokument." ma:contentTypeScope="" ma:versionID="368ecb79621beb6c191c90a96be15b34">
  <xsd:schema xmlns:xsd="http://www.w3.org/2001/XMLSchema" xmlns:xs="http://www.w3.org/2001/XMLSchema" xmlns:p="http://schemas.microsoft.com/office/2006/metadata/properties" xmlns:ns3="a474ea3f-da19-4978-b129-c19c0cdb3db7" xmlns:ns4="c1157c6f-c381-408b-9e9e-d022236b16f4" targetNamespace="http://schemas.microsoft.com/office/2006/metadata/properties" ma:root="true" ma:fieldsID="d3165400d772c5f3511f5ff6ec469c36" ns3:_="" ns4:_="">
    <xsd:import namespace="a474ea3f-da19-4978-b129-c19c0cdb3db7"/>
    <xsd:import namespace="c1157c6f-c381-408b-9e9e-d022236b16f4"/>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ObjectDetectorVersion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74ea3f-da19-4978-b129-c19c0cdb3db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1157c6f-c381-408b-9e9e-d022236b16f4" elementFormDefault="qualified">
    <xsd:import namespace="http://schemas.microsoft.com/office/2006/documentManagement/types"/>
    <xsd:import namespace="http://schemas.microsoft.com/office/infopath/2007/PartnerControls"/>
    <xsd:element name="SharedWithUsers" ma:index="11"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Delt med detaljer" ma:internalName="SharedWithDetails" ma:readOnly="true">
      <xsd:simpleType>
        <xsd:restriction base="dms:Note">
          <xsd:maxLength value="255"/>
        </xsd:restriction>
      </xsd:simpleType>
    </xsd:element>
    <xsd:element name="SharingHintHash" ma:index="13" nillable="true" ma:displayName="Hashværdi for deling"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6.xml><?xml version="1.0" encoding="utf-8"?>
<TemplafySlideTemplateConfiguration><![CDATA[{"elementsMetadata":[],"enableDocumentContentUpdater":true,"documentContentValidatorConfiguration":{"enableDocumentContentValidator":false,"documentContentValidatorVersion":0},"slideId":"636837486369128185","version":"1.2"}]]></TemplafySlideTemplateConfiguration>
</file>

<file path=customXml/item7.xml><?xml version="1.0" encoding="utf-8"?>
<TemplafySlideFormConfiguration><![CDATA[{"formFields":[],"formDataEntries":[]}]]></TemplafySlideFormConfiguration>
</file>

<file path=customXml/item8.xml><?xml version="1.0" encoding="utf-8"?>
<p:properties xmlns:p="http://schemas.microsoft.com/office/2006/metadata/properties" xmlns:xsi="http://www.w3.org/2001/XMLSchema-instance" xmlns:pc="http://schemas.microsoft.com/office/infopath/2007/PartnerControls">
  <documentManagement>
    <_activity xmlns="a474ea3f-da19-4978-b129-c19c0cdb3db7" xsi:nil="true"/>
  </documentManagement>
</p:properties>
</file>

<file path=customXml/item9.xml><?xml version="1.0" encoding="utf-8"?>
<TemplafySlideFormConfiguration><![CDATA[{"formFields":[],"formDataEntries":[]}]]></TemplafySlideFormConfiguration>
</file>

<file path=customXml/itemProps1.xml><?xml version="1.0" encoding="utf-8"?>
<ds:datastoreItem xmlns:ds="http://schemas.openxmlformats.org/officeDocument/2006/customXml" ds:itemID="{81E17DA4-C627-42DE-A231-F93020487DAF}">
  <ds:schemaRefs/>
</ds:datastoreItem>
</file>

<file path=customXml/itemProps10.xml><?xml version="1.0" encoding="utf-8"?>
<ds:datastoreItem xmlns:ds="http://schemas.openxmlformats.org/officeDocument/2006/customXml" ds:itemID="{05DC2B94-7C1B-4C14-83B0-9CD2A82C27E0}">
  <ds:schemaRefs/>
</ds:datastoreItem>
</file>

<file path=customXml/itemProps11.xml><?xml version="1.0" encoding="utf-8"?>
<ds:datastoreItem xmlns:ds="http://schemas.openxmlformats.org/officeDocument/2006/customXml" ds:itemID="{4A0EFB85-E73F-4350-94CE-FE07072F1A1D}">
  <ds:schemaRefs/>
</ds:datastoreItem>
</file>

<file path=customXml/itemProps12.xml><?xml version="1.0" encoding="utf-8"?>
<ds:datastoreItem xmlns:ds="http://schemas.openxmlformats.org/officeDocument/2006/customXml" ds:itemID="{A092F9D7-A29F-41D7-8B88-96E18CAF830E}">
  <ds:schemaRefs/>
</ds:datastoreItem>
</file>

<file path=customXml/itemProps13.xml><?xml version="1.0" encoding="utf-8"?>
<ds:datastoreItem xmlns:ds="http://schemas.openxmlformats.org/officeDocument/2006/customXml" ds:itemID="{8374A5A8-5B14-4108-ABF9-1815DFD99B1C}">
  <ds:schemaRefs/>
</ds:datastoreItem>
</file>

<file path=customXml/itemProps14.xml><?xml version="1.0" encoding="utf-8"?>
<ds:datastoreItem xmlns:ds="http://schemas.openxmlformats.org/officeDocument/2006/customXml" ds:itemID="{E5957E33-0059-46CE-AE7B-582F67E40B53}">
  <ds:schemaRefs/>
</ds:datastoreItem>
</file>

<file path=customXml/itemProps15.xml><?xml version="1.0" encoding="utf-8"?>
<ds:datastoreItem xmlns:ds="http://schemas.openxmlformats.org/officeDocument/2006/customXml" ds:itemID="{11FAAC39-0A3A-4CC2-A9C1-60940B78AE17}">
  <ds:schemaRefs/>
</ds:datastoreItem>
</file>

<file path=customXml/itemProps16.xml><?xml version="1.0" encoding="utf-8"?>
<ds:datastoreItem xmlns:ds="http://schemas.openxmlformats.org/officeDocument/2006/customXml" ds:itemID="{F4C08C7F-F953-44DE-ACDE-930692BDDB0F}">
  <ds:schemaRefs/>
</ds:datastoreItem>
</file>

<file path=customXml/itemProps17.xml><?xml version="1.0" encoding="utf-8"?>
<ds:datastoreItem xmlns:ds="http://schemas.openxmlformats.org/officeDocument/2006/customXml" ds:itemID="{8660AB89-308F-4A34-B01B-CC1A9333F1B1}">
  <ds:schemaRefs/>
</ds:datastoreItem>
</file>

<file path=customXml/itemProps18.xml><?xml version="1.0" encoding="utf-8"?>
<ds:datastoreItem xmlns:ds="http://schemas.openxmlformats.org/officeDocument/2006/customXml" ds:itemID="{56C8BFB2-A911-4310-9D4A-421D773FAFA6}">
  <ds:schemaRefs/>
</ds:datastoreItem>
</file>

<file path=customXml/itemProps19.xml><?xml version="1.0" encoding="utf-8"?>
<ds:datastoreItem xmlns:ds="http://schemas.openxmlformats.org/officeDocument/2006/customXml" ds:itemID="{D0094D9D-9AD3-4087-A23E-DCC09869798A}">
  <ds:schemaRefs/>
</ds:datastoreItem>
</file>

<file path=customXml/itemProps2.xml><?xml version="1.0" encoding="utf-8"?>
<ds:datastoreItem xmlns:ds="http://schemas.openxmlformats.org/officeDocument/2006/customXml" ds:itemID="{07E7C233-EFE0-424C-BC60-74F1F060E8E9}">
  <ds:schemaRefs>
    <ds:schemaRef ds:uri="http://schemas.microsoft.com/sharepoint/v3/contenttype/forms"/>
  </ds:schemaRefs>
</ds:datastoreItem>
</file>

<file path=customXml/itemProps20.xml><?xml version="1.0" encoding="utf-8"?>
<ds:datastoreItem xmlns:ds="http://schemas.openxmlformats.org/officeDocument/2006/customXml" ds:itemID="{1334258C-C3E7-4029-A615-C886A240FB15}">
  <ds:schemaRefs/>
</ds:datastoreItem>
</file>

<file path=customXml/itemProps21.xml><?xml version="1.0" encoding="utf-8"?>
<ds:datastoreItem xmlns:ds="http://schemas.openxmlformats.org/officeDocument/2006/customXml" ds:itemID="{CEE82BD2-02AE-48C0-B241-9719E9F2F706}">
  <ds:schemaRefs/>
</ds:datastoreItem>
</file>

<file path=customXml/itemProps22.xml><?xml version="1.0" encoding="utf-8"?>
<ds:datastoreItem xmlns:ds="http://schemas.openxmlformats.org/officeDocument/2006/customXml" ds:itemID="{586CB63B-5DC3-4AE3-A336-DC54F3E0DFEF}">
  <ds:schemaRefs/>
</ds:datastoreItem>
</file>

<file path=customXml/itemProps23.xml><?xml version="1.0" encoding="utf-8"?>
<ds:datastoreItem xmlns:ds="http://schemas.openxmlformats.org/officeDocument/2006/customXml" ds:itemID="{E8497AF2-D3CC-484F-8958-D83710F84D34}">
  <ds:schemaRefs/>
</ds:datastoreItem>
</file>

<file path=customXml/itemProps3.xml><?xml version="1.0" encoding="utf-8"?>
<ds:datastoreItem xmlns:ds="http://schemas.openxmlformats.org/officeDocument/2006/customXml" ds:itemID="{02E7CCCE-613B-4CED-B813-E473EA1E01B2}">
  <ds:schemaRefs/>
</ds:datastoreItem>
</file>

<file path=customXml/itemProps4.xml><?xml version="1.0" encoding="utf-8"?>
<ds:datastoreItem xmlns:ds="http://schemas.openxmlformats.org/officeDocument/2006/customXml" ds:itemID="{9B288F29-3FAF-4164-8ECA-0C9693EFFFC3}">
  <ds:schemaRefs/>
</ds:datastoreItem>
</file>

<file path=customXml/itemProps5.xml><?xml version="1.0" encoding="utf-8"?>
<ds:datastoreItem xmlns:ds="http://schemas.openxmlformats.org/officeDocument/2006/customXml" ds:itemID="{7440E428-F9FB-4140-8430-537C82AFAC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74ea3f-da19-4978-b129-c19c0cdb3db7"/>
    <ds:schemaRef ds:uri="c1157c6f-c381-408b-9e9e-d022236b16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6.xml><?xml version="1.0" encoding="utf-8"?>
<ds:datastoreItem xmlns:ds="http://schemas.openxmlformats.org/officeDocument/2006/customXml" ds:itemID="{99A8A5E8-B632-4217-82CB-76FE390F5BEC}">
  <ds:schemaRefs/>
</ds:datastoreItem>
</file>

<file path=customXml/itemProps7.xml><?xml version="1.0" encoding="utf-8"?>
<ds:datastoreItem xmlns:ds="http://schemas.openxmlformats.org/officeDocument/2006/customXml" ds:itemID="{4F0DA6B6-AF41-495D-B7B0-D586EA7DB8CE}">
  <ds:schemaRefs/>
</ds:datastoreItem>
</file>

<file path=customXml/itemProps8.xml><?xml version="1.0" encoding="utf-8"?>
<ds:datastoreItem xmlns:ds="http://schemas.openxmlformats.org/officeDocument/2006/customXml" ds:itemID="{AAC664DC-0706-40E9-999E-E60CB3042650}">
  <ds:schemaRefs>
    <ds:schemaRef ds:uri="a474ea3f-da19-4978-b129-c19c0cdb3db7"/>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 ds:uri="http://schemas.microsoft.com/office/2006/documentManagement/types"/>
    <ds:schemaRef ds:uri="http://purl.org/dc/terms/"/>
    <ds:schemaRef ds:uri="c1157c6f-c381-408b-9e9e-d022236b16f4"/>
    <ds:schemaRef ds:uri="http://schemas.openxmlformats.org/package/2006/metadata/core-properties"/>
  </ds:schemaRefs>
</ds:datastoreItem>
</file>

<file path=customXml/itemProps9.xml><?xml version="1.0" encoding="utf-8"?>
<ds:datastoreItem xmlns:ds="http://schemas.openxmlformats.org/officeDocument/2006/customXml" ds:itemID="{B513C2C7-63CE-445A-BF41-AD73F1D56AE9}">
  <ds:schemaRefs/>
</ds:datastoreItem>
</file>

<file path=docProps/app.xml><?xml version="1.0" encoding="utf-8"?>
<Properties xmlns="http://schemas.openxmlformats.org/officeDocument/2006/extended-properties" xmlns:vt="http://schemas.openxmlformats.org/officeDocument/2006/docPropsVTypes">
  <Template>blank</Template>
  <TotalTime>5056</TotalTime>
  <Words>5221</Words>
  <Application>Microsoft Office PowerPoint</Application>
  <PresentationFormat>Custom</PresentationFormat>
  <Paragraphs>366</Paragraphs>
  <Slides>46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Consolas</vt:lpstr>
      <vt:lpstr>Söhne</vt:lpstr>
      <vt:lpstr>Verdana</vt:lpstr>
      <vt:lpstr>Blank</vt:lpstr>
      <vt:lpstr>Dimensionality Reduction &amp; Clustering Reactions</vt:lpstr>
      <vt:lpstr>Classification of Metabolic Reactions</vt:lpstr>
      <vt:lpstr>Alternative Methods</vt:lpstr>
      <vt:lpstr>Alternative Methods</vt:lpstr>
      <vt:lpstr>Next Steps: Preserving interpretability while using PCA</vt:lpstr>
      <vt:lpstr>Dimensionality Reduction &amp; Clustering Reactions</vt:lpstr>
      <vt:lpstr>Data Pre-Processing &amp; Feature Selection</vt:lpstr>
      <vt:lpstr>Data Pre-Processing &amp; Feature Selection</vt:lpstr>
      <vt:lpstr>PCA</vt:lpstr>
      <vt:lpstr>Process</vt:lpstr>
      <vt:lpstr>Speeding up process</vt:lpstr>
      <vt:lpstr>Speeding up process</vt:lpstr>
      <vt:lpstr>Dimensionality Reduction on dFBA </vt:lpstr>
      <vt:lpstr>PCA </vt:lpstr>
      <vt:lpstr>Autoencoders</vt:lpstr>
      <vt:lpstr>Autoencoder Benefits</vt:lpstr>
      <vt:lpstr>Results (working)</vt:lpstr>
      <vt:lpstr>Improving Autoencoder Reconstruction</vt:lpstr>
      <vt:lpstr>Next </vt:lpstr>
      <vt:lpstr>Dimensionality Reduction on dFBA </vt:lpstr>
      <vt:lpstr>Dimensionality Reduction on dFBA </vt:lpstr>
      <vt:lpstr>Update </vt:lpstr>
      <vt:lpstr>Update</vt:lpstr>
      <vt:lpstr>Example Results</vt:lpstr>
      <vt:lpstr>Project Overview</vt:lpstr>
      <vt:lpstr>Project Scope  </vt:lpstr>
      <vt:lpstr>Autoencoders</vt:lpstr>
      <vt:lpstr>LSTMs</vt:lpstr>
      <vt:lpstr>Relevant Literature</vt:lpstr>
      <vt:lpstr>Relevant Literature</vt:lpstr>
      <vt:lpstr>Methodology</vt:lpstr>
      <vt:lpstr>Methodology</vt:lpstr>
      <vt:lpstr>Methodology</vt:lpstr>
      <vt:lpstr>Innovative Strategies &amp; Ideas</vt:lpstr>
      <vt:lpstr>Initial Results</vt:lpstr>
      <vt:lpstr>PowerPoint Presentation</vt:lpstr>
      <vt:lpstr>PowerPoint Presentation</vt:lpstr>
      <vt:lpstr>Dynamic simulations of microbial communities under perturbations: opportunities for microbiome engineering</vt:lpstr>
      <vt:lpstr>Preserving interpretability while using PCA</vt:lpstr>
      <vt:lpstr>Alternatives</vt:lpstr>
      <vt:lpstr>Analyzing Loadings</vt:lpstr>
      <vt:lpstr>Cell Lifelines</vt:lpstr>
      <vt:lpstr>Autoencoders </vt:lpstr>
      <vt:lpstr>PowerPoint Presentation</vt:lpstr>
      <vt:lpstr>Autoencoders &amp; Metabolic Networks</vt:lpstr>
      <vt:lpstr>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Elysia Livia Gao</dc:creator>
  <cp:lastModifiedBy>Elysia Livia Gao</cp:lastModifiedBy>
  <cp:revision>57</cp:revision>
  <dcterms:created xsi:type="dcterms:W3CDTF">2023-05-11T09:17:43Z</dcterms:created>
  <dcterms:modified xsi:type="dcterms:W3CDTF">2023-09-18T13:33:04Z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dIsCodeFreeTemplate">
    <vt:lpwstr>True</vt:lpwstr>
  </property>
  <property fmtid="{D5CDD505-2E9C-101B-9397-08002B2CF9AE}" pid="3" name="TemplafyTenantId">
    <vt:lpwstr>dtu</vt:lpwstr>
  </property>
  <property fmtid="{D5CDD505-2E9C-101B-9397-08002B2CF9AE}" pid="4" name="TemplafyTemplateId">
    <vt:lpwstr>636784030496976655</vt:lpwstr>
  </property>
  <property fmtid="{D5CDD505-2E9C-101B-9397-08002B2CF9AE}" pid="5" name="TemplafyUserProfileId">
    <vt:lpwstr>636838302414865013</vt:lpwstr>
  </property>
  <property fmtid="{D5CDD505-2E9C-101B-9397-08002B2CF9AE}" pid="6" name="TemplafyLanguageCode">
    <vt:lpwstr>en-GB</vt:lpwstr>
  </property>
  <property fmtid="{D5CDD505-2E9C-101B-9397-08002B2CF9AE}" pid="7" name="ContentTypeId">
    <vt:lpwstr>0x01010064A971A7B4EF0844A363E03BDAF31A83</vt:lpwstr>
  </property>
</Properties>
</file>