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2"/>
  </p:sldMasterIdLst>
  <p:notesMasterIdLst>
    <p:notesMasterId r:id="rId30"/>
  </p:notesMasterIdLst>
  <p:handoutMasterIdLst>
    <p:handoutMasterId r:id="rId31"/>
  </p:handoutMasterIdLst>
  <p:sldIdLst>
    <p:sldId id="256" r:id="rId13"/>
    <p:sldId id="260" r:id="rId14"/>
    <p:sldId id="257"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Lst>
  <p:sldSz cx="12190413" cy="6858000"/>
  <p:notesSz cx="6858000" cy="9144000"/>
  <p:custDataLst>
    <p:tags r:id="rId32"/>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748"/>
    <a:srgbClr val="1FD082"/>
    <a:srgbClr val="2F3EEA"/>
    <a:srgbClr val="FFFFFF"/>
    <a:srgbClr val="990000"/>
    <a:srgbClr val="000000"/>
    <a:srgbClr val="FFCC00"/>
    <a:srgbClr val="FF6600"/>
    <a:srgbClr val="FF0000"/>
    <a:srgbClr val="FF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6402" autoAdjust="0"/>
  </p:normalViewPr>
  <p:slideViewPr>
    <p:cSldViewPr showGuides="1">
      <p:cViewPr varScale="1">
        <p:scale>
          <a:sx n="64" d="100"/>
          <a:sy n="64" d="100"/>
        </p:scale>
        <p:origin x="1320" y="29"/>
      </p:cViewPr>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customXml" Target="../customXml/item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34BB09-483B-4C4B-A5A4-C02A22055B01}" type="slidenum">
              <a:rPr lang="da-DK" smtClean="0"/>
              <a:pPr/>
              <a:t>1</a:t>
            </a:fld>
            <a:endParaRPr lang="da-DK" dirty="0"/>
          </a:p>
        </p:txBody>
      </p:sp>
    </p:spTree>
    <p:extLst>
      <p:ext uri="{BB962C8B-B14F-4D97-AF65-F5344CB8AC3E}">
        <p14:creationId xmlns:p14="http://schemas.microsoft.com/office/powerpoint/2010/main" val="274156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Majority of time spent was on building an appropriate working model architecture, however, improvements could be made to further refine the specific problem in order to receive more conclusive and representative results. Examples of improvements could be exploring problem specifics and data investigation (looking at days were participants are mostly at home or splitting up the dataset into weekdays and weekends), parameter tuning (split between how much data was trained with reconstruction vs regression network, number of layers), enhancing representation of emotions (original intention was to use valence and arousal measures form the physiological data built by a </a:t>
            </a:r>
            <a:r>
              <a:rPr lang="en-US" dirty="0" err="1"/>
              <a:t>phd</a:t>
            </a:r>
            <a:r>
              <a:rPr lang="en-US" dirty="0"/>
              <a:t> student but ran out of time). These improvements would lead to more accurate modeling and hopefully better results. </a:t>
            </a:r>
          </a:p>
        </p:txBody>
      </p:sp>
      <p:sp>
        <p:nvSpPr>
          <p:cNvPr id="4" name="Slide Number Placeholder 3"/>
          <p:cNvSpPr>
            <a:spLocks noGrp="1"/>
          </p:cNvSpPr>
          <p:nvPr>
            <p:ph type="sldNum" sz="quarter" idx="5"/>
          </p:nvPr>
        </p:nvSpPr>
        <p:spPr/>
        <p:txBody>
          <a:bodyPr/>
          <a:lstStyle/>
          <a:p>
            <a:fld id="{C734BB09-483B-4C4B-A5A4-C02A22055B01}" type="slidenum">
              <a:rPr lang="da-DK" smtClean="0"/>
              <a:pPr/>
              <a:t>10</a:t>
            </a:fld>
            <a:endParaRPr lang="da-DK" dirty="0"/>
          </a:p>
        </p:txBody>
      </p:sp>
    </p:spTree>
    <p:extLst>
      <p:ext uri="{BB962C8B-B14F-4D97-AF65-F5344CB8AC3E}">
        <p14:creationId xmlns:p14="http://schemas.microsoft.com/office/powerpoint/2010/main" val="330386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lessons learned for the thesis included investigating different model architectures from the start and not being married to a single idea. Originally, the project started off looking heavily into the node2vec approach, then devolved in various music models. I think it would have been good to start off my broad then go specific then vice versa. Similarly with literature review, I had found looking at surveys of different topics a little later when it would have benefitted me more at the start. Lastly, while debugging, implementing better version control and keeping detailed log of results would have been helpful as well. </a:t>
            </a:r>
          </a:p>
        </p:txBody>
      </p:sp>
      <p:sp>
        <p:nvSpPr>
          <p:cNvPr id="4" name="Slide Number Placeholder 3"/>
          <p:cNvSpPr>
            <a:spLocks noGrp="1"/>
          </p:cNvSpPr>
          <p:nvPr>
            <p:ph type="sldNum" sz="quarter" idx="5"/>
          </p:nvPr>
        </p:nvSpPr>
        <p:spPr/>
        <p:txBody>
          <a:bodyPr/>
          <a:lstStyle/>
          <a:p>
            <a:fld id="{C734BB09-483B-4C4B-A5A4-C02A22055B01}" type="slidenum">
              <a:rPr lang="da-DK" smtClean="0"/>
              <a:pPr/>
              <a:t>11</a:t>
            </a:fld>
            <a:endParaRPr lang="da-DK" dirty="0"/>
          </a:p>
        </p:txBody>
      </p:sp>
    </p:spTree>
    <p:extLst>
      <p:ext uri="{BB962C8B-B14F-4D97-AF65-F5344CB8AC3E}">
        <p14:creationId xmlns:p14="http://schemas.microsoft.com/office/powerpoint/2010/main" val="4216017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issues and lessons learned are as follows. One of the first issues I ran into was each timestep containing too much redundant data and having too many timesteps. At first I was using the entirety of the heart rate data which contained sample rate per second where I would have 40000 data points per day per participant. This led to a run time of 8 hours to run my model on just 7 participants. The solution was aggregate the emotions data with summary statistics. Lesson here was to consider more efficient data representation and consider things like redundancy and sparsity while building my model. </a:t>
            </a:r>
          </a:p>
        </p:txBody>
      </p:sp>
      <p:sp>
        <p:nvSpPr>
          <p:cNvPr id="4" name="Slide Number Placeholder 3"/>
          <p:cNvSpPr>
            <a:spLocks noGrp="1"/>
          </p:cNvSpPr>
          <p:nvPr>
            <p:ph type="sldNum" sz="quarter" idx="5"/>
          </p:nvPr>
        </p:nvSpPr>
        <p:spPr/>
        <p:txBody>
          <a:bodyPr/>
          <a:lstStyle/>
          <a:p>
            <a:fld id="{C734BB09-483B-4C4B-A5A4-C02A22055B01}" type="slidenum">
              <a:rPr lang="da-DK" smtClean="0"/>
              <a:pPr/>
              <a:t>12</a:t>
            </a:fld>
            <a:endParaRPr lang="da-DK" dirty="0"/>
          </a:p>
        </p:txBody>
      </p:sp>
    </p:spTree>
    <p:extLst>
      <p:ext uri="{BB962C8B-B14F-4D97-AF65-F5344CB8AC3E}">
        <p14:creationId xmlns:p14="http://schemas.microsoft.com/office/powerpoint/2010/main" val="2710345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issue was error was suspiciously small. This had led to further investigation and model improvements – taking a closer look at continuous and categorical losses separately and training them separately. The lesson here was to carefully evaluate results even though they may be good. </a:t>
            </a:r>
          </a:p>
        </p:txBody>
      </p:sp>
      <p:sp>
        <p:nvSpPr>
          <p:cNvPr id="4" name="Slide Number Placeholder 3"/>
          <p:cNvSpPr>
            <a:spLocks noGrp="1"/>
          </p:cNvSpPr>
          <p:nvPr>
            <p:ph type="sldNum" sz="quarter" idx="5"/>
          </p:nvPr>
        </p:nvSpPr>
        <p:spPr/>
        <p:txBody>
          <a:bodyPr/>
          <a:lstStyle/>
          <a:p>
            <a:fld id="{C734BB09-483B-4C4B-A5A4-C02A22055B01}" type="slidenum">
              <a:rPr lang="da-DK" smtClean="0"/>
              <a:pPr/>
              <a:t>13</a:t>
            </a:fld>
            <a:endParaRPr lang="da-DK" dirty="0"/>
          </a:p>
        </p:txBody>
      </p:sp>
    </p:spTree>
    <p:extLst>
      <p:ext uri="{BB962C8B-B14F-4D97-AF65-F5344CB8AC3E}">
        <p14:creationId xmlns:p14="http://schemas.microsoft.com/office/powerpoint/2010/main" val="1226351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separating the losses, I ran into the issue of categorical losses being much higher than continuous losses. I tried multiple ways to resolve this including experimenting with pretrained AE for just the categorical data, removing padding, and adjusting dimensions. The lesson here was to carefully consider dimensions and preprocessing when building the model.</a:t>
            </a:r>
          </a:p>
        </p:txBody>
      </p:sp>
      <p:sp>
        <p:nvSpPr>
          <p:cNvPr id="4" name="Slide Number Placeholder 3"/>
          <p:cNvSpPr>
            <a:spLocks noGrp="1"/>
          </p:cNvSpPr>
          <p:nvPr>
            <p:ph type="sldNum" sz="quarter" idx="5"/>
          </p:nvPr>
        </p:nvSpPr>
        <p:spPr/>
        <p:txBody>
          <a:bodyPr/>
          <a:lstStyle/>
          <a:p>
            <a:fld id="{C734BB09-483B-4C4B-A5A4-C02A22055B01}" type="slidenum">
              <a:rPr lang="da-DK" smtClean="0"/>
              <a:pPr/>
              <a:t>14</a:t>
            </a:fld>
            <a:endParaRPr lang="da-DK" dirty="0"/>
          </a:p>
        </p:txBody>
      </p:sp>
    </p:spTree>
    <p:extLst>
      <p:ext uri="{BB962C8B-B14F-4D97-AF65-F5344CB8AC3E}">
        <p14:creationId xmlns:p14="http://schemas.microsoft.com/office/powerpoint/2010/main" val="3999403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related issue was padding and masking challenges. Initially, I kept the same dimensions for continuous and categorical embeddings because my input content tensor had both data types combined. I separated them in order to not have to pad and mask so that continuous data input dimensions and categorical input dimensions were different. This also resulted in splitting up categorical and continuous logits in the VAE and having separate losses for the data types. The lesson learned here was to adjust model structure from the start instead of having to have work arounds to fix dimensions. 	</a:t>
            </a:r>
          </a:p>
        </p:txBody>
      </p:sp>
      <p:sp>
        <p:nvSpPr>
          <p:cNvPr id="4" name="Slide Number Placeholder 3"/>
          <p:cNvSpPr>
            <a:spLocks noGrp="1"/>
          </p:cNvSpPr>
          <p:nvPr>
            <p:ph type="sldNum" sz="quarter" idx="5"/>
          </p:nvPr>
        </p:nvSpPr>
        <p:spPr/>
        <p:txBody>
          <a:bodyPr/>
          <a:lstStyle/>
          <a:p>
            <a:fld id="{C734BB09-483B-4C4B-A5A4-C02A22055B01}" type="slidenum">
              <a:rPr lang="da-DK" smtClean="0"/>
              <a:pPr/>
              <a:t>15</a:t>
            </a:fld>
            <a:endParaRPr lang="da-DK" dirty="0"/>
          </a:p>
        </p:txBody>
      </p:sp>
    </p:spTree>
    <p:extLst>
      <p:ext uri="{BB962C8B-B14F-4D97-AF65-F5344CB8AC3E}">
        <p14:creationId xmlns:p14="http://schemas.microsoft.com/office/powerpoint/2010/main" val="3399041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near the end of the project, I had poor resampling results (the second method in the method comparison) which showed a MAE of 0.353 which is relatively high. Inference time was also slow 10 seconds per sample so doing negative rejection sampling resulted in long computation times. The solution here was to come up with a new supervised method using a regression network. The lesson here was to understand the importance of computation efficiency and value adaptability in choosing modeling approaches. </a:t>
            </a:r>
          </a:p>
        </p:txBody>
      </p:sp>
      <p:sp>
        <p:nvSpPr>
          <p:cNvPr id="4" name="Slide Number Placeholder 3"/>
          <p:cNvSpPr>
            <a:spLocks noGrp="1"/>
          </p:cNvSpPr>
          <p:nvPr>
            <p:ph type="sldNum" sz="quarter" idx="5"/>
          </p:nvPr>
        </p:nvSpPr>
        <p:spPr/>
        <p:txBody>
          <a:bodyPr/>
          <a:lstStyle/>
          <a:p>
            <a:fld id="{C734BB09-483B-4C4B-A5A4-C02A22055B01}" type="slidenum">
              <a:rPr lang="da-DK" smtClean="0"/>
              <a:pPr/>
              <a:t>16</a:t>
            </a:fld>
            <a:endParaRPr lang="da-DK" dirty="0"/>
          </a:p>
        </p:txBody>
      </p:sp>
    </p:spTree>
    <p:extLst>
      <p:ext uri="{BB962C8B-B14F-4D97-AF65-F5344CB8AC3E}">
        <p14:creationId xmlns:p14="http://schemas.microsoft.com/office/powerpoint/2010/main" val="392064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future directions revolve around adding problem specific and context specific information to the model. The model could benefit from modified </a:t>
            </a:r>
            <a:r>
              <a:rPr lang="en-US" dirty="0" err="1"/>
              <a:t>hiearchcial</a:t>
            </a:r>
            <a:r>
              <a:rPr lang="en-US" dirty="0"/>
              <a:t> structure, attention mechanisms, how subgraphs are divided to capture certain aspects such as </a:t>
            </a:r>
            <a:r>
              <a:rPr lang="en-US" dirty="0" err="1"/>
              <a:t>partterns</a:t>
            </a:r>
            <a:r>
              <a:rPr lang="en-US" dirty="0"/>
              <a:t> between participants and </a:t>
            </a:r>
            <a:r>
              <a:rPr lang="en-US" dirty="0" err="1"/>
              <a:t>considerating</a:t>
            </a:r>
            <a:r>
              <a:rPr lang="en-US" dirty="0"/>
              <a:t> days at home vs. other days separately. Another direction might be have day-types in my preprocessing to yield differences between weekday and weekend analysis. I could also spend time fine-tuning this pretrained model for analyzing specific urban areas given new data with a specific urban areas (as in freezing most layer weights, but retraining the first couple layers etc. with new data). Lastly, added context data could benefit the model as well incorporating any from the list above. Thank you again for attending my thesis defense, let me know if you have any questions, comments, or concerns. </a:t>
            </a:r>
          </a:p>
        </p:txBody>
      </p:sp>
      <p:sp>
        <p:nvSpPr>
          <p:cNvPr id="4" name="Slide Number Placeholder 3"/>
          <p:cNvSpPr>
            <a:spLocks noGrp="1"/>
          </p:cNvSpPr>
          <p:nvPr>
            <p:ph type="sldNum" sz="quarter" idx="5"/>
          </p:nvPr>
        </p:nvSpPr>
        <p:spPr/>
        <p:txBody>
          <a:bodyPr/>
          <a:lstStyle/>
          <a:p>
            <a:fld id="{C734BB09-483B-4C4B-A5A4-C02A22055B01}" type="slidenum">
              <a:rPr lang="da-DK" smtClean="0"/>
              <a:pPr/>
              <a:t>17</a:t>
            </a:fld>
            <a:endParaRPr lang="da-DK" dirty="0"/>
          </a:p>
        </p:txBody>
      </p:sp>
    </p:spTree>
    <p:extLst>
      <p:ext uri="{BB962C8B-B14F-4D97-AF65-F5344CB8AC3E}">
        <p14:creationId xmlns:p14="http://schemas.microsoft.com/office/powerpoint/2010/main" val="39871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Elysia Gao, I am a master’s student at DTU in math modelling and computation and today I will be defending my master’s thesis on Predicting emotional responses in urban environments. </a:t>
            </a:r>
          </a:p>
        </p:txBody>
      </p:sp>
      <p:sp>
        <p:nvSpPr>
          <p:cNvPr id="4" name="Slide Number Placeholder 3"/>
          <p:cNvSpPr>
            <a:spLocks noGrp="1"/>
          </p:cNvSpPr>
          <p:nvPr>
            <p:ph type="sldNum" sz="quarter" idx="5"/>
          </p:nvPr>
        </p:nvSpPr>
        <p:spPr/>
        <p:txBody>
          <a:bodyPr/>
          <a:lstStyle/>
          <a:p>
            <a:fld id="{C734BB09-483B-4C4B-A5A4-C02A22055B01}" type="slidenum">
              <a:rPr lang="da-DK" smtClean="0"/>
              <a:pPr/>
              <a:t>2</a:t>
            </a:fld>
            <a:endParaRPr lang="da-DK" dirty="0"/>
          </a:p>
        </p:txBody>
      </p:sp>
    </p:spTree>
    <p:extLst>
      <p:ext uri="{BB962C8B-B14F-4D97-AF65-F5344CB8AC3E}">
        <p14:creationId xmlns:p14="http://schemas.microsoft.com/office/powerpoint/2010/main" val="2566033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growing need to understand urban emotion dynamics in real-world contexts and the interaction between humans, the environment, and mobility spaces. This has led to the emergence of "Urban Emotions" as a new field, alongside the rise of "Smart Cities." The aim of studying urban emotions is to identify hot and cold spots to inform traffic and urban planning and understand the impact of transport infrastructure changes.</a:t>
            </a:r>
          </a:p>
          <a:p>
            <a:endParaRPr lang="en-US" dirty="0"/>
          </a:p>
          <a:p>
            <a:r>
              <a:rPr lang="en-US" dirty="0"/>
              <a:t>However, current approaches have limitations such as lacking a temporal aspect or failing to capture how emotions change over time. They also often rely heavily on crowd-sources information (user input or text information scraped online) which may not provide a complete picture. As a result, we lack nuance in understanding urban emotional landscapes.</a:t>
            </a:r>
          </a:p>
          <a:p>
            <a:endParaRPr lang="en-US" dirty="0"/>
          </a:p>
          <a:p>
            <a:r>
              <a:rPr lang="en-US" dirty="0"/>
              <a:t>To address these challenges, we propose adopting an approach that integrates diverse data sources and utilizes graphs to 1) develop a comprehensive model that can capture relationships between urban environments and emotions and 2) predict emotional responses in different urban contexts. </a:t>
            </a:r>
          </a:p>
        </p:txBody>
      </p:sp>
      <p:sp>
        <p:nvSpPr>
          <p:cNvPr id="4" name="Slide Number Placeholder 3"/>
          <p:cNvSpPr>
            <a:spLocks noGrp="1"/>
          </p:cNvSpPr>
          <p:nvPr>
            <p:ph type="sldNum" sz="quarter" idx="5"/>
          </p:nvPr>
        </p:nvSpPr>
        <p:spPr/>
        <p:txBody>
          <a:bodyPr/>
          <a:lstStyle/>
          <a:p>
            <a:fld id="{C734BB09-483B-4C4B-A5A4-C02A22055B01}" type="slidenum">
              <a:rPr lang="da-DK" smtClean="0"/>
              <a:pPr/>
              <a:t>3</a:t>
            </a:fld>
            <a:endParaRPr lang="da-DK" dirty="0"/>
          </a:p>
        </p:txBody>
      </p:sp>
    </p:spTree>
    <p:extLst>
      <p:ext uri="{BB962C8B-B14F-4D97-AF65-F5344CB8AC3E}">
        <p14:creationId xmlns:p14="http://schemas.microsoft.com/office/powerpoint/2010/main" val="171985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architecture combines a Variational Autoencoder (VAE) with a regression network to understand and predict urban emotions. Here are the key components:</a:t>
            </a:r>
          </a:p>
          <a:p>
            <a:pPr>
              <a:buFont typeface="+mj-lt"/>
              <a:buAutoNum type="arabicPeriod"/>
            </a:pPr>
            <a:r>
              <a:rPr lang="en-US" dirty="0"/>
              <a:t>VAE with GCN-enhanced Encoder: Processes graph-structured data representing daily activity patterns. </a:t>
            </a:r>
          </a:p>
          <a:p>
            <a:pPr marL="742950" lvl="1" indent="-285750">
              <a:buFont typeface="+mj-lt"/>
              <a:buAutoNum type="arabicPeriod"/>
            </a:pPr>
            <a:r>
              <a:rPr lang="en-US" dirty="0"/>
              <a:t>Encoder: Maps input data to a latent space, producing mean and standard deviation.</a:t>
            </a:r>
          </a:p>
          <a:p>
            <a:pPr marL="742950" lvl="1" indent="-285750">
              <a:buFont typeface="+mj-lt"/>
              <a:buAutoNum type="arabicPeriod"/>
            </a:pPr>
            <a:r>
              <a:rPr lang="en-US" dirty="0"/>
              <a:t>Decoder: Reconstructs input data from latent variables.</a:t>
            </a:r>
          </a:p>
          <a:p>
            <a:pPr>
              <a:buFont typeface="+mj-lt"/>
              <a:buAutoNum type="arabicPeriod"/>
            </a:pPr>
            <a:r>
              <a:rPr lang="en-US" dirty="0"/>
              <a:t>Regression Network: Predicts continuous targets (mean HR values) from latent variables.</a:t>
            </a:r>
          </a:p>
          <a:p>
            <a:pPr>
              <a:buFont typeface="+mj-lt"/>
              <a:buAutoNum type="arabicPeriod"/>
            </a:pPr>
            <a:r>
              <a:rPr lang="en-US" dirty="0"/>
              <a:t>Loss Functions: </a:t>
            </a:r>
          </a:p>
          <a:p>
            <a:pPr marL="742950" lvl="1" indent="-285750">
              <a:buFont typeface="+mj-lt"/>
              <a:buAutoNum type="arabicPeriod"/>
            </a:pPr>
            <a:r>
              <a:rPr lang="en-US" dirty="0"/>
              <a:t>Reconstruction loss (continuous and categorical)</a:t>
            </a:r>
          </a:p>
          <a:p>
            <a:pPr marL="742950" lvl="1" indent="-285750">
              <a:buFont typeface="+mj-lt"/>
              <a:buAutoNum type="arabicPeriod"/>
            </a:pPr>
            <a:r>
              <a:rPr lang="en-US" dirty="0"/>
              <a:t>KL divergence loss</a:t>
            </a:r>
          </a:p>
          <a:p>
            <a:pPr marL="742950" lvl="1" indent="-285750">
              <a:buFont typeface="+mj-lt"/>
              <a:buAutoNum type="arabicPeriod"/>
            </a:pPr>
            <a:r>
              <a:rPr lang="en-US" dirty="0"/>
              <a:t>Mean Squared Error loss for regression</a:t>
            </a:r>
          </a:p>
          <a:p>
            <a:pPr marL="742950" lvl="1" indent="-285750">
              <a:buFont typeface="+mj-lt"/>
              <a:buAutoNum type="arabicPeriod"/>
            </a:pPr>
            <a:endParaRPr lang="en-US" dirty="0"/>
          </a:p>
          <a:p>
            <a:pPr marL="457200" lvl="1" indent="0">
              <a:buFont typeface="+mj-lt"/>
              <a:buNone/>
            </a:pPr>
            <a:r>
              <a:rPr lang="en-US" dirty="0"/>
              <a:t>And why do we care about reconstruction / decoder portion of our model ? To ensure that the latent representation is actually representative of the original data. </a:t>
            </a:r>
          </a:p>
          <a:p>
            <a:pPr marL="457200" lvl="1" indent="0">
              <a:buFont typeface="+mj-lt"/>
              <a:buNone/>
            </a:pPr>
            <a:r>
              <a:rPr lang="en-US" dirty="0"/>
              <a:t>For further clarification, 90% of the data is trained on the reconstruction part where the remaining 10% is trained on the regression network. </a:t>
            </a:r>
          </a:p>
          <a:p>
            <a:endParaRPr lang="en-US" dirty="0"/>
          </a:p>
        </p:txBody>
      </p:sp>
      <p:sp>
        <p:nvSpPr>
          <p:cNvPr id="4" name="Slide Number Placeholder 3"/>
          <p:cNvSpPr>
            <a:spLocks noGrp="1"/>
          </p:cNvSpPr>
          <p:nvPr>
            <p:ph type="sldNum" sz="quarter" idx="5"/>
          </p:nvPr>
        </p:nvSpPr>
        <p:spPr/>
        <p:txBody>
          <a:bodyPr/>
          <a:lstStyle/>
          <a:p>
            <a:fld id="{C734BB09-483B-4C4B-A5A4-C02A22055B01}" type="slidenum">
              <a:rPr lang="da-DK" smtClean="0"/>
              <a:pPr/>
              <a:t>4</a:t>
            </a:fld>
            <a:endParaRPr lang="da-DK" dirty="0"/>
          </a:p>
        </p:txBody>
      </p:sp>
    </p:spTree>
    <p:extLst>
      <p:ext uri="{BB962C8B-B14F-4D97-AF65-F5344CB8AC3E}">
        <p14:creationId xmlns:p14="http://schemas.microsoft.com/office/powerpoint/2010/main" val="394008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GCN encoder structure works by taking an input of a subgraph. Each subgraph is built on the input data consisting of the 5 tracks (emotions, locations, durations, activities, modes). Emotions, locations, and durations are the continuous tracks and go through the continuous encoder whereas activities and modes are categorical and go through the categorical encoder. Both embedding types are combined together and fed to the GCN (graph encoder) which processes the entire graph structure (this utilizes the stacked graph convolutional layers and captures both local and global patterns). A soft attention mechanism is also utilized at this point. Finally, the GCN representation is compressed into a single latent space. </a:t>
            </a:r>
          </a:p>
          <a:p>
            <a:endParaRPr lang="en-US" dirty="0"/>
          </a:p>
          <a:p>
            <a:r>
              <a:rPr lang="en-US" dirty="0"/>
              <a:t>The Graph Convolutional Network (GCN) encoder is crucial for processing our graph-structured data. Its architecture includes:</a:t>
            </a:r>
          </a:p>
          <a:p>
            <a:pPr>
              <a:buFont typeface="+mj-lt"/>
              <a:buAutoNum type="arabicPeriod"/>
            </a:pPr>
            <a:r>
              <a:rPr lang="en-US" dirty="0"/>
              <a:t>Separate Embeddings: For continuous and categorical data.</a:t>
            </a:r>
          </a:p>
          <a:p>
            <a:pPr>
              <a:buFont typeface="+mj-lt"/>
              <a:buAutoNum type="arabicPeriod"/>
            </a:pPr>
            <a:r>
              <a:rPr lang="en-US" dirty="0"/>
              <a:t>Multi-modal Encoder: Processes simultaneous events across different tracks.</a:t>
            </a:r>
          </a:p>
          <a:p>
            <a:pPr>
              <a:buFont typeface="+mj-lt"/>
              <a:buAutoNum type="arabicPeriod"/>
            </a:pPr>
            <a:r>
              <a:rPr lang="en-US" dirty="0"/>
              <a:t>Graph Encoder (GCN): Processes the entire graph structure. </a:t>
            </a:r>
          </a:p>
          <a:p>
            <a:pPr marL="742950" lvl="1" indent="-285750">
              <a:buFont typeface="+mj-lt"/>
              <a:buAutoNum type="arabicPeriod"/>
            </a:pPr>
            <a:r>
              <a:rPr lang="en-US" dirty="0"/>
              <a:t>Uses stacked Graph Convolutional Layers (GCLs)</a:t>
            </a:r>
          </a:p>
          <a:p>
            <a:pPr marL="742950" lvl="1" indent="-285750">
              <a:buFont typeface="+mj-lt"/>
              <a:buAutoNum type="arabicPeriod"/>
            </a:pPr>
            <a:r>
              <a:rPr lang="en-US" dirty="0"/>
              <a:t>Captures both local and global patterns in the data</a:t>
            </a:r>
          </a:p>
          <a:p>
            <a:pPr>
              <a:buFont typeface="+mj-lt"/>
              <a:buAutoNum type="arabicPeriod"/>
            </a:pPr>
            <a:r>
              <a:rPr lang="en-US" dirty="0"/>
              <a:t>Soft Attention Mechanism: Focuses on relevant parts of the sequence.</a:t>
            </a:r>
          </a:p>
          <a:p>
            <a:pPr>
              <a:buFont typeface="+mj-lt"/>
              <a:buAutoNum type="arabicPeriod"/>
            </a:pPr>
            <a:r>
              <a:rPr lang="en-US" dirty="0"/>
              <a:t>Latent Space Mapping: Produces mean and standard deviation for sampling latent variables.</a:t>
            </a:r>
          </a:p>
          <a:p>
            <a:r>
              <a:rPr lang="en-US" dirty="0"/>
              <a:t>This encoder structure allows the model to learn compact representations of daily activity patterns and emotion networks, capturing essential relationships in the data. The GCN layers are particularly important for propagating information across the graph, enabling the model to understand complex interactions in urban environments.</a:t>
            </a:r>
          </a:p>
          <a:p>
            <a:endParaRPr lang="en-US" dirty="0"/>
          </a:p>
        </p:txBody>
      </p:sp>
      <p:sp>
        <p:nvSpPr>
          <p:cNvPr id="4" name="Slide Number Placeholder 3"/>
          <p:cNvSpPr>
            <a:spLocks noGrp="1"/>
          </p:cNvSpPr>
          <p:nvPr>
            <p:ph type="sldNum" sz="quarter" idx="5"/>
          </p:nvPr>
        </p:nvSpPr>
        <p:spPr/>
        <p:txBody>
          <a:bodyPr/>
          <a:lstStyle/>
          <a:p>
            <a:fld id="{C734BB09-483B-4C4B-A5A4-C02A22055B01}" type="slidenum">
              <a:rPr lang="da-DK" smtClean="0"/>
              <a:pPr/>
              <a:t>5</a:t>
            </a:fld>
            <a:endParaRPr lang="da-DK" dirty="0"/>
          </a:p>
        </p:txBody>
      </p:sp>
    </p:spTree>
    <p:extLst>
      <p:ext uri="{BB962C8B-B14F-4D97-AF65-F5344CB8AC3E}">
        <p14:creationId xmlns:p14="http://schemas.microsoft.com/office/powerpoint/2010/main" val="149110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VAE with Regression Network outperformed alternatives in urban emotion prediction. It achieved the lowest error rates, with an RMSE of 0.1989 and MAE of 0.1622 for heart rate prediction. The model balanced reconstruction loss and KL divergence effectively, learning a meaningful latent space while preserving input reconstruction ability. Meanwhile MAE prediction results for VAE with resampling (same VAE model as this first method) was much higher at 0.353 and baseline VAE having the worst predictions with MAE 0.512.</a:t>
            </a:r>
          </a:p>
        </p:txBody>
      </p:sp>
      <p:sp>
        <p:nvSpPr>
          <p:cNvPr id="4" name="Slide Number Placeholder 3"/>
          <p:cNvSpPr>
            <a:spLocks noGrp="1"/>
          </p:cNvSpPr>
          <p:nvPr>
            <p:ph type="sldNum" sz="quarter" idx="5"/>
          </p:nvPr>
        </p:nvSpPr>
        <p:spPr/>
        <p:txBody>
          <a:bodyPr/>
          <a:lstStyle/>
          <a:p>
            <a:fld id="{C734BB09-483B-4C4B-A5A4-C02A22055B01}" type="slidenum">
              <a:rPr lang="da-DK" smtClean="0"/>
              <a:pPr/>
              <a:t>6</a:t>
            </a:fld>
            <a:endParaRPr lang="da-DK" dirty="0"/>
          </a:p>
        </p:txBody>
      </p:sp>
    </p:spTree>
    <p:extLst>
      <p:ext uri="{BB962C8B-B14F-4D97-AF65-F5344CB8AC3E}">
        <p14:creationId xmlns:p14="http://schemas.microsoft.com/office/powerpoint/2010/main" val="75683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depicts each feature correlated with the mean heart prediction – linear regression was performed against each feature and mean heart rate prediction. High coefficient values are depicted at the bottom of the graph where features such as vegetation, sky, terrain, roads and transportation were deemed the most important.  </a:t>
            </a:r>
          </a:p>
          <a:p>
            <a:r>
              <a:rPr lang="en-US" dirty="0"/>
              <a:t>Vegetation, sky, terrain, </a:t>
            </a:r>
            <a:r>
              <a:rPr lang="en-US" dirty="0" err="1"/>
              <a:t>poi_shop</a:t>
            </a:r>
            <a:r>
              <a:rPr lang="en-US" dirty="0"/>
              <a:t>, </a:t>
            </a:r>
            <a:r>
              <a:rPr lang="en-US" dirty="0" err="1"/>
              <a:t>poi_tourism</a:t>
            </a:r>
            <a:r>
              <a:rPr lang="en-US" dirty="0"/>
              <a:t>, fence higher negative coefficient values</a:t>
            </a:r>
          </a:p>
          <a:p>
            <a:r>
              <a:rPr lang="en-US" dirty="0" err="1"/>
              <a:t>Roads_transportation</a:t>
            </a:r>
            <a:r>
              <a:rPr lang="en-US" dirty="0"/>
              <a:t>, tourism leisure higher coefficients </a:t>
            </a:r>
          </a:p>
          <a:p>
            <a:endParaRPr lang="en-US" dirty="0"/>
          </a:p>
          <a:p>
            <a:endParaRPr lang="en-US" dirty="0"/>
          </a:p>
        </p:txBody>
      </p:sp>
      <p:sp>
        <p:nvSpPr>
          <p:cNvPr id="4" name="Slide Number Placeholder 3"/>
          <p:cNvSpPr>
            <a:spLocks noGrp="1"/>
          </p:cNvSpPr>
          <p:nvPr>
            <p:ph type="sldNum" sz="quarter" idx="5"/>
          </p:nvPr>
        </p:nvSpPr>
        <p:spPr/>
        <p:txBody>
          <a:bodyPr/>
          <a:lstStyle/>
          <a:p>
            <a:fld id="{C734BB09-483B-4C4B-A5A4-C02A22055B01}" type="slidenum">
              <a:rPr lang="da-DK" smtClean="0"/>
              <a:pPr/>
              <a:t>7</a:t>
            </a:fld>
            <a:endParaRPr lang="da-DK" dirty="0"/>
          </a:p>
        </p:txBody>
      </p:sp>
    </p:spTree>
    <p:extLst>
      <p:ext uri="{BB962C8B-B14F-4D97-AF65-F5344CB8AC3E}">
        <p14:creationId xmlns:p14="http://schemas.microsoft.com/office/powerpoint/2010/main" val="120125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heat maps of mean heart rate prediction plotted onto a map of Copenhagen. I took 590 randomly chosen locations in Copenhagen area, computed feature using data extraction, then input these location tensors through the regression network of the model to obtain the mean </a:t>
            </a:r>
            <a:r>
              <a:rPr lang="en-US" dirty="0" err="1"/>
              <a:t>hr</a:t>
            </a:r>
            <a:r>
              <a:rPr lang="en-US" dirty="0"/>
              <a:t> prediction. You can see some correlation with higher rates (orange/red areas) in dense urban areas and lower rates in less congested areas. </a:t>
            </a:r>
          </a:p>
        </p:txBody>
      </p:sp>
      <p:sp>
        <p:nvSpPr>
          <p:cNvPr id="4" name="Slide Number Placeholder 3"/>
          <p:cNvSpPr>
            <a:spLocks noGrp="1"/>
          </p:cNvSpPr>
          <p:nvPr>
            <p:ph type="sldNum" sz="quarter" idx="5"/>
          </p:nvPr>
        </p:nvSpPr>
        <p:spPr/>
        <p:txBody>
          <a:bodyPr/>
          <a:lstStyle/>
          <a:p>
            <a:fld id="{C734BB09-483B-4C4B-A5A4-C02A22055B01}" type="slidenum">
              <a:rPr lang="da-DK" smtClean="0"/>
              <a:pPr/>
              <a:t>8</a:t>
            </a:fld>
            <a:endParaRPr lang="da-DK" dirty="0"/>
          </a:p>
        </p:txBody>
      </p:sp>
    </p:spTree>
    <p:extLst>
      <p:ext uri="{BB962C8B-B14F-4D97-AF65-F5344CB8AC3E}">
        <p14:creationId xmlns:p14="http://schemas.microsoft.com/office/powerpoint/2010/main" val="2143909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simulated location tensors and manipulated intensity of each “feature” and input those tensors to yield predictions. This experiment showcases how we could simulate urban design impacts on emotions – you can see urban and transportation features such as </a:t>
            </a:r>
            <a:r>
              <a:rPr lang="en-US" dirty="0" err="1"/>
              <a:t>roads_transportation</a:t>
            </a:r>
            <a:r>
              <a:rPr lang="en-US" dirty="0"/>
              <a:t> show increasing heart rate trends whereas beauty personal health, greenery natural, water body show some decreasing trends to an extent.</a:t>
            </a:r>
          </a:p>
        </p:txBody>
      </p:sp>
      <p:sp>
        <p:nvSpPr>
          <p:cNvPr id="4" name="Slide Number Placeholder 3"/>
          <p:cNvSpPr>
            <a:spLocks noGrp="1"/>
          </p:cNvSpPr>
          <p:nvPr>
            <p:ph type="sldNum" sz="quarter" idx="5"/>
          </p:nvPr>
        </p:nvSpPr>
        <p:spPr/>
        <p:txBody>
          <a:bodyPr/>
          <a:lstStyle/>
          <a:p>
            <a:fld id="{C734BB09-483B-4C4B-A5A4-C02A22055B01}" type="slidenum">
              <a:rPr lang="da-DK" smtClean="0"/>
              <a:pPr/>
              <a:t>9</a:t>
            </a:fld>
            <a:endParaRPr lang="da-DK" dirty="0"/>
          </a:p>
        </p:txBody>
      </p:sp>
    </p:spTree>
    <p:extLst>
      <p:ext uri="{BB962C8B-B14F-4D97-AF65-F5344CB8AC3E}">
        <p14:creationId xmlns:p14="http://schemas.microsoft.com/office/powerpoint/2010/main" val="2255589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4"/>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solidFill>
                  <a:schemeClr val="bg1"/>
                </a:solidFill>
              </a:defRPr>
            </a:lvl1pPr>
          </a:lstStyle>
          <a:p>
            <a:r>
              <a:rPr lang="en-GB"/>
              <a:t>Title</a:t>
            </a:r>
            <a:endParaRPr lang="en-GB"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
        <p:nvSpPr>
          <p:cNvPr id="5" name="Date Placeholder 4">
            <a:extLst>
              <a:ext uri="{FF2B5EF4-FFF2-40B4-BE49-F238E27FC236}">
                <a16:creationId xmlns:a16="http://schemas.microsoft.com/office/drawing/2014/main" id="{1268ED6B-849D-A5D2-D1F0-06706D23B242}"/>
              </a:ext>
            </a:extLst>
          </p:cNvPr>
          <p:cNvSpPr>
            <a:spLocks noGrp="1"/>
          </p:cNvSpPr>
          <p:nvPr>
            <p:ph type="dt" sz="half" idx="18"/>
          </p:nvPr>
        </p:nvSpPr>
        <p:spPr/>
        <p:txBody>
          <a:bodyPr/>
          <a:lstStyle/>
          <a:p>
            <a:r>
              <a:rPr lang="da-DK"/>
              <a:t>Date</a:t>
            </a:r>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r>
              <a:rPr lang="da-DK"/>
              <a:t>Date</a:t>
            </a:r>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r>
              <a:rPr lang="en-GB"/>
              <a:t>Title</a:t>
            </a:r>
            <a:endParaRPr lang="en-GB"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r>
              <a:rPr lang="da-DK"/>
              <a:t>Date</a:t>
            </a:r>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r>
              <a:rPr lang="en-GB"/>
              <a:t>Title</a:t>
            </a:r>
            <a:endParaRPr lang="en-GB"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a:t>Title</a:t>
            </a:r>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
        <p:nvSpPr>
          <p:cNvPr id="2" name="Date Placeholder 1">
            <a:extLst>
              <a:ext uri="{FF2B5EF4-FFF2-40B4-BE49-F238E27FC236}">
                <a16:creationId xmlns:a16="http://schemas.microsoft.com/office/drawing/2014/main" id="{81819C4E-D6B8-50A2-A635-868FF289F99C}"/>
              </a:ext>
            </a:extLst>
          </p:cNvPr>
          <p:cNvSpPr>
            <a:spLocks noGrp="1"/>
          </p:cNvSpPr>
          <p:nvPr>
            <p:ph type="dt" sz="half" idx="18"/>
          </p:nvPr>
        </p:nvSpPr>
        <p:spPr/>
        <p:txBody>
          <a:bodyPr/>
          <a:lstStyle/>
          <a:p>
            <a:r>
              <a:rPr lang="da-DK"/>
              <a:t>Date</a:t>
            </a:r>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r>
              <a:rPr lang="en-GB"/>
              <a:t>Title</a:t>
            </a:r>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4" name="Date Placeholder 3">
            <a:extLst>
              <a:ext uri="{FF2B5EF4-FFF2-40B4-BE49-F238E27FC236}">
                <a16:creationId xmlns:a16="http://schemas.microsoft.com/office/drawing/2014/main" id="{09524120-CAD7-4F92-7378-98D88CD0BD64}"/>
              </a:ext>
            </a:extLst>
          </p:cNvPr>
          <p:cNvSpPr>
            <a:spLocks noGrp="1"/>
          </p:cNvSpPr>
          <p:nvPr>
            <p:ph type="dt" sz="half" idx="12"/>
          </p:nvPr>
        </p:nvSpPr>
        <p:spPr/>
        <p:txBody>
          <a:bodyPr/>
          <a:lstStyle/>
          <a:p>
            <a:r>
              <a:rPr lang="da-DK"/>
              <a:t>Date</a:t>
            </a:r>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US"/>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r>
              <a:rPr lang="en-GB"/>
              <a:t>Title</a:t>
            </a:r>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2" name="Date Placeholder 1">
            <a:extLst>
              <a:ext uri="{FF2B5EF4-FFF2-40B4-BE49-F238E27FC236}">
                <a16:creationId xmlns:a16="http://schemas.microsoft.com/office/drawing/2014/main" id="{4DF12B94-0222-C98A-FFE9-2FEFA8734490}"/>
              </a:ext>
            </a:extLst>
          </p:cNvPr>
          <p:cNvSpPr>
            <a:spLocks noGrp="1"/>
          </p:cNvSpPr>
          <p:nvPr>
            <p:ph type="dt" sz="half" idx="12"/>
          </p:nvPr>
        </p:nvSpPr>
        <p:spPr/>
        <p:txBody>
          <a:bodyPr/>
          <a:lstStyle/>
          <a:p>
            <a:r>
              <a:rPr lang="da-DK"/>
              <a:t>Date</a:t>
            </a:r>
            <a:endParaRPr lang="en-GB" dirty="0"/>
          </a:p>
        </p:txBody>
      </p:sp>
    </p:spTree>
    <p:extLst>
      <p:ext uri="{BB962C8B-B14F-4D97-AF65-F5344CB8AC3E}">
        <p14:creationId xmlns:p14="http://schemas.microsoft.com/office/powerpoint/2010/main" val="968907775"/>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1774726" y="1706328"/>
            <a:ext cx="6048672" cy="454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r>
              <a:rPr lang="en-GB"/>
              <a:t>Title</a:t>
            </a:r>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
        <p:nvSpPr>
          <p:cNvPr id="4" name="Date Placeholder 3">
            <a:extLst>
              <a:ext uri="{FF2B5EF4-FFF2-40B4-BE49-F238E27FC236}">
                <a16:creationId xmlns:a16="http://schemas.microsoft.com/office/drawing/2014/main" id="{358E35DC-D232-9C90-9C31-AA00AE5CF93A}"/>
              </a:ext>
            </a:extLst>
          </p:cNvPr>
          <p:cNvSpPr>
            <a:spLocks noGrp="1"/>
          </p:cNvSpPr>
          <p:nvPr>
            <p:ph type="dt" sz="half" idx="17"/>
          </p:nvPr>
        </p:nvSpPr>
        <p:spPr/>
        <p:txBody>
          <a:bodyPr/>
          <a:lstStyle/>
          <a:p>
            <a:r>
              <a:rPr lang="da-DK"/>
              <a:t>Date</a:t>
            </a:r>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4221360" y="1706328"/>
            <a:ext cx="6865740" cy="454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r>
              <a:rPr lang="en-GB"/>
              <a:t>Title</a:t>
            </a:r>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
        <p:nvSpPr>
          <p:cNvPr id="4" name="Date Placeholder 3">
            <a:extLst>
              <a:ext uri="{FF2B5EF4-FFF2-40B4-BE49-F238E27FC236}">
                <a16:creationId xmlns:a16="http://schemas.microsoft.com/office/drawing/2014/main" id="{93E0B2F1-B091-E656-C4DE-C556B5DA13D7}"/>
              </a:ext>
            </a:extLst>
          </p:cNvPr>
          <p:cNvSpPr>
            <a:spLocks noGrp="1"/>
          </p:cNvSpPr>
          <p:nvPr>
            <p:ph type="dt" sz="half" idx="17"/>
          </p:nvPr>
        </p:nvSpPr>
        <p:spPr/>
        <p:txBody>
          <a:bodyPr/>
          <a:lstStyle/>
          <a:p>
            <a:r>
              <a:rPr lang="da-DK"/>
              <a:t>Date</a:t>
            </a:r>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US" dirty="0"/>
              <a:t>Click to add title one line</a:t>
            </a:r>
            <a:endParaRPr lang="en-GB" dirty="0"/>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US"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US"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a:t>Title</a:t>
            </a:r>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
        <p:nvSpPr>
          <p:cNvPr id="5" name="Date Placeholder 4">
            <a:extLst>
              <a:ext uri="{FF2B5EF4-FFF2-40B4-BE49-F238E27FC236}">
                <a16:creationId xmlns:a16="http://schemas.microsoft.com/office/drawing/2014/main" id="{4B6654E4-A51C-0D45-3654-724797983164}"/>
              </a:ext>
            </a:extLst>
          </p:cNvPr>
          <p:cNvSpPr>
            <a:spLocks noGrp="1"/>
          </p:cNvSpPr>
          <p:nvPr>
            <p:ph type="dt" sz="half" idx="25"/>
          </p:nvPr>
        </p:nvSpPr>
        <p:spPr/>
        <p:txBody>
          <a:bodyPr/>
          <a:lstStyle/>
          <a:p>
            <a:r>
              <a:rPr lang="da-DK"/>
              <a:t>Date</a:t>
            </a:r>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US"/>
              <a:t>Click to edit Master title style</a:t>
            </a:r>
            <a:endParaRPr lang="en-GB" dirty="0"/>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r>
              <a:rPr lang="en-GB"/>
              <a:t>Title</a:t>
            </a:r>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3" name="Date Placeholder 2">
            <a:extLst>
              <a:ext uri="{FF2B5EF4-FFF2-40B4-BE49-F238E27FC236}">
                <a16:creationId xmlns:a16="http://schemas.microsoft.com/office/drawing/2014/main" id="{B7DFA591-5B6F-3582-D42E-64EB81D7B201}"/>
              </a:ext>
            </a:extLst>
          </p:cNvPr>
          <p:cNvSpPr>
            <a:spLocks noGrp="1"/>
          </p:cNvSpPr>
          <p:nvPr>
            <p:ph type="dt" sz="half" idx="12"/>
          </p:nvPr>
        </p:nvSpPr>
        <p:spPr/>
        <p:txBody>
          <a:bodyPr/>
          <a:lstStyle/>
          <a:p>
            <a:r>
              <a:rPr lang="da-DK"/>
              <a:t>Date</a:t>
            </a:r>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2" name="Date Placeholder 1">
            <a:extLst>
              <a:ext uri="{FF2B5EF4-FFF2-40B4-BE49-F238E27FC236}">
                <a16:creationId xmlns:a16="http://schemas.microsoft.com/office/drawing/2014/main" id="{B6C43F2E-763E-6678-3468-8C45A82F1A9F}"/>
              </a:ext>
            </a:extLst>
          </p:cNvPr>
          <p:cNvSpPr>
            <a:spLocks noGrp="1"/>
          </p:cNvSpPr>
          <p:nvPr>
            <p:ph type="dt" sz="half" idx="12"/>
          </p:nvPr>
        </p:nvSpPr>
        <p:spPr/>
        <p:txBody>
          <a:bodyPr/>
          <a:lstStyle/>
          <a:p>
            <a:r>
              <a:rPr lang="da-DK"/>
              <a:t>Date</a:t>
            </a:r>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5590800" y="6541200"/>
            <a:ext cx="5497200" cy="316800"/>
          </a:xfrm>
          <a:prstGeom prst="rect">
            <a:avLst/>
          </a:prstGeom>
        </p:spPr>
        <p:txBody>
          <a:bodyPr vert="horz" lIns="0" tIns="0" rIns="0" bIns="0" rtlCol="0" anchor="ctr" anchorCtr="0"/>
          <a:lstStyle>
            <a:lvl1pPr algn="r">
              <a:spcBef>
                <a:spcPts val="0"/>
              </a:spcBef>
              <a:defRPr sz="700" b="0">
                <a:solidFill>
                  <a:schemeClr val="bg1"/>
                </a:solidFill>
                <a:latin typeface="+mj-lt"/>
              </a:defRPr>
            </a:lvl1pPr>
          </a:lstStyle>
          <a:p>
            <a:r>
              <a:rPr lang="da-DK"/>
              <a:t>Title</a:t>
            </a:r>
            <a:endParaRPr lang="da-DK"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j-lt"/>
              </a:defRPr>
            </a:lvl1pPr>
          </a:lstStyle>
          <a:p>
            <a:fld id="{103EA872-A674-449B-A120-B97244F8E91D}" type="slidenum">
              <a:rPr lang="da-DK" smtClean="0"/>
              <a:pPr/>
              <a:t>‹#›</a:t>
            </a:fld>
            <a:endParaRPr lang="da-DK"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endParaRPr lang="da-DK" dirty="0"/>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3676" name="text" descr="{&quot;templafy&quot;:{&quot;type&quot;:&quot;text&quot;,&quot;binding&quot;:&quot;UserProfile.Offices.Workarea_{{DocumentLanguage}}&quot;}}" title="UserProfile.Offices.Workarea_{{DocumentLanguage}}"/>
          <p:cNvSpPr>
            <a:spLocks noChangeArrowheads="1"/>
          </p:cNvSpPr>
          <p:nvPr userDrawn="1"/>
        </p:nvSpPr>
        <p:spPr bwMode="auto">
          <a:xfrm>
            <a:off x="1774726" y="6541200"/>
            <a:ext cx="3397071" cy="316800"/>
          </a:xfrm>
          <a:prstGeom prst="rect">
            <a:avLst/>
          </a:prstGeom>
          <a:noFill/>
          <a:ln>
            <a:noFill/>
          </a:ln>
        </p:spPr>
        <p:txBody>
          <a:bodyPr lIns="0" tIns="0" rIns="0" bIns="0" anchor="ctr" anchorCtr="0"/>
          <a:lstStyle/>
          <a:p>
            <a:pPr algn="l" eaLnBrk="0" hangingPunct="0">
              <a:spcBef>
                <a:spcPct val="0"/>
              </a:spcBef>
            </a:pPr>
            <a:r>
              <a:rPr lang="da-DK" sz="700" b="1" kern="1200" dirty="0">
                <a:solidFill>
                  <a:schemeClr val="bg1"/>
                </a:solidFill>
                <a:effectLst/>
                <a:latin typeface="+mj-lt"/>
                <a:ea typeface="ＭＳ Ｐゴシック" panose="020B0600070205080204" pitchFamily="34" charset="-128"/>
                <a:cs typeface="+mn-cs"/>
              </a:rPr>
              <a:t>Technical University of Denmark</a:t>
            </a:r>
            <a:endParaRPr lang="da-DK" sz="700" b="1" dirty="0">
              <a:solidFill>
                <a:schemeClr val="bg1"/>
              </a:solidFill>
              <a:latin typeface="+mj-lt"/>
            </a:endParaRPr>
          </a:p>
        </p:txBody>
      </p:sp>
      <p:sp>
        <p:nvSpPr>
          <p:cNvPr id="5" name="date" descr="{&quot;templafy&quot;:{&quot;type&quot;:&quot;date&quot;,&quot;binding&quot;:&quot;Form.Date&quot;,&quot;format&quot;:&quot;{{DateFormats.GeneralDate}}&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endParaRPr kumimoji="0" lang="da-DK" sz="700" b="1" i="0" u="none" strike="noStrike" cap="none" normalizeH="0" baseline="0" dirty="0">
              <a:ln>
                <a:noFill/>
              </a:ln>
              <a:solidFill>
                <a:schemeClr val="bg1"/>
              </a:solidFill>
              <a:effectLst/>
              <a:latin typeface="+mj-lt"/>
              <a:ea typeface="ＭＳ Ｐゴシック" pitchFamily="-80" charset="-128"/>
            </a:endParaRP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 name="Date Placeholder 5">
            <a:extLst>
              <a:ext uri="{FF2B5EF4-FFF2-40B4-BE49-F238E27FC236}">
                <a16:creationId xmlns:a16="http://schemas.microsoft.com/office/drawing/2014/main" id="{5BC6FF03-B8A1-16DC-2053-E21EDEFDF37D}"/>
              </a:ext>
            </a:extLst>
          </p:cNvPr>
          <p:cNvSpPr>
            <a:spLocks noGrp="1"/>
          </p:cNvSpPr>
          <p:nvPr>
            <p:ph type="dt" sz="half" idx="2"/>
          </p:nvPr>
        </p:nvSpPr>
        <p:spPr>
          <a:xfrm>
            <a:off x="252000" y="6541200"/>
            <a:ext cx="1105200" cy="316800"/>
          </a:xfrm>
          <a:prstGeom prst="rect">
            <a:avLst/>
          </a:prstGeom>
        </p:spPr>
        <p:txBody>
          <a:bodyPr vert="horz" lIns="0" tIns="0" rIns="0" bIns="0" rtlCol="0" anchor="ctr"/>
          <a:lstStyle>
            <a:lvl1pPr algn="r">
              <a:defRPr sz="700" b="1">
                <a:solidFill>
                  <a:schemeClr val="bg1"/>
                </a:solidFill>
                <a:latin typeface="+mj-lt"/>
              </a:defRPr>
            </a:lvl1pPr>
          </a:lstStyle>
          <a:p>
            <a:r>
              <a:rPr lang="da-DK"/>
              <a:t>Date</a:t>
            </a:r>
            <a:endParaRPr lang="en-GB" dirty="0"/>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10.xml"/><Relationship Id="rId1" Type="http://schemas.openxmlformats.org/officeDocument/2006/relationships/customXml" Target="../../customXml/item5.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3.xml"/><Relationship Id="rId1" Type="http://schemas.openxmlformats.org/officeDocument/2006/relationships/customXml" Target="../../customXml/item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8.xml"/><Relationship Id="rId1" Type="http://schemas.openxmlformats.org/officeDocument/2006/relationships/customXml" Target="../../customXml/item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0772F9-F0FC-4258-943A-483E60A348E1}"/>
              </a:ext>
            </a:extLst>
          </p:cNvPr>
          <p:cNvSpPr>
            <a:spLocks noGrp="1"/>
          </p:cNvSpPr>
          <p:nvPr>
            <p:ph type="ftr" sz="quarter" idx="11"/>
          </p:nvPr>
        </p:nvSpPr>
        <p:spPr/>
        <p:txBody>
          <a:bodyPr/>
          <a:lstStyle/>
          <a:p>
            <a:r>
              <a:rPr lang="en-GB"/>
              <a:t>Title</a:t>
            </a:r>
            <a:endParaRPr lang="en-GB" dirty="0"/>
          </a:p>
        </p:txBody>
      </p:sp>
      <p:sp>
        <p:nvSpPr>
          <p:cNvPr id="3" name="Slide Number Placeholder 2">
            <a:extLst>
              <a:ext uri="{FF2B5EF4-FFF2-40B4-BE49-F238E27FC236}">
                <a16:creationId xmlns:a16="http://schemas.microsoft.com/office/drawing/2014/main" id="{0013EF6E-BC23-40A0-80D4-1EBE64DCC5D9}"/>
              </a:ext>
            </a:extLst>
          </p:cNvPr>
          <p:cNvSpPr>
            <a:spLocks noGrp="1"/>
          </p:cNvSpPr>
          <p:nvPr>
            <p:ph type="sldNum" sz="quarter" idx="12"/>
          </p:nvPr>
        </p:nvSpPr>
        <p:spPr/>
        <p:txBody>
          <a:bodyPr/>
          <a:lstStyle/>
          <a:p>
            <a:fld id="{103EA872-A674-449B-A120-B97244F8E91D}" type="slidenum">
              <a:rPr lang="en-GB" smtClean="0"/>
              <a:pPr/>
              <a:t>1</a:t>
            </a:fld>
            <a:endParaRPr lang="en-GB" dirty="0"/>
          </a:p>
        </p:txBody>
      </p:sp>
      <p:sp>
        <p:nvSpPr>
          <p:cNvPr id="4" name="Date Placeholder 3">
            <a:extLst>
              <a:ext uri="{FF2B5EF4-FFF2-40B4-BE49-F238E27FC236}">
                <a16:creationId xmlns:a16="http://schemas.microsoft.com/office/drawing/2014/main" id="{910649DB-2BAE-4024-4999-3BD515E10062}"/>
              </a:ext>
            </a:extLst>
          </p:cNvPr>
          <p:cNvSpPr>
            <a:spLocks noGrp="1"/>
          </p:cNvSpPr>
          <p:nvPr>
            <p:ph type="dt" sz="half" idx="10"/>
          </p:nvPr>
        </p:nvSpPr>
        <p:spPr/>
        <p:txBody>
          <a:bodyPr/>
          <a:lstStyle/>
          <a:p>
            <a:r>
              <a:rPr lang="da-DK"/>
              <a:t>Date</a:t>
            </a:r>
            <a:endParaRPr lang="en-GB" dirty="0"/>
          </a:p>
        </p:txBody>
      </p:sp>
    </p:spTree>
    <p:custDataLst>
      <p:custData r:id="rId1"/>
      <p:custData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068B-DA4F-AE53-588D-BBDE473C2903}"/>
              </a:ext>
            </a:extLst>
          </p:cNvPr>
          <p:cNvSpPr>
            <a:spLocks noGrp="1"/>
          </p:cNvSpPr>
          <p:nvPr>
            <p:ph type="title"/>
          </p:nvPr>
        </p:nvSpPr>
        <p:spPr/>
        <p:txBody>
          <a:bodyPr/>
          <a:lstStyle/>
          <a:p>
            <a:r>
              <a:rPr lang="en-US" dirty="0"/>
              <a:t>What Could Have Been Done Better</a:t>
            </a:r>
          </a:p>
        </p:txBody>
      </p:sp>
      <p:sp>
        <p:nvSpPr>
          <p:cNvPr id="3" name="Content Placeholder 2">
            <a:extLst>
              <a:ext uri="{FF2B5EF4-FFF2-40B4-BE49-F238E27FC236}">
                <a16:creationId xmlns:a16="http://schemas.microsoft.com/office/drawing/2014/main" id="{DD7D7471-ACBE-2280-3E56-787293FA15B0}"/>
              </a:ext>
            </a:extLst>
          </p:cNvPr>
          <p:cNvSpPr>
            <a:spLocks noGrp="1"/>
          </p:cNvSpPr>
          <p:nvPr>
            <p:ph idx="1"/>
          </p:nvPr>
        </p:nvSpPr>
        <p:spPr/>
        <p:txBody>
          <a:bodyPr/>
          <a:lstStyle/>
          <a:p>
            <a:r>
              <a:rPr lang="en-US" sz="2000" b="0" i="0" dirty="0">
                <a:effectLst/>
                <a:highlight>
                  <a:srgbClr val="FFFFFF"/>
                </a:highlight>
                <a:latin typeface="Arial" panose="020B0604020202020204" pitchFamily="34" charset="0"/>
              </a:rPr>
              <a:t>Focus was on building appropriate model architecture, but</a:t>
            </a:r>
            <a:br>
              <a:rPr lang="en-US" sz="2000" dirty="0"/>
            </a:br>
            <a:r>
              <a:rPr lang="en-US" sz="2000" b="0" i="0" dirty="0">
                <a:effectLst/>
                <a:highlight>
                  <a:srgbClr val="FFFFFF"/>
                </a:highlight>
                <a:latin typeface="Arial" panose="020B0604020202020204" pitchFamily="34" charset="0"/>
              </a:rPr>
              <a:t>improvements possible in:</a:t>
            </a:r>
          </a:p>
          <a:p>
            <a:pPr lvl="1"/>
            <a:r>
              <a:rPr lang="en-US" sz="2000" b="0" i="0" dirty="0">
                <a:effectLst/>
                <a:highlight>
                  <a:srgbClr val="FFFFFF"/>
                </a:highlight>
                <a:latin typeface="Arial" panose="020B0604020202020204" pitchFamily="34" charset="0"/>
              </a:rPr>
              <a:t>Problem specifics</a:t>
            </a:r>
          </a:p>
          <a:p>
            <a:pPr lvl="1"/>
            <a:r>
              <a:rPr lang="en-US" sz="2000" b="0" i="0" dirty="0">
                <a:effectLst/>
                <a:highlight>
                  <a:srgbClr val="FFFFFF"/>
                </a:highlight>
                <a:latin typeface="Arial" panose="020B0604020202020204" pitchFamily="34" charset="0"/>
              </a:rPr>
              <a:t>Data investigation</a:t>
            </a:r>
          </a:p>
          <a:p>
            <a:pPr lvl="1"/>
            <a:r>
              <a:rPr lang="en-US" sz="2000" b="0" i="0" dirty="0">
                <a:effectLst/>
                <a:highlight>
                  <a:srgbClr val="FFFFFF"/>
                </a:highlight>
                <a:latin typeface="Arial" panose="020B0604020202020204" pitchFamily="34" charset="0"/>
              </a:rPr>
              <a:t>Parameter tuning </a:t>
            </a:r>
          </a:p>
          <a:p>
            <a:pPr lvl="1"/>
            <a:r>
              <a:rPr lang="en-US" sz="2000" b="0" i="0" dirty="0">
                <a:effectLst/>
                <a:highlight>
                  <a:srgbClr val="FFFFFF"/>
                </a:highlight>
                <a:latin typeface="Arial" panose="020B0604020202020204" pitchFamily="34" charset="0"/>
              </a:rPr>
              <a:t>Enhancing representation of emotions</a:t>
            </a:r>
          </a:p>
          <a:p>
            <a:pPr lvl="1"/>
            <a:r>
              <a:rPr lang="en-US" sz="2000" b="0" i="0" dirty="0">
                <a:effectLst/>
                <a:highlight>
                  <a:srgbClr val="FFFFFF"/>
                </a:highlight>
                <a:latin typeface="Arial" panose="020B0604020202020204" pitchFamily="34" charset="0"/>
              </a:rPr>
              <a:t>Explore more nuanced emotional indicators</a:t>
            </a:r>
          </a:p>
          <a:p>
            <a:pPr lvl="1"/>
            <a:r>
              <a:rPr lang="en-US" sz="2000" b="0" i="0" dirty="0">
                <a:effectLst/>
                <a:highlight>
                  <a:srgbClr val="FFFFFF"/>
                </a:highlight>
                <a:latin typeface="Arial" panose="020B0604020202020204" pitchFamily="34" charset="0"/>
              </a:rPr>
              <a:t>Why these improvements matter:</a:t>
            </a:r>
          </a:p>
          <a:p>
            <a:pPr lvl="2"/>
            <a:r>
              <a:rPr lang="en-US" sz="2000" b="0" i="0" dirty="0">
                <a:effectLst/>
                <a:highlight>
                  <a:srgbClr val="FFFFFF"/>
                </a:highlight>
                <a:latin typeface="Arial" panose="020B0604020202020204" pitchFamily="34" charset="0"/>
              </a:rPr>
              <a:t>Could lead to more accurate and comprehensive results</a:t>
            </a:r>
          </a:p>
          <a:p>
            <a:pPr lvl="2"/>
            <a:r>
              <a:rPr lang="en-US" sz="2000" b="0" i="0" dirty="0">
                <a:effectLst/>
                <a:highlight>
                  <a:srgbClr val="FFFFFF"/>
                </a:highlight>
                <a:latin typeface="Arial" panose="020B0604020202020204" pitchFamily="34" charset="0"/>
              </a:rPr>
              <a:t>Better alignment with real-world complexity of emotions and urban</a:t>
            </a:r>
            <a:br>
              <a:rPr lang="en-US" sz="2000" dirty="0"/>
            </a:br>
            <a:r>
              <a:rPr lang="en-US" sz="2000" b="0" i="0" dirty="0">
                <a:effectLst/>
                <a:highlight>
                  <a:srgbClr val="FFFFFF"/>
                </a:highlight>
                <a:latin typeface="Arial" panose="020B0604020202020204" pitchFamily="34" charset="0"/>
              </a:rPr>
              <a:t>environments</a:t>
            </a:r>
          </a:p>
        </p:txBody>
      </p:sp>
      <p:sp>
        <p:nvSpPr>
          <p:cNvPr id="4" name="Footer Placeholder 3">
            <a:extLst>
              <a:ext uri="{FF2B5EF4-FFF2-40B4-BE49-F238E27FC236}">
                <a16:creationId xmlns:a16="http://schemas.microsoft.com/office/drawing/2014/main" id="{649E813C-B594-BC5C-DEE0-79780B03C042}"/>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3A3408A0-A392-D0BB-8F15-E70E32B9157B}"/>
              </a:ext>
            </a:extLst>
          </p:cNvPr>
          <p:cNvSpPr>
            <a:spLocks noGrp="1"/>
          </p:cNvSpPr>
          <p:nvPr>
            <p:ph type="sldNum" sz="quarter" idx="11"/>
          </p:nvPr>
        </p:nvSpPr>
        <p:spPr/>
        <p:txBody>
          <a:bodyPr/>
          <a:lstStyle/>
          <a:p>
            <a:fld id="{103EA872-A674-449B-A120-B97244F8E91D}" type="slidenum">
              <a:rPr lang="en-GB" smtClean="0"/>
              <a:pPr/>
              <a:t>10</a:t>
            </a:fld>
            <a:endParaRPr lang="en-GB" dirty="0"/>
          </a:p>
        </p:txBody>
      </p:sp>
      <p:sp>
        <p:nvSpPr>
          <p:cNvPr id="6" name="Date Placeholder 5">
            <a:extLst>
              <a:ext uri="{FF2B5EF4-FFF2-40B4-BE49-F238E27FC236}">
                <a16:creationId xmlns:a16="http://schemas.microsoft.com/office/drawing/2014/main" id="{2643BFD4-2ABD-5CDE-BA2F-FEA49786C588}"/>
              </a:ext>
            </a:extLst>
          </p:cNvPr>
          <p:cNvSpPr>
            <a:spLocks noGrp="1"/>
          </p:cNvSpPr>
          <p:nvPr>
            <p:ph type="dt" sz="half" idx="12"/>
          </p:nvPr>
        </p:nvSpPr>
        <p:spPr/>
        <p:txBody>
          <a:bodyPr/>
          <a:lstStyle/>
          <a:p>
            <a:r>
              <a:rPr lang="da-DK" dirty="0"/>
              <a:t>July 8, 2024</a:t>
            </a:r>
            <a:endParaRPr lang="en-GB" dirty="0"/>
          </a:p>
        </p:txBody>
      </p:sp>
    </p:spTree>
    <p:extLst>
      <p:ext uri="{BB962C8B-B14F-4D97-AF65-F5344CB8AC3E}">
        <p14:creationId xmlns:p14="http://schemas.microsoft.com/office/powerpoint/2010/main" val="362249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7BEE-F634-46FE-6D7E-91FE50243BA7}"/>
              </a:ext>
            </a:extLst>
          </p:cNvPr>
          <p:cNvSpPr>
            <a:spLocks noGrp="1"/>
          </p:cNvSpPr>
          <p:nvPr>
            <p:ph type="title"/>
          </p:nvPr>
        </p:nvSpPr>
        <p:spPr/>
        <p:txBody>
          <a:bodyPr/>
          <a:lstStyle/>
          <a:p>
            <a:r>
              <a:rPr lang="en-US" dirty="0"/>
              <a:t>Approaching the Topic Anew: Lessons Learned</a:t>
            </a:r>
          </a:p>
        </p:txBody>
      </p:sp>
      <p:sp>
        <p:nvSpPr>
          <p:cNvPr id="3" name="Content Placeholder 2">
            <a:extLst>
              <a:ext uri="{FF2B5EF4-FFF2-40B4-BE49-F238E27FC236}">
                <a16:creationId xmlns:a16="http://schemas.microsoft.com/office/drawing/2014/main" id="{E3E3C31F-6DC2-006C-86E1-C1F405DC875B}"/>
              </a:ext>
            </a:extLst>
          </p:cNvPr>
          <p:cNvSpPr>
            <a:spLocks noGrp="1"/>
          </p:cNvSpPr>
          <p:nvPr>
            <p:ph idx="1"/>
          </p:nvPr>
        </p:nvSpPr>
        <p:spPr/>
        <p:txBody>
          <a:bodyPr/>
          <a:lstStyle/>
          <a:p>
            <a:r>
              <a:rPr lang="en-US" sz="2000" b="0" i="0" dirty="0">
                <a:effectLst/>
                <a:highlight>
                  <a:srgbClr val="FFFFFF"/>
                </a:highlight>
                <a:latin typeface="Arial" panose="020B0604020202020204" pitchFamily="34" charset="0"/>
              </a:rPr>
              <a:t>Investigate different model architectures from the start</a:t>
            </a:r>
          </a:p>
          <a:p>
            <a:pPr lvl="1"/>
            <a:r>
              <a:rPr lang="en-US" sz="2000" b="0" i="0" dirty="0">
                <a:effectLst/>
                <a:highlight>
                  <a:srgbClr val="FFFFFF"/>
                </a:highlight>
                <a:latin typeface="Arial" panose="020B0604020202020204" pitchFamily="34" charset="0"/>
              </a:rPr>
              <a:t>Avoid being married to a single idea</a:t>
            </a:r>
          </a:p>
          <a:p>
            <a:pPr lvl="1"/>
            <a:r>
              <a:rPr lang="en-US" sz="2000" b="0" i="0" dirty="0">
                <a:effectLst/>
                <a:highlight>
                  <a:srgbClr val="FFFFFF"/>
                </a:highlight>
                <a:latin typeface="Arial" panose="020B0604020202020204" pitchFamily="34" charset="0"/>
              </a:rPr>
              <a:t>Focus on fitting architecture to purpose, not vice versa</a:t>
            </a:r>
          </a:p>
          <a:p>
            <a:r>
              <a:rPr lang="en-US" sz="2000" b="0" i="0" dirty="0">
                <a:effectLst/>
                <a:highlight>
                  <a:srgbClr val="FFFFFF"/>
                </a:highlight>
                <a:latin typeface="Arial" panose="020B0604020202020204" pitchFamily="34" charset="0"/>
              </a:rPr>
              <a:t>Begin with comprehensive literature review</a:t>
            </a:r>
          </a:p>
          <a:p>
            <a:pPr lvl="1"/>
            <a:r>
              <a:rPr lang="en-US" sz="2000" b="0" i="0" dirty="0">
                <a:effectLst/>
                <a:highlight>
                  <a:srgbClr val="FFFFFF"/>
                </a:highlight>
                <a:latin typeface="Arial" panose="020B0604020202020204" pitchFamily="34" charset="0"/>
              </a:rPr>
              <a:t>Read surveys on graph embedding structures and VAEs</a:t>
            </a:r>
          </a:p>
          <a:p>
            <a:pPr lvl="1"/>
            <a:r>
              <a:rPr lang="en-US" sz="2000" b="0" i="0" dirty="0">
                <a:effectLst/>
                <a:highlight>
                  <a:srgbClr val="FFFFFF"/>
                </a:highlight>
                <a:latin typeface="Arial" panose="020B0604020202020204" pitchFamily="34" charset="0"/>
              </a:rPr>
              <a:t>Select most appropriate category, then develop specific model</a:t>
            </a:r>
          </a:p>
          <a:p>
            <a:r>
              <a:rPr lang="en-US" sz="2000" b="0" i="0" dirty="0">
                <a:effectLst/>
                <a:highlight>
                  <a:srgbClr val="FFFFFF"/>
                </a:highlight>
                <a:latin typeface="Arial" panose="020B0604020202020204" pitchFamily="34" charset="0"/>
              </a:rPr>
              <a:t>Improve debugging and validation process</a:t>
            </a:r>
          </a:p>
          <a:p>
            <a:pPr lvl="1"/>
            <a:r>
              <a:rPr lang="en-US" sz="2000" b="0" i="0" dirty="0">
                <a:effectLst/>
                <a:highlight>
                  <a:srgbClr val="FFFFFF"/>
                </a:highlight>
                <a:latin typeface="Arial" panose="020B0604020202020204" pitchFamily="34" charset="0"/>
              </a:rPr>
              <a:t>Use print statements to verify input/output dimensions at each step</a:t>
            </a:r>
          </a:p>
          <a:p>
            <a:pPr lvl="1"/>
            <a:r>
              <a:rPr lang="en-US" sz="2000" b="0" i="0" dirty="0">
                <a:effectLst/>
                <a:highlight>
                  <a:srgbClr val="FFFFFF"/>
                </a:highlight>
                <a:latin typeface="Arial" panose="020B0604020202020204" pitchFamily="34" charset="0"/>
              </a:rPr>
              <a:t>Enhance iterative approach</a:t>
            </a:r>
          </a:p>
          <a:p>
            <a:pPr lvl="1"/>
            <a:r>
              <a:rPr lang="en-US" sz="2000" b="0" i="0" dirty="0">
                <a:effectLst/>
                <a:highlight>
                  <a:srgbClr val="FFFFFF"/>
                </a:highlight>
                <a:latin typeface="Arial" panose="020B0604020202020204" pitchFamily="34" charset="0"/>
              </a:rPr>
              <a:t>Continue making adjustments and observing results</a:t>
            </a:r>
          </a:p>
          <a:p>
            <a:pPr lvl="1"/>
            <a:r>
              <a:rPr lang="en-US" sz="2000" b="0" i="0" dirty="0">
                <a:effectLst/>
                <a:highlight>
                  <a:srgbClr val="FFFFFF"/>
                </a:highlight>
                <a:latin typeface="Arial" panose="020B0604020202020204" pitchFamily="34" charset="0"/>
              </a:rPr>
              <a:t>Implement better version control</a:t>
            </a:r>
          </a:p>
          <a:p>
            <a:pPr lvl="1"/>
            <a:r>
              <a:rPr lang="en-US" sz="2000" b="0" i="0" dirty="0">
                <a:effectLst/>
                <a:highlight>
                  <a:srgbClr val="FFFFFF"/>
                </a:highlight>
                <a:latin typeface="Arial" panose="020B0604020202020204" pitchFamily="34" charset="0"/>
              </a:rPr>
              <a:t>Keep detailed track of adjustment results</a:t>
            </a:r>
            <a:endParaRPr lang="en-US" sz="2000" dirty="0"/>
          </a:p>
        </p:txBody>
      </p:sp>
      <p:sp>
        <p:nvSpPr>
          <p:cNvPr id="4" name="Footer Placeholder 3">
            <a:extLst>
              <a:ext uri="{FF2B5EF4-FFF2-40B4-BE49-F238E27FC236}">
                <a16:creationId xmlns:a16="http://schemas.microsoft.com/office/drawing/2014/main" id="{98D94D91-4B09-1B79-8F4A-243ECD81FEE7}"/>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US" sz="700" dirty="0"/>
          </a:p>
        </p:txBody>
      </p:sp>
      <p:sp>
        <p:nvSpPr>
          <p:cNvPr id="5" name="Slide Number Placeholder 4">
            <a:extLst>
              <a:ext uri="{FF2B5EF4-FFF2-40B4-BE49-F238E27FC236}">
                <a16:creationId xmlns:a16="http://schemas.microsoft.com/office/drawing/2014/main" id="{A55B25A6-8898-8D5F-C208-C3279B719A07}"/>
              </a:ext>
            </a:extLst>
          </p:cNvPr>
          <p:cNvSpPr>
            <a:spLocks noGrp="1"/>
          </p:cNvSpPr>
          <p:nvPr>
            <p:ph type="sldNum" sz="quarter" idx="11"/>
          </p:nvPr>
        </p:nvSpPr>
        <p:spPr/>
        <p:txBody>
          <a:bodyPr/>
          <a:lstStyle/>
          <a:p>
            <a:fld id="{103EA872-A674-449B-A120-B97244F8E91D}" type="slidenum">
              <a:rPr lang="en-GB" smtClean="0"/>
              <a:pPr/>
              <a:t>11</a:t>
            </a:fld>
            <a:endParaRPr lang="en-GB" dirty="0"/>
          </a:p>
        </p:txBody>
      </p:sp>
      <p:sp>
        <p:nvSpPr>
          <p:cNvPr id="6" name="Date Placeholder 5">
            <a:extLst>
              <a:ext uri="{FF2B5EF4-FFF2-40B4-BE49-F238E27FC236}">
                <a16:creationId xmlns:a16="http://schemas.microsoft.com/office/drawing/2014/main" id="{A41F32B8-C766-3D69-025E-1E2BAC2F462D}"/>
              </a:ext>
            </a:extLst>
          </p:cNvPr>
          <p:cNvSpPr>
            <a:spLocks noGrp="1"/>
          </p:cNvSpPr>
          <p:nvPr>
            <p:ph type="dt" sz="half" idx="12"/>
          </p:nvPr>
        </p:nvSpPr>
        <p:spPr/>
        <p:txBody>
          <a:bodyPr/>
          <a:lstStyle/>
          <a:p>
            <a:endParaRPr lang="da-DK" dirty="0"/>
          </a:p>
          <a:p>
            <a:r>
              <a:rPr lang="da-DK" dirty="0"/>
              <a:t>July 8, 2024</a:t>
            </a:r>
            <a:endParaRPr lang="en-GB" dirty="0"/>
          </a:p>
          <a:p>
            <a:endParaRPr lang="en-GB" dirty="0"/>
          </a:p>
        </p:txBody>
      </p:sp>
    </p:spTree>
    <p:extLst>
      <p:ext uri="{BB962C8B-B14F-4D97-AF65-F5344CB8AC3E}">
        <p14:creationId xmlns:p14="http://schemas.microsoft.com/office/powerpoint/2010/main" val="367524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60B8-22FB-2021-3BFC-EA72DC8BC38D}"/>
              </a:ext>
            </a:extLst>
          </p:cNvPr>
          <p:cNvSpPr>
            <a:spLocks noGrp="1"/>
          </p:cNvSpPr>
          <p:nvPr>
            <p:ph type="title"/>
          </p:nvPr>
        </p:nvSpPr>
        <p:spPr/>
        <p:txBody>
          <a:bodyPr/>
          <a:lstStyle/>
          <a:p>
            <a:r>
              <a:rPr lang="en-US" dirty="0"/>
              <a:t>Problems and Lessons Learned</a:t>
            </a:r>
          </a:p>
        </p:txBody>
      </p:sp>
      <p:sp>
        <p:nvSpPr>
          <p:cNvPr id="3" name="Content Placeholder 2">
            <a:extLst>
              <a:ext uri="{FF2B5EF4-FFF2-40B4-BE49-F238E27FC236}">
                <a16:creationId xmlns:a16="http://schemas.microsoft.com/office/drawing/2014/main" id="{C0EDE6AF-A7F2-A0B2-D155-6E74F8D3A2E4}"/>
              </a:ext>
            </a:extLst>
          </p:cNvPr>
          <p:cNvSpPr>
            <a:spLocks noGrp="1"/>
          </p:cNvSpPr>
          <p:nvPr>
            <p:ph idx="1"/>
          </p:nvPr>
        </p:nvSpPr>
        <p:spPr/>
        <p:txBody>
          <a:bodyPr/>
          <a:lstStyle/>
          <a:p>
            <a:r>
              <a:rPr lang="en-US" sz="2000" i="0" dirty="0">
                <a:effectLst/>
                <a:highlight>
                  <a:srgbClr val="FFFFFF"/>
                </a:highlight>
                <a:latin typeface="Arial" panose="020B0604020202020204" pitchFamily="34" charset="0"/>
              </a:rPr>
              <a:t>Issue: </a:t>
            </a:r>
            <a:r>
              <a:rPr lang="en-US" sz="2000" b="0" i="0" dirty="0">
                <a:effectLst/>
                <a:highlight>
                  <a:srgbClr val="FFFFFF"/>
                </a:highlight>
                <a:latin typeface="Arial" panose="020B0604020202020204" pitchFamily="34" charset="0"/>
              </a:rPr>
              <a:t>Each timestep contained too much redundant data</a:t>
            </a:r>
          </a:p>
          <a:p>
            <a:pPr lvl="1"/>
            <a:r>
              <a:rPr lang="en-US" sz="2000" dirty="0">
                <a:highlight>
                  <a:srgbClr val="FFFFFF"/>
                </a:highlight>
                <a:latin typeface="Arial" panose="020B0604020202020204" pitchFamily="34" charset="0"/>
              </a:rPr>
              <a:t>8 hours to run just 7 participants</a:t>
            </a:r>
            <a:endParaRPr lang="en-US" sz="2000" b="0" i="0" dirty="0">
              <a:effectLst/>
              <a:highlight>
                <a:srgbClr val="FFFFFF"/>
              </a:highlight>
              <a:latin typeface="Arial" panose="020B0604020202020204" pitchFamily="34" charset="0"/>
            </a:endParaRPr>
          </a:p>
          <a:p>
            <a:r>
              <a:rPr lang="en-US" sz="2000" i="0" dirty="0">
                <a:effectLst/>
                <a:highlight>
                  <a:srgbClr val="FFFFFF"/>
                </a:highlight>
                <a:latin typeface="Arial" panose="020B0604020202020204" pitchFamily="34" charset="0"/>
              </a:rPr>
              <a:t>Solution: </a:t>
            </a:r>
            <a:r>
              <a:rPr lang="en-US" sz="2000" b="0" i="0" dirty="0">
                <a:effectLst/>
                <a:highlight>
                  <a:srgbClr val="FFFFFF"/>
                </a:highlight>
                <a:latin typeface="Arial" panose="020B0604020202020204" pitchFamily="34" charset="0"/>
              </a:rPr>
              <a:t>Aggregated emotions data</a:t>
            </a:r>
          </a:p>
          <a:p>
            <a:r>
              <a:rPr lang="en-US" sz="2000" i="0" dirty="0">
                <a:effectLst/>
                <a:highlight>
                  <a:srgbClr val="FFFFFF"/>
                </a:highlight>
                <a:latin typeface="Arial" panose="020B0604020202020204" pitchFamily="34" charset="0"/>
              </a:rPr>
              <a:t>Lesson:</a:t>
            </a:r>
          </a:p>
          <a:p>
            <a:pPr lvl="1"/>
            <a:r>
              <a:rPr lang="en-US" sz="2000" b="0" i="0" dirty="0">
                <a:effectLst/>
                <a:highlight>
                  <a:srgbClr val="FFFFFF"/>
                </a:highlight>
                <a:latin typeface="Arial" panose="020B0604020202020204" pitchFamily="34" charset="0"/>
              </a:rPr>
              <a:t>Importance of efficient data representation, consideration of what data looks like (sparsity), redundancy etc. </a:t>
            </a:r>
          </a:p>
          <a:p>
            <a:pPr lvl="1"/>
            <a:r>
              <a:rPr lang="en-US" sz="2000" b="0" i="0" dirty="0">
                <a:effectLst/>
                <a:highlight>
                  <a:srgbClr val="FFFFFF"/>
                </a:highlight>
                <a:latin typeface="Arial" panose="020B0604020202020204" pitchFamily="34" charset="0"/>
              </a:rPr>
              <a:t>Need for thoughtful data aggregation in time series analysis</a:t>
            </a:r>
            <a:endParaRPr lang="en-US" sz="2000" dirty="0"/>
          </a:p>
        </p:txBody>
      </p:sp>
      <p:sp>
        <p:nvSpPr>
          <p:cNvPr id="4" name="Footer Placeholder 3">
            <a:extLst>
              <a:ext uri="{FF2B5EF4-FFF2-40B4-BE49-F238E27FC236}">
                <a16:creationId xmlns:a16="http://schemas.microsoft.com/office/drawing/2014/main" id="{1805D4BC-D997-CE2D-E498-6171FF6656DE}"/>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C75549A4-C42B-9FDA-DE00-8BC1D43E3999}"/>
              </a:ext>
            </a:extLst>
          </p:cNvPr>
          <p:cNvSpPr>
            <a:spLocks noGrp="1"/>
          </p:cNvSpPr>
          <p:nvPr>
            <p:ph type="sldNum" sz="quarter" idx="11"/>
          </p:nvPr>
        </p:nvSpPr>
        <p:spPr/>
        <p:txBody>
          <a:bodyPr/>
          <a:lstStyle/>
          <a:p>
            <a:fld id="{103EA872-A674-449B-A120-B97244F8E91D}" type="slidenum">
              <a:rPr lang="en-GB" smtClean="0"/>
              <a:pPr/>
              <a:t>12</a:t>
            </a:fld>
            <a:endParaRPr lang="en-GB" dirty="0"/>
          </a:p>
        </p:txBody>
      </p:sp>
      <p:sp>
        <p:nvSpPr>
          <p:cNvPr id="6" name="Date Placeholder 5">
            <a:extLst>
              <a:ext uri="{FF2B5EF4-FFF2-40B4-BE49-F238E27FC236}">
                <a16:creationId xmlns:a16="http://schemas.microsoft.com/office/drawing/2014/main" id="{4A29C27E-B24E-02C0-B725-006CB003E976}"/>
              </a:ext>
            </a:extLst>
          </p:cNvPr>
          <p:cNvSpPr>
            <a:spLocks noGrp="1"/>
          </p:cNvSpPr>
          <p:nvPr>
            <p:ph type="dt" sz="half" idx="12"/>
          </p:nvPr>
        </p:nvSpPr>
        <p:spPr/>
        <p:txBody>
          <a:bodyPr/>
          <a:lstStyle/>
          <a:p>
            <a:r>
              <a:rPr lang="da-DK" dirty="0"/>
              <a:t>July 8, 2024</a:t>
            </a:r>
            <a:endParaRPr lang="en-GB" dirty="0"/>
          </a:p>
        </p:txBody>
      </p:sp>
    </p:spTree>
    <p:extLst>
      <p:ext uri="{BB962C8B-B14F-4D97-AF65-F5344CB8AC3E}">
        <p14:creationId xmlns:p14="http://schemas.microsoft.com/office/powerpoint/2010/main" val="324037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60B8-22FB-2021-3BFC-EA72DC8BC38D}"/>
              </a:ext>
            </a:extLst>
          </p:cNvPr>
          <p:cNvSpPr>
            <a:spLocks noGrp="1"/>
          </p:cNvSpPr>
          <p:nvPr>
            <p:ph type="title"/>
          </p:nvPr>
        </p:nvSpPr>
        <p:spPr/>
        <p:txBody>
          <a:bodyPr/>
          <a:lstStyle/>
          <a:p>
            <a:r>
              <a:rPr lang="en-US" dirty="0"/>
              <a:t>Problems and Lessons Learned</a:t>
            </a:r>
          </a:p>
        </p:txBody>
      </p:sp>
      <p:sp>
        <p:nvSpPr>
          <p:cNvPr id="3" name="Content Placeholder 2">
            <a:extLst>
              <a:ext uri="{FF2B5EF4-FFF2-40B4-BE49-F238E27FC236}">
                <a16:creationId xmlns:a16="http://schemas.microsoft.com/office/drawing/2014/main" id="{C0EDE6AF-A7F2-A0B2-D155-6E74F8D3A2E4}"/>
              </a:ext>
            </a:extLst>
          </p:cNvPr>
          <p:cNvSpPr>
            <a:spLocks noGrp="1"/>
          </p:cNvSpPr>
          <p:nvPr>
            <p:ph idx="1"/>
          </p:nvPr>
        </p:nvSpPr>
        <p:spPr/>
        <p:txBody>
          <a:bodyPr/>
          <a:lstStyle/>
          <a:p>
            <a:r>
              <a:rPr lang="en-US" sz="2000" dirty="0">
                <a:effectLst/>
                <a:highlight>
                  <a:srgbClr val="FFFFFF"/>
                </a:highlight>
                <a:latin typeface="Arial" panose="020B0604020202020204" pitchFamily="34" charset="0"/>
              </a:rPr>
              <a:t>Issue: Errors were unexpectedly small</a:t>
            </a:r>
            <a:endParaRPr lang="en-US" sz="2000" dirty="0">
              <a:highlight>
                <a:srgbClr val="FFFFFF"/>
              </a:highlight>
              <a:latin typeface="Arial" panose="020B0604020202020204" pitchFamily="34" charset="0"/>
            </a:endParaRPr>
          </a:p>
          <a:p>
            <a:r>
              <a:rPr lang="en-US" sz="2000" dirty="0">
                <a:effectLst/>
                <a:highlight>
                  <a:srgbClr val="FFFFFF"/>
                </a:highlight>
                <a:latin typeface="Arial" panose="020B0604020202020204" pitchFamily="34" charset="0"/>
              </a:rPr>
              <a:t>Action: Led to further investigation and model improvements</a:t>
            </a:r>
            <a:endParaRPr lang="en-US" sz="2000" dirty="0">
              <a:highlight>
                <a:srgbClr val="FFFFFF"/>
              </a:highlight>
              <a:latin typeface="Arial" panose="020B0604020202020204" pitchFamily="34" charset="0"/>
            </a:endParaRPr>
          </a:p>
          <a:p>
            <a:r>
              <a:rPr lang="en-US" sz="2000" dirty="0">
                <a:effectLst/>
                <a:highlight>
                  <a:srgbClr val="FFFFFF"/>
                </a:highlight>
                <a:latin typeface="Arial" panose="020B0604020202020204" pitchFamily="34" charset="0"/>
              </a:rPr>
              <a:t>Lesson:</a:t>
            </a:r>
            <a:endParaRPr lang="en-US" sz="2000" dirty="0">
              <a:highlight>
                <a:srgbClr val="FFFFFF"/>
              </a:highlight>
              <a:latin typeface="Arial" panose="020B0604020202020204" pitchFamily="34" charset="0"/>
            </a:endParaRPr>
          </a:p>
          <a:p>
            <a:pPr lvl="1"/>
            <a:r>
              <a:rPr lang="en-US" sz="2000" dirty="0">
                <a:effectLst/>
                <a:highlight>
                  <a:srgbClr val="FFFFFF"/>
                </a:highlight>
                <a:latin typeface="Arial" panose="020B0604020202020204" pitchFamily="34" charset="0"/>
              </a:rPr>
              <a:t>Importance of critically evaluating results</a:t>
            </a:r>
            <a:endParaRPr lang="en-US" sz="2000" dirty="0">
              <a:highlight>
                <a:srgbClr val="FFFFFF"/>
              </a:highlight>
              <a:latin typeface="Arial" panose="020B0604020202020204" pitchFamily="34" charset="0"/>
            </a:endParaRPr>
          </a:p>
          <a:p>
            <a:pPr lvl="1"/>
            <a:r>
              <a:rPr lang="en-US" sz="2000" dirty="0">
                <a:effectLst/>
                <a:highlight>
                  <a:srgbClr val="FFFFFF"/>
                </a:highlight>
                <a:latin typeface="Arial" panose="020B0604020202020204" pitchFamily="34" charset="0"/>
              </a:rPr>
              <a:t>Value of skepticism in model performance analysis</a:t>
            </a:r>
            <a:br>
              <a:rPr lang="en-US" sz="2000" dirty="0">
                <a:effectLst/>
                <a:highlight>
                  <a:srgbClr val="FFFFFF"/>
                </a:highlight>
              </a:rPr>
            </a:br>
            <a:br>
              <a:rPr lang="en-US" sz="2000" dirty="0">
                <a:effectLst/>
                <a:highlight>
                  <a:srgbClr val="FFFFFF"/>
                </a:highlight>
              </a:rPr>
            </a:br>
            <a:endParaRPr lang="en-US" sz="2000" dirty="0"/>
          </a:p>
        </p:txBody>
      </p:sp>
      <p:sp>
        <p:nvSpPr>
          <p:cNvPr id="4" name="Footer Placeholder 3">
            <a:extLst>
              <a:ext uri="{FF2B5EF4-FFF2-40B4-BE49-F238E27FC236}">
                <a16:creationId xmlns:a16="http://schemas.microsoft.com/office/drawing/2014/main" id="{1805D4BC-D997-CE2D-E498-6171FF6656DE}"/>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C75549A4-C42B-9FDA-DE00-8BC1D43E3999}"/>
              </a:ext>
            </a:extLst>
          </p:cNvPr>
          <p:cNvSpPr>
            <a:spLocks noGrp="1"/>
          </p:cNvSpPr>
          <p:nvPr>
            <p:ph type="sldNum" sz="quarter" idx="11"/>
          </p:nvPr>
        </p:nvSpPr>
        <p:spPr/>
        <p:txBody>
          <a:bodyPr/>
          <a:lstStyle/>
          <a:p>
            <a:fld id="{103EA872-A674-449B-A120-B97244F8E91D}" type="slidenum">
              <a:rPr lang="en-GB" smtClean="0"/>
              <a:pPr/>
              <a:t>13</a:t>
            </a:fld>
            <a:endParaRPr lang="en-GB" dirty="0"/>
          </a:p>
        </p:txBody>
      </p:sp>
      <p:sp>
        <p:nvSpPr>
          <p:cNvPr id="6" name="Date Placeholder 5">
            <a:extLst>
              <a:ext uri="{FF2B5EF4-FFF2-40B4-BE49-F238E27FC236}">
                <a16:creationId xmlns:a16="http://schemas.microsoft.com/office/drawing/2014/main" id="{4A29C27E-B24E-02C0-B725-006CB003E976}"/>
              </a:ext>
            </a:extLst>
          </p:cNvPr>
          <p:cNvSpPr>
            <a:spLocks noGrp="1"/>
          </p:cNvSpPr>
          <p:nvPr>
            <p:ph type="dt" sz="half" idx="12"/>
          </p:nvPr>
        </p:nvSpPr>
        <p:spPr/>
        <p:txBody>
          <a:bodyPr/>
          <a:lstStyle/>
          <a:p>
            <a:r>
              <a:rPr lang="da-DK" dirty="0"/>
              <a:t>July 8, 2024</a:t>
            </a:r>
            <a:endParaRPr lang="en-GB" dirty="0"/>
          </a:p>
        </p:txBody>
      </p:sp>
      <p:pic>
        <p:nvPicPr>
          <p:cNvPr id="3074" name="Picture 2">
            <a:extLst>
              <a:ext uri="{FF2B5EF4-FFF2-40B4-BE49-F238E27FC236}">
                <a16:creationId xmlns:a16="http://schemas.microsoft.com/office/drawing/2014/main" id="{C23C4A10-415B-C97C-0164-5D6095143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38" y="3979117"/>
            <a:ext cx="3168352" cy="23921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2D0330D-CF0C-435D-3AFE-7015628D5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913" y="3979117"/>
            <a:ext cx="3132559" cy="239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49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60B8-22FB-2021-3BFC-EA72DC8BC38D}"/>
              </a:ext>
            </a:extLst>
          </p:cNvPr>
          <p:cNvSpPr>
            <a:spLocks noGrp="1"/>
          </p:cNvSpPr>
          <p:nvPr>
            <p:ph type="title"/>
          </p:nvPr>
        </p:nvSpPr>
        <p:spPr/>
        <p:txBody>
          <a:bodyPr/>
          <a:lstStyle/>
          <a:p>
            <a:r>
              <a:rPr lang="en-US" dirty="0"/>
              <a:t>Problems and Lessons Learned</a:t>
            </a:r>
          </a:p>
        </p:txBody>
      </p:sp>
      <p:sp>
        <p:nvSpPr>
          <p:cNvPr id="3" name="Content Placeholder 2">
            <a:extLst>
              <a:ext uri="{FF2B5EF4-FFF2-40B4-BE49-F238E27FC236}">
                <a16:creationId xmlns:a16="http://schemas.microsoft.com/office/drawing/2014/main" id="{C0EDE6AF-A7F2-A0B2-D155-6E74F8D3A2E4}"/>
              </a:ext>
            </a:extLst>
          </p:cNvPr>
          <p:cNvSpPr>
            <a:spLocks noGrp="1"/>
          </p:cNvSpPr>
          <p:nvPr>
            <p:ph idx="1"/>
          </p:nvPr>
        </p:nvSpPr>
        <p:spPr/>
        <p:txBody>
          <a:bodyPr/>
          <a:lstStyle/>
          <a:p>
            <a:r>
              <a:rPr lang="en-US" sz="2000" dirty="0">
                <a:effectLst/>
                <a:highlight>
                  <a:srgbClr val="FFFFFF"/>
                </a:highlight>
                <a:latin typeface="Arial" panose="020B0604020202020204" pitchFamily="34" charset="0"/>
              </a:rPr>
              <a:t>Issue: Bad categorical loss, small continuous loss</a:t>
            </a:r>
            <a:endParaRPr lang="en-US" sz="2000" dirty="0">
              <a:highlight>
                <a:srgbClr val="FFFFFF"/>
              </a:highlight>
              <a:latin typeface="Arial" panose="020B0604020202020204" pitchFamily="34" charset="0"/>
            </a:endParaRPr>
          </a:p>
          <a:p>
            <a:r>
              <a:rPr lang="en-US" sz="2000" dirty="0">
                <a:effectLst/>
                <a:highlight>
                  <a:srgbClr val="FFFFFF"/>
                </a:highlight>
                <a:latin typeface="Arial" panose="020B0604020202020204" pitchFamily="34" charset="0"/>
              </a:rPr>
              <a:t>Solution: Experimented with pretrained AE, removed padding, adjusted</a:t>
            </a:r>
            <a:br>
              <a:rPr lang="en-US" sz="2000" dirty="0">
                <a:effectLst/>
                <a:highlight>
                  <a:srgbClr val="FFFFFF"/>
                </a:highlight>
              </a:rPr>
            </a:br>
            <a:r>
              <a:rPr lang="en-US" sz="2000" dirty="0">
                <a:effectLst/>
                <a:highlight>
                  <a:srgbClr val="FFFFFF"/>
                </a:highlight>
                <a:latin typeface="Arial" panose="020B0604020202020204" pitchFamily="34" charset="0"/>
              </a:rPr>
              <a:t>dimensions</a:t>
            </a:r>
            <a:endParaRPr lang="en-US" sz="2000" dirty="0">
              <a:highlight>
                <a:srgbClr val="FFFFFF"/>
              </a:highlight>
              <a:latin typeface="Arial" panose="020B0604020202020204" pitchFamily="34" charset="0"/>
            </a:endParaRPr>
          </a:p>
          <a:p>
            <a:r>
              <a:rPr lang="en-US" sz="2000" dirty="0">
                <a:effectLst/>
                <a:highlight>
                  <a:srgbClr val="FFFFFF"/>
                </a:highlight>
                <a:latin typeface="Arial" panose="020B0604020202020204" pitchFamily="34" charset="0"/>
              </a:rPr>
              <a:t>Lesson:</a:t>
            </a:r>
            <a:endParaRPr lang="en-US" sz="2000" dirty="0">
              <a:highlight>
                <a:srgbClr val="FFFFFF"/>
              </a:highlight>
              <a:latin typeface="Arial" panose="020B0604020202020204" pitchFamily="34" charset="0"/>
            </a:endParaRPr>
          </a:p>
          <a:p>
            <a:pPr lvl="1"/>
            <a:r>
              <a:rPr lang="en-US" sz="2000" dirty="0">
                <a:effectLst/>
                <a:highlight>
                  <a:srgbClr val="FFFFFF"/>
                </a:highlight>
                <a:latin typeface="Arial" panose="020B0604020202020204" pitchFamily="34" charset="0"/>
              </a:rPr>
              <a:t>Need for careful consideration of model structure and preprocessing</a:t>
            </a:r>
            <a:br>
              <a:rPr lang="en-US" sz="2000" dirty="0">
                <a:effectLst/>
                <a:highlight>
                  <a:srgbClr val="FFFFFF"/>
                </a:highlight>
              </a:rPr>
            </a:br>
            <a:br>
              <a:rPr lang="en-US" sz="2000" dirty="0">
                <a:effectLst/>
                <a:highlight>
                  <a:srgbClr val="FFFFFF"/>
                </a:highlight>
              </a:rPr>
            </a:br>
            <a:endParaRPr lang="en-US" sz="2000" dirty="0"/>
          </a:p>
        </p:txBody>
      </p:sp>
      <p:sp>
        <p:nvSpPr>
          <p:cNvPr id="4" name="Footer Placeholder 3">
            <a:extLst>
              <a:ext uri="{FF2B5EF4-FFF2-40B4-BE49-F238E27FC236}">
                <a16:creationId xmlns:a16="http://schemas.microsoft.com/office/drawing/2014/main" id="{1805D4BC-D997-CE2D-E498-6171FF6656DE}"/>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C75549A4-C42B-9FDA-DE00-8BC1D43E3999}"/>
              </a:ext>
            </a:extLst>
          </p:cNvPr>
          <p:cNvSpPr>
            <a:spLocks noGrp="1"/>
          </p:cNvSpPr>
          <p:nvPr>
            <p:ph type="sldNum" sz="quarter" idx="11"/>
          </p:nvPr>
        </p:nvSpPr>
        <p:spPr/>
        <p:txBody>
          <a:bodyPr/>
          <a:lstStyle/>
          <a:p>
            <a:fld id="{103EA872-A674-449B-A120-B97244F8E91D}" type="slidenum">
              <a:rPr lang="en-GB" smtClean="0"/>
              <a:pPr/>
              <a:t>14</a:t>
            </a:fld>
            <a:endParaRPr lang="en-GB" dirty="0"/>
          </a:p>
        </p:txBody>
      </p:sp>
      <p:sp>
        <p:nvSpPr>
          <p:cNvPr id="6" name="Date Placeholder 5">
            <a:extLst>
              <a:ext uri="{FF2B5EF4-FFF2-40B4-BE49-F238E27FC236}">
                <a16:creationId xmlns:a16="http://schemas.microsoft.com/office/drawing/2014/main" id="{4A29C27E-B24E-02C0-B725-006CB003E976}"/>
              </a:ext>
            </a:extLst>
          </p:cNvPr>
          <p:cNvSpPr>
            <a:spLocks noGrp="1"/>
          </p:cNvSpPr>
          <p:nvPr>
            <p:ph type="dt" sz="half" idx="12"/>
          </p:nvPr>
        </p:nvSpPr>
        <p:spPr/>
        <p:txBody>
          <a:bodyPr/>
          <a:lstStyle/>
          <a:p>
            <a:r>
              <a:rPr lang="da-DK" dirty="0"/>
              <a:t>July 8, 2024</a:t>
            </a:r>
            <a:endParaRPr lang="en-GB" dirty="0"/>
          </a:p>
        </p:txBody>
      </p:sp>
      <p:pic>
        <p:nvPicPr>
          <p:cNvPr id="2050" name="Picture 2">
            <a:extLst>
              <a:ext uri="{FF2B5EF4-FFF2-40B4-BE49-F238E27FC236}">
                <a16:creationId xmlns:a16="http://schemas.microsoft.com/office/drawing/2014/main" id="{16DF6272-CE49-40FE-2308-6621E1965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850" y="4245362"/>
            <a:ext cx="2880320" cy="22276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ED9C75E-8ED6-E19E-0BC6-C38A9E05F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230" y="4230824"/>
            <a:ext cx="2880320" cy="220104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2F30DC7-20DE-EE9F-A41F-19B71F2CFEA9}"/>
              </a:ext>
            </a:extLst>
          </p:cNvPr>
          <p:cNvSpPr/>
          <p:nvPr/>
        </p:nvSpPr>
        <p:spPr bwMode="auto">
          <a:xfrm>
            <a:off x="7235663" y="5157192"/>
            <a:ext cx="1955887" cy="288032"/>
          </a:xfrm>
          <a:prstGeom prst="rect">
            <a:avLst/>
          </a:prstGeom>
          <a:noFill/>
          <a:ln w="28575" cap="flat" cmpd="sng" algn="ctr">
            <a:solidFill>
              <a:schemeClr val="tx2">
                <a:lumMod val="60000"/>
                <a:lumOff val="4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a:ln>
                <a:noFill/>
              </a:ln>
              <a:solidFill>
                <a:srgbClr val="FFFFFF"/>
              </a:solidFill>
              <a:effectLst/>
              <a:latin typeface="+mn-lt"/>
              <a:ea typeface="ＭＳ Ｐゴシック" pitchFamily="-80" charset="-128"/>
            </a:endParaRPr>
          </a:p>
        </p:txBody>
      </p:sp>
      <p:sp>
        <p:nvSpPr>
          <p:cNvPr id="13" name="Rectangle 12">
            <a:extLst>
              <a:ext uri="{FF2B5EF4-FFF2-40B4-BE49-F238E27FC236}">
                <a16:creationId xmlns:a16="http://schemas.microsoft.com/office/drawing/2014/main" id="{19EFCDFB-6BEF-9DE4-C01C-20C1231ACEDC}"/>
              </a:ext>
            </a:extLst>
          </p:cNvPr>
          <p:cNvSpPr/>
          <p:nvPr/>
        </p:nvSpPr>
        <p:spPr bwMode="auto">
          <a:xfrm>
            <a:off x="3855479" y="5517232"/>
            <a:ext cx="1955887" cy="288032"/>
          </a:xfrm>
          <a:prstGeom prst="rect">
            <a:avLst/>
          </a:prstGeom>
          <a:noFill/>
          <a:ln w="28575" cap="flat" cmpd="sng" algn="ctr">
            <a:solidFill>
              <a:schemeClr val="tx2">
                <a:lumMod val="60000"/>
                <a:lumOff val="4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192059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60B8-22FB-2021-3BFC-EA72DC8BC38D}"/>
              </a:ext>
            </a:extLst>
          </p:cNvPr>
          <p:cNvSpPr>
            <a:spLocks noGrp="1"/>
          </p:cNvSpPr>
          <p:nvPr>
            <p:ph type="title"/>
          </p:nvPr>
        </p:nvSpPr>
        <p:spPr/>
        <p:txBody>
          <a:bodyPr/>
          <a:lstStyle/>
          <a:p>
            <a:r>
              <a:rPr lang="en-US" dirty="0"/>
              <a:t>Problems and Lessons Learned</a:t>
            </a:r>
          </a:p>
        </p:txBody>
      </p:sp>
      <p:sp>
        <p:nvSpPr>
          <p:cNvPr id="3" name="Content Placeholder 2">
            <a:extLst>
              <a:ext uri="{FF2B5EF4-FFF2-40B4-BE49-F238E27FC236}">
                <a16:creationId xmlns:a16="http://schemas.microsoft.com/office/drawing/2014/main" id="{C0EDE6AF-A7F2-A0B2-D155-6E74F8D3A2E4}"/>
              </a:ext>
            </a:extLst>
          </p:cNvPr>
          <p:cNvSpPr>
            <a:spLocks noGrp="1"/>
          </p:cNvSpPr>
          <p:nvPr>
            <p:ph idx="1"/>
          </p:nvPr>
        </p:nvSpPr>
        <p:spPr/>
        <p:txBody>
          <a:bodyPr/>
          <a:lstStyle/>
          <a:p>
            <a:r>
              <a:rPr lang="en-US" sz="2000" dirty="0">
                <a:effectLst/>
                <a:highlight>
                  <a:srgbClr val="FFFFFF"/>
                </a:highlight>
                <a:latin typeface="Arial" panose="020B0604020202020204" pitchFamily="34" charset="0"/>
              </a:rPr>
              <a:t>Issue: Padding and masking challenges, </a:t>
            </a:r>
            <a:r>
              <a:rPr lang="en-US" sz="2000" dirty="0">
                <a:highlight>
                  <a:srgbClr val="FFFFFF"/>
                </a:highlight>
                <a:latin typeface="Arial" panose="020B0604020202020204" pitchFamily="34" charset="0"/>
              </a:rPr>
              <a:t>d</a:t>
            </a:r>
            <a:r>
              <a:rPr lang="en-US" sz="2000" dirty="0">
                <a:effectLst/>
                <a:highlight>
                  <a:srgbClr val="FFFFFF"/>
                </a:highlight>
                <a:latin typeface="Arial" panose="020B0604020202020204" pitchFamily="34" charset="0"/>
              </a:rPr>
              <a:t>ifficulties with variable input sizes</a:t>
            </a:r>
            <a:endParaRPr lang="en-US" sz="2000" dirty="0">
              <a:highlight>
                <a:srgbClr val="FFFFFF"/>
              </a:highlight>
              <a:latin typeface="Arial" panose="020B0604020202020204" pitchFamily="34" charset="0"/>
            </a:endParaRPr>
          </a:p>
          <a:p>
            <a:r>
              <a:rPr lang="en-US" sz="2000" dirty="0">
                <a:effectLst/>
                <a:highlight>
                  <a:srgbClr val="FFFFFF"/>
                </a:highlight>
                <a:latin typeface="Arial" panose="020B0604020202020204" pitchFamily="34" charset="0"/>
              </a:rPr>
              <a:t>Solution: Built accommodating</a:t>
            </a:r>
            <a:r>
              <a:rPr lang="en-US" sz="2000" dirty="0">
                <a:highlight>
                  <a:srgbClr val="FFFFFF"/>
                </a:highlight>
                <a:latin typeface="Arial" panose="020B0604020202020204" pitchFamily="34" charset="0"/>
              </a:rPr>
              <a:t> </a:t>
            </a:r>
            <a:r>
              <a:rPr lang="en-US" sz="2000" dirty="0">
                <a:effectLst/>
                <a:highlight>
                  <a:srgbClr val="FFFFFF"/>
                </a:highlight>
                <a:latin typeface="Arial" panose="020B0604020202020204" pitchFamily="34" charset="0"/>
              </a:rPr>
              <a:t>structure</a:t>
            </a:r>
            <a:endParaRPr lang="en-US" sz="2000" dirty="0">
              <a:highlight>
                <a:srgbClr val="FFFFFF"/>
              </a:highlight>
              <a:latin typeface="Arial" panose="020B0604020202020204" pitchFamily="34" charset="0"/>
            </a:endParaRPr>
          </a:p>
          <a:p>
            <a:r>
              <a:rPr lang="en-US" sz="2000" dirty="0">
                <a:effectLst/>
                <a:highlight>
                  <a:srgbClr val="FFFFFF"/>
                </a:highlight>
                <a:latin typeface="Arial" panose="020B0604020202020204" pitchFamily="34" charset="0"/>
              </a:rPr>
              <a:t>Lesson:</a:t>
            </a:r>
            <a:endParaRPr lang="en-US" sz="2000" dirty="0">
              <a:highlight>
                <a:srgbClr val="FFFFFF"/>
              </a:highlight>
              <a:latin typeface="Arial" panose="020B0604020202020204" pitchFamily="34" charset="0"/>
            </a:endParaRPr>
          </a:p>
          <a:p>
            <a:pPr lvl="1"/>
            <a:r>
              <a:rPr lang="en-US" sz="2000" dirty="0">
                <a:effectLst/>
                <a:highlight>
                  <a:srgbClr val="FFFFFF"/>
                </a:highlight>
                <a:latin typeface="Arial" panose="020B0604020202020204" pitchFamily="34" charset="0"/>
              </a:rPr>
              <a:t>Importance of flexible model architectures</a:t>
            </a:r>
            <a:endParaRPr lang="en-US" sz="2000" dirty="0">
              <a:highlight>
                <a:srgbClr val="FFFFFF"/>
              </a:highlight>
              <a:latin typeface="Arial" panose="020B0604020202020204" pitchFamily="34" charset="0"/>
            </a:endParaRPr>
          </a:p>
          <a:p>
            <a:pPr lvl="1"/>
            <a:r>
              <a:rPr lang="en-US" sz="2000" dirty="0">
                <a:effectLst/>
                <a:highlight>
                  <a:srgbClr val="FFFFFF"/>
                </a:highlight>
                <a:latin typeface="Arial" panose="020B0604020202020204" pitchFamily="34" charset="0"/>
              </a:rPr>
              <a:t>Need to handle variable-length input data effectively</a:t>
            </a:r>
            <a:br>
              <a:rPr lang="en-US" sz="2000" dirty="0">
                <a:effectLst/>
                <a:highlight>
                  <a:srgbClr val="FFFFFF"/>
                </a:highlight>
              </a:rPr>
            </a:br>
            <a:br>
              <a:rPr lang="en-US" sz="2000" dirty="0">
                <a:effectLst/>
                <a:highlight>
                  <a:srgbClr val="FFFFFF"/>
                </a:highlight>
              </a:rPr>
            </a:br>
            <a:endParaRPr lang="en-US" sz="2000" dirty="0"/>
          </a:p>
        </p:txBody>
      </p:sp>
      <p:sp>
        <p:nvSpPr>
          <p:cNvPr id="4" name="Footer Placeholder 3">
            <a:extLst>
              <a:ext uri="{FF2B5EF4-FFF2-40B4-BE49-F238E27FC236}">
                <a16:creationId xmlns:a16="http://schemas.microsoft.com/office/drawing/2014/main" id="{1805D4BC-D997-CE2D-E498-6171FF6656DE}"/>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C75549A4-C42B-9FDA-DE00-8BC1D43E3999}"/>
              </a:ext>
            </a:extLst>
          </p:cNvPr>
          <p:cNvSpPr>
            <a:spLocks noGrp="1"/>
          </p:cNvSpPr>
          <p:nvPr>
            <p:ph type="sldNum" sz="quarter" idx="11"/>
          </p:nvPr>
        </p:nvSpPr>
        <p:spPr/>
        <p:txBody>
          <a:bodyPr/>
          <a:lstStyle/>
          <a:p>
            <a:fld id="{103EA872-A674-449B-A120-B97244F8E91D}" type="slidenum">
              <a:rPr lang="en-GB" smtClean="0"/>
              <a:pPr/>
              <a:t>15</a:t>
            </a:fld>
            <a:endParaRPr lang="en-GB" dirty="0"/>
          </a:p>
        </p:txBody>
      </p:sp>
      <p:sp>
        <p:nvSpPr>
          <p:cNvPr id="6" name="Date Placeholder 5">
            <a:extLst>
              <a:ext uri="{FF2B5EF4-FFF2-40B4-BE49-F238E27FC236}">
                <a16:creationId xmlns:a16="http://schemas.microsoft.com/office/drawing/2014/main" id="{4A29C27E-B24E-02C0-B725-006CB003E976}"/>
              </a:ext>
            </a:extLst>
          </p:cNvPr>
          <p:cNvSpPr>
            <a:spLocks noGrp="1"/>
          </p:cNvSpPr>
          <p:nvPr>
            <p:ph type="dt" sz="half" idx="12"/>
          </p:nvPr>
        </p:nvSpPr>
        <p:spPr/>
        <p:txBody>
          <a:bodyPr/>
          <a:lstStyle/>
          <a:p>
            <a:r>
              <a:rPr lang="da-DK" dirty="0"/>
              <a:t>July 8, 2024</a:t>
            </a:r>
            <a:endParaRPr lang="en-GB" dirty="0"/>
          </a:p>
        </p:txBody>
      </p:sp>
      <p:pic>
        <p:nvPicPr>
          <p:cNvPr id="8" name="Picture 7">
            <a:extLst>
              <a:ext uri="{FF2B5EF4-FFF2-40B4-BE49-F238E27FC236}">
                <a16:creationId xmlns:a16="http://schemas.microsoft.com/office/drawing/2014/main" id="{30E2DCB9-66A8-5191-2E45-48161CD226DA}"/>
              </a:ext>
            </a:extLst>
          </p:cNvPr>
          <p:cNvPicPr>
            <a:picLocks noChangeAspect="1"/>
          </p:cNvPicPr>
          <p:nvPr/>
        </p:nvPicPr>
        <p:blipFill rotWithShape="1">
          <a:blip r:embed="rId3"/>
          <a:srcRect b="16014"/>
          <a:stretch/>
        </p:blipFill>
        <p:spPr>
          <a:xfrm>
            <a:off x="2422798" y="3789040"/>
            <a:ext cx="1836579" cy="1968088"/>
          </a:xfrm>
          <a:prstGeom prst="rect">
            <a:avLst/>
          </a:prstGeom>
        </p:spPr>
      </p:pic>
      <p:sp>
        <p:nvSpPr>
          <p:cNvPr id="9" name="TextBox 8">
            <a:extLst>
              <a:ext uri="{FF2B5EF4-FFF2-40B4-BE49-F238E27FC236}">
                <a16:creationId xmlns:a16="http://schemas.microsoft.com/office/drawing/2014/main" id="{16223EF1-AC13-9F09-5F2D-AABBE169345A}"/>
              </a:ext>
            </a:extLst>
          </p:cNvPr>
          <p:cNvSpPr txBox="1"/>
          <p:nvPr/>
        </p:nvSpPr>
        <p:spPr>
          <a:xfrm>
            <a:off x="4655046" y="4634584"/>
            <a:ext cx="2058256" cy="276999"/>
          </a:xfrm>
          <a:prstGeom prst="rect">
            <a:avLst/>
          </a:prstGeom>
          <a:noFill/>
        </p:spPr>
        <p:txBody>
          <a:bodyPr wrap="none" lIns="0" tIns="0" rIns="0" bIns="0" rtlCol="0">
            <a:spAutoFit/>
          </a:bodyPr>
          <a:lstStyle/>
          <a:p>
            <a:pPr algn="l">
              <a:spcBef>
                <a:spcPts val="432"/>
              </a:spcBef>
            </a:pPr>
            <a:r>
              <a:rPr lang="en-US" sz="1800" dirty="0">
                <a:latin typeface="+mn-lt"/>
              </a:rPr>
              <a:t>Padding token = 27 </a:t>
            </a:r>
          </a:p>
        </p:txBody>
      </p:sp>
    </p:spTree>
    <p:extLst>
      <p:ext uri="{BB962C8B-B14F-4D97-AF65-F5344CB8AC3E}">
        <p14:creationId xmlns:p14="http://schemas.microsoft.com/office/powerpoint/2010/main" val="142253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60B8-22FB-2021-3BFC-EA72DC8BC38D}"/>
              </a:ext>
            </a:extLst>
          </p:cNvPr>
          <p:cNvSpPr>
            <a:spLocks noGrp="1"/>
          </p:cNvSpPr>
          <p:nvPr>
            <p:ph type="title"/>
          </p:nvPr>
        </p:nvSpPr>
        <p:spPr/>
        <p:txBody>
          <a:bodyPr/>
          <a:lstStyle/>
          <a:p>
            <a:r>
              <a:rPr lang="en-US" dirty="0"/>
              <a:t>Problems and Lessons Learned</a:t>
            </a:r>
          </a:p>
        </p:txBody>
      </p:sp>
      <p:sp>
        <p:nvSpPr>
          <p:cNvPr id="3" name="Content Placeholder 2">
            <a:extLst>
              <a:ext uri="{FF2B5EF4-FFF2-40B4-BE49-F238E27FC236}">
                <a16:creationId xmlns:a16="http://schemas.microsoft.com/office/drawing/2014/main" id="{C0EDE6AF-A7F2-A0B2-D155-6E74F8D3A2E4}"/>
              </a:ext>
            </a:extLst>
          </p:cNvPr>
          <p:cNvSpPr>
            <a:spLocks noGrp="1"/>
          </p:cNvSpPr>
          <p:nvPr>
            <p:ph idx="1"/>
          </p:nvPr>
        </p:nvSpPr>
        <p:spPr/>
        <p:txBody>
          <a:bodyPr/>
          <a:lstStyle/>
          <a:p>
            <a:r>
              <a:rPr lang="en-US" sz="2000" dirty="0">
                <a:effectLst/>
                <a:highlight>
                  <a:srgbClr val="FFFFFF"/>
                </a:highlight>
                <a:latin typeface="Arial" panose="020B0604020202020204" pitchFamily="34" charset="0"/>
              </a:rPr>
              <a:t>Problem: Poor resampling results and slow inference (10s per sample)</a:t>
            </a:r>
          </a:p>
          <a:p>
            <a:pPr lvl="1"/>
            <a:r>
              <a:rPr lang="en-US" sz="2000" b="0" i="0" dirty="0">
                <a:effectLst/>
                <a:latin typeface="Consolas" panose="020B0609020204030204" pitchFamily="49" charset="0"/>
              </a:rPr>
              <a:t>MAE: 0.353</a:t>
            </a:r>
          </a:p>
          <a:p>
            <a:r>
              <a:rPr lang="en-US" sz="2000" dirty="0">
                <a:effectLst/>
                <a:highlight>
                  <a:srgbClr val="FFFFFF"/>
                </a:highlight>
                <a:latin typeface="Arial" panose="020B0604020202020204" pitchFamily="34" charset="0"/>
              </a:rPr>
              <a:t>Solution: Switched to supervised method with regression network</a:t>
            </a:r>
            <a:endParaRPr lang="en-US" sz="2000" dirty="0">
              <a:highlight>
                <a:srgbClr val="FFFFFF"/>
              </a:highlight>
              <a:latin typeface="Arial" panose="020B0604020202020204" pitchFamily="34" charset="0"/>
            </a:endParaRPr>
          </a:p>
          <a:p>
            <a:r>
              <a:rPr lang="en-US" sz="2000" dirty="0">
                <a:effectLst/>
                <a:highlight>
                  <a:srgbClr val="FFFFFF"/>
                </a:highlight>
                <a:latin typeface="Arial" panose="020B0604020202020204" pitchFamily="34" charset="0"/>
              </a:rPr>
              <a:t>Lesson:</a:t>
            </a:r>
            <a:endParaRPr lang="en-US" sz="2000" dirty="0">
              <a:highlight>
                <a:srgbClr val="FFFFFF"/>
              </a:highlight>
              <a:latin typeface="Arial" panose="020B0604020202020204" pitchFamily="34" charset="0"/>
            </a:endParaRPr>
          </a:p>
          <a:p>
            <a:pPr lvl="1"/>
            <a:r>
              <a:rPr lang="en-US" sz="2000" dirty="0">
                <a:effectLst/>
                <a:highlight>
                  <a:srgbClr val="FFFFFF"/>
                </a:highlight>
                <a:latin typeface="Arial" panose="020B0604020202020204" pitchFamily="34" charset="0"/>
              </a:rPr>
              <a:t>Importance of considering computational efficiency</a:t>
            </a:r>
            <a:endParaRPr lang="en-US" sz="2000" dirty="0">
              <a:highlight>
                <a:srgbClr val="FFFFFF"/>
              </a:highlight>
              <a:latin typeface="Arial" panose="020B0604020202020204" pitchFamily="34" charset="0"/>
            </a:endParaRPr>
          </a:p>
          <a:p>
            <a:pPr lvl="1"/>
            <a:r>
              <a:rPr lang="en-US" sz="2000" dirty="0">
                <a:effectLst/>
                <a:highlight>
                  <a:srgbClr val="FFFFFF"/>
                </a:highlight>
                <a:latin typeface="Arial" panose="020B0604020202020204" pitchFamily="34" charset="0"/>
              </a:rPr>
              <a:t>Value of adaptability in choosing modeling approaches</a:t>
            </a:r>
            <a:br>
              <a:rPr lang="en-US" sz="2000" dirty="0">
                <a:effectLst/>
                <a:highlight>
                  <a:srgbClr val="FFFFFF"/>
                </a:highlight>
              </a:rPr>
            </a:br>
            <a:br>
              <a:rPr lang="en-US" sz="2000" dirty="0">
                <a:effectLst/>
                <a:highlight>
                  <a:srgbClr val="FFFFFF"/>
                </a:highlight>
              </a:rPr>
            </a:br>
            <a:endParaRPr lang="en-US" sz="2000" dirty="0"/>
          </a:p>
        </p:txBody>
      </p:sp>
      <p:sp>
        <p:nvSpPr>
          <p:cNvPr id="4" name="Footer Placeholder 3">
            <a:extLst>
              <a:ext uri="{FF2B5EF4-FFF2-40B4-BE49-F238E27FC236}">
                <a16:creationId xmlns:a16="http://schemas.microsoft.com/office/drawing/2014/main" id="{1805D4BC-D997-CE2D-E498-6171FF6656DE}"/>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C75549A4-C42B-9FDA-DE00-8BC1D43E3999}"/>
              </a:ext>
            </a:extLst>
          </p:cNvPr>
          <p:cNvSpPr>
            <a:spLocks noGrp="1"/>
          </p:cNvSpPr>
          <p:nvPr>
            <p:ph type="sldNum" sz="quarter" idx="11"/>
          </p:nvPr>
        </p:nvSpPr>
        <p:spPr/>
        <p:txBody>
          <a:bodyPr/>
          <a:lstStyle/>
          <a:p>
            <a:fld id="{103EA872-A674-449B-A120-B97244F8E91D}" type="slidenum">
              <a:rPr lang="en-GB" smtClean="0"/>
              <a:pPr/>
              <a:t>16</a:t>
            </a:fld>
            <a:endParaRPr lang="en-GB" dirty="0"/>
          </a:p>
        </p:txBody>
      </p:sp>
      <p:sp>
        <p:nvSpPr>
          <p:cNvPr id="6" name="Date Placeholder 5">
            <a:extLst>
              <a:ext uri="{FF2B5EF4-FFF2-40B4-BE49-F238E27FC236}">
                <a16:creationId xmlns:a16="http://schemas.microsoft.com/office/drawing/2014/main" id="{4A29C27E-B24E-02C0-B725-006CB003E976}"/>
              </a:ext>
            </a:extLst>
          </p:cNvPr>
          <p:cNvSpPr>
            <a:spLocks noGrp="1"/>
          </p:cNvSpPr>
          <p:nvPr>
            <p:ph type="dt" sz="half" idx="12"/>
          </p:nvPr>
        </p:nvSpPr>
        <p:spPr/>
        <p:txBody>
          <a:bodyPr/>
          <a:lstStyle/>
          <a:p>
            <a:r>
              <a:rPr lang="da-DK" dirty="0"/>
              <a:t>July 8, 2024</a:t>
            </a:r>
            <a:endParaRPr lang="en-GB" dirty="0"/>
          </a:p>
        </p:txBody>
      </p:sp>
    </p:spTree>
    <p:extLst>
      <p:ext uri="{BB962C8B-B14F-4D97-AF65-F5344CB8AC3E}">
        <p14:creationId xmlns:p14="http://schemas.microsoft.com/office/powerpoint/2010/main" val="258596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60B8-22FB-2021-3BFC-EA72DC8BC38D}"/>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C0EDE6AF-A7F2-A0B2-D155-6E74F8D3A2E4}"/>
              </a:ext>
            </a:extLst>
          </p:cNvPr>
          <p:cNvSpPr>
            <a:spLocks noGrp="1"/>
          </p:cNvSpPr>
          <p:nvPr>
            <p:ph idx="1"/>
          </p:nvPr>
        </p:nvSpPr>
        <p:spPr/>
        <p:txBody>
          <a:bodyPr/>
          <a:lstStyle/>
          <a:p>
            <a:r>
              <a:rPr lang="en-US" sz="1600" dirty="0"/>
              <a:t>Modify hierarchical structure, attention mechanism, way subgraphs are divided to capture:</a:t>
            </a:r>
          </a:p>
          <a:p>
            <a:pPr lvl="1"/>
            <a:r>
              <a:rPr lang="en-US" sz="1600" dirty="0"/>
              <a:t>Patterns between participants </a:t>
            </a:r>
          </a:p>
          <a:p>
            <a:pPr lvl="1"/>
            <a:r>
              <a:rPr lang="en-US" sz="1600" dirty="0"/>
              <a:t>Days at home (&gt;80% time spent at home) vs. “other” days </a:t>
            </a:r>
          </a:p>
          <a:p>
            <a:r>
              <a:rPr lang="en-US" sz="1600" dirty="0"/>
              <a:t>Weekday vs. Weekend Analysis</a:t>
            </a:r>
          </a:p>
          <a:p>
            <a:pPr marL="742950" lvl="1" indent="-285750"/>
            <a:r>
              <a:rPr lang="en-US" sz="1600" dirty="0"/>
              <a:t>Data preprocessing could contain day-type </a:t>
            </a:r>
          </a:p>
          <a:p>
            <a:pPr marL="742950" lvl="1" indent="-285750"/>
            <a:r>
              <a:rPr lang="en-US" sz="1600" dirty="0"/>
              <a:t>Compare heart rate patterns, activity levels, and location preferences</a:t>
            </a:r>
          </a:p>
          <a:p>
            <a:pPr marL="742950" lvl="1" indent="-285750"/>
            <a:r>
              <a:rPr lang="en-US" sz="1600" dirty="0"/>
              <a:t>Examine variations in commute patterns and urban space usage</a:t>
            </a:r>
          </a:p>
          <a:p>
            <a:r>
              <a:rPr lang="en-US" sz="1600" dirty="0"/>
              <a:t>Fine-tuning model for specific application </a:t>
            </a:r>
          </a:p>
          <a:p>
            <a:r>
              <a:rPr lang="en-US" sz="1600" dirty="0"/>
              <a:t>Enhanced Contextual Data Integration </a:t>
            </a:r>
          </a:p>
          <a:p>
            <a:pPr marL="742950" lvl="1" indent="-285750"/>
            <a:r>
              <a:rPr lang="en-US" sz="1600" dirty="0"/>
              <a:t>Weather data (temperature, humidity, air pressure)</a:t>
            </a:r>
          </a:p>
          <a:p>
            <a:pPr marL="742950" lvl="1" indent="-285750"/>
            <a:r>
              <a:rPr lang="en-US" sz="1600" dirty="0"/>
              <a:t>Air quality index (AQI)</a:t>
            </a:r>
          </a:p>
          <a:p>
            <a:pPr marL="742950" lvl="1" indent="-285750"/>
            <a:r>
              <a:rPr lang="en-US" sz="1600" dirty="0"/>
              <a:t>Noise levels in urban areas</a:t>
            </a:r>
          </a:p>
          <a:p>
            <a:pPr marL="742950" lvl="1" indent="-285750"/>
            <a:r>
              <a:rPr lang="en-US" sz="1600" dirty="0"/>
              <a:t>Local events data</a:t>
            </a:r>
          </a:p>
          <a:p>
            <a:pPr marL="742950" lvl="1" indent="-285750"/>
            <a:r>
              <a:rPr lang="en-US" sz="1600" dirty="0"/>
              <a:t>Population density</a:t>
            </a:r>
          </a:p>
          <a:p>
            <a:pPr marL="457200" lvl="1" indent="0">
              <a:buNone/>
            </a:pPr>
            <a:endParaRPr lang="en-US" sz="1600" dirty="0"/>
          </a:p>
          <a:p>
            <a:pPr marL="457200" lvl="1" indent="0">
              <a:buNone/>
            </a:pPr>
            <a:endParaRPr lang="en-US" sz="1600" dirty="0"/>
          </a:p>
        </p:txBody>
      </p:sp>
      <p:sp>
        <p:nvSpPr>
          <p:cNvPr id="4" name="Footer Placeholder 3">
            <a:extLst>
              <a:ext uri="{FF2B5EF4-FFF2-40B4-BE49-F238E27FC236}">
                <a16:creationId xmlns:a16="http://schemas.microsoft.com/office/drawing/2014/main" id="{1805D4BC-D997-CE2D-E498-6171FF6656DE}"/>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C75549A4-C42B-9FDA-DE00-8BC1D43E3999}"/>
              </a:ext>
            </a:extLst>
          </p:cNvPr>
          <p:cNvSpPr>
            <a:spLocks noGrp="1"/>
          </p:cNvSpPr>
          <p:nvPr>
            <p:ph type="sldNum" sz="quarter" idx="11"/>
          </p:nvPr>
        </p:nvSpPr>
        <p:spPr/>
        <p:txBody>
          <a:bodyPr/>
          <a:lstStyle/>
          <a:p>
            <a:fld id="{103EA872-A674-449B-A120-B97244F8E91D}" type="slidenum">
              <a:rPr lang="en-GB" smtClean="0"/>
              <a:pPr/>
              <a:t>17</a:t>
            </a:fld>
            <a:endParaRPr lang="en-GB" dirty="0"/>
          </a:p>
        </p:txBody>
      </p:sp>
      <p:sp>
        <p:nvSpPr>
          <p:cNvPr id="6" name="Date Placeholder 5">
            <a:extLst>
              <a:ext uri="{FF2B5EF4-FFF2-40B4-BE49-F238E27FC236}">
                <a16:creationId xmlns:a16="http://schemas.microsoft.com/office/drawing/2014/main" id="{4A29C27E-B24E-02C0-B725-006CB003E976}"/>
              </a:ext>
            </a:extLst>
          </p:cNvPr>
          <p:cNvSpPr>
            <a:spLocks noGrp="1"/>
          </p:cNvSpPr>
          <p:nvPr>
            <p:ph type="dt" sz="half" idx="12"/>
          </p:nvPr>
        </p:nvSpPr>
        <p:spPr/>
        <p:txBody>
          <a:bodyPr/>
          <a:lstStyle/>
          <a:p>
            <a:r>
              <a:rPr lang="da-DK" dirty="0"/>
              <a:t>July 8, 2024</a:t>
            </a:r>
            <a:endParaRPr lang="en-GB" dirty="0"/>
          </a:p>
        </p:txBody>
      </p:sp>
    </p:spTree>
    <p:extLst>
      <p:ext uri="{BB962C8B-B14F-4D97-AF65-F5344CB8AC3E}">
        <p14:creationId xmlns:p14="http://schemas.microsoft.com/office/powerpoint/2010/main" val="180064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US" sz="5000" dirty="0"/>
              <a:t>Predicting Emotional Responses in Urban Environments</a:t>
            </a:r>
            <a:br>
              <a:rPr lang="en-US" sz="5000" dirty="0"/>
            </a:br>
            <a:endParaRPr lang="en-GB" sz="5000" dirty="0"/>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Master's Thesis - Elysia Gao</a:t>
            </a:r>
          </a:p>
        </p:txBody>
      </p:sp>
      <p:sp>
        <p:nvSpPr>
          <p:cNvPr id="2" name="Footer Placeholder 1">
            <a:extLst>
              <a:ext uri="{FF2B5EF4-FFF2-40B4-BE49-F238E27FC236}">
                <a16:creationId xmlns:a16="http://schemas.microsoft.com/office/drawing/2014/main" id="{A45995EB-10E4-4119-B468-5CD7D10A0933}"/>
              </a:ext>
            </a:extLst>
          </p:cNvPr>
          <p:cNvSpPr>
            <a:spLocks noGrp="1"/>
          </p:cNvSpPr>
          <p:nvPr>
            <p:ph type="ftr" sz="quarter" idx="16"/>
          </p:nvPr>
        </p:nvSpPr>
        <p:spPr/>
        <p:txBody>
          <a:bodyPr/>
          <a:lstStyle/>
          <a:p>
            <a:endParaRPr lang="en-US" sz="800" dirty="0"/>
          </a:p>
          <a:p>
            <a:r>
              <a:rPr lang="en-US" sz="800" dirty="0"/>
              <a:t>Predicting Emotional Responses in Urban Environments</a:t>
            </a:r>
            <a:br>
              <a:rPr lang="en-US" sz="800" dirty="0"/>
            </a:br>
            <a:endParaRPr lang="en-GB" dirty="0"/>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a:t>
            </a:fld>
            <a:endParaRPr lang="en-GB" dirty="0"/>
          </a:p>
        </p:txBody>
      </p:sp>
      <p:sp>
        <p:nvSpPr>
          <p:cNvPr id="6" name="Date Placeholder 5">
            <a:extLst>
              <a:ext uri="{FF2B5EF4-FFF2-40B4-BE49-F238E27FC236}">
                <a16:creationId xmlns:a16="http://schemas.microsoft.com/office/drawing/2014/main" id="{B782F34B-B5F3-6431-7E4B-333B64803D05}"/>
              </a:ext>
            </a:extLst>
          </p:cNvPr>
          <p:cNvSpPr>
            <a:spLocks noGrp="1"/>
          </p:cNvSpPr>
          <p:nvPr>
            <p:ph type="dt" sz="half" idx="18"/>
          </p:nvPr>
        </p:nvSpPr>
        <p:spPr/>
        <p:txBody>
          <a:bodyPr/>
          <a:lstStyle/>
          <a:p>
            <a:r>
              <a:rPr lang="da-DK" dirty="0"/>
              <a:t>July 8, 2024</a:t>
            </a:r>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8AAE4E-9615-E709-0DC4-8561E1427E3F}"/>
              </a:ext>
            </a:extLst>
          </p:cNvPr>
          <p:cNvSpPr>
            <a:spLocks noGrp="1"/>
          </p:cNvSpPr>
          <p:nvPr>
            <p:ph type="title"/>
          </p:nvPr>
        </p:nvSpPr>
        <p:spPr/>
        <p:txBody>
          <a:bodyPr/>
          <a:lstStyle/>
          <a:p>
            <a:r>
              <a:rPr lang="en-GB" dirty="0"/>
              <a:t>Context</a:t>
            </a:r>
          </a:p>
        </p:txBody>
      </p:sp>
      <p:sp>
        <p:nvSpPr>
          <p:cNvPr id="8" name="Content Placeholder 7">
            <a:extLst>
              <a:ext uri="{FF2B5EF4-FFF2-40B4-BE49-F238E27FC236}">
                <a16:creationId xmlns:a16="http://schemas.microsoft.com/office/drawing/2014/main" id="{3108859F-507F-8FD4-F4A0-EAD29BC4F4D3}"/>
              </a:ext>
            </a:extLst>
          </p:cNvPr>
          <p:cNvSpPr>
            <a:spLocks noGrp="1"/>
          </p:cNvSpPr>
          <p:nvPr>
            <p:ph idx="1"/>
          </p:nvPr>
        </p:nvSpPr>
        <p:spPr>
          <a:xfrm>
            <a:off x="1774726" y="1706328"/>
            <a:ext cx="10009112" cy="4545578"/>
          </a:xfrm>
        </p:spPr>
        <p:txBody>
          <a:bodyPr/>
          <a:lstStyle/>
          <a:p>
            <a:pPr>
              <a:buFont typeface="Arial" panose="020B0604020202020204" pitchFamily="34" charset="0"/>
              <a:buChar char="•"/>
            </a:pPr>
            <a:r>
              <a:rPr lang="en-US" sz="2200" b="0" i="0" dirty="0">
                <a:effectLst/>
                <a:highlight>
                  <a:srgbClr val="FFFFFF"/>
                </a:highlight>
                <a:latin typeface="Arial" panose="020B0604020202020204" pitchFamily="34" charset="0"/>
              </a:rPr>
              <a:t>Growing need to understand urban-emotion dynamics in real-world contexts</a:t>
            </a:r>
          </a:p>
          <a:p>
            <a:pPr>
              <a:buFont typeface="Arial" panose="020B0604020202020204" pitchFamily="34" charset="0"/>
              <a:buChar char="•"/>
            </a:pPr>
            <a:r>
              <a:rPr lang="en-US" sz="2200" b="0" i="0" dirty="0">
                <a:effectLst/>
                <a:highlight>
                  <a:srgbClr val="FFFFFF"/>
                </a:highlight>
                <a:latin typeface="Arial" panose="020B0604020202020204" pitchFamily="34" charset="0"/>
              </a:rPr>
              <a:t>Emergence of "Urban Emotions" field integrating various disciplines</a:t>
            </a:r>
          </a:p>
          <a:p>
            <a:pPr>
              <a:buFont typeface="Arial" panose="020B0604020202020204" pitchFamily="34" charset="0"/>
              <a:buChar char="•"/>
            </a:pPr>
            <a:r>
              <a:rPr lang="en-US" sz="2200" b="0" i="0" dirty="0">
                <a:effectLst/>
                <a:highlight>
                  <a:srgbClr val="FFFFFF"/>
                </a:highlight>
                <a:latin typeface="Arial" panose="020B0604020202020204" pitchFamily="34" charset="0"/>
              </a:rPr>
              <a:t>Limitations of existing approaches:</a:t>
            </a:r>
          </a:p>
          <a:p>
            <a:pPr lvl="1">
              <a:buFont typeface="Arial" panose="020B0604020202020204" pitchFamily="34" charset="0"/>
              <a:buChar char="•"/>
            </a:pPr>
            <a:r>
              <a:rPr lang="en-US" sz="2200" b="0" i="0" dirty="0">
                <a:effectLst/>
                <a:highlight>
                  <a:srgbClr val="FFFFFF"/>
                </a:highlight>
                <a:latin typeface="Arial" panose="020B0604020202020204" pitchFamily="34" charset="0"/>
              </a:rPr>
              <a:t>Limited temporal aspects in current studies</a:t>
            </a:r>
          </a:p>
          <a:p>
            <a:pPr lvl="1">
              <a:buFont typeface="Arial" panose="020B0604020202020204" pitchFamily="34" charset="0"/>
              <a:buChar char="•"/>
            </a:pPr>
            <a:r>
              <a:rPr lang="en-US" sz="2200" b="0" i="0" dirty="0">
                <a:effectLst/>
                <a:highlight>
                  <a:srgbClr val="FFFFFF"/>
                </a:highlight>
                <a:latin typeface="Arial" panose="020B0604020202020204" pitchFamily="34" charset="0"/>
              </a:rPr>
              <a:t>Reliance on text-based or crowd-sourced data</a:t>
            </a:r>
          </a:p>
          <a:p>
            <a:pPr lvl="1">
              <a:buFont typeface="Arial" panose="020B0604020202020204" pitchFamily="34" charset="0"/>
              <a:buChar char="•"/>
            </a:pPr>
            <a:r>
              <a:rPr lang="en-US" sz="2200" b="0" i="0" dirty="0">
                <a:effectLst/>
                <a:highlight>
                  <a:srgbClr val="FFFFFF"/>
                </a:highlight>
                <a:latin typeface="Arial" panose="020B0604020202020204" pitchFamily="34" charset="0"/>
              </a:rPr>
              <a:t>Lack of nuanced understanding of urban emotional landscapes</a:t>
            </a:r>
          </a:p>
          <a:p>
            <a:pPr lvl="1">
              <a:buFont typeface="Arial" panose="020B0604020202020204" pitchFamily="34" charset="0"/>
              <a:buChar char="•"/>
            </a:pPr>
            <a:r>
              <a:rPr lang="en-US" sz="2200" b="0" i="0" dirty="0">
                <a:effectLst/>
                <a:highlight>
                  <a:srgbClr val="FFFFFF"/>
                </a:highlight>
                <a:latin typeface="Arial" panose="020B0604020202020204" pitchFamily="34" charset="0"/>
              </a:rPr>
              <a:t>Need for interdisciplinary insights and integration of diverse data</a:t>
            </a:r>
            <a:br>
              <a:rPr lang="en-US" sz="2200" dirty="0"/>
            </a:br>
            <a:r>
              <a:rPr lang="en-US" sz="2200" b="0" i="0" dirty="0">
                <a:effectLst/>
                <a:highlight>
                  <a:srgbClr val="FFFFFF"/>
                </a:highlight>
                <a:latin typeface="Arial" panose="020B0604020202020204" pitchFamily="34" charset="0"/>
              </a:rPr>
              <a:t>sources</a:t>
            </a:r>
            <a:endParaRPr lang="en-US" sz="2200" dirty="0">
              <a:highlight>
                <a:srgbClr val="FFFFFF"/>
              </a:highlight>
              <a:latin typeface="Arial" panose="020B0604020202020204" pitchFamily="34" charset="0"/>
            </a:endParaRPr>
          </a:p>
          <a:p>
            <a:pPr>
              <a:buFont typeface="Arial" panose="020B0604020202020204" pitchFamily="34" charset="0"/>
              <a:buChar char="•"/>
            </a:pPr>
            <a:r>
              <a:rPr lang="en-US" sz="2200" b="0" i="0" dirty="0">
                <a:effectLst/>
                <a:highlight>
                  <a:srgbClr val="FFFFFF"/>
                </a:highlight>
                <a:latin typeface="Arial" panose="020B0604020202020204" pitchFamily="34" charset="0"/>
              </a:rPr>
              <a:t>Goal: Develop a comprehensive model to capture complex</a:t>
            </a:r>
            <a:br>
              <a:rPr lang="en-US" sz="2200" dirty="0"/>
            </a:br>
            <a:r>
              <a:rPr lang="en-US" sz="2200" b="0" i="0" dirty="0">
                <a:effectLst/>
                <a:highlight>
                  <a:srgbClr val="FFFFFF"/>
                </a:highlight>
                <a:latin typeface="Arial" panose="020B0604020202020204" pitchFamily="34" charset="0"/>
              </a:rPr>
              <a:t>urban-emotion relationships and predict emotions</a:t>
            </a:r>
            <a:endParaRPr lang="en-GB" sz="2200" dirty="0"/>
          </a:p>
        </p:txBody>
      </p:sp>
      <p:sp>
        <p:nvSpPr>
          <p:cNvPr id="10" name="FLD_Presentation Title"/>
          <p:cNvSpPr>
            <a:spLocks noGrp="1"/>
          </p:cNvSpPr>
          <p:nvPr>
            <p:ph type="ftr" sz="quarter" idx="10"/>
          </p:nvPr>
        </p:nvSpPr>
        <p:spPr>
          <a:xfrm>
            <a:off x="5590800" y="6541200"/>
            <a:ext cx="5497200" cy="316800"/>
          </a:xfrm>
        </p:spPr>
        <p:txBody>
          <a:bodyPr/>
          <a:lstStyle/>
          <a:p>
            <a:endParaRPr lang="en-US" sz="700" dirty="0"/>
          </a:p>
          <a:p>
            <a:r>
              <a:rPr lang="en-US" sz="700" dirty="0"/>
              <a:t>Predicting Emotional Responses in Urban Environments</a:t>
            </a:r>
            <a:br>
              <a:rPr lang="en-US" sz="700" dirty="0"/>
            </a:br>
            <a:endParaRPr lang="en-GB" dirty="0"/>
          </a:p>
        </p:txBody>
      </p:sp>
      <p:sp>
        <p:nvSpPr>
          <p:cNvPr id="4" name="Slide Number Placeholder 3"/>
          <p:cNvSpPr>
            <a:spLocks noGrp="1"/>
          </p:cNvSpPr>
          <p:nvPr>
            <p:ph type="sldNum" sz="quarter" idx="11"/>
          </p:nvPr>
        </p:nvSpPr>
        <p:spPr>
          <a:xfrm>
            <a:off x="11506450" y="6541200"/>
            <a:ext cx="432600" cy="316800"/>
          </a:xfrm>
        </p:spPr>
        <p:txBody>
          <a:bodyPr/>
          <a:lstStyle/>
          <a:p>
            <a:fld id="{103EA872-A674-449B-A120-B97244F8E91D}" type="slidenum">
              <a:rPr lang="en-GB" smtClean="0"/>
              <a:pPr/>
              <a:t>3</a:t>
            </a:fld>
            <a:endParaRPr lang="en-GB" dirty="0"/>
          </a:p>
        </p:txBody>
      </p:sp>
      <p:sp>
        <p:nvSpPr>
          <p:cNvPr id="9" name="Date Placeholder 8">
            <a:extLst>
              <a:ext uri="{FF2B5EF4-FFF2-40B4-BE49-F238E27FC236}">
                <a16:creationId xmlns:a16="http://schemas.microsoft.com/office/drawing/2014/main" id="{156CFB91-3FB1-FC51-F32E-2ACDCFA109C0}"/>
              </a:ext>
            </a:extLst>
          </p:cNvPr>
          <p:cNvSpPr>
            <a:spLocks noGrp="1"/>
          </p:cNvSpPr>
          <p:nvPr>
            <p:ph type="dt" sz="half" idx="12"/>
          </p:nvPr>
        </p:nvSpPr>
        <p:spPr/>
        <p:txBody>
          <a:bodyPr/>
          <a:lstStyle/>
          <a:p>
            <a:r>
              <a:rPr lang="da-DK" dirty="0"/>
              <a:t>July 8, 2024</a:t>
            </a:r>
            <a:endParaRPr lang="en-GB" dirty="0"/>
          </a:p>
        </p:txBody>
      </p:sp>
    </p:spTree>
    <p:custDataLst>
      <p:custData r:id="rId1"/>
      <p:custData r:id="rId2"/>
    </p:custDataLst>
    <p:extLst>
      <p:ext uri="{BB962C8B-B14F-4D97-AF65-F5344CB8AC3E}">
        <p14:creationId xmlns:p14="http://schemas.microsoft.com/office/powerpoint/2010/main" val="179638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FA5C-1FCF-537E-F86C-D62806BE3E40}"/>
              </a:ext>
            </a:extLst>
          </p:cNvPr>
          <p:cNvSpPr>
            <a:spLocks noGrp="1"/>
          </p:cNvSpPr>
          <p:nvPr>
            <p:ph type="title"/>
          </p:nvPr>
        </p:nvSpPr>
        <p:spPr/>
        <p:txBody>
          <a:bodyPr/>
          <a:lstStyle/>
          <a:p>
            <a:r>
              <a:rPr lang="en-US" dirty="0"/>
              <a:t>VAE with Regression Network</a:t>
            </a:r>
          </a:p>
        </p:txBody>
      </p:sp>
      <p:pic>
        <p:nvPicPr>
          <p:cNvPr id="8" name="Content Placeholder 7">
            <a:extLst>
              <a:ext uri="{FF2B5EF4-FFF2-40B4-BE49-F238E27FC236}">
                <a16:creationId xmlns:a16="http://schemas.microsoft.com/office/drawing/2014/main" id="{E8B2A2D9-31EB-31DB-5FBB-769D6A753EF0}"/>
              </a:ext>
            </a:extLst>
          </p:cNvPr>
          <p:cNvPicPr>
            <a:picLocks noGrp="1" noChangeAspect="1"/>
          </p:cNvPicPr>
          <p:nvPr>
            <p:ph idx="1"/>
          </p:nvPr>
        </p:nvPicPr>
        <p:blipFill>
          <a:blip r:embed="rId3"/>
          <a:stretch>
            <a:fillRect/>
          </a:stretch>
        </p:blipFill>
        <p:spPr>
          <a:xfrm>
            <a:off x="1724470" y="2132856"/>
            <a:ext cx="9412886" cy="3096344"/>
          </a:xfrm>
        </p:spPr>
      </p:pic>
      <p:sp>
        <p:nvSpPr>
          <p:cNvPr id="4" name="Footer Placeholder 3">
            <a:extLst>
              <a:ext uri="{FF2B5EF4-FFF2-40B4-BE49-F238E27FC236}">
                <a16:creationId xmlns:a16="http://schemas.microsoft.com/office/drawing/2014/main" id="{B5E96C19-8F9B-31C1-2594-D42B07BB8D84}"/>
              </a:ext>
            </a:extLst>
          </p:cNvPr>
          <p:cNvSpPr>
            <a:spLocks noGrp="1"/>
          </p:cNvSpPr>
          <p:nvPr>
            <p:ph type="ftr" sz="quarter" idx="10"/>
          </p:nvPr>
        </p:nvSpPr>
        <p:spPr/>
        <p:txBody>
          <a:bodyPr/>
          <a:lstStyle/>
          <a:p>
            <a:endParaRPr lang="en-US" sz="700" dirty="0"/>
          </a:p>
          <a:p>
            <a:endParaRPr lang="en-US" sz="700" dirty="0"/>
          </a:p>
          <a:p>
            <a:r>
              <a:rPr lang="en-US" sz="700" dirty="0"/>
              <a:t>Predicting Emotional Responses in Urban Environments</a:t>
            </a:r>
            <a:br>
              <a:rPr lang="en-US" sz="700" dirty="0"/>
            </a:br>
            <a:endParaRPr lang="en-GB" dirty="0"/>
          </a:p>
          <a:p>
            <a:endParaRPr lang="en-GB" dirty="0"/>
          </a:p>
        </p:txBody>
      </p:sp>
      <p:sp>
        <p:nvSpPr>
          <p:cNvPr id="5" name="Slide Number Placeholder 4">
            <a:extLst>
              <a:ext uri="{FF2B5EF4-FFF2-40B4-BE49-F238E27FC236}">
                <a16:creationId xmlns:a16="http://schemas.microsoft.com/office/drawing/2014/main" id="{4070BBF1-AC2F-CA04-8B4E-3E4080A6668A}"/>
              </a:ext>
            </a:extLst>
          </p:cNvPr>
          <p:cNvSpPr>
            <a:spLocks noGrp="1"/>
          </p:cNvSpPr>
          <p:nvPr>
            <p:ph type="sldNum" sz="quarter" idx="11"/>
          </p:nvPr>
        </p:nvSpPr>
        <p:spPr/>
        <p:txBody>
          <a:bodyPr/>
          <a:lstStyle/>
          <a:p>
            <a:fld id="{103EA872-A674-449B-A120-B97244F8E91D}" type="slidenum">
              <a:rPr lang="en-GB" smtClean="0"/>
              <a:pPr/>
              <a:t>4</a:t>
            </a:fld>
            <a:endParaRPr lang="en-GB" dirty="0"/>
          </a:p>
        </p:txBody>
      </p:sp>
      <p:sp>
        <p:nvSpPr>
          <p:cNvPr id="6" name="Date Placeholder 5">
            <a:extLst>
              <a:ext uri="{FF2B5EF4-FFF2-40B4-BE49-F238E27FC236}">
                <a16:creationId xmlns:a16="http://schemas.microsoft.com/office/drawing/2014/main" id="{84E6B963-4A8C-0F46-D194-71086F76C3FF}"/>
              </a:ext>
            </a:extLst>
          </p:cNvPr>
          <p:cNvSpPr>
            <a:spLocks noGrp="1"/>
          </p:cNvSpPr>
          <p:nvPr>
            <p:ph type="dt" sz="half" idx="12"/>
          </p:nvPr>
        </p:nvSpPr>
        <p:spPr/>
        <p:txBody>
          <a:bodyPr/>
          <a:lstStyle/>
          <a:p>
            <a:r>
              <a:rPr lang="da-DK" dirty="0"/>
              <a:t>July 8, 2024</a:t>
            </a:r>
            <a:endParaRPr lang="en-GB" dirty="0"/>
          </a:p>
        </p:txBody>
      </p:sp>
      <p:sp>
        <p:nvSpPr>
          <p:cNvPr id="9" name="TextBox 8">
            <a:extLst>
              <a:ext uri="{FF2B5EF4-FFF2-40B4-BE49-F238E27FC236}">
                <a16:creationId xmlns:a16="http://schemas.microsoft.com/office/drawing/2014/main" id="{E43AE449-936A-214E-6614-520274823B34}"/>
              </a:ext>
            </a:extLst>
          </p:cNvPr>
          <p:cNvSpPr txBox="1"/>
          <p:nvPr/>
        </p:nvSpPr>
        <p:spPr>
          <a:xfrm>
            <a:off x="6311230" y="4437112"/>
            <a:ext cx="729367" cy="246221"/>
          </a:xfrm>
          <a:prstGeom prst="rect">
            <a:avLst/>
          </a:prstGeom>
          <a:noFill/>
        </p:spPr>
        <p:txBody>
          <a:bodyPr wrap="none" lIns="0" tIns="0" rIns="0" bIns="0" rtlCol="0">
            <a:spAutoFit/>
          </a:bodyPr>
          <a:lstStyle/>
          <a:p>
            <a:pPr algn="l">
              <a:spcBef>
                <a:spcPts val="432"/>
              </a:spcBef>
            </a:pPr>
            <a:r>
              <a:rPr lang="en-US" dirty="0">
                <a:latin typeface="+mn-lt"/>
              </a:rPr>
              <a:t>emotion</a:t>
            </a:r>
          </a:p>
        </p:txBody>
      </p:sp>
      <p:sp>
        <p:nvSpPr>
          <p:cNvPr id="10" name="TextBox 9">
            <a:extLst>
              <a:ext uri="{FF2B5EF4-FFF2-40B4-BE49-F238E27FC236}">
                <a16:creationId xmlns:a16="http://schemas.microsoft.com/office/drawing/2014/main" id="{0569DF9C-D39F-B2DC-F5A2-AA0F410C5CBB}"/>
              </a:ext>
            </a:extLst>
          </p:cNvPr>
          <p:cNvSpPr txBox="1"/>
          <p:nvPr/>
        </p:nvSpPr>
        <p:spPr>
          <a:xfrm>
            <a:off x="6167214" y="1886635"/>
            <a:ext cx="1288814" cy="246221"/>
          </a:xfrm>
          <a:prstGeom prst="rect">
            <a:avLst/>
          </a:prstGeom>
          <a:noFill/>
        </p:spPr>
        <p:txBody>
          <a:bodyPr wrap="none" lIns="0" tIns="0" rIns="0" bIns="0" rtlCol="0">
            <a:spAutoFit/>
          </a:bodyPr>
          <a:lstStyle/>
          <a:p>
            <a:pPr algn="l">
              <a:spcBef>
                <a:spcPts val="432"/>
              </a:spcBef>
            </a:pPr>
            <a:r>
              <a:rPr lang="en-US" dirty="0">
                <a:latin typeface="+mn-lt"/>
              </a:rPr>
              <a:t>reconstruction</a:t>
            </a:r>
          </a:p>
        </p:txBody>
      </p:sp>
      <p:sp>
        <p:nvSpPr>
          <p:cNvPr id="11" name="TextBox 10">
            <a:extLst>
              <a:ext uri="{FF2B5EF4-FFF2-40B4-BE49-F238E27FC236}">
                <a16:creationId xmlns:a16="http://schemas.microsoft.com/office/drawing/2014/main" id="{DF0FA3CC-4F55-3C31-544E-B542668B193B}"/>
              </a:ext>
            </a:extLst>
          </p:cNvPr>
          <p:cNvSpPr txBox="1"/>
          <p:nvPr/>
        </p:nvSpPr>
        <p:spPr>
          <a:xfrm>
            <a:off x="1780282" y="2636912"/>
            <a:ext cx="444032" cy="246221"/>
          </a:xfrm>
          <a:prstGeom prst="rect">
            <a:avLst/>
          </a:prstGeom>
          <a:noFill/>
        </p:spPr>
        <p:txBody>
          <a:bodyPr wrap="none" lIns="0" tIns="0" rIns="0" bIns="0" rtlCol="0">
            <a:spAutoFit/>
          </a:bodyPr>
          <a:lstStyle/>
          <a:p>
            <a:pPr algn="l">
              <a:spcBef>
                <a:spcPts val="432"/>
              </a:spcBef>
            </a:pPr>
            <a:r>
              <a:rPr lang="en-US" dirty="0">
                <a:latin typeface="+mn-lt"/>
              </a:rPr>
              <a:t>input</a:t>
            </a:r>
          </a:p>
        </p:txBody>
      </p:sp>
    </p:spTree>
    <p:extLst>
      <p:ext uri="{BB962C8B-B14F-4D97-AF65-F5344CB8AC3E}">
        <p14:creationId xmlns:p14="http://schemas.microsoft.com/office/powerpoint/2010/main" val="373966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304E-CBF5-0F64-CC48-A785A24CE118}"/>
              </a:ext>
            </a:extLst>
          </p:cNvPr>
          <p:cNvSpPr>
            <a:spLocks noGrp="1"/>
          </p:cNvSpPr>
          <p:nvPr>
            <p:ph type="title"/>
          </p:nvPr>
        </p:nvSpPr>
        <p:spPr/>
        <p:txBody>
          <a:bodyPr/>
          <a:lstStyle/>
          <a:p>
            <a:r>
              <a:rPr lang="en-US" dirty="0"/>
              <a:t>GCN-based Encoder</a:t>
            </a:r>
          </a:p>
        </p:txBody>
      </p:sp>
      <p:pic>
        <p:nvPicPr>
          <p:cNvPr id="10" name="Content Placeholder 9" descr="A screenshot of a computer game&#10;&#10;Description automatically generated">
            <a:extLst>
              <a:ext uri="{FF2B5EF4-FFF2-40B4-BE49-F238E27FC236}">
                <a16:creationId xmlns:a16="http://schemas.microsoft.com/office/drawing/2014/main" id="{42EAD3F2-8C6D-DC14-2093-ACC5DD9D0B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64080" y="1706563"/>
            <a:ext cx="5933765" cy="4545012"/>
          </a:xfrm>
        </p:spPr>
      </p:pic>
      <p:sp>
        <p:nvSpPr>
          <p:cNvPr id="4" name="Footer Placeholder 3">
            <a:extLst>
              <a:ext uri="{FF2B5EF4-FFF2-40B4-BE49-F238E27FC236}">
                <a16:creationId xmlns:a16="http://schemas.microsoft.com/office/drawing/2014/main" id="{FE3A633B-C02E-7AB6-0232-E2490B383942}"/>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7943D22D-B649-33C9-2202-E20F3F18D7B3}"/>
              </a:ext>
            </a:extLst>
          </p:cNvPr>
          <p:cNvSpPr>
            <a:spLocks noGrp="1"/>
          </p:cNvSpPr>
          <p:nvPr>
            <p:ph type="sldNum" sz="quarter" idx="11"/>
          </p:nvPr>
        </p:nvSpPr>
        <p:spPr/>
        <p:txBody>
          <a:bodyPr/>
          <a:lstStyle/>
          <a:p>
            <a:fld id="{103EA872-A674-449B-A120-B97244F8E91D}" type="slidenum">
              <a:rPr lang="en-GB" smtClean="0"/>
              <a:pPr/>
              <a:t>5</a:t>
            </a:fld>
            <a:endParaRPr lang="en-GB" dirty="0"/>
          </a:p>
        </p:txBody>
      </p:sp>
      <p:sp>
        <p:nvSpPr>
          <p:cNvPr id="6" name="Date Placeholder 5">
            <a:extLst>
              <a:ext uri="{FF2B5EF4-FFF2-40B4-BE49-F238E27FC236}">
                <a16:creationId xmlns:a16="http://schemas.microsoft.com/office/drawing/2014/main" id="{9278D0F9-4343-4A9A-0684-0A05F5535FDF}"/>
              </a:ext>
            </a:extLst>
          </p:cNvPr>
          <p:cNvSpPr>
            <a:spLocks noGrp="1"/>
          </p:cNvSpPr>
          <p:nvPr>
            <p:ph type="dt" sz="half" idx="12"/>
          </p:nvPr>
        </p:nvSpPr>
        <p:spPr/>
        <p:txBody>
          <a:bodyPr/>
          <a:lstStyle/>
          <a:p>
            <a:r>
              <a:rPr lang="da-DK"/>
              <a:t>July 8, 2024</a:t>
            </a:r>
            <a:endParaRPr lang="en-GB" dirty="0"/>
          </a:p>
        </p:txBody>
      </p:sp>
    </p:spTree>
    <p:extLst>
      <p:ext uri="{BB962C8B-B14F-4D97-AF65-F5344CB8AC3E}">
        <p14:creationId xmlns:p14="http://schemas.microsoft.com/office/powerpoint/2010/main" val="80351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DF3D-6760-EB62-D427-22EB94FEAB5E}"/>
              </a:ext>
            </a:extLst>
          </p:cNvPr>
          <p:cNvSpPr>
            <a:spLocks noGrp="1"/>
          </p:cNvSpPr>
          <p:nvPr>
            <p:ph type="title"/>
          </p:nvPr>
        </p:nvSpPr>
        <p:spPr/>
        <p:txBody>
          <a:bodyPr/>
          <a:lstStyle/>
          <a:p>
            <a:r>
              <a:rPr lang="en-US" dirty="0"/>
              <a:t>Results: Model Performance</a:t>
            </a:r>
          </a:p>
        </p:txBody>
      </p:sp>
      <p:sp>
        <p:nvSpPr>
          <p:cNvPr id="3" name="Content Placeholder 2">
            <a:extLst>
              <a:ext uri="{FF2B5EF4-FFF2-40B4-BE49-F238E27FC236}">
                <a16:creationId xmlns:a16="http://schemas.microsoft.com/office/drawing/2014/main" id="{11E69620-DFF4-0826-E4EE-618A8857828B}"/>
              </a:ext>
            </a:extLst>
          </p:cNvPr>
          <p:cNvSpPr>
            <a:spLocks noGrp="1"/>
          </p:cNvSpPr>
          <p:nvPr>
            <p:ph idx="1"/>
          </p:nvPr>
        </p:nvSpPr>
        <p:spPr/>
        <p:txBody>
          <a:bodyPr/>
          <a:lstStyle/>
          <a:p>
            <a:pPr marL="0" indent="0">
              <a:buNone/>
            </a:pPr>
            <a:endParaRPr lang="en-US" sz="2200" b="0" i="0" dirty="0">
              <a:effectLst/>
              <a:highlight>
                <a:srgbClr val="FFFFFF"/>
              </a:highlight>
              <a:latin typeface="Courier New" panose="02070309020205020404" pitchFamily="49" charset="0"/>
            </a:endParaRPr>
          </a:p>
          <a:p>
            <a:pPr marL="0" indent="0">
              <a:buNone/>
            </a:pPr>
            <a:endParaRPr lang="en-US" sz="2200" dirty="0">
              <a:highlight>
                <a:srgbClr val="FFFFFF"/>
              </a:highlight>
              <a:latin typeface="Courier New" panose="02070309020205020404" pitchFamily="49" charset="0"/>
            </a:endParaRPr>
          </a:p>
          <a:p>
            <a:pPr marL="0" indent="0">
              <a:buNone/>
            </a:pPr>
            <a:endParaRPr lang="en-US" sz="2200" dirty="0">
              <a:highlight>
                <a:srgbClr val="FFFFFF"/>
              </a:highlight>
              <a:latin typeface="Courier New" panose="02070309020205020404" pitchFamily="49" charset="0"/>
            </a:endParaRPr>
          </a:p>
          <a:p>
            <a:pPr marL="0" indent="0">
              <a:buNone/>
            </a:pPr>
            <a:endParaRPr lang="en-US" sz="2200" dirty="0">
              <a:highlight>
                <a:srgbClr val="FFFFFF"/>
              </a:highlight>
              <a:latin typeface="Courier New" panose="02070309020205020404" pitchFamily="49" charset="0"/>
            </a:endParaRPr>
          </a:p>
          <a:p>
            <a:pPr marL="0" indent="0">
              <a:buNone/>
            </a:pPr>
            <a:endParaRPr lang="en-US" sz="2200" dirty="0">
              <a:highlight>
                <a:srgbClr val="FFFFFF"/>
              </a:highlight>
              <a:latin typeface="Courier New" panose="02070309020205020404" pitchFamily="49" charset="0"/>
            </a:endParaRPr>
          </a:p>
          <a:p>
            <a:r>
              <a:rPr lang="en-US" sz="2200" b="0" i="0" dirty="0">
                <a:effectLst/>
                <a:highlight>
                  <a:srgbClr val="FFFFFF"/>
                </a:highlight>
                <a:latin typeface="Arial" panose="020B0604020202020204" pitchFamily="34" charset="0"/>
              </a:rPr>
              <a:t>VAE with Regression Network outperformed alternatives</a:t>
            </a:r>
          </a:p>
          <a:p>
            <a:r>
              <a:rPr lang="en-US" sz="2200" b="0" i="0" dirty="0">
                <a:effectLst/>
                <a:highlight>
                  <a:srgbClr val="FFFFFF"/>
                </a:highlight>
                <a:latin typeface="Arial" panose="020B0604020202020204" pitchFamily="34" charset="0"/>
              </a:rPr>
              <a:t>Lowest RMSE (0.1989) and MAE (0.1622) in heart rate prediction</a:t>
            </a:r>
          </a:p>
          <a:p>
            <a:r>
              <a:rPr lang="en-US" sz="2200" b="0" i="0" dirty="0">
                <a:effectLst/>
                <a:highlight>
                  <a:srgbClr val="FFFFFF"/>
                </a:highlight>
                <a:latin typeface="Arial" panose="020B0604020202020204" pitchFamily="34" charset="0"/>
              </a:rPr>
              <a:t>Good balance between reconstruction loss and KL divergence</a:t>
            </a:r>
          </a:p>
          <a:p>
            <a:r>
              <a:rPr lang="en-US" sz="2200" b="0" i="0" dirty="0">
                <a:effectLst/>
                <a:highlight>
                  <a:srgbClr val="FFFFFF"/>
                </a:highlight>
                <a:latin typeface="Arial" panose="020B0604020202020204" pitchFamily="34" charset="0"/>
              </a:rPr>
              <a:t>Effective learning of latent space while preserving input reconstruction ability</a:t>
            </a:r>
            <a:endParaRPr lang="en-US" sz="2200" dirty="0"/>
          </a:p>
        </p:txBody>
      </p:sp>
      <p:sp>
        <p:nvSpPr>
          <p:cNvPr id="4" name="Footer Placeholder 3">
            <a:extLst>
              <a:ext uri="{FF2B5EF4-FFF2-40B4-BE49-F238E27FC236}">
                <a16:creationId xmlns:a16="http://schemas.microsoft.com/office/drawing/2014/main" id="{7A1ED7EE-0B45-F5CC-39B5-D0FF6A653A81}"/>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4A9B4E09-CF95-EBDC-8284-90267DE749DC}"/>
              </a:ext>
            </a:extLst>
          </p:cNvPr>
          <p:cNvSpPr>
            <a:spLocks noGrp="1"/>
          </p:cNvSpPr>
          <p:nvPr>
            <p:ph type="sldNum" sz="quarter" idx="11"/>
          </p:nvPr>
        </p:nvSpPr>
        <p:spPr/>
        <p:txBody>
          <a:bodyPr/>
          <a:lstStyle/>
          <a:p>
            <a:fld id="{103EA872-A674-449B-A120-B97244F8E91D}" type="slidenum">
              <a:rPr lang="en-GB" smtClean="0"/>
              <a:pPr/>
              <a:t>6</a:t>
            </a:fld>
            <a:endParaRPr lang="en-GB" dirty="0"/>
          </a:p>
        </p:txBody>
      </p:sp>
      <p:sp>
        <p:nvSpPr>
          <p:cNvPr id="6" name="Date Placeholder 5">
            <a:extLst>
              <a:ext uri="{FF2B5EF4-FFF2-40B4-BE49-F238E27FC236}">
                <a16:creationId xmlns:a16="http://schemas.microsoft.com/office/drawing/2014/main" id="{563AC5DC-CBA1-0B79-6534-45CD343A0070}"/>
              </a:ext>
            </a:extLst>
          </p:cNvPr>
          <p:cNvSpPr>
            <a:spLocks noGrp="1"/>
          </p:cNvSpPr>
          <p:nvPr>
            <p:ph type="dt" sz="half" idx="12"/>
          </p:nvPr>
        </p:nvSpPr>
        <p:spPr/>
        <p:txBody>
          <a:bodyPr/>
          <a:lstStyle/>
          <a:p>
            <a:r>
              <a:rPr lang="da-DK" dirty="0"/>
              <a:t>July 8, 2024</a:t>
            </a:r>
            <a:endParaRPr lang="en-GB" dirty="0"/>
          </a:p>
        </p:txBody>
      </p:sp>
      <p:pic>
        <p:nvPicPr>
          <p:cNvPr id="10" name="Picture 9">
            <a:extLst>
              <a:ext uri="{FF2B5EF4-FFF2-40B4-BE49-F238E27FC236}">
                <a16:creationId xmlns:a16="http://schemas.microsoft.com/office/drawing/2014/main" id="{7ED2EB93-4188-C6F9-F594-F8822BC26386}"/>
              </a:ext>
            </a:extLst>
          </p:cNvPr>
          <p:cNvPicPr>
            <a:picLocks noChangeAspect="1"/>
          </p:cNvPicPr>
          <p:nvPr/>
        </p:nvPicPr>
        <p:blipFill>
          <a:blip r:embed="rId3"/>
          <a:stretch>
            <a:fillRect/>
          </a:stretch>
        </p:blipFill>
        <p:spPr>
          <a:xfrm>
            <a:off x="2213110" y="1772816"/>
            <a:ext cx="8435605" cy="1560009"/>
          </a:xfrm>
          <a:prstGeom prst="rect">
            <a:avLst/>
          </a:prstGeom>
        </p:spPr>
      </p:pic>
    </p:spTree>
    <p:extLst>
      <p:ext uri="{BB962C8B-B14F-4D97-AF65-F5344CB8AC3E}">
        <p14:creationId xmlns:p14="http://schemas.microsoft.com/office/powerpoint/2010/main" val="341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17C3-C5DE-C969-E66B-63510A604C7E}"/>
              </a:ext>
            </a:extLst>
          </p:cNvPr>
          <p:cNvSpPr>
            <a:spLocks noGrp="1"/>
          </p:cNvSpPr>
          <p:nvPr>
            <p:ph type="title"/>
          </p:nvPr>
        </p:nvSpPr>
        <p:spPr/>
        <p:txBody>
          <a:bodyPr/>
          <a:lstStyle/>
          <a:p>
            <a:r>
              <a:rPr lang="en-US" dirty="0"/>
              <a:t>Results: Feature Importance</a:t>
            </a:r>
          </a:p>
        </p:txBody>
      </p:sp>
      <p:pic>
        <p:nvPicPr>
          <p:cNvPr id="8" name="Content Placeholder 7" descr="A graph of a graph&#10;&#10;Description automatically generated with medium confidence">
            <a:extLst>
              <a:ext uri="{FF2B5EF4-FFF2-40B4-BE49-F238E27FC236}">
                <a16:creationId xmlns:a16="http://schemas.microsoft.com/office/drawing/2014/main" id="{C60891D0-FA37-88FF-F7B4-702CCEB82C3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27727" y="1556792"/>
            <a:ext cx="5534957" cy="4310067"/>
          </a:xfrm>
        </p:spPr>
      </p:pic>
      <p:sp>
        <p:nvSpPr>
          <p:cNvPr id="4" name="Footer Placeholder 3">
            <a:extLst>
              <a:ext uri="{FF2B5EF4-FFF2-40B4-BE49-F238E27FC236}">
                <a16:creationId xmlns:a16="http://schemas.microsoft.com/office/drawing/2014/main" id="{BFCC0AD6-6700-8B3E-F03F-4E0660F9E918}"/>
              </a:ext>
            </a:extLst>
          </p:cNvPr>
          <p:cNvSpPr>
            <a:spLocks noGrp="1"/>
          </p:cNvSpPr>
          <p:nvPr>
            <p:ph type="ftr" sz="quarter" idx="10"/>
          </p:nvPr>
        </p:nvSpPr>
        <p:spPr/>
        <p:txBody>
          <a:bodyPr/>
          <a:lstStyle/>
          <a:p>
            <a:endParaRPr lang="en-US" sz="700" dirty="0"/>
          </a:p>
          <a:p>
            <a:endParaRPr lang="en-US" sz="700" dirty="0"/>
          </a:p>
          <a:p>
            <a:r>
              <a:rPr lang="en-US" sz="700" dirty="0"/>
              <a:t>Predicting Emotional Responses in Urban Environments</a:t>
            </a:r>
            <a:br>
              <a:rPr lang="en-US" sz="700" dirty="0"/>
            </a:br>
            <a:endParaRPr lang="en-GB" dirty="0"/>
          </a:p>
          <a:p>
            <a:endParaRPr lang="en-GB" dirty="0"/>
          </a:p>
        </p:txBody>
      </p:sp>
      <p:sp>
        <p:nvSpPr>
          <p:cNvPr id="5" name="Slide Number Placeholder 4">
            <a:extLst>
              <a:ext uri="{FF2B5EF4-FFF2-40B4-BE49-F238E27FC236}">
                <a16:creationId xmlns:a16="http://schemas.microsoft.com/office/drawing/2014/main" id="{93ADE57F-36A8-65EB-1601-F3FDC125A9EF}"/>
              </a:ext>
            </a:extLst>
          </p:cNvPr>
          <p:cNvSpPr>
            <a:spLocks noGrp="1"/>
          </p:cNvSpPr>
          <p:nvPr>
            <p:ph type="sldNum" sz="quarter" idx="11"/>
          </p:nvPr>
        </p:nvSpPr>
        <p:spPr/>
        <p:txBody>
          <a:bodyPr/>
          <a:lstStyle/>
          <a:p>
            <a:fld id="{103EA872-A674-449B-A120-B97244F8E91D}" type="slidenum">
              <a:rPr lang="en-GB" smtClean="0"/>
              <a:pPr/>
              <a:t>7</a:t>
            </a:fld>
            <a:endParaRPr lang="en-GB" dirty="0"/>
          </a:p>
        </p:txBody>
      </p:sp>
      <p:sp>
        <p:nvSpPr>
          <p:cNvPr id="6" name="Date Placeholder 5">
            <a:extLst>
              <a:ext uri="{FF2B5EF4-FFF2-40B4-BE49-F238E27FC236}">
                <a16:creationId xmlns:a16="http://schemas.microsoft.com/office/drawing/2014/main" id="{3F1A8D01-5DEC-8581-A9F7-2B4E66B2F3ED}"/>
              </a:ext>
            </a:extLst>
          </p:cNvPr>
          <p:cNvSpPr>
            <a:spLocks noGrp="1"/>
          </p:cNvSpPr>
          <p:nvPr>
            <p:ph type="dt" sz="half" idx="12"/>
          </p:nvPr>
        </p:nvSpPr>
        <p:spPr/>
        <p:txBody>
          <a:bodyPr/>
          <a:lstStyle/>
          <a:p>
            <a:r>
              <a:rPr lang="da-DK" dirty="0"/>
              <a:t>July 8, 2024</a:t>
            </a:r>
            <a:endParaRPr lang="en-GB" dirty="0"/>
          </a:p>
        </p:txBody>
      </p:sp>
    </p:spTree>
    <p:extLst>
      <p:ext uri="{BB962C8B-B14F-4D97-AF65-F5344CB8AC3E}">
        <p14:creationId xmlns:p14="http://schemas.microsoft.com/office/powerpoint/2010/main" val="85067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947C-3D59-860B-AB71-8562D8CAA0EE}"/>
              </a:ext>
            </a:extLst>
          </p:cNvPr>
          <p:cNvSpPr>
            <a:spLocks noGrp="1"/>
          </p:cNvSpPr>
          <p:nvPr>
            <p:ph type="title"/>
          </p:nvPr>
        </p:nvSpPr>
        <p:spPr/>
        <p:txBody>
          <a:bodyPr/>
          <a:lstStyle/>
          <a:p>
            <a:r>
              <a:rPr lang="en-US" dirty="0"/>
              <a:t>Results: Spatial Analysis</a:t>
            </a:r>
          </a:p>
        </p:txBody>
      </p:sp>
      <p:sp>
        <p:nvSpPr>
          <p:cNvPr id="3" name="Content Placeholder 2">
            <a:extLst>
              <a:ext uri="{FF2B5EF4-FFF2-40B4-BE49-F238E27FC236}">
                <a16:creationId xmlns:a16="http://schemas.microsoft.com/office/drawing/2014/main" id="{B59E8286-A8A0-D63B-34AB-350F5D448CB6}"/>
              </a:ext>
            </a:extLst>
          </p:cNvPr>
          <p:cNvSpPr>
            <a:spLocks noGrp="1"/>
          </p:cNvSpPr>
          <p:nvPr>
            <p:ph idx="1"/>
          </p:nvPr>
        </p:nvSpPr>
        <p:spPr/>
        <p:txBody>
          <a:bodyPr/>
          <a:lstStyle/>
          <a:p>
            <a:endParaRPr lang="en-US" sz="2200" dirty="0">
              <a:effectLst/>
              <a:highlight>
                <a:srgbClr val="FFFFFF"/>
              </a:highlight>
              <a:latin typeface="Arial" panose="020B0604020202020204" pitchFamily="34" charset="0"/>
            </a:endParaRPr>
          </a:p>
          <a:p>
            <a:endParaRPr lang="en-US" sz="2200" dirty="0">
              <a:highlight>
                <a:srgbClr val="FFFFFF"/>
              </a:highlight>
              <a:latin typeface="Arial" panose="020B0604020202020204" pitchFamily="34" charset="0"/>
            </a:endParaRPr>
          </a:p>
          <a:p>
            <a:endParaRPr lang="en-US" sz="2200" dirty="0">
              <a:effectLst/>
              <a:highlight>
                <a:srgbClr val="FFFFFF"/>
              </a:highlight>
              <a:latin typeface="Arial" panose="020B0604020202020204" pitchFamily="34" charset="0"/>
            </a:endParaRPr>
          </a:p>
          <a:p>
            <a:endParaRPr lang="en-US" sz="2200" dirty="0">
              <a:highlight>
                <a:srgbClr val="FFFFFF"/>
              </a:highlight>
              <a:latin typeface="Arial" panose="020B0604020202020204" pitchFamily="34" charset="0"/>
            </a:endParaRPr>
          </a:p>
          <a:p>
            <a:pPr marL="0" indent="0">
              <a:buNone/>
            </a:pPr>
            <a:endParaRPr lang="en-US" sz="2200" dirty="0">
              <a:effectLst/>
              <a:highlight>
                <a:srgbClr val="FFFFFF"/>
              </a:highlight>
              <a:latin typeface="Arial" panose="020B0604020202020204" pitchFamily="34" charset="0"/>
            </a:endParaRPr>
          </a:p>
          <a:p>
            <a:r>
              <a:rPr lang="en-US" sz="2100" dirty="0">
                <a:effectLst/>
                <a:highlight>
                  <a:srgbClr val="FFFFFF"/>
                </a:highlight>
                <a:latin typeface="Arial" panose="020B0604020202020204" pitchFamily="34" charset="0"/>
              </a:rPr>
              <a:t>Higher rates in dense urban areas:</a:t>
            </a:r>
          </a:p>
          <a:p>
            <a:pPr lvl="1"/>
            <a:r>
              <a:rPr lang="en-US" sz="2100" dirty="0">
                <a:effectLst/>
                <a:highlight>
                  <a:srgbClr val="FFFFFF"/>
                </a:highlight>
                <a:latin typeface="Arial" panose="020B0604020202020204" pitchFamily="34" charset="0"/>
              </a:rPr>
              <a:t>Frederiksberg, Vesterbro, </a:t>
            </a:r>
            <a:r>
              <a:rPr lang="en-US" sz="2100" dirty="0" err="1">
                <a:effectLst/>
                <a:highlight>
                  <a:srgbClr val="FFFFFF"/>
                </a:highlight>
                <a:latin typeface="Arial" panose="020B0604020202020204" pitchFamily="34" charset="0"/>
              </a:rPr>
              <a:t>Nørrebro</a:t>
            </a:r>
            <a:endParaRPr lang="en-US" sz="2100" dirty="0">
              <a:highlight>
                <a:srgbClr val="FFFFFF"/>
              </a:highlight>
              <a:latin typeface="Arial" panose="020B0604020202020204" pitchFamily="34" charset="0"/>
            </a:endParaRPr>
          </a:p>
          <a:p>
            <a:r>
              <a:rPr lang="en-US" sz="2100" dirty="0">
                <a:effectLst/>
                <a:highlight>
                  <a:srgbClr val="FFFFFF"/>
                </a:highlight>
                <a:latin typeface="Arial" panose="020B0604020202020204" pitchFamily="34" charset="0"/>
              </a:rPr>
              <a:t>Lower rates in less congested areas</a:t>
            </a:r>
            <a:endParaRPr lang="en-US" sz="2100" dirty="0">
              <a:highlight>
                <a:srgbClr val="FFFFFF"/>
              </a:highlight>
              <a:latin typeface="Arial" panose="020B0604020202020204" pitchFamily="34" charset="0"/>
            </a:endParaRPr>
          </a:p>
          <a:p>
            <a:r>
              <a:rPr lang="en-US" sz="2100" dirty="0">
                <a:effectLst/>
                <a:highlight>
                  <a:srgbClr val="FFFFFF"/>
                </a:highlight>
                <a:latin typeface="Arial" panose="020B0604020202020204" pitchFamily="34" charset="0"/>
              </a:rPr>
              <a:t>Specific zones like </a:t>
            </a:r>
            <a:r>
              <a:rPr lang="en-US" sz="2100" dirty="0" err="1">
                <a:effectLst/>
                <a:highlight>
                  <a:srgbClr val="FFFFFF"/>
                </a:highlight>
                <a:latin typeface="Arial" panose="020B0604020202020204" pitchFamily="34" charset="0"/>
              </a:rPr>
              <a:t>Christianshavn</a:t>
            </a:r>
            <a:r>
              <a:rPr lang="en-US" sz="2100" dirty="0">
                <a:effectLst/>
                <a:highlight>
                  <a:srgbClr val="FFFFFF"/>
                </a:highlight>
                <a:latin typeface="Arial" panose="020B0604020202020204" pitchFamily="34" charset="0"/>
              </a:rPr>
              <a:t> and major transit hubs showed high</a:t>
            </a:r>
            <a:r>
              <a:rPr lang="en-US" sz="2100" dirty="0">
                <a:highlight>
                  <a:srgbClr val="FFFFFF"/>
                </a:highlight>
                <a:latin typeface="Arial" panose="020B0604020202020204" pitchFamily="34" charset="0"/>
              </a:rPr>
              <a:t> </a:t>
            </a:r>
            <a:r>
              <a:rPr lang="en-US" sz="2100" dirty="0">
                <a:effectLst/>
                <a:highlight>
                  <a:srgbClr val="FFFFFF"/>
                </a:highlight>
                <a:latin typeface="Arial" panose="020B0604020202020204" pitchFamily="34" charset="0"/>
              </a:rPr>
              <a:t>activity</a:t>
            </a:r>
            <a:endParaRPr lang="en-US" sz="2100" dirty="0">
              <a:highlight>
                <a:srgbClr val="FFFFFF"/>
              </a:highlight>
              <a:latin typeface="Arial" panose="020B0604020202020204" pitchFamily="34" charset="0"/>
            </a:endParaRPr>
          </a:p>
          <a:p>
            <a:r>
              <a:rPr lang="en-US" sz="2100" dirty="0">
                <a:effectLst/>
                <a:highlight>
                  <a:srgbClr val="FFFFFF"/>
                </a:highlight>
                <a:latin typeface="Arial" panose="020B0604020202020204" pitchFamily="34" charset="0"/>
              </a:rPr>
              <a:t>Results reflect impact of urban congestion and lifestyle factors on heart</a:t>
            </a:r>
            <a:r>
              <a:rPr lang="en-US" sz="2100" dirty="0">
                <a:highlight>
                  <a:srgbClr val="FFFFFF"/>
                </a:highlight>
                <a:latin typeface="Arial" panose="020B0604020202020204" pitchFamily="34" charset="0"/>
              </a:rPr>
              <a:t> </a:t>
            </a:r>
            <a:r>
              <a:rPr lang="en-US" sz="2200" dirty="0">
                <a:effectLst/>
                <a:highlight>
                  <a:srgbClr val="FFFFFF"/>
                </a:highlight>
                <a:latin typeface="Arial" panose="020B0604020202020204" pitchFamily="34" charset="0"/>
              </a:rPr>
              <a:t>rate</a:t>
            </a:r>
            <a:br>
              <a:rPr lang="en-US" sz="2200" dirty="0">
                <a:effectLst/>
                <a:highlight>
                  <a:srgbClr val="FFFFFF"/>
                </a:highlight>
              </a:rPr>
            </a:br>
            <a:br>
              <a:rPr lang="en-US" sz="2200" dirty="0">
                <a:effectLst/>
                <a:highlight>
                  <a:srgbClr val="FFFFFF"/>
                </a:highlight>
              </a:rPr>
            </a:br>
            <a:endParaRPr lang="en-US" sz="2200" dirty="0"/>
          </a:p>
        </p:txBody>
      </p:sp>
      <p:sp>
        <p:nvSpPr>
          <p:cNvPr id="4" name="Footer Placeholder 3">
            <a:extLst>
              <a:ext uri="{FF2B5EF4-FFF2-40B4-BE49-F238E27FC236}">
                <a16:creationId xmlns:a16="http://schemas.microsoft.com/office/drawing/2014/main" id="{54CA0EA2-C72A-1C77-9E7B-6F0DC87A2D85}"/>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836067FD-2B2F-661E-7270-699B5F1D2EE9}"/>
              </a:ext>
            </a:extLst>
          </p:cNvPr>
          <p:cNvSpPr>
            <a:spLocks noGrp="1"/>
          </p:cNvSpPr>
          <p:nvPr>
            <p:ph type="sldNum" sz="quarter" idx="11"/>
          </p:nvPr>
        </p:nvSpPr>
        <p:spPr/>
        <p:txBody>
          <a:bodyPr/>
          <a:lstStyle/>
          <a:p>
            <a:fld id="{103EA872-A674-449B-A120-B97244F8E91D}" type="slidenum">
              <a:rPr lang="en-GB" smtClean="0"/>
              <a:pPr/>
              <a:t>8</a:t>
            </a:fld>
            <a:endParaRPr lang="en-GB" dirty="0"/>
          </a:p>
        </p:txBody>
      </p:sp>
      <p:sp>
        <p:nvSpPr>
          <p:cNvPr id="6" name="Date Placeholder 5">
            <a:extLst>
              <a:ext uri="{FF2B5EF4-FFF2-40B4-BE49-F238E27FC236}">
                <a16:creationId xmlns:a16="http://schemas.microsoft.com/office/drawing/2014/main" id="{DA84ED3F-C623-A8B1-F790-569D6D4B01A4}"/>
              </a:ext>
            </a:extLst>
          </p:cNvPr>
          <p:cNvSpPr>
            <a:spLocks noGrp="1"/>
          </p:cNvSpPr>
          <p:nvPr>
            <p:ph type="dt" sz="half" idx="12"/>
          </p:nvPr>
        </p:nvSpPr>
        <p:spPr/>
        <p:txBody>
          <a:bodyPr/>
          <a:lstStyle/>
          <a:p>
            <a:r>
              <a:rPr lang="da-DK" dirty="0"/>
              <a:t>July 8, 2024</a:t>
            </a:r>
            <a:endParaRPr lang="en-GB" dirty="0"/>
          </a:p>
        </p:txBody>
      </p:sp>
      <p:pic>
        <p:nvPicPr>
          <p:cNvPr id="8" name="Picture 7" descr="A map with many colored dots&#10;&#10;Description automatically generated">
            <a:extLst>
              <a:ext uri="{FF2B5EF4-FFF2-40B4-BE49-F238E27FC236}">
                <a16:creationId xmlns:a16="http://schemas.microsoft.com/office/drawing/2014/main" id="{D1BD7AD5-FC93-EEC8-2E5C-9CACA0E4A6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3871" y="1484784"/>
            <a:ext cx="2209692" cy="2111632"/>
          </a:xfrm>
          <a:prstGeom prst="rect">
            <a:avLst/>
          </a:prstGeom>
        </p:spPr>
      </p:pic>
      <p:pic>
        <p:nvPicPr>
          <p:cNvPr id="10" name="Picture 9" descr="A map of a city&#10;&#10;Description automatically generated">
            <a:extLst>
              <a:ext uri="{FF2B5EF4-FFF2-40B4-BE49-F238E27FC236}">
                <a16:creationId xmlns:a16="http://schemas.microsoft.com/office/drawing/2014/main" id="{C256C49F-0D38-694A-867F-466453E5F9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2999" y="1484784"/>
            <a:ext cx="3370718" cy="2111632"/>
          </a:xfrm>
          <a:prstGeom prst="rect">
            <a:avLst/>
          </a:prstGeom>
        </p:spPr>
      </p:pic>
      <p:pic>
        <p:nvPicPr>
          <p:cNvPr id="12" name="Picture 11" descr="A map of a city&#10;&#10;Description automatically generated">
            <a:extLst>
              <a:ext uri="{FF2B5EF4-FFF2-40B4-BE49-F238E27FC236}">
                <a16:creationId xmlns:a16="http://schemas.microsoft.com/office/drawing/2014/main" id="{055B67AE-AEFB-16D2-6D3B-FD982B5584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2395" y="1484784"/>
            <a:ext cx="3724055" cy="2111632"/>
          </a:xfrm>
          <a:prstGeom prst="rect">
            <a:avLst/>
          </a:prstGeom>
        </p:spPr>
      </p:pic>
    </p:spTree>
    <p:extLst>
      <p:ext uri="{BB962C8B-B14F-4D97-AF65-F5344CB8AC3E}">
        <p14:creationId xmlns:p14="http://schemas.microsoft.com/office/powerpoint/2010/main" val="341147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8187-4A2C-5C43-E128-2112C461ACF3}"/>
              </a:ext>
            </a:extLst>
          </p:cNvPr>
          <p:cNvSpPr>
            <a:spLocks noGrp="1"/>
          </p:cNvSpPr>
          <p:nvPr>
            <p:ph type="title"/>
          </p:nvPr>
        </p:nvSpPr>
        <p:spPr/>
        <p:txBody>
          <a:bodyPr/>
          <a:lstStyle/>
          <a:p>
            <a:r>
              <a:rPr lang="en-US" dirty="0"/>
              <a:t>Results: Feature Intensity Analysis</a:t>
            </a:r>
          </a:p>
        </p:txBody>
      </p:sp>
      <p:sp>
        <p:nvSpPr>
          <p:cNvPr id="3" name="Content Placeholder 2">
            <a:extLst>
              <a:ext uri="{FF2B5EF4-FFF2-40B4-BE49-F238E27FC236}">
                <a16:creationId xmlns:a16="http://schemas.microsoft.com/office/drawing/2014/main" id="{D70BDD94-7AE4-EAFC-86F8-29FCC0CB9847}"/>
              </a:ext>
            </a:extLst>
          </p:cNvPr>
          <p:cNvSpPr>
            <a:spLocks noGrp="1"/>
          </p:cNvSpPr>
          <p:nvPr>
            <p:ph idx="1"/>
          </p:nvPr>
        </p:nvSpPr>
        <p:spPr/>
        <p:txBody>
          <a:bodyPr/>
          <a:lstStyle/>
          <a:p>
            <a:pPr algn="l" rtl="0">
              <a:buFont typeface="Arial" panose="020B0604020202020204" pitchFamily="34" charset="0"/>
              <a:buChar char="•"/>
            </a:pPr>
            <a:endParaRPr lang="en-US" sz="2200" dirty="0">
              <a:effectLst/>
              <a:highlight>
                <a:srgbClr val="FFFFFF"/>
              </a:highlight>
              <a:latin typeface="Arial" panose="020B0604020202020204" pitchFamily="34" charset="0"/>
            </a:endParaRPr>
          </a:p>
          <a:p>
            <a:pPr algn="l" rtl="0">
              <a:buFont typeface="Arial" panose="020B0604020202020204" pitchFamily="34" charset="0"/>
              <a:buChar char="•"/>
            </a:pPr>
            <a:endParaRPr lang="en-US" sz="2200" dirty="0">
              <a:highlight>
                <a:srgbClr val="FFFFFF"/>
              </a:highlight>
              <a:latin typeface="Arial" panose="020B0604020202020204" pitchFamily="34" charset="0"/>
            </a:endParaRPr>
          </a:p>
          <a:p>
            <a:pPr algn="l" rtl="0">
              <a:buFont typeface="Arial" panose="020B0604020202020204" pitchFamily="34" charset="0"/>
              <a:buChar char="•"/>
            </a:pPr>
            <a:endParaRPr lang="en-US" sz="2200" dirty="0">
              <a:effectLst/>
              <a:highlight>
                <a:srgbClr val="FFFFFF"/>
              </a:highlight>
              <a:latin typeface="Arial" panose="020B0604020202020204" pitchFamily="34" charset="0"/>
            </a:endParaRPr>
          </a:p>
          <a:p>
            <a:pPr algn="l" rtl="0">
              <a:buFont typeface="Arial" panose="020B0604020202020204" pitchFamily="34" charset="0"/>
              <a:buChar char="•"/>
            </a:pPr>
            <a:endParaRPr lang="en-US" sz="2200" dirty="0">
              <a:highlight>
                <a:srgbClr val="FFFFFF"/>
              </a:highlight>
              <a:latin typeface="Arial" panose="020B0604020202020204" pitchFamily="34" charset="0"/>
            </a:endParaRPr>
          </a:p>
          <a:p>
            <a:pPr algn="l" rtl="0">
              <a:buFont typeface="Arial" panose="020B0604020202020204" pitchFamily="34" charset="0"/>
              <a:buChar char="•"/>
            </a:pPr>
            <a:endParaRPr lang="en-US" sz="2200" dirty="0">
              <a:effectLst/>
              <a:highlight>
                <a:srgbClr val="FFFFFF"/>
              </a:highlight>
              <a:latin typeface="Arial" panose="020B0604020202020204" pitchFamily="34" charset="0"/>
            </a:endParaRPr>
          </a:p>
          <a:p>
            <a:pPr algn="l" rtl="0">
              <a:buFont typeface="Arial" panose="020B0604020202020204" pitchFamily="34" charset="0"/>
              <a:buChar char="•"/>
            </a:pPr>
            <a:endParaRPr lang="en-US" sz="2200" dirty="0">
              <a:highlight>
                <a:srgbClr val="FFFFFF"/>
              </a:highlight>
              <a:latin typeface="Arial" panose="020B0604020202020204" pitchFamily="34" charset="0"/>
            </a:endParaRPr>
          </a:p>
          <a:p>
            <a:pPr algn="l" rtl="0">
              <a:buFont typeface="Arial" panose="020B0604020202020204" pitchFamily="34" charset="0"/>
              <a:buChar char="•"/>
            </a:pPr>
            <a:endParaRPr lang="en-US" sz="2200" dirty="0">
              <a:effectLst/>
              <a:highlight>
                <a:srgbClr val="FFFFFF"/>
              </a:highlight>
              <a:latin typeface="Arial" panose="020B0604020202020204" pitchFamily="34" charset="0"/>
            </a:endParaRPr>
          </a:p>
          <a:p>
            <a:pPr algn="l" rtl="0">
              <a:buFont typeface="Arial" panose="020B0604020202020204" pitchFamily="34" charset="0"/>
              <a:buChar char="•"/>
            </a:pPr>
            <a:r>
              <a:rPr lang="en-US" sz="2200" dirty="0">
                <a:effectLst/>
                <a:highlight>
                  <a:srgbClr val="FFFFFF"/>
                </a:highlight>
                <a:latin typeface="Arial" panose="020B0604020202020204" pitchFamily="34" charset="0"/>
              </a:rPr>
              <a:t>Demonstrated potential for simulating urban design impacts on emotions</a:t>
            </a:r>
            <a:endParaRPr lang="en-US" sz="2200" dirty="0">
              <a:highlight>
                <a:srgbClr val="FFFFFF"/>
              </a:highlight>
              <a:latin typeface="Arial" panose="020B0604020202020204" pitchFamily="34" charset="0"/>
            </a:endParaRPr>
          </a:p>
          <a:p>
            <a:pPr algn="l" rtl="0">
              <a:buFont typeface="Arial" panose="020B0604020202020204" pitchFamily="34" charset="0"/>
              <a:buChar char="•"/>
            </a:pPr>
            <a:r>
              <a:rPr lang="en-US" sz="2200" dirty="0">
                <a:effectLst/>
                <a:highlight>
                  <a:srgbClr val="FFFFFF"/>
                </a:highlight>
                <a:latin typeface="Arial" panose="020B0604020202020204" pitchFamily="34" charset="0"/>
              </a:rPr>
              <a:t>Urban and transportation features showed increasing heart rate trends</a:t>
            </a:r>
            <a:endParaRPr lang="en-US" sz="2200" dirty="0">
              <a:highlight>
                <a:srgbClr val="FFFFFF"/>
              </a:highlight>
              <a:latin typeface="Arial" panose="020B0604020202020204" pitchFamily="34" charset="0"/>
            </a:endParaRPr>
          </a:p>
          <a:p>
            <a:pPr algn="l" rtl="0">
              <a:buFont typeface="Arial" panose="020B0604020202020204" pitchFamily="34" charset="0"/>
              <a:buChar char="•"/>
            </a:pPr>
            <a:r>
              <a:rPr lang="en-US" sz="2200" dirty="0">
                <a:effectLst/>
                <a:highlight>
                  <a:srgbClr val="FFFFFF"/>
                </a:highlight>
                <a:latin typeface="Arial" panose="020B0604020202020204" pitchFamily="34" charset="0"/>
              </a:rPr>
              <a:t>Natural features showed decreasing heart rate trends</a:t>
            </a:r>
            <a:endParaRPr lang="en-US" sz="2200" dirty="0">
              <a:highlight>
                <a:srgbClr val="FFFFFF"/>
              </a:highlight>
              <a:latin typeface="Arial" panose="020B0604020202020204" pitchFamily="34" charset="0"/>
            </a:endParaRPr>
          </a:p>
          <a:p>
            <a:pPr algn="l" rtl="0">
              <a:buFont typeface="Arial" panose="020B0604020202020204" pitchFamily="34" charset="0"/>
              <a:buChar char="•"/>
            </a:pPr>
            <a:r>
              <a:rPr lang="en-US" sz="2200" dirty="0">
                <a:effectLst/>
                <a:highlight>
                  <a:srgbClr val="FFFFFF"/>
                </a:highlight>
                <a:latin typeface="Arial" panose="020B0604020202020204" pitchFamily="34" charset="0"/>
              </a:rPr>
              <a:t>Model allows prediction of physiological responses to urban design</a:t>
            </a:r>
            <a:br>
              <a:rPr lang="en-US" sz="2200" dirty="0">
                <a:effectLst/>
                <a:highlight>
                  <a:srgbClr val="FFFFFF"/>
                </a:highlight>
              </a:rPr>
            </a:br>
            <a:r>
              <a:rPr lang="en-US" sz="2200" dirty="0">
                <a:effectLst/>
                <a:highlight>
                  <a:srgbClr val="FFFFFF"/>
                </a:highlight>
                <a:latin typeface="Arial" panose="020B0604020202020204" pitchFamily="34" charset="0"/>
              </a:rPr>
              <a:t>changes</a:t>
            </a:r>
            <a:br>
              <a:rPr lang="en-US" sz="2200" dirty="0">
                <a:effectLst/>
                <a:highlight>
                  <a:srgbClr val="FFFFFF"/>
                </a:highlight>
              </a:rPr>
            </a:br>
            <a:br>
              <a:rPr lang="en-US" sz="2200" dirty="0">
                <a:effectLst/>
                <a:highlight>
                  <a:srgbClr val="FFFFFF"/>
                </a:highlight>
              </a:rPr>
            </a:br>
            <a:endParaRPr lang="en-US" sz="2200" dirty="0"/>
          </a:p>
        </p:txBody>
      </p:sp>
      <p:sp>
        <p:nvSpPr>
          <p:cNvPr id="4" name="Footer Placeholder 3">
            <a:extLst>
              <a:ext uri="{FF2B5EF4-FFF2-40B4-BE49-F238E27FC236}">
                <a16:creationId xmlns:a16="http://schemas.microsoft.com/office/drawing/2014/main" id="{2A2888A4-AFA9-69EA-5CD0-5A4C096E7E3A}"/>
              </a:ext>
            </a:extLst>
          </p:cNvPr>
          <p:cNvSpPr>
            <a:spLocks noGrp="1"/>
          </p:cNvSpPr>
          <p:nvPr>
            <p:ph type="ftr" sz="quarter" idx="10"/>
          </p:nvPr>
        </p:nvSpPr>
        <p:spPr/>
        <p:txBody>
          <a:bodyPr/>
          <a:lstStyle/>
          <a:p>
            <a:endParaRPr lang="en-US" sz="700" dirty="0"/>
          </a:p>
          <a:p>
            <a:r>
              <a:rPr lang="en-US" sz="700" dirty="0"/>
              <a:t>Predicting Emotional Responses in Urban Environments</a:t>
            </a:r>
            <a:br>
              <a:rPr lang="en-US" sz="700" dirty="0"/>
            </a:br>
            <a:endParaRPr lang="en-GB" dirty="0"/>
          </a:p>
        </p:txBody>
      </p:sp>
      <p:sp>
        <p:nvSpPr>
          <p:cNvPr id="5" name="Slide Number Placeholder 4">
            <a:extLst>
              <a:ext uri="{FF2B5EF4-FFF2-40B4-BE49-F238E27FC236}">
                <a16:creationId xmlns:a16="http://schemas.microsoft.com/office/drawing/2014/main" id="{5F2FD9AE-79EE-9230-B1EF-D05AE8175046}"/>
              </a:ext>
            </a:extLst>
          </p:cNvPr>
          <p:cNvSpPr>
            <a:spLocks noGrp="1"/>
          </p:cNvSpPr>
          <p:nvPr>
            <p:ph type="sldNum" sz="quarter" idx="11"/>
          </p:nvPr>
        </p:nvSpPr>
        <p:spPr/>
        <p:txBody>
          <a:bodyPr/>
          <a:lstStyle/>
          <a:p>
            <a:fld id="{103EA872-A674-449B-A120-B97244F8E91D}" type="slidenum">
              <a:rPr lang="en-GB" smtClean="0"/>
              <a:pPr/>
              <a:t>9</a:t>
            </a:fld>
            <a:endParaRPr lang="en-GB" dirty="0"/>
          </a:p>
        </p:txBody>
      </p:sp>
      <p:sp>
        <p:nvSpPr>
          <p:cNvPr id="6" name="Date Placeholder 5">
            <a:extLst>
              <a:ext uri="{FF2B5EF4-FFF2-40B4-BE49-F238E27FC236}">
                <a16:creationId xmlns:a16="http://schemas.microsoft.com/office/drawing/2014/main" id="{AB13BFBD-4846-4791-3AAC-8AAE55B07CF0}"/>
              </a:ext>
            </a:extLst>
          </p:cNvPr>
          <p:cNvSpPr>
            <a:spLocks noGrp="1"/>
          </p:cNvSpPr>
          <p:nvPr>
            <p:ph type="dt" sz="half" idx="12"/>
          </p:nvPr>
        </p:nvSpPr>
        <p:spPr/>
        <p:txBody>
          <a:bodyPr/>
          <a:lstStyle/>
          <a:p>
            <a:r>
              <a:rPr lang="da-DK" dirty="0"/>
              <a:t>July 8, 2024</a:t>
            </a:r>
            <a:endParaRPr lang="en-GB" dirty="0"/>
          </a:p>
        </p:txBody>
      </p:sp>
      <p:pic>
        <p:nvPicPr>
          <p:cNvPr id="8" name="Picture 7" descr="A graph of a graph&#10;&#10;Description automatically generated with medium confidence">
            <a:extLst>
              <a:ext uri="{FF2B5EF4-FFF2-40B4-BE49-F238E27FC236}">
                <a16:creationId xmlns:a16="http://schemas.microsoft.com/office/drawing/2014/main" id="{8B572148-57D1-F396-2483-1AF463C6EA7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094" b="66338"/>
          <a:stretch/>
        </p:blipFill>
        <p:spPr>
          <a:xfrm>
            <a:off x="1774726" y="1628800"/>
            <a:ext cx="8495869" cy="2736304"/>
          </a:xfrm>
          <a:prstGeom prst="rect">
            <a:avLst/>
          </a:prstGeom>
        </p:spPr>
      </p:pic>
    </p:spTree>
    <p:extLst>
      <p:ext uri="{BB962C8B-B14F-4D97-AF65-F5344CB8AC3E}">
        <p14:creationId xmlns:p14="http://schemas.microsoft.com/office/powerpoint/2010/main" val="23536329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cap="flat" cmpd="sng" algn="ctr">
          <a:solidFill>
            <a:schemeClr val="accent4"/>
          </a:solidFill>
          <a:prstDash val="solid"/>
          <a:miter lim="800000"/>
          <a:headEnd type="none" w="med" len="med"/>
          <a:tailEnd type="none" w="med" len="med"/>
        </a:ln>
        <a:effectLst/>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DTU Template 16_9 - Navy blue-ENG.potx" id="{668BD327-20A8-48ED-87F5-2F6C6AB02F26}" vid="{327BD4A3-DAE5-445E-A4D0-C61A37F78C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TemplafySlideTemplateConfiguration><![CDATA[{"elementsMetadata":[],"documentContentValidatorConfiguration":{"enableDocumentContentValidator":false,"documentContentValidatorVersion":0},"slideId":"636957681584817741","enableDocumentContentUpdater":true,"version":"1.2"}]]></TemplafySlideTemplateConfiguration>
</file>

<file path=customXml/item11.xml><?xml version="1.0" encoding="utf-8"?>
<TemplafyTemplateConfiguration><![CDATA[{"elementsMetadata":[],"transformationConfigurations":[{"language":"{{DocumentLanguage}}","disableUpdates":false,"type":"proofingLanguage"}],"templateName":"DTU Template 16_9 - Navy blue","templateDescription":"","enableDocumentContentUpdater":true,"version":"1.2"}]]></TemplafyTemplateConfiguration>
</file>

<file path=customXml/item2.xml><?xml version="1.0" encoding="utf-8"?>
<TemplafySlideFormConfiguration><![CDATA[{"formFields":[],"formDataEntries":[]}]]></TemplafySlideFormConfiguration>
</file>

<file path=customXml/item3.xml><?xml version="1.0" encoding="utf-8"?>
<TemplafySlideTemplateConfiguration><![CDATA[{"elementsMetadata":[],"documentContentValidatorConfiguration":{"enableDocumentContentValidator":false,"documentContentValidatorVersion":0},"slideId":"636957681585013765","enableDocumentContentUpdater":true,"version":"1.2"}]]></TemplafySlideTemplateConfiguration>
</file>

<file path=customXml/item4.xml><?xml version="1.0" encoding="utf-8"?>
<TemplafySlideFormConfiguration><![CDATA[{"formFields":[],"formDataEntries":[]}]]></TemplafySlideFormConfiguration>
</file>

<file path=customXml/item5.xml><?xml version="1.0" encoding="utf-8"?>
<TemplafySlideFormConfiguration><![CDATA[{"formFields":[],"formDataEntries":[]}]]></TemplafySlideFormConfiguration>
</file>

<file path=customXml/item6.xml><?xml version="1.0" encoding="utf-8"?>
<ct:contentTypeSchema xmlns:ct="http://schemas.microsoft.com/office/2006/metadata/contentType" xmlns:ma="http://schemas.microsoft.com/office/2006/metadata/properties/metaAttributes" ct:_="" ma:_="" ma:contentTypeName="Dokument" ma:contentTypeID="0x0101009ADA1FD2B40FDA458284BB6FCA763489" ma:contentTypeVersion="5" ma:contentTypeDescription="Opprett et nytt dokument." ma:contentTypeScope="" ma:versionID="fd13edf5101e3b5e1dee61cb844bc2d6">
  <xsd:schema xmlns:xsd="http://www.w3.org/2001/XMLSchema" xmlns:xs="http://www.w3.org/2001/XMLSchema" xmlns:p="http://schemas.microsoft.com/office/2006/metadata/properties" xmlns:ns2="683dcda1-f8c3-442f-ae64-e236c052732d" xmlns:ns3="715bde23-c48d-41ea-a697-dffaa8fbae8d" targetNamespace="http://schemas.microsoft.com/office/2006/metadata/properties" ma:root="true" ma:fieldsID="e626b0b9908ce5fda91bb59bc65d097a" ns2:_="" ns3:_="">
    <xsd:import namespace="683dcda1-f8c3-442f-ae64-e236c052732d"/>
    <xsd:import namespace="715bde23-c48d-41ea-a697-dffaa8fbae8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dcda1-f8c3-442f-ae64-e236c05273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5bde23-c48d-41ea-a697-dffaa8fbae8d" elementFormDefault="qualified">
    <xsd:import namespace="http://schemas.microsoft.com/office/2006/documentManagement/types"/>
    <xsd:import namespace="http://schemas.microsoft.com/office/infopath/2007/PartnerControls"/>
    <xsd:element name="SharedWithUsers" ma:index="11"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p:properties xmlns:p="http://schemas.microsoft.com/office/2006/metadata/properties" xmlns:xsi="http://www.w3.org/2001/XMLSchema-instance" xmlns:pc="http://schemas.microsoft.com/office/infopath/2007/PartnerControls">
  <documentManagement/>
</p:properties>
</file>

<file path=customXml/item8.xml><?xml version="1.0" encoding="utf-8"?>
<TemplafySlideTemplateConfiguration><![CDATA[{"elementsMetadata":[],"documentContentValidatorConfiguration":{"enableDocumentContentValidator":false,"documentContentValidatorVersion":0},"slideId":"636957681585124447","enableDocumentContentUpdater":true,"version":"1.2"}]]></TemplafySlideTemplateConfiguration>
</file>

<file path=customXml/item9.xml><?xml version="1.0" encoding="utf-8"?>
<TemplafyFormConfiguration><![CDATA[{"formFields":[{"required":false,"type":"datePicker","name":"Date","label":"Date","helpTexts":{"prefix":"","postfix":""},"spacing":{},"fullyQualifiedName":"Date"},{"required":false,"placeholder":"","lines":0,"type":"textBox","name":"PresentationTitle","label":"Presentation title","helpTexts":{"prefix":"","postfix":""},"spacing":{},"fullyQualifiedName":"PresentationTitle"}],"formDataEntries":[]}]]></TemplafyFormConfiguration>
</file>

<file path=customXml/itemProps1.xml><?xml version="1.0" encoding="utf-8"?>
<ds:datastoreItem xmlns:ds="http://schemas.openxmlformats.org/officeDocument/2006/customXml" ds:itemID="{CE7A6185-E15E-44DF-9C90-28D23E18D228}">
  <ds:schemaRefs>
    <ds:schemaRef ds:uri="http://schemas.microsoft.com/sharepoint/v3/contenttype/forms"/>
  </ds:schemaRefs>
</ds:datastoreItem>
</file>

<file path=customXml/itemProps10.xml><?xml version="1.0" encoding="utf-8"?>
<ds:datastoreItem xmlns:ds="http://schemas.openxmlformats.org/officeDocument/2006/customXml" ds:itemID="{A21E89D4-F487-4C26-905C-EE6B6998C9D1}">
  <ds:schemaRefs/>
</ds:datastoreItem>
</file>

<file path=customXml/itemProps11.xml><?xml version="1.0" encoding="utf-8"?>
<ds:datastoreItem xmlns:ds="http://schemas.openxmlformats.org/officeDocument/2006/customXml" ds:itemID="{1334258C-C3E7-4029-A615-C886A240FB15}">
  <ds:schemaRefs/>
</ds:datastoreItem>
</file>

<file path=customXml/itemProps2.xml><?xml version="1.0" encoding="utf-8"?>
<ds:datastoreItem xmlns:ds="http://schemas.openxmlformats.org/officeDocument/2006/customXml" ds:itemID="{7FEA1E6D-AEEC-41D9-9E9A-45BA2EAE1656}">
  <ds:schemaRefs/>
</ds:datastoreItem>
</file>

<file path=customXml/itemProps3.xml><?xml version="1.0" encoding="utf-8"?>
<ds:datastoreItem xmlns:ds="http://schemas.openxmlformats.org/officeDocument/2006/customXml" ds:itemID="{4D5E1A10-B5E6-482A-9521-846112537EBC}">
  <ds:schemaRefs/>
</ds:datastoreItem>
</file>

<file path=customXml/itemProps4.xml><?xml version="1.0" encoding="utf-8"?>
<ds:datastoreItem xmlns:ds="http://schemas.openxmlformats.org/officeDocument/2006/customXml" ds:itemID="{C6406FEB-B081-4DE3-B790-BA4B3B8258E1}">
  <ds:schemaRefs/>
</ds:datastoreItem>
</file>

<file path=customXml/itemProps5.xml><?xml version="1.0" encoding="utf-8"?>
<ds:datastoreItem xmlns:ds="http://schemas.openxmlformats.org/officeDocument/2006/customXml" ds:itemID="{A5211637-BEE7-4AAE-A4E7-A8EE3F203F81}">
  <ds:schemaRefs/>
</ds:datastoreItem>
</file>

<file path=customXml/itemProps6.xml><?xml version="1.0" encoding="utf-8"?>
<ds:datastoreItem xmlns:ds="http://schemas.openxmlformats.org/officeDocument/2006/customXml" ds:itemID="{1567431C-C3AB-4AF6-AD6E-548C5676A6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dcda1-f8c3-442f-ae64-e236c052732d"/>
    <ds:schemaRef ds:uri="715bde23-c48d-41ea-a697-dffaa8fba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BC3085B0-9751-4C0A-ACD6-ABA2085AAC35}">
  <ds:schemaRefs>
    <ds:schemaRef ds:uri="http://schemas.microsoft.com/office/2006/metadata/properties"/>
    <ds:schemaRef ds:uri="http://schemas.microsoft.com/office/infopath/2007/PartnerControls"/>
  </ds:schemaRefs>
</ds:datastoreItem>
</file>

<file path=customXml/itemProps8.xml><?xml version="1.0" encoding="utf-8"?>
<ds:datastoreItem xmlns:ds="http://schemas.openxmlformats.org/officeDocument/2006/customXml" ds:itemID="{68A48CB6-BD0D-4923-9904-A1B6E74851B2}">
  <ds:schemaRefs/>
</ds:datastoreItem>
</file>

<file path=customXml/itemProps9.xml><?xml version="1.0" encoding="utf-8"?>
<ds:datastoreItem xmlns:ds="http://schemas.openxmlformats.org/officeDocument/2006/customXml" ds:itemID="{5B29B696-7354-412C-9B8E-ED20D22F6B23}">
  <ds:schemaRefs/>
</ds:datastoreItem>
</file>

<file path=docProps/app.xml><?xml version="1.0" encoding="utf-8"?>
<Properties xmlns="http://schemas.openxmlformats.org/officeDocument/2006/extended-properties" xmlns:vt="http://schemas.openxmlformats.org/officeDocument/2006/docPropsVTypes">
  <Template>Thesis Powerpoint Elysia Gao</Template>
  <TotalTime>2200</TotalTime>
  <Words>2667</Words>
  <Application>Microsoft Office PowerPoint</Application>
  <PresentationFormat>Custom</PresentationFormat>
  <Paragraphs>250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Consolas</vt:lpstr>
      <vt:lpstr>Courier New</vt:lpstr>
      <vt:lpstr>Verdana</vt:lpstr>
      <vt:lpstr>Blank</vt:lpstr>
      <vt:lpstr>PowerPoint Presentation</vt:lpstr>
      <vt:lpstr>Predicting Emotional Responses in Urban Environments </vt:lpstr>
      <vt:lpstr>Context</vt:lpstr>
      <vt:lpstr>VAE with Regression Network</vt:lpstr>
      <vt:lpstr>GCN-based Encoder</vt:lpstr>
      <vt:lpstr>Results: Model Performance</vt:lpstr>
      <vt:lpstr>Results: Feature Importance</vt:lpstr>
      <vt:lpstr>Results: Spatial Analysis</vt:lpstr>
      <vt:lpstr>Results: Feature Intensity Analysis</vt:lpstr>
      <vt:lpstr>What Could Have Been Done Better</vt:lpstr>
      <vt:lpstr>Approaching the Topic Anew: Lessons Learned</vt:lpstr>
      <vt:lpstr>Problems and Lessons Learned</vt:lpstr>
      <vt:lpstr>Problems and Lessons Learned</vt:lpstr>
      <vt:lpstr>Problems and Lessons Learned</vt:lpstr>
      <vt:lpstr>Problems and Lessons Learned</vt:lpstr>
      <vt:lpstr>Problems and Lessons Learned</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Elysia Livia Gao</dc:creator>
  <cp:lastModifiedBy>Elysia Livia Gao</cp:lastModifiedBy>
  <cp:revision>73</cp:revision>
  <dcterms:created xsi:type="dcterms:W3CDTF">2024-07-06T18:15:17Z</dcterms:created>
  <dcterms:modified xsi:type="dcterms:W3CDTF">2024-07-08T07:00:42Z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imeStamp">
    <vt:lpwstr>2019-06-10T12:55:58.1255819Z</vt:lpwstr>
  </property>
  <property fmtid="{D5CDD505-2E9C-101B-9397-08002B2CF9AE}" pid="4" name="ContentTypeId">
    <vt:lpwstr>0x0101009ADA1FD2B40FDA458284BB6FCA763489</vt:lpwstr>
  </property>
</Properties>
</file>