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7cc7fcdd8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7cc7fcdd8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7cc7fcdd8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7cc7fcdd8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7cc7fcdd8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7cc7fcdd8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7cc7fcdd8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7cc7fcdd8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7cc7fcdd8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7cc7fcdd8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7cc7fcdd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7cc7fcdd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7cc7fcdd8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7cc7fcdd8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ommunity.rsa.com/docs/DOC-106145" TargetMode="External"/><Relationship Id="rId4" Type="http://schemas.openxmlformats.org/officeDocument/2006/relationships/hyperlink" Target="https://community.rsa.com/docs/DOC-101678" TargetMode="External"/><Relationship Id="rId5" Type="http://schemas.openxmlformats.org/officeDocument/2006/relationships/hyperlink" Target="https://community.rsa.com/docs/DOC-10168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912475"/>
            <a:ext cx="8118600" cy="137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Final Project - MadCap Flare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3000"/>
              <a:t>MCC Tech Writing - Spring 2020</a:t>
            </a:r>
            <a:endParaRPr sz="3000"/>
          </a:p>
        </p:txBody>
      </p:sp>
      <p:sp>
        <p:nvSpPr>
          <p:cNvPr id="60" name="Google Shape;60;p13"/>
          <p:cNvSpPr txBox="1"/>
          <p:nvPr>
            <p:ph idx="1" type="subTitle"/>
          </p:nvPr>
        </p:nvSpPr>
        <p:spPr>
          <a:xfrm>
            <a:off x="538694" y="3345488"/>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Meghana Arvind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Project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Week 10, we learned about different types of documentation portals and help systems. </a:t>
            </a:r>
            <a:br>
              <a:rPr lang="en"/>
            </a:br>
            <a:endParaRPr/>
          </a:p>
          <a:p>
            <a:pPr indent="-342900" lvl="0" marL="457200" rtl="0" algn="l">
              <a:spcBef>
                <a:spcPts val="0"/>
              </a:spcBef>
              <a:spcAft>
                <a:spcPts val="0"/>
              </a:spcAft>
              <a:buSzPts val="1800"/>
              <a:buChar char="-"/>
            </a:pPr>
            <a:r>
              <a:rPr lang="en"/>
              <a:t>For my project that week, I used MadCap Flare to create an online help system with an HTML output.</a:t>
            </a:r>
            <a:br>
              <a:rPr lang="en"/>
            </a:br>
            <a:endParaRPr/>
          </a:p>
          <a:p>
            <a:pPr indent="-342900" lvl="0" marL="457200" rtl="0" algn="l">
              <a:spcBef>
                <a:spcPts val="0"/>
              </a:spcBef>
              <a:spcAft>
                <a:spcPts val="0"/>
              </a:spcAft>
              <a:buSzPts val="1800"/>
              <a:buChar char="-"/>
            </a:pPr>
            <a:r>
              <a:rPr lang="en"/>
              <a:t>In my previous role in Technical Support, I authored many Knowledge Base articles for issues that I frequently helped customers resolve. This is what first led to my interest in technical writing and learning how to use MadCap Flare.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Used for the Project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MadCap Flare</a:t>
            </a:r>
            <a:endParaRPr/>
          </a:p>
          <a:p>
            <a:pPr indent="-317500" lvl="1" marL="914400" rtl="0" algn="l">
              <a:spcBef>
                <a:spcPts val="0"/>
              </a:spcBef>
              <a:spcAft>
                <a:spcPts val="0"/>
              </a:spcAft>
              <a:buSzPts val="1400"/>
              <a:buChar char="-"/>
            </a:pPr>
            <a:r>
              <a:rPr lang="en"/>
              <a:t>I used the Default HTML5 MadCap Flare template.</a:t>
            </a:r>
            <a:endParaRPr/>
          </a:p>
          <a:p>
            <a:pPr indent="-317500" lvl="1" marL="914400" rtl="0" algn="l">
              <a:spcBef>
                <a:spcPts val="0"/>
              </a:spcBef>
              <a:spcAft>
                <a:spcPts val="0"/>
              </a:spcAft>
              <a:buSzPts val="1400"/>
              <a:buChar char="-"/>
            </a:pPr>
            <a:r>
              <a:rPr lang="en"/>
              <a:t>I modified the template colors based on the RSA colors (a dark shade of red, black, and white).  </a:t>
            </a:r>
            <a:br>
              <a:rPr lang="en"/>
            </a:br>
            <a:endParaRPr/>
          </a:p>
          <a:p>
            <a:pPr indent="-342900" lvl="0" marL="457200" rtl="0" algn="l">
              <a:spcBef>
                <a:spcPts val="0"/>
              </a:spcBef>
              <a:spcAft>
                <a:spcPts val="0"/>
              </a:spcAft>
              <a:buSzPts val="1800"/>
              <a:buChar char="-"/>
            </a:pPr>
            <a:r>
              <a:rPr lang="en"/>
              <a:t>One RSA NetWitness Platform Knowledge Base article which I authored </a:t>
            </a:r>
            <a:endParaRPr/>
          </a:p>
          <a:p>
            <a:pPr indent="-317500" lvl="1" marL="914400" rtl="0" algn="l">
              <a:spcBef>
                <a:spcPts val="0"/>
              </a:spcBef>
              <a:spcAft>
                <a:spcPts val="0"/>
              </a:spcAft>
              <a:buSzPts val="1400"/>
              <a:buChar char="-"/>
            </a:pPr>
            <a:r>
              <a:rPr lang="en"/>
              <a:t>“</a:t>
            </a:r>
            <a:r>
              <a:rPr lang="en"/>
              <a:t>In RSA NetWitness version 11.3.x, queries in Investigate &gt; Navigate are automatically modified”</a:t>
            </a:r>
            <a:br>
              <a:rPr lang="en"/>
            </a:br>
            <a:endParaRPr/>
          </a:p>
          <a:p>
            <a:pPr indent="-342900" lvl="0" marL="457200" rtl="0" algn="l">
              <a:spcBef>
                <a:spcPts val="0"/>
              </a:spcBef>
              <a:spcAft>
                <a:spcPts val="0"/>
              </a:spcAft>
              <a:buSzPts val="1800"/>
              <a:buChar char="-"/>
            </a:pPr>
            <a:r>
              <a:rPr lang="en"/>
              <a:t>RSA NetWitness Platform official product documentation (Release Notes, System Requirements)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Choose MadCap Flare?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 use it daily at work to author documentation, so I have had experience using it for about 6 months at this point. </a:t>
            </a:r>
            <a:br>
              <a:rPr lang="en"/>
            </a:br>
            <a:endParaRPr/>
          </a:p>
          <a:p>
            <a:pPr indent="-342900" lvl="0" marL="457200" rtl="0" algn="l">
              <a:spcBef>
                <a:spcPts val="0"/>
              </a:spcBef>
              <a:spcAft>
                <a:spcPts val="0"/>
              </a:spcAft>
              <a:buSzPts val="1800"/>
              <a:buChar char="-"/>
            </a:pPr>
            <a:r>
              <a:rPr lang="en"/>
              <a:t>After using Flare, I preferred it to using MS Word, and especially to FrameMaker.</a:t>
            </a:r>
            <a:endParaRPr/>
          </a:p>
          <a:p>
            <a:pPr indent="-317500" lvl="1" marL="914400" rtl="0" algn="l">
              <a:spcBef>
                <a:spcPts val="0"/>
              </a:spcBef>
              <a:spcAft>
                <a:spcPts val="0"/>
              </a:spcAft>
              <a:buSzPts val="1400"/>
              <a:buChar char="-"/>
            </a:pPr>
            <a:r>
              <a:rPr lang="en"/>
              <a:t>Before learning to use FrameMaker in this class, I took a short online course on FrameMaker, but I still found it far too confusing to use.</a:t>
            </a:r>
            <a:br>
              <a:rPr lang="en"/>
            </a:br>
            <a:endParaRPr/>
          </a:p>
          <a:p>
            <a:pPr indent="-317500" lvl="1" marL="914400" rtl="0" algn="l">
              <a:spcBef>
                <a:spcPts val="0"/>
              </a:spcBef>
              <a:spcAft>
                <a:spcPts val="0"/>
              </a:spcAft>
              <a:buSzPts val="1400"/>
              <a:buChar char="-"/>
            </a:pPr>
            <a:r>
              <a:rPr lang="en"/>
              <a:t>I still use MS Word for writing, but found features such as the Table of Contents, indexes, and different section headings slightly difficult to configure, especially after adding or modifying content to the file.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MadCap Flare</a:t>
            </a:r>
            <a:endParaRPr/>
          </a:p>
        </p:txBody>
      </p:sp>
      <p:sp>
        <p:nvSpPr>
          <p:cNvPr id="84" name="Google Shape;84;p17"/>
          <p:cNvSpPr txBox="1"/>
          <p:nvPr>
            <p:ph idx="1" type="body"/>
          </p:nvPr>
        </p:nvSpPr>
        <p:spPr>
          <a:xfrm>
            <a:off x="311700" y="1152475"/>
            <a:ext cx="8520600" cy="3680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Easy to connect to source control</a:t>
            </a:r>
            <a:br>
              <a:rPr lang="en" sz="1500"/>
            </a:br>
            <a:endParaRPr sz="1500"/>
          </a:p>
          <a:p>
            <a:pPr indent="-323850" lvl="0" marL="457200" rtl="0" algn="l">
              <a:spcBef>
                <a:spcPts val="0"/>
              </a:spcBef>
              <a:spcAft>
                <a:spcPts val="0"/>
              </a:spcAft>
              <a:buSzPts val="1500"/>
              <a:buChar char="●"/>
            </a:pPr>
            <a:r>
              <a:rPr lang="en" sz="1500"/>
              <a:t>Easy to organize content such as:</a:t>
            </a:r>
            <a:endParaRPr sz="1500"/>
          </a:p>
          <a:p>
            <a:pPr indent="-323850" lvl="1" marL="914400" rtl="0" algn="l">
              <a:spcBef>
                <a:spcPts val="0"/>
              </a:spcBef>
              <a:spcAft>
                <a:spcPts val="0"/>
              </a:spcAft>
              <a:buSzPts val="1500"/>
              <a:buChar char="○"/>
            </a:pPr>
            <a:r>
              <a:rPr lang="en" sz="1500"/>
              <a:t>Table of contents</a:t>
            </a:r>
            <a:endParaRPr sz="1500"/>
          </a:p>
          <a:p>
            <a:pPr indent="-323850" lvl="1" marL="914400" rtl="0" algn="l">
              <a:spcBef>
                <a:spcPts val="0"/>
              </a:spcBef>
              <a:spcAft>
                <a:spcPts val="0"/>
              </a:spcAft>
              <a:buSzPts val="1500"/>
              <a:buChar char="○"/>
            </a:pPr>
            <a:r>
              <a:rPr lang="en" sz="1500"/>
              <a:t>Conditional text</a:t>
            </a:r>
            <a:endParaRPr sz="1500"/>
          </a:p>
          <a:p>
            <a:pPr indent="-323850" lvl="1" marL="914400" rtl="0" algn="l">
              <a:spcBef>
                <a:spcPts val="0"/>
              </a:spcBef>
              <a:spcAft>
                <a:spcPts val="0"/>
              </a:spcAft>
              <a:buSzPts val="1500"/>
              <a:buChar char="○"/>
            </a:pPr>
            <a:r>
              <a:rPr lang="en" sz="1500"/>
              <a:t>Variables, snippets, etc.</a:t>
            </a:r>
            <a:br>
              <a:rPr lang="en" sz="1500"/>
            </a:br>
            <a:endParaRPr sz="1500"/>
          </a:p>
          <a:p>
            <a:pPr indent="-323850" lvl="0" marL="457200" rtl="0" algn="l">
              <a:spcBef>
                <a:spcPts val="0"/>
              </a:spcBef>
              <a:spcAft>
                <a:spcPts val="0"/>
              </a:spcAft>
              <a:buSzPts val="1500"/>
              <a:buChar char="●"/>
            </a:pPr>
            <a:r>
              <a:rPr lang="en" sz="1500"/>
              <a:t>Many templates to use for different outputs such as HTML5 and PDF</a:t>
            </a:r>
            <a:br>
              <a:rPr lang="en" sz="1500"/>
            </a:br>
            <a:endParaRPr sz="1500"/>
          </a:p>
          <a:p>
            <a:pPr indent="-323850" lvl="0" marL="457200" rtl="0" algn="l">
              <a:spcBef>
                <a:spcPts val="0"/>
              </a:spcBef>
              <a:spcAft>
                <a:spcPts val="0"/>
              </a:spcAft>
              <a:buSzPts val="1500"/>
              <a:buChar char="●"/>
            </a:pPr>
            <a:r>
              <a:rPr lang="en" sz="1500"/>
              <a:t>XML/HTML editor allows you to manually override any formatting that you cannot fix in the text editor.</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 Learned</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software is fairly simple to use although it looks very intimidating at first. </a:t>
            </a:r>
            <a:br>
              <a:rPr lang="en"/>
            </a:br>
            <a:endParaRPr/>
          </a:p>
          <a:p>
            <a:pPr indent="-342900" lvl="0" marL="457200" rtl="0" algn="l">
              <a:spcBef>
                <a:spcPts val="0"/>
              </a:spcBef>
              <a:spcAft>
                <a:spcPts val="0"/>
              </a:spcAft>
              <a:buSzPts val="1800"/>
              <a:buChar char="-"/>
            </a:pPr>
            <a:r>
              <a:rPr lang="en"/>
              <a:t>It is a great tool that is beneficial for technical writers.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Thank you for a great semester!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700">
                <a:solidFill>
                  <a:srgbClr val="333333"/>
                </a:solidFill>
                <a:highlight>
                  <a:srgbClr val="FFFFFF"/>
                </a:highlight>
                <a:latin typeface="Times New Roman"/>
                <a:ea typeface="Times New Roman"/>
                <a:cs typeface="Times New Roman"/>
                <a:sym typeface="Times New Roman"/>
              </a:rPr>
              <a:t>000037712 - In RSA NetWitness version 11.3.x, queries in Investigate &gt; Navigate are automatically modified. (2019, August 6). Retrieved from </a:t>
            </a:r>
            <a:r>
              <a:rPr lang="en" sz="1700" u="sng">
                <a:solidFill>
                  <a:schemeClr val="accent5"/>
                </a:solidFill>
                <a:highlight>
                  <a:srgbClr val="FFFFFF"/>
                </a:highlight>
                <a:latin typeface="Times New Roman"/>
                <a:ea typeface="Times New Roman"/>
                <a:cs typeface="Times New Roman"/>
                <a:sym typeface="Times New Roman"/>
                <a:hlinkClick r:id="rId3"/>
              </a:rPr>
              <a:t>https://community.rsa.com/docs/DOC-106145</a:t>
            </a:r>
            <a:r>
              <a:rPr lang="en" sz="1700">
                <a:solidFill>
                  <a:srgbClr val="333333"/>
                </a:solidFill>
                <a:highlight>
                  <a:srgbClr val="FFFFFF"/>
                </a:highlight>
                <a:latin typeface="Times New Roman"/>
                <a:ea typeface="Times New Roman"/>
                <a:cs typeface="Times New Roman"/>
                <a:sym typeface="Times New Roman"/>
              </a:rPr>
              <a:t> </a:t>
            </a:r>
            <a:br>
              <a:rPr lang="en" sz="1700">
                <a:solidFill>
                  <a:srgbClr val="333333"/>
                </a:solidFill>
                <a:highlight>
                  <a:srgbClr val="FFFFFF"/>
                </a:highlight>
                <a:latin typeface="Times New Roman"/>
                <a:ea typeface="Times New Roman"/>
                <a:cs typeface="Times New Roman"/>
                <a:sym typeface="Times New Roman"/>
              </a:rPr>
            </a:br>
            <a:endParaRPr sz="1700">
              <a:solidFill>
                <a:srgbClr val="333333"/>
              </a:solidFill>
              <a:highlight>
                <a:srgbClr val="FFFFFF"/>
              </a:highlight>
              <a:latin typeface="Times New Roman"/>
              <a:ea typeface="Times New Roman"/>
              <a:cs typeface="Times New Roman"/>
              <a:sym typeface="Times New Roman"/>
            </a:endParaRPr>
          </a:p>
          <a:p>
            <a:pPr indent="-374650" lvl="0" marL="457200" rtl="0" algn="l">
              <a:spcBef>
                <a:spcPts val="0"/>
              </a:spcBef>
              <a:spcAft>
                <a:spcPts val="0"/>
              </a:spcAft>
              <a:buSzPts val="2300"/>
              <a:buChar char="-"/>
            </a:pPr>
            <a:r>
              <a:rPr lang="en" sz="1700">
                <a:solidFill>
                  <a:srgbClr val="333333"/>
                </a:solidFill>
                <a:highlight>
                  <a:srgbClr val="FFFFFF"/>
                </a:highlight>
                <a:latin typeface="Times New Roman"/>
                <a:ea typeface="Times New Roman"/>
                <a:cs typeface="Times New Roman"/>
                <a:sym typeface="Times New Roman"/>
              </a:rPr>
              <a:t>Kulkarni, S. (2020, April 6). Release Notes 11.3: Introduction. Retrieved May 13, 2020, from </a:t>
            </a:r>
            <a:r>
              <a:rPr lang="en" sz="1700" u="sng">
                <a:solidFill>
                  <a:schemeClr val="hlink"/>
                </a:solidFill>
                <a:highlight>
                  <a:srgbClr val="FFFFFF"/>
                </a:highlight>
                <a:latin typeface="Times New Roman"/>
                <a:ea typeface="Times New Roman"/>
                <a:cs typeface="Times New Roman"/>
                <a:sym typeface="Times New Roman"/>
                <a:hlinkClick r:id="rId4"/>
              </a:rPr>
              <a:t>https://community.rsa.com/docs/DOC-101678</a:t>
            </a:r>
            <a:br>
              <a:rPr lang="en" sz="1700">
                <a:solidFill>
                  <a:srgbClr val="333333"/>
                </a:solidFill>
                <a:highlight>
                  <a:srgbClr val="FFFFFF"/>
                </a:highlight>
                <a:latin typeface="Times New Roman"/>
                <a:ea typeface="Times New Roman"/>
                <a:cs typeface="Times New Roman"/>
                <a:sym typeface="Times New Roman"/>
              </a:rPr>
            </a:br>
            <a:endParaRPr sz="1700">
              <a:solidFill>
                <a:srgbClr val="333333"/>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rgbClr val="333333"/>
              </a:buClr>
              <a:buSzPts val="1700"/>
              <a:buFont typeface="Times New Roman"/>
              <a:buChar char="-"/>
            </a:pPr>
            <a:r>
              <a:rPr lang="en" sz="1700">
                <a:solidFill>
                  <a:srgbClr val="333333"/>
                </a:solidFill>
                <a:highlight>
                  <a:srgbClr val="FFFFFF"/>
                </a:highlight>
                <a:latin typeface="Times New Roman"/>
                <a:ea typeface="Times New Roman"/>
                <a:cs typeface="Times New Roman"/>
                <a:sym typeface="Times New Roman"/>
              </a:rPr>
              <a:t>Release Notes 11.3: Fixed Issues. (2019, October 8). Retrieved May 13, 2020, from </a:t>
            </a:r>
            <a:r>
              <a:rPr lang="en" sz="1700" u="sng">
                <a:solidFill>
                  <a:schemeClr val="hlink"/>
                </a:solidFill>
                <a:highlight>
                  <a:srgbClr val="FFFFFF"/>
                </a:highlight>
                <a:latin typeface="Times New Roman"/>
                <a:ea typeface="Times New Roman"/>
                <a:cs typeface="Times New Roman"/>
                <a:sym typeface="Times New Roman"/>
                <a:hlinkClick r:id="rId5"/>
              </a:rPr>
              <a:t>https://community.rsa.com/docs/DOC-101684</a:t>
            </a:r>
            <a:endParaRPr sz="17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