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F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2190" autoAdjust="0"/>
  </p:normalViewPr>
  <p:slideViewPr>
    <p:cSldViewPr snapToGrid="0">
      <p:cViewPr varScale="1">
        <p:scale>
          <a:sx n="76" d="100"/>
          <a:sy n="76" d="100"/>
        </p:scale>
        <p:origin x="20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09812-FD1F-415A-B542-7E6FA05DC5A0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8168-1A31-48B2-9208-1A85310A2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8168-1A31-48B2-9208-1A85310A2DB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7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6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0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3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2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4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3789-A485-45FC-ABD3-469FE75DC69D}" type="datetimeFigureOut">
              <a:rPr lang="en-GB" smtClean="0"/>
              <a:t>29/01/2016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8CA8-8168-4393-BDBA-2A7246C12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6688" y="138607"/>
            <a:ext cx="51753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HMAC_1 ALGORITHM</a:t>
            </a:r>
            <a:endParaRPr lang="en-US" sz="5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8196" y="1024186"/>
            <a:ext cx="2284329" cy="900368"/>
            <a:chOff x="292608" y="329183"/>
            <a:chExt cx="2284801" cy="963169"/>
          </a:xfrm>
        </p:grpSpPr>
        <p:grpSp>
          <p:nvGrpSpPr>
            <p:cNvPr id="12" name="Group 11"/>
            <p:cNvGrpSpPr/>
            <p:nvPr/>
          </p:nvGrpSpPr>
          <p:grpSpPr>
            <a:xfrm>
              <a:off x="292608" y="329184"/>
              <a:ext cx="1091182" cy="963168"/>
              <a:chOff x="292608" y="329184"/>
              <a:chExt cx="1091182" cy="963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2608" y="329184"/>
                <a:ext cx="1091182" cy="96316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2608" y="485841"/>
                <a:ext cx="109118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b="1" u="sng" dirty="0" smtClean="0"/>
                  <a:t>KEY</a:t>
                </a:r>
              </a:p>
              <a:p>
                <a:pPr algn="ctr"/>
                <a:endParaRPr lang="en-ZA" sz="700" b="1" u="sng" dirty="0" smtClean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322832" y="329183"/>
              <a:ext cx="1254577" cy="963168"/>
              <a:chOff x="1322832" y="329183"/>
              <a:chExt cx="1254577" cy="96316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26462" y="329183"/>
                <a:ext cx="1108275" cy="963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322832" y="509258"/>
                <a:ext cx="1254577" cy="3621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ZA" sz="1600" b="1" u="sng" dirty="0" smtClean="0"/>
                  <a:t>PADDING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173909" y="2265351"/>
            <a:ext cx="3185488" cy="790137"/>
            <a:chOff x="3835170" y="2394899"/>
            <a:chExt cx="3796140" cy="1019053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685" y="2394899"/>
              <a:ext cx="3522776" cy="668876"/>
              <a:chOff x="292608" y="1434688"/>
              <a:chExt cx="3389376" cy="9631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292608" y="1434688"/>
                <a:ext cx="3389376" cy="9631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26592" y="1536192"/>
                <a:ext cx="2206752" cy="5318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b="1" u="sng" dirty="0" smtClean="0"/>
                  <a:t>&gt;= 16-BIT KEY</a:t>
                </a:r>
                <a:endParaRPr lang="en-GB" b="1" u="sng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966168" y="3063775"/>
              <a:ext cx="3519293" cy="302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35170" y="3076549"/>
              <a:ext cx="3796140" cy="3374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ZA" sz="1100" b="1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CUEH-HASH() ALGORITHM (1</a:t>
              </a:r>
              <a:r>
                <a:rPr lang="en-ZA" sz="1100" b="1" baseline="30000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</a:t>
              </a:r>
              <a:r>
                <a:rPr lang="en-ZA" sz="1100" b="1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TIME)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3528978"/>
            <a:ext cx="6117211" cy="812631"/>
            <a:chOff x="0" y="3528978"/>
            <a:chExt cx="6117211" cy="812631"/>
          </a:xfrm>
        </p:grpSpPr>
        <p:sp>
          <p:nvSpPr>
            <p:cNvPr id="20" name="Rectangle 19"/>
            <p:cNvSpPr/>
            <p:nvPr/>
          </p:nvSpPr>
          <p:spPr>
            <a:xfrm>
              <a:off x="58371" y="3547605"/>
              <a:ext cx="6058840" cy="5010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070" y="3620775"/>
              <a:ext cx="2742314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b="1" u="sng" dirty="0" smtClean="0">
                  <a:solidFill>
                    <a:schemeClr val="tx1"/>
                  </a:solidFill>
                </a:rPr>
                <a:t>16-BIT HASHED KEY</a:t>
              </a:r>
              <a:endParaRPr lang="en-GB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371" y="4067325"/>
              <a:ext cx="6058840" cy="24140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3695" y="3626123"/>
              <a:ext cx="280790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u="sng" dirty="0" smtClean="0"/>
                <a:t>MESSAGE</a:t>
              </a:r>
              <a:endParaRPr lang="en-GB" b="1" u="sn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82525" y="3528978"/>
              <a:ext cx="294580" cy="501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 smtClean="0"/>
                <a:t>+</a:t>
              </a:r>
              <a:endParaRPr lang="en-GB" sz="36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4064610"/>
              <a:ext cx="60737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b="1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CUEH-HASH() ALGORITHM (2</a:t>
              </a:r>
              <a:r>
                <a:rPr lang="en-ZA" sz="1200" b="1" baseline="30000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ND</a:t>
              </a:r>
              <a:r>
                <a:rPr lang="en-ZA" sz="1200" b="1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TIME)</a:t>
              </a:r>
            </a:p>
          </p:txBody>
        </p:sp>
      </p:grpSp>
      <p:sp>
        <p:nvSpPr>
          <p:cNvPr id="45" name="Down Arrow 44"/>
          <p:cNvSpPr/>
          <p:nvPr/>
        </p:nvSpPr>
        <p:spPr>
          <a:xfrm>
            <a:off x="1628207" y="1967058"/>
            <a:ext cx="187860" cy="28582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>
            <a:off x="1578242" y="3092065"/>
            <a:ext cx="319401" cy="423849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>
            <a:off x="86446" y="4851284"/>
            <a:ext cx="3290740" cy="923491"/>
            <a:chOff x="3936197" y="5228086"/>
            <a:chExt cx="3646983" cy="898902"/>
          </a:xfrm>
        </p:grpSpPr>
        <p:sp>
          <p:nvSpPr>
            <p:cNvPr id="49" name="Rectangle 48"/>
            <p:cNvSpPr/>
            <p:nvPr/>
          </p:nvSpPr>
          <p:spPr>
            <a:xfrm>
              <a:off x="3936197" y="5228086"/>
              <a:ext cx="3646983" cy="898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59543" y="5260261"/>
              <a:ext cx="3400290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b="1" dirty="0" smtClean="0">
                  <a:solidFill>
                    <a:srgbClr val="0AF61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RESULT:</a:t>
              </a:r>
            </a:p>
            <a:p>
              <a:pPr algn="ctr"/>
              <a:endParaRPr lang="en-ZA" sz="1050" b="1" dirty="0" smtClean="0">
                <a:solidFill>
                  <a:srgbClr val="0AF6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ZA" b="1" dirty="0" smtClean="0">
                  <a:solidFill>
                    <a:srgbClr val="0AF61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16-BIT HASH | MESSAGE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51176" y="0"/>
            <a:ext cx="6377708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hmac_blocksize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=16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strToNum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out=0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out=out&lt;&lt;8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out^=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out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numToStr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out=""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!=0: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out=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255)+out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&gt;&gt;8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out</a:t>
            </a:r>
          </a:p>
          <a:p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Z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cueh_hash_1(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)%2!=0: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+=" " </a:t>
            </a:r>
            <a:r>
              <a:rPr lang="en-GB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#Padding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n-GB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#Our accumulator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range(0,len(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),2): 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j=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[pos+1]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#XOR first char onto lowest 8 bits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^=(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(j)&lt;&lt;8)  </a:t>
            </a:r>
            <a:r>
              <a:rPr lang="en-GB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#and second char onto highest 8 bits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Z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</a:t>
            </a:r>
          </a:p>
          <a:p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cueh_hmac_1(key, message):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key=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message=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(key)&gt;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hmac_blocksize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/8: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key=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numToStr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(cueh_hash_1(key))</a:t>
            </a:r>
            <a:r>
              <a:rPr lang="en-GB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#Keys are shortened to </a:t>
            </a:r>
            <a:r>
              <a:rPr lang="en-GB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endParaRPr lang="en-GB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(key)&lt;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hmac_blocksize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/8: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key+=" " </a:t>
            </a:r>
            <a:r>
              <a:rPr lang="en-GB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#Keys are padded with spaces if they're too short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cueh_hash_1(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key+message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ZA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__name__=="__main__":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="CODING"  </a:t>
            </a:r>
            <a:r>
              <a:rPr lang="en-GB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known by both parties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authedMessage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="ST"</a:t>
            </a: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out=cueh_hmac_1(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secretKey,authedMessage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("%d|%s"%(out, </a:t>
            </a: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authedMessage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1543643" y="4371877"/>
            <a:ext cx="421437" cy="37975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07" y="-10081"/>
            <a:ext cx="10988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u="sng" dirty="0" smtClean="0"/>
              <a:t>KEY: ‘CODING’ </a:t>
            </a:r>
            <a:r>
              <a:rPr lang="en-ZA" b="1" dirty="0" smtClean="0"/>
              <a:t>	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C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01000011	</a:t>
            </a:r>
            <a:r>
              <a:rPr lang="en-ZA" dirty="0" smtClean="0"/>
              <a:t>/</a:t>
            </a:r>
            <a:r>
              <a:rPr lang="en-ZA" dirty="0" smtClean="0">
                <a:solidFill>
                  <a:srgbClr val="0070C0"/>
                </a:solidFill>
              </a:rPr>
              <a:t>          0000000001000011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O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01001111	</a:t>
            </a:r>
            <a:r>
              <a:rPr lang="en-ZA" dirty="0" smtClean="0"/>
              <a:t>&lt;&lt; 8 = </a:t>
            </a:r>
            <a:r>
              <a:rPr lang="en-ZA" dirty="0" smtClean="0">
                <a:solidFill>
                  <a:srgbClr val="0070C0"/>
                </a:solidFill>
              </a:rPr>
              <a:t>0100111100000000    </a:t>
            </a:r>
            <a:r>
              <a:rPr lang="en-ZA" dirty="0" smtClean="0"/>
              <a:t>(EVERY 2</a:t>
            </a:r>
            <a:r>
              <a:rPr lang="en-ZA" baseline="30000" dirty="0" smtClean="0"/>
              <a:t>ND</a:t>
            </a:r>
            <a:r>
              <a:rPr lang="en-ZA" dirty="0" smtClean="0"/>
              <a:t> CHAR CHARACTER IS SHIFTED 8 BITS DURING HASHING)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D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01000100	</a:t>
            </a:r>
            <a:r>
              <a:rPr lang="en-ZA" dirty="0" smtClean="0"/>
              <a:t>/</a:t>
            </a:r>
            <a:r>
              <a:rPr lang="en-ZA" dirty="0" smtClean="0">
                <a:solidFill>
                  <a:srgbClr val="0070C0"/>
                </a:solidFill>
              </a:rPr>
              <a:t>          0000000001000100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 I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01001001	</a:t>
            </a:r>
            <a:r>
              <a:rPr lang="en-ZA" dirty="0" smtClean="0"/>
              <a:t>&lt;&lt; 8 = </a:t>
            </a:r>
            <a:r>
              <a:rPr lang="en-ZA" dirty="0" smtClean="0">
                <a:solidFill>
                  <a:srgbClr val="0070C0"/>
                </a:solidFill>
              </a:rPr>
              <a:t>0100100100000000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N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01001110</a:t>
            </a:r>
            <a:r>
              <a:rPr lang="en-ZA" dirty="0" smtClean="0"/>
              <a:t>	/          </a:t>
            </a:r>
            <a:r>
              <a:rPr lang="en-ZA" dirty="0" smtClean="0">
                <a:solidFill>
                  <a:srgbClr val="0070C0"/>
                </a:solidFill>
              </a:rPr>
              <a:t>0000000001001110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G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01000111</a:t>
            </a:r>
            <a:r>
              <a:rPr lang="en-ZA" dirty="0" smtClean="0"/>
              <a:t>	&lt;&lt; 8 = </a:t>
            </a:r>
            <a:r>
              <a:rPr lang="en-ZA" dirty="0" smtClean="0">
                <a:solidFill>
                  <a:srgbClr val="0070C0"/>
                </a:solidFill>
              </a:rPr>
              <a:t>0100011100000000</a:t>
            </a:r>
          </a:p>
          <a:p>
            <a:endParaRPr lang="en-ZA" dirty="0" smtClean="0">
              <a:solidFill>
                <a:srgbClr val="0070C0"/>
              </a:solidFill>
            </a:endParaRPr>
          </a:p>
          <a:p>
            <a:r>
              <a:rPr lang="en-ZA" b="1" u="sng" dirty="0" smtClean="0"/>
              <a:t>MESSAGE:</a:t>
            </a:r>
            <a:r>
              <a:rPr lang="en-GB" b="1" u="sng" dirty="0" smtClean="0"/>
              <a:t> ‘ST’</a:t>
            </a:r>
            <a:r>
              <a:rPr lang="en-GB" sz="1100" b="1" u="sng" dirty="0" smtClean="0"/>
              <a:t>RING</a:t>
            </a:r>
            <a:endParaRPr lang="en-GB" b="1" u="sng" dirty="0" smtClean="0"/>
          </a:p>
          <a:p>
            <a:r>
              <a:rPr lang="en-ZA" dirty="0" smtClean="0">
                <a:solidFill>
                  <a:srgbClr val="FF0000"/>
                </a:solidFill>
              </a:rPr>
              <a:t>S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01010011</a:t>
            </a:r>
            <a:r>
              <a:rPr lang="en-ZA" dirty="0" smtClean="0"/>
              <a:t>	/          </a:t>
            </a:r>
            <a:r>
              <a:rPr lang="en-ZA" dirty="0" smtClean="0">
                <a:solidFill>
                  <a:srgbClr val="0070C0"/>
                </a:solidFill>
              </a:rPr>
              <a:t>0000000001010011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T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01010100</a:t>
            </a:r>
            <a:r>
              <a:rPr lang="en-ZA" dirty="0" smtClean="0"/>
              <a:t>	&lt;&lt; 8 = </a:t>
            </a:r>
            <a:r>
              <a:rPr lang="en-ZA" dirty="0" smtClean="0">
                <a:solidFill>
                  <a:srgbClr val="0070C0"/>
                </a:solidFill>
              </a:rPr>
              <a:t>0101010000000000</a:t>
            </a:r>
          </a:p>
          <a:p>
            <a:endParaRPr lang="en-ZA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79607" y="3498044"/>
            <a:ext cx="3075237" cy="1391671"/>
            <a:chOff x="292608" y="318789"/>
            <a:chExt cx="2284801" cy="973563"/>
          </a:xfrm>
        </p:grpSpPr>
        <p:grpSp>
          <p:nvGrpSpPr>
            <p:cNvPr id="7" name="Group 6"/>
            <p:cNvGrpSpPr/>
            <p:nvPr/>
          </p:nvGrpSpPr>
          <p:grpSpPr>
            <a:xfrm>
              <a:off x="292608" y="329184"/>
              <a:ext cx="1091182" cy="963168"/>
              <a:chOff x="292608" y="329184"/>
              <a:chExt cx="1091182" cy="96316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2608" y="329184"/>
                <a:ext cx="1091182" cy="96316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92608" y="329184"/>
                <a:ext cx="1091182" cy="50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b="1" u="sng" dirty="0" smtClean="0"/>
                  <a:t>KEY</a:t>
                </a:r>
              </a:p>
              <a:p>
                <a:pPr algn="ctr"/>
                <a:endParaRPr lang="en-ZA" sz="700" b="1" u="sng" dirty="0"/>
              </a:p>
              <a:p>
                <a:pPr algn="ctr"/>
                <a:r>
                  <a:rPr lang="en-ZA" sz="1600" b="1" dirty="0" smtClean="0"/>
                  <a:t>‘CODING’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22832" y="318789"/>
              <a:ext cx="1254577" cy="973562"/>
              <a:chOff x="1322832" y="318789"/>
              <a:chExt cx="1254577" cy="97356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426462" y="329183"/>
                <a:ext cx="1108275" cy="963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22832" y="318789"/>
                <a:ext cx="1254577" cy="900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600" b="1" u="sng" dirty="0" smtClean="0"/>
                  <a:t>PADDING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ZA" sz="1050" b="1" dirty="0" smtClean="0"/>
                  <a:t> WITH A SPACE CHAR‘ ‘</a:t>
                </a:r>
              </a:p>
              <a:p>
                <a:pPr algn="ctr">
                  <a:lnSpc>
                    <a:spcPct val="150000"/>
                  </a:lnSpc>
                </a:pPr>
                <a:endParaRPr lang="en-ZA" sz="900" b="1" dirty="0" smtClean="0"/>
              </a:p>
              <a:p>
                <a:pPr algn="ctr"/>
                <a:r>
                  <a:rPr lang="en-ZA" sz="1050" b="1" dirty="0" smtClean="0"/>
                  <a:t>IF KEY IS &lt; 16 BITS</a:t>
                </a:r>
              </a:p>
              <a:p>
                <a:pPr algn="ctr"/>
                <a:r>
                  <a:rPr lang="en-ZA" sz="1050" b="1" dirty="0" smtClean="0"/>
                  <a:t>OR &lt; 2 CHARS</a:t>
                </a:r>
                <a:endParaRPr lang="en-ZA" sz="1050" b="1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-457951" y="5045089"/>
            <a:ext cx="7057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As the key is &gt;= 16-bit (2 chars) we do not need to add padding. </a:t>
            </a:r>
          </a:p>
          <a:p>
            <a:pPr algn="ctr"/>
            <a:r>
              <a:rPr lang="en-ZA" dirty="0"/>
              <a:t>	</a:t>
            </a:r>
            <a:r>
              <a:rPr lang="en-ZA" dirty="0" smtClean="0"/>
              <a:t>We continue to 1</a:t>
            </a:r>
            <a:r>
              <a:rPr lang="en-ZA" baseline="30000" dirty="0" smtClean="0"/>
              <a:t>st</a:t>
            </a:r>
            <a:r>
              <a:rPr lang="en-ZA" dirty="0" smtClean="0"/>
              <a:t> key=numToStr(cueh_hash_1 (key) )</a:t>
            </a:r>
          </a:p>
          <a:p>
            <a:pPr algn="ctr"/>
            <a:r>
              <a:rPr lang="en-ZA" dirty="0" smtClean="0"/>
              <a:t>----------------------------------------------------------------------------------------</a:t>
            </a:r>
          </a:p>
          <a:p>
            <a:pPr algn="ctr"/>
            <a:r>
              <a:rPr lang="en-ZA" dirty="0" smtClean="0"/>
              <a:t> If it was, we would pad it with a space‘ ‘ to represent a character. </a:t>
            </a:r>
          </a:p>
          <a:p>
            <a:pPr algn="ctr"/>
            <a:r>
              <a:rPr lang="en-ZA" dirty="0"/>
              <a:t>	</a:t>
            </a:r>
            <a:r>
              <a:rPr lang="en-ZA" dirty="0" smtClean="0"/>
              <a:t>Then continue to 2</a:t>
            </a:r>
            <a:r>
              <a:rPr lang="en-ZA" baseline="30000" dirty="0" smtClean="0"/>
              <a:t>nd</a:t>
            </a:r>
            <a:r>
              <a:rPr lang="en-ZA" dirty="0" smtClean="0"/>
              <a:t>  key=numToStr(cueh_hash_1 (key) 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78708" y="4615174"/>
            <a:ext cx="5781589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cueh_hmac_1(key, message):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key=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message=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(key)&gt;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hmac_blocksize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/8: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key=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numToStr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(cueh_hash_1(key))</a:t>
            </a:r>
            <a:r>
              <a:rPr lang="en-GB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#Keys are shortened to </a:t>
            </a:r>
            <a:r>
              <a:rPr lang="en-GB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endParaRPr lang="en-GB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(key)&lt;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hmac_blocksize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/8: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key+=" " </a:t>
            </a:r>
            <a:r>
              <a:rPr lang="en-GB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#Keys are padded with spaces if they're too short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cueh_hash_1(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key+message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69010" y="5385991"/>
            <a:ext cx="670197" cy="4516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179825" y="5691177"/>
            <a:ext cx="559382" cy="4055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3213463"/>
            <a:ext cx="120962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04096" y="273380"/>
            <a:ext cx="4262034" cy="1355320"/>
            <a:chOff x="3962685" y="2394899"/>
            <a:chExt cx="3522776" cy="971425"/>
          </a:xfrm>
        </p:grpSpPr>
        <p:grpSp>
          <p:nvGrpSpPr>
            <p:cNvPr id="5" name="Group 4"/>
            <p:cNvGrpSpPr/>
            <p:nvPr/>
          </p:nvGrpSpPr>
          <p:grpSpPr>
            <a:xfrm>
              <a:off x="3962685" y="2394899"/>
              <a:ext cx="3522776" cy="668876"/>
              <a:chOff x="292608" y="1434688"/>
              <a:chExt cx="3389376" cy="9631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292608" y="1434688"/>
                <a:ext cx="3389376" cy="9631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26592" y="1536192"/>
                <a:ext cx="2206752" cy="41295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2000" b="1" u="sng" dirty="0" smtClean="0"/>
                  <a:t>&gt;= 16-BIT KEY</a:t>
                </a:r>
                <a:endParaRPr lang="en-GB" sz="2000" b="1" u="sng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966168" y="3063775"/>
              <a:ext cx="3519293" cy="302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8232" y="3076549"/>
              <a:ext cx="3310013" cy="220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ZA" sz="1400" b="1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CUEH-HASH() ALGORITHM (1</a:t>
              </a:r>
              <a:r>
                <a:rPr lang="en-ZA" sz="1400" b="1" baseline="30000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</a:t>
              </a:r>
              <a:r>
                <a:rPr lang="en-ZA" sz="1400" b="1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TIME)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47973" y="273380"/>
            <a:ext cx="11406753" cy="64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153433" y="1628700"/>
            <a:ext cx="359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k</a:t>
            </a:r>
            <a:r>
              <a:rPr lang="en-ZA" dirty="0" smtClean="0"/>
              <a:t>ey = numToStr (cueh_hash_1 (</a:t>
            </a:r>
            <a:r>
              <a:rPr lang="en-ZA" dirty="0" err="1" smtClean="0"/>
              <a:t>inp</a:t>
            </a:r>
            <a:r>
              <a:rPr lang="en-ZA" dirty="0" smtClean="0"/>
              <a:t>) )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47973" y="2102815"/>
            <a:ext cx="5004511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FIRST: (cueh_hash_1 (‘CODING’) )</a:t>
            </a:r>
          </a:p>
          <a:p>
            <a:endParaRPr lang="en-ZA" dirty="0"/>
          </a:p>
          <a:p>
            <a:r>
              <a:rPr lang="en-ZA" sz="1600" dirty="0" smtClean="0"/>
              <a:t>(Every 2</a:t>
            </a:r>
            <a:r>
              <a:rPr lang="en-ZA" sz="1600" baseline="30000" dirty="0" smtClean="0"/>
              <a:t>nd</a:t>
            </a:r>
            <a:r>
              <a:rPr lang="en-ZA" sz="1600" dirty="0" smtClean="0"/>
              <a:t> key &lt;&lt; 8) 			</a:t>
            </a:r>
          </a:p>
          <a:p>
            <a:pPr marL="342900" indent="-342900">
              <a:buAutoNum type="alphaUcPeriod"/>
            </a:pPr>
            <a:r>
              <a:rPr lang="en-ZA" sz="1600" dirty="0" smtClean="0"/>
              <a:t>1</a:t>
            </a:r>
            <a:r>
              <a:rPr lang="en-ZA" sz="1600" baseline="30000" dirty="0" smtClean="0"/>
              <a:t>st</a:t>
            </a:r>
            <a:r>
              <a:rPr lang="en-ZA" sz="1600" dirty="0" smtClean="0"/>
              <a:t> char</a:t>
            </a:r>
            <a:r>
              <a:rPr lang="en-ZA" sz="1600" dirty="0" smtClean="0">
                <a:solidFill>
                  <a:srgbClr val="0070C0"/>
                </a:solidFill>
              </a:rPr>
              <a:t>	(C)  </a:t>
            </a:r>
            <a:r>
              <a:rPr lang="en-ZA" sz="1600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r>
              <a:rPr lang="en-ZA" sz="1600" dirty="0" smtClean="0">
                <a:solidFill>
                  <a:srgbClr val="0070C0"/>
                </a:solidFill>
              </a:rPr>
              <a:t>01000011</a:t>
            </a:r>
          </a:p>
          <a:p>
            <a:pPr marL="342900" indent="-342900">
              <a:buAutoNum type="alphaUcPeriod"/>
            </a:pPr>
            <a:r>
              <a:rPr lang="en-ZA" sz="1600" u="sng" dirty="0" smtClean="0"/>
              <a:t>2</a:t>
            </a:r>
            <a:r>
              <a:rPr lang="en-ZA" sz="1600" u="sng" baseline="30000" dirty="0" smtClean="0"/>
              <a:t>nd</a:t>
            </a:r>
            <a:r>
              <a:rPr lang="en-ZA" sz="1600" u="sng" dirty="0" smtClean="0"/>
              <a:t> char___(</a:t>
            </a:r>
            <a:r>
              <a:rPr lang="en-ZA" sz="1200" u="sng" dirty="0" smtClean="0"/>
              <a:t>XOR</a:t>
            </a:r>
            <a:r>
              <a:rPr lang="en-ZA" sz="1600" u="sng" dirty="0" smtClean="0"/>
              <a:t>)	</a:t>
            </a:r>
            <a:r>
              <a:rPr lang="en-ZA" sz="1600" u="sng" dirty="0" smtClean="0">
                <a:solidFill>
                  <a:srgbClr val="0070C0"/>
                </a:solidFill>
              </a:rPr>
              <a:t>(O)  01001111</a:t>
            </a:r>
            <a:r>
              <a:rPr lang="en-ZA" sz="1600" u="sng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r>
              <a:rPr lang="en-ZA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ZA" sz="1600" dirty="0" smtClean="0"/>
              <a:t>	      (</a:t>
            </a:r>
            <a:r>
              <a:rPr lang="en-ZA" sz="1100" dirty="0" smtClean="0"/>
              <a:t>Result</a:t>
            </a:r>
            <a:r>
              <a:rPr lang="en-ZA" sz="1600" dirty="0" smtClean="0"/>
              <a:t>)	        0100111101000011   </a:t>
            </a:r>
          </a:p>
          <a:p>
            <a:r>
              <a:rPr lang="en-ZA" sz="1600" dirty="0" smtClean="0"/>
              <a:t>D.    </a:t>
            </a:r>
            <a:r>
              <a:rPr lang="en-ZA" sz="1600" u="sng" dirty="0" smtClean="0"/>
              <a:t>3</a:t>
            </a:r>
            <a:r>
              <a:rPr lang="en-ZA" sz="1600" u="sng" baseline="30000" dirty="0" smtClean="0"/>
              <a:t>RD</a:t>
            </a:r>
            <a:r>
              <a:rPr lang="en-ZA" sz="1600" u="sng" dirty="0" smtClean="0"/>
              <a:t> char___(</a:t>
            </a:r>
            <a:r>
              <a:rPr lang="en-ZA" sz="1100" u="sng" dirty="0" smtClean="0"/>
              <a:t>XOR</a:t>
            </a:r>
            <a:r>
              <a:rPr lang="en-ZA" sz="1600" u="sng" dirty="0" smtClean="0"/>
              <a:t>)	</a:t>
            </a:r>
            <a:r>
              <a:rPr lang="en-ZA" sz="1600" u="sng" dirty="0" smtClean="0">
                <a:solidFill>
                  <a:srgbClr val="0070C0"/>
                </a:solidFill>
              </a:rPr>
              <a:t>(D)  </a:t>
            </a:r>
            <a:r>
              <a:rPr lang="en-ZA" sz="1600" u="sng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r>
              <a:rPr lang="en-ZA" sz="1600" u="sng" dirty="0" smtClean="0">
                <a:solidFill>
                  <a:srgbClr val="0070C0"/>
                </a:solidFill>
              </a:rPr>
              <a:t>01000100</a:t>
            </a:r>
            <a:endParaRPr lang="en-ZA" sz="1600" dirty="0" smtClean="0">
              <a:solidFill>
                <a:srgbClr val="0070C0"/>
              </a:solidFill>
            </a:endParaRPr>
          </a:p>
          <a:p>
            <a:r>
              <a:rPr lang="en-ZA" sz="1600" dirty="0" smtClean="0"/>
              <a:t> 	      (</a:t>
            </a:r>
            <a:r>
              <a:rPr lang="en-ZA" sz="1100" dirty="0" smtClean="0"/>
              <a:t>Result</a:t>
            </a:r>
            <a:r>
              <a:rPr lang="en-ZA" sz="1600" dirty="0" smtClean="0"/>
              <a:t>)	       0100111100000111</a:t>
            </a:r>
          </a:p>
          <a:p>
            <a:r>
              <a:rPr lang="en-ZA" sz="1600" dirty="0" smtClean="0"/>
              <a:t>E.    </a:t>
            </a:r>
            <a:r>
              <a:rPr lang="en-ZA" sz="1600" u="sng" dirty="0" smtClean="0"/>
              <a:t>4</a:t>
            </a:r>
            <a:r>
              <a:rPr lang="en-ZA" sz="1600" u="sng" baseline="30000" dirty="0" smtClean="0"/>
              <a:t>th</a:t>
            </a:r>
            <a:r>
              <a:rPr lang="en-ZA" sz="1600" u="sng" dirty="0" smtClean="0"/>
              <a:t> char        (</a:t>
            </a:r>
            <a:r>
              <a:rPr lang="en-ZA" sz="1100" u="sng" dirty="0" smtClean="0"/>
              <a:t>XOR</a:t>
            </a:r>
            <a:r>
              <a:rPr lang="en-ZA" sz="1600" u="sng" dirty="0" smtClean="0"/>
              <a:t>)	</a:t>
            </a:r>
            <a:r>
              <a:rPr lang="en-ZA" sz="1600" u="sng" dirty="0" smtClean="0">
                <a:solidFill>
                  <a:srgbClr val="0070C0"/>
                </a:solidFill>
              </a:rPr>
              <a:t>(I)   01001001</a:t>
            </a:r>
            <a:r>
              <a:rPr lang="en-ZA" sz="1600" u="sng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endParaRPr lang="en-ZA" sz="1600" dirty="0" smtClean="0"/>
          </a:p>
          <a:p>
            <a:r>
              <a:rPr lang="en-ZA" sz="1600" dirty="0" smtClean="0"/>
              <a:t> 	      (</a:t>
            </a:r>
            <a:r>
              <a:rPr lang="en-ZA" sz="1100" dirty="0" smtClean="0"/>
              <a:t>Result</a:t>
            </a:r>
            <a:r>
              <a:rPr lang="en-ZA" sz="1600" dirty="0" smtClean="0"/>
              <a:t>)	       0000011000000111</a:t>
            </a:r>
          </a:p>
          <a:p>
            <a:r>
              <a:rPr lang="en-ZA" sz="1600" dirty="0" smtClean="0"/>
              <a:t>       </a:t>
            </a:r>
            <a:r>
              <a:rPr lang="en-ZA" sz="1600" u="sng" dirty="0" smtClean="0"/>
              <a:t>5</a:t>
            </a:r>
            <a:r>
              <a:rPr lang="en-ZA" sz="1600" u="sng" baseline="30000" dirty="0" smtClean="0"/>
              <a:t>th</a:t>
            </a:r>
            <a:r>
              <a:rPr lang="en-ZA" sz="1600" u="sng" dirty="0" smtClean="0"/>
              <a:t> char___  (</a:t>
            </a:r>
            <a:r>
              <a:rPr lang="en-ZA" sz="1100" u="sng" dirty="0" smtClean="0"/>
              <a:t>XOR</a:t>
            </a:r>
            <a:r>
              <a:rPr lang="en-ZA" sz="1600" u="sng" dirty="0" smtClean="0"/>
              <a:t>)	</a:t>
            </a:r>
            <a:r>
              <a:rPr lang="en-ZA" sz="1600" u="sng" dirty="0" smtClean="0">
                <a:solidFill>
                  <a:srgbClr val="0070C0"/>
                </a:solidFill>
              </a:rPr>
              <a:t>(N) </a:t>
            </a:r>
            <a:r>
              <a:rPr lang="en-ZA" sz="1600" u="sng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r>
              <a:rPr lang="en-ZA" sz="1600" u="sng" dirty="0" smtClean="0">
                <a:solidFill>
                  <a:srgbClr val="0070C0"/>
                </a:solidFill>
              </a:rPr>
              <a:t>01001110</a:t>
            </a:r>
            <a:endParaRPr lang="en-ZA" sz="1600" dirty="0" smtClean="0">
              <a:solidFill>
                <a:srgbClr val="0070C0"/>
              </a:solidFill>
            </a:endParaRPr>
          </a:p>
          <a:p>
            <a:r>
              <a:rPr lang="en-ZA" sz="1600" dirty="0" smtClean="0"/>
              <a:t> 	      (</a:t>
            </a:r>
            <a:r>
              <a:rPr lang="en-ZA" sz="1100" dirty="0" smtClean="0"/>
              <a:t>Result</a:t>
            </a:r>
            <a:r>
              <a:rPr lang="en-ZA" sz="1600" dirty="0" smtClean="0"/>
              <a:t>)	       0000011001001001</a:t>
            </a:r>
          </a:p>
          <a:p>
            <a:r>
              <a:rPr lang="en-ZA" sz="1600" dirty="0" smtClean="0"/>
              <a:t>      </a:t>
            </a:r>
            <a:r>
              <a:rPr lang="en-ZA" sz="1600" u="sng" dirty="0" smtClean="0"/>
              <a:t> 6</a:t>
            </a:r>
            <a:r>
              <a:rPr lang="en-ZA" sz="1600" u="sng" baseline="30000" dirty="0" smtClean="0"/>
              <a:t>th</a:t>
            </a:r>
            <a:r>
              <a:rPr lang="en-ZA" sz="1600" u="sng" dirty="0" smtClean="0"/>
              <a:t> char___(</a:t>
            </a:r>
            <a:r>
              <a:rPr lang="en-ZA" sz="1100" u="sng" dirty="0" smtClean="0"/>
              <a:t>XOR</a:t>
            </a:r>
            <a:r>
              <a:rPr lang="en-ZA" sz="1600" u="sng" dirty="0" smtClean="0"/>
              <a:t>)	</a:t>
            </a:r>
            <a:r>
              <a:rPr lang="en-ZA" sz="1600" u="sng" dirty="0" smtClean="0">
                <a:solidFill>
                  <a:srgbClr val="0070C0"/>
                </a:solidFill>
              </a:rPr>
              <a:t>(G) 01000111</a:t>
            </a:r>
            <a:r>
              <a:rPr lang="en-ZA" sz="1600" u="sng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endParaRPr lang="en-ZA" sz="1600" dirty="0"/>
          </a:p>
          <a:p>
            <a:r>
              <a:rPr lang="en-ZA" sz="1600" dirty="0" smtClean="0"/>
              <a:t>	      (</a:t>
            </a:r>
            <a:r>
              <a:rPr lang="en-ZA" sz="1200" dirty="0" smtClean="0"/>
              <a:t>Result</a:t>
            </a:r>
            <a:r>
              <a:rPr lang="en-ZA" sz="1600" dirty="0" smtClean="0"/>
              <a:t>)	      0100000101001001</a:t>
            </a:r>
          </a:p>
          <a:p>
            <a:r>
              <a:rPr lang="en-ZA" sz="1600" dirty="0"/>
              <a:t>		</a:t>
            </a:r>
            <a:r>
              <a:rPr lang="en-ZA" sz="1600" dirty="0" smtClean="0"/>
              <a:t>	 =  16713 </a:t>
            </a:r>
            <a:r>
              <a:rPr lang="en-ZA" sz="1100" dirty="0" smtClean="0"/>
              <a:t>DEC</a:t>
            </a:r>
            <a:r>
              <a:rPr lang="en-ZA" sz="1600" dirty="0" smtClean="0"/>
              <a:t>	</a:t>
            </a:r>
          </a:p>
          <a:p>
            <a:r>
              <a:rPr lang="en-ZA" dirty="0" smtClean="0"/>
              <a:t>      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04096" y="1951865"/>
            <a:ext cx="4262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509011" y="2139794"/>
            <a:ext cx="53241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SECOND:  numToStr(16713)</a:t>
            </a:r>
          </a:p>
          <a:p>
            <a:endParaRPr lang="en-ZA" sz="1600" dirty="0" smtClean="0"/>
          </a:p>
          <a:p>
            <a:r>
              <a:rPr lang="en-ZA" sz="1600" dirty="0" smtClean="0"/>
              <a:t>	out=</a:t>
            </a:r>
            <a:r>
              <a:rPr lang="en-ZA" sz="1600" dirty="0" err="1" smtClean="0"/>
              <a:t>chr</a:t>
            </a:r>
            <a:r>
              <a:rPr lang="en-ZA" sz="1600" dirty="0" smtClean="0"/>
              <a:t> ( </a:t>
            </a:r>
            <a:r>
              <a:rPr lang="en-ZA" sz="1600" dirty="0" err="1" smtClean="0"/>
              <a:t>inp</a:t>
            </a:r>
            <a:r>
              <a:rPr lang="en-ZA" sz="1600" dirty="0" smtClean="0"/>
              <a:t> + 255 ) + out</a:t>
            </a:r>
          </a:p>
          <a:p>
            <a:r>
              <a:rPr lang="en-ZA" sz="1600" dirty="0" smtClean="0"/>
              <a:t>A.    </a:t>
            </a:r>
            <a:r>
              <a:rPr lang="en-ZA" sz="1600" dirty="0" smtClean="0">
                <a:solidFill>
                  <a:srgbClr val="0070C0"/>
                </a:solidFill>
              </a:rPr>
              <a:t>0100000101001001    (</a:t>
            </a:r>
            <a:r>
              <a:rPr lang="en-ZA" sz="1600" dirty="0" err="1" smtClean="0">
                <a:solidFill>
                  <a:srgbClr val="0070C0"/>
                </a:solidFill>
              </a:rPr>
              <a:t>inp</a:t>
            </a:r>
            <a:r>
              <a:rPr lang="en-ZA" sz="16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ZA" sz="1600" u="sng" dirty="0" smtClean="0">
                <a:solidFill>
                  <a:srgbClr val="0070C0"/>
                </a:solidFill>
              </a:rPr>
              <a:t>        OR            11111111</a:t>
            </a:r>
            <a:r>
              <a:rPr lang="en-ZA" sz="1600" dirty="0" smtClean="0">
                <a:solidFill>
                  <a:srgbClr val="0070C0"/>
                </a:solidFill>
              </a:rPr>
              <a:t>    </a:t>
            </a:r>
            <a:r>
              <a:rPr lang="en-ZA" sz="1600" u="sng" dirty="0" smtClean="0">
                <a:solidFill>
                  <a:srgbClr val="0070C0"/>
                </a:solidFill>
              </a:rPr>
              <a:t>(255) (“mask”)</a:t>
            </a:r>
          </a:p>
          <a:p>
            <a:r>
              <a:rPr lang="en-ZA" sz="1600" dirty="0" smtClean="0"/>
              <a:t>	      01001001 = 73 = </a:t>
            </a: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A" sz="1600" dirty="0" smtClean="0"/>
              <a:t> = (out)</a:t>
            </a:r>
          </a:p>
          <a:p>
            <a:endParaRPr lang="en-ZA" sz="1600" dirty="0" smtClean="0"/>
          </a:p>
          <a:p>
            <a:r>
              <a:rPr lang="en-ZA" sz="1600" dirty="0" smtClean="0"/>
              <a:t>B.    </a:t>
            </a:r>
            <a:r>
              <a:rPr lang="en-ZA" sz="1600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r>
              <a:rPr lang="en-ZA" sz="1600" dirty="0" smtClean="0">
                <a:solidFill>
                  <a:srgbClr val="0070C0"/>
                </a:solidFill>
              </a:rPr>
              <a:t>01000001</a:t>
            </a:r>
          </a:p>
          <a:p>
            <a:r>
              <a:rPr lang="en-ZA" sz="1600" dirty="0"/>
              <a:t> </a:t>
            </a:r>
            <a:r>
              <a:rPr lang="en-ZA" sz="1600" dirty="0" smtClean="0"/>
              <a:t>      </a:t>
            </a:r>
            <a:r>
              <a:rPr lang="en-ZA" sz="1600" u="sng" dirty="0" smtClean="0">
                <a:solidFill>
                  <a:srgbClr val="0070C0"/>
                </a:solidFill>
              </a:rPr>
              <a:t>                   11111111</a:t>
            </a:r>
          </a:p>
          <a:p>
            <a:r>
              <a:rPr lang="en-ZA" sz="1600" dirty="0" smtClean="0">
                <a:solidFill>
                  <a:srgbClr val="0070C0"/>
                </a:solidFill>
              </a:rPr>
              <a:t>	      </a:t>
            </a:r>
            <a:r>
              <a:rPr lang="en-ZA" sz="1600" dirty="0" smtClean="0"/>
              <a:t>01000001 = 65 = </a:t>
            </a: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A+I =</a:t>
            </a:r>
            <a:r>
              <a:rPr lang="en-ZA" sz="1600" dirty="0" smtClean="0"/>
              <a:t> (out)</a:t>
            </a:r>
          </a:p>
          <a:p>
            <a:r>
              <a:rPr lang="en-ZA" sz="1600" dirty="0" smtClean="0">
                <a:solidFill>
                  <a:srgbClr val="0070C0"/>
                </a:solidFill>
              </a:rPr>
              <a:t>		    </a:t>
            </a:r>
          </a:p>
          <a:p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HASHED KEY = ‘AI’</a:t>
            </a:r>
            <a:r>
              <a:rPr lang="en-ZA" sz="16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ZA" sz="1600" dirty="0" smtClean="0"/>
              <a:t>NOW PROCEED TO: cueh_hash_1 (</a:t>
            </a:r>
            <a:r>
              <a:rPr lang="en-ZA" sz="1600" dirty="0" err="1" smtClean="0"/>
              <a:t>key+message</a:t>
            </a:r>
            <a:r>
              <a:rPr lang="en-ZA" sz="1600" dirty="0" smtClean="0"/>
              <a:t>)</a:t>
            </a:r>
            <a:r>
              <a:rPr lang="en-ZA" dirty="0" smtClean="0"/>
              <a:t> </a:t>
            </a:r>
          </a:p>
          <a:p>
            <a:r>
              <a:rPr lang="en-ZA" dirty="0" smtClean="0"/>
              <a:t>	</a:t>
            </a:r>
          </a:p>
          <a:p>
            <a:r>
              <a:rPr lang="en-ZA" dirty="0" smtClean="0"/>
              <a:t>      </a:t>
            </a:r>
          </a:p>
          <a:p>
            <a:endParaRPr lang="en-ZA" dirty="0" smtClean="0"/>
          </a:p>
          <a:p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7966130" y="3172735"/>
            <a:ext cx="1648080" cy="964861"/>
            <a:chOff x="7966130" y="3172735"/>
            <a:chExt cx="1648080" cy="964861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8728385" y="4130904"/>
              <a:ext cx="885825" cy="6692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rot="16200000" flipH="1">
              <a:off x="8336465" y="3237371"/>
              <a:ext cx="771026" cy="70071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966130" y="3172735"/>
              <a:ext cx="833153" cy="774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4830823" y="2447570"/>
            <a:ext cx="3099849" cy="3847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 err="1" smtClean="0"/>
              <a:t>def</a:t>
            </a:r>
            <a:r>
              <a:rPr lang="en-GB" sz="1200" b="1" dirty="0" smtClean="0"/>
              <a:t> </a:t>
            </a:r>
            <a:r>
              <a:rPr lang="en-GB" sz="1200" b="1" dirty="0" err="1" smtClean="0"/>
              <a:t>numToStr</a:t>
            </a:r>
            <a:r>
              <a:rPr lang="en-GB" sz="1200" b="1" dirty="0" smtClean="0"/>
              <a:t>(</a:t>
            </a:r>
            <a:r>
              <a:rPr lang="en-GB" sz="1200" b="1" dirty="0" err="1" smtClean="0"/>
              <a:t>inp</a:t>
            </a:r>
            <a:r>
              <a:rPr lang="en-GB" sz="1200" b="1" dirty="0" smtClean="0"/>
              <a:t>):</a:t>
            </a:r>
          </a:p>
          <a:p>
            <a:r>
              <a:rPr lang="en-GB" sz="1200" dirty="0" smtClean="0"/>
              <a:t>    out=""</a:t>
            </a:r>
          </a:p>
          <a:p>
            <a:r>
              <a:rPr lang="en-GB" sz="1200" dirty="0" smtClean="0"/>
              <a:t>    while </a:t>
            </a:r>
            <a:r>
              <a:rPr lang="en-GB" sz="1200" dirty="0" err="1" smtClean="0"/>
              <a:t>inp</a:t>
            </a:r>
            <a:r>
              <a:rPr lang="en-GB" sz="1200" dirty="0" smtClean="0"/>
              <a:t>!=0:</a:t>
            </a:r>
          </a:p>
          <a:p>
            <a:r>
              <a:rPr lang="en-GB" sz="1200" dirty="0" smtClean="0"/>
              <a:t>        out=</a:t>
            </a:r>
            <a:r>
              <a:rPr lang="en-GB" sz="1200" dirty="0" err="1" smtClean="0"/>
              <a:t>chr</a:t>
            </a:r>
            <a:r>
              <a:rPr lang="en-GB" sz="1200" dirty="0" smtClean="0"/>
              <a:t>(</a:t>
            </a:r>
            <a:r>
              <a:rPr lang="en-GB" sz="1200" dirty="0" err="1" smtClean="0"/>
              <a:t>inp</a:t>
            </a:r>
            <a:r>
              <a:rPr lang="en-GB" sz="1200" dirty="0" smtClean="0"/>
              <a:t> &amp; 255)+out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inp</a:t>
            </a:r>
            <a:r>
              <a:rPr lang="en-GB" sz="1200" dirty="0" smtClean="0"/>
              <a:t>=</a:t>
            </a:r>
            <a:r>
              <a:rPr lang="en-GB" sz="1200" dirty="0" err="1" smtClean="0"/>
              <a:t>inp</a:t>
            </a:r>
            <a:r>
              <a:rPr lang="en-GB" sz="1200" dirty="0" smtClean="0"/>
              <a:t>&gt;&gt;8</a:t>
            </a:r>
          </a:p>
          <a:p>
            <a:r>
              <a:rPr lang="en-GB" sz="1200" dirty="0" smtClean="0"/>
              <a:t>    return out</a:t>
            </a:r>
          </a:p>
          <a:p>
            <a:endParaRPr lang="en-GB" sz="1200" b="1" dirty="0" smtClean="0"/>
          </a:p>
          <a:p>
            <a:endParaRPr lang="en-GB" sz="1200" b="1" dirty="0"/>
          </a:p>
          <a:p>
            <a:r>
              <a:rPr lang="en-GB" sz="1200" b="1" dirty="0" err="1" smtClean="0"/>
              <a:t>def</a:t>
            </a:r>
            <a:r>
              <a:rPr lang="en-GB" sz="1200" b="1" dirty="0" smtClean="0"/>
              <a:t> cueh_hash_1(</a:t>
            </a:r>
            <a:r>
              <a:rPr lang="en-GB" sz="1200" b="1" dirty="0" err="1" smtClean="0"/>
              <a:t>inp</a:t>
            </a:r>
            <a:r>
              <a:rPr lang="en-GB" sz="1200" b="1" dirty="0" smtClean="0"/>
              <a:t>):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inp</a:t>
            </a:r>
            <a:r>
              <a:rPr lang="en-GB" sz="1200" dirty="0" smtClean="0"/>
              <a:t>=</a:t>
            </a:r>
            <a:r>
              <a:rPr lang="en-GB" sz="1200" dirty="0" err="1" smtClean="0"/>
              <a:t>str</a:t>
            </a:r>
            <a:r>
              <a:rPr lang="en-GB" sz="1200" dirty="0" smtClean="0"/>
              <a:t>(</a:t>
            </a:r>
            <a:r>
              <a:rPr lang="en-GB" sz="1200" dirty="0" err="1" smtClean="0"/>
              <a:t>inp</a:t>
            </a:r>
            <a:r>
              <a:rPr lang="en-GB" sz="1200" dirty="0" smtClean="0"/>
              <a:t>) </a:t>
            </a:r>
          </a:p>
          <a:p>
            <a:r>
              <a:rPr lang="en-GB" sz="1200" dirty="0" smtClean="0"/>
              <a:t>    if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inp</a:t>
            </a:r>
            <a:r>
              <a:rPr lang="en-GB" sz="1200" dirty="0" smtClean="0"/>
              <a:t>)%2!=0: </a:t>
            </a:r>
            <a:r>
              <a:rPr lang="en-GB" sz="1200" dirty="0" err="1" smtClean="0"/>
              <a:t>inp</a:t>
            </a:r>
            <a:r>
              <a:rPr lang="en-GB" sz="1200" dirty="0" smtClean="0"/>
              <a:t>+=" " 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 err="1" smtClean="0"/>
              <a:t>val</a:t>
            </a:r>
            <a:r>
              <a:rPr lang="en-GB" sz="1200" dirty="0" smtClean="0"/>
              <a:t>=0 #Our accumulator</a:t>
            </a:r>
          </a:p>
          <a:p>
            <a:r>
              <a:rPr lang="en-GB" sz="1200" dirty="0" smtClean="0"/>
              <a:t>    for </a:t>
            </a:r>
            <a:r>
              <a:rPr lang="en-GB" sz="1200" dirty="0" err="1" smtClean="0"/>
              <a:t>pos</a:t>
            </a:r>
            <a:r>
              <a:rPr lang="en-GB" sz="1200" dirty="0" smtClean="0"/>
              <a:t> in range(0,len(</a:t>
            </a:r>
            <a:r>
              <a:rPr lang="en-GB" sz="1200" dirty="0" err="1" smtClean="0"/>
              <a:t>inp</a:t>
            </a:r>
            <a:r>
              <a:rPr lang="en-GB" sz="1200" dirty="0" smtClean="0"/>
              <a:t>),2): 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i</a:t>
            </a:r>
            <a:r>
              <a:rPr lang="en-GB" sz="1200" dirty="0" smtClean="0"/>
              <a:t>=</a:t>
            </a:r>
            <a:r>
              <a:rPr lang="en-GB" sz="1200" dirty="0" err="1" smtClean="0"/>
              <a:t>inp</a:t>
            </a:r>
            <a:r>
              <a:rPr lang="en-GB" sz="1200" dirty="0" smtClean="0"/>
              <a:t>[</a:t>
            </a:r>
            <a:r>
              <a:rPr lang="en-GB" sz="1200" dirty="0" err="1" smtClean="0"/>
              <a:t>pos</a:t>
            </a:r>
            <a:r>
              <a:rPr lang="en-GB" sz="1200" dirty="0" smtClean="0"/>
              <a:t>]</a:t>
            </a:r>
          </a:p>
          <a:p>
            <a:r>
              <a:rPr lang="en-GB" sz="1200" dirty="0" smtClean="0"/>
              <a:t>        j=</a:t>
            </a:r>
            <a:r>
              <a:rPr lang="en-GB" sz="1200" dirty="0" err="1" smtClean="0"/>
              <a:t>inp</a:t>
            </a:r>
            <a:r>
              <a:rPr lang="en-GB" sz="1200" dirty="0" smtClean="0"/>
              <a:t>[pos+1]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val</a:t>
            </a:r>
            <a:r>
              <a:rPr lang="en-GB" sz="1200" dirty="0" smtClean="0"/>
              <a:t>^=</a:t>
            </a:r>
            <a:r>
              <a:rPr lang="en-GB" sz="1200" dirty="0" err="1" smtClean="0"/>
              <a:t>ord</a:t>
            </a:r>
            <a:r>
              <a:rPr lang="en-GB" sz="1200" dirty="0" smtClean="0"/>
              <a:t>(</a:t>
            </a:r>
            <a:r>
              <a:rPr lang="en-GB" sz="1200" dirty="0" err="1" smtClean="0"/>
              <a:t>i</a:t>
            </a:r>
            <a:r>
              <a:rPr lang="en-GB" sz="1200" dirty="0" smtClean="0"/>
              <a:t>) </a:t>
            </a:r>
            <a:r>
              <a:rPr lang="en-GB" sz="1200" dirty="0" err="1" smtClean="0"/>
              <a:t>val</a:t>
            </a:r>
            <a:r>
              <a:rPr lang="en-GB" sz="1200" dirty="0" smtClean="0"/>
              <a:t>^=(</a:t>
            </a:r>
            <a:r>
              <a:rPr lang="en-GB" sz="1200" dirty="0" err="1" smtClean="0"/>
              <a:t>ord</a:t>
            </a:r>
            <a:r>
              <a:rPr lang="en-GB" sz="1200" dirty="0" smtClean="0"/>
              <a:t>(j)&lt;&lt;8</a:t>
            </a:r>
          </a:p>
          <a:p>
            <a:r>
              <a:rPr lang="en-GB" sz="1200" dirty="0" smtClean="0"/>
              <a:t>     return </a:t>
            </a:r>
            <a:r>
              <a:rPr lang="en-GB" sz="1200" dirty="0" err="1" smtClean="0"/>
              <a:t>val</a:t>
            </a:r>
            <a:endParaRPr lang="en-GB" sz="1200" dirty="0" smtClean="0"/>
          </a:p>
          <a:p>
            <a:endParaRPr lang="en-ZA" sz="1200" dirty="0" smtClean="0"/>
          </a:p>
          <a:p>
            <a:endParaRPr lang="en-GB" sz="1200" dirty="0" smtClean="0"/>
          </a:p>
          <a:p>
            <a:endParaRPr lang="en-GB" sz="1600" dirty="0"/>
          </a:p>
        </p:txBody>
      </p:sp>
      <p:cxnSp>
        <p:nvCxnSpPr>
          <p:cNvPr id="94" name="Elbow Connector 93"/>
          <p:cNvCxnSpPr/>
          <p:nvPr/>
        </p:nvCxnSpPr>
        <p:spPr>
          <a:xfrm>
            <a:off x="2279737" y="2818356"/>
            <a:ext cx="2774863" cy="2509294"/>
          </a:xfrm>
          <a:prstGeom prst="bentConnector3">
            <a:avLst>
              <a:gd name="adj1" fmla="val 82358"/>
            </a:avLst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4153433" y="3054350"/>
            <a:ext cx="1009117" cy="1922123"/>
            <a:chOff x="4153433" y="3054350"/>
            <a:chExt cx="1048819" cy="1924050"/>
          </a:xfrm>
        </p:grpSpPr>
        <p:cxnSp>
          <p:nvCxnSpPr>
            <p:cNvPr id="120" name="Straight Arrow Connector 119"/>
            <p:cNvCxnSpPr/>
            <p:nvPr/>
          </p:nvCxnSpPr>
          <p:spPr>
            <a:xfrm flipH="1">
              <a:off x="4153433" y="3054350"/>
              <a:ext cx="67739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4830823" y="4972050"/>
              <a:ext cx="371429" cy="635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30823" y="3054350"/>
              <a:ext cx="0" cy="19240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6900531" y="3268501"/>
            <a:ext cx="911473" cy="1842269"/>
            <a:chOff x="4168768" y="3305654"/>
            <a:chExt cx="911473" cy="1842269"/>
          </a:xfrm>
        </p:grpSpPr>
        <p:cxnSp>
          <p:nvCxnSpPr>
            <p:cNvPr id="129" name="Straight Arrow Connector 128"/>
            <p:cNvCxnSpPr/>
            <p:nvPr/>
          </p:nvCxnSpPr>
          <p:spPr>
            <a:xfrm flipH="1">
              <a:off x="4168768" y="3305654"/>
              <a:ext cx="520104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4688872" y="5141843"/>
              <a:ext cx="391369" cy="608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688872" y="3305654"/>
              <a:ext cx="0" cy="184226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Elbow Connector 135"/>
          <p:cNvCxnSpPr/>
          <p:nvPr/>
        </p:nvCxnSpPr>
        <p:spPr>
          <a:xfrm flipV="1">
            <a:off x="4168767" y="5499100"/>
            <a:ext cx="885833" cy="273050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773785" y="2577737"/>
            <a:ext cx="1294278" cy="2921363"/>
            <a:chOff x="5773785" y="2577737"/>
            <a:chExt cx="1294278" cy="2921363"/>
          </a:xfrm>
        </p:grpSpPr>
        <p:cxnSp>
          <p:nvCxnSpPr>
            <p:cNvPr id="148" name="Straight Arrow Connector 147"/>
            <p:cNvCxnSpPr/>
            <p:nvPr/>
          </p:nvCxnSpPr>
          <p:spPr>
            <a:xfrm flipH="1">
              <a:off x="5773785" y="5499100"/>
              <a:ext cx="1294278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>
              <a:off x="6148251" y="2577737"/>
              <a:ext cx="870858" cy="870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019109" y="2582807"/>
              <a:ext cx="48954" cy="291629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/>
          <p:nvPr/>
        </p:nvCxnSpPr>
        <p:spPr>
          <a:xfrm>
            <a:off x="6711298" y="3172735"/>
            <a:ext cx="80610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>
            <a:off x="5951348" y="3305654"/>
            <a:ext cx="1557663" cy="767349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186692" y="3255780"/>
            <a:ext cx="1009117" cy="1922123"/>
            <a:chOff x="4153433" y="3054350"/>
            <a:chExt cx="1048819" cy="1924050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4153433" y="3054350"/>
              <a:ext cx="67739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830823" y="4972050"/>
              <a:ext cx="371429" cy="635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30823" y="3054350"/>
              <a:ext cx="0" cy="19240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7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67888" y="0"/>
            <a:ext cx="7685837" cy="1503190"/>
            <a:chOff x="2096576" y="3732651"/>
            <a:chExt cx="7298305" cy="1041603"/>
          </a:xfrm>
        </p:grpSpPr>
        <p:sp>
          <p:nvSpPr>
            <p:cNvPr id="3" name="Rectangle 2"/>
            <p:cNvSpPr/>
            <p:nvPr/>
          </p:nvSpPr>
          <p:spPr>
            <a:xfrm>
              <a:off x="2174574" y="3756674"/>
              <a:ext cx="7220307" cy="646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21985" y="3866768"/>
              <a:ext cx="326801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2000" b="1" u="sng" dirty="0" smtClean="0">
                  <a:solidFill>
                    <a:schemeClr val="tx1"/>
                  </a:solidFill>
                </a:rPr>
                <a:t>16-BIT HASHED KEY</a:t>
              </a:r>
              <a:endParaRPr lang="en-GB" sz="20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4574" y="4411399"/>
              <a:ext cx="7220307" cy="34247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91162" y="3866768"/>
              <a:ext cx="3317893" cy="4001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u="sng" dirty="0" smtClean="0"/>
                <a:t>MESSAGE</a:t>
              </a:r>
              <a:endParaRPr lang="en-GB" sz="2000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40112" y="3732651"/>
              <a:ext cx="351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 smtClean="0"/>
                <a:t>+</a:t>
              </a:r>
              <a:endParaRPr lang="en-GB" sz="36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96576" y="4466477"/>
              <a:ext cx="72381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400" b="1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CUEH-HASH() ALGORITHM (2</a:t>
              </a:r>
              <a:r>
                <a:rPr lang="en-ZA" sz="1400" b="1" baseline="30000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ND</a:t>
              </a:r>
              <a:r>
                <a:rPr lang="en-ZA" sz="1400" b="1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TIME)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39031" y="1510130"/>
            <a:ext cx="61149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				</a:t>
            </a:r>
          </a:p>
          <a:p>
            <a:r>
              <a:rPr lang="en-ZA" b="1" dirty="0" smtClean="0"/>
              <a:t>	cueh_hash_1 (</a:t>
            </a:r>
            <a:r>
              <a:rPr lang="en-ZA" b="1" dirty="0" err="1" smtClean="0"/>
              <a:t>key+message</a:t>
            </a:r>
            <a:r>
              <a:rPr lang="en-ZA" b="1" dirty="0" smtClean="0"/>
              <a:t>)</a:t>
            </a:r>
          </a:p>
          <a:p>
            <a:endParaRPr lang="en-ZA" sz="1600" dirty="0" smtClean="0"/>
          </a:p>
          <a:p>
            <a:pPr marL="342900" indent="-342900">
              <a:buAutoNum type="alphaUcPeriod"/>
            </a:pPr>
            <a:r>
              <a:rPr lang="en-ZA" sz="1600" dirty="0" smtClean="0"/>
              <a:t>IF THERE ARE ODD CHARS FROM THE MESSAGE: PAD WITH ‘ ‘	</a:t>
            </a:r>
          </a:p>
          <a:p>
            <a:pPr marL="342900" indent="-342900">
              <a:buAutoNum type="alphaUcPeriod"/>
            </a:pPr>
            <a:endParaRPr lang="en-ZA" sz="1600" dirty="0" smtClean="0"/>
          </a:p>
          <a:p>
            <a:pPr marL="342900" indent="-342900">
              <a:buAutoNum type="alphaUcPeriod"/>
            </a:pPr>
            <a:r>
              <a:rPr lang="en-ZA" sz="1600" dirty="0" smtClean="0"/>
              <a:t>Every 2</a:t>
            </a:r>
            <a:r>
              <a:rPr lang="en-ZA" sz="1600" baseline="30000" dirty="0" smtClean="0"/>
              <a:t>nd</a:t>
            </a:r>
            <a:r>
              <a:rPr lang="en-ZA" sz="1600" dirty="0" smtClean="0"/>
              <a:t> key &lt;&lt; 8 	</a:t>
            </a:r>
          </a:p>
          <a:p>
            <a:r>
              <a:rPr lang="en-ZA" sz="1600" dirty="0" smtClean="0"/>
              <a:t>			</a:t>
            </a:r>
          </a:p>
          <a:p>
            <a:r>
              <a:rPr lang="en-ZA" sz="1600" dirty="0" smtClean="0"/>
              <a:t>C. </a:t>
            </a:r>
            <a:r>
              <a:rPr lang="en-ZA" sz="1600" dirty="0" smtClean="0">
                <a:solidFill>
                  <a:srgbClr val="0070C0"/>
                </a:solidFill>
              </a:rPr>
              <a:t>  1</a:t>
            </a:r>
            <a:r>
              <a:rPr lang="en-ZA" sz="1600" baseline="30000" dirty="0" smtClean="0">
                <a:solidFill>
                  <a:srgbClr val="0070C0"/>
                </a:solidFill>
              </a:rPr>
              <a:t>st</a:t>
            </a:r>
            <a:r>
              <a:rPr lang="en-ZA" sz="1600" dirty="0" smtClean="0">
                <a:solidFill>
                  <a:srgbClr val="0070C0"/>
                </a:solidFill>
              </a:rPr>
              <a:t> char		(A)  0000000001000001	</a:t>
            </a:r>
          </a:p>
          <a:p>
            <a:r>
              <a:rPr lang="en-ZA" sz="1600" dirty="0" smtClean="0">
                <a:solidFill>
                  <a:srgbClr val="0070C0"/>
                </a:solidFill>
              </a:rPr>
              <a:t>      </a:t>
            </a:r>
            <a:r>
              <a:rPr lang="en-ZA" sz="1600" u="sng" dirty="0" smtClean="0">
                <a:solidFill>
                  <a:srgbClr val="0070C0"/>
                </a:solidFill>
              </a:rPr>
              <a:t>2</a:t>
            </a:r>
            <a:r>
              <a:rPr lang="en-ZA" sz="1600" u="sng" baseline="30000" dirty="0" smtClean="0">
                <a:solidFill>
                  <a:srgbClr val="0070C0"/>
                </a:solidFill>
              </a:rPr>
              <a:t>nd</a:t>
            </a:r>
            <a:r>
              <a:rPr lang="en-ZA" sz="1600" u="sng" dirty="0" smtClean="0">
                <a:solidFill>
                  <a:srgbClr val="0070C0"/>
                </a:solidFill>
              </a:rPr>
              <a:t> char___</a:t>
            </a:r>
            <a:r>
              <a:rPr lang="en-ZA" sz="1600" u="sng" dirty="0" smtClean="0"/>
              <a:t>(XOR)</a:t>
            </a:r>
            <a:r>
              <a:rPr lang="en-ZA" sz="1600" u="sng" dirty="0" smtClean="0">
                <a:solidFill>
                  <a:srgbClr val="0070C0"/>
                </a:solidFill>
              </a:rPr>
              <a:t>	 (I)  0100100100000000</a:t>
            </a:r>
          </a:p>
          <a:p>
            <a:r>
              <a:rPr lang="en-ZA" sz="1600" dirty="0" smtClean="0"/>
              <a:t>      Result	</a:t>
            </a:r>
            <a:r>
              <a:rPr lang="en-ZA" sz="1600" dirty="0"/>
              <a:t>	</a:t>
            </a:r>
            <a:r>
              <a:rPr lang="en-ZA" sz="1600" dirty="0" smtClean="0"/>
              <a:t>       0100100101000001</a:t>
            </a:r>
          </a:p>
          <a:p>
            <a:r>
              <a:rPr lang="en-ZA" sz="1600" dirty="0">
                <a:solidFill>
                  <a:srgbClr val="0070C0"/>
                </a:solidFill>
              </a:rPr>
              <a:t> </a:t>
            </a:r>
            <a:r>
              <a:rPr lang="en-ZA" sz="1600" dirty="0" smtClean="0">
                <a:solidFill>
                  <a:srgbClr val="0070C0"/>
                </a:solidFill>
              </a:rPr>
              <a:t>    </a:t>
            </a:r>
            <a:r>
              <a:rPr lang="en-ZA" sz="1600" dirty="0">
                <a:solidFill>
                  <a:srgbClr val="0070C0"/>
                </a:solidFill>
              </a:rPr>
              <a:t> </a:t>
            </a:r>
            <a:r>
              <a:rPr lang="en-ZA" sz="1600" u="sng" dirty="0" smtClean="0">
                <a:solidFill>
                  <a:srgbClr val="0070C0"/>
                </a:solidFill>
              </a:rPr>
              <a:t>3</a:t>
            </a:r>
            <a:r>
              <a:rPr lang="en-ZA" sz="1600" u="sng" baseline="30000" dirty="0" smtClean="0">
                <a:solidFill>
                  <a:srgbClr val="0070C0"/>
                </a:solidFill>
              </a:rPr>
              <a:t>RD</a:t>
            </a:r>
            <a:r>
              <a:rPr lang="en-ZA" sz="1600" u="sng" dirty="0" smtClean="0">
                <a:solidFill>
                  <a:srgbClr val="0070C0"/>
                </a:solidFill>
              </a:rPr>
              <a:t> char___</a:t>
            </a:r>
            <a:r>
              <a:rPr lang="en-ZA" sz="1600" u="sng" dirty="0" smtClean="0"/>
              <a:t>(XOR)</a:t>
            </a:r>
            <a:r>
              <a:rPr lang="en-ZA" sz="1600" u="sng" dirty="0" smtClean="0">
                <a:solidFill>
                  <a:srgbClr val="0070C0"/>
                </a:solidFill>
              </a:rPr>
              <a:t>	(S)  0000000001010011</a:t>
            </a:r>
            <a:r>
              <a:rPr lang="en-ZA" sz="1600" dirty="0" smtClean="0">
                <a:solidFill>
                  <a:srgbClr val="0070C0"/>
                </a:solidFill>
              </a:rPr>
              <a:t>	 </a:t>
            </a:r>
          </a:p>
          <a:p>
            <a:r>
              <a:rPr lang="en-ZA" sz="1600" dirty="0">
                <a:solidFill>
                  <a:srgbClr val="0070C0"/>
                </a:solidFill>
              </a:rPr>
              <a:t> </a:t>
            </a:r>
            <a:r>
              <a:rPr lang="en-ZA" sz="1600" dirty="0" smtClean="0">
                <a:solidFill>
                  <a:srgbClr val="0070C0"/>
                </a:solidFill>
              </a:rPr>
              <a:t>     </a:t>
            </a:r>
            <a:r>
              <a:rPr lang="en-ZA" sz="1600" dirty="0" smtClean="0"/>
              <a:t>Result	</a:t>
            </a:r>
            <a:r>
              <a:rPr lang="en-ZA" sz="1600" dirty="0"/>
              <a:t>	</a:t>
            </a:r>
            <a:r>
              <a:rPr lang="en-ZA" sz="1600" dirty="0" smtClean="0"/>
              <a:t>       0100100100010010	</a:t>
            </a:r>
          </a:p>
          <a:p>
            <a:r>
              <a:rPr lang="en-ZA" sz="1600" dirty="0" smtClean="0">
                <a:solidFill>
                  <a:srgbClr val="0070C0"/>
                </a:solidFill>
              </a:rPr>
              <a:t>      </a:t>
            </a:r>
            <a:r>
              <a:rPr lang="en-ZA" sz="1600" u="sng" dirty="0" smtClean="0">
                <a:solidFill>
                  <a:srgbClr val="0070C0"/>
                </a:solidFill>
              </a:rPr>
              <a:t>4</a:t>
            </a:r>
            <a:r>
              <a:rPr lang="en-ZA" sz="1600" u="sng" baseline="30000" dirty="0" smtClean="0">
                <a:solidFill>
                  <a:srgbClr val="0070C0"/>
                </a:solidFill>
              </a:rPr>
              <a:t>th</a:t>
            </a:r>
            <a:r>
              <a:rPr lang="en-ZA" sz="1600" u="sng" dirty="0" smtClean="0">
                <a:solidFill>
                  <a:srgbClr val="0070C0"/>
                </a:solidFill>
              </a:rPr>
              <a:t> char        </a:t>
            </a:r>
            <a:r>
              <a:rPr lang="en-ZA" sz="1600" u="sng" dirty="0" smtClean="0"/>
              <a:t>(XOR)</a:t>
            </a:r>
            <a:r>
              <a:rPr lang="en-ZA" sz="1600" u="sng" dirty="0" smtClean="0">
                <a:solidFill>
                  <a:srgbClr val="0070C0"/>
                </a:solidFill>
              </a:rPr>
              <a:t>	(T)  0101010000000000</a:t>
            </a:r>
            <a:endParaRPr lang="en-ZA" sz="1600" dirty="0" smtClean="0"/>
          </a:p>
          <a:p>
            <a:r>
              <a:rPr lang="en-ZA" sz="1600" dirty="0" smtClean="0"/>
              <a:t>      Result		       0001110100010010</a:t>
            </a:r>
          </a:p>
          <a:p>
            <a:r>
              <a:rPr lang="en-ZA" sz="1600" dirty="0"/>
              <a:t>	</a:t>
            </a:r>
            <a:r>
              <a:rPr lang="en-ZA" sz="1600" dirty="0" smtClean="0"/>
              <a:t>	=     7442</a:t>
            </a:r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	</a:t>
            </a:r>
            <a:r>
              <a:rPr lang="en-ZA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ZA" dirty="0" smtClean="0"/>
              <a:t>	</a:t>
            </a:r>
          </a:p>
          <a:p>
            <a:r>
              <a:rPr lang="en-ZA" dirty="0" smtClean="0"/>
              <a:t>				</a:t>
            </a:r>
          </a:p>
          <a:p>
            <a:r>
              <a:rPr lang="en-ZA" dirty="0" smtClean="0"/>
              <a:t>      </a:t>
            </a:r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70205" y="5379819"/>
            <a:ext cx="3646983" cy="898902"/>
            <a:chOff x="3936197" y="5228086"/>
            <a:chExt cx="3646983" cy="898902"/>
          </a:xfrm>
        </p:grpSpPr>
        <p:sp>
          <p:nvSpPr>
            <p:cNvPr id="12" name="Rectangle 11"/>
            <p:cNvSpPr/>
            <p:nvPr/>
          </p:nvSpPr>
          <p:spPr>
            <a:xfrm>
              <a:off x="3936197" y="5228086"/>
              <a:ext cx="3646983" cy="898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38975" y="5260261"/>
              <a:ext cx="1441421" cy="807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b="1" dirty="0" smtClean="0">
                  <a:solidFill>
                    <a:srgbClr val="0AF61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RESULT:</a:t>
              </a:r>
            </a:p>
            <a:p>
              <a:pPr algn="ctr"/>
              <a:endParaRPr lang="en-ZA" sz="1050" b="1" dirty="0" smtClean="0">
                <a:solidFill>
                  <a:srgbClr val="0AF6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ZA" b="1" dirty="0" smtClean="0">
                  <a:solidFill>
                    <a:srgbClr val="0AF61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7442 | ST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213994" y="3266638"/>
            <a:ext cx="30794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 err="1"/>
              <a:t>def</a:t>
            </a:r>
            <a:r>
              <a:rPr lang="en-GB" sz="1200" b="1" dirty="0"/>
              <a:t> cueh_hash_1(</a:t>
            </a:r>
            <a:r>
              <a:rPr lang="en-GB" sz="1200" b="1" dirty="0" err="1"/>
              <a:t>inp</a:t>
            </a:r>
            <a:r>
              <a:rPr lang="en-GB" sz="1200" b="1" dirty="0"/>
              <a:t>):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inp</a:t>
            </a:r>
            <a:r>
              <a:rPr lang="en-GB" sz="1200" dirty="0"/>
              <a:t>=</a:t>
            </a:r>
            <a:r>
              <a:rPr lang="en-GB" sz="1200" dirty="0" err="1"/>
              <a:t>str</a:t>
            </a:r>
            <a:r>
              <a:rPr lang="en-GB" sz="1200" dirty="0"/>
              <a:t>(</a:t>
            </a:r>
            <a:r>
              <a:rPr lang="en-GB" sz="1200" dirty="0" err="1"/>
              <a:t>inp</a:t>
            </a:r>
            <a:r>
              <a:rPr lang="en-GB" sz="1200" dirty="0"/>
              <a:t>) </a:t>
            </a:r>
          </a:p>
          <a:p>
            <a:r>
              <a:rPr lang="en-GB" sz="1200" dirty="0"/>
              <a:t>    if </a:t>
            </a:r>
            <a:r>
              <a:rPr lang="en-GB" sz="1200" dirty="0" err="1"/>
              <a:t>len</a:t>
            </a:r>
            <a:r>
              <a:rPr lang="en-GB" sz="1200" dirty="0"/>
              <a:t>(</a:t>
            </a:r>
            <a:r>
              <a:rPr lang="en-GB" sz="1200" dirty="0" err="1"/>
              <a:t>inp</a:t>
            </a:r>
            <a:r>
              <a:rPr lang="en-GB" sz="1200" dirty="0"/>
              <a:t>)%2!=0: </a:t>
            </a:r>
            <a:r>
              <a:rPr lang="en-GB" sz="1200" dirty="0" err="1"/>
              <a:t>inp</a:t>
            </a:r>
            <a:r>
              <a:rPr lang="en-GB" sz="1200" dirty="0"/>
              <a:t>+=" " 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val</a:t>
            </a:r>
            <a:r>
              <a:rPr lang="en-GB" sz="1200" dirty="0"/>
              <a:t>=0 #Our accumulator</a:t>
            </a:r>
          </a:p>
          <a:p>
            <a:r>
              <a:rPr lang="en-GB" sz="1200" dirty="0"/>
              <a:t>    for </a:t>
            </a:r>
            <a:r>
              <a:rPr lang="en-GB" sz="1200" dirty="0" err="1"/>
              <a:t>pos</a:t>
            </a:r>
            <a:r>
              <a:rPr lang="en-GB" sz="1200" dirty="0"/>
              <a:t> in range(0,len(</a:t>
            </a:r>
            <a:r>
              <a:rPr lang="en-GB" sz="1200" dirty="0" err="1"/>
              <a:t>inp</a:t>
            </a:r>
            <a:r>
              <a:rPr lang="en-GB" sz="1200" dirty="0"/>
              <a:t>),2):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i</a:t>
            </a:r>
            <a:r>
              <a:rPr lang="en-GB" sz="1200" dirty="0"/>
              <a:t>=</a:t>
            </a:r>
            <a:r>
              <a:rPr lang="en-GB" sz="1200" dirty="0" err="1"/>
              <a:t>inp</a:t>
            </a:r>
            <a:r>
              <a:rPr lang="en-GB" sz="1200" dirty="0"/>
              <a:t>[</a:t>
            </a:r>
            <a:r>
              <a:rPr lang="en-GB" sz="1200" dirty="0" err="1"/>
              <a:t>pos</a:t>
            </a:r>
            <a:r>
              <a:rPr lang="en-GB" sz="1200" dirty="0"/>
              <a:t>]</a:t>
            </a:r>
          </a:p>
          <a:p>
            <a:r>
              <a:rPr lang="en-GB" sz="1200" dirty="0"/>
              <a:t>        j=</a:t>
            </a:r>
            <a:r>
              <a:rPr lang="en-GB" sz="1200" dirty="0" err="1"/>
              <a:t>inp</a:t>
            </a:r>
            <a:r>
              <a:rPr lang="en-GB" sz="1200" dirty="0"/>
              <a:t>[pos+1]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val</a:t>
            </a:r>
            <a:r>
              <a:rPr lang="en-GB" sz="1200" dirty="0"/>
              <a:t>^=</a:t>
            </a:r>
            <a:r>
              <a:rPr lang="en-GB" sz="1200" dirty="0" err="1"/>
              <a:t>ord</a:t>
            </a:r>
            <a:r>
              <a:rPr lang="en-GB" sz="1200" dirty="0"/>
              <a:t>(</a:t>
            </a:r>
            <a:r>
              <a:rPr lang="en-GB" sz="1200" dirty="0" err="1"/>
              <a:t>i</a:t>
            </a:r>
            <a:r>
              <a:rPr lang="en-GB" sz="1200" dirty="0"/>
              <a:t>) </a:t>
            </a:r>
            <a:r>
              <a:rPr lang="en-GB" sz="1200" dirty="0" err="1"/>
              <a:t>val</a:t>
            </a:r>
            <a:r>
              <a:rPr lang="en-GB" sz="1200" dirty="0"/>
              <a:t>^=(</a:t>
            </a:r>
            <a:r>
              <a:rPr lang="en-GB" sz="1200" dirty="0" err="1"/>
              <a:t>ord</a:t>
            </a:r>
            <a:r>
              <a:rPr lang="en-GB" sz="1200" dirty="0"/>
              <a:t>(j)&lt;&lt;8</a:t>
            </a:r>
          </a:p>
          <a:p>
            <a:r>
              <a:rPr lang="en-GB" sz="1200" dirty="0"/>
              <a:t>     return </a:t>
            </a:r>
            <a:r>
              <a:rPr lang="en-GB" sz="1200" dirty="0" err="1"/>
              <a:t>val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381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53910" y="215568"/>
            <a:ext cx="3525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CRACK HMAC_1</a:t>
            </a:r>
            <a:endParaRPr lang="en-US" sz="40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89359" y="3061356"/>
            <a:ext cx="1426383" cy="1288666"/>
            <a:chOff x="292608" y="329184"/>
            <a:chExt cx="1091182" cy="963168"/>
          </a:xfrm>
        </p:grpSpPr>
        <p:sp>
          <p:nvSpPr>
            <p:cNvPr id="15" name="Rectangle 14"/>
            <p:cNvSpPr/>
            <p:nvPr/>
          </p:nvSpPr>
          <p:spPr>
            <a:xfrm>
              <a:off x="292608" y="329184"/>
              <a:ext cx="1091182" cy="96316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608" y="561914"/>
              <a:ext cx="1091182" cy="5547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ZA" b="1" u="sng" dirty="0" smtClean="0"/>
                <a:t>COLLISION</a:t>
              </a:r>
            </a:p>
            <a:p>
              <a:pPr algn="ctr"/>
              <a:r>
                <a:rPr lang="en-ZA" b="1" u="sng" dirty="0" smtClean="0"/>
                <a:t>KEY</a:t>
              </a:r>
            </a:p>
            <a:p>
              <a:pPr algn="ctr"/>
              <a:endParaRPr lang="en-ZA" sz="700" b="1" u="sng" dirty="0" smtClean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65611" y="1346817"/>
            <a:ext cx="6632673" cy="1156398"/>
            <a:chOff x="2105013" y="3732651"/>
            <a:chExt cx="7289868" cy="1001280"/>
          </a:xfrm>
        </p:grpSpPr>
        <p:sp>
          <p:nvSpPr>
            <p:cNvPr id="24" name="Rectangle 23"/>
            <p:cNvSpPr/>
            <p:nvPr/>
          </p:nvSpPr>
          <p:spPr>
            <a:xfrm>
              <a:off x="2174574" y="3756674"/>
              <a:ext cx="7220307" cy="646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21985" y="3866768"/>
              <a:ext cx="3268010" cy="3197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b="1" u="sng" dirty="0" smtClean="0">
                  <a:solidFill>
                    <a:schemeClr val="tx1"/>
                  </a:solidFill>
                </a:rPr>
                <a:t>FIND A 16-BIT HASHED KEY</a:t>
              </a:r>
              <a:endParaRPr lang="en-GB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74574" y="4416243"/>
              <a:ext cx="7220307" cy="2935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91162" y="3866768"/>
              <a:ext cx="3317893" cy="3197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u="sng" dirty="0" smtClean="0"/>
                <a:t>UNHASH-MESSAGE</a:t>
              </a:r>
              <a:endParaRPr lang="en-GB" b="1" u="sn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40112" y="3732651"/>
              <a:ext cx="351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 smtClean="0"/>
                <a:t>+</a:t>
              </a:r>
              <a:endParaRPr lang="en-GB" sz="36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05013" y="4426153"/>
              <a:ext cx="7238121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600" b="1" dirty="0" smtClean="0">
                  <a:solidFill>
                    <a:schemeClr val="accent4"/>
                  </a:solidFill>
                </a:rPr>
                <a:t>       crack_digest_1(digest, message</a:t>
              </a:r>
              <a:r>
                <a:rPr lang="en-ZA" sz="1600" b="1" dirty="0">
                  <a:solidFill>
                    <a:schemeClr val="accent4"/>
                  </a:solidFill>
                </a:rPr>
                <a:t>)</a:t>
              </a:r>
              <a:endParaRPr lang="en-ZA" sz="1600" b="1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0" name="Down Arrow 29"/>
          <p:cNvSpPr/>
          <p:nvPr/>
        </p:nvSpPr>
        <p:spPr>
          <a:xfrm>
            <a:off x="5077900" y="1127098"/>
            <a:ext cx="273767" cy="23572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wn Arrow 30"/>
          <p:cNvSpPr/>
          <p:nvPr/>
        </p:nvSpPr>
        <p:spPr>
          <a:xfrm>
            <a:off x="3029394" y="2499309"/>
            <a:ext cx="448295" cy="538073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3588488" y="239711"/>
            <a:ext cx="3318201" cy="940520"/>
            <a:chOff x="3936197" y="5228086"/>
            <a:chExt cx="3646983" cy="955505"/>
          </a:xfrm>
        </p:grpSpPr>
        <p:sp>
          <p:nvSpPr>
            <p:cNvPr id="33" name="Rectangle 32"/>
            <p:cNvSpPr/>
            <p:nvPr/>
          </p:nvSpPr>
          <p:spPr>
            <a:xfrm>
              <a:off x="3936197" y="5228086"/>
              <a:ext cx="3646983" cy="898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28233" y="5260261"/>
              <a:ext cx="266290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b="1" dirty="0" smtClean="0">
                  <a:solidFill>
                    <a:srgbClr val="0AF61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16-BIT HASH </a:t>
              </a:r>
            </a:p>
            <a:p>
              <a:pPr algn="ctr"/>
              <a:endParaRPr lang="en-ZA" b="1" dirty="0" smtClean="0">
                <a:solidFill>
                  <a:srgbClr val="0AF6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ZA" b="1" dirty="0" smtClean="0">
                  <a:solidFill>
                    <a:srgbClr val="0AF61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REVERSE MESSAGE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45299" y="271381"/>
            <a:ext cx="5679014" cy="639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hmac_blocksize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=16</a:t>
            </a:r>
          </a:p>
          <a:p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numToStr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= SAME AS BEFORE</a:t>
            </a:r>
          </a:p>
          <a:p>
            <a:r>
              <a:rPr lang="en-ZA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#----------------------------------------------------------</a:t>
            </a:r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strToNum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= SAME AS BEFORE</a:t>
            </a:r>
          </a:p>
          <a:p>
            <a:r>
              <a:rPr lang="en-ZA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#----------------------------------------------------------</a:t>
            </a:r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crack_digest_1(digest,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#Make sure we have a string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)%2!=0: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+=" " #Pad it if we need to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ShiftAcc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 #Our accumulator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XorAcc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(digest)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count=0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range(0,len(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),2): #Now in twos...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j=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mssg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[pos+1]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ShiftAcc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)&lt;&lt;8)  #XOR first char onto highest 8 bits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ShiftAcc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^=(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(j))  #and second char onto lowest 8 bits</a:t>
            </a: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XorAcc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^=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ShiftAcc</a:t>
            </a:r>
            <a:r>
              <a:rPr lang="en-ZA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ShiftAcc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XorAcc</a:t>
            </a:r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#----------------------------------------------------------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cueh_hmac_1(key, message): =  SAME AS </a:t>
            </a:r>
            <a:r>
              <a:rPr lang="en-GB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</a:p>
          <a:p>
            <a:r>
              <a:rPr lang="en-ZA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#----------------------------------------------------------</a:t>
            </a:r>
            <a:endParaRPr lang="en-GB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hmacCrack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digest,message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(message) % 2 != 0: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message += " "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digest=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(digest)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message=message[::-1]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keyHash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=crack_digest_1(digest, message)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key=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numToStr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keyHash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key=key[::-1]</a:t>
            </a: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keyInBinary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="{:016b}".format(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strToNum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(key))</a:t>
            </a:r>
          </a:p>
          <a:p>
            <a:endParaRPr lang="en-GB" sz="105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GB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key is: 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'“ + (</a:t>
            </a:r>
            <a:r>
              <a:rPr lang="en-GB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"'")</a:t>
            </a:r>
            <a:endParaRPr lang="en-GB" sz="105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GB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the </a:t>
            </a:r>
            <a:r>
              <a:rPr lang="en-GB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values of: 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keyInBinary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[0:8] \</a:t>
            </a:r>
          </a:p>
          <a:p>
            <a:r>
              <a:rPr lang="en-GB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 </a:t>
            </a:r>
            <a:r>
              <a:rPr lang="en-GB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“+ </a:t>
            </a:r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keyInBinary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[8:16] )</a:t>
            </a:r>
          </a:p>
          <a:p>
            <a:r>
              <a:rPr lang="en-ZA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#------------------------------------------------------------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hmacCrack</a:t>
            </a:r>
            <a:r>
              <a:rPr lang="en-GB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("7442</a:t>
            </a:r>
            <a:r>
              <a:rPr lang="en-GB" sz="105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","ST")</a:t>
            </a:r>
            <a:endParaRPr lang="en-GB" sz="105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58790" y="1381286"/>
            <a:ext cx="3371118" cy="1013918"/>
            <a:chOff x="3936197" y="5228086"/>
            <a:chExt cx="3646983" cy="898902"/>
          </a:xfrm>
        </p:grpSpPr>
        <p:sp>
          <p:nvSpPr>
            <p:cNvPr id="3" name="Rectangle 2"/>
            <p:cNvSpPr/>
            <p:nvPr/>
          </p:nvSpPr>
          <p:spPr>
            <a:xfrm>
              <a:off x="3936197" y="5228086"/>
              <a:ext cx="3646983" cy="898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497964" y="5260260"/>
              <a:ext cx="2523448" cy="807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b="1" dirty="0" smtClean="0">
                  <a:solidFill>
                    <a:srgbClr val="0AF61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REVERSE RESULT:</a:t>
              </a:r>
            </a:p>
            <a:p>
              <a:pPr algn="ctr"/>
              <a:endParaRPr lang="en-ZA" sz="1050" b="1" dirty="0" smtClean="0">
                <a:solidFill>
                  <a:srgbClr val="0AF61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ZA" b="1" dirty="0" smtClean="0">
                  <a:solidFill>
                    <a:srgbClr val="0AF61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7442 | ST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52537" y="3388514"/>
            <a:ext cx="5288664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def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hmacCrack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(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digest,message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if 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len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(message) % 2 != 0: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    message += " "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digest=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(digest)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message=message[::-1]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keyHash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=crack_digest_1(digest, message)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key=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numToStr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keyHash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))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key=key[::-1]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keyInBinary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="{:016b}".format(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strToNum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(key))</a:t>
            </a:r>
          </a:p>
          <a:p>
            <a:endParaRPr lang="en-GB" sz="12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print("The key is: '“ + (key) + "'")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   print("With the binary values of: "+ 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keyInBinary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[0:8] \</a:t>
            </a:r>
          </a:p>
          <a:p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	+" &amp; “+ </a:t>
            </a:r>
            <a:r>
              <a:rPr lang="en-GB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keyInBinary</a:t>
            </a:r>
            <a:r>
              <a:rPr lang="en-GB" sz="1200" dirty="0">
                <a:solidFill>
                  <a:srgbClr val="C00000"/>
                </a:solidFill>
                <a:cs typeface="Courier New" panose="02070309020205020404" pitchFamily="49" charset="0"/>
              </a:rPr>
              <a:t> [8:16] 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2056" y="180957"/>
            <a:ext cx="9263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b="1" u="sng" dirty="0" smtClean="0"/>
              <a:t>MESSAGE:</a:t>
            </a:r>
            <a:r>
              <a:rPr lang="en-GB" b="1" u="sng" dirty="0" smtClean="0"/>
              <a:t> ‘</a:t>
            </a:r>
            <a:r>
              <a:rPr lang="en-GB" b="1" u="sng" dirty="0" smtClean="0">
                <a:solidFill>
                  <a:srgbClr val="FF0000"/>
                </a:solidFill>
              </a:rPr>
              <a:t>ST</a:t>
            </a:r>
            <a:r>
              <a:rPr lang="en-GB" b="1" u="sng" dirty="0" smtClean="0"/>
              <a:t>’</a:t>
            </a:r>
            <a:r>
              <a:rPr lang="en-GB" sz="1100" b="1" u="sng" dirty="0" smtClean="0"/>
              <a:t>RING</a:t>
            </a:r>
            <a:r>
              <a:rPr lang="en-GB" sz="1100" b="1" dirty="0" smtClean="0"/>
              <a:t>						</a:t>
            </a:r>
            <a:r>
              <a:rPr lang="en-ZA" b="1" u="sng" dirty="0"/>
              <a:t>HASH/DIGEST</a:t>
            </a:r>
            <a:r>
              <a:rPr lang="en-ZA" dirty="0"/>
              <a:t> </a:t>
            </a:r>
            <a:endParaRPr lang="en-GB" b="1" u="sng" dirty="0" smtClean="0"/>
          </a:p>
          <a:p>
            <a:r>
              <a:rPr lang="en-ZA" dirty="0" smtClean="0">
                <a:solidFill>
                  <a:srgbClr val="FF0000"/>
                </a:solidFill>
              </a:rPr>
              <a:t>S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01010011</a:t>
            </a:r>
            <a:r>
              <a:rPr lang="en-ZA" dirty="0" smtClean="0"/>
              <a:t>	   /       </a:t>
            </a:r>
            <a:r>
              <a:rPr lang="en-ZA" dirty="0">
                <a:solidFill>
                  <a:srgbClr val="0070C0"/>
                </a:solidFill>
              </a:rPr>
              <a:t>0000000001010011		</a:t>
            </a:r>
            <a:r>
              <a:rPr lang="en-ZA" dirty="0" smtClean="0">
                <a:solidFill>
                  <a:srgbClr val="0070C0"/>
                </a:solidFill>
              </a:rPr>
              <a:t>	7442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T </a:t>
            </a:r>
            <a:r>
              <a:rPr lang="en-ZA" dirty="0" smtClean="0"/>
              <a:t>= </a:t>
            </a:r>
            <a:r>
              <a:rPr lang="en-ZA" dirty="0" smtClean="0">
                <a:solidFill>
                  <a:srgbClr val="0070C0"/>
                </a:solidFill>
              </a:rPr>
              <a:t>01010100</a:t>
            </a:r>
            <a:r>
              <a:rPr lang="en-ZA" dirty="0" smtClean="0"/>
              <a:t>	&lt;&lt; 8 = </a:t>
            </a:r>
            <a:r>
              <a:rPr lang="en-ZA" dirty="0" smtClean="0">
                <a:solidFill>
                  <a:srgbClr val="0070C0"/>
                </a:solidFill>
              </a:rPr>
              <a:t>0101010000000000</a:t>
            </a: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6458" y="3451087"/>
            <a:ext cx="4944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ZA" sz="1400" dirty="0" smtClean="0"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ZA" sz="1400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mssg</a:t>
            </a:r>
            <a:r>
              <a:rPr lang="en-ZA" sz="1400" dirty="0" smtClean="0">
                <a:ea typeface="Verdana" panose="020B0604030504040204" pitchFamily="34" charset="0"/>
                <a:cs typeface="Verdana" panose="020B0604030504040204" pitchFamily="34" charset="0"/>
              </a:rPr>
              <a:t>  length is odd, pad with space character ‘ ‘. </a:t>
            </a:r>
          </a:p>
          <a:p>
            <a:pPr marL="342900" indent="-342900">
              <a:buAutoNum type="alphaUcPeriod"/>
            </a:pPr>
            <a:r>
              <a:rPr lang="en-ZA" sz="1400" dirty="0" smtClean="0">
                <a:ea typeface="Verdana" panose="020B0604030504040204" pitchFamily="34" charset="0"/>
                <a:cs typeface="Verdana" panose="020B0604030504040204" pitchFamily="34" charset="0"/>
              </a:rPr>
              <a:t>Reverse digest:  7442 = 2447 = 0000100110001111</a:t>
            </a:r>
          </a:p>
          <a:p>
            <a:pPr marL="342900" indent="-342900">
              <a:buAutoNum type="alphaUcPeriod"/>
            </a:pPr>
            <a:r>
              <a:rPr lang="en-ZA" sz="1400" dirty="0" smtClean="0"/>
              <a:t>Continue to crack_digest_1(</a:t>
            </a:r>
            <a:r>
              <a:rPr lang="en-ZA" sz="1400" dirty="0" err="1" smtClean="0"/>
              <a:t>digest,message</a:t>
            </a:r>
            <a:r>
              <a:rPr lang="en-ZA" sz="1400" dirty="0" smtClean="0"/>
              <a:t>)</a:t>
            </a:r>
            <a:endParaRPr lang="en-GB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85201" y="3580725"/>
            <a:ext cx="1670536" cy="2269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85201" y="3816253"/>
            <a:ext cx="1670536" cy="38583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85201" y="4034584"/>
            <a:ext cx="1670536" cy="3770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71450" y="1219753"/>
            <a:ext cx="12020550" cy="36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07538" y="618585"/>
            <a:ext cx="7289868" cy="1018935"/>
            <a:chOff x="2105013" y="3730384"/>
            <a:chExt cx="7289868" cy="1018935"/>
          </a:xfrm>
        </p:grpSpPr>
        <p:sp>
          <p:nvSpPr>
            <p:cNvPr id="4" name="Rectangle 3"/>
            <p:cNvSpPr/>
            <p:nvPr/>
          </p:nvSpPr>
          <p:spPr>
            <a:xfrm>
              <a:off x="2174574" y="3756674"/>
              <a:ext cx="7220307" cy="646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21985" y="3866768"/>
              <a:ext cx="326801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2000" b="1" u="sng" dirty="0" smtClean="0">
                  <a:solidFill>
                    <a:schemeClr val="tx1"/>
                  </a:solidFill>
                </a:rPr>
                <a:t>FIND A 16-BIT HASHED KEY</a:t>
              </a:r>
              <a:endParaRPr lang="en-GB" sz="20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74574" y="4401566"/>
              <a:ext cx="7220307" cy="32290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91162" y="3866768"/>
              <a:ext cx="3317893" cy="4001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u="sng" dirty="0" smtClean="0"/>
                <a:t>UNHASH-MESSAGE</a:t>
              </a:r>
              <a:endParaRPr lang="en-GB" sz="200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5054" y="3730384"/>
              <a:ext cx="351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3600" b="1" dirty="0" smtClean="0"/>
                <a:t>+</a:t>
              </a:r>
              <a:endParaRPr lang="en-GB" sz="3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5013" y="4410765"/>
              <a:ext cx="72381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600" b="1" dirty="0" smtClean="0">
                  <a:solidFill>
                    <a:schemeClr val="accent4"/>
                  </a:solidFill>
                </a:rPr>
                <a:t>       crack_digest_1(digest, message)</a:t>
              </a:r>
              <a:endParaRPr lang="en-ZA" sz="1600" b="1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672605" y="2636357"/>
            <a:ext cx="4622103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def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 crack_digest_1(digest, </a:t>
            </a:r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mssg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cs typeface="Courier New" panose="02070309020205020404" pitchFamily="49" charset="0"/>
              </a:rPr>
              <a:t>mssg</a:t>
            </a:r>
            <a:r>
              <a:rPr lang="en-GB" sz="1400" dirty="0">
                <a:cs typeface="Courier New" panose="02070309020205020404" pitchFamily="49" charset="0"/>
              </a:rPr>
              <a:t>=</a:t>
            </a:r>
            <a:r>
              <a:rPr lang="en-GB" sz="1400" dirty="0" err="1">
                <a:cs typeface="Courier New" panose="02070309020205020404" pitchFamily="49" charset="0"/>
              </a:rPr>
              <a:t>str</a:t>
            </a:r>
            <a:r>
              <a:rPr lang="en-GB" sz="1400" dirty="0">
                <a:cs typeface="Courier New" panose="02070309020205020404" pitchFamily="49" charset="0"/>
              </a:rPr>
              <a:t>(</a:t>
            </a:r>
            <a:r>
              <a:rPr lang="en-GB" sz="1400" dirty="0" err="1">
                <a:cs typeface="Courier New" panose="02070309020205020404" pitchFamily="49" charset="0"/>
              </a:rPr>
              <a:t>mssg</a:t>
            </a:r>
            <a:r>
              <a:rPr lang="en-GB" sz="1400" dirty="0">
                <a:cs typeface="Courier New" panose="02070309020205020404" pitchFamily="49" charset="0"/>
              </a:rPr>
              <a:t>) #Make sure we have a string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if </a:t>
            </a:r>
            <a:r>
              <a:rPr lang="en-GB" sz="1400" dirty="0" err="1">
                <a:cs typeface="Courier New" panose="02070309020205020404" pitchFamily="49" charset="0"/>
              </a:rPr>
              <a:t>len</a:t>
            </a:r>
            <a:r>
              <a:rPr lang="en-GB" sz="1400" dirty="0">
                <a:cs typeface="Courier New" panose="02070309020205020404" pitchFamily="49" charset="0"/>
              </a:rPr>
              <a:t>(</a:t>
            </a:r>
            <a:r>
              <a:rPr lang="en-GB" sz="1400" dirty="0" err="1">
                <a:cs typeface="Courier New" panose="02070309020205020404" pitchFamily="49" charset="0"/>
              </a:rPr>
              <a:t>mssg</a:t>
            </a:r>
            <a:r>
              <a:rPr lang="en-GB" sz="1400" dirty="0">
                <a:cs typeface="Courier New" panose="02070309020205020404" pitchFamily="49" charset="0"/>
              </a:rPr>
              <a:t>)%2!=0: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cs typeface="Courier New" panose="02070309020205020404" pitchFamily="49" charset="0"/>
              </a:rPr>
              <a:t>mssg</a:t>
            </a:r>
            <a:r>
              <a:rPr lang="en-GB" sz="1400" dirty="0">
                <a:cs typeface="Courier New" panose="02070309020205020404" pitchFamily="49" charset="0"/>
              </a:rPr>
              <a:t>+=" " #Pad it if we need to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cs typeface="Courier New" panose="02070309020205020404" pitchFamily="49" charset="0"/>
              </a:rPr>
              <a:t>ShiftAcc</a:t>
            </a:r>
            <a:r>
              <a:rPr lang="en-GB" sz="1400" dirty="0">
                <a:cs typeface="Courier New" panose="02070309020205020404" pitchFamily="49" charset="0"/>
              </a:rPr>
              <a:t>=0 #Our accumulator</a:t>
            </a:r>
          </a:p>
          <a:p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XorAcc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=</a:t>
            </a:r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(digest)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count=0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for </a:t>
            </a:r>
            <a:r>
              <a:rPr lang="en-GB" sz="1400" dirty="0" err="1">
                <a:cs typeface="Courier New" panose="02070309020205020404" pitchFamily="49" charset="0"/>
              </a:rPr>
              <a:t>pos</a:t>
            </a:r>
            <a:r>
              <a:rPr lang="en-GB" sz="1400" dirty="0">
                <a:cs typeface="Courier New" panose="02070309020205020404" pitchFamily="49" charset="0"/>
              </a:rPr>
              <a:t> in range(0,len(</a:t>
            </a:r>
            <a:r>
              <a:rPr lang="en-GB" sz="1400" dirty="0" err="1">
                <a:cs typeface="Courier New" panose="02070309020205020404" pitchFamily="49" charset="0"/>
              </a:rPr>
              <a:t>mssg</a:t>
            </a:r>
            <a:r>
              <a:rPr lang="en-GB" sz="1400" dirty="0">
                <a:cs typeface="Courier New" panose="02070309020205020404" pitchFamily="49" charset="0"/>
              </a:rPr>
              <a:t>),2): #Now in twos...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cs typeface="Courier New" panose="02070309020205020404" pitchFamily="49" charset="0"/>
              </a:rPr>
              <a:t>i</a:t>
            </a:r>
            <a:r>
              <a:rPr lang="en-GB" sz="1400" dirty="0">
                <a:cs typeface="Courier New" panose="02070309020205020404" pitchFamily="49" charset="0"/>
              </a:rPr>
              <a:t>=</a:t>
            </a:r>
            <a:r>
              <a:rPr lang="en-GB" sz="1400" dirty="0" err="1">
                <a:cs typeface="Courier New" panose="02070309020205020404" pitchFamily="49" charset="0"/>
              </a:rPr>
              <a:t>mssg</a:t>
            </a:r>
            <a:r>
              <a:rPr lang="en-GB" sz="1400" dirty="0">
                <a:cs typeface="Courier New" panose="02070309020205020404" pitchFamily="49" charset="0"/>
              </a:rPr>
              <a:t>[</a:t>
            </a:r>
            <a:r>
              <a:rPr lang="en-GB" sz="1400" dirty="0" err="1">
                <a:cs typeface="Courier New" panose="02070309020205020404" pitchFamily="49" charset="0"/>
              </a:rPr>
              <a:t>pos</a:t>
            </a:r>
            <a:r>
              <a:rPr lang="en-GB" sz="1400" dirty="0">
                <a:cs typeface="Courier New" panose="02070309020205020404" pitchFamily="49" charset="0"/>
              </a:rPr>
              <a:t>]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    j=</a:t>
            </a:r>
            <a:r>
              <a:rPr lang="en-GB" sz="1400" dirty="0" err="1">
                <a:cs typeface="Courier New" panose="02070309020205020404" pitchFamily="49" charset="0"/>
              </a:rPr>
              <a:t>mssg</a:t>
            </a:r>
            <a:r>
              <a:rPr lang="en-GB" sz="1400" dirty="0">
                <a:cs typeface="Courier New" panose="02070309020205020404" pitchFamily="49" charset="0"/>
              </a:rPr>
              <a:t>[pos+1]</a:t>
            </a:r>
          </a:p>
          <a:p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ShiftAcc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=(</a:t>
            </a:r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ord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i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)&lt;&lt;8)  #XOR first char onto highest 8 bits</a:t>
            </a:r>
          </a:p>
          <a:p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ShiftAcc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^=(</a:t>
            </a:r>
            <a:r>
              <a:rPr lang="en-GB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ord</a:t>
            </a:r>
            <a:r>
              <a:rPr lang="en-GB" sz="1400" dirty="0">
                <a:solidFill>
                  <a:srgbClr val="C00000"/>
                </a:solidFill>
                <a:cs typeface="Courier New" panose="02070309020205020404" pitchFamily="49" charset="0"/>
              </a:rPr>
              <a:t>(j))  #and second char onto lowest 8 bits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cs typeface="Courier New" panose="02070309020205020404" pitchFamily="49" charset="0"/>
              </a:rPr>
              <a:t>XorAcc</a:t>
            </a:r>
            <a:r>
              <a:rPr lang="en-GB" sz="1400" dirty="0">
                <a:cs typeface="Courier New" panose="02070309020205020404" pitchFamily="49" charset="0"/>
              </a:rPr>
              <a:t>^=</a:t>
            </a:r>
            <a:r>
              <a:rPr lang="en-GB" sz="1400" dirty="0" err="1">
                <a:cs typeface="Courier New" panose="02070309020205020404" pitchFamily="49" charset="0"/>
              </a:rPr>
              <a:t>ShiftAcc</a:t>
            </a:r>
            <a:r>
              <a:rPr lang="en-ZA" sz="1400" dirty="0">
                <a:cs typeface="Courier New" panose="02070309020205020404" pitchFamily="49" charset="0"/>
              </a:rPr>
              <a:t>        </a:t>
            </a:r>
            <a:endParaRPr lang="en-GB" sz="1400" dirty="0">
              <a:cs typeface="Courier New" panose="02070309020205020404" pitchFamily="49" charset="0"/>
            </a:endParaRPr>
          </a:p>
          <a:p>
            <a:r>
              <a:rPr lang="en-GB" sz="1400" dirty="0"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cs typeface="Courier New" panose="02070309020205020404" pitchFamily="49" charset="0"/>
              </a:rPr>
              <a:t>ShiftAcc</a:t>
            </a:r>
            <a:r>
              <a:rPr lang="en-GB" sz="1400" dirty="0">
                <a:cs typeface="Courier New" panose="02070309020205020404" pitchFamily="49" charset="0"/>
              </a:rPr>
              <a:t>=0</a:t>
            </a:r>
          </a:p>
          <a:p>
            <a:r>
              <a:rPr lang="en-GB" sz="1400" dirty="0"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cs typeface="Courier New" panose="02070309020205020404" pitchFamily="49" charset="0"/>
              </a:rPr>
              <a:t>XorAcc</a:t>
            </a:r>
            <a:endParaRPr lang="en-GB" sz="1400" dirty="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836" y="2664605"/>
            <a:ext cx="50045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crack_digest_1(</a:t>
            </a:r>
            <a:r>
              <a:rPr lang="en-ZA" dirty="0">
                <a:ea typeface="Verdana" panose="020B0604030504040204" pitchFamily="34" charset="0"/>
                <a:cs typeface="Verdana" panose="020B0604030504040204" pitchFamily="34" charset="0"/>
              </a:rPr>
              <a:t>2447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ZA" dirty="0" smtClean="0"/>
          </a:p>
          <a:p>
            <a:endParaRPr lang="en-ZA" dirty="0"/>
          </a:p>
          <a:p>
            <a:r>
              <a:rPr lang="en-ZA" sz="1600" dirty="0" smtClean="0"/>
              <a:t>(Every 2</a:t>
            </a:r>
            <a:r>
              <a:rPr lang="en-ZA" sz="1600" baseline="30000" dirty="0" smtClean="0"/>
              <a:t>nd</a:t>
            </a:r>
            <a:r>
              <a:rPr lang="en-ZA" sz="1600" dirty="0" smtClean="0"/>
              <a:t> key &lt;&lt; 8) 			</a:t>
            </a:r>
          </a:p>
          <a:p>
            <a:pPr marL="342900" indent="-342900">
              <a:buAutoNum type="alphaUcPeriod"/>
            </a:pPr>
            <a:r>
              <a:rPr lang="en-ZA" sz="1600" dirty="0" smtClean="0"/>
              <a:t>1</a:t>
            </a:r>
            <a:r>
              <a:rPr lang="en-ZA" sz="1600" baseline="30000" dirty="0" smtClean="0"/>
              <a:t>st</a:t>
            </a:r>
            <a:r>
              <a:rPr lang="en-ZA" sz="1600" dirty="0" smtClean="0"/>
              <a:t> char</a:t>
            </a:r>
            <a:r>
              <a:rPr lang="en-ZA" sz="1600" dirty="0" smtClean="0">
                <a:solidFill>
                  <a:srgbClr val="0070C0"/>
                </a:solidFill>
              </a:rPr>
              <a:t>	       (C)  </a:t>
            </a:r>
            <a:r>
              <a:rPr lang="en-ZA" sz="1600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r>
              <a:rPr lang="en-ZA" sz="1600" dirty="0" smtClean="0">
                <a:solidFill>
                  <a:srgbClr val="0070C0"/>
                </a:solidFill>
              </a:rPr>
              <a:t>01000011</a:t>
            </a:r>
          </a:p>
          <a:p>
            <a:pPr marL="342900" indent="-342900">
              <a:buAutoNum type="alphaUcPeriod"/>
            </a:pPr>
            <a:r>
              <a:rPr lang="en-ZA" sz="1600" u="sng" dirty="0" smtClean="0"/>
              <a:t>2</a:t>
            </a:r>
            <a:r>
              <a:rPr lang="en-ZA" sz="1600" u="sng" baseline="30000" dirty="0" smtClean="0"/>
              <a:t>nd</a:t>
            </a:r>
            <a:r>
              <a:rPr lang="en-ZA" sz="1600" u="sng" dirty="0" smtClean="0"/>
              <a:t> char___       (</a:t>
            </a:r>
            <a:r>
              <a:rPr lang="en-ZA" sz="1200" u="sng" dirty="0" smtClean="0"/>
              <a:t>XOR</a:t>
            </a:r>
            <a:r>
              <a:rPr lang="en-ZA" sz="1600" u="sng" dirty="0" smtClean="0"/>
              <a:t>)   </a:t>
            </a:r>
            <a:r>
              <a:rPr lang="en-ZA" sz="1600" u="sng" dirty="0" smtClean="0">
                <a:solidFill>
                  <a:srgbClr val="0070C0"/>
                </a:solidFill>
              </a:rPr>
              <a:t>(O)  01001111</a:t>
            </a:r>
            <a:r>
              <a:rPr lang="en-ZA" sz="1600" u="sng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r>
              <a:rPr lang="en-ZA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ZA" sz="1600" dirty="0" smtClean="0"/>
              <a:t>	               (</a:t>
            </a:r>
            <a:r>
              <a:rPr lang="en-ZA" sz="1100" dirty="0" smtClean="0"/>
              <a:t>Result</a:t>
            </a:r>
            <a:r>
              <a:rPr lang="en-ZA" sz="1600" dirty="0" smtClean="0"/>
              <a:t>)          0100111101000011   </a:t>
            </a:r>
          </a:p>
          <a:p>
            <a:r>
              <a:rPr lang="en-ZA" sz="1600" dirty="0" smtClean="0"/>
              <a:t>C.    </a:t>
            </a:r>
            <a:r>
              <a:rPr lang="en-ZA" sz="1600" u="sng" dirty="0" err="1" smtClean="0"/>
              <a:t>XorAcc</a:t>
            </a:r>
            <a:r>
              <a:rPr lang="en-ZA" sz="1600" u="sng" dirty="0" smtClean="0"/>
              <a:t>(</a:t>
            </a:r>
            <a:r>
              <a:rPr lang="en-ZA" sz="1200" u="sng" dirty="0" smtClean="0"/>
              <a:t>digest</a:t>
            </a:r>
            <a:r>
              <a:rPr lang="en-ZA" sz="1600" u="sng" dirty="0" smtClean="0"/>
              <a:t>) 	               0100000101001001</a:t>
            </a:r>
          </a:p>
          <a:p>
            <a:r>
              <a:rPr lang="en-ZA" sz="1600" dirty="0"/>
              <a:t>		 </a:t>
            </a:r>
            <a:r>
              <a:rPr lang="en-ZA" sz="1600" dirty="0" smtClean="0"/>
              <a:t>              0000111000001010</a:t>
            </a:r>
          </a:p>
          <a:p>
            <a:r>
              <a:rPr lang="en-ZA" sz="1600" dirty="0"/>
              <a:t>	</a:t>
            </a:r>
            <a:r>
              <a:rPr lang="en-ZA" sz="1600" dirty="0" smtClean="0"/>
              <a:t>	           = </a:t>
            </a:r>
            <a:r>
              <a:rPr lang="en-ZA" sz="1600" dirty="0"/>
              <a:t>3594 </a:t>
            </a:r>
            <a:r>
              <a:rPr lang="en-ZA" sz="1100" dirty="0" smtClean="0"/>
              <a:t>DEC</a:t>
            </a:r>
            <a:r>
              <a:rPr lang="en-ZA" sz="1600" dirty="0" smtClean="0"/>
              <a:t>	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57486" y="3632200"/>
            <a:ext cx="2491572" cy="8026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57486" y="4092177"/>
            <a:ext cx="2491572" cy="82552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8172" y="4875965"/>
            <a:ext cx="3144428" cy="8767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57486" y="3858879"/>
            <a:ext cx="2491572" cy="8357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03117" y="4569074"/>
            <a:ext cx="2445941" cy="7877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5406558" y="46484"/>
            <a:ext cx="640080" cy="5063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03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05615" y="650747"/>
            <a:ext cx="1567716" cy="1309198"/>
            <a:chOff x="292608" y="329184"/>
            <a:chExt cx="1091182" cy="963168"/>
          </a:xfrm>
        </p:grpSpPr>
        <p:sp>
          <p:nvSpPr>
            <p:cNvPr id="6" name="Rectangle 5"/>
            <p:cNvSpPr/>
            <p:nvPr/>
          </p:nvSpPr>
          <p:spPr>
            <a:xfrm>
              <a:off x="292608" y="329184"/>
              <a:ext cx="1091182" cy="96316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608" y="561914"/>
              <a:ext cx="1091182" cy="5547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ZA" b="1" u="sng" dirty="0" smtClean="0"/>
                <a:t>COLLISION</a:t>
              </a:r>
            </a:p>
            <a:p>
              <a:pPr algn="ctr"/>
              <a:r>
                <a:rPr lang="en-ZA" b="1" u="sng" dirty="0" smtClean="0"/>
                <a:t>KEY</a:t>
              </a:r>
            </a:p>
            <a:p>
              <a:pPr algn="ctr"/>
              <a:endParaRPr lang="en-ZA" sz="700" b="1" u="sng" dirty="0" smtClean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56289" y="2057509"/>
            <a:ext cx="4595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 smtClean="0"/>
              <a:t>	</a:t>
            </a:r>
            <a:r>
              <a:rPr lang="en-ZA" sz="1600" b="1" dirty="0" err="1" smtClean="0"/>
              <a:t>numToStr</a:t>
            </a:r>
            <a:r>
              <a:rPr lang="en-ZA" sz="1600" b="1" dirty="0" smtClean="0"/>
              <a:t>(3594)</a:t>
            </a:r>
          </a:p>
          <a:p>
            <a:endParaRPr lang="en-ZA" sz="1600" dirty="0" smtClean="0"/>
          </a:p>
          <a:p>
            <a:r>
              <a:rPr lang="en-ZA" sz="1600" dirty="0" smtClean="0"/>
              <a:t>	out=</a:t>
            </a:r>
            <a:r>
              <a:rPr lang="en-ZA" sz="1600" dirty="0" err="1" smtClean="0"/>
              <a:t>chr</a:t>
            </a:r>
            <a:r>
              <a:rPr lang="en-ZA" sz="1600" dirty="0" smtClean="0"/>
              <a:t> ( </a:t>
            </a:r>
            <a:r>
              <a:rPr lang="en-ZA" sz="1600" dirty="0" err="1" smtClean="0"/>
              <a:t>inp</a:t>
            </a:r>
            <a:r>
              <a:rPr lang="en-ZA" sz="1600" dirty="0" smtClean="0"/>
              <a:t> + 255 ) + out</a:t>
            </a:r>
          </a:p>
          <a:p>
            <a:r>
              <a:rPr lang="en-ZA" sz="1600" dirty="0" smtClean="0"/>
              <a:t>A.   </a:t>
            </a:r>
            <a:r>
              <a:rPr lang="en-ZA" sz="1600" dirty="0" smtClean="0">
                <a:solidFill>
                  <a:srgbClr val="0070C0"/>
                </a:solidFill>
              </a:rPr>
              <a:t> 0000111000001010</a:t>
            </a:r>
            <a:r>
              <a:rPr lang="en-ZA" sz="1600" dirty="0" smtClean="0"/>
              <a:t>   </a:t>
            </a:r>
            <a:r>
              <a:rPr lang="en-ZA" sz="1600" dirty="0" smtClean="0">
                <a:solidFill>
                  <a:srgbClr val="0070C0"/>
                </a:solidFill>
              </a:rPr>
              <a:t>(</a:t>
            </a:r>
            <a:r>
              <a:rPr lang="en-ZA" sz="1600" dirty="0" err="1" smtClean="0">
                <a:solidFill>
                  <a:srgbClr val="0070C0"/>
                </a:solidFill>
              </a:rPr>
              <a:t>inp</a:t>
            </a:r>
            <a:r>
              <a:rPr lang="en-ZA" sz="16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ZA" sz="1600" u="sng" dirty="0" smtClean="0">
                <a:solidFill>
                  <a:srgbClr val="0070C0"/>
                </a:solidFill>
              </a:rPr>
              <a:t>        OR            11111111</a:t>
            </a:r>
            <a:r>
              <a:rPr lang="en-ZA" sz="1600" dirty="0" smtClean="0">
                <a:solidFill>
                  <a:srgbClr val="0070C0"/>
                </a:solidFill>
              </a:rPr>
              <a:t>    </a:t>
            </a:r>
            <a:r>
              <a:rPr lang="en-ZA" sz="1600" u="sng" dirty="0" smtClean="0">
                <a:solidFill>
                  <a:srgbClr val="0070C0"/>
                </a:solidFill>
              </a:rPr>
              <a:t>(255) (“mask”)</a:t>
            </a:r>
          </a:p>
          <a:p>
            <a:r>
              <a:rPr lang="en-ZA" sz="1600" dirty="0" smtClean="0"/>
              <a:t>	      01001001 = 73 = </a:t>
            </a: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ZA" sz="1600" dirty="0" smtClean="0"/>
              <a:t> = (out)</a:t>
            </a:r>
          </a:p>
          <a:p>
            <a:endParaRPr lang="en-ZA" sz="1600" dirty="0" smtClean="0"/>
          </a:p>
          <a:p>
            <a:r>
              <a:rPr lang="en-ZA" sz="1600" dirty="0" smtClean="0"/>
              <a:t>B.    </a:t>
            </a:r>
            <a:r>
              <a:rPr lang="en-ZA" sz="1600" dirty="0" smtClean="0">
                <a:solidFill>
                  <a:schemeClr val="bg1">
                    <a:lumMod val="65000"/>
                  </a:schemeClr>
                </a:solidFill>
              </a:rPr>
              <a:t>00000000</a:t>
            </a:r>
            <a:r>
              <a:rPr lang="en-ZA" sz="1600" dirty="0">
                <a:solidFill>
                  <a:srgbClr val="0070C0"/>
                </a:solidFill>
              </a:rPr>
              <a:t>00001110</a:t>
            </a:r>
            <a:endParaRPr lang="en-ZA" sz="1600" dirty="0" smtClean="0">
              <a:solidFill>
                <a:srgbClr val="0070C0"/>
              </a:solidFill>
            </a:endParaRPr>
          </a:p>
          <a:p>
            <a:r>
              <a:rPr lang="en-ZA" sz="1600" dirty="0"/>
              <a:t> </a:t>
            </a:r>
            <a:r>
              <a:rPr lang="en-ZA" sz="1600" dirty="0" smtClean="0"/>
              <a:t>      </a:t>
            </a:r>
            <a:r>
              <a:rPr lang="en-ZA" sz="1600" u="sng" dirty="0" smtClean="0">
                <a:solidFill>
                  <a:srgbClr val="0070C0"/>
                </a:solidFill>
              </a:rPr>
              <a:t>                   11111111</a:t>
            </a:r>
          </a:p>
          <a:p>
            <a:r>
              <a:rPr lang="en-ZA" sz="1600" dirty="0" smtClean="0">
                <a:solidFill>
                  <a:srgbClr val="0070C0"/>
                </a:solidFill>
              </a:rPr>
              <a:t>	      </a:t>
            </a:r>
            <a:r>
              <a:rPr lang="en-ZA" sz="1600" dirty="0" smtClean="0"/>
              <a:t>01000001 = 65 = </a:t>
            </a: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A+I =</a:t>
            </a:r>
            <a:r>
              <a:rPr lang="en-ZA" sz="1600" dirty="0" smtClean="0"/>
              <a:t> (out)</a:t>
            </a:r>
          </a:p>
          <a:p>
            <a:r>
              <a:rPr lang="en-ZA" sz="1600" dirty="0" smtClean="0">
                <a:solidFill>
                  <a:srgbClr val="0070C0"/>
                </a:solidFill>
              </a:rPr>
              <a:t>		    </a:t>
            </a:r>
          </a:p>
          <a:p>
            <a:endParaRPr lang="en-Z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(Note: Collision key is  the hash of the genuine key)</a:t>
            </a:r>
            <a:endParaRPr lang="en-ZA" sz="1600" dirty="0" smtClean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99533" y="3067506"/>
            <a:ext cx="1648080" cy="964861"/>
            <a:chOff x="7966130" y="3172735"/>
            <a:chExt cx="1648080" cy="96486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728385" y="4130904"/>
              <a:ext cx="885825" cy="6692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16200000" flipH="1">
              <a:off x="8336465" y="3237371"/>
              <a:ext cx="771026" cy="70071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966130" y="3172735"/>
              <a:ext cx="833153" cy="774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own Arrow 12"/>
          <p:cNvSpPr/>
          <p:nvPr/>
        </p:nvSpPr>
        <p:spPr>
          <a:xfrm>
            <a:off x="5669433" y="95203"/>
            <a:ext cx="640080" cy="5063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8851721" y="2642284"/>
            <a:ext cx="2184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 err="1"/>
              <a:t>def</a:t>
            </a:r>
            <a:r>
              <a:rPr lang="en-GB" sz="1200" b="1" dirty="0"/>
              <a:t> </a:t>
            </a:r>
            <a:r>
              <a:rPr lang="en-GB" sz="1200" b="1" dirty="0" err="1"/>
              <a:t>numToStr</a:t>
            </a:r>
            <a:r>
              <a:rPr lang="en-GB" sz="1200" b="1" dirty="0"/>
              <a:t>(</a:t>
            </a:r>
            <a:r>
              <a:rPr lang="en-GB" sz="1200" b="1" dirty="0" err="1"/>
              <a:t>inp</a:t>
            </a:r>
            <a:r>
              <a:rPr lang="en-GB" sz="1200" b="1" dirty="0"/>
              <a:t>):</a:t>
            </a:r>
          </a:p>
          <a:p>
            <a:r>
              <a:rPr lang="en-GB" sz="1200" dirty="0"/>
              <a:t>    out=""</a:t>
            </a:r>
          </a:p>
          <a:p>
            <a:r>
              <a:rPr lang="en-GB" sz="1200" dirty="0"/>
              <a:t>    while </a:t>
            </a:r>
            <a:r>
              <a:rPr lang="en-GB" sz="1200" dirty="0" err="1"/>
              <a:t>inp</a:t>
            </a:r>
            <a:r>
              <a:rPr lang="en-GB" sz="1200" dirty="0"/>
              <a:t>!=0:</a:t>
            </a:r>
          </a:p>
          <a:p>
            <a:r>
              <a:rPr lang="en-GB" sz="1200" dirty="0"/>
              <a:t>        out=</a:t>
            </a:r>
            <a:r>
              <a:rPr lang="en-GB" sz="1200" dirty="0" err="1"/>
              <a:t>chr</a:t>
            </a:r>
            <a:r>
              <a:rPr lang="en-GB" sz="1200" dirty="0"/>
              <a:t>(</a:t>
            </a:r>
            <a:r>
              <a:rPr lang="en-GB" sz="1200" dirty="0" err="1"/>
              <a:t>inp</a:t>
            </a:r>
            <a:r>
              <a:rPr lang="en-GB" sz="1200" dirty="0"/>
              <a:t> &amp; 255)+out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inp</a:t>
            </a:r>
            <a:r>
              <a:rPr lang="en-GB" sz="1200" dirty="0"/>
              <a:t>=</a:t>
            </a:r>
            <a:r>
              <a:rPr lang="en-GB" sz="1200" dirty="0" err="1"/>
              <a:t>inp</a:t>
            </a:r>
            <a:r>
              <a:rPr lang="en-GB" sz="1200" dirty="0"/>
              <a:t>&gt;&gt;8</a:t>
            </a:r>
          </a:p>
          <a:p>
            <a:r>
              <a:rPr lang="en-GB" sz="1200" dirty="0"/>
              <a:t>    return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0521" y="5043412"/>
            <a:ext cx="26162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</a:t>
            </a:r>
            <a:r>
              <a:rPr lang="en-Z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‘AI</a:t>
            </a:r>
            <a:r>
              <a:rPr lang="en-Z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3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1003</Words>
  <Application>Microsoft Office PowerPoint</Application>
  <PresentationFormat>Widescreen</PresentationFormat>
  <Paragraphs>305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Delhove</dc:creator>
  <cp:lastModifiedBy>Sebastien Delhove</cp:lastModifiedBy>
  <cp:revision>74</cp:revision>
  <dcterms:created xsi:type="dcterms:W3CDTF">2016-01-28T19:22:30Z</dcterms:created>
  <dcterms:modified xsi:type="dcterms:W3CDTF">2016-01-29T19:37:32Z</dcterms:modified>
</cp:coreProperties>
</file>