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94B"/>
    <a:srgbClr val="E70344"/>
    <a:srgbClr val="0EE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2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739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65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715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157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57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77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0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3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9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3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00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58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76B66-8B1A-4B93-8BE5-A73E0F0BC79D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893264-EC52-47B3-AA38-3982EB38F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1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6439684"/>
            <a:ext cx="11332029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ZA" b="1" dirty="0" smtClean="0">
                <a:solidFill>
                  <a:srgbClr val="0EE303"/>
                </a:solidFill>
              </a:rPr>
              <a:t>GROUP PRESENTATION BY: ‘404 NOT FOUND’ - ALEX, CAMERON, JAMES, MATT, SERGEY, SEBASTIEN </a:t>
            </a:r>
            <a:endParaRPr lang="en-GB" b="1" dirty="0">
              <a:solidFill>
                <a:srgbClr val="0EE3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955" y="2269671"/>
            <a:ext cx="4914901" cy="1754326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E70344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RASPBERRY </a:t>
            </a:r>
            <a:r>
              <a:rPr lang="en-US" sz="3600" b="0" cap="none" spc="0" dirty="0" smtClean="0">
                <a:ln w="0"/>
                <a:solidFill>
                  <a:srgbClr val="E70344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PI </a:t>
            </a:r>
          </a:p>
          <a:p>
            <a:pPr algn="ctr"/>
            <a:r>
              <a:rPr lang="en-US" sz="3600" b="0" cap="none" spc="0" dirty="0" smtClean="0">
                <a:ln w="0"/>
                <a:solidFill>
                  <a:srgbClr val="0EE303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DIGITAL FORENSICS PROJECT</a:t>
            </a:r>
            <a:endParaRPr lang="en-GB" sz="3600" b="0" cap="none" spc="0" dirty="0">
              <a:ln w="0"/>
              <a:solidFill>
                <a:srgbClr val="0EE303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325" y="1097643"/>
            <a:ext cx="9212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DD094B"/>
                </a:solidFill>
              </a:rPr>
              <a:t>#/</a:t>
            </a:r>
            <a:r>
              <a:rPr lang="en-ZA" b="1" dirty="0" err="1">
                <a:solidFill>
                  <a:srgbClr val="DD094B"/>
                </a:solidFill>
              </a:rPr>
              <a:t>var</a:t>
            </a:r>
            <a:r>
              <a:rPr lang="en-ZA" b="1" dirty="0">
                <a:solidFill>
                  <a:srgbClr val="DD094B"/>
                </a:solidFill>
              </a:rPr>
              <a:t> logs/syslog:</a:t>
            </a:r>
            <a:endParaRPr lang="en-GB" dirty="0">
              <a:solidFill>
                <a:srgbClr val="DD094B"/>
              </a:solidFill>
            </a:endParaRPr>
          </a:p>
          <a:p>
            <a:r>
              <a:rPr lang="en-ZA" b="1" dirty="0">
                <a:solidFill>
                  <a:srgbClr val="0EE303"/>
                </a:solidFill>
              </a:rPr>
              <a:t> </a:t>
            </a:r>
            <a:r>
              <a:rPr lang="en-ZA" b="1" dirty="0">
                <a:solidFill>
                  <a:schemeClr val="accent2"/>
                </a:solidFill>
              </a:rPr>
              <a:t>A syslog log containing messages of various system wide events.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ZA" b="1" dirty="0">
                <a:solidFill>
                  <a:schemeClr val="accent2"/>
                </a:solidFill>
              </a:rPr>
              <a:t>These include: kernel </a:t>
            </a:r>
            <a:r>
              <a:rPr lang="en-ZA" b="1" dirty="0" err="1">
                <a:solidFill>
                  <a:schemeClr val="accent2"/>
                </a:solidFill>
              </a:rPr>
              <a:t>mssgs</a:t>
            </a:r>
            <a:r>
              <a:rPr lang="en-ZA" b="1" dirty="0">
                <a:solidFill>
                  <a:schemeClr val="accent2"/>
                </a:solidFill>
              </a:rPr>
              <a:t>,  user-level </a:t>
            </a:r>
            <a:r>
              <a:rPr lang="en-ZA" b="1" dirty="0" err="1">
                <a:solidFill>
                  <a:schemeClr val="accent2"/>
                </a:solidFill>
              </a:rPr>
              <a:t>mssgs</a:t>
            </a:r>
            <a:r>
              <a:rPr lang="en-ZA" b="1" dirty="0">
                <a:solidFill>
                  <a:schemeClr val="accent2"/>
                </a:solidFill>
              </a:rPr>
              <a:t>, mail system messages, 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ZA" b="1" dirty="0">
                <a:solidFill>
                  <a:schemeClr val="accent2"/>
                </a:solidFill>
              </a:rPr>
              <a:t>     authentication </a:t>
            </a:r>
            <a:r>
              <a:rPr lang="en-ZA" b="1" dirty="0" err="1">
                <a:solidFill>
                  <a:schemeClr val="accent2"/>
                </a:solidFill>
              </a:rPr>
              <a:t>mssgs</a:t>
            </a:r>
            <a:r>
              <a:rPr lang="en-ZA" b="1" dirty="0">
                <a:solidFill>
                  <a:schemeClr val="accent2"/>
                </a:solidFill>
              </a:rPr>
              <a:t>, scheduling daemon </a:t>
            </a:r>
            <a:r>
              <a:rPr lang="en-ZA" b="1" dirty="0" err="1">
                <a:solidFill>
                  <a:schemeClr val="accent2"/>
                </a:solidFill>
              </a:rPr>
              <a:t>mssgs</a:t>
            </a:r>
            <a:r>
              <a:rPr lang="en-ZA" b="1" dirty="0">
                <a:solidFill>
                  <a:schemeClr val="accent2"/>
                </a:solidFill>
              </a:rPr>
              <a:t> (</a:t>
            </a:r>
            <a:r>
              <a:rPr lang="en-ZA" b="1" dirty="0" err="1">
                <a:solidFill>
                  <a:schemeClr val="accent2"/>
                </a:solidFill>
              </a:rPr>
              <a:t>cron</a:t>
            </a:r>
            <a:r>
              <a:rPr lang="en-ZA" b="1" dirty="0">
                <a:solidFill>
                  <a:schemeClr val="accent2"/>
                </a:solidFill>
              </a:rPr>
              <a:t>), </a:t>
            </a:r>
            <a:r>
              <a:rPr lang="en-ZA" b="1" dirty="0" err="1">
                <a:solidFill>
                  <a:schemeClr val="accent2"/>
                </a:solidFill>
              </a:rPr>
              <a:t>etc</a:t>
            </a:r>
            <a:r>
              <a:rPr lang="en-ZA" b="1" dirty="0">
                <a:solidFill>
                  <a:schemeClr val="accent2"/>
                </a:solidFill>
              </a:rPr>
              <a:t>….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ZA" dirty="0">
                <a:solidFill>
                  <a:schemeClr val="accent2"/>
                </a:solidFill>
              </a:rPr>
              <a:t> 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latin typeface="Calbri"/>
              </a:rPr>
              <a:t>Feb 18 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16:35 - </a:t>
            </a:r>
            <a:r>
              <a:rPr lang="en-ZA" b="1" dirty="0" smtClean="0">
                <a:solidFill>
                  <a:srgbClr val="00B050"/>
                </a:solidFill>
                <a:latin typeface="Calbri"/>
              </a:rPr>
              <a:t>Discovered </a:t>
            </a:r>
            <a:r>
              <a:rPr lang="en-ZA" b="1" dirty="0">
                <a:solidFill>
                  <a:srgbClr val="00B050"/>
                </a:solidFill>
                <a:latin typeface="Calbri"/>
              </a:rPr>
              <a:t>system info: </a:t>
            </a:r>
            <a:endParaRPr lang="en-GB" b="1" dirty="0">
              <a:solidFill>
                <a:srgbClr val="00B050"/>
              </a:solidFill>
              <a:latin typeface="Calbri"/>
            </a:endParaRPr>
          </a:p>
          <a:p>
            <a:r>
              <a:rPr lang="en-ZA" dirty="0" smtClean="0">
                <a:solidFill>
                  <a:srgbClr val="00B050"/>
                </a:solidFill>
                <a:latin typeface="Calbri"/>
              </a:rPr>
              <a:t>		</a:t>
            </a:r>
            <a:r>
              <a:rPr lang="en-ZA" dirty="0" err="1" smtClean="0">
                <a:solidFill>
                  <a:srgbClr val="00B050"/>
                </a:solidFill>
                <a:latin typeface="Calbri"/>
              </a:rPr>
              <a:t>Syslogd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 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version 5.8.11</a:t>
            </a:r>
            <a:endParaRPr lang="en-GB" dirty="0">
              <a:solidFill>
                <a:srgbClr val="00B050"/>
              </a:solidFill>
              <a:latin typeface="Calbri"/>
            </a:endParaRPr>
          </a:p>
          <a:p>
            <a:r>
              <a:rPr lang="en-ZA" dirty="0" smtClean="0">
                <a:solidFill>
                  <a:srgbClr val="00B050"/>
                </a:solidFill>
                <a:latin typeface="Calbri"/>
              </a:rPr>
              <a:t>		Linux 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Version: 3.10.26</a:t>
            </a:r>
            <a:endParaRPr lang="en-GB" dirty="0">
              <a:solidFill>
                <a:srgbClr val="00B050"/>
              </a:solidFill>
              <a:latin typeface="Calbri"/>
            </a:endParaRPr>
          </a:p>
          <a:p>
            <a:r>
              <a:rPr lang="en-ZA" dirty="0" smtClean="0">
                <a:solidFill>
                  <a:srgbClr val="00B050"/>
                </a:solidFill>
                <a:latin typeface="Calbri"/>
              </a:rPr>
              <a:t>		Processor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: ARM 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6 compatible; revision (ARM v7)</a:t>
            </a:r>
          </a:p>
          <a:p>
            <a:endParaRPr lang="en-ZA" dirty="0">
              <a:solidFill>
                <a:srgbClr val="00B050"/>
              </a:solidFill>
              <a:latin typeface="Calbri"/>
            </a:endParaRPr>
          </a:p>
          <a:p>
            <a:r>
              <a:rPr lang="en-ZA" dirty="0" smtClean="0">
                <a:solidFill>
                  <a:srgbClr val="00B050"/>
                </a:solidFill>
                <a:latin typeface="Calbri"/>
              </a:rPr>
              <a:t>	        - </a:t>
            </a:r>
            <a:r>
              <a:rPr lang="en-ZA" b="1" dirty="0" err="1" smtClean="0">
                <a:solidFill>
                  <a:srgbClr val="00B050"/>
                </a:solidFill>
                <a:latin typeface="Calbri"/>
              </a:rPr>
              <a:t>crontab</a:t>
            </a:r>
            <a:r>
              <a:rPr lang="en-ZA" b="1" dirty="0" smtClean="0">
                <a:solidFill>
                  <a:srgbClr val="00B050"/>
                </a:solidFill>
                <a:latin typeface="Calbri"/>
              </a:rPr>
              <a:t> editing:</a:t>
            </a:r>
          </a:p>
          <a:p>
            <a:r>
              <a:rPr lang="en-ZA" dirty="0" smtClean="0">
                <a:solidFill>
                  <a:srgbClr val="00B050"/>
                </a:solidFill>
                <a:latin typeface="Calbri"/>
              </a:rPr>
              <a:t>	        	  </a:t>
            </a:r>
            <a:r>
              <a:rPr lang="en-ZA" dirty="0" err="1">
                <a:solidFill>
                  <a:srgbClr val="00B050"/>
                </a:solidFill>
                <a:latin typeface="Calbri"/>
              </a:rPr>
              <a:t>crontab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 edited by </a:t>
            </a:r>
            <a:r>
              <a:rPr lang="en-ZA" dirty="0" err="1">
                <a:solidFill>
                  <a:srgbClr val="00B050"/>
                </a:solidFill>
                <a:latin typeface="Calbri"/>
              </a:rPr>
              <a:t>ninestein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 &amp; root on Sept 22</a:t>
            </a:r>
            <a:r>
              <a:rPr lang="en-ZA" baseline="30000" dirty="0">
                <a:solidFill>
                  <a:srgbClr val="00B050"/>
                </a:solidFill>
                <a:latin typeface="Calbri"/>
              </a:rPr>
              <a:t>nd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 </a:t>
            </a:r>
            <a:endParaRPr lang="en-GB" dirty="0">
              <a:solidFill>
                <a:srgbClr val="00B050"/>
              </a:solidFill>
              <a:latin typeface="Calbri"/>
            </a:endParaRPr>
          </a:p>
          <a:p>
            <a:r>
              <a:rPr lang="en-ZA" dirty="0">
                <a:solidFill>
                  <a:srgbClr val="00B050"/>
                </a:solidFill>
                <a:latin typeface="Calbri"/>
              </a:rPr>
              <a:t>	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     	  </a:t>
            </a:r>
            <a:r>
              <a:rPr lang="en-ZA" dirty="0" err="1" smtClean="0">
                <a:solidFill>
                  <a:srgbClr val="00B050"/>
                </a:solidFill>
                <a:latin typeface="Calbri"/>
              </a:rPr>
              <a:t>crontab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 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edited by root on Sept 23</a:t>
            </a:r>
            <a:r>
              <a:rPr lang="en-ZA" baseline="30000" dirty="0">
                <a:solidFill>
                  <a:srgbClr val="00B050"/>
                </a:solidFill>
                <a:latin typeface="Calbri"/>
              </a:rPr>
              <a:t>rd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 </a:t>
            </a:r>
            <a:endParaRPr lang="en-GB" dirty="0">
              <a:solidFill>
                <a:srgbClr val="00B050"/>
              </a:solidFill>
              <a:latin typeface="Calbri"/>
            </a:endParaRPr>
          </a:p>
          <a:p>
            <a:r>
              <a:rPr lang="en-ZA" dirty="0" smtClean="0">
                <a:solidFill>
                  <a:srgbClr val="00B050"/>
                </a:solidFill>
                <a:latin typeface="Calbri"/>
              </a:rPr>
              <a:t>			</a:t>
            </a:r>
            <a:r>
              <a:rPr lang="en-ZA" dirty="0" err="1">
                <a:solidFill>
                  <a:srgbClr val="00B050"/>
                </a:solidFill>
                <a:latin typeface="Calbri"/>
              </a:rPr>
              <a:t>c</a:t>
            </a:r>
            <a:r>
              <a:rPr lang="en-ZA" dirty="0" err="1" smtClean="0">
                <a:solidFill>
                  <a:srgbClr val="00B050"/>
                </a:solidFill>
                <a:latin typeface="Calbri"/>
              </a:rPr>
              <a:t>ron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  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sessions scheduled to run ‘ No5 ‘ every 5 mins 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 </a:t>
            </a:r>
            <a:endParaRPr lang="en-ZA" dirty="0">
              <a:solidFill>
                <a:srgbClr val="00B050"/>
              </a:solidFill>
              <a:latin typeface="Calbri"/>
            </a:endParaRPr>
          </a:p>
          <a:p>
            <a:r>
              <a:rPr lang="en-ZA" dirty="0">
                <a:solidFill>
                  <a:srgbClr val="00B050"/>
                </a:solidFill>
                <a:latin typeface="Calbri"/>
              </a:rPr>
              <a:t>	 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       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	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  </a:t>
            </a:r>
            <a:r>
              <a:rPr lang="en-ZA" dirty="0" err="1" smtClean="0">
                <a:solidFill>
                  <a:srgbClr val="00B050"/>
                </a:solidFill>
                <a:latin typeface="Calbri"/>
              </a:rPr>
              <a:t>crontab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 edited 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by root 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on Oct 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23</a:t>
            </a:r>
            <a:r>
              <a:rPr lang="en-ZA" baseline="30000" dirty="0">
                <a:solidFill>
                  <a:srgbClr val="00B050"/>
                </a:solidFill>
                <a:latin typeface="Calbri"/>
              </a:rPr>
              <a:t>rd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 </a:t>
            </a:r>
            <a:endParaRPr lang="en-GB" dirty="0">
              <a:solidFill>
                <a:srgbClr val="00B050"/>
              </a:solidFill>
              <a:latin typeface="Calbri"/>
            </a:endParaRPr>
          </a:p>
          <a:p>
            <a:r>
              <a:rPr lang="en-ZA" dirty="0">
                <a:solidFill>
                  <a:srgbClr val="00B050"/>
                </a:solidFill>
                <a:latin typeface="Calbri"/>
              </a:rPr>
              <a:t>     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			</a:t>
            </a:r>
            <a:r>
              <a:rPr lang="en-ZA" dirty="0" err="1">
                <a:solidFill>
                  <a:srgbClr val="00B050"/>
                </a:solidFill>
                <a:latin typeface="Calbri"/>
              </a:rPr>
              <a:t>c</a:t>
            </a:r>
            <a:r>
              <a:rPr lang="en-ZA" dirty="0" err="1" smtClean="0">
                <a:solidFill>
                  <a:srgbClr val="00B050"/>
                </a:solidFill>
                <a:latin typeface="Calbri"/>
              </a:rPr>
              <a:t>ron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 </a:t>
            </a:r>
            <a:r>
              <a:rPr lang="en-ZA" dirty="0">
                <a:solidFill>
                  <a:srgbClr val="00B050"/>
                </a:solidFill>
                <a:latin typeface="Calbri"/>
              </a:rPr>
              <a:t>sessions scheduled to run ‘ No5 ’ every 1</a:t>
            </a:r>
            <a:r>
              <a:rPr lang="en-ZA" dirty="0" smtClean="0">
                <a:solidFill>
                  <a:srgbClr val="00B050"/>
                </a:solidFill>
                <a:latin typeface="Calbri"/>
              </a:rPr>
              <a:t> mins</a:t>
            </a:r>
            <a:endParaRPr lang="en-GB" dirty="0">
              <a:solidFill>
                <a:srgbClr val="00B050"/>
              </a:solidFill>
              <a:latin typeface="Calbri"/>
            </a:endParaRPr>
          </a:p>
        </p:txBody>
      </p:sp>
    </p:spTree>
    <p:extLst>
      <p:ext uri="{BB962C8B-B14F-4D97-AF65-F5344CB8AC3E}">
        <p14:creationId xmlns:p14="http://schemas.microsoft.com/office/powerpoint/2010/main" val="11947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4" y="1355857"/>
            <a:ext cx="7487338" cy="44903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58310" y="839568"/>
            <a:ext cx="2576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(SYSTEM INFORMATION)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5" y="570819"/>
            <a:ext cx="6246994" cy="1381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757" y="2395430"/>
            <a:ext cx="5967826" cy="41433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18552" y="195943"/>
            <a:ext cx="5225143" cy="37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(NINESTEIN &amp; ROOT EDITING CRONTAB)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9850" y="2094529"/>
            <a:ext cx="72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(SEPT 23</a:t>
            </a:r>
            <a:r>
              <a:rPr lang="en-ZA" baseline="30000" dirty="0" smtClean="0">
                <a:solidFill>
                  <a:srgbClr val="FF0000"/>
                </a:solidFill>
              </a:rPr>
              <a:t>RD</a:t>
            </a:r>
            <a:r>
              <a:rPr lang="en-ZA" dirty="0" smtClean="0">
                <a:solidFill>
                  <a:srgbClr val="FF0000"/>
                </a:solidFill>
              </a:rPr>
              <a:t> CRON SESSIONS SCHEDULED TO RUN ‘No5’ EVERY 5 MINS)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04" y="2053316"/>
            <a:ext cx="6677025" cy="2800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347" y="1504957"/>
            <a:ext cx="748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(OCT 23</a:t>
            </a:r>
            <a:r>
              <a:rPr lang="en-ZA" baseline="30000" dirty="0" smtClean="0">
                <a:solidFill>
                  <a:srgbClr val="FF0000"/>
                </a:solidFill>
              </a:rPr>
              <a:t>RD</a:t>
            </a:r>
            <a:r>
              <a:rPr lang="en-ZA" dirty="0" smtClean="0">
                <a:solidFill>
                  <a:srgbClr val="FF0000"/>
                </a:solidFill>
              </a:rPr>
              <a:t> CRON SESSIONS SCHEDULED TO RUN ‘No5’ EVERY 1 MIN !?!? 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93272" y="376340"/>
            <a:ext cx="8594271" cy="5480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ZA" b="1" u="sng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</a:t>
            </a:r>
            <a:r>
              <a:rPr lang="en-ZA" b="1" u="sng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OF USER ‘s </a:t>
            </a:r>
            <a:r>
              <a:rPr lang="en-ZA" b="1" u="sng" dirty="0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/HOME DIRECTORIES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b="1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ZA" b="1" dirty="0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/home/</a:t>
            </a:r>
            <a:r>
              <a:rPr lang="en-ZA" dirty="0" smtClean="0">
                <a:solidFill>
                  <a:srgbClr val="E7034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ZA" dirty="0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oot </a:t>
            </a: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ZA" dirty="0" err="1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bash_history</a:t>
            </a: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b="1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b="1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ZA" b="1" dirty="0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/home/</a:t>
            </a:r>
            <a:r>
              <a:rPr lang="en-ZA" dirty="0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 </a:t>
            </a: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ZA" dirty="0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ZA" dirty="0" err="1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bash_history</a:t>
            </a: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/home/pi/Build </a:t>
            </a: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compress &amp; </a:t>
            </a:r>
            <a:r>
              <a:rPr lang="en-ZA" dirty="0" err="1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compress.c</a:t>
            </a: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ZA" dirty="0" err="1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compress.man</a:t>
            </a: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No5 &amp; No5.c</a:t>
            </a: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Dropshell.sh</a:t>
            </a: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	        tar(</a:t>
            </a:r>
            <a:r>
              <a:rPr lang="en-ZA" dirty="0" err="1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symlinked</a:t>
            </a: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dropshell.sh)</a:t>
            </a: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dropshell.sh</a:t>
            </a: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ZA" dirty="0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/home/</a:t>
            </a:r>
            <a:r>
              <a:rPr lang="en-ZA" dirty="0" err="1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jf</a:t>
            </a:r>
            <a:r>
              <a:rPr lang="en-ZA" dirty="0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ZA" dirty="0" err="1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bash_history</a:t>
            </a: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	      foo.txt</a:t>
            </a: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tar</a:t>
            </a:r>
            <a:endParaRPr lang="en-GB" sz="1400" dirty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37" y="4657725"/>
            <a:ext cx="6610350" cy="2200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00"/>
          <a:stretch/>
        </p:blipFill>
        <p:spPr>
          <a:xfrm>
            <a:off x="6628720" y="1625210"/>
            <a:ext cx="522650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272" y="1151540"/>
            <a:ext cx="10727870" cy="506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b="1" u="sng" dirty="0" smtClean="0">
                <a:solidFill>
                  <a:srgbClr val="DD094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#/home/pi/Build/No5.c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ZA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n-ZA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 23</a:t>
            </a:r>
            <a:r>
              <a:rPr lang="en-ZA" b="1" baseline="30000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ZA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12:25 </a:t>
            </a: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ZA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Examined source code of the No5 progra</a:t>
            </a:r>
            <a:r>
              <a:rPr lang="en-ZA" b="1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</a:t>
            </a:r>
            <a:r>
              <a:rPr lang="en-ZA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algn="just">
              <a:lnSpc>
                <a:spcPct val="107000"/>
              </a:lnSpc>
            </a:pPr>
            <a:r>
              <a:rPr lang="en-ZA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</a:t>
            </a: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rogram is written in C++ &amp; designed to setup a socket connection.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program has been adapted to set up the client side of the network connection</a:t>
            </a:r>
            <a:endParaRPr lang="en-GB" sz="14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program has been set to connect to an internal server (creative.coventry.ac.uk) on 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n-ZA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ZA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192.168.72.48 and to listen on port 9997 (This port uses a chat application called “The Palace”).</a:t>
            </a:r>
            <a:endParaRPr lang="en-GB" sz="14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It connects &amp; sends the string ‘command’ to the server before waiting for a response.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ZA" b="1" dirty="0">
              <a:solidFill>
                <a:srgbClr val="0EE30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ZA" b="1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sz="14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b="1" u="sng" dirty="0" smtClean="0">
                <a:solidFill>
                  <a:srgbClr val="DD094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#/home/pi/Build/</a:t>
            </a:r>
            <a:r>
              <a:rPr lang="en-ZA" b="1" u="sng" dirty="0" err="1" smtClean="0">
                <a:solidFill>
                  <a:srgbClr val="DD094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compress.c</a:t>
            </a:r>
            <a:endParaRPr lang="en-GB" sz="1400" b="1" u="sng" dirty="0" smtClean="0">
              <a:solidFill>
                <a:srgbClr val="DD094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 23</a:t>
            </a:r>
            <a:r>
              <a:rPr lang="en-ZA" baseline="30000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18:00 </a:t>
            </a:r>
            <a:r>
              <a:rPr lang="en-ZA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ZA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Examined source code of the No5 program.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-</a:t>
            </a: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 of compress shows this is a program supposedly built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to act as a shortcut for the tar archive program.</a:t>
            </a:r>
            <a:endParaRPr lang="en-GB" sz="14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shortcut allows for a user to use the command ‘tar’ in order to perform the </a:t>
            </a:r>
            <a:endParaRPr lang="en-GB" sz="14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‘tar </a:t>
            </a:r>
            <a:r>
              <a:rPr lang="en-ZA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cvf</a:t>
            </a:r>
            <a:r>
              <a:rPr lang="en-ZA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command. This relieves the user from having to remember specific flags.</a:t>
            </a:r>
            <a:endParaRPr lang="en-GB" sz="14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5272" y="-17618"/>
            <a:ext cx="890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u="sng" dirty="0" smtClean="0">
                <a:solidFill>
                  <a:srgbClr val="0EE303"/>
                </a:solidFill>
              </a:rPr>
              <a:t>C</a:t>
            </a:r>
            <a:r>
              <a:rPr lang="en-ZA" sz="2800" b="1" u="sng" dirty="0" smtClean="0">
                <a:solidFill>
                  <a:srgbClr val="E70344"/>
                </a:solidFill>
              </a:rPr>
              <a:t>R</a:t>
            </a:r>
            <a:r>
              <a:rPr lang="en-ZA" sz="2800" b="1" u="sng" dirty="0" smtClean="0">
                <a:solidFill>
                  <a:srgbClr val="0EE303"/>
                </a:solidFill>
              </a:rPr>
              <a:t>I</a:t>
            </a:r>
            <a:r>
              <a:rPr lang="en-ZA" sz="2800" b="1" u="sng" dirty="0" smtClean="0">
                <a:solidFill>
                  <a:srgbClr val="E70344"/>
                </a:solidFill>
              </a:rPr>
              <a:t>T</a:t>
            </a:r>
            <a:r>
              <a:rPr lang="en-ZA" sz="2800" b="1" u="sng" dirty="0" smtClean="0">
                <a:solidFill>
                  <a:srgbClr val="0EE303"/>
                </a:solidFill>
              </a:rPr>
              <a:t>I</a:t>
            </a:r>
            <a:r>
              <a:rPr lang="en-ZA" sz="2800" b="1" u="sng" dirty="0" smtClean="0">
                <a:solidFill>
                  <a:srgbClr val="E70344"/>
                </a:solidFill>
              </a:rPr>
              <a:t>C</a:t>
            </a:r>
            <a:r>
              <a:rPr lang="en-ZA" sz="2800" b="1" u="sng" dirty="0" smtClean="0">
                <a:solidFill>
                  <a:srgbClr val="0EE303"/>
                </a:solidFill>
              </a:rPr>
              <a:t>A</a:t>
            </a:r>
            <a:r>
              <a:rPr lang="en-ZA" sz="2800" b="1" u="sng" dirty="0" smtClean="0">
                <a:solidFill>
                  <a:srgbClr val="E70344"/>
                </a:solidFill>
              </a:rPr>
              <a:t>L </a:t>
            </a:r>
            <a:r>
              <a:rPr lang="en-ZA" sz="2800" b="1" u="sng" dirty="0" smtClean="0">
                <a:solidFill>
                  <a:srgbClr val="0EE303"/>
                </a:solidFill>
              </a:rPr>
              <a:t>E</a:t>
            </a:r>
            <a:r>
              <a:rPr lang="en-ZA" sz="2800" b="1" u="sng" dirty="0" smtClean="0">
                <a:solidFill>
                  <a:srgbClr val="E70344"/>
                </a:solidFill>
              </a:rPr>
              <a:t>V</a:t>
            </a:r>
            <a:r>
              <a:rPr lang="en-ZA" sz="2800" b="1" u="sng" dirty="0" smtClean="0">
                <a:solidFill>
                  <a:srgbClr val="0EE303"/>
                </a:solidFill>
              </a:rPr>
              <a:t>I</a:t>
            </a:r>
            <a:r>
              <a:rPr lang="en-ZA" sz="2800" b="1" u="sng" dirty="0" smtClean="0">
                <a:solidFill>
                  <a:srgbClr val="E70344"/>
                </a:solidFill>
              </a:rPr>
              <a:t>D</a:t>
            </a:r>
            <a:r>
              <a:rPr lang="en-ZA" sz="2800" b="1" u="sng" dirty="0" smtClean="0">
                <a:solidFill>
                  <a:srgbClr val="0EE303"/>
                </a:solidFill>
              </a:rPr>
              <a:t>E</a:t>
            </a:r>
            <a:r>
              <a:rPr lang="en-ZA" sz="2800" b="1" u="sng" dirty="0" smtClean="0">
                <a:solidFill>
                  <a:srgbClr val="E70344"/>
                </a:solidFill>
              </a:rPr>
              <a:t>N</a:t>
            </a:r>
            <a:r>
              <a:rPr lang="en-ZA" sz="2800" b="1" u="sng" dirty="0" smtClean="0">
                <a:solidFill>
                  <a:srgbClr val="0EE303"/>
                </a:solidFill>
              </a:rPr>
              <a:t>C</a:t>
            </a:r>
            <a:r>
              <a:rPr lang="en-ZA" sz="2800" b="1" u="sng" dirty="0" smtClean="0">
                <a:solidFill>
                  <a:srgbClr val="E70344"/>
                </a:solidFill>
              </a:rPr>
              <a:t>E: ‘No5’ &amp; COMPRESS</a:t>
            </a:r>
            <a:endParaRPr lang="en-GB" sz="2800" b="1" u="sng" dirty="0">
              <a:solidFill>
                <a:srgbClr val="E703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3972" y="50063"/>
            <a:ext cx="890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u="sng" dirty="0" smtClean="0">
                <a:solidFill>
                  <a:srgbClr val="0EE303"/>
                </a:solidFill>
              </a:rPr>
              <a:t>C</a:t>
            </a:r>
            <a:r>
              <a:rPr lang="en-ZA" sz="2800" b="1" u="sng" dirty="0" smtClean="0">
                <a:solidFill>
                  <a:srgbClr val="E70344"/>
                </a:solidFill>
              </a:rPr>
              <a:t>R</a:t>
            </a:r>
            <a:r>
              <a:rPr lang="en-ZA" sz="2800" b="1" u="sng" dirty="0" smtClean="0">
                <a:solidFill>
                  <a:srgbClr val="0EE303"/>
                </a:solidFill>
              </a:rPr>
              <a:t>I</a:t>
            </a:r>
            <a:r>
              <a:rPr lang="en-ZA" sz="2800" b="1" u="sng" dirty="0" smtClean="0">
                <a:solidFill>
                  <a:srgbClr val="E70344"/>
                </a:solidFill>
              </a:rPr>
              <a:t>T</a:t>
            </a:r>
            <a:r>
              <a:rPr lang="en-ZA" sz="2800" b="1" u="sng" dirty="0" smtClean="0">
                <a:solidFill>
                  <a:srgbClr val="0EE303"/>
                </a:solidFill>
              </a:rPr>
              <a:t>I</a:t>
            </a:r>
            <a:r>
              <a:rPr lang="en-ZA" sz="2800" b="1" u="sng" dirty="0" smtClean="0">
                <a:solidFill>
                  <a:srgbClr val="E70344"/>
                </a:solidFill>
              </a:rPr>
              <a:t>C</a:t>
            </a:r>
            <a:r>
              <a:rPr lang="en-ZA" sz="2800" b="1" u="sng" dirty="0" smtClean="0">
                <a:solidFill>
                  <a:srgbClr val="0EE303"/>
                </a:solidFill>
              </a:rPr>
              <a:t>A</a:t>
            </a:r>
            <a:r>
              <a:rPr lang="en-ZA" sz="2800" b="1" u="sng" dirty="0" smtClean="0">
                <a:solidFill>
                  <a:srgbClr val="E70344"/>
                </a:solidFill>
              </a:rPr>
              <a:t>L </a:t>
            </a:r>
            <a:r>
              <a:rPr lang="en-ZA" sz="2800" b="1" u="sng" dirty="0" smtClean="0">
                <a:solidFill>
                  <a:srgbClr val="0EE303"/>
                </a:solidFill>
              </a:rPr>
              <a:t>E</a:t>
            </a:r>
            <a:r>
              <a:rPr lang="en-ZA" sz="2800" b="1" u="sng" dirty="0" smtClean="0">
                <a:solidFill>
                  <a:srgbClr val="E70344"/>
                </a:solidFill>
              </a:rPr>
              <a:t>V</a:t>
            </a:r>
            <a:r>
              <a:rPr lang="en-ZA" sz="2800" b="1" u="sng" dirty="0" smtClean="0">
                <a:solidFill>
                  <a:srgbClr val="0EE303"/>
                </a:solidFill>
              </a:rPr>
              <a:t>I</a:t>
            </a:r>
            <a:r>
              <a:rPr lang="en-ZA" sz="2800" b="1" u="sng" dirty="0" smtClean="0">
                <a:solidFill>
                  <a:srgbClr val="E70344"/>
                </a:solidFill>
              </a:rPr>
              <a:t>D</a:t>
            </a:r>
            <a:r>
              <a:rPr lang="en-ZA" sz="2800" b="1" u="sng" dirty="0" smtClean="0">
                <a:solidFill>
                  <a:srgbClr val="0EE303"/>
                </a:solidFill>
              </a:rPr>
              <a:t>E</a:t>
            </a:r>
            <a:r>
              <a:rPr lang="en-ZA" sz="2800" b="1" u="sng" dirty="0" smtClean="0">
                <a:solidFill>
                  <a:srgbClr val="E70344"/>
                </a:solidFill>
              </a:rPr>
              <a:t>N</a:t>
            </a:r>
            <a:r>
              <a:rPr lang="en-ZA" sz="2800" b="1" u="sng" dirty="0" smtClean="0">
                <a:solidFill>
                  <a:srgbClr val="0EE303"/>
                </a:solidFill>
              </a:rPr>
              <a:t>C</a:t>
            </a:r>
            <a:r>
              <a:rPr lang="en-ZA" sz="2800" b="1" u="sng" dirty="0" smtClean="0">
                <a:solidFill>
                  <a:srgbClr val="E70344"/>
                </a:solidFill>
              </a:rPr>
              <a:t>E: ‘No5’ &amp; WIRESHARK</a:t>
            </a:r>
            <a:endParaRPr lang="en-GB" sz="2800" b="1" u="sng" dirty="0">
              <a:solidFill>
                <a:srgbClr val="E7034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47789" r="209" b="-591"/>
          <a:stretch/>
        </p:blipFill>
        <p:spPr>
          <a:xfrm>
            <a:off x="212272" y="1604770"/>
            <a:ext cx="7815943" cy="29228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272" y="623347"/>
            <a:ext cx="9176657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learning that No5 establishes a socket connection and learning from our logs that it is scheduled to run via a </a:t>
            </a:r>
            <a:r>
              <a:rPr lang="en-ZA" dirty="0" err="1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crom</a:t>
            </a: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sessions,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decided to </a:t>
            </a:r>
            <a:r>
              <a:rPr lang="en-ZA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</a:t>
            </a: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packets transferred and  made a break through discovery……</a:t>
            </a:r>
            <a:endParaRPr lang="en-GB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272" y="4627711"/>
            <a:ext cx="7815943" cy="185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client connects to an internal server by sending the ‘command’ string, the client responded with a command showing intent to connect to warwick.ac.uk. And ultimately perform a DDOS attack.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ZA" dirty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reason why the attacker  edited </a:t>
            </a:r>
            <a:r>
              <a:rPr lang="en-ZA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run No5 every single minute.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machine was intended to be used as part of a botnet.</a:t>
            </a:r>
            <a:endParaRPr lang="en-GB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52358" y="3380013"/>
            <a:ext cx="2922814" cy="1247697"/>
          </a:xfrm>
          <a:prstGeom prst="ellipse">
            <a:avLst/>
          </a:prstGeom>
          <a:noFill/>
          <a:ln w="76200">
            <a:solidFill>
              <a:srgbClr val="DD0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182258" y="2034642"/>
            <a:ext cx="2951842" cy="772057"/>
          </a:xfrm>
          <a:prstGeom prst="ellipse">
            <a:avLst/>
          </a:prstGeom>
          <a:noFill/>
          <a:ln w="76200">
            <a:solidFill>
              <a:srgbClr val="DD0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7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86454"/>
            <a:ext cx="10384971" cy="2562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2000" b="1" dirty="0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#/home/&lt;user&gt;/.</a:t>
            </a:r>
            <a:r>
              <a:rPr lang="en-ZA" sz="2000" b="1" dirty="0" err="1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bash_history</a:t>
            </a:r>
            <a:r>
              <a:rPr lang="en-ZA" sz="2000" b="1" dirty="0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600" dirty="0" smtClean="0">
              <a:solidFill>
                <a:srgbClr val="E703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ZA" sz="2000" b="1" dirty="0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previous bash commands executed by users.</a:t>
            </a:r>
            <a:endParaRPr lang="en-ZA" sz="1600" dirty="0" smtClean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endParaRPr lang="en-GB" sz="1600" dirty="0" smtClean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ZA" dirty="0">
              <a:solidFill>
                <a:srgbClr val="0EE303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managed to discover .</a:t>
            </a:r>
            <a:r>
              <a:rPr lang="en-ZA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bash_history</a:t>
            </a: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files from ‘root’, ‘pi‘, &amp; ‘</a:t>
            </a:r>
            <a:r>
              <a:rPr lang="en-ZA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jf</a:t>
            </a: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correlated the commands to associated timestamps found in log files and file </a:t>
            </a: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 &amp; were able to build a pretty decent timeline of events that lead to the following </a:t>
            </a:r>
            <a:r>
              <a:rPr lang="en-ZA" sz="24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ZA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lang="en-GB" dirty="0" smtClean="0">
              <a:solidFill>
                <a:srgbClr val="0EE30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endParaRPr lang="en-GB" sz="1600" dirty="0">
              <a:solidFill>
                <a:srgbClr val="0EE30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7272" y="355600"/>
            <a:ext cx="890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u="sng" dirty="0" smtClean="0">
                <a:solidFill>
                  <a:srgbClr val="E70344"/>
                </a:solidFill>
              </a:rPr>
              <a:t>C</a:t>
            </a:r>
            <a:r>
              <a:rPr lang="en-ZA" sz="2800" b="1" u="sng" dirty="0" smtClean="0">
                <a:solidFill>
                  <a:srgbClr val="0EE303"/>
                </a:solidFill>
              </a:rPr>
              <a:t>R</a:t>
            </a:r>
            <a:r>
              <a:rPr lang="en-ZA" sz="2800" b="1" u="sng" dirty="0" smtClean="0">
                <a:solidFill>
                  <a:srgbClr val="E70344"/>
                </a:solidFill>
              </a:rPr>
              <a:t>I</a:t>
            </a:r>
            <a:r>
              <a:rPr lang="en-ZA" sz="2800" b="1" u="sng" dirty="0" smtClean="0">
                <a:solidFill>
                  <a:srgbClr val="0EE303"/>
                </a:solidFill>
              </a:rPr>
              <a:t>T</a:t>
            </a:r>
            <a:r>
              <a:rPr lang="en-ZA" sz="2800" b="1" u="sng" dirty="0" smtClean="0">
                <a:solidFill>
                  <a:srgbClr val="E70344"/>
                </a:solidFill>
              </a:rPr>
              <a:t>I</a:t>
            </a:r>
            <a:r>
              <a:rPr lang="en-ZA" sz="2800" b="1" u="sng" dirty="0" smtClean="0">
                <a:solidFill>
                  <a:srgbClr val="0EE303"/>
                </a:solidFill>
              </a:rPr>
              <a:t>C</a:t>
            </a:r>
            <a:r>
              <a:rPr lang="en-ZA" sz="2800" b="1" u="sng" dirty="0" smtClean="0">
                <a:solidFill>
                  <a:srgbClr val="E70344"/>
                </a:solidFill>
              </a:rPr>
              <a:t>A</a:t>
            </a:r>
            <a:r>
              <a:rPr lang="en-ZA" sz="2800" b="1" u="sng" dirty="0" smtClean="0">
                <a:solidFill>
                  <a:srgbClr val="0EE303"/>
                </a:solidFill>
              </a:rPr>
              <a:t>L</a:t>
            </a:r>
            <a:r>
              <a:rPr lang="en-ZA" sz="2800" b="1" u="sng" dirty="0" smtClean="0">
                <a:solidFill>
                  <a:srgbClr val="E70344"/>
                </a:solidFill>
              </a:rPr>
              <a:t> E</a:t>
            </a:r>
            <a:r>
              <a:rPr lang="en-ZA" sz="2800" b="1" u="sng" dirty="0" smtClean="0">
                <a:solidFill>
                  <a:srgbClr val="0EE303"/>
                </a:solidFill>
              </a:rPr>
              <a:t>V</a:t>
            </a:r>
            <a:r>
              <a:rPr lang="en-ZA" sz="2800" b="1" u="sng" dirty="0" smtClean="0">
                <a:solidFill>
                  <a:srgbClr val="E70344"/>
                </a:solidFill>
              </a:rPr>
              <a:t>I</a:t>
            </a:r>
            <a:r>
              <a:rPr lang="en-ZA" sz="2800" b="1" u="sng" dirty="0" smtClean="0">
                <a:solidFill>
                  <a:srgbClr val="0EE303"/>
                </a:solidFill>
              </a:rPr>
              <a:t>D</a:t>
            </a:r>
            <a:r>
              <a:rPr lang="en-ZA" sz="2800" b="1" u="sng" dirty="0" smtClean="0">
                <a:solidFill>
                  <a:srgbClr val="E70344"/>
                </a:solidFill>
              </a:rPr>
              <a:t>E</a:t>
            </a:r>
            <a:r>
              <a:rPr lang="en-ZA" sz="2800" b="1" u="sng" dirty="0" smtClean="0">
                <a:solidFill>
                  <a:srgbClr val="0EE303"/>
                </a:solidFill>
              </a:rPr>
              <a:t>N</a:t>
            </a:r>
            <a:r>
              <a:rPr lang="en-ZA" sz="2800" b="1" u="sng" dirty="0" smtClean="0">
                <a:solidFill>
                  <a:srgbClr val="E70344"/>
                </a:solidFill>
              </a:rPr>
              <a:t>C</a:t>
            </a:r>
            <a:r>
              <a:rPr lang="en-ZA" sz="2800" b="1" u="sng" dirty="0" smtClean="0">
                <a:solidFill>
                  <a:srgbClr val="0EE303"/>
                </a:solidFill>
              </a:rPr>
              <a:t>E</a:t>
            </a:r>
            <a:r>
              <a:rPr lang="en-ZA" sz="2800" b="1" u="sng" dirty="0" smtClean="0">
                <a:solidFill>
                  <a:srgbClr val="E70344"/>
                </a:solidFill>
              </a:rPr>
              <a:t>: .</a:t>
            </a:r>
            <a:r>
              <a:rPr lang="en-ZA" sz="2800" b="1" u="sng" dirty="0" err="1" smtClean="0">
                <a:solidFill>
                  <a:srgbClr val="E70344"/>
                </a:solidFill>
              </a:rPr>
              <a:t>bash_history</a:t>
            </a:r>
            <a:endParaRPr lang="en-GB" sz="2800" b="1" u="sng" dirty="0">
              <a:solidFill>
                <a:srgbClr val="E703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2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23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Sept-26 - </a:t>
            </a:r>
            <a:r>
              <a:rPr lang="en-ZA" sz="1700" b="1" dirty="0" smtClean="0">
                <a:solidFill>
                  <a:srgbClr val="E703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No5 &amp; compress are compiled </a:t>
            </a:r>
            <a:r>
              <a:rPr lang="en-ZA" sz="1700" b="1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ZA" sz="1700" b="1" dirty="0" err="1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gcc</a:t>
            </a:r>
            <a:r>
              <a:rPr lang="en-ZA" sz="1700" b="1" dirty="0" smtClean="0">
                <a:solidFill>
                  <a:srgbClr val="0EE3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the “well meaning” sys admin ‘Will Meaning’ using  the default ‘pi’ username.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dirty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‘pi’  has </a:t>
            </a:r>
            <a:r>
              <a:rPr lang="en-ZA" sz="1700" b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sudoer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permissions.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dirty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</a:t>
            </a:r>
            <a:r>
              <a:rPr lang="en-ZA" sz="1700" b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is used to copy No5 to /</a:t>
            </a:r>
            <a:r>
              <a:rPr lang="en-ZA" sz="1700" b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dirty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</a:t>
            </a:r>
            <a:r>
              <a:rPr lang="en-ZA" sz="1700" b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is used to copy compress to /</a:t>
            </a:r>
            <a:r>
              <a:rPr lang="en-ZA" sz="1700" b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/bin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(/</a:t>
            </a:r>
            <a:r>
              <a:rPr lang="en-ZA" sz="1700" b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/bin is a directory set in PATH environment variable. So when ‘compress’ is typed in the command line it will run no matter what the present working 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 is as the system knows to search directories set in PATH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ZA" sz="1700" b="1" dirty="0">
              <a:solidFill>
                <a:srgbClr val="0EE30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(At this point the No5 &amp; compress files that were copied using </a:t>
            </a:r>
            <a:r>
              <a:rPr lang="en-ZA" sz="1700" b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effectively’</a:t>
            </a:r>
            <a:r>
              <a:rPr lang="en-ZA" sz="1700" b="1" dirty="0" smtClean="0">
                <a:solidFill>
                  <a:srgbClr val="E7034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ZA" sz="1700" b="1" dirty="0">
                <a:solidFill>
                  <a:srgbClr val="E7034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owned </a:t>
            </a:r>
            <a:r>
              <a:rPr lang="en-ZA" sz="1700" b="1" dirty="0" smtClean="0">
                <a:solidFill>
                  <a:srgbClr val="E7034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‘root’ 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dirty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ZA" sz="1700" b="1" dirty="0" smtClean="0">
                <a:solidFill>
                  <a:srgbClr val="E7034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No5 program has its SUID bit set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(The program can  be run by other users effectively having owner/root permissions)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331920"/>
            <a:ext cx="12192000" cy="4291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Oct 23 - 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 F Sabastian logs into his account with the username ‘</a:t>
            </a:r>
            <a:r>
              <a:rPr lang="en-ZA" sz="1700" b="1" i="1" dirty="0" err="1" smtClean="0">
                <a:solidFill>
                  <a:srgbClr val="0EE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jf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+11:19 – </a:t>
            </a:r>
            <a:r>
              <a:rPr lang="en-ZA" sz="1700" b="1" i="1" dirty="0" err="1" smtClean="0">
                <a:solidFill>
                  <a:srgbClr val="DD0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jf</a:t>
            </a:r>
            <a:r>
              <a:rPr lang="en-ZA" sz="1700" b="1" i="1" dirty="0" smtClean="0">
                <a:solidFill>
                  <a:srgbClr val="DD0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creates a txt file named ‘tar’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makes it executable.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(tar contains a script to execute an interactive shell :    /bin/</a:t>
            </a:r>
            <a:r>
              <a:rPr lang="en-ZA" sz="1700" b="1" i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- </a:t>
            </a:r>
            <a:r>
              <a:rPr lang="en-ZA" sz="1700" b="1" i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jf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adds the directory that contains the tar file to the </a:t>
            </a:r>
            <a:r>
              <a:rPr lang="en-ZA" sz="1700" b="1" i="1" dirty="0" smtClean="0">
                <a:solidFill>
                  <a:srgbClr val="DD0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of the PATH environment variable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(so if ever ‘tar’ is called it will search this directory before searching for the directory of the genuine tar program.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+11:21- </a:t>
            </a:r>
            <a:r>
              <a:rPr lang="en-ZA" sz="1700" b="1" i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jf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created a bogus file named foo.txt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i="1" dirty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ZA" sz="1700" b="1" i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jf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ZA" sz="1700" b="1" i="1" dirty="0" smtClean="0">
                <a:solidFill>
                  <a:srgbClr val="DD0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executes the compress program 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passes in foo.txt as an argument.</a:t>
            </a:r>
            <a:endParaRPr lang="en-ZA" sz="1700" b="1" i="1" dirty="0">
              <a:solidFill>
                <a:srgbClr val="0EE30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- The compress file now runs with </a:t>
            </a:r>
            <a:r>
              <a:rPr lang="en-ZA" sz="1700" b="1" i="1" dirty="0" smtClean="0">
                <a:solidFill>
                  <a:srgbClr val="DD0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privileges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dictated by the SUID bit.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i="1" dirty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-The compress file runs the bash command ‘ </a:t>
            </a:r>
            <a:r>
              <a:rPr lang="en-ZA" sz="1700" b="1" i="1" dirty="0" smtClean="0">
                <a:solidFill>
                  <a:srgbClr val="DD0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ZA" sz="1700" b="1" i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xvf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i="1" dirty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-The system searches for 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 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finds it in the </a:t>
            </a:r>
            <a:r>
              <a:rPr lang="en-ZA" sz="1700" b="1" i="1" dirty="0" smtClean="0">
                <a:solidFill>
                  <a:srgbClr val="DD0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 variable directory 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containing the tar script.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i="1" dirty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The tar 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 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ZA" sz="1700" b="1" i="1" dirty="0" smtClean="0">
                <a:solidFill>
                  <a:srgbClr val="DD0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as root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it inherits permissions of the principal (compress).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- </a:t>
            </a:r>
            <a:r>
              <a:rPr lang="en-ZA" sz="1700" b="1" i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jf</a:t>
            </a:r>
            <a:r>
              <a:rPr lang="en-ZA" sz="1700" b="1" i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now runs an interactive shell as a ‘ root ‘ user.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+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11:22      - </a:t>
            </a:r>
            <a:r>
              <a:rPr lang="en-ZA" sz="1700" b="1" dirty="0" err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jf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ZA" sz="1700" b="1" dirty="0" smtClean="0">
                <a:solidFill>
                  <a:srgbClr val="DD0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edits the </a:t>
            </a:r>
            <a:r>
              <a:rPr lang="en-ZA" sz="1700" b="1" dirty="0" err="1" smtClean="0">
                <a:solidFill>
                  <a:srgbClr val="DD0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crontab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run No5 every minute in order to DDOS warwick.co.uk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ZA" sz="1700" b="1" dirty="0">
              <a:solidFill>
                <a:srgbClr val="0EE30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1700" b="1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+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11:34       -if </a:t>
            </a:r>
            <a:r>
              <a:rPr lang="en-ZA" sz="1700" b="1" dirty="0" smtClean="0">
                <a:solidFill>
                  <a:srgbClr val="DD0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deletes  the ‘pi’ 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 </a:t>
            </a:r>
            <a:r>
              <a:rPr lang="en-ZA" sz="1700" b="1" dirty="0" smtClean="0">
                <a:solidFill>
                  <a:srgbClr val="0EE3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to ensure that Will meaning does not gain access any time soon.</a:t>
            </a:r>
          </a:p>
        </p:txBody>
      </p:sp>
    </p:spTree>
    <p:extLst>
      <p:ext uri="{BB962C8B-B14F-4D97-AF65-F5344CB8AC3E}">
        <p14:creationId xmlns:p14="http://schemas.microsoft.com/office/powerpoint/2010/main" val="17427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4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22513"/>
            <a:ext cx="97481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ZA" sz="2000" b="1" u="sng" spc="300" dirty="0">
                <a:solidFill>
                  <a:srgbClr val="DD094B"/>
                </a:solidFill>
                <a:latin typeface="Lucida Console" panose="020B0609040504020204" pitchFamily="49" charset="0"/>
              </a:rPr>
              <a:t>COMPROMISED RASPSBERRY PI EVIDENCE GATHERING</a:t>
            </a:r>
            <a:r>
              <a:rPr lang="en-ZA" sz="2000" b="1" u="sng" spc="300" dirty="0" smtClean="0">
                <a:solidFill>
                  <a:srgbClr val="DD094B"/>
                </a:solidFill>
                <a:latin typeface="Lucida Console" panose="020B0609040504020204" pitchFamily="49" charset="0"/>
              </a:rPr>
              <a:t>:</a:t>
            </a:r>
          </a:p>
          <a:p>
            <a:pPr algn="ctr">
              <a:lnSpc>
                <a:spcPct val="150000"/>
              </a:lnSpc>
            </a:pPr>
            <a:endParaRPr lang="en-GB" b="1" spc="300" dirty="0">
              <a:solidFill>
                <a:srgbClr val="0EE303"/>
              </a:solidFill>
              <a:latin typeface="Lucida Console" panose="020B060904050402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ZA" b="1" dirty="0">
                <a:solidFill>
                  <a:srgbClr val="0EE303"/>
                </a:solidFill>
                <a:latin typeface="Lucida Console" panose="020B0609040504020204" pitchFamily="49" charset="0"/>
              </a:rPr>
              <a:t>On 8</a:t>
            </a:r>
            <a:r>
              <a:rPr lang="en-ZA" b="1" baseline="30000" dirty="0">
                <a:solidFill>
                  <a:srgbClr val="0EE303"/>
                </a:solidFill>
                <a:latin typeface="Lucida Console" panose="020B0609040504020204" pitchFamily="49" charset="0"/>
              </a:rPr>
              <a:t>th</a:t>
            </a:r>
            <a:r>
              <a:rPr lang="en-ZA" b="1" dirty="0">
                <a:solidFill>
                  <a:srgbClr val="0EE303"/>
                </a:solidFill>
                <a:latin typeface="Lucida Console" panose="020B0609040504020204" pitchFamily="49" charset="0"/>
              </a:rPr>
              <a:t> of February our forensics team was informed of a compromised system that had been used for illicit activities </a:t>
            </a:r>
            <a:r>
              <a:rPr lang="en-ZA" b="1" dirty="0" smtClean="0">
                <a:solidFill>
                  <a:srgbClr val="0EE303"/>
                </a:solidFill>
                <a:latin typeface="Lucida Console" panose="020B0609040504020204" pitchFamily="49" charset="0"/>
              </a:rPr>
              <a:t>of </a:t>
            </a:r>
            <a:r>
              <a:rPr lang="en-ZA" b="1" dirty="0">
                <a:solidFill>
                  <a:srgbClr val="0EE303"/>
                </a:solidFill>
                <a:latin typeface="Lucida Console" panose="020B0609040504020204" pitchFamily="49" charset="0"/>
              </a:rPr>
              <a:t>unknown nature</a:t>
            </a:r>
            <a:r>
              <a:rPr lang="en-ZA" b="1" dirty="0" smtClean="0">
                <a:solidFill>
                  <a:srgbClr val="0EE303"/>
                </a:solidFill>
                <a:latin typeface="Lucida Console" panose="020B0609040504020204" pitchFamily="49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GB" dirty="0">
              <a:solidFill>
                <a:srgbClr val="0EE303"/>
              </a:solidFill>
              <a:latin typeface="Lucida Console" panose="020B060904050402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ZA" b="1" dirty="0">
                <a:solidFill>
                  <a:srgbClr val="0EE303"/>
                </a:solidFill>
                <a:latin typeface="Lucida Console" panose="020B0609040504020204" pitchFamily="49" charset="0"/>
              </a:rPr>
              <a:t>Our team was tasked to discover how the system was </a:t>
            </a:r>
            <a:r>
              <a:rPr lang="en-ZA" b="1" dirty="0" smtClean="0">
                <a:solidFill>
                  <a:srgbClr val="0EE303"/>
                </a:solidFill>
                <a:latin typeface="Lucida Console" panose="020B0609040504020204" pitchFamily="49" charset="0"/>
              </a:rPr>
              <a:t>used</a:t>
            </a:r>
          </a:p>
          <a:p>
            <a:pPr algn="ctr">
              <a:lnSpc>
                <a:spcPct val="150000"/>
              </a:lnSpc>
            </a:pPr>
            <a:r>
              <a:rPr lang="en-ZA" b="1" dirty="0" smtClean="0">
                <a:solidFill>
                  <a:srgbClr val="0EE303"/>
                </a:solidFill>
                <a:latin typeface="Lucida Console" panose="020B0609040504020204" pitchFamily="49" charset="0"/>
              </a:rPr>
              <a:t> </a:t>
            </a:r>
            <a:r>
              <a:rPr lang="en-ZA" b="1" dirty="0">
                <a:solidFill>
                  <a:srgbClr val="0EE303"/>
                </a:solidFill>
                <a:latin typeface="Lucida Console" panose="020B0609040504020204" pitchFamily="49" charset="0"/>
              </a:rPr>
              <a:t>&amp; to discover the </a:t>
            </a:r>
            <a:r>
              <a:rPr lang="en-ZA" b="1" dirty="0" smtClean="0">
                <a:solidFill>
                  <a:srgbClr val="0EE303"/>
                </a:solidFill>
                <a:latin typeface="Lucida Console" panose="020B0609040504020204" pitchFamily="49" charset="0"/>
              </a:rPr>
              <a:t>suspect </a:t>
            </a:r>
            <a:r>
              <a:rPr lang="en-ZA" b="1" dirty="0">
                <a:solidFill>
                  <a:srgbClr val="0EE303"/>
                </a:solidFill>
                <a:latin typeface="Lucida Console" panose="020B0609040504020204" pitchFamily="49" charset="0"/>
              </a:rPr>
              <a:t>involved. </a:t>
            </a:r>
            <a:endParaRPr lang="en-ZA" b="1" dirty="0" smtClean="0">
              <a:solidFill>
                <a:srgbClr val="0EE303"/>
              </a:solidFill>
              <a:latin typeface="Lucida Console" panose="020B0609040504020204" pitchFamily="49" charset="0"/>
            </a:endParaRPr>
          </a:p>
          <a:p>
            <a:pPr algn="ctr">
              <a:lnSpc>
                <a:spcPct val="150000"/>
              </a:lnSpc>
            </a:pPr>
            <a:endParaRPr lang="en-GB" dirty="0">
              <a:solidFill>
                <a:srgbClr val="0EE303"/>
              </a:solidFill>
              <a:latin typeface="Lucida Console" panose="020B060904050402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ZA" b="1" dirty="0">
                <a:solidFill>
                  <a:srgbClr val="0EE303"/>
                </a:solidFill>
                <a:latin typeface="Lucida Console" panose="020B0609040504020204" pitchFamily="49" charset="0"/>
              </a:rPr>
              <a:t>In accordance with adhering to ACPO Principle 3 and preserving original evidence, a forensic image was made of the compromised Raspberry Pie and handed over to the team for </a:t>
            </a:r>
            <a:r>
              <a:rPr lang="en-ZA" b="1" dirty="0" smtClean="0">
                <a:solidFill>
                  <a:srgbClr val="0EE303"/>
                </a:solidFill>
                <a:latin typeface="Lucida Console" panose="020B0609040504020204" pitchFamily="49" charset="0"/>
              </a:rPr>
              <a:t>further analysis</a:t>
            </a:r>
            <a:r>
              <a:rPr lang="en-ZA" b="1" dirty="0">
                <a:solidFill>
                  <a:srgbClr val="0EE303"/>
                </a:solidFill>
                <a:latin typeface="Lucida Console" panose="020B0609040504020204" pitchFamily="49" charset="0"/>
              </a:rPr>
              <a:t>.</a:t>
            </a:r>
            <a:endParaRPr lang="en-GB" dirty="0">
              <a:solidFill>
                <a:srgbClr val="0EE303"/>
              </a:solidFill>
              <a:latin typeface="Lucida Console" panose="020B0609040504020204" pitchFamily="49" charset="0"/>
            </a:endParaRPr>
          </a:p>
          <a:p>
            <a:pPr algn="ctr"/>
            <a:endParaRPr lang="en-GB" dirty="0">
              <a:solidFill>
                <a:srgbClr val="0EE3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9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60562"/>
            <a:ext cx="9918100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b="1" dirty="0" smtClean="0">
                <a:solidFill>
                  <a:srgbClr val="0EE303"/>
                </a:solidFill>
              </a:rPr>
              <a:t>The following set of slides will display the main sources of evidence coming from</a:t>
            </a:r>
          </a:p>
          <a:p>
            <a:endParaRPr lang="en-ZA" sz="2000" b="1" dirty="0" smtClean="0">
              <a:solidFill>
                <a:srgbClr val="0EE303"/>
              </a:solidFill>
            </a:endParaRPr>
          </a:p>
          <a:p>
            <a:r>
              <a:rPr lang="en-ZA" sz="2000" b="1" dirty="0" smtClean="0">
                <a:solidFill>
                  <a:srgbClr val="0EE303"/>
                </a:solidFill>
              </a:rPr>
              <a:t> 	</a:t>
            </a:r>
            <a:r>
              <a:rPr lang="en-ZA" sz="2400" b="1" u="sng" dirty="0" smtClean="0">
                <a:solidFill>
                  <a:srgbClr val="E70344"/>
                </a:solidFill>
              </a:rPr>
              <a:t>programs/files/commands</a:t>
            </a:r>
            <a:r>
              <a:rPr lang="en-ZA" sz="2000" b="1" dirty="0" smtClean="0">
                <a:solidFill>
                  <a:srgbClr val="0EE303"/>
                </a:solidFill>
              </a:rPr>
              <a:t>, </a:t>
            </a:r>
          </a:p>
          <a:p>
            <a:endParaRPr lang="en-ZA" sz="2000" b="1" dirty="0" smtClean="0">
              <a:solidFill>
                <a:srgbClr val="0EE303"/>
              </a:solidFill>
            </a:endParaRPr>
          </a:p>
          <a:p>
            <a:r>
              <a:rPr lang="en-ZA" sz="2000" b="1" dirty="0">
                <a:solidFill>
                  <a:srgbClr val="0EE303"/>
                </a:solidFill>
              </a:rPr>
              <a:t>	</a:t>
            </a:r>
            <a:r>
              <a:rPr lang="en-ZA" sz="2000" b="1" dirty="0" smtClean="0">
                <a:solidFill>
                  <a:srgbClr val="0EE303"/>
                </a:solidFill>
              </a:rPr>
              <a:t>	followed by a </a:t>
            </a:r>
            <a:r>
              <a:rPr lang="en-ZA" sz="2400" b="1" dirty="0" smtClean="0">
                <a:solidFill>
                  <a:schemeClr val="accent2"/>
                </a:solidFill>
              </a:rPr>
              <a:t>brief description </a:t>
            </a:r>
            <a:r>
              <a:rPr lang="en-ZA" sz="2000" b="1" dirty="0" smtClean="0">
                <a:solidFill>
                  <a:srgbClr val="0EE303"/>
                </a:solidFill>
              </a:rPr>
              <a:t>,</a:t>
            </a:r>
          </a:p>
          <a:p>
            <a:endParaRPr lang="en-ZA" sz="2000" b="1" dirty="0" smtClean="0">
              <a:solidFill>
                <a:srgbClr val="0EE303"/>
              </a:solidFill>
            </a:endParaRPr>
          </a:p>
          <a:p>
            <a:r>
              <a:rPr lang="en-ZA" sz="2000" b="1" dirty="0" smtClean="0">
                <a:solidFill>
                  <a:srgbClr val="0EE303"/>
                </a:solidFill>
              </a:rPr>
              <a:t>			&amp; entries from our </a:t>
            </a:r>
            <a:r>
              <a:rPr lang="en-ZA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contemporaneous notes</a:t>
            </a:r>
            <a:r>
              <a:rPr lang="en-ZA" sz="2000" b="1" dirty="0" smtClean="0">
                <a:solidFill>
                  <a:srgbClr val="0EE303"/>
                </a:solidFill>
              </a:rPr>
              <a:t>.</a:t>
            </a:r>
            <a:endParaRPr lang="en-ZA" sz="2000" b="1" dirty="0">
              <a:solidFill>
                <a:srgbClr val="0EE3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0566" y="0"/>
            <a:ext cx="9977090" cy="2908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u="sng" dirty="0" smtClean="0">
                <a:solidFill>
                  <a:srgbClr val="DD094B"/>
                </a:solidFill>
              </a:rPr>
              <a:t>#/</a:t>
            </a:r>
            <a:r>
              <a:rPr lang="en-ZA" b="1" u="sng" dirty="0" err="1" smtClean="0">
                <a:solidFill>
                  <a:srgbClr val="DD094B"/>
                </a:solidFill>
              </a:rPr>
              <a:t>etc</a:t>
            </a:r>
            <a:r>
              <a:rPr lang="en-ZA" b="1" u="sng" dirty="0" smtClean="0">
                <a:solidFill>
                  <a:srgbClr val="DD094B"/>
                </a:solidFill>
              </a:rPr>
              <a:t>/password</a:t>
            </a:r>
            <a:endParaRPr lang="en-GB" b="1" dirty="0">
              <a:solidFill>
                <a:srgbClr val="DD094B"/>
              </a:solidFill>
            </a:endParaRPr>
          </a:p>
          <a:p>
            <a:pPr>
              <a:lnSpc>
                <a:spcPct val="150000"/>
              </a:lnSpc>
            </a:pPr>
            <a:r>
              <a:rPr lang="en-ZA" b="1" dirty="0" smtClean="0">
                <a:solidFill>
                  <a:srgbClr val="0EE303"/>
                </a:solidFill>
              </a:rPr>
              <a:t>	</a:t>
            </a:r>
            <a:r>
              <a:rPr lang="en-ZA" b="1" dirty="0" smtClean="0">
                <a:solidFill>
                  <a:schemeClr val="accent2"/>
                </a:solidFill>
              </a:rPr>
              <a:t>A table </a:t>
            </a:r>
            <a:r>
              <a:rPr lang="en-ZA" b="1" dirty="0">
                <a:solidFill>
                  <a:schemeClr val="accent2"/>
                </a:solidFill>
              </a:rPr>
              <a:t>of current users along with their </a:t>
            </a:r>
            <a:r>
              <a:rPr lang="en-ZA" b="1" dirty="0" smtClean="0">
                <a:solidFill>
                  <a:schemeClr val="accent2"/>
                </a:solidFill>
              </a:rPr>
              <a:t>associated Principles, UID’s, </a:t>
            </a:r>
            <a:r>
              <a:rPr lang="en-ZA" b="1" dirty="0">
                <a:solidFill>
                  <a:schemeClr val="accent2"/>
                </a:solidFill>
              </a:rPr>
              <a:t>and GUID’s</a:t>
            </a:r>
            <a:r>
              <a:rPr lang="en-ZA" b="1" dirty="0" smtClean="0">
                <a:solidFill>
                  <a:schemeClr val="accent2"/>
                </a:solidFill>
              </a:rPr>
              <a:t>.</a:t>
            </a:r>
            <a:endParaRPr lang="en-GB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ZA" sz="1600" dirty="0" smtClean="0">
                <a:solidFill>
                  <a:srgbClr val="0EE303"/>
                </a:solidFill>
              </a:rPr>
              <a:t>	</a:t>
            </a:r>
            <a:r>
              <a:rPr lang="en-ZA" sz="1600" i="1" dirty="0" smtClean="0">
                <a:solidFill>
                  <a:srgbClr val="00B050"/>
                </a:solidFill>
              </a:rPr>
              <a:t>Feb 18 13:48 – Discovered system </a:t>
            </a:r>
            <a:r>
              <a:rPr lang="en-ZA" sz="1600" i="1" dirty="0">
                <a:solidFill>
                  <a:srgbClr val="00B050"/>
                </a:solidFill>
              </a:rPr>
              <a:t>p</a:t>
            </a:r>
            <a:r>
              <a:rPr lang="en-ZA" sz="1600" i="1" dirty="0" smtClean="0">
                <a:solidFill>
                  <a:srgbClr val="00B050"/>
                </a:solidFill>
              </a:rPr>
              <a:t>rincipals: root, </a:t>
            </a:r>
            <a:r>
              <a:rPr lang="en-ZA" sz="1600" i="1" dirty="0" err="1" smtClean="0">
                <a:solidFill>
                  <a:srgbClr val="00B050"/>
                </a:solidFill>
              </a:rPr>
              <a:t>roy</a:t>
            </a:r>
            <a:r>
              <a:rPr lang="en-ZA" sz="1600" i="1" dirty="0" smtClean="0">
                <a:solidFill>
                  <a:srgbClr val="00B050"/>
                </a:solidFill>
              </a:rPr>
              <a:t>, </a:t>
            </a:r>
            <a:r>
              <a:rPr lang="en-ZA" sz="1600" i="1" dirty="0" err="1" smtClean="0">
                <a:solidFill>
                  <a:srgbClr val="00B050"/>
                </a:solidFill>
              </a:rPr>
              <a:t>pris</a:t>
            </a:r>
            <a:r>
              <a:rPr lang="en-ZA" sz="1600" i="1" dirty="0" smtClean="0">
                <a:solidFill>
                  <a:srgbClr val="00B050"/>
                </a:solidFill>
              </a:rPr>
              <a:t>, </a:t>
            </a:r>
            <a:r>
              <a:rPr lang="en-ZA" sz="1600" i="1" dirty="0" err="1" smtClean="0">
                <a:solidFill>
                  <a:srgbClr val="00B050"/>
                </a:solidFill>
              </a:rPr>
              <a:t>leon</a:t>
            </a:r>
            <a:r>
              <a:rPr lang="en-ZA" sz="1600" i="1" dirty="0" smtClean="0">
                <a:solidFill>
                  <a:srgbClr val="00B050"/>
                </a:solidFill>
              </a:rPr>
              <a:t>, </a:t>
            </a:r>
            <a:r>
              <a:rPr lang="en-ZA" sz="1600" i="1" dirty="0" err="1" smtClean="0">
                <a:solidFill>
                  <a:srgbClr val="00B050"/>
                </a:solidFill>
              </a:rPr>
              <a:t>jf</a:t>
            </a:r>
            <a:r>
              <a:rPr lang="en-ZA" sz="1600" i="1" dirty="0" smtClean="0">
                <a:solidFill>
                  <a:srgbClr val="00B050"/>
                </a:solidFill>
              </a:rPr>
              <a:t>, </a:t>
            </a:r>
            <a:r>
              <a:rPr lang="en-ZA" sz="1600" i="1" dirty="0" err="1" smtClean="0">
                <a:solidFill>
                  <a:srgbClr val="00B050"/>
                </a:solidFill>
              </a:rPr>
              <a:t>ninestein</a:t>
            </a:r>
            <a:endParaRPr lang="en-ZA" sz="1600" i="1" dirty="0" smtClean="0">
              <a:solidFill>
                <a:srgbClr val="00B050"/>
              </a:solidFill>
            </a:endParaRPr>
          </a:p>
          <a:p>
            <a:r>
              <a:rPr lang="en-ZA" sz="1600" i="1" dirty="0">
                <a:solidFill>
                  <a:srgbClr val="00B050"/>
                </a:solidFill>
              </a:rPr>
              <a:t>			</a:t>
            </a:r>
            <a:r>
              <a:rPr lang="en-ZA" sz="1600" i="1" dirty="0" smtClean="0">
                <a:solidFill>
                  <a:srgbClr val="00B050"/>
                </a:solidFill>
              </a:rPr>
              <a:t>     Principal-root        UID-0       GID-0</a:t>
            </a:r>
            <a:endParaRPr lang="en-GB" sz="1600" i="1" dirty="0">
              <a:solidFill>
                <a:srgbClr val="00B050"/>
              </a:solidFill>
            </a:endParaRPr>
          </a:p>
          <a:p>
            <a:r>
              <a:rPr lang="en-ZA" sz="1600" i="1" dirty="0">
                <a:solidFill>
                  <a:srgbClr val="00B050"/>
                </a:solidFill>
              </a:rPr>
              <a:t>	Name- Roy </a:t>
            </a:r>
            <a:r>
              <a:rPr lang="en-ZA" sz="1600" i="1" dirty="0" smtClean="0">
                <a:solidFill>
                  <a:srgbClr val="00B050"/>
                </a:solidFill>
              </a:rPr>
              <a:t>Batty          Principal-</a:t>
            </a:r>
            <a:r>
              <a:rPr lang="en-ZA" sz="1600" i="1" dirty="0" err="1" smtClean="0">
                <a:solidFill>
                  <a:srgbClr val="00B050"/>
                </a:solidFill>
              </a:rPr>
              <a:t>roy</a:t>
            </a:r>
            <a:r>
              <a:rPr lang="en-ZA" sz="1600" i="1" dirty="0" smtClean="0">
                <a:solidFill>
                  <a:srgbClr val="00B050"/>
                </a:solidFill>
              </a:rPr>
              <a:t>          UID-1001  </a:t>
            </a:r>
            <a:r>
              <a:rPr lang="en-ZA" sz="1600" i="1" dirty="0">
                <a:solidFill>
                  <a:srgbClr val="00B050"/>
                </a:solidFill>
              </a:rPr>
              <a:t>GID-1004</a:t>
            </a:r>
            <a:endParaRPr lang="en-GB" sz="1600" i="1" dirty="0">
              <a:solidFill>
                <a:srgbClr val="00B050"/>
              </a:solidFill>
            </a:endParaRPr>
          </a:p>
          <a:p>
            <a:r>
              <a:rPr lang="en-ZA" sz="1600" i="1" dirty="0">
                <a:solidFill>
                  <a:srgbClr val="00B050"/>
                </a:solidFill>
              </a:rPr>
              <a:t>	Name- </a:t>
            </a:r>
            <a:r>
              <a:rPr lang="en-ZA" sz="1600" i="1" dirty="0" err="1">
                <a:solidFill>
                  <a:srgbClr val="00B050"/>
                </a:solidFill>
              </a:rPr>
              <a:t>Pris</a:t>
            </a:r>
            <a:r>
              <a:rPr lang="en-ZA" sz="1600" i="1" dirty="0">
                <a:solidFill>
                  <a:srgbClr val="00B050"/>
                </a:solidFill>
              </a:rPr>
              <a:t> </a:t>
            </a:r>
            <a:r>
              <a:rPr lang="en-ZA" sz="1600" i="1" dirty="0" smtClean="0">
                <a:solidFill>
                  <a:srgbClr val="00B050"/>
                </a:solidFill>
              </a:rPr>
              <a:t>Stratton      Principal-</a:t>
            </a:r>
            <a:r>
              <a:rPr lang="en-ZA" sz="1600" i="1" dirty="0" err="1" smtClean="0">
                <a:solidFill>
                  <a:srgbClr val="00B050"/>
                </a:solidFill>
              </a:rPr>
              <a:t>pris</a:t>
            </a:r>
            <a:r>
              <a:rPr lang="en-ZA" sz="1600" i="1" dirty="0" smtClean="0">
                <a:solidFill>
                  <a:srgbClr val="00B050"/>
                </a:solidFill>
              </a:rPr>
              <a:t>         UID-1002  </a:t>
            </a:r>
            <a:r>
              <a:rPr lang="en-ZA" sz="1600" i="1" dirty="0">
                <a:solidFill>
                  <a:srgbClr val="00B050"/>
                </a:solidFill>
              </a:rPr>
              <a:t>GID-1005</a:t>
            </a:r>
            <a:endParaRPr lang="en-GB" sz="1600" i="1" dirty="0">
              <a:solidFill>
                <a:srgbClr val="00B050"/>
              </a:solidFill>
            </a:endParaRPr>
          </a:p>
          <a:p>
            <a:r>
              <a:rPr lang="en-ZA" sz="1600" i="1" dirty="0">
                <a:solidFill>
                  <a:srgbClr val="00B050"/>
                </a:solidFill>
              </a:rPr>
              <a:t>	Name- Leon </a:t>
            </a:r>
            <a:r>
              <a:rPr lang="en-ZA" sz="1600" i="1" dirty="0" smtClean="0">
                <a:solidFill>
                  <a:srgbClr val="00B050"/>
                </a:solidFill>
              </a:rPr>
              <a:t>Kowalski   Principal-</a:t>
            </a:r>
            <a:r>
              <a:rPr lang="en-ZA" sz="1600" i="1" dirty="0" err="1" smtClean="0">
                <a:solidFill>
                  <a:srgbClr val="00B050"/>
                </a:solidFill>
              </a:rPr>
              <a:t>leon</a:t>
            </a:r>
            <a:r>
              <a:rPr lang="en-ZA" sz="1600" i="1" dirty="0" smtClean="0">
                <a:solidFill>
                  <a:srgbClr val="00B050"/>
                </a:solidFill>
              </a:rPr>
              <a:t>         UID-1003  </a:t>
            </a:r>
            <a:r>
              <a:rPr lang="en-ZA" sz="1600" i="1" dirty="0">
                <a:solidFill>
                  <a:srgbClr val="00B050"/>
                </a:solidFill>
              </a:rPr>
              <a:t>GID-1006</a:t>
            </a:r>
            <a:endParaRPr lang="en-GB" sz="1600" i="1" dirty="0">
              <a:solidFill>
                <a:srgbClr val="00B050"/>
              </a:solidFill>
            </a:endParaRPr>
          </a:p>
          <a:p>
            <a:r>
              <a:rPr lang="en-ZA" sz="1600" i="1" dirty="0">
                <a:solidFill>
                  <a:srgbClr val="00B050"/>
                </a:solidFill>
              </a:rPr>
              <a:t>	Name- J F </a:t>
            </a:r>
            <a:r>
              <a:rPr lang="en-ZA" sz="1600" i="1" dirty="0" smtClean="0">
                <a:solidFill>
                  <a:srgbClr val="00B050"/>
                </a:solidFill>
              </a:rPr>
              <a:t>Sabastian     Principal-</a:t>
            </a:r>
            <a:r>
              <a:rPr lang="en-ZA" sz="1600" i="1" dirty="0" err="1" smtClean="0">
                <a:solidFill>
                  <a:srgbClr val="00B050"/>
                </a:solidFill>
              </a:rPr>
              <a:t>jf</a:t>
            </a:r>
            <a:r>
              <a:rPr lang="en-ZA" sz="1600" i="1" dirty="0" smtClean="0">
                <a:solidFill>
                  <a:srgbClr val="00B050"/>
                </a:solidFill>
              </a:rPr>
              <a:t>             UID-1004  </a:t>
            </a:r>
            <a:r>
              <a:rPr lang="en-ZA" sz="1600" i="1" dirty="0">
                <a:solidFill>
                  <a:srgbClr val="00B050"/>
                </a:solidFill>
              </a:rPr>
              <a:t>GID-1007</a:t>
            </a:r>
            <a:endParaRPr lang="en-GB" sz="1600" i="1" dirty="0">
              <a:solidFill>
                <a:srgbClr val="00B050"/>
              </a:solidFill>
            </a:endParaRPr>
          </a:p>
          <a:p>
            <a:r>
              <a:rPr lang="en-ZA" sz="1600" i="1" dirty="0" smtClean="0">
                <a:solidFill>
                  <a:srgbClr val="00B050"/>
                </a:solidFill>
              </a:rPr>
              <a:t>	Name- </a:t>
            </a:r>
            <a:r>
              <a:rPr lang="en-ZA" sz="1600" i="1" dirty="0">
                <a:solidFill>
                  <a:srgbClr val="00B050"/>
                </a:solidFill>
              </a:rPr>
              <a:t>Tiger </a:t>
            </a:r>
            <a:r>
              <a:rPr lang="en-ZA" sz="1600" i="1" dirty="0" err="1" smtClean="0">
                <a:solidFill>
                  <a:srgbClr val="00B050"/>
                </a:solidFill>
              </a:rPr>
              <a:t>Ninestein</a:t>
            </a:r>
            <a:r>
              <a:rPr lang="en-ZA" sz="1600" i="1" dirty="0" smtClean="0">
                <a:solidFill>
                  <a:srgbClr val="00B050"/>
                </a:solidFill>
              </a:rPr>
              <a:t>  Principal-</a:t>
            </a:r>
            <a:r>
              <a:rPr lang="en-ZA" sz="1600" i="1" dirty="0" err="1" smtClean="0">
                <a:solidFill>
                  <a:srgbClr val="00B050"/>
                </a:solidFill>
              </a:rPr>
              <a:t>ninestein</a:t>
            </a:r>
            <a:r>
              <a:rPr lang="en-ZA" sz="1600" i="1" dirty="0" smtClean="0">
                <a:solidFill>
                  <a:srgbClr val="00B050"/>
                </a:solidFill>
              </a:rPr>
              <a:t>  UID-1005  </a:t>
            </a:r>
            <a:r>
              <a:rPr lang="en-ZA" sz="1600" i="1" dirty="0">
                <a:solidFill>
                  <a:srgbClr val="00B050"/>
                </a:solidFill>
              </a:rPr>
              <a:t>GID-1008</a:t>
            </a:r>
            <a:endParaRPr lang="en-GB" sz="1600" i="1" dirty="0">
              <a:solidFill>
                <a:srgbClr val="00B050"/>
              </a:solidFill>
            </a:endParaRPr>
          </a:p>
          <a:p>
            <a:endParaRPr lang="en-GB" dirty="0">
              <a:solidFill>
                <a:srgbClr val="0EE30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0" y="2826187"/>
            <a:ext cx="4827652" cy="40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86" y="108500"/>
            <a:ext cx="818061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u="sng" dirty="0" smtClean="0">
                <a:solidFill>
                  <a:srgbClr val="E70344"/>
                </a:solidFill>
              </a:rPr>
              <a:t>#/</a:t>
            </a:r>
            <a:r>
              <a:rPr lang="en-ZA" b="1" u="sng" dirty="0" err="1" smtClean="0">
                <a:solidFill>
                  <a:srgbClr val="E70344"/>
                </a:solidFill>
              </a:rPr>
              <a:t>etc</a:t>
            </a:r>
            <a:r>
              <a:rPr lang="en-ZA" b="1" u="sng" dirty="0" smtClean="0">
                <a:solidFill>
                  <a:srgbClr val="E70344"/>
                </a:solidFill>
              </a:rPr>
              <a:t>/group</a:t>
            </a:r>
            <a:endParaRPr lang="en-GB" b="1" u="sng" dirty="0">
              <a:solidFill>
                <a:srgbClr val="E70344"/>
              </a:solidFill>
            </a:endParaRPr>
          </a:p>
          <a:p>
            <a:pPr>
              <a:lnSpc>
                <a:spcPct val="200000"/>
              </a:lnSpc>
            </a:pPr>
            <a:r>
              <a:rPr lang="en-ZA" b="1" dirty="0" smtClean="0">
                <a:solidFill>
                  <a:srgbClr val="0070C0"/>
                </a:solidFill>
              </a:rPr>
              <a:t>A table of principals </a:t>
            </a:r>
            <a:r>
              <a:rPr lang="en-ZA" b="1" dirty="0">
                <a:solidFill>
                  <a:srgbClr val="0070C0"/>
                </a:solidFill>
              </a:rPr>
              <a:t>along with their associated group membership.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ZA" sz="1600" i="1" dirty="0" smtClean="0">
                <a:solidFill>
                  <a:srgbClr val="00B050"/>
                </a:solidFill>
              </a:rPr>
              <a:t>Feb 18 13:50 </a:t>
            </a:r>
            <a:r>
              <a:rPr lang="en-ZA" sz="1600" i="1" dirty="0">
                <a:solidFill>
                  <a:srgbClr val="00B050"/>
                </a:solidFill>
              </a:rPr>
              <a:t>– </a:t>
            </a:r>
            <a:r>
              <a:rPr lang="en-ZA" sz="1600" i="1" dirty="0" smtClean="0">
                <a:solidFill>
                  <a:srgbClr val="00B050"/>
                </a:solidFill>
              </a:rPr>
              <a:t>Discovered groups associated to system principals:</a:t>
            </a:r>
            <a:endParaRPr lang="en-GB" sz="1600" i="1" dirty="0">
              <a:solidFill>
                <a:srgbClr val="00B050"/>
              </a:solidFill>
            </a:endParaRPr>
          </a:p>
          <a:p>
            <a:r>
              <a:rPr lang="en-ZA" sz="1600" i="1" dirty="0">
                <a:solidFill>
                  <a:srgbClr val="00B050"/>
                </a:solidFill>
              </a:rPr>
              <a:t>Principle- </a:t>
            </a:r>
            <a:r>
              <a:rPr lang="en-ZA" sz="1600" i="1" dirty="0" err="1">
                <a:solidFill>
                  <a:srgbClr val="00B050"/>
                </a:solidFill>
              </a:rPr>
              <a:t>roy</a:t>
            </a:r>
            <a:r>
              <a:rPr lang="en-ZA" sz="1600" i="1" dirty="0">
                <a:solidFill>
                  <a:srgbClr val="00B050"/>
                </a:solidFill>
              </a:rPr>
              <a:t>  		Groups-1004</a:t>
            </a:r>
            <a:endParaRPr lang="en-GB" sz="1600" i="1" dirty="0">
              <a:solidFill>
                <a:srgbClr val="00B050"/>
              </a:solidFill>
            </a:endParaRPr>
          </a:p>
          <a:p>
            <a:r>
              <a:rPr lang="en-ZA" sz="1600" i="1" dirty="0">
                <a:solidFill>
                  <a:srgbClr val="00B050"/>
                </a:solidFill>
              </a:rPr>
              <a:t>Principle- </a:t>
            </a:r>
            <a:r>
              <a:rPr lang="en-ZA" sz="1600" i="1" dirty="0" err="1">
                <a:solidFill>
                  <a:srgbClr val="00B050"/>
                </a:solidFill>
              </a:rPr>
              <a:t>pris</a:t>
            </a:r>
            <a:r>
              <a:rPr lang="en-ZA" sz="1600" i="1" dirty="0">
                <a:solidFill>
                  <a:srgbClr val="00B050"/>
                </a:solidFill>
              </a:rPr>
              <a:t>		Groups- 1005</a:t>
            </a:r>
            <a:endParaRPr lang="en-GB" sz="1600" i="1" dirty="0">
              <a:solidFill>
                <a:srgbClr val="00B050"/>
              </a:solidFill>
            </a:endParaRPr>
          </a:p>
          <a:p>
            <a:r>
              <a:rPr lang="en-ZA" sz="1600" i="1" dirty="0">
                <a:solidFill>
                  <a:srgbClr val="00B050"/>
                </a:solidFill>
              </a:rPr>
              <a:t>Principle- </a:t>
            </a:r>
            <a:r>
              <a:rPr lang="en-ZA" sz="1600" i="1" dirty="0" err="1">
                <a:solidFill>
                  <a:srgbClr val="00B050"/>
                </a:solidFill>
              </a:rPr>
              <a:t>leon</a:t>
            </a:r>
            <a:r>
              <a:rPr lang="en-ZA" sz="1600" i="1" dirty="0">
                <a:solidFill>
                  <a:srgbClr val="00B050"/>
                </a:solidFill>
              </a:rPr>
              <a:t>		Groups- 1006</a:t>
            </a:r>
            <a:endParaRPr lang="en-GB" sz="1600" i="1" dirty="0">
              <a:solidFill>
                <a:srgbClr val="00B050"/>
              </a:solidFill>
            </a:endParaRPr>
          </a:p>
          <a:p>
            <a:r>
              <a:rPr lang="en-ZA" sz="1600" i="1" dirty="0">
                <a:solidFill>
                  <a:srgbClr val="00B050"/>
                </a:solidFill>
              </a:rPr>
              <a:t>Principle- </a:t>
            </a:r>
            <a:r>
              <a:rPr lang="en-ZA" sz="1600" i="1" dirty="0" err="1">
                <a:solidFill>
                  <a:srgbClr val="00B050"/>
                </a:solidFill>
              </a:rPr>
              <a:t>jf</a:t>
            </a:r>
            <a:r>
              <a:rPr lang="en-ZA" sz="1600" i="1" dirty="0">
                <a:solidFill>
                  <a:srgbClr val="00B050"/>
                </a:solidFill>
              </a:rPr>
              <a:t>		Groups- 1007</a:t>
            </a:r>
            <a:endParaRPr lang="en-GB" sz="1600" i="1" dirty="0">
              <a:solidFill>
                <a:srgbClr val="00B050"/>
              </a:solidFill>
            </a:endParaRPr>
          </a:p>
          <a:p>
            <a:r>
              <a:rPr lang="en-ZA" sz="1600" i="1" dirty="0">
                <a:solidFill>
                  <a:srgbClr val="00B050"/>
                </a:solidFill>
              </a:rPr>
              <a:t>Principle- </a:t>
            </a:r>
            <a:r>
              <a:rPr lang="en-ZA" sz="1600" i="1" dirty="0" err="1" smtClean="0">
                <a:solidFill>
                  <a:srgbClr val="00B050"/>
                </a:solidFill>
              </a:rPr>
              <a:t>ninestein</a:t>
            </a:r>
            <a:r>
              <a:rPr lang="en-ZA" sz="1600" i="1" dirty="0" smtClean="0">
                <a:solidFill>
                  <a:srgbClr val="00B050"/>
                </a:solidFill>
              </a:rPr>
              <a:t>	</a:t>
            </a:r>
            <a:r>
              <a:rPr lang="en-ZA" sz="1600" i="1" dirty="0">
                <a:solidFill>
                  <a:srgbClr val="00B050"/>
                </a:solidFill>
              </a:rPr>
              <a:t>	Groups- 1008</a:t>
            </a:r>
            <a:endParaRPr lang="en-GB" sz="1600" i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509157"/>
            <a:ext cx="5242931" cy="43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0"/>
            <a:ext cx="93236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u="sng" dirty="0" err="1">
                <a:solidFill>
                  <a:srgbClr val="E70344"/>
                </a:solidFill>
              </a:rPr>
              <a:t>Cmd</a:t>
            </a:r>
            <a:r>
              <a:rPr lang="en-ZA" b="1" u="sng" dirty="0">
                <a:solidFill>
                  <a:srgbClr val="E70344"/>
                </a:solidFill>
              </a:rPr>
              <a:t>: last</a:t>
            </a:r>
            <a:endParaRPr lang="en-GB" b="1" u="sng" dirty="0">
              <a:solidFill>
                <a:srgbClr val="E70344"/>
              </a:solidFill>
            </a:endParaRPr>
          </a:p>
          <a:p>
            <a:r>
              <a:rPr lang="en-ZA" b="1" dirty="0" smtClean="0">
                <a:solidFill>
                  <a:schemeClr val="accent2"/>
                </a:solidFill>
              </a:rPr>
              <a:t>A command that displays </a:t>
            </a:r>
            <a:r>
              <a:rPr lang="en-ZA" b="1" dirty="0">
                <a:solidFill>
                  <a:schemeClr val="accent2"/>
                </a:solidFill>
              </a:rPr>
              <a:t>list of users logged in since /</a:t>
            </a:r>
            <a:r>
              <a:rPr lang="en-ZA" b="1" dirty="0" err="1">
                <a:solidFill>
                  <a:schemeClr val="accent2"/>
                </a:solidFill>
              </a:rPr>
              <a:t>var</a:t>
            </a:r>
            <a:r>
              <a:rPr lang="en-ZA" b="1" dirty="0">
                <a:solidFill>
                  <a:schemeClr val="accent2"/>
                </a:solidFill>
              </a:rPr>
              <a:t>/log/</a:t>
            </a:r>
            <a:r>
              <a:rPr lang="en-ZA" b="1" dirty="0" err="1">
                <a:solidFill>
                  <a:schemeClr val="accent2"/>
                </a:solidFill>
              </a:rPr>
              <a:t>wtmp</a:t>
            </a:r>
            <a:r>
              <a:rPr lang="en-ZA" b="1" dirty="0">
                <a:solidFill>
                  <a:schemeClr val="accent2"/>
                </a:solidFill>
              </a:rPr>
              <a:t> was created</a:t>
            </a:r>
            <a:r>
              <a:rPr lang="en-ZA" b="1" dirty="0">
                <a:solidFill>
                  <a:srgbClr val="0EE303"/>
                </a:solidFill>
              </a:rPr>
              <a:t>.</a:t>
            </a:r>
            <a:endParaRPr lang="en-GB" dirty="0">
              <a:solidFill>
                <a:srgbClr val="0EE303"/>
              </a:solidFill>
            </a:endParaRPr>
          </a:p>
          <a:p>
            <a:r>
              <a:rPr lang="en-ZA" dirty="0">
                <a:solidFill>
                  <a:srgbClr val="0EE303"/>
                </a:solidFill>
              </a:rPr>
              <a:t> </a:t>
            </a:r>
            <a:endParaRPr lang="en-GB" dirty="0">
              <a:solidFill>
                <a:srgbClr val="0EE303"/>
              </a:solidFill>
            </a:endParaRPr>
          </a:p>
          <a:p>
            <a:r>
              <a:rPr lang="en-ZA" sz="1600" i="1" dirty="0" smtClean="0">
                <a:solidFill>
                  <a:srgbClr val="00B050"/>
                </a:solidFill>
              </a:rPr>
              <a:t>Feb 18 14:00 </a:t>
            </a:r>
            <a:r>
              <a:rPr lang="en-ZA" sz="1600" i="1" dirty="0">
                <a:solidFill>
                  <a:srgbClr val="00B050"/>
                </a:solidFill>
              </a:rPr>
              <a:t>–Significant usage </a:t>
            </a:r>
            <a:r>
              <a:rPr lang="en-ZA" sz="1600" i="1" dirty="0" smtClean="0">
                <a:solidFill>
                  <a:srgbClr val="00B050"/>
                </a:solidFill>
              </a:rPr>
              <a:t>dates: Sept 16, 22, 26 &amp; Oct 23</a:t>
            </a:r>
            <a:endParaRPr lang="en-GB" sz="1600" i="1" dirty="0">
              <a:solidFill>
                <a:srgbClr val="00B050"/>
              </a:solidFill>
            </a:endParaRPr>
          </a:p>
          <a:p>
            <a:r>
              <a:rPr lang="en-ZA" sz="1600" i="1" dirty="0" smtClean="0">
                <a:solidFill>
                  <a:srgbClr val="00B050"/>
                </a:solidFill>
              </a:rPr>
              <a:t>Besides root, the ‘pi’ user was the only  user that ever logged in</a:t>
            </a:r>
          </a:p>
          <a:p>
            <a:r>
              <a:rPr lang="en-ZA" sz="1600" i="1" dirty="0" smtClean="0">
                <a:solidFill>
                  <a:srgbClr val="00B050"/>
                </a:solidFill>
              </a:rPr>
              <a:t>However, there </a:t>
            </a:r>
            <a:r>
              <a:rPr lang="en-ZA" sz="1600" i="1" dirty="0">
                <a:solidFill>
                  <a:srgbClr val="00B050"/>
                </a:solidFill>
              </a:rPr>
              <a:t>is </a:t>
            </a:r>
            <a:r>
              <a:rPr lang="en-ZA" sz="1600" i="1" dirty="0" smtClean="0">
                <a:solidFill>
                  <a:srgbClr val="00B050"/>
                </a:solidFill>
              </a:rPr>
              <a:t>no longer a </a:t>
            </a:r>
            <a:r>
              <a:rPr lang="en-ZA" sz="1600" i="1" dirty="0">
                <a:solidFill>
                  <a:srgbClr val="00B050"/>
                </a:solidFill>
              </a:rPr>
              <a:t>‘pi</a:t>
            </a:r>
            <a:r>
              <a:rPr lang="en-ZA" sz="1600" i="1" dirty="0" smtClean="0">
                <a:solidFill>
                  <a:srgbClr val="00B050"/>
                </a:solidFill>
              </a:rPr>
              <a:t>’ system user. </a:t>
            </a:r>
          </a:p>
          <a:p>
            <a:endParaRPr lang="en-GB" sz="1600" dirty="0">
              <a:solidFill>
                <a:srgbClr val="0EE303"/>
              </a:solidFill>
            </a:endParaRPr>
          </a:p>
          <a:p>
            <a:r>
              <a:rPr lang="en-ZA" sz="1600" dirty="0" smtClean="0">
                <a:solidFill>
                  <a:srgbClr val="0EE303"/>
                </a:solidFill>
              </a:rPr>
              <a:t>Examining </a:t>
            </a:r>
            <a:r>
              <a:rPr lang="en-ZA" sz="1600" dirty="0">
                <a:solidFill>
                  <a:srgbClr val="0EE303"/>
                </a:solidFill>
              </a:rPr>
              <a:t>the </a:t>
            </a:r>
            <a:r>
              <a:rPr lang="en-ZA" sz="1600" u="sng" dirty="0">
                <a:solidFill>
                  <a:srgbClr val="E70344"/>
                </a:solidFill>
              </a:rPr>
              <a:t>home directory </a:t>
            </a:r>
            <a:r>
              <a:rPr lang="en-ZA" sz="1600" dirty="0">
                <a:solidFill>
                  <a:srgbClr val="0EE303"/>
                </a:solidFill>
              </a:rPr>
              <a:t> </a:t>
            </a:r>
            <a:r>
              <a:rPr lang="en-ZA" sz="1600" dirty="0" smtClean="0">
                <a:solidFill>
                  <a:srgbClr val="0EE303"/>
                </a:solidFill>
              </a:rPr>
              <a:t>&amp; </a:t>
            </a:r>
            <a:r>
              <a:rPr lang="en-ZA" sz="1600" u="sng" dirty="0" err="1" smtClean="0">
                <a:solidFill>
                  <a:srgbClr val="E70344"/>
                </a:solidFill>
              </a:rPr>
              <a:t>passwd</a:t>
            </a:r>
            <a:r>
              <a:rPr lang="en-ZA" sz="1600" u="sng" dirty="0" smtClean="0">
                <a:solidFill>
                  <a:srgbClr val="E70344"/>
                </a:solidFill>
              </a:rPr>
              <a:t>- </a:t>
            </a:r>
            <a:r>
              <a:rPr lang="en-ZA" sz="1600" u="sng" dirty="0">
                <a:solidFill>
                  <a:srgbClr val="E70344"/>
                </a:solidFill>
              </a:rPr>
              <a:t>file </a:t>
            </a:r>
            <a:r>
              <a:rPr lang="en-ZA" sz="1600" dirty="0">
                <a:solidFill>
                  <a:srgbClr val="0EE303"/>
                </a:solidFill>
              </a:rPr>
              <a:t>(backup of </a:t>
            </a:r>
            <a:r>
              <a:rPr lang="en-ZA" sz="1600" dirty="0" err="1" smtClean="0">
                <a:solidFill>
                  <a:srgbClr val="0EE303"/>
                </a:solidFill>
              </a:rPr>
              <a:t>passwd</a:t>
            </a:r>
            <a:r>
              <a:rPr lang="en-ZA" sz="1600" dirty="0" smtClean="0">
                <a:solidFill>
                  <a:srgbClr val="0EE303"/>
                </a:solidFill>
              </a:rPr>
              <a:t>)</a:t>
            </a:r>
            <a:r>
              <a:rPr lang="en-GB" sz="1600" dirty="0" smtClean="0">
                <a:solidFill>
                  <a:srgbClr val="0EE303"/>
                </a:solidFill>
              </a:rPr>
              <a:t> </a:t>
            </a:r>
            <a:r>
              <a:rPr lang="en-ZA" sz="1600" dirty="0" smtClean="0">
                <a:solidFill>
                  <a:srgbClr val="0EE303"/>
                </a:solidFill>
              </a:rPr>
              <a:t>also revealed </a:t>
            </a:r>
            <a:r>
              <a:rPr lang="en-ZA" sz="1600" dirty="0">
                <a:solidFill>
                  <a:srgbClr val="0EE303"/>
                </a:solidFill>
              </a:rPr>
              <a:t>the </a:t>
            </a:r>
            <a:r>
              <a:rPr lang="en-ZA" sz="1600" dirty="0" smtClean="0">
                <a:solidFill>
                  <a:srgbClr val="0EE303"/>
                </a:solidFill>
              </a:rPr>
              <a:t>pre-existence of a ‘</a:t>
            </a:r>
            <a:r>
              <a:rPr lang="en-ZA" sz="1600" dirty="0">
                <a:solidFill>
                  <a:srgbClr val="0EE303"/>
                </a:solidFill>
              </a:rPr>
              <a:t>pi</a:t>
            </a:r>
            <a:r>
              <a:rPr lang="en-ZA" sz="1600" dirty="0" smtClean="0">
                <a:solidFill>
                  <a:srgbClr val="0EE303"/>
                </a:solidFill>
              </a:rPr>
              <a:t>’ system user.</a:t>
            </a:r>
            <a:endParaRPr lang="en-GB" sz="1600" dirty="0">
              <a:solidFill>
                <a:srgbClr val="0EE30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9" y="2554061"/>
            <a:ext cx="5660086" cy="43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2" y="1404258"/>
            <a:ext cx="942158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ZA" b="1" u="sng" dirty="0">
                <a:solidFill>
                  <a:srgbClr val="E70344"/>
                </a:solidFill>
              </a:rPr>
              <a:t>#/</a:t>
            </a:r>
            <a:r>
              <a:rPr lang="en-ZA" b="1" u="sng" dirty="0" err="1">
                <a:solidFill>
                  <a:srgbClr val="E70344"/>
                </a:solidFill>
              </a:rPr>
              <a:t>var</a:t>
            </a:r>
            <a:r>
              <a:rPr lang="en-ZA" b="1" u="sng" dirty="0">
                <a:solidFill>
                  <a:srgbClr val="E70344"/>
                </a:solidFill>
              </a:rPr>
              <a:t>/logs/auth.log: </a:t>
            </a:r>
            <a:endParaRPr lang="en-GB" b="1" u="sng" dirty="0">
              <a:solidFill>
                <a:srgbClr val="E70344"/>
              </a:solidFill>
            </a:endParaRPr>
          </a:p>
          <a:p>
            <a:r>
              <a:rPr lang="en-ZA" b="1" dirty="0">
                <a:solidFill>
                  <a:schemeClr val="accent2"/>
                </a:solidFill>
              </a:rPr>
              <a:t>A log of all history relating </a:t>
            </a:r>
            <a:r>
              <a:rPr lang="en-ZA" b="1" dirty="0" smtClean="0">
                <a:solidFill>
                  <a:schemeClr val="accent2"/>
                </a:solidFill>
              </a:rPr>
              <a:t>to PAM authenticated sessions &amp; </a:t>
            </a:r>
            <a:r>
              <a:rPr lang="en-ZA" b="1" dirty="0">
                <a:solidFill>
                  <a:schemeClr val="accent2"/>
                </a:solidFill>
              </a:rPr>
              <a:t>usage of </a:t>
            </a:r>
            <a:r>
              <a:rPr lang="en-ZA" b="1" dirty="0" err="1">
                <a:solidFill>
                  <a:schemeClr val="accent2"/>
                </a:solidFill>
              </a:rPr>
              <a:t>sudo</a:t>
            </a:r>
            <a:r>
              <a:rPr lang="en-ZA" b="1" dirty="0">
                <a:solidFill>
                  <a:schemeClr val="accent2"/>
                </a:solidFill>
              </a:rPr>
              <a:t> commands.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ZA" b="1" dirty="0">
                <a:solidFill>
                  <a:srgbClr val="0EE303"/>
                </a:solidFill>
              </a:rPr>
              <a:t> </a:t>
            </a:r>
            <a:endParaRPr lang="en-GB" dirty="0">
              <a:solidFill>
                <a:srgbClr val="0EE303"/>
              </a:solidFill>
            </a:endParaRPr>
          </a:p>
          <a:p>
            <a:r>
              <a:rPr lang="en-ZA" i="1" dirty="0" smtClean="0">
                <a:solidFill>
                  <a:srgbClr val="00B050"/>
                </a:solidFill>
              </a:rPr>
              <a:t>Feb 18 14:07 - Confirmed </a:t>
            </a:r>
            <a:r>
              <a:rPr lang="en-ZA" i="1" dirty="0">
                <a:solidFill>
                  <a:srgbClr val="00B050"/>
                </a:solidFill>
              </a:rPr>
              <a:t>the system was first logged on the 16</a:t>
            </a:r>
            <a:r>
              <a:rPr lang="en-ZA" i="1" baseline="30000" dirty="0">
                <a:solidFill>
                  <a:srgbClr val="00B050"/>
                </a:solidFill>
              </a:rPr>
              <a:t>th</a:t>
            </a:r>
            <a:r>
              <a:rPr lang="en-ZA" i="1" dirty="0" smtClean="0">
                <a:solidFill>
                  <a:srgbClr val="00B050"/>
                </a:solidFill>
              </a:rPr>
              <a:t>.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ZA" i="1" dirty="0" smtClean="0">
                <a:solidFill>
                  <a:srgbClr val="00B050"/>
                </a:solidFill>
              </a:rPr>
              <a:t>The </a:t>
            </a:r>
            <a:r>
              <a:rPr lang="en-ZA" i="1" dirty="0">
                <a:solidFill>
                  <a:srgbClr val="00B050"/>
                </a:solidFill>
              </a:rPr>
              <a:t>creation of all other users </a:t>
            </a:r>
            <a:r>
              <a:rPr lang="en-ZA" i="1" dirty="0" smtClean="0">
                <a:solidFill>
                  <a:srgbClr val="00B050"/>
                </a:solidFill>
              </a:rPr>
              <a:t>took place </a:t>
            </a:r>
            <a:r>
              <a:rPr lang="en-ZA" i="1" dirty="0">
                <a:solidFill>
                  <a:srgbClr val="00B050"/>
                </a:solidFill>
              </a:rPr>
              <a:t>on the 22</a:t>
            </a:r>
            <a:r>
              <a:rPr lang="en-ZA" i="1" baseline="30000" dirty="0">
                <a:solidFill>
                  <a:srgbClr val="00B050"/>
                </a:solidFill>
              </a:rPr>
              <a:t>nd </a:t>
            </a:r>
            <a:r>
              <a:rPr lang="en-ZA" i="1" dirty="0">
                <a:solidFill>
                  <a:srgbClr val="00B050"/>
                </a:solidFill>
              </a:rPr>
              <a:t>Sept.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ZA" i="1" dirty="0" smtClean="0">
                <a:solidFill>
                  <a:srgbClr val="00B050"/>
                </a:solidFill>
              </a:rPr>
              <a:t>Numerous </a:t>
            </a:r>
            <a:r>
              <a:rPr lang="en-ZA" i="1" u="sng" dirty="0" err="1" smtClean="0">
                <a:solidFill>
                  <a:srgbClr val="00B050"/>
                </a:solidFill>
              </a:rPr>
              <a:t>cron</a:t>
            </a:r>
            <a:r>
              <a:rPr lang="en-ZA" i="1" u="sng" dirty="0" smtClean="0">
                <a:solidFill>
                  <a:srgbClr val="00B050"/>
                </a:solidFill>
              </a:rPr>
              <a:t> sessions</a:t>
            </a:r>
            <a:r>
              <a:rPr lang="en-ZA" i="1" dirty="0" smtClean="0">
                <a:solidFill>
                  <a:srgbClr val="00B050"/>
                </a:solidFill>
              </a:rPr>
              <a:t> were established on the Sept  23</a:t>
            </a:r>
            <a:r>
              <a:rPr lang="en-ZA" i="1" baseline="30000" dirty="0" smtClean="0">
                <a:solidFill>
                  <a:srgbClr val="00B050"/>
                </a:solidFill>
              </a:rPr>
              <a:t>rd</a:t>
            </a:r>
            <a:r>
              <a:rPr lang="en-ZA" i="1" dirty="0" smtClean="0">
                <a:solidFill>
                  <a:srgbClr val="00B050"/>
                </a:solidFill>
              </a:rPr>
              <a:t> , 26</a:t>
            </a:r>
            <a:r>
              <a:rPr lang="en-ZA" i="1" baseline="30000" dirty="0" smtClean="0">
                <a:solidFill>
                  <a:srgbClr val="00B050"/>
                </a:solidFill>
              </a:rPr>
              <a:t>th</a:t>
            </a:r>
            <a:r>
              <a:rPr lang="en-ZA" i="1" dirty="0" smtClean="0">
                <a:solidFill>
                  <a:srgbClr val="00B050"/>
                </a:solidFill>
              </a:rPr>
              <a:t> , &amp; Oct 23</a:t>
            </a:r>
            <a:r>
              <a:rPr lang="en-ZA" i="1" baseline="30000" dirty="0" smtClean="0">
                <a:solidFill>
                  <a:srgbClr val="00B050"/>
                </a:solidFill>
              </a:rPr>
              <a:t>rd</a:t>
            </a:r>
            <a:r>
              <a:rPr lang="en-ZA" i="1" dirty="0">
                <a:solidFill>
                  <a:srgbClr val="00B050"/>
                </a:solidFill>
              </a:rPr>
              <a:t>.</a:t>
            </a:r>
            <a:endParaRPr lang="en-GB" dirty="0" smtClean="0">
              <a:solidFill>
                <a:srgbClr val="00B050"/>
              </a:solidFill>
            </a:endParaRPr>
          </a:p>
          <a:p>
            <a:r>
              <a:rPr lang="en-ZA" i="1" dirty="0" smtClean="0">
                <a:solidFill>
                  <a:srgbClr val="00B050"/>
                </a:solidFill>
              </a:rPr>
              <a:t>The </a:t>
            </a:r>
            <a:r>
              <a:rPr lang="en-ZA" i="1" dirty="0">
                <a:solidFill>
                  <a:srgbClr val="00B050"/>
                </a:solidFill>
              </a:rPr>
              <a:t>deletion of ‘Pi’ </a:t>
            </a:r>
            <a:r>
              <a:rPr lang="en-ZA" i="1" dirty="0" smtClean="0">
                <a:solidFill>
                  <a:srgbClr val="00B050"/>
                </a:solidFill>
              </a:rPr>
              <a:t>took </a:t>
            </a:r>
            <a:r>
              <a:rPr lang="en-ZA" i="1" dirty="0">
                <a:solidFill>
                  <a:srgbClr val="00B050"/>
                </a:solidFill>
              </a:rPr>
              <a:t>place on the 23</a:t>
            </a:r>
            <a:r>
              <a:rPr lang="en-ZA" i="1" baseline="30000" dirty="0">
                <a:solidFill>
                  <a:srgbClr val="00B050"/>
                </a:solidFill>
              </a:rPr>
              <a:t>rd</a:t>
            </a:r>
            <a:r>
              <a:rPr lang="en-ZA" i="1" dirty="0">
                <a:solidFill>
                  <a:srgbClr val="00B050"/>
                </a:solidFill>
              </a:rPr>
              <a:t> Oct with root user</a:t>
            </a:r>
            <a:r>
              <a:rPr lang="en-ZA" i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ZA" i="1" dirty="0" smtClean="0">
                <a:solidFill>
                  <a:srgbClr val="00B050"/>
                </a:solidFill>
              </a:rPr>
              <a:t>Various </a:t>
            </a:r>
            <a:r>
              <a:rPr lang="en-ZA" i="1" dirty="0" err="1" smtClean="0">
                <a:solidFill>
                  <a:srgbClr val="00B050"/>
                </a:solidFill>
              </a:rPr>
              <a:t>sudo</a:t>
            </a:r>
            <a:r>
              <a:rPr lang="en-ZA" i="1" dirty="0" smtClean="0">
                <a:solidFill>
                  <a:srgbClr val="00B050"/>
                </a:solidFill>
              </a:rPr>
              <a:t> commands  &amp; corresponding timestamps found.</a:t>
            </a:r>
          </a:p>
          <a:p>
            <a:endParaRPr lang="en-ZA" i="1" dirty="0">
              <a:solidFill>
                <a:srgbClr val="0EE303"/>
              </a:solidFill>
            </a:endParaRPr>
          </a:p>
          <a:p>
            <a:endParaRPr lang="en-ZA" i="1" dirty="0" smtClean="0">
              <a:solidFill>
                <a:srgbClr val="0EE303"/>
              </a:solidFill>
            </a:endParaRPr>
          </a:p>
          <a:p>
            <a:endParaRPr lang="en-ZA" i="1" dirty="0" smtClean="0">
              <a:solidFill>
                <a:srgbClr val="0EE303"/>
              </a:solidFill>
            </a:endParaRPr>
          </a:p>
          <a:p>
            <a:r>
              <a:rPr lang="en-ZA" dirty="0" smtClean="0">
                <a:solidFill>
                  <a:srgbClr val="0EE303"/>
                </a:solidFill>
              </a:rPr>
              <a:t>(Info </a:t>
            </a:r>
            <a:r>
              <a:rPr lang="en-ZA" dirty="0">
                <a:solidFill>
                  <a:srgbClr val="0EE303"/>
                </a:solidFill>
              </a:rPr>
              <a:t>was given to the team that the system administrator purposely added </a:t>
            </a:r>
            <a:r>
              <a:rPr lang="en-ZA" dirty="0" smtClean="0">
                <a:solidFill>
                  <a:srgbClr val="0EE303"/>
                </a:solidFill>
              </a:rPr>
              <a:t>the </a:t>
            </a:r>
            <a:r>
              <a:rPr lang="en-ZA" dirty="0">
                <a:solidFill>
                  <a:srgbClr val="0EE303"/>
                </a:solidFill>
              </a:rPr>
              <a:t>5 users &amp; this </a:t>
            </a:r>
            <a:r>
              <a:rPr lang="en-ZA" dirty="0" smtClean="0">
                <a:solidFill>
                  <a:srgbClr val="0EE303"/>
                </a:solidFill>
              </a:rPr>
              <a:t>was a legitimate operation. </a:t>
            </a:r>
          </a:p>
          <a:p>
            <a:r>
              <a:rPr lang="en-ZA" dirty="0" smtClean="0">
                <a:solidFill>
                  <a:srgbClr val="0EE303"/>
                </a:solidFill>
              </a:rPr>
              <a:t>Also, administrator had used the default ‘pi</a:t>
            </a:r>
            <a:r>
              <a:rPr lang="en-ZA" dirty="0">
                <a:solidFill>
                  <a:srgbClr val="0EE303"/>
                </a:solidFill>
              </a:rPr>
              <a:t>’ </a:t>
            </a:r>
            <a:r>
              <a:rPr lang="en-ZA" dirty="0" smtClean="0">
                <a:solidFill>
                  <a:srgbClr val="0EE303"/>
                </a:solidFill>
              </a:rPr>
              <a:t>username </a:t>
            </a:r>
            <a:r>
              <a:rPr lang="en-ZA" dirty="0">
                <a:solidFill>
                  <a:srgbClr val="0EE303"/>
                </a:solidFill>
              </a:rPr>
              <a:t>before it was compromised</a:t>
            </a:r>
            <a:r>
              <a:rPr lang="en-ZA" dirty="0" smtClean="0">
                <a:solidFill>
                  <a:srgbClr val="0EE303"/>
                </a:solidFill>
              </a:rPr>
              <a:t>.)</a:t>
            </a:r>
            <a:endParaRPr lang="en-GB" dirty="0">
              <a:solidFill>
                <a:srgbClr val="0EE303"/>
              </a:solidFill>
            </a:endParaRPr>
          </a:p>
          <a:p>
            <a:endParaRPr lang="en-GB" dirty="0">
              <a:solidFill>
                <a:srgbClr val="0EE3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8" y="396899"/>
            <a:ext cx="5331773" cy="5433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44" y="396899"/>
            <a:ext cx="5483509" cy="5457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7686" y="6052179"/>
            <a:ext cx="442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(FIRST SYSTEM LOGIN SEPT 16</a:t>
            </a:r>
            <a:r>
              <a:rPr lang="en-ZA" baseline="30000" dirty="0" smtClean="0">
                <a:solidFill>
                  <a:srgbClr val="FF0000"/>
                </a:solidFill>
              </a:rPr>
              <a:t>TH</a:t>
            </a:r>
            <a:r>
              <a:rPr lang="en-ZA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8902" y="6052179"/>
            <a:ext cx="442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(LEGITIMATE USERS CREATED Sept 22nd)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3449" y="0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u="sng" dirty="0" smtClean="0">
                <a:solidFill>
                  <a:srgbClr val="E70344"/>
                </a:solidFill>
              </a:rPr>
              <a:t>#/</a:t>
            </a:r>
            <a:r>
              <a:rPr lang="en-ZA" b="1" u="sng" dirty="0" err="1" smtClean="0">
                <a:solidFill>
                  <a:srgbClr val="E70344"/>
                </a:solidFill>
              </a:rPr>
              <a:t>var</a:t>
            </a:r>
            <a:r>
              <a:rPr lang="en-ZA" b="1" u="sng" dirty="0" smtClean="0">
                <a:solidFill>
                  <a:srgbClr val="E70344"/>
                </a:solidFill>
              </a:rPr>
              <a:t>/logs/auth.log</a:t>
            </a:r>
            <a:endParaRPr lang="en-GB" dirty="0">
              <a:solidFill>
                <a:srgbClr val="E703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478000"/>
            <a:ext cx="5370430" cy="5552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4" y="1690066"/>
            <a:ext cx="5943239" cy="43408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0102" y="631343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(NUMEROUS CRON SESSIONS ESTABLISHED)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5486" y="1213479"/>
            <a:ext cx="442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(‘PI’ DELETED ON OCT 23</a:t>
            </a:r>
            <a:r>
              <a:rPr lang="en-ZA" baseline="30000" dirty="0" smtClean="0">
                <a:solidFill>
                  <a:srgbClr val="FF0000"/>
                </a:solidFill>
              </a:rPr>
              <a:t>RD</a:t>
            </a:r>
            <a:r>
              <a:rPr lang="en-ZA" dirty="0" smtClean="0">
                <a:solidFill>
                  <a:srgbClr val="FF0000"/>
                </a:solidFill>
              </a:rPr>
              <a:t> 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0195" y="35991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u="sng" dirty="0" smtClean="0">
                <a:solidFill>
                  <a:srgbClr val="0EE303"/>
                </a:solidFill>
              </a:rPr>
              <a:t>#/</a:t>
            </a:r>
            <a:r>
              <a:rPr lang="en-ZA" b="1" u="sng" dirty="0" err="1" smtClean="0">
                <a:solidFill>
                  <a:srgbClr val="0EE303"/>
                </a:solidFill>
              </a:rPr>
              <a:t>var</a:t>
            </a:r>
            <a:r>
              <a:rPr lang="en-ZA" b="1" u="sng" dirty="0" smtClean="0">
                <a:solidFill>
                  <a:srgbClr val="0EE303"/>
                </a:solidFill>
              </a:rPr>
              <a:t>/logs/auth.log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9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1938</TotalTime>
  <Words>695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Calbri</vt:lpstr>
      <vt:lpstr>Calibri</vt:lpstr>
      <vt:lpstr>Lucida Console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Delhove</dc:creator>
  <cp:lastModifiedBy>Sebastien</cp:lastModifiedBy>
  <cp:revision>62</cp:revision>
  <dcterms:created xsi:type="dcterms:W3CDTF">2016-03-18T12:55:04Z</dcterms:created>
  <dcterms:modified xsi:type="dcterms:W3CDTF">2016-03-21T20:13:26Z</dcterms:modified>
</cp:coreProperties>
</file>