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74" r:id="rId4"/>
    <p:sldId id="258" r:id="rId5"/>
    <p:sldId id="259" r:id="rId6"/>
    <p:sldId id="261" r:id="rId7"/>
    <p:sldId id="262" r:id="rId8"/>
    <p:sldId id="263" r:id="rId9"/>
    <p:sldId id="264" r:id="rId10"/>
    <p:sldId id="265" r:id="rId11"/>
    <p:sldId id="268" r:id="rId12"/>
    <p:sldId id="266" r:id="rId13"/>
    <p:sldId id="267" r:id="rId14"/>
    <p:sldId id="269" r:id="rId15"/>
    <p:sldId id="270" r:id="rId16"/>
    <p:sldId id="272"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094B"/>
    <a:srgbClr val="E70344"/>
    <a:srgbClr val="0EE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6" d="100"/>
          <a:sy n="76" d="100"/>
        </p:scale>
        <p:origin x="12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7BF89-9164-4069-B352-B756999035D2}" type="datetimeFigureOut">
              <a:rPr lang="en-US"/>
              <a:t>3/22/2016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EDF60-42FA-4621-98E7-B6D2F0706B56}" type="slidenum">
              <a:rPr lang="en-US"/>
              <a:t>‹#›</a:t>
            </a:fld>
            <a:endParaRPr lang="en-US"/>
          </a:p>
        </p:txBody>
      </p:sp>
    </p:spTree>
    <p:extLst>
      <p:ext uri="{BB962C8B-B14F-4D97-AF65-F5344CB8AC3E}">
        <p14:creationId xmlns:p14="http://schemas.microsoft.com/office/powerpoint/2010/main" val="1565578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9EDF60-42FA-4621-98E7-B6D2F0706B56}" type="slidenum">
              <a:rPr lang="en-US"/>
              <a:t>2</a:t>
            </a:fld>
            <a:endParaRPr lang="en-US"/>
          </a:p>
        </p:txBody>
      </p:sp>
    </p:spTree>
    <p:extLst>
      <p:ext uri="{BB962C8B-B14F-4D97-AF65-F5344CB8AC3E}">
        <p14:creationId xmlns:p14="http://schemas.microsoft.com/office/powerpoint/2010/main" val="4033363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9EDF60-42FA-4621-98E7-B6D2F0706B56}" type="slidenum">
              <a:rPr lang="en-US"/>
              <a:t>3</a:t>
            </a:fld>
            <a:endParaRPr lang="en-US"/>
          </a:p>
        </p:txBody>
      </p:sp>
    </p:spTree>
    <p:extLst>
      <p:ext uri="{BB962C8B-B14F-4D97-AF65-F5344CB8AC3E}">
        <p14:creationId xmlns:p14="http://schemas.microsoft.com/office/powerpoint/2010/main" val="390438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9EDF60-42FA-4621-98E7-B6D2F0706B56}" type="slidenum">
              <a:rPr lang="en-US"/>
              <a:t>7</a:t>
            </a:fld>
            <a:endParaRPr lang="en-US"/>
          </a:p>
        </p:txBody>
      </p:sp>
    </p:spTree>
    <p:extLst>
      <p:ext uri="{BB962C8B-B14F-4D97-AF65-F5344CB8AC3E}">
        <p14:creationId xmlns:p14="http://schemas.microsoft.com/office/powerpoint/2010/main" val="52564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9EDF60-42FA-4621-98E7-B6D2F0706B56}" type="slidenum">
              <a:rPr lang="en-US"/>
              <a:t>13</a:t>
            </a:fld>
            <a:endParaRPr lang="en-US"/>
          </a:p>
        </p:txBody>
      </p:sp>
    </p:spTree>
    <p:extLst>
      <p:ext uri="{BB962C8B-B14F-4D97-AF65-F5344CB8AC3E}">
        <p14:creationId xmlns:p14="http://schemas.microsoft.com/office/powerpoint/2010/main" val="217570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D76B66-8B1A-4B93-8BE5-A73E0F0BC79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52262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76B66-8B1A-4B93-8BE5-A73E0F0BC79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275418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76B66-8B1A-4B93-8BE5-A73E0F0BC79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93264-EC52-47B3-AA38-3982EB38F4CD}"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7395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76B66-8B1A-4B93-8BE5-A73E0F0BC79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2747654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76B66-8B1A-4B93-8BE5-A73E0F0BC79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93264-EC52-47B3-AA38-3982EB38F4CD}"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9715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76B66-8B1A-4B93-8BE5-A73E0F0BC79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48677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76B66-8B1A-4B93-8BE5-A73E0F0BC79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1747157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76B66-8B1A-4B93-8BE5-A73E0F0BC79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259478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76B66-8B1A-4B93-8BE5-A73E0F0BC79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78857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76B66-8B1A-4B93-8BE5-A73E0F0BC79D}" type="datetimeFigureOut">
              <a:rPr lang="en-GB" smtClean="0"/>
              <a:t>22/03/2016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346677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D76B66-8B1A-4B93-8BE5-A73E0F0BC79D}" type="datetimeFigureOut">
              <a:rPr lang="en-GB" smtClean="0"/>
              <a:t>22/03/2016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292690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D76B66-8B1A-4B93-8BE5-A73E0F0BC79D}" type="datetimeFigureOut">
              <a:rPr lang="en-GB" smtClean="0"/>
              <a:t>22/03/2016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227333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D76B66-8B1A-4B93-8BE5-A73E0F0BC79D}" type="datetimeFigureOut">
              <a:rPr lang="en-GB" smtClean="0"/>
              <a:t>22/03/2016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425679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76B66-8B1A-4B93-8BE5-A73E0F0BC79D}" type="datetimeFigureOut">
              <a:rPr lang="en-GB" smtClean="0"/>
              <a:t>22/03/2016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277533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D76B66-8B1A-4B93-8BE5-A73E0F0BC79D}" type="datetimeFigureOut">
              <a:rPr lang="en-GB" smtClean="0"/>
              <a:t>22/03/2016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893264-EC52-47B3-AA38-3982EB38F4CD}" type="slidenum">
              <a:rPr lang="en-GB" smtClean="0"/>
              <a:t>‹#›</a:t>
            </a:fld>
            <a:endParaRPr lang="en-GB"/>
          </a:p>
        </p:txBody>
      </p:sp>
    </p:spTree>
    <p:extLst>
      <p:ext uri="{BB962C8B-B14F-4D97-AF65-F5344CB8AC3E}">
        <p14:creationId xmlns:p14="http://schemas.microsoft.com/office/powerpoint/2010/main" val="313600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893264-EC52-47B3-AA38-3982EB38F4CD}" type="slidenum">
              <a:rPr lang="en-GB" smtClean="0"/>
              <a:t>‹#›</a:t>
            </a:fld>
            <a:endParaRPr lang="en-GB"/>
          </a:p>
        </p:txBody>
      </p:sp>
      <p:sp>
        <p:nvSpPr>
          <p:cNvPr id="5" name="Date Placeholder 4"/>
          <p:cNvSpPr>
            <a:spLocks noGrp="1"/>
          </p:cNvSpPr>
          <p:nvPr>
            <p:ph type="dt" sz="half" idx="10"/>
          </p:nvPr>
        </p:nvSpPr>
        <p:spPr/>
        <p:txBody>
          <a:bodyPr/>
          <a:lstStyle/>
          <a:p>
            <a:fld id="{FFD76B66-8B1A-4B93-8BE5-A73E0F0BC79D}" type="datetimeFigureOut">
              <a:rPr lang="en-GB" smtClean="0"/>
              <a:t>22/03/2016</a:t>
            </a:fld>
            <a:endParaRPr lang="en-GB"/>
          </a:p>
        </p:txBody>
      </p:sp>
    </p:spTree>
    <p:extLst>
      <p:ext uri="{BB962C8B-B14F-4D97-AF65-F5344CB8AC3E}">
        <p14:creationId xmlns:p14="http://schemas.microsoft.com/office/powerpoint/2010/main" val="356558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D76B66-8B1A-4B93-8BE5-A73E0F0BC79D}" type="datetimeFigureOut">
              <a:rPr lang="en-GB" smtClean="0"/>
              <a:t>22/03/2016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893264-EC52-47B3-AA38-3982EB38F4CD}" type="slidenum">
              <a:rPr lang="en-GB" smtClean="0"/>
              <a:t>‹#›</a:t>
            </a:fld>
            <a:endParaRPr lang="en-GB"/>
          </a:p>
        </p:txBody>
      </p:sp>
    </p:spTree>
    <p:extLst>
      <p:ext uri="{BB962C8B-B14F-4D97-AF65-F5344CB8AC3E}">
        <p14:creationId xmlns:p14="http://schemas.microsoft.com/office/powerpoint/2010/main" val="7019159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 y="6439684"/>
            <a:ext cx="11332029" cy="369332"/>
          </a:xfrm>
          <a:prstGeom prst="rect">
            <a:avLst/>
          </a:prstGeom>
          <a:solidFill>
            <a:schemeClr val="tx1"/>
          </a:solidFill>
          <a:ln>
            <a:noFill/>
          </a:ln>
          <a:effectLst>
            <a:glow rad="101600">
              <a:schemeClr val="accent4">
                <a:satMod val="175000"/>
                <a:alpha val="40000"/>
              </a:schemeClr>
            </a:glow>
          </a:effectLst>
        </p:spPr>
        <p:txBody>
          <a:bodyPr wrap="square" rtlCol="0">
            <a:spAutoFit/>
          </a:bodyPr>
          <a:lstStyle/>
          <a:p>
            <a:r>
              <a:rPr lang="en-ZA" b="1" dirty="0">
                <a:solidFill>
                  <a:srgbClr val="0EE303"/>
                </a:solidFill>
              </a:rPr>
              <a:t>GROUP PRESENTATION BY: ‘404 NOT FOUND’ - ALEX, CAMERON, JAMES, MATT, SERGEY, SEBASTIEN </a:t>
            </a:r>
            <a:endParaRPr lang="en-GB" b="1" dirty="0">
              <a:solidFill>
                <a:srgbClr val="0EE303"/>
              </a:solidFill>
            </a:endParaRPr>
          </a:p>
        </p:txBody>
      </p:sp>
      <p:sp>
        <p:nvSpPr>
          <p:cNvPr id="5" name="Rectangle 4"/>
          <p:cNvSpPr/>
          <p:nvPr/>
        </p:nvSpPr>
        <p:spPr>
          <a:xfrm>
            <a:off x="146955" y="2269671"/>
            <a:ext cx="4914901" cy="1754326"/>
          </a:xfrm>
          <a:prstGeom prst="rect">
            <a:avLst/>
          </a:prstGeom>
          <a:solidFill>
            <a:schemeClr val="dk1"/>
          </a:solidFill>
          <a:ln>
            <a:noFill/>
          </a:ln>
          <a:effectLst>
            <a:glow rad="63500">
              <a:schemeClr val="accent1">
                <a:satMod val="175000"/>
                <a:alpha val="40000"/>
              </a:schemeClr>
            </a:glow>
            <a:outerShdw blurRad="44450" dist="27940" dir="5400000" algn="ctr">
              <a:srgbClr val="000000">
                <a:alpha val="32000"/>
              </a:srgbClr>
            </a:outerShdw>
            <a:softEdge rad="31750"/>
          </a:effectLst>
          <a:scene3d>
            <a:camera prst="orthographicFront">
              <a:rot lat="0" lon="0" rev="0"/>
            </a:camera>
            <a:lightRig rig="balanced" dir="t">
              <a:rot lat="0" lon="0" rev="8700000"/>
            </a:lightRig>
          </a:scene3d>
          <a:sp3d/>
        </p:spPr>
        <p:txBody>
          <a:bodyPr wrap="square" lIns="91440" tIns="45720" rIns="91440" bIns="45720">
            <a:spAutoFit/>
          </a:bodyPr>
          <a:lstStyle/>
          <a:p>
            <a:pPr algn="ctr"/>
            <a:r>
              <a:rPr lang="en-US" sz="3600" dirty="0">
                <a:ln w="0"/>
                <a:solidFill>
                  <a:srgbClr val="E70344"/>
                </a:solidFill>
                <a:effectLst>
                  <a:glow rad="63500">
                    <a:schemeClr val="accent6">
                      <a:satMod val="175000"/>
                      <a:alpha val="40000"/>
                    </a:schemeClr>
                  </a:glow>
                </a:effectLst>
              </a:rPr>
              <a:t>RASPBERRY </a:t>
            </a:r>
            <a:r>
              <a:rPr lang="en-US" sz="3600" b="0" cap="none" spc="0" dirty="0">
                <a:ln w="0"/>
                <a:solidFill>
                  <a:srgbClr val="E70344"/>
                </a:solidFill>
                <a:effectLst>
                  <a:glow rad="63500">
                    <a:schemeClr val="accent6">
                      <a:satMod val="175000"/>
                      <a:alpha val="40000"/>
                    </a:schemeClr>
                  </a:glow>
                </a:effectLst>
              </a:rPr>
              <a:t>PI </a:t>
            </a:r>
          </a:p>
          <a:p>
            <a:pPr algn="ctr"/>
            <a:r>
              <a:rPr lang="en-US" sz="3600" b="0" cap="none" spc="0" dirty="0">
                <a:ln w="0"/>
                <a:solidFill>
                  <a:srgbClr val="0EE303"/>
                </a:solidFill>
                <a:effectLst>
                  <a:glow rad="63500">
                    <a:schemeClr val="accent6">
                      <a:satMod val="175000"/>
                      <a:alpha val="40000"/>
                    </a:schemeClr>
                  </a:glow>
                </a:effectLst>
              </a:rPr>
              <a:t>DIGITAL FORENSICS PROJECT</a:t>
            </a:r>
            <a:endParaRPr lang="en-GB" sz="3600" b="0" cap="none" spc="0" dirty="0">
              <a:ln w="0"/>
              <a:solidFill>
                <a:srgbClr val="0EE303"/>
              </a:solidFill>
              <a:effectLst>
                <a:glow rad="63500">
                  <a:schemeClr val="accent6">
                    <a:satMod val="175000"/>
                    <a:alpha val="40000"/>
                  </a:schemeClr>
                </a:glow>
              </a:effectLst>
            </a:endParaRPr>
          </a:p>
        </p:txBody>
      </p:sp>
    </p:spTree>
    <p:extLst>
      <p:ext uri="{BB962C8B-B14F-4D97-AF65-F5344CB8AC3E}">
        <p14:creationId xmlns:p14="http://schemas.microsoft.com/office/powerpoint/2010/main" val="3216601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465325" y="1097643"/>
            <a:ext cx="9212075" cy="4524315"/>
          </a:xfrm>
          <a:prstGeom prst="rect">
            <a:avLst/>
          </a:prstGeom>
          <a:noFill/>
        </p:spPr>
        <p:txBody>
          <a:bodyPr wrap="square" rtlCol="0">
            <a:spAutoFit/>
          </a:bodyPr>
          <a:lstStyle/>
          <a:p>
            <a:r>
              <a:rPr lang="en-ZA" b="1" dirty="0">
                <a:solidFill>
                  <a:srgbClr val="DD094B"/>
                </a:solidFill>
              </a:rPr>
              <a:t>#/</a:t>
            </a:r>
            <a:r>
              <a:rPr lang="en-ZA" b="1" dirty="0" err="1">
                <a:solidFill>
                  <a:srgbClr val="DD094B"/>
                </a:solidFill>
              </a:rPr>
              <a:t>var</a:t>
            </a:r>
            <a:r>
              <a:rPr lang="en-ZA" b="1" dirty="0">
                <a:solidFill>
                  <a:srgbClr val="DD094B"/>
                </a:solidFill>
              </a:rPr>
              <a:t> logs/syslog:</a:t>
            </a:r>
            <a:endParaRPr lang="en-GB" dirty="0">
              <a:solidFill>
                <a:srgbClr val="DD094B"/>
              </a:solidFill>
            </a:endParaRPr>
          </a:p>
          <a:p>
            <a:r>
              <a:rPr lang="en-ZA" b="1" dirty="0">
                <a:solidFill>
                  <a:srgbClr val="0EE303"/>
                </a:solidFill>
              </a:rPr>
              <a:t> </a:t>
            </a:r>
            <a:r>
              <a:rPr lang="en-ZA" b="1" dirty="0">
                <a:solidFill>
                  <a:schemeClr val="accent2"/>
                </a:solidFill>
              </a:rPr>
              <a:t>A syslog log containing messages of various system wide events.</a:t>
            </a:r>
            <a:endParaRPr lang="en-GB" dirty="0">
              <a:solidFill>
                <a:schemeClr val="accent2"/>
              </a:solidFill>
            </a:endParaRPr>
          </a:p>
          <a:p>
            <a:r>
              <a:rPr lang="en-ZA" b="1" dirty="0">
                <a:solidFill>
                  <a:schemeClr val="accent2"/>
                </a:solidFill>
              </a:rPr>
              <a:t>These include: kernel </a:t>
            </a:r>
            <a:r>
              <a:rPr lang="en-ZA" b="1" dirty="0" err="1">
                <a:solidFill>
                  <a:schemeClr val="accent2"/>
                </a:solidFill>
              </a:rPr>
              <a:t>mssgs</a:t>
            </a:r>
            <a:r>
              <a:rPr lang="en-ZA" b="1" dirty="0">
                <a:solidFill>
                  <a:schemeClr val="accent2"/>
                </a:solidFill>
              </a:rPr>
              <a:t>,  user-level </a:t>
            </a:r>
            <a:r>
              <a:rPr lang="en-ZA" b="1" dirty="0" err="1">
                <a:solidFill>
                  <a:schemeClr val="accent2"/>
                </a:solidFill>
              </a:rPr>
              <a:t>mssgs</a:t>
            </a:r>
            <a:r>
              <a:rPr lang="en-ZA" b="1" dirty="0">
                <a:solidFill>
                  <a:schemeClr val="accent2"/>
                </a:solidFill>
              </a:rPr>
              <a:t>, mail system messages, </a:t>
            </a:r>
            <a:endParaRPr lang="en-GB" dirty="0">
              <a:solidFill>
                <a:schemeClr val="accent2"/>
              </a:solidFill>
            </a:endParaRPr>
          </a:p>
          <a:p>
            <a:r>
              <a:rPr lang="en-ZA" b="1" dirty="0">
                <a:solidFill>
                  <a:schemeClr val="accent2"/>
                </a:solidFill>
              </a:rPr>
              <a:t>     authentication </a:t>
            </a:r>
            <a:r>
              <a:rPr lang="en-ZA" b="1" dirty="0" err="1">
                <a:solidFill>
                  <a:schemeClr val="accent2"/>
                </a:solidFill>
              </a:rPr>
              <a:t>mssgs</a:t>
            </a:r>
            <a:r>
              <a:rPr lang="en-ZA" b="1" dirty="0">
                <a:solidFill>
                  <a:schemeClr val="accent2"/>
                </a:solidFill>
              </a:rPr>
              <a:t>, scheduling daemon </a:t>
            </a:r>
            <a:r>
              <a:rPr lang="en-ZA" b="1" dirty="0" err="1">
                <a:solidFill>
                  <a:schemeClr val="accent2"/>
                </a:solidFill>
              </a:rPr>
              <a:t>mssgs</a:t>
            </a:r>
            <a:r>
              <a:rPr lang="en-ZA" b="1" dirty="0">
                <a:solidFill>
                  <a:schemeClr val="accent2"/>
                </a:solidFill>
              </a:rPr>
              <a:t> (</a:t>
            </a:r>
            <a:r>
              <a:rPr lang="en-ZA" b="1" dirty="0" err="1">
                <a:solidFill>
                  <a:schemeClr val="accent2"/>
                </a:solidFill>
              </a:rPr>
              <a:t>cron</a:t>
            </a:r>
            <a:r>
              <a:rPr lang="en-ZA" b="1" dirty="0">
                <a:solidFill>
                  <a:schemeClr val="accent2"/>
                </a:solidFill>
              </a:rPr>
              <a:t>), </a:t>
            </a:r>
            <a:r>
              <a:rPr lang="en-ZA" b="1" dirty="0" err="1">
                <a:solidFill>
                  <a:schemeClr val="accent2"/>
                </a:solidFill>
              </a:rPr>
              <a:t>etc</a:t>
            </a:r>
            <a:r>
              <a:rPr lang="en-ZA" b="1" dirty="0">
                <a:solidFill>
                  <a:schemeClr val="accent2"/>
                </a:solidFill>
              </a:rPr>
              <a:t>….</a:t>
            </a:r>
            <a:endParaRPr lang="en-GB" dirty="0">
              <a:solidFill>
                <a:schemeClr val="accent2"/>
              </a:solidFill>
            </a:endParaRPr>
          </a:p>
          <a:p>
            <a:r>
              <a:rPr lang="en-ZA" dirty="0">
                <a:solidFill>
                  <a:schemeClr val="accent2"/>
                </a:solidFill>
              </a:rPr>
              <a:t> </a:t>
            </a:r>
            <a:endParaRPr lang="en-GB" dirty="0">
              <a:solidFill>
                <a:schemeClr val="accent2"/>
              </a:solidFill>
            </a:endParaRPr>
          </a:p>
          <a:p>
            <a:r>
              <a:rPr lang="en-ZA" dirty="0">
                <a:solidFill>
                  <a:srgbClr val="00B050"/>
                </a:solidFill>
                <a:latin typeface="Calbri"/>
              </a:rPr>
              <a:t>Feb 18 16:35 - </a:t>
            </a:r>
            <a:r>
              <a:rPr lang="en-ZA" b="1" dirty="0">
                <a:solidFill>
                  <a:srgbClr val="00B050"/>
                </a:solidFill>
                <a:latin typeface="Calbri"/>
              </a:rPr>
              <a:t>Discovered system info: </a:t>
            </a:r>
            <a:endParaRPr lang="en-GB" b="1" dirty="0">
              <a:solidFill>
                <a:srgbClr val="00B050"/>
              </a:solidFill>
              <a:latin typeface="Calbri"/>
            </a:endParaRPr>
          </a:p>
          <a:p>
            <a:r>
              <a:rPr lang="en-ZA" dirty="0">
                <a:solidFill>
                  <a:srgbClr val="00B050"/>
                </a:solidFill>
                <a:latin typeface="Calbri"/>
              </a:rPr>
              <a:t>		</a:t>
            </a:r>
            <a:r>
              <a:rPr lang="en-ZA" dirty="0" err="1">
                <a:solidFill>
                  <a:srgbClr val="00B050"/>
                </a:solidFill>
                <a:latin typeface="Calbri"/>
              </a:rPr>
              <a:t>Syslogd</a:t>
            </a:r>
            <a:r>
              <a:rPr lang="en-ZA" dirty="0">
                <a:solidFill>
                  <a:srgbClr val="00B050"/>
                </a:solidFill>
                <a:latin typeface="Calbri"/>
              </a:rPr>
              <a:t> version 5.8.11</a:t>
            </a:r>
            <a:endParaRPr lang="en-GB" dirty="0">
              <a:solidFill>
                <a:srgbClr val="00B050"/>
              </a:solidFill>
              <a:latin typeface="Calbri"/>
            </a:endParaRPr>
          </a:p>
          <a:p>
            <a:r>
              <a:rPr lang="en-ZA" dirty="0">
                <a:solidFill>
                  <a:srgbClr val="00B050"/>
                </a:solidFill>
                <a:latin typeface="Calbri"/>
              </a:rPr>
              <a:t>		Linux Version: 3.10.26</a:t>
            </a:r>
            <a:endParaRPr lang="en-GB" dirty="0">
              <a:solidFill>
                <a:srgbClr val="00B050"/>
              </a:solidFill>
              <a:latin typeface="Calbri"/>
            </a:endParaRPr>
          </a:p>
          <a:p>
            <a:r>
              <a:rPr lang="en-ZA" dirty="0">
                <a:solidFill>
                  <a:srgbClr val="00B050"/>
                </a:solidFill>
                <a:latin typeface="Calbri"/>
              </a:rPr>
              <a:t>		Processor: ARM 6 compatible; revision (ARM v7)</a:t>
            </a:r>
          </a:p>
          <a:p>
            <a:endParaRPr lang="en-ZA" dirty="0">
              <a:solidFill>
                <a:srgbClr val="00B050"/>
              </a:solidFill>
              <a:latin typeface="Calbri"/>
            </a:endParaRPr>
          </a:p>
          <a:p>
            <a:r>
              <a:rPr lang="en-ZA" dirty="0">
                <a:solidFill>
                  <a:srgbClr val="00B050"/>
                </a:solidFill>
                <a:latin typeface="Calbri"/>
              </a:rPr>
              <a:t>	        - </a:t>
            </a:r>
            <a:r>
              <a:rPr lang="en-ZA" b="1" dirty="0" err="1">
                <a:solidFill>
                  <a:srgbClr val="00B050"/>
                </a:solidFill>
                <a:latin typeface="Calbri"/>
              </a:rPr>
              <a:t>crontab</a:t>
            </a:r>
            <a:r>
              <a:rPr lang="en-ZA" b="1" dirty="0">
                <a:solidFill>
                  <a:srgbClr val="00B050"/>
                </a:solidFill>
                <a:latin typeface="Calbri"/>
              </a:rPr>
              <a:t> editing:</a:t>
            </a:r>
          </a:p>
          <a:p>
            <a:r>
              <a:rPr lang="en-ZA" dirty="0">
                <a:solidFill>
                  <a:srgbClr val="00B050"/>
                </a:solidFill>
                <a:latin typeface="Calbri"/>
              </a:rPr>
              <a:t>	        	  </a:t>
            </a:r>
            <a:r>
              <a:rPr lang="en-ZA" dirty="0" err="1">
                <a:solidFill>
                  <a:srgbClr val="00B050"/>
                </a:solidFill>
                <a:latin typeface="Calbri"/>
              </a:rPr>
              <a:t>crontab</a:t>
            </a:r>
            <a:r>
              <a:rPr lang="en-ZA" dirty="0">
                <a:solidFill>
                  <a:srgbClr val="00B050"/>
                </a:solidFill>
                <a:latin typeface="Calbri"/>
              </a:rPr>
              <a:t> edited by </a:t>
            </a:r>
            <a:r>
              <a:rPr lang="en-ZA" dirty="0" err="1">
                <a:solidFill>
                  <a:srgbClr val="00B050"/>
                </a:solidFill>
                <a:latin typeface="Calbri"/>
              </a:rPr>
              <a:t>ninestein</a:t>
            </a:r>
            <a:r>
              <a:rPr lang="en-ZA" dirty="0">
                <a:solidFill>
                  <a:srgbClr val="00B050"/>
                </a:solidFill>
                <a:latin typeface="Calbri"/>
              </a:rPr>
              <a:t> &amp; root on Sept 22</a:t>
            </a:r>
            <a:r>
              <a:rPr lang="en-ZA" baseline="30000" dirty="0">
                <a:solidFill>
                  <a:srgbClr val="00B050"/>
                </a:solidFill>
                <a:latin typeface="Calbri"/>
              </a:rPr>
              <a:t>nd</a:t>
            </a:r>
            <a:r>
              <a:rPr lang="en-ZA" dirty="0">
                <a:solidFill>
                  <a:srgbClr val="00B050"/>
                </a:solidFill>
                <a:latin typeface="Calbri"/>
              </a:rPr>
              <a:t> </a:t>
            </a:r>
            <a:endParaRPr lang="en-GB" dirty="0">
              <a:solidFill>
                <a:srgbClr val="00B050"/>
              </a:solidFill>
              <a:latin typeface="Calbri"/>
            </a:endParaRPr>
          </a:p>
          <a:p>
            <a:r>
              <a:rPr lang="en-ZA" dirty="0">
                <a:solidFill>
                  <a:srgbClr val="00B050"/>
                </a:solidFill>
                <a:latin typeface="Calbri"/>
              </a:rPr>
              <a:t>	     	  </a:t>
            </a:r>
            <a:r>
              <a:rPr lang="en-ZA" dirty="0" err="1">
                <a:solidFill>
                  <a:srgbClr val="00B050"/>
                </a:solidFill>
                <a:latin typeface="Calbri"/>
              </a:rPr>
              <a:t>crontab</a:t>
            </a:r>
            <a:r>
              <a:rPr lang="en-ZA" dirty="0">
                <a:solidFill>
                  <a:srgbClr val="00B050"/>
                </a:solidFill>
                <a:latin typeface="Calbri"/>
              </a:rPr>
              <a:t> edited by root on Sept 23</a:t>
            </a:r>
            <a:r>
              <a:rPr lang="en-ZA" baseline="30000" dirty="0">
                <a:solidFill>
                  <a:srgbClr val="00B050"/>
                </a:solidFill>
                <a:latin typeface="Calbri"/>
              </a:rPr>
              <a:t>rd</a:t>
            </a:r>
            <a:r>
              <a:rPr lang="en-ZA" dirty="0">
                <a:solidFill>
                  <a:srgbClr val="00B050"/>
                </a:solidFill>
                <a:latin typeface="Calbri"/>
              </a:rPr>
              <a:t> </a:t>
            </a:r>
            <a:endParaRPr lang="en-GB" dirty="0">
              <a:solidFill>
                <a:srgbClr val="00B050"/>
              </a:solidFill>
              <a:latin typeface="Calbri"/>
            </a:endParaRPr>
          </a:p>
          <a:p>
            <a:r>
              <a:rPr lang="en-ZA" dirty="0">
                <a:solidFill>
                  <a:srgbClr val="00B050"/>
                </a:solidFill>
                <a:latin typeface="Calbri"/>
              </a:rPr>
              <a:t>			</a:t>
            </a:r>
            <a:r>
              <a:rPr lang="en-ZA" dirty="0" err="1">
                <a:solidFill>
                  <a:srgbClr val="00B050"/>
                </a:solidFill>
                <a:latin typeface="Calbri"/>
              </a:rPr>
              <a:t>cron</a:t>
            </a:r>
            <a:r>
              <a:rPr lang="en-ZA" dirty="0">
                <a:solidFill>
                  <a:srgbClr val="00B050"/>
                </a:solidFill>
                <a:latin typeface="Calbri"/>
              </a:rPr>
              <a:t>  sessions scheduled to run ‘ No5 ‘ every 5 mins  </a:t>
            </a:r>
          </a:p>
          <a:p>
            <a:r>
              <a:rPr lang="en-ZA" dirty="0">
                <a:solidFill>
                  <a:srgbClr val="00B050"/>
                </a:solidFill>
                <a:latin typeface="Calbri"/>
              </a:rPr>
              <a:t>	        	  </a:t>
            </a:r>
            <a:r>
              <a:rPr lang="en-ZA" dirty="0" err="1">
                <a:solidFill>
                  <a:srgbClr val="00B050"/>
                </a:solidFill>
                <a:latin typeface="Calbri"/>
              </a:rPr>
              <a:t>crontab</a:t>
            </a:r>
            <a:r>
              <a:rPr lang="en-ZA" dirty="0">
                <a:solidFill>
                  <a:srgbClr val="00B050"/>
                </a:solidFill>
                <a:latin typeface="Calbri"/>
              </a:rPr>
              <a:t> edited by root on Oct 23</a:t>
            </a:r>
            <a:r>
              <a:rPr lang="en-ZA" baseline="30000" dirty="0">
                <a:solidFill>
                  <a:srgbClr val="00B050"/>
                </a:solidFill>
                <a:latin typeface="Calbri"/>
              </a:rPr>
              <a:t>rd</a:t>
            </a:r>
            <a:r>
              <a:rPr lang="en-ZA" dirty="0">
                <a:solidFill>
                  <a:srgbClr val="00B050"/>
                </a:solidFill>
                <a:latin typeface="Calbri"/>
              </a:rPr>
              <a:t> </a:t>
            </a:r>
            <a:endParaRPr lang="en-GB" dirty="0">
              <a:solidFill>
                <a:srgbClr val="00B050"/>
              </a:solidFill>
              <a:latin typeface="Calbri"/>
            </a:endParaRPr>
          </a:p>
          <a:p>
            <a:r>
              <a:rPr lang="en-ZA" dirty="0">
                <a:solidFill>
                  <a:srgbClr val="00B050"/>
                </a:solidFill>
                <a:latin typeface="Calbri"/>
              </a:rPr>
              <a:t>     			</a:t>
            </a:r>
            <a:r>
              <a:rPr lang="en-ZA" dirty="0" err="1">
                <a:solidFill>
                  <a:srgbClr val="00B050"/>
                </a:solidFill>
                <a:latin typeface="Calbri"/>
              </a:rPr>
              <a:t>cron</a:t>
            </a:r>
            <a:r>
              <a:rPr lang="en-ZA" dirty="0">
                <a:solidFill>
                  <a:srgbClr val="00B050"/>
                </a:solidFill>
                <a:latin typeface="Calbri"/>
              </a:rPr>
              <a:t> sessions scheduled to run ‘ No5 ’ every 1 mins</a:t>
            </a:r>
            <a:endParaRPr lang="en-GB" dirty="0">
              <a:solidFill>
                <a:srgbClr val="00B050"/>
              </a:solidFill>
              <a:latin typeface="Calbri"/>
            </a:endParaRPr>
          </a:p>
        </p:txBody>
      </p:sp>
    </p:spTree>
    <p:extLst>
      <p:ext uri="{BB962C8B-B14F-4D97-AF65-F5344CB8AC3E}">
        <p14:creationId xmlns:p14="http://schemas.microsoft.com/office/powerpoint/2010/main" val="119474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784" y="1355857"/>
            <a:ext cx="7487338" cy="4490357"/>
          </a:xfrm>
          <a:prstGeom prst="rect">
            <a:avLst/>
          </a:prstGeom>
        </p:spPr>
      </p:pic>
      <p:sp>
        <p:nvSpPr>
          <p:cNvPr id="3" name="Rectangle 2"/>
          <p:cNvSpPr/>
          <p:nvPr/>
        </p:nvSpPr>
        <p:spPr>
          <a:xfrm>
            <a:off x="3258310" y="839568"/>
            <a:ext cx="2576286" cy="369332"/>
          </a:xfrm>
          <a:prstGeom prst="rect">
            <a:avLst/>
          </a:prstGeom>
        </p:spPr>
        <p:txBody>
          <a:bodyPr wrap="square">
            <a:spAutoFit/>
          </a:bodyPr>
          <a:lstStyle/>
          <a:p>
            <a:r>
              <a:rPr lang="en-ZA" dirty="0">
                <a:solidFill>
                  <a:srgbClr val="FF0000"/>
                </a:solidFill>
              </a:rPr>
              <a:t>(SYSTEM INFORMATION)</a:t>
            </a:r>
            <a:endParaRPr lang="en-GB" dirty="0">
              <a:solidFill>
                <a:srgbClr val="FF0000"/>
              </a:solidFill>
            </a:endParaRPr>
          </a:p>
        </p:txBody>
      </p:sp>
    </p:spTree>
    <p:extLst>
      <p:ext uri="{BB962C8B-B14F-4D97-AF65-F5344CB8AC3E}">
        <p14:creationId xmlns:p14="http://schemas.microsoft.com/office/powerpoint/2010/main" val="2853294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740" y="1336286"/>
            <a:ext cx="7344285" cy="5099439"/>
          </a:xfrm>
          <a:prstGeom prst="rect">
            <a:avLst/>
          </a:prstGeom>
        </p:spPr>
      </p:pic>
      <p:sp>
        <p:nvSpPr>
          <p:cNvPr id="20" name="TextBox 19"/>
          <p:cNvSpPr txBox="1"/>
          <p:nvPr/>
        </p:nvSpPr>
        <p:spPr>
          <a:xfrm>
            <a:off x="948767" y="604881"/>
            <a:ext cx="7282549" cy="369332"/>
          </a:xfrm>
          <a:prstGeom prst="rect">
            <a:avLst/>
          </a:prstGeom>
          <a:noFill/>
        </p:spPr>
        <p:txBody>
          <a:bodyPr wrap="square" rtlCol="0">
            <a:spAutoFit/>
          </a:bodyPr>
          <a:lstStyle/>
          <a:p>
            <a:r>
              <a:rPr lang="en-ZA" dirty="0">
                <a:solidFill>
                  <a:srgbClr val="FF0000"/>
                </a:solidFill>
              </a:rPr>
              <a:t>(SEPT 23</a:t>
            </a:r>
            <a:r>
              <a:rPr lang="en-ZA" baseline="30000" dirty="0">
                <a:solidFill>
                  <a:srgbClr val="FF0000"/>
                </a:solidFill>
              </a:rPr>
              <a:t>RD</a:t>
            </a:r>
            <a:r>
              <a:rPr lang="en-ZA" dirty="0">
                <a:solidFill>
                  <a:srgbClr val="FF0000"/>
                </a:solidFill>
              </a:rPr>
              <a:t> CRON SESSIONS SCHEDULED TO RUN ‘No5’ EVERY 5 MINS)</a:t>
            </a:r>
            <a:endParaRPr lang="en-GB" dirty="0">
              <a:solidFill>
                <a:srgbClr val="FF0000"/>
              </a:solidFill>
            </a:endParaRPr>
          </a:p>
        </p:txBody>
      </p:sp>
    </p:spTree>
    <p:extLst>
      <p:ext uri="{BB962C8B-B14F-4D97-AF65-F5344CB8AC3E}">
        <p14:creationId xmlns:p14="http://schemas.microsoft.com/office/powerpoint/2010/main" val="4260189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925" y="2052638"/>
            <a:ext cx="10771194" cy="4514850"/>
          </a:xfrm>
          <a:prstGeom prst="rect">
            <a:avLst/>
          </a:prstGeom>
        </p:spPr>
      </p:pic>
      <p:sp>
        <p:nvSpPr>
          <p:cNvPr id="3" name="TextBox 2"/>
          <p:cNvSpPr txBox="1"/>
          <p:nvPr/>
        </p:nvSpPr>
        <p:spPr>
          <a:xfrm>
            <a:off x="649347" y="1504957"/>
            <a:ext cx="7482282" cy="369332"/>
          </a:xfrm>
          <a:prstGeom prst="rect">
            <a:avLst/>
          </a:prstGeom>
          <a:noFill/>
        </p:spPr>
        <p:txBody>
          <a:bodyPr wrap="square" rtlCol="0" anchor="t">
            <a:spAutoFit/>
          </a:bodyPr>
          <a:lstStyle/>
          <a:p>
            <a:r>
              <a:rPr lang="en-ZA" dirty="0">
                <a:solidFill>
                  <a:srgbClr val="FF0000"/>
                </a:solidFill>
              </a:rPr>
              <a:t>OCT 23</a:t>
            </a:r>
            <a:r>
              <a:rPr lang="en-ZA" baseline="30000" dirty="0">
                <a:solidFill>
                  <a:srgbClr val="FF0000"/>
                </a:solidFill>
              </a:rPr>
              <a:t>RD</a:t>
            </a:r>
            <a:r>
              <a:rPr lang="en-ZA" dirty="0">
                <a:solidFill>
                  <a:srgbClr val="FF0000"/>
                </a:solidFill>
              </a:rPr>
              <a:t> CRON SESSIONS SCHEDULED TO RUN ‘No5’ EVERY 1 MINUTE</a:t>
            </a:r>
            <a:endParaRPr lang="en-US" dirty="0">
              <a:solidFill>
                <a:srgbClr val="FF0000"/>
              </a:solidFill>
            </a:endParaRPr>
          </a:p>
        </p:txBody>
      </p:sp>
      <p:sp>
        <p:nvSpPr>
          <p:cNvPr id="5" name="TextBox 4"/>
          <p:cNvSpPr txBox="1"/>
          <p:nvPr/>
        </p:nvSpPr>
        <p:spPr>
          <a:xfrm>
            <a:off x="3103563" y="411163"/>
            <a:ext cx="5107948" cy="369332"/>
          </a:xfrm>
          <a:prstGeom prst="rect">
            <a:avLst/>
          </a:prstGeom>
        </p:spPr>
        <p:txBody>
          <a:bodyPr rtlCol="0">
            <a:spAutoFit/>
          </a:bodyPr>
          <a:lstStyle/>
          <a:p>
            <a:r>
              <a:rPr lang="en-US" dirty="0">
                <a:solidFill>
                  <a:srgbClr val="FF0000"/>
                </a:solidFill>
              </a:rPr>
              <a:t>EVEDENCE OF THE DDoS ATTACK TAKING PLACE: </a:t>
            </a:r>
            <a:endParaRPr lang="en-US" dirty="0"/>
          </a:p>
        </p:txBody>
      </p:sp>
    </p:spTree>
    <p:extLst>
      <p:ext uri="{BB962C8B-B14F-4D97-AF65-F5344CB8AC3E}">
        <p14:creationId xmlns:p14="http://schemas.microsoft.com/office/powerpoint/2010/main" val="205821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593272" y="376340"/>
            <a:ext cx="8594271" cy="5480155"/>
          </a:xfrm>
          <a:prstGeom prst="rect">
            <a:avLst/>
          </a:prstGeom>
        </p:spPr>
        <p:txBody>
          <a:bodyPr wrap="square">
            <a:spAutoFit/>
          </a:bodyPr>
          <a:lstStyle/>
          <a:p>
            <a:pPr algn="ctr">
              <a:lnSpc>
                <a:spcPct val="107000"/>
              </a:lnSpc>
              <a:spcAft>
                <a:spcPts val="0"/>
              </a:spcAft>
            </a:pPr>
            <a:r>
              <a:rPr lang="en-ZA" b="1" u="sng" dirty="0">
                <a:solidFill>
                  <a:srgbClr val="0EE303"/>
                </a:solidFill>
                <a:latin typeface="Calibri" panose="020F0502020204030204" pitchFamily="34" charset="0"/>
                <a:ea typeface="Calibri" panose="020F0502020204030204" pitchFamily="34" charset="0"/>
                <a:cs typeface="Times New Roman" panose="02020603050405020304" pitchFamily="18" charset="0"/>
              </a:rPr>
              <a:t>SIGNIFICANT </a:t>
            </a:r>
            <a:r>
              <a:rPr lang="en-ZA" b="1" u="sng"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CONTENT OF USER ‘s </a:t>
            </a:r>
            <a:r>
              <a:rPr lang="en-ZA" b="1" u="sng" dirty="0">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/HOME DIRECTORIES</a:t>
            </a:r>
          </a:p>
          <a:p>
            <a:pPr algn="ctr">
              <a:lnSpc>
                <a:spcPct val="107000"/>
              </a:lnSpc>
              <a:spcAft>
                <a:spcPts val="0"/>
              </a:spcAft>
            </a:pP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b="1"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a:t>
            </a:r>
            <a:r>
              <a:rPr lang="en-ZA" b="1" dirty="0">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/home/</a:t>
            </a:r>
            <a:r>
              <a:rPr lang="en-ZA" dirty="0">
                <a:solidFill>
                  <a:srgbClr val="E70344"/>
                </a:solidFill>
                <a:latin typeface="Calibri" panose="020F0502020204030204" pitchFamily="34" charset="0"/>
                <a:ea typeface="Calibri" panose="020F0502020204030204" pitchFamily="34" charset="0"/>
                <a:cs typeface="Times New Roman" panose="02020603050405020304" pitchFamily="18" charset="0"/>
              </a:rPr>
              <a:t>r</a:t>
            </a:r>
            <a:r>
              <a:rPr lang="en-ZA" dirty="0">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oot </a:t>
            </a: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ZA" dirty="0">
                <a:solidFill>
                  <a:srgbClr val="0EE303"/>
                </a:solidFill>
                <a:latin typeface="Calibri" panose="020F0502020204030204" pitchFamily="34" charset="0"/>
                <a:ea typeface="Calibri" panose="020F0502020204030204" pitchFamily="34" charset="0"/>
                <a:cs typeface="Times New Roman" panose="02020603050405020304" pitchFamily="18" charset="0"/>
              </a:rPr>
              <a:t>	          </a:t>
            </a: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a:t>
            </a:r>
            <a:r>
              <a:rPr lang="en-ZA" dirty="0" err="1">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bash_history</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b="1"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b="1"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a:t>
            </a:r>
            <a:r>
              <a:rPr lang="en-ZA" b="1" dirty="0">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/home/</a:t>
            </a:r>
            <a:r>
              <a:rPr lang="en-ZA" dirty="0">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pi </a:t>
            </a: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a:t>
            </a:r>
            <a:r>
              <a:rPr lang="en-ZA" dirty="0">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ZA" dirty="0">
                <a:solidFill>
                  <a:srgbClr val="0EE303"/>
                </a:solidFill>
                <a:latin typeface="Calibri" panose="020F0502020204030204" pitchFamily="34" charset="0"/>
                <a:ea typeface="Calibri" panose="020F0502020204030204" pitchFamily="34" charset="0"/>
                <a:cs typeface="Times New Roman" panose="02020603050405020304" pitchFamily="18" charset="0"/>
              </a:rPr>
              <a:t>	        </a:t>
            </a: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a:t>
            </a:r>
            <a:r>
              <a:rPr lang="en-ZA" dirty="0" err="1">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bash_history</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/home/pi/Build </a:t>
            </a:r>
            <a:r>
              <a:rPr lang="en-ZA" dirty="0">
                <a:solidFill>
                  <a:srgbClr val="0EE303"/>
                </a:solidFill>
                <a:latin typeface="Calibri" panose="020F0502020204030204" pitchFamily="34" charset="0"/>
                <a:ea typeface="Calibri" panose="020F0502020204030204" pitchFamily="34" charset="0"/>
                <a:cs typeface="Times New Roman" panose="02020603050405020304" pitchFamily="18" charset="0"/>
              </a:rPr>
              <a:t>-</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compress &amp; </a:t>
            </a:r>
            <a:r>
              <a:rPr lang="en-ZA" dirty="0" err="1">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compress.c</a:t>
            </a: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&amp; </a:t>
            </a:r>
            <a:r>
              <a:rPr lang="en-ZA" dirty="0" err="1">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compress.man</a:t>
            </a: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No5 &amp; No5.c</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Dropshell.sh</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tar(</a:t>
            </a:r>
            <a:r>
              <a:rPr lang="en-ZA" dirty="0" err="1">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symlinked</a:t>
            </a: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to dropshell.sh)</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dropshell.sh</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a:t>
            </a:r>
            <a:r>
              <a:rPr lang="en-ZA" dirty="0">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/home/</a:t>
            </a:r>
            <a:r>
              <a:rPr lang="en-ZA" dirty="0" err="1">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jf</a:t>
            </a:r>
            <a:r>
              <a:rPr lang="en-ZA" dirty="0">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 </a:t>
            </a: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ZA" dirty="0">
                <a:solidFill>
                  <a:srgbClr val="0EE303"/>
                </a:solidFill>
                <a:latin typeface="Calibri" panose="020F0502020204030204" pitchFamily="34" charset="0"/>
                <a:ea typeface="Calibri" panose="020F0502020204030204" pitchFamily="34" charset="0"/>
                <a:cs typeface="Times New Roman" panose="02020603050405020304" pitchFamily="18" charset="0"/>
              </a:rPr>
              <a:t>	      </a:t>
            </a: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a:t>
            </a:r>
            <a:r>
              <a:rPr lang="en-ZA" dirty="0" err="1">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bash_history</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foo.txt</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tar</a:t>
            </a:r>
            <a:endParaRPr lang="en-GB" sz="14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037" y="4657725"/>
            <a:ext cx="6610350" cy="2200275"/>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1500"/>
          <a:stretch/>
        </p:blipFill>
        <p:spPr>
          <a:xfrm>
            <a:off x="6628720" y="1625210"/>
            <a:ext cx="5226504" cy="2686050"/>
          </a:xfrm>
          <a:prstGeom prst="rect">
            <a:avLst/>
          </a:prstGeom>
        </p:spPr>
      </p:pic>
    </p:spTree>
    <p:extLst>
      <p:ext uri="{BB962C8B-B14F-4D97-AF65-F5344CB8AC3E}">
        <p14:creationId xmlns:p14="http://schemas.microsoft.com/office/powerpoint/2010/main" val="183179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54103" y="865188"/>
            <a:ext cx="9810121" cy="3253583"/>
          </a:xfrm>
          <a:prstGeom prst="rect">
            <a:avLst/>
          </a:prstGeom>
        </p:spPr>
        <p:txBody>
          <a:bodyPr wrap="square" anchor="t">
            <a:spAutoFit/>
          </a:bodyPr>
          <a:lstStyle/>
          <a:p>
            <a:pPr>
              <a:lnSpc>
                <a:spcPct val="107000"/>
              </a:lnSpc>
              <a:spcAft>
                <a:spcPts val="0"/>
              </a:spcAft>
            </a:pPr>
            <a:r>
              <a:rPr lang="en-US" sz="2400" b="1" dirty="0">
                <a:solidFill>
                  <a:srgbClr val="DD094B"/>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u="sng" dirty="0">
                <a:solidFill>
                  <a:srgbClr val="DD094B"/>
                </a:solidFill>
                <a:effectLst/>
                <a:latin typeface="Calibri" panose="020F0502020204030204" pitchFamily="34" charset="0"/>
                <a:ea typeface="Calibri" panose="020F0502020204030204" pitchFamily="34" charset="0"/>
                <a:cs typeface="Times New Roman" panose="02020603050405020304" pitchFamily="18" charset="0"/>
              </a:rPr>
              <a:t>TIMEFRAMES:</a:t>
            </a:r>
          </a:p>
          <a:p>
            <a:pPr>
              <a:lnSpc>
                <a:spcPct val="107000"/>
              </a:lnSpc>
              <a:spcAft>
                <a:spcPts val="0"/>
              </a:spcAft>
            </a:pPr>
            <a:endParaRPr lang="en-US" sz="2400" b="1" u="sng" dirty="0">
              <a:solidFill>
                <a:srgbClr val="DD094B"/>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ZA" b="1" u="sng" dirty="0">
                <a:solidFill>
                  <a:srgbClr val="DD094B"/>
                </a:solidFill>
                <a:effectLst/>
                <a:latin typeface="Calibri" panose="020F0502020204030204" pitchFamily="34" charset="0"/>
                <a:ea typeface="Calibri" panose="020F0502020204030204" pitchFamily="34" charset="0"/>
                <a:cs typeface="Times New Roman" panose="02020603050405020304" pitchFamily="18" charset="0"/>
              </a:rPr>
              <a:t>#/home/pi/Build/No5.c</a:t>
            </a:r>
            <a:endParaRPr lang="en-US" b="1" u="sng" dirty="0">
              <a:solidFill>
                <a:srgbClr val="DD094B"/>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ZA"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Feb 23</a:t>
            </a:r>
            <a:r>
              <a:rPr lang="en-ZA" b="1" baseline="30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rd</a:t>
            </a:r>
            <a:r>
              <a:rPr lang="en-ZA"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12:25 </a:t>
            </a:r>
            <a:r>
              <a:rPr lang="en-ZA"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en-ZA"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Examined source code of the No5 progra</a:t>
            </a:r>
            <a:r>
              <a:rPr lang="en-ZA"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m.</a:t>
            </a:r>
            <a:r>
              <a:rPr lang="en-ZA"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buFont typeface="Arial" panose="020B0604020202020204" pitchFamily="34" charset="0"/>
              <a:buChar char="•"/>
            </a:pP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P</a:t>
            </a:r>
            <a:r>
              <a:rPr lang="en-ZA"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rogram is written in C++ and </a:t>
            </a:r>
            <a:r>
              <a:rPr lang="en-ZA" dirty="0">
                <a:solidFill>
                  <a:srgbClr val="00B050"/>
                </a:solidFill>
                <a:effectLst/>
                <a:latin typeface="Calibri" charset="0"/>
                <a:ea typeface="Calibri" panose="020F0502020204030204" pitchFamily="34" charset="0"/>
                <a:cs typeface="Times New Roman" panose="02020603050405020304" pitchFamily="18" charset="0"/>
              </a:rPr>
              <a:t>has been adapted to set up the client side of the network connection</a:t>
            </a:r>
            <a:endParaRPr lang="en-US" dirty="0">
              <a:solidFill>
                <a:srgbClr val="00B050"/>
              </a:solidFill>
              <a:effectLst/>
              <a:latin typeface="Calibri" charset="0"/>
              <a:ea typeface="Calibri" panose="020F0502020204030204" pitchFamily="34" charset="0"/>
              <a:cs typeface="Times New Roman" panose="02020603050405020304" pitchFamily="18" charset="0"/>
            </a:endParaRPr>
          </a:p>
          <a:p>
            <a:pPr marL="742950" indent="-285750">
              <a:lnSpc>
                <a:spcPct val="107000"/>
              </a:lnSpc>
              <a:buFont typeface="Arial" panose="020B0604020202020204" pitchFamily="34" charset="0"/>
              <a:buChar char="•"/>
            </a:pPr>
            <a:r>
              <a:rPr lang="en-ZA" dirty="0">
                <a:solidFill>
                  <a:srgbClr val="00B050"/>
                </a:solidFill>
                <a:effectLst/>
                <a:latin typeface="Calibri" charset="0"/>
                <a:ea typeface="Calibri" panose="020F0502020204030204" pitchFamily="34" charset="0"/>
                <a:cs typeface="Times New Roman" panose="02020603050405020304" pitchFamily="18" charset="0"/>
              </a:rPr>
              <a:t>designed to </a:t>
            </a:r>
            <a:r>
              <a:rPr lang="en-US" dirty="0">
                <a:solidFill>
                  <a:srgbClr val="00B050"/>
                </a:solidFill>
                <a:effectLst/>
                <a:latin typeface="Calibri" charset="0"/>
                <a:ea typeface="Calibri" panose="020F0502020204030204" pitchFamily="34" charset="0"/>
                <a:cs typeface="Times New Roman" panose="02020603050405020304" pitchFamily="18" charset="0"/>
              </a:rPr>
              <a:t>connect to an internal server (creative.</a:t>
            </a:r>
            <a:r>
              <a:rPr lang="en-US" dirty="0" err="1">
                <a:solidFill>
                  <a:srgbClr val="00B050"/>
                </a:solidFill>
                <a:effectLst/>
                <a:latin typeface="Calibri" charset="0"/>
                <a:ea typeface="Calibri" panose="020F0502020204030204" pitchFamily="34" charset="0"/>
                <a:cs typeface="Times New Roman" panose="02020603050405020304" pitchFamily="18" charset="0"/>
              </a:rPr>
              <a:t>coventry</a:t>
            </a:r>
            <a:r>
              <a:rPr lang="en-US" dirty="0">
                <a:solidFill>
                  <a:srgbClr val="00B050"/>
                </a:solidFill>
                <a:effectLst/>
                <a:latin typeface="Calibri" charset="0"/>
                <a:ea typeface="Calibri" panose="020F0502020204030204" pitchFamily="34" charset="0"/>
                <a:cs typeface="Times New Roman" panose="02020603050405020304" pitchFamily="18" charset="0"/>
              </a:rPr>
              <a:t>.ac.</a:t>
            </a:r>
            <a:r>
              <a:rPr lang="en-US" dirty="0" err="1">
                <a:solidFill>
                  <a:srgbClr val="00B050"/>
                </a:solidFill>
                <a:effectLst/>
                <a:latin typeface="Calibri" charset="0"/>
                <a:ea typeface="Calibri" panose="020F0502020204030204" pitchFamily="34" charset="0"/>
                <a:cs typeface="Times New Roman" panose="02020603050405020304" pitchFamily="18" charset="0"/>
              </a:rPr>
              <a:t>uk</a:t>
            </a:r>
            <a:r>
              <a:rPr lang="en-US" dirty="0">
                <a:solidFill>
                  <a:srgbClr val="00B050"/>
                </a:solidFill>
                <a:effectLst/>
                <a:latin typeface="Calibri" charset="0"/>
                <a:ea typeface="Calibri" panose="020F0502020204030204" pitchFamily="34" charset="0"/>
                <a:cs typeface="Times New Roman" panose="02020603050405020304" pitchFamily="18" charset="0"/>
              </a:rPr>
              <a:t>) on 192.168.72.48 and to listen on port 9997 (This port uses a chat application called “The Palace”).  </a:t>
            </a:r>
          </a:p>
          <a:p>
            <a:pPr marL="742950" indent="-285750">
              <a:lnSpc>
                <a:spcPct val="107000"/>
              </a:lnSpc>
              <a:buFont typeface="Arial" panose="020B0604020202020204" pitchFamily="34" charset="0"/>
              <a:buChar char="•"/>
            </a:pPr>
            <a:r>
              <a:rPr lang="en-ZA" dirty="0">
                <a:solidFill>
                  <a:srgbClr val="00B050"/>
                </a:solidFill>
                <a:effectLst/>
                <a:latin typeface="Calibri" charset="0"/>
                <a:ea typeface="Calibri" panose="020F0502020204030204" pitchFamily="34" charset="0"/>
                <a:cs typeface="Times New Roman" panose="02020603050405020304" pitchFamily="18" charset="0"/>
              </a:rPr>
              <a:t>It connects &amp; sends the string ‘command’ to the server before waiting for a response.</a:t>
            </a:r>
            <a:r>
              <a:rPr lang="en-US" dirty="0">
                <a:solidFill>
                  <a:srgbClr val="00B050"/>
                </a:solidFill>
                <a:effectLst/>
                <a:latin typeface="Calibri" charset="0"/>
                <a:ea typeface="Calibri" panose="020F0502020204030204" pitchFamily="34" charset="0"/>
                <a:cs typeface="Times New Roman" panose="02020603050405020304" pitchFamily="18" charset="0"/>
              </a:rPr>
              <a:t> </a:t>
            </a:r>
          </a:p>
          <a:p>
            <a:pPr marL="285750" indent="-285750">
              <a:lnSpc>
                <a:spcPct val="107000"/>
              </a:lnSpc>
              <a:buFont typeface="Arial" panose="020B0604020202020204" pitchFamily="34" charset="0"/>
              <a:buChar char="•"/>
            </a:pPr>
            <a:endParaRPr lang="en-ZA" b="1" dirty="0">
              <a:solidFill>
                <a:srgbClr val="0EE303"/>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1355272" y="-17618"/>
            <a:ext cx="8907235" cy="523220"/>
          </a:xfrm>
          <a:prstGeom prst="rect">
            <a:avLst/>
          </a:prstGeom>
          <a:noFill/>
        </p:spPr>
        <p:txBody>
          <a:bodyPr wrap="square" rtlCol="0" anchor="t">
            <a:spAutoFit/>
          </a:bodyPr>
          <a:lstStyle/>
          <a:p>
            <a:r>
              <a:rPr lang="en-ZA" sz="2800" b="1" u="sng" dirty="0">
                <a:solidFill>
                  <a:srgbClr val="E70344"/>
                </a:solidFill>
                <a:latin typeface="Trebuchet MS" charset="0"/>
              </a:rPr>
              <a:t>CRITICAL </a:t>
            </a:r>
            <a:r>
              <a:rPr lang="en-ZA" sz="2800" b="1" u="sng" dirty="0">
                <a:solidFill>
                  <a:srgbClr val="E70344"/>
                </a:solidFill>
              </a:rPr>
              <a:t>EVEDENCE: ‘No5’ &amp; COMPRESS</a:t>
            </a:r>
            <a:endParaRPr lang="en-US" sz="2800" b="1" u="sng" dirty="0">
              <a:solidFill>
                <a:srgbClr val="E70344"/>
              </a:solidFill>
            </a:endParaRPr>
          </a:p>
        </p:txBody>
      </p:sp>
      <p:sp>
        <p:nvSpPr>
          <p:cNvPr id="4" name="TextBox 3"/>
          <p:cNvSpPr txBox="1"/>
          <p:nvPr/>
        </p:nvSpPr>
        <p:spPr>
          <a:xfrm>
            <a:off x="274638" y="3752850"/>
            <a:ext cx="8941465" cy="3139321"/>
          </a:xfrm>
          <a:prstGeom prst="rect">
            <a:avLst/>
          </a:prstGeom>
        </p:spPr>
        <p:txBody>
          <a:bodyPr rtlCol="0">
            <a:spAutoFit/>
          </a:bodyPr>
          <a:lstStyle/>
          <a:p>
            <a:r>
              <a:rPr lang="en-US" dirty="0">
                <a:solidFill>
                  <a:srgbClr val="DD094B"/>
                </a:solidFill>
                <a:latin typeface="Calibri"/>
              </a:rPr>
              <a:t>​</a:t>
            </a:r>
          </a:p>
          <a:p>
            <a:r>
              <a:rPr lang="en-US" b="1" u="sng" dirty="0">
                <a:solidFill>
                  <a:srgbClr val="DD094B"/>
                </a:solidFill>
                <a:latin typeface="Calibri"/>
              </a:rPr>
              <a:t>#/home/pi/Build/compress.c</a:t>
            </a:r>
            <a:r>
              <a:rPr lang="en-US" dirty="0">
                <a:solidFill>
                  <a:srgbClr val="00B050"/>
                </a:solidFill>
                <a:latin typeface="Calibri"/>
              </a:rPr>
              <a:t>​</a:t>
            </a:r>
          </a:p>
          <a:p>
            <a:r>
              <a:rPr lang="en-US" dirty="0">
                <a:solidFill>
                  <a:srgbClr val="00B050"/>
                </a:solidFill>
                <a:latin typeface="Calibri"/>
              </a:rPr>
              <a:t>Feb 23</a:t>
            </a:r>
            <a:r>
              <a:rPr lang="en-US" baseline="30000" dirty="0">
                <a:solidFill>
                  <a:srgbClr val="00B050"/>
                </a:solidFill>
                <a:latin typeface="Calibri"/>
              </a:rPr>
              <a:t>rd</a:t>
            </a:r>
            <a:r>
              <a:rPr lang="en-US" dirty="0">
                <a:solidFill>
                  <a:srgbClr val="00B050"/>
                </a:solidFill>
                <a:latin typeface="Calibri"/>
              </a:rPr>
              <a:t> 18:00 – </a:t>
            </a:r>
            <a:r>
              <a:rPr lang="en-US" b="1" dirty="0">
                <a:solidFill>
                  <a:srgbClr val="00B050"/>
                </a:solidFill>
                <a:latin typeface="Calibri"/>
              </a:rPr>
              <a:t>Examined source code of the </a:t>
            </a:r>
            <a:r>
              <a:rPr lang="en-US" b="1" dirty="0" err="1">
                <a:solidFill>
                  <a:srgbClr val="00B050"/>
                </a:solidFill>
                <a:latin typeface="Calibri"/>
              </a:rPr>
              <a:t>No5</a:t>
            </a:r>
            <a:r>
              <a:rPr lang="en-US" b="1" dirty="0">
                <a:solidFill>
                  <a:srgbClr val="00B050"/>
                </a:solidFill>
                <a:latin typeface="Calibri"/>
              </a:rPr>
              <a:t> program. </a:t>
            </a:r>
            <a:r>
              <a:rPr lang="en-US" dirty="0">
                <a:solidFill>
                  <a:srgbClr val="00B050"/>
                </a:solidFill>
                <a:latin typeface="Calibri"/>
              </a:rPr>
              <a:t>​</a:t>
            </a:r>
          </a:p>
          <a:p>
            <a:pPr marL="285750" indent="-285750">
              <a:buFont typeface="Arial" panose="020B0604020202020204" pitchFamily="34" charset="0"/>
              <a:buChar char="•"/>
            </a:pPr>
            <a:r>
              <a:rPr lang="en-US" dirty="0">
                <a:solidFill>
                  <a:srgbClr val="00B050"/>
                </a:solidFill>
                <a:latin typeface="Calibri"/>
              </a:rPr>
              <a:t>Source code of compress shows this is a program supposedly built to act as a shortcut for the tar archive program.</a:t>
            </a:r>
          </a:p>
          <a:p>
            <a:r>
              <a:rPr lang="en-US" dirty="0">
                <a:solidFill>
                  <a:srgbClr val="00B050"/>
                </a:solidFill>
                <a:latin typeface="Calibri"/>
              </a:rPr>
              <a:t>​</a:t>
            </a:r>
          </a:p>
          <a:p>
            <a:pPr marL="285750" indent="-285750">
              <a:buFont typeface="Arial" panose="020B0604020202020204" pitchFamily="34" charset="0"/>
              <a:buChar char="•"/>
            </a:pPr>
            <a:r>
              <a:rPr lang="en-US" dirty="0">
                <a:solidFill>
                  <a:srgbClr val="00B050"/>
                </a:solidFill>
                <a:latin typeface="Calibri"/>
              </a:rPr>
              <a:t>The shortcut allows for a user to use the command ‘tar’ in order to perform the ‘tar cvf’command. This relieves the user from having to remember specific flags.</a:t>
            </a:r>
          </a:p>
          <a:p>
            <a:pPr marL="285750" indent="-285750">
              <a:buFont typeface="Arial" panose="020B0604020202020204" pitchFamily="34" charset="0"/>
              <a:buChar char="•"/>
            </a:pPr>
            <a:endParaRPr lang="en-US" dirty="0">
              <a:solidFill>
                <a:srgbClr val="00B050"/>
              </a:solidFill>
              <a:latin typeface="Calibri"/>
            </a:endParaRPr>
          </a:p>
          <a:p>
            <a:pPr marL="285750" indent="-285750">
              <a:buFont typeface="Arial" panose="020B0604020202020204" pitchFamily="34" charset="0"/>
              <a:buChar char="•"/>
            </a:pPr>
            <a:r>
              <a:rPr lang="en-US" dirty="0">
                <a:solidFill>
                  <a:srgbClr val="00B050"/>
                </a:solidFill>
                <a:latin typeface="Calibri"/>
              </a:rPr>
              <a:t>This was poorly implemented by the well meaning administrator allowing path poisoning to take place</a:t>
            </a:r>
          </a:p>
        </p:txBody>
      </p:sp>
    </p:spTree>
    <p:extLst>
      <p:ext uri="{BB962C8B-B14F-4D97-AF65-F5344CB8AC3E}">
        <p14:creationId xmlns:p14="http://schemas.microsoft.com/office/powerpoint/2010/main" val="70357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1113972" y="50063"/>
            <a:ext cx="8907235" cy="523220"/>
          </a:xfrm>
          <a:prstGeom prst="rect">
            <a:avLst/>
          </a:prstGeom>
          <a:noFill/>
        </p:spPr>
        <p:txBody>
          <a:bodyPr wrap="square" rtlCol="0" anchor="t">
            <a:spAutoFit/>
          </a:bodyPr>
          <a:lstStyle/>
          <a:p>
            <a:r>
              <a:rPr lang="en-ZA" sz="2800" b="1" u="sng" dirty="0">
                <a:solidFill>
                  <a:srgbClr val="E70344"/>
                </a:solidFill>
                <a:latin typeface="Trebuchet MS" charset="0"/>
              </a:rPr>
              <a:t>CRITICAL EVEDENCE:</a:t>
            </a:r>
            <a:r>
              <a:rPr lang="en-ZA" sz="2800" b="1" u="sng" dirty="0">
                <a:solidFill>
                  <a:srgbClr val="E70344"/>
                </a:solidFill>
              </a:rPr>
              <a:t> ‘No5’ &amp; WIRESHARK</a:t>
            </a:r>
            <a:endParaRPr lang="en-US" sz="2800" b="1" u="sng" dirty="0">
              <a:solidFill>
                <a:srgbClr val="E70344"/>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09" t="47789" r="209" b="-591"/>
          <a:stretch/>
        </p:blipFill>
        <p:spPr>
          <a:xfrm>
            <a:off x="212272" y="1604770"/>
            <a:ext cx="7815943" cy="2922814"/>
          </a:xfrm>
          <a:prstGeom prst="rect">
            <a:avLst/>
          </a:prstGeom>
        </p:spPr>
      </p:pic>
      <p:sp>
        <p:nvSpPr>
          <p:cNvPr id="5" name="Rectangle 4"/>
          <p:cNvSpPr/>
          <p:nvPr/>
        </p:nvSpPr>
        <p:spPr>
          <a:xfrm>
            <a:off x="212272" y="623347"/>
            <a:ext cx="9176657" cy="981423"/>
          </a:xfrm>
          <a:prstGeom prst="rect">
            <a:avLst/>
          </a:prstGeom>
        </p:spPr>
        <p:txBody>
          <a:bodyPr wrap="square">
            <a:spAutoFit/>
          </a:bodyPr>
          <a:lstStyle/>
          <a:p>
            <a:pPr>
              <a:lnSpc>
                <a:spcPct val="107000"/>
              </a:lnSpc>
              <a:spcAft>
                <a:spcPts val="0"/>
              </a:spcAft>
            </a:pP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After learning that No5 establishes a socket connection and learning from our logs that it is scheduled to run via a </a:t>
            </a:r>
            <a:r>
              <a:rPr lang="en-ZA" dirty="0" err="1">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crom</a:t>
            </a: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sessions,</a:t>
            </a:r>
          </a:p>
          <a:p>
            <a:pPr>
              <a:lnSpc>
                <a:spcPct val="107000"/>
              </a:lnSpc>
              <a:spcAft>
                <a:spcPts val="0"/>
              </a:spcAft>
            </a:pPr>
            <a:r>
              <a:rPr lang="en-ZA" dirty="0">
                <a:solidFill>
                  <a:srgbClr val="0EE303"/>
                </a:solidFill>
                <a:latin typeface="Calibri" panose="020F0502020204030204" pitchFamily="34" charset="0"/>
                <a:ea typeface="Calibri" panose="020F0502020204030204" pitchFamily="34" charset="0"/>
                <a:cs typeface="Times New Roman" panose="02020603050405020304" pitchFamily="18" charset="0"/>
              </a:rPr>
              <a:t>We decided to </a:t>
            </a:r>
            <a:r>
              <a:rPr lang="en-ZA" dirty="0" err="1">
                <a:solidFill>
                  <a:srgbClr val="0EE303"/>
                </a:solidFill>
                <a:latin typeface="Calibri" panose="020F0502020204030204" pitchFamily="34" charset="0"/>
                <a:ea typeface="Calibri" panose="020F0502020204030204" pitchFamily="34" charset="0"/>
                <a:cs typeface="Times New Roman" panose="02020603050405020304" pitchFamily="18" charset="0"/>
              </a:rPr>
              <a:t>examin</a:t>
            </a:r>
            <a:r>
              <a:rPr lang="en-ZA" dirty="0">
                <a:solidFill>
                  <a:srgbClr val="0EE303"/>
                </a:solidFill>
                <a:latin typeface="Calibri" panose="020F0502020204030204" pitchFamily="34" charset="0"/>
                <a:ea typeface="Calibri" panose="020F0502020204030204" pitchFamily="34" charset="0"/>
                <a:cs typeface="Times New Roman" panose="02020603050405020304" pitchFamily="18" charset="0"/>
              </a:rPr>
              <a:t> the packets transferred and  made a break through discovery……</a:t>
            </a:r>
            <a:endParaRPr lang="en-GB"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12272" y="4627711"/>
            <a:ext cx="7815943" cy="1857368"/>
          </a:xfrm>
          <a:prstGeom prst="rect">
            <a:avLst/>
          </a:prstGeom>
        </p:spPr>
        <p:txBody>
          <a:bodyPr wrap="square">
            <a:spAutoFit/>
          </a:bodyPr>
          <a:lstStyle/>
          <a:p>
            <a:pPr>
              <a:lnSpc>
                <a:spcPct val="107000"/>
              </a:lnSpc>
              <a:spcAft>
                <a:spcPts val="0"/>
              </a:spcAft>
            </a:pPr>
            <a:r>
              <a:rPr lang="en-ZA" dirty="0">
                <a:solidFill>
                  <a:srgbClr val="0EE303"/>
                </a:solidFill>
                <a:latin typeface="Calibri" panose="020F0502020204030204" pitchFamily="34" charset="0"/>
                <a:ea typeface="Calibri" panose="020F0502020204030204" pitchFamily="34" charset="0"/>
                <a:cs typeface="Times New Roman" panose="02020603050405020304" pitchFamily="18" charset="0"/>
              </a:rPr>
              <a:t>After the client connects to an internal server by sending the ‘command’ string, the client responded with a command showing intent to connect to warwick.ac.uk. And ultimately perform a DDOS attack.</a:t>
            </a:r>
          </a:p>
          <a:p>
            <a:pPr>
              <a:lnSpc>
                <a:spcPct val="107000"/>
              </a:lnSpc>
              <a:spcAft>
                <a:spcPts val="0"/>
              </a:spcAft>
            </a:pPr>
            <a:endPar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dirty="0">
                <a:solidFill>
                  <a:srgbClr val="0EE303"/>
                </a:solidFill>
                <a:latin typeface="Calibri" panose="020F0502020204030204" pitchFamily="34" charset="0"/>
                <a:ea typeface="Calibri" panose="020F0502020204030204" pitchFamily="34" charset="0"/>
                <a:cs typeface="Times New Roman" panose="02020603050405020304" pitchFamily="18" charset="0"/>
              </a:rPr>
              <a:t>This is the reason why the attacker  edited </a:t>
            </a:r>
            <a:r>
              <a:rPr lang="en-ZA" dirty="0" err="1">
                <a:solidFill>
                  <a:srgbClr val="0EE303"/>
                </a:solidFill>
                <a:latin typeface="Calibri" panose="020F0502020204030204" pitchFamily="34" charset="0"/>
                <a:ea typeface="Calibri" panose="020F0502020204030204" pitchFamily="34" charset="0"/>
                <a:cs typeface="Times New Roman" panose="02020603050405020304" pitchFamily="18" charset="0"/>
              </a:rPr>
              <a:t>cron</a:t>
            </a:r>
            <a:r>
              <a:rPr lang="en-ZA" dirty="0">
                <a:solidFill>
                  <a:srgbClr val="0EE303"/>
                </a:solidFill>
                <a:latin typeface="Calibri" panose="020F0502020204030204" pitchFamily="34" charset="0"/>
                <a:ea typeface="Calibri" panose="020F0502020204030204" pitchFamily="34" charset="0"/>
                <a:cs typeface="Times New Roman" panose="02020603050405020304" pitchFamily="18" charset="0"/>
              </a:rPr>
              <a:t> to run No5 every single minute.</a:t>
            </a:r>
          </a:p>
          <a:p>
            <a:pPr>
              <a:lnSpc>
                <a:spcPct val="107000"/>
              </a:lnSpc>
              <a:spcAft>
                <a:spcPts val="0"/>
              </a:spcAft>
            </a:pPr>
            <a:r>
              <a:rPr lang="en-ZA"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This machine was intended to be used as part of a botnet.</a:t>
            </a:r>
            <a:endParaRPr lang="en-GB"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Oval 6"/>
          <p:cNvSpPr/>
          <p:nvPr/>
        </p:nvSpPr>
        <p:spPr>
          <a:xfrm>
            <a:off x="5252358" y="3380013"/>
            <a:ext cx="2922814" cy="1247697"/>
          </a:xfrm>
          <a:prstGeom prst="ellipse">
            <a:avLst/>
          </a:prstGeom>
          <a:noFill/>
          <a:ln w="76200">
            <a:solidFill>
              <a:srgbClr val="DD0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182258" y="2034642"/>
            <a:ext cx="2951842" cy="772057"/>
          </a:xfrm>
          <a:prstGeom prst="ellipse">
            <a:avLst/>
          </a:prstGeom>
          <a:noFill/>
          <a:ln w="76200">
            <a:solidFill>
              <a:srgbClr val="DD09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8777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0" y="1886454"/>
            <a:ext cx="10384971" cy="2562176"/>
          </a:xfrm>
          <a:prstGeom prst="rect">
            <a:avLst/>
          </a:prstGeom>
        </p:spPr>
        <p:txBody>
          <a:bodyPr wrap="square">
            <a:spAutoFit/>
          </a:bodyPr>
          <a:lstStyle/>
          <a:p>
            <a:pPr>
              <a:lnSpc>
                <a:spcPct val="107000"/>
              </a:lnSpc>
              <a:spcAft>
                <a:spcPts val="0"/>
              </a:spcAft>
            </a:pPr>
            <a:r>
              <a:rPr lang="en-ZA" sz="2000" b="1" dirty="0">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#/home/&lt;user&gt;/.</a:t>
            </a:r>
            <a:r>
              <a:rPr lang="en-ZA" sz="2000" b="1" dirty="0" err="1">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bash_history</a:t>
            </a:r>
            <a:r>
              <a:rPr lang="en-ZA" sz="2000" b="1" dirty="0">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1600" dirty="0">
              <a:solidFill>
                <a:srgbClr val="E70344"/>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en-ZA" sz="20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List of previous bash commands executed by users.</a:t>
            </a:r>
            <a:endParaRPr lang="en-ZA" sz="1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endParaRPr lang="en-GB" sz="16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ZA" dirty="0">
              <a:solidFill>
                <a:srgbClr val="0EE303"/>
              </a:solidFill>
              <a:ea typeface="Calibri" panose="020F0502020204030204" pitchFamily="34" charset="0"/>
              <a:cs typeface="Times New Roman" panose="02020603050405020304" pitchFamily="18" charset="0"/>
            </a:endParaRPr>
          </a:p>
          <a:p>
            <a:pPr>
              <a:lnSpc>
                <a:spcPct val="107000"/>
              </a:lnSpc>
              <a:spcAft>
                <a:spcPts val="0"/>
              </a:spcAft>
            </a:pPr>
            <a:r>
              <a:rPr lang="en-ZA" dirty="0">
                <a:solidFill>
                  <a:srgbClr val="0EE303"/>
                </a:solidFill>
                <a:latin typeface="Calibri" panose="020F0502020204030204" pitchFamily="34" charset="0"/>
                <a:ea typeface="Calibri" panose="020F0502020204030204" pitchFamily="34" charset="0"/>
                <a:cs typeface="Calibri" panose="020F0502020204030204" pitchFamily="34" charset="0"/>
              </a:rPr>
              <a:t>We managed to discover .</a:t>
            </a:r>
            <a:r>
              <a:rPr lang="en-ZA" dirty="0" err="1">
                <a:solidFill>
                  <a:srgbClr val="0EE303"/>
                </a:solidFill>
                <a:latin typeface="Calibri" panose="020F0502020204030204" pitchFamily="34" charset="0"/>
                <a:ea typeface="Calibri" panose="020F0502020204030204" pitchFamily="34" charset="0"/>
                <a:cs typeface="Calibri" panose="020F0502020204030204" pitchFamily="34" charset="0"/>
              </a:rPr>
              <a:t>bash_history</a:t>
            </a:r>
            <a:r>
              <a:rPr lang="en-ZA" dirty="0">
                <a:solidFill>
                  <a:srgbClr val="0EE303"/>
                </a:solidFill>
                <a:latin typeface="Calibri" panose="020F0502020204030204" pitchFamily="34" charset="0"/>
                <a:ea typeface="Calibri" panose="020F0502020204030204" pitchFamily="34" charset="0"/>
                <a:cs typeface="Calibri" panose="020F0502020204030204" pitchFamily="34" charset="0"/>
              </a:rPr>
              <a:t> files from ‘root’, ‘pi‘, &amp; ‘</a:t>
            </a:r>
            <a:r>
              <a:rPr lang="en-ZA" dirty="0" err="1">
                <a:solidFill>
                  <a:srgbClr val="0EE303"/>
                </a:solidFill>
                <a:latin typeface="Calibri" panose="020F0502020204030204" pitchFamily="34" charset="0"/>
                <a:ea typeface="Calibri" panose="020F0502020204030204" pitchFamily="34" charset="0"/>
                <a:cs typeface="Calibri" panose="020F0502020204030204" pitchFamily="34" charset="0"/>
              </a:rPr>
              <a:t>jf</a:t>
            </a:r>
            <a:r>
              <a:rPr lang="en-ZA" dirty="0">
                <a:solidFill>
                  <a:srgbClr val="0EE303"/>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0"/>
              </a:spcAft>
            </a:pPr>
            <a:r>
              <a:rPr lang="en-ZA" dirty="0">
                <a:solidFill>
                  <a:srgbClr val="0EE303"/>
                </a:solidFill>
                <a:effectLst/>
                <a:latin typeface="Calibri" panose="020F0502020204030204" pitchFamily="34" charset="0"/>
                <a:ea typeface="Calibri" panose="020F0502020204030204" pitchFamily="34" charset="0"/>
                <a:cs typeface="Calibri" panose="020F0502020204030204" pitchFamily="34" charset="0"/>
              </a:rPr>
              <a:t>We correlated the commands to associated timestamps found in log files and file </a:t>
            </a:r>
            <a:r>
              <a:rPr lang="en-ZA" dirty="0">
                <a:solidFill>
                  <a:srgbClr val="0EE303"/>
                </a:solidFill>
                <a:latin typeface="Calibri" panose="020F0502020204030204" pitchFamily="34" charset="0"/>
                <a:ea typeface="Calibri" panose="020F0502020204030204" pitchFamily="34" charset="0"/>
                <a:cs typeface="Calibri" panose="020F0502020204030204" pitchFamily="34" charset="0"/>
              </a:rPr>
              <a:t>metadata &amp; were able to build a pretty decent timeline of events that lead to the following </a:t>
            </a:r>
            <a:r>
              <a:rPr lang="en-ZA" sz="2400" b="1" dirty="0">
                <a:solidFill>
                  <a:srgbClr val="0EE303"/>
                </a:solidFill>
                <a:latin typeface="Calibri" panose="020F0502020204030204" pitchFamily="34" charset="0"/>
                <a:ea typeface="Calibri" panose="020F0502020204030204" pitchFamily="34" charset="0"/>
                <a:cs typeface="Calibri" panose="020F0502020204030204" pitchFamily="34" charset="0"/>
              </a:rPr>
              <a:t>conclusion</a:t>
            </a:r>
            <a:r>
              <a:rPr lang="en-ZA" dirty="0">
                <a:solidFill>
                  <a:srgbClr val="0EE303"/>
                </a:solidFill>
                <a:latin typeface="Calibri" panose="020F0502020204030204" pitchFamily="34" charset="0"/>
                <a:ea typeface="Calibri" panose="020F0502020204030204" pitchFamily="34" charset="0"/>
                <a:cs typeface="Calibri" panose="020F0502020204030204" pitchFamily="34" charset="0"/>
              </a:rPr>
              <a:t>…..</a:t>
            </a:r>
            <a:endParaRPr lang="en-GB" dirty="0">
              <a:solidFill>
                <a:srgbClr val="0EE303"/>
              </a:solidFill>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endParaRPr lang="en-GB" sz="16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2117272" y="355600"/>
            <a:ext cx="8907235" cy="523220"/>
          </a:xfrm>
          <a:prstGeom prst="rect">
            <a:avLst/>
          </a:prstGeom>
          <a:noFill/>
        </p:spPr>
        <p:txBody>
          <a:bodyPr wrap="square" rtlCol="0" anchor="t">
            <a:spAutoFit/>
          </a:bodyPr>
          <a:lstStyle/>
          <a:p>
            <a:r>
              <a:rPr lang="en-ZA" sz="2800" b="1" u="sng" dirty="0">
                <a:solidFill>
                  <a:srgbClr val="E70344"/>
                </a:solidFill>
                <a:latin typeface="Trebuchet MS" charset="0"/>
              </a:rPr>
              <a:t>CRITICAL EVEDENCE: </a:t>
            </a:r>
            <a:r>
              <a:rPr lang="en-ZA" sz="2800" b="1" u="sng" dirty="0">
                <a:solidFill>
                  <a:srgbClr val="E70344"/>
                </a:solidFill>
              </a:rPr>
              <a:t>.</a:t>
            </a:r>
            <a:r>
              <a:rPr lang="en-ZA" sz="2800" b="1" u="sng" dirty="0" err="1">
                <a:solidFill>
                  <a:srgbClr val="E70344"/>
                </a:solidFill>
              </a:rPr>
              <a:t>bash_history</a:t>
            </a:r>
            <a:endParaRPr lang="en-US" sz="2800" b="1" u="sng" dirty="0">
              <a:solidFill>
                <a:srgbClr val="E70344"/>
              </a:solidFill>
            </a:endParaRPr>
          </a:p>
        </p:txBody>
      </p:sp>
    </p:spTree>
    <p:extLst>
      <p:ext uri="{BB962C8B-B14F-4D97-AF65-F5344CB8AC3E}">
        <p14:creationId xmlns:p14="http://schemas.microsoft.com/office/powerpoint/2010/main" val="387425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65582" y="964992"/>
            <a:ext cx="12192000" cy="2331920"/>
          </a:xfrm>
          <a:prstGeom prst="rect">
            <a:avLst/>
          </a:prstGeom>
        </p:spPr>
        <p:txBody>
          <a:bodyPr wrap="square" anchor="t">
            <a:spAutoFit/>
          </a:bodyPr>
          <a:lstStyle/>
          <a:p>
            <a:pPr>
              <a:lnSpc>
                <a:spcPct val="107000"/>
              </a:lnSpc>
              <a:spcAft>
                <a:spcPts val="0"/>
              </a:spcAft>
            </a:pPr>
            <a:r>
              <a:rPr lang="en-ZA" sz="1700" b="1"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On </a:t>
            </a:r>
            <a:r>
              <a:rPr lang="en-ZA" sz="1700" b="1" dirty="0">
                <a:solidFill>
                  <a:srgbClr val="0EE303"/>
                </a:solidFill>
                <a:effectLst/>
                <a:latin typeface="Calibri" charset="0"/>
                <a:ea typeface="Calibri" panose="020F0502020204030204" pitchFamily="34" charset="0"/>
                <a:cs typeface="Times New Roman" panose="02020603050405020304" pitchFamily="18" charset="0"/>
              </a:rPr>
              <a:t>Sept-</a:t>
            </a:r>
            <a:r>
              <a:rPr lang="en-ZA" sz="1700" b="1"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26 - </a:t>
            </a:r>
            <a:r>
              <a:rPr lang="en-ZA" sz="1700" b="1" dirty="0">
                <a:solidFill>
                  <a:srgbClr val="E70344"/>
                </a:solidFill>
                <a:effectLst/>
                <a:latin typeface="Calibri" panose="020F0502020204030204" pitchFamily="34" charset="0"/>
                <a:ea typeface="Calibri" panose="020F0502020204030204" pitchFamily="34" charset="0"/>
                <a:cs typeface="Times New Roman" panose="02020603050405020304" pitchFamily="18" charset="0"/>
              </a:rPr>
              <a:t>No5 &amp; compress are compiled </a:t>
            </a:r>
            <a:r>
              <a:rPr lang="en-ZA" sz="1700" b="1"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using </a:t>
            </a:r>
            <a:r>
              <a:rPr lang="en-ZA" sz="1700" b="1" dirty="0" err="1">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gcc</a:t>
            </a:r>
            <a:r>
              <a:rPr lang="en-ZA" sz="1700" b="1"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rPr>
              <a:t> by the “well meaning” sys admin ‘Will Meaning’ using  the default ‘pi’ username.</a:t>
            </a:r>
          </a:p>
          <a:p>
            <a:pPr>
              <a:lnSpc>
                <a:spcPct val="107000"/>
              </a:lnSpc>
              <a:spcAft>
                <a:spcPts val="0"/>
              </a:spcAft>
            </a:pP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	- ‘pi’  has </a:t>
            </a:r>
            <a:r>
              <a:rPr lang="en-ZA" sz="1700" b="1" dirty="0" err="1">
                <a:solidFill>
                  <a:srgbClr val="0EE303"/>
                </a:solidFill>
                <a:latin typeface="Calibri" panose="020F0502020204030204" pitchFamily="34" charset="0"/>
                <a:ea typeface="Calibri" panose="020F0502020204030204" pitchFamily="34" charset="0"/>
                <a:cs typeface="Times New Roman" panose="02020603050405020304" pitchFamily="18" charset="0"/>
              </a:rPr>
              <a:t>sudoer</a:t>
            </a: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 permissions.</a:t>
            </a:r>
          </a:p>
          <a:p>
            <a:pPr>
              <a:lnSpc>
                <a:spcPct val="107000"/>
              </a:lnSpc>
              <a:spcAft>
                <a:spcPts val="0"/>
              </a:spcAft>
            </a:pP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	- The </a:t>
            </a:r>
            <a:r>
              <a:rPr lang="en-ZA" sz="1700" b="1" dirty="0" err="1">
                <a:solidFill>
                  <a:srgbClr val="0EE303"/>
                </a:solidFill>
                <a:latin typeface="Calibri" panose="020F0502020204030204" pitchFamily="34" charset="0"/>
                <a:ea typeface="Calibri" panose="020F0502020204030204" pitchFamily="34" charset="0"/>
                <a:cs typeface="Times New Roman" panose="02020603050405020304" pitchFamily="18" charset="0"/>
              </a:rPr>
              <a:t>sudo</a:t>
            </a: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 command is used to copy No5 to /</a:t>
            </a:r>
            <a:r>
              <a:rPr lang="en-ZA" sz="1700" b="1" dirty="0" err="1">
                <a:solidFill>
                  <a:srgbClr val="0EE303"/>
                </a:solidFill>
                <a:latin typeface="Calibri" panose="020F0502020204030204" pitchFamily="34" charset="0"/>
                <a:ea typeface="Calibri" panose="020F0502020204030204" pitchFamily="34" charset="0"/>
                <a:cs typeface="Times New Roman" panose="02020603050405020304" pitchFamily="18" charset="0"/>
              </a:rPr>
              <a:t>etc</a:t>
            </a: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	- The </a:t>
            </a:r>
            <a:r>
              <a:rPr lang="en-ZA" sz="1700" b="1" dirty="0" err="1">
                <a:solidFill>
                  <a:srgbClr val="0EE303"/>
                </a:solidFill>
                <a:latin typeface="Calibri" panose="020F0502020204030204" pitchFamily="34" charset="0"/>
                <a:ea typeface="Calibri" panose="020F0502020204030204" pitchFamily="34" charset="0"/>
                <a:cs typeface="Times New Roman" panose="02020603050405020304" pitchFamily="18" charset="0"/>
              </a:rPr>
              <a:t>sudo</a:t>
            </a: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 command is used to copy compress to /</a:t>
            </a:r>
            <a:r>
              <a:rPr lang="en-ZA" sz="1700" b="1" dirty="0" err="1">
                <a:solidFill>
                  <a:srgbClr val="0EE303"/>
                </a:solidFill>
                <a:latin typeface="Calibri" panose="020F0502020204030204" pitchFamily="34" charset="0"/>
                <a:ea typeface="Calibri" panose="020F0502020204030204" pitchFamily="34" charset="0"/>
                <a:cs typeface="Times New Roman" panose="02020603050405020304" pitchFamily="18" charset="0"/>
              </a:rPr>
              <a:t>usr</a:t>
            </a: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/bin </a:t>
            </a:r>
          </a:p>
          <a:p>
            <a:pPr>
              <a:lnSpc>
                <a:spcPct val="107000"/>
              </a:lnSpc>
              <a:spcAft>
                <a:spcPts val="0"/>
              </a:spcAft>
            </a:pP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a:t>
            </a:r>
            <a:r>
              <a:rPr lang="en-ZA" sz="1700" b="1" dirty="0" err="1">
                <a:solidFill>
                  <a:srgbClr val="0EE303"/>
                </a:solidFill>
                <a:latin typeface="Calibri" panose="020F0502020204030204" pitchFamily="34" charset="0"/>
                <a:ea typeface="Calibri" panose="020F0502020204030204" pitchFamily="34" charset="0"/>
                <a:cs typeface="Times New Roman" panose="02020603050405020304" pitchFamily="18" charset="0"/>
              </a:rPr>
              <a:t>usr</a:t>
            </a: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/bin is a directory set in PATH environment variable. So when ‘compress’ is typed in the command line it will run no matter what the present working directory is as the system knows to search directories set in PATH)</a:t>
            </a:r>
          </a:p>
          <a:p>
            <a:pPr>
              <a:lnSpc>
                <a:spcPct val="107000"/>
              </a:lnSpc>
              <a:spcAft>
                <a:spcPts val="0"/>
              </a:spcAft>
            </a:pP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	(At this point the No5 &amp; compress files that were copied using </a:t>
            </a:r>
            <a:r>
              <a:rPr lang="en-ZA" sz="1700" b="1" dirty="0" err="1">
                <a:solidFill>
                  <a:srgbClr val="0EE303"/>
                </a:solidFill>
                <a:latin typeface="Calibri" panose="020F0502020204030204" pitchFamily="34" charset="0"/>
                <a:ea typeface="Calibri" panose="020F0502020204030204" pitchFamily="34" charset="0"/>
                <a:cs typeface="Times New Roman" panose="02020603050405020304" pitchFamily="18" charset="0"/>
              </a:rPr>
              <a:t>sudo</a:t>
            </a: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 are effectively’</a:t>
            </a:r>
            <a:r>
              <a:rPr lang="en-ZA" sz="1700" b="1" dirty="0">
                <a:solidFill>
                  <a:srgbClr val="E70344"/>
                </a:solidFill>
                <a:latin typeface="Calibri" panose="020F0502020204030204" pitchFamily="34" charset="0"/>
                <a:ea typeface="Calibri" panose="020F0502020204030204" pitchFamily="34" charset="0"/>
                <a:cs typeface="Times New Roman" panose="02020603050405020304" pitchFamily="18" charset="0"/>
              </a:rPr>
              <a:t> owned as ‘root’ </a:t>
            </a: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	- </a:t>
            </a:r>
            <a:r>
              <a:rPr lang="en-ZA" sz="1700" b="1" dirty="0">
                <a:solidFill>
                  <a:srgbClr val="E70344"/>
                </a:solidFill>
                <a:latin typeface="Calibri" panose="020F0502020204030204" pitchFamily="34" charset="0"/>
                <a:ea typeface="Calibri" panose="020F0502020204030204" pitchFamily="34" charset="0"/>
                <a:cs typeface="Times New Roman" panose="02020603050405020304" pitchFamily="18" charset="0"/>
              </a:rPr>
              <a:t>The No5 program has its SUID bit set</a:t>
            </a:r>
            <a:r>
              <a:rPr lang="en-ZA" sz="1700" b="1" dirty="0">
                <a:solidFill>
                  <a:srgbClr val="0EE303"/>
                </a:solidFill>
                <a:latin typeface="Calibri" panose="020F0502020204030204" pitchFamily="34" charset="0"/>
                <a:ea typeface="Calibri" panose="020F0502020204030204" pitchFamily="34" charset="0"/>
                <a:cs typeface="Times New Roman" panose="02020603050405020304" pitchFamily="18" charset="0"/>
              </a:rPr>
              <a:t> (The program can  be run by other users effectively having owner/root permissions)</a:t>
            </a:r>
          </a:p>
        </p:txBody>
      </p:sp>
      <p:sp>
        <p:nvSpPr>
          <p:cNvPr id="3" name="Rectangle 2"/>
          <p:cNvSpPr/>
          <p:nvPr/>
        </p:nvSpPr>
        <p:spPr>
          <a:xfrm>
            <a:off x="-56204" y="3257174"/>
            <a:ext cx="12192000" cy="4291559"/>
          </a:xfrm>
          <a:prstGeom prst="rect">
            <a:avLst/>
          </a:prstGeom>
        </p:spPr>
        <p:txBody>
          <a:bodyPr wrap="square" anchor="t">
            <a:spAutoFit/>
          </a:bodyPr>
          <a:lstStyle/>
          <a:p>
            <a:pPr>
              <a:lnSpc>
                <a:spcPct val="107000"/>
              </a:lnSpc>
              <a:spcAft>
                <a:spcPts val="0"/>
              </a:spcAft>
            </a:pPr>
            <a:r>
              <a:rPr lang="en-ZA" sz="1700" b="1" dirty="0">
                <a:solidFill>
                  <a:srgbClr val="0EE303"/>
                </a:solidFill>
                <a:latin typeface="Calibri" panose="020F0502020204030204" pitchFamily="34" charset="0"/>
                <a:ea typeface="Calibri" panose="020F0502020204030204" pitchFamily="34" charset="0"/>
                <a:cs typeface="Calibri" panose="020F0502020204030204" pitchFamily="34" charset="0"/>
              </a:rPr>
              <a:t>On Oct 23 - </a:t>
            </a:r>
            <a:r>
              <a:rPr lang="en-ZA" sz="1700" b="1" i="1" dirty="0">
                <a:solidFill>
                  <a:srgbClr val="0EE303"/>
                </a:solidFill>
                <a:latin typeface="Calibri" panose="020F0502020204030204" pitchFamily="34" charset="0"/>
                <a:cs typeface="Calibri" panose="020F0502020204030204" pitchFamily="34" charset="0"/>
              </a:rPr>
              <a:t>J F Sabastian logs into his account with the username ‘</a:t>
            </a:r>
            <a:r>
              <a:rPr lang="en-ZA" sz="1700" b="1" i="1" dirty="0" err="1">
                <a:solidFill>
                  <a:srgbClr val="0EE303"/>
                </a:solidFill>
                <a:latin typeface="Calibri" panose="020F0502020204030204" pitchFamily="34" charset="0"/>
                <a:cs typeface="Calibri" panose="020F0502020204030204" pitchFamily="34" charset="0"/>
              </a:rPr>
              <a:t>jf</a:t>
            </a:r>
            <a:r>
              <a:rPr lang="en-ZA" sz="1700" b="1" i="1" dirty="0">
                <a:solidFill>
                  <a:srgbClr val="0EE303"/>
                </a:solidFill>
                <a:latin typeface="Calibri" panose="020F0502020204030204" pitchFamily="34" charset="0"/>
                <a:cs typeface="Calibri" panose="020F0502020204030204" pitchFamily="34" charset="0"/>
              </a:rPr>
              <a:t>’ .</a:t>
            </a:r>
          </a:p>
          <a:p>
            <a:pPr>
              <a:lnSpc>
                <a:spcPct val="107000"/>
              </a:lnSpc>
              <a:spcAft>
                <a:spcPts val="0"/>
              </a:spcAft>
            </a:pP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+11:19 – </a:t>
            </a:r>
            <a:r>
              <a:rPr lang="en-ZA" sz="1700" b="1" i="1" dirty="0" err="1">
                <a:solidFill>
                  <a:srgbClr val="DD094B"/>
                </a:solidFill>
                <a:latin typeface="Calibri" panose="020F0502020204030204" pitchFamily="34" charset="0"/>
                <a:ea typeface="Calibri" panose="020F0502020204030204" pitchFamily="34" charset="0"/>
                <a:cs typeface="Calibri" panose="020F0502020204030204" pitchFamily="34" charset="0"/>
              </a:rPr>
              <a:t>jf</a:t>
            </a:r>
            <a:r>
              <a:rPr lang="en-ZA" sz="1700" b="1" i="1" dirty="0">
                <a:solidFill>
                  <a:srgbClr val="DD094B"/>
                </a:solidFill>
                <a:latin typeface="Calibri" panose="020F0502020204030204" pitchFamily="34" charset="0"/>
                <a:ea typeface="Calibri" panose="020F0502020204030204" pitchFamily="34" charset="0"/>
                <a:cs typeface="Calibri" panose="020F0502020204030204" pitchFamily="34" charset="0"/>
              </a:rPr>
              <a:t> creates a txt file named ‘tar’</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and makes it executable. </a:t>
            </a:r>
          </a:p>
          <a:p>
            <a:pPr>
              <a:lnSpc>
                <a:spcPct val="107000"/>
              </a:lnSpc>
              <a:spcAft>
                <a:spcPts val="0"/>
              </a:spcAft>
            </a:pP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(tar contains a script to execute an interactive shell :    /bin/</a:t>
            </a:r>
            <a:r>
              <a:rPr lang="en-ZA" sz="1700" b="1" i="1" dirty="0" err="1">
                <a:solidFill>
                  <a:srgbClr val="0EE303"/>
                </a:solidFill>
                <a:latin typeface="Calibri" panose="020F0502020204030204" pitchFamily="34" charset="0"/>
                <a:ea typeface="Calibri" panose="020F0502020204030204" pitchFamily="34" charset="0"/>
                <a:cs typeface="Calibri" panose="020F0502020204030204" pitchFamily="34" charset="0"/>
              </a:rPr>
              <a:t>sh</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0"/>
              </a:spcAft>
            </a:pP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 </a:t>
            </a:r>
            <a:r>
              <a:rPr lang="en-ZA" sz="1700" b="1" i="1" dirty="0" err="1">
                <a:solidFill>
                  <a:srgbClr val="0EE303"/>
                </a:solidFill>
                <a:latin typeface="Calibri" panose="020F0502020204030204" pitchFamily="34" charset="0"/>
                <a:ea typeface="Calibri" panose="020F0502020204030204" pitchFamily="34" charset="0"/>
                <a:cs typeface="Calibri" panose="020F0502020204030204" pitchFamily="34" charset="0"/>
              </a:rPr>
              <a:t>jf</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adds the directory that contains the tar file to the </a:t>
            </a:r>
            <a:r>
              <a:rPr lang="en-ZA" sz="1700" b="1" i="1" dirty="0">
                <a:solidFill>
                  <a:srgbClr val="DD094B"/>
                </a:solidFill>
                <a:latin typeface="Calibri" panose="020F0502020204030204" pitchFamily="34" charset="0"/>
                <a:ea typeface="Calibri" panose="020F0502020204030204" pitchFamily="34" charset="0"/>
                <a:cs typeface="Calibri" panose="020F0502020204030204" pitchFamily="34" charset="0"/>
              </a:rPr>
              <a:t>beginning of the PATH environment variable</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0"/>
              </a:spcAft>
            </a:pP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(so if ever ‘tar’ is called it will search this directory before searching for the directory of the genuine tar program.</a:t>
            </a:r>
          </a:p>
          <a:p>
            <a:pPr>
              <a:lnSpc>
                <a:spcPct val="107000"/>
              </a:lnSpc>
              <a:spcAft>
                <a:spcPts val="0"/>
              </a:spcAft>
            </a:pP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+11:21- </a:t>
            </a:r>
            <a:r>
              <a:rPr lang="en-ZA" sz="1700" b="1" i="1" err="1">
                <a:solidFill>
                  <a:srgbClr val="0EE303"/>
                </a:solidFill>
                <a:latin typeface="Calibri" panose="020F0502020204030204" pitchFamily="34" charset="0"/>
                <a:ea typeface="Calibri" panose="020F0502020204030204" pitchFamily="34" charset="0"/>
                <a:cs typeface="Calibri" panose="020F0502020204030204" pitchFamily="34" charset="0"/>
              </a:rPr>
              <a:t>jf</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created a bogus file named foo.txt</a:t>
            </a:r>
          </a:p>
          <a:p>
            <a:pPr>
              <a:lnSpc>
                <a:spcPct val="107000"/>
              </a:lnSpc>
              <a:spcAft>
                <a:spcPts val="0"/>
              </a:spcAft>
            </a:pP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a:t>
            </a:r>
            <a:r>
              <a:rPr lang="en-ZA" sz="1700" b="1" i="1" err="1">
                <a:solidFill>
                  <a:srgbClr val="0EE303"/>
                </a:solidFill>
                <a:latin typeface="Calibri" panose="020F0502020204030204" pitchFamily="34" charset="0"/>
                <a:ea typeface="Calibri" panose="020F0502020204030204" pitchFamily="34" charset="0"/>
                <a:cs typeface="Calibri" panose="020F0502020204030204" pitchFamily="34" charset="0"/>
              </a:rPr>
              <a:t>jf</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a:t>
            </a:r>
            <a:r>
              <a:rPr lang="en-ZA" sz="1700" b="1" i="1" dirty="0">
                <a:solidFill>
                  <a:srgbClr val="DD094B"/>
                </a:solidFill>
                <a:latin typeface="Calibri" panose="020F0502020204030204" pitchFamily="34" charset="0"/>
                <a:ea typeface="Calibri" panose="020F0502020204030204" pitchFamily="34" charset="0"/>
                <a:cs typeface="Calibri" panose="020F0502020204030204" pitchFamily="34" charset="0"/>
              </a:rPr>
              <a:t>executes the compress program </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and passes in foo.txt as an argument.</a:t>
            </a:r>
          </a:p>
          <a:p>
            <a:pPr>
              <a:lnSpc>
                <a:spcPct val="107000"/>
              </a:lnSpc>
              <a:spcAft>
                <a:spcPts val="0"/>
              </a:spcAft>
            </a:pP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 The compress file now runs with </a:t>
            </a:r>
            <a:r>
              <a:rPr lang="en-ZA" sz="1700" b="1" i="1" dirty="0">
                <a:solidFill>
                  <a:srgbClr val="DD094B"/>
                </a:solidFill>
                <a:latin typeface="Calibri" panose="020F0502020204030204" pitchFamily="34" charset="0"/>
                <a:ea typeface="Calibri" panose="020F0502020204030204" pitchFamily="34" charset="0"/>
                <a:cs typeface="Calibri" panose="020F0502020204030204" pitchFamily="34" charset="0"/>
              </a:rPr>
              <a:t>root privileges</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as dictated by the SUID bit.</a:t>
            </a:r>
          </a:p>
          <a:p>
            <a:pPr>
              <a:lnSpc>
                <a:spcPct val="107000"/>
              </a:lnSpc>
              <a:spcAft>
                <a:spcPts val="0"/>
              </a:spcAft>
            </a:pP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-The compress file runs the bash command ‘ </a:t>
            </a:r>
            <a:r>
              <a:rPr lang="en-ZA" sz="1700" b="1" i="1" dirty="0">
                <a:solidFill>
                  <a:srgbClr val="DD094B"/>
                </a:solidFill>
                <a:latin typeface="Calibri" panose="020F0502020204030204" pitchFamily="34" charset="0"/>
                <a:ea typeface="Calibri" panose="020F0502020204030204" pitchFamily="34" charset="0"/>
                <a:cs typeface="Calibri" panose="020F0502020204030204" pitchFamily="34" charset="0"/>
              </a:rPr>
              <a:t>tar</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a:t>
            </a:r>
            <a:r>
              <a:rPr lang="en-ZA" sz="1700" b="1" i="1" dirty="0" err="1">
                <a:solidFill>
                  <a:srgbClr val="0EE303"/>
                </a:solidFill>
                <a:latin typeface="Calibri" panose="020F0502020204030204" pitchFamily="34" charset="0"/>
                <a:ea typeface="Calibri" panose="020F0502020204030204" pitchFamily="34" charset="0"/>
                <a:cs typeface="Calibri" panose="020F0502020204030204" pitchFamily="34" charset="0"/>
              </a:rPr>
              <a:t>xvf</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0"/>
              </a:spcAft>
            </a:pP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-The system searches for tar , finds it in the </a:t>
            </a:r>
            <a:r>
              <a:rPr lang="en-ZA" sz="1700" b="1" i="1" dirty="0">
                <a:solidFill>
                  <a:srgbClr val="DD094B"/>
                </a:solidFill>
                <a:latin typeface="Calibri" panose="020F0502020204030204" pitchFamily="34" charset="0"/>
                <a:ea typeface="Calibri" panose="020F0502020204030204" pitchFamily="34" charset="0"/>
                <a:cs typeface="Calibri" panose="020F0502020204030204" pitchFamily="34" charset="0"/>
              </a:rPr>
              <a:t>PATH variable directory </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containing the tar script.</a:t>
            </a:r>
          </a:p>
          <a:p>
            <a:pPr>
              <a:lnSpc>
                <a:spcPct val="107000"/>
              </a:lnSpc>
              <a:spcAft>
                <a:spcPts val="0"/>
              </a:spcAft>
            </a:pP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 The tar script is </a:t>
            </a:r>
            <a:r>
              <a:rPr lang="en-ZA" sz="1700" b="1" i="1" dirty="0">
                <a:solidFill>
                  <a:srgbClr val="DD094B"/>
                </a:solidFill>
                <a:latin typeface="Calibri" panose="020F0502020204030204" pitchFamily="34" charset="0"/>
                <a:ea typeface="Calibri" panose="020F0502020204030204" pitchFamily="34" charset="0"/>
                <a:cs typeface="Calibri" panose="020F0502020204030204" pitchFamily="34" charset="0"/>
              </a:rPr>
              <a:t>run as root</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as it inherits permissions of the principal (compress).</a:t>
            </a:r>
          </a:p>
          <a:p>
            <a:pPr>
              <a:lnSpc>
                <a:spcPct val="107000"/>
              </a:lnSpc>
              <a:spcAft>
                <a:spcPts val="0"/>
              </a:spcAft>
            </a:pP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 </a:t>
            </a:r>
            <a:r>
              <a:rPr lang="en-ZA" sz="1700" b="1" i="1" dirty="0" err="1">
                <a:solidFill>
                  <a:srgbClr val="0EE303"/>
                </a:solidFill>
                <a:latin typeface="Calibri" panose="020F0502020204030204" pitchFamily="34" charset="0"/>
                <a:ea typeface="Calibri" panose="020F0502020204030204" pitchFamily="34" charset="0"/>
                <a:cs typeface="Calibri" panose="020F0502020204030204" pitchFamily="34" charset="0"/>
              </a:rPr>
              <a:t>jf</a:t>
            </a:r>
            <a:r>
              <a:rPr lang="en-ZA" sz="1700" b="1" i="1" dirty="0">
                <a:solidFill>
                  <a:srgbClr val="0EE303"/>
                </a:solidFill>
                <a:latin typeface="Calibri" panose="020F0502020204030204" pitchFamily="34" charset="0"/>
                <a:ea typeface="Calibri" panose="020F0502020204030204" pitchFamily="34" charset="0"/>
                <a:cs typeface="Calibri" panose="020F0502020204030204" pitchFamily="34" charset="0"/>
              </a:rPr>
              <a:t> now runs an interactive shell as a ‘ root ‘ user.</a:t>
            </a:r>
          </a:p>
          <a:p>
            <a:pPr>
              <a:lnSpc>
                <a:spcPct val="107000"/>
              </a:lnSpc>
              <a:spcAft>
                <a:spcPts val="0"/>
              </a:spcAft>
            </a:pPr>
            <a:endParaRPr lang="en-ZA" sz="1700" b="1" dirty="0">
              <a:solidFill>
                <a:srgbClr val="0EE303"/>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endParaRPr lang="en-ZA" sz="1700" b="1" dirty="0">
              <a:solidFill>
                <a:srgbClr val="0EE303"/>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en-ZA" sz="1700" b="1" dirty="0">
                <a:solidFill>
                  <a:srgbClr val="0EE303"/>
                </a:solidFill>
                <a:latin typeface="Calibri" panose="020F0502020204030204" pitchFamily="34" charset="0"/>
                <a:ea typeface="Calibri" panose="020F0502020204030204" pitchFamily="34" charset="0"/>
                <a:cs typeface="Calibri" panose="020F0502020204030204" pitchFamily="34" charset="0"/>
              </a:rPr>
              <a:t> </a:t>
            </a:r>
          </a:p>
        </p:txBody>
      </p:sp>
      <p:sp>
        <p:nvSpPr>
          <p:cNvPr id="4" name="TextBox 3"/>
          <p:cNvSpPr txBox="1"/>
          <p:nvPr/>
        </p:nvSpPr>
        <p:spPr>
          <a:xfrm>
            <a:off x="2847689" y="399113"/>
            <a:ext cx="3048000" cy="369332"/>
          </a:xfrm>
          <a:prstGeom prst="rect">
            <a:avLst/>
          </a:prstGeom>
        </p:spPr>
        <p:txBody>
          <a:bodyPr rtlCol="0">
            <a:spAutoFit/>
          </a:bodyPr>
          <a:lstStyle/>
          <a:p>
            <a:r>
              <a:rPr lang="en-US" b="1" dirty="0">
                <a:solidFill>
                  <a:srgbClr val="E70344"/>
                </a:solidFill>
                <a:latin typeface="Calibri"/>
              </a:rPr>
              <a:t>PATH POISONING: in depth </a:t>
            </a:r>
          </a:p>
        </p:txBody>
      </p:sp>
    </p:spTree>
    <p:extLst>
      <p:ext uri="{BB962C8B-B14F-4D97-AF65-F5344CB8AC3E}">
        <p14:creationId xmlns:p14="http://schemas.microsoft.com/office/powerpoint/2010/main" val="174274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290508" y="532060"/>
            <a:ext cx="9748157" cy="5401479"/>
          </a:xfrm>
          <a:prstGeom prst="rect">
            <a:avLst/>
          </a:prstGeom>
          <a:noFill/>
        </p:spPr>
        <p:txBody>
          <a:bodyPr wrap="square" rtlCol="0" anchor="t">
            <a:spAutoFit/>
          </a:bodyPr>
          <a:lstStyle/>
          <a:p>
            <a:pPr algn="ctr">
              <a:lnSpc>
                <a:spcPct val="150000"/>
              </a:lnSpc>
            </a:pPr>
            <a:r>
              <a:rPr lang="en-ZA" sz="2000" b="1" u="sng" spc="300" dirty="0">
                <a:solidFill>
                  <a:srgbClr val="DD094B"/>
                </a:solidFill>
                <a:latin typeface="Lucida Console" panose="020B0609040504020204" pitchFamily="49" charset="0"/>
              </a:rPr>
              <a:t>OVERVIEW:</a:t>
            </a:r>
            <a:endParaRPr lang="en-US" sz="2000" b="1" u="sng" spc="300" dirty="0">
              <a:solidFill>
                <a:srgbClr val="DD094B"/>
              </a:solidFill>
              <a:latin typeface="Lucida Console" panose="020B0609040504020204" pitchFamily="49" charset="0"/>
            </a:endParaRPr>
          </a:p>
          <a:p>
            <a:pPr marL="285750" indent="-285750">
              <a:lnSpc>
                <a:spcPct val="150000"/>
              </a:lnSpc>
              <a:buFont typeface="Arial" panose="020B0604020202020204" pitchFamily="34" charset="0"/>
              <a:buChar char="•"/>
            </a:pPr>
            <a:r>
              <a:rPr lang="en-US" b="1" spc="300" dirty="0">
                <a:solidFill>
                  <a:srgbClr val="00B050"/>
                </a:solidFill>
                <a:latin typeface="Trebuchet MS"/>
              </a:rPr>
              <a:t>The investigation started on the 8th of February</a:t>
            </a:r>
            <a:endParaRPr lang="en-ZA" b="1" spc="300" dirty="0">
              <a:solidFill>
                <a:srgbClr val="00B050"/>
              </a:solidFill>
              <a:latin typeface="Trebuchet MS"/>
            </a:endParaRPr>
          </a:p>
          <a:p>
            <a:pPr marL="285750" indent="-285750">
              <a:lnSpc>
                <a:spcPct val="150000"/>
              </a:lnSpc>
              <a:buFont typeface="Arial" panose="020B0604020202020204" pitchFamily="34" charset="0"/>
              <a:buChar char="•"/>
            </a:pPr>
            <a:endParaRPr lang="en-ZA" b="1" spc="300" dirty="0">
              <a:solidFill>
                <a:srgbClr val="0EE303"/>
              </a:solidFill>
              <a:latin typeface="Lucida Console" panose="020B0609040504020204" pitchFamily="49" charset="0"/>
            </a:endParaRPr>
          </a:p>
          <a:p>
            <a:pPr marL="285750" indent="-285750">
              <a:lnSpc>
                <a:spcPct val="150000"/>
              </a:lnSpc>
              <a:buFont typeface="Arial" panose="020B0604020202020204" pitchFamily="34" charset="0"/>
              <a:buChar char="•"/>
            </a:pPr>
            <a:r>
              <a:rPr lang="en-US" b="1" spc="300" dirty="0">
                <a:solidFill>
                  <a:srgbClr val="00B050"/>
                </a:solidFill>
                <a:latin typeface="Trebuchet MS"/>
              </a:rPr>
              <a:t>Our forensics team was informed of a compromised system that had been used for illicit activities of unknown nature</a:t>
            </a:r>
            <a:r>
              <a:rPr lang="en-GB" b="1" spc="300" dirty="0">
                <a:solidFill>
                  <a:srgbClr val="0EE303"/>
                </a:solidFill>
                <a:latin typeface="Lucida Console" panose="020B0609040504020204" pitchFamily="49" charset="0"/>
              </a:rPr>
              <a:t> </a:t>
            </a:r>
          </a:p>
          <a:p>
            <a:pPr>
              <a:lnSpc>
                <a:spcPct val="150000"/>
              </a:lnSpc>
            </a:pPr>
            <a:r>
              <a:rPr lang="en-US" b="1" spc="300" dirty="0">
                <a:solidFill>
                  <a:srgbClr val="0EE303"/>
                </a:solidFill>
                <a:latin typeface="Lucida Console" charset="0"/>
              </a:rPr>
              <a:t> </a:t>
            </a:r>
            <a:endParaRPr lang="en-ZA" b="1" spc="300" dirty="0">
              <a:solidFill>
                <a:srgbClr val="0EE303"/>
              </a:solidFill>
              <a:latin typeface="Lucida Console" charset="0"/>
            </a:endParaRPr>
          </a:p>
          <a:p>
            <a:pPr algn="ctr">
              <a:lnSpc>
                <a:spcPct val="150000"/>
              </a:lnSpc>
            </a:pPr>
            <a:r>
              <a:rPr lang="en-ZA" b="1" u="sng" dirty="0">
                <a:solidFill>
                  <a:srgbClr val="DD094B"/>
                </a:solidFill>
                <a:latin typeface="Lucida Console" charset="0"/>
              </a:rPr>
              <a:t>OBJECTIVES</a:t>
            </a:r>
          </a:p>
          <a:p>
            <a:pPr marL="285750" indent="-285750">
              <a:lnSpc>
                <a:spcPct val="150000"/>
              </a:lnSpc>
              <a:buFont typeface="Arial" panose="020B0604020202020204" pitchFamily="34" charset="0"/>
              <a:buChar char="•"/>
            </a:pPr>
            <a:r>
              <a:rPr lang="en-ZA" b="1" dirty="0">
                <a:solidFill>
                  <a:srgbClr val="00B050"/>
                </a:solidFill>
                <a:latin typeface="Trebuchet MS"/>
              </a:rPr>
              <a:t>Discover how the system was compromised</a:t>
            </a:r>
          </a:p>
          <a:p>
            <a:pPr marL="285750" indent="-285750">
              <a:lnSpc>
                <a:spcPct val="150000"/>
              </a:lnSpc>
              <a:buFont typeface="Arial" panose="020B0604020202020204" pitchFamily="34" charset="0"/>
              <a:buChar char="•"/>
            </a:pPr>
            <a:endParaRPr lang="en-ZA" b="1" dirty="0">
              <a:solidFill>
                <a:srgbClr val="0EE303"/>
              </a:solidFill>
              <a:latin typeface="Lucida Console" panose="020B0609040504020204" pitchFamily="49" charset="0"/>
            </a:endParaRPr>
          </a:p>
          <a:p>
            <a:pPr marL="285750" indent="-285750">
              <a:lnSpc>
                <a:spcPct val="150000"/>
              </a:lnSpc>
              <a:buFont typeface="Arial" panose="020B0604020202020204" pitchFamily="34" charset="0"/>
              <a:buChar char="•"/>
            </a:pPr>
            <a:r>
              <a:rPr lang="en-ZA" b="1" dirty="0">
                <a:solidFill>
                  <a:srgbClr val="00B050"/>
                </a:solidFill>
                <a:latin typeface="Trebuchet MS"/>
              </a:rPr>
              <a:t>Gather irrefutable evidence of any suspect/s involved whilst remaining in accordance with all articles of ACPO [Association of Chief Police Officers]</a:t>
            </a:r>
            <a:r>
              <a:rPr lang="en-ZA" b="1" dirty="0">
                <a:solidFill>
                  <a:srgbClr val="0EE303"/>
                </a:solidFill>
                <a:latin typeface="Lucida Console" panose="020B0609040504020204" pitchFamily="49" charset="0"/>
              </a:rPr>
              <a:t> </a:t>
            </a:r>
            <a:endParaRPr lang="en-GB" dirty="0">
              <a:solidFill>
                <a:srgbClr val="0EE303"/>
              </a:solidFill>
              <a:latin typeface="Lucida Console" panose="020B0609040504020204" pitchFamily="49" charset="0"/>
            </a:endParaRPr>
          </a:p>
          <a:p>
            <a:pPr algn="ctr">
              <a:lnSpc>
                <a:spcPct val="150000"/>
              </a:lnSpc>
            </a:pPr>
            <a:endParaRPr lang="en-GB" dirty="0">
              <a:solidFill>
                <a:srgbClr val="0EE303"/>
              </a:solidFill>
              <a:latin typeface="Lucida Console" panose="020B0609040504020204" pitchFamily="49" charset="0"/>
            </a:endParaRPr>
          </a:p>
          <a:p>
            <a:pPr algn="ctr"/>
            <a:endParaRPr lang="en-GB" dirty="0">
              <a:solidFill>
                <a:srgbClr val="0EE303"/>
              </a:solidFill>
            </a:endParaRPr>
          </a:p>
        </p:txBody>
      </p:sp>
    </p:spTree>
    <p:extLst>
      <p:ext uri="{BB962C8B-B14F-4D97-AF65-F5344CB8AC3E}">
        <p14:creationId xmlns:p14="http://schemas.microsoft.com/office/powerpoint/2010/main" val="400947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47638" y="1462088"/>
            <a:ext cx="9872908" cy="7766050"/>
          </a:xfrm>
          <a:prstGeom prst="rect">
            <a:avLst/>
          </a:prstGeom>
        </p:spPr>
        <p:txBody>
          <a:bodyPr wrap="square" anchor="t">
            <a:spAutoFit/>
          </a:bodyPr>
          <a:lstStyle/>
          <a:p>
            <a:pPr>
              <a:lnSpc>
                <a:spcPct val="107000"/>
              </a:lnSpc>
            </a:pP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The Attack took place on the 23rd of October </a:t>
            </a:r>
            <a:endParaRPr lang="en-US"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[11:21]</a:t>
            </a:r>
            <a:endParaRPr lang="en-US"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JF elevated user privilege by exploiting the compress function</a:t>
            </a:r>
            <a:endParaRPr lang="en-US"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This is known as path poisoning when a user uses a program that allows the user temporary use of root commands in this case the exploitable "Compress" function,.. Will be explained later</a:t>
            </a:r>
          </a:p>
          <a:p>
            <a:pPr>
              <a:lnSpc>
                <a:spcPct val="107000"/>
              </a:lnSpc>
            </a:pPr>
            <a:endPar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[11:22]</a:t>
            </a:r>
          </a:p>
          <a:p>
            <a:pPr>
              <a:lnSpc>
                <a:spcPct val="107000"/>
              </a:lnSpc>
            </a:pP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This allows JF to edit the </a:t>
            </a:r>
            <a:r>
              <a:rPr lang="en-ZA" dirty="0" err="1">
                <a:solidFill>
                  <a:srgbClr val="00B050"/>
                </a:solidFill>
                <a:latin typeface="Calibri" panose="020F0502020204030204" pitchFamily="34" charset="0"/>
                <a:ea typeface="Calibri" panose="020F0502020204030204" pitchFamily="34" charset="0"/>
                <a:cs typeface="Times New Roman" panose="02020603050405020304" pitchFamily="18" charset="0"/>
              </a:rPr>
              <a:t>crontab</a:t>
            </a: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 to run "No5" every Minute to warwick.co.</a:t>
            </a:r>
            <a:r>
              <a:rPr lang="en-ZA" dirty="0" err="1">
                <a:solidFill>
                  <a:srgbClr val="00B050"/>
                </a:solidFill>
                <a:latin typeface="Calibri" panose="020F0502020204030204" pitchFamily="34" charset="0"/>
                <a:ea typeface="Calibri" panose="020F0502020204030204" pitchFamily="34" charset="0"/>
                <a:cs typeface="Times New Roman" panose="02020603050405020304" pitchFamily="18" charset="0"/>
              </a:rPr>
              <a:t>uk</a:t>
            </a: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 [195.40.75.103</a:t>
            </a:r>
            <a:r>
              <a:rPr lang="en-ZA" dirty="0">
                <a:solidFill>
                  <a:srgbClr val="00B050"/>
                </a:solidFill>
                <a:latin typeface="Calibri"/>
                <a:ea typeface="Calibri" panose="020F0502020204030204" pitchFamily="34" charset="0"/>
                <a:cs typeface="Times New Roman" panose="02020603050405020304" pitchFamily="18" charset="0"/>
              </a:rPr>
              <a:t>]</a:t>
            </a: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 in order to DDoS it.</a:t>
            </a:r>
          </a:p>
          <a:p>
            <a:pPr>
              <a:lnSpc>
                <a:spcPct val="107000"/>
              </a:lnSpc>
            </a:pPr>
            <a:endPar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[11:34]</a:t>
            </a:r>
          </a:p>
          <a:p>
            <a:pPr>
              <a:lnSpc>
                <a:spcPct val="107000"/>
              </a:lnSpc>
            </a:pP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JF Deletes the profile PI in an attempt to cover his tracks and crudely delay the DDoS attack from being stopped resulting in longer downtime for warwick.co.</a:t>
            </a:r>
            <a:r>
              <a:rPr lang="en-ZA" dirty="0" err="1">
                <a:solidFill>
                  <a:srgbClr val="00B050"/>
                </a:solidFill>
                <a:latin typeface="Calibri" panose="020F0502020204030204" pitchFamily="34" charset="0"/>
                <a:ea typeface="Calibri" panose="020F0502020204030204" pitchFamily="34" charset="0"/>
                <a:cs typeface="Times New Roman" panose="02020603050405020304" pitchFamily="18" charset="0"/>
              </a:rPr>
              <a:t>uk</a:t>
            </a: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 [I'm presuming worst case scenario where as the </a:t>
            </a:r>
            <a:r>
              <a:rPr lang="en-ZA" dirty="0">
                <a:solidFill>
                  <a:srgbClr val="00B050"/>
                </a:solidFill>
                <a:latin typeface="Calibri" charset="0"/>
                <a:ea typeface="Calibri" panose="020F0502020204030204" pitchFamily="34" charset="0"/>
                <a:cs typeface="Times New Roman" panose="02020603050405020304" pitchFamily="18" charset="0"/>
              </a:rPr>
              <a:t>administrator </a:t>
            </a: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had to make another elevated profile in order to access the system]</a:t>
            </a:r>
          </a:p>
          <a:p>
            <a:pPr>
              <a:lnSpc>
                <a:spcPct val="107000"/>
              </a:lnSpc>
            </a:pPr>
            <a:endPar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endPar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  </a:t>
            </a:r>
            <a:endParaRPr lang="en-ZA" b="1" dirty="0">
              <a:solidFill>
                <a:srgbClr val="0EE303"/>
              </a:solidFill>
              <a:latin typeface="Calibri" charset="0"/>
              <a:ea typeface="Calibri" panose="020F0502020204030204" pitchFamily="34" charset="0"/>
              <a:cs typeface="Times New Roman" panose="02020603050405020304" pitchFamily="18" charset="0"/>
            </a:endParaRPr>
          </a:p>
          <a:p>
            <a:pPr>
              <a:lnSpc>
                <a:spcPct val="107000"/>
              </a:lnSpc>
            </a:pPr>
            <a:endPar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ZA" dirty="0">
                <a:solidFill>
                  <a:srgbClr val="00B050"/>
                </a:solidFill>
                <a:latin typeface="Calibri" panose="020F0502020204030204" pitchFamily="34" charset="0"/>
                <a:ea typeface="Calibri" panose="020F0502020204030204" pitchFamily="34" charset="0"/>
                <a:cs typeface="Times New Roman" panose="02020603050405020304" pitchFamily="18" charset="0"/>
              </a:rPr>
              <a:t> </a:t>
            </a:r>
            <a:r>
              <a:rPr lang="en-ZA" dirty="0">
                <a:solidFill>
                  <a:srgbClr val="0EE303"/>
                </a:solidFill>
                <a:latin typeface="Calibri" panose="020F0502020204030204" pitchFamily="34" charset="0"/>
                <a:ea typeface="Calibri" panose="020F0502020204030204" pitchFamily="34" charset="0"/>
                <a:cs typeface="Times New Roman" panose="02020603050405020304" pitchFamily="18" charset="0"/>
              </a:rPr>
              <a:t> </a:t>
            </a:r>
            <a:endParaRPr lang="en-US" dirty="0">
              <a:solidFill>
                <a:srgbClr val="0EE303"/>
              </a:solidFill>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endParaRPr lang="en-GB" sz="1600" dirty="0">
              <a:solidFill>
                <a:srgbClr val="0EE30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2117272" y="355600"/>
            <a:ext cx="8907235" cy="523220"/>
          </a:xfrm>
          <a:prstGeom prst="rect">
            <a:avLst/>
          </a:prstGeom>
          <a:noFill/>
        </p:spPr>
        <p:txBody>
          <a:bodyPr wrap="square" rtlCol="0" anchor="t">
            <a:spAutoFit/>
          </a:bodyPr>
          <a:lstStyle/>
          <a:p>
            <a:r>
              <a:rPr lang="en-ZA" sz="2800" b="1" u="sng" dirty="0">
                <a:solidFill>
                  <a:srgbClr val="E70344"/>
                </a:solidFill>
              </a:rPr>
              <a:t>HOW THE ATTACK TOOK PLACE</a:t>
            </a:r>
            <a:endParaRPr lang="en-US" sz="2800" b="1" u="sng" dirty="0">
              <a:solidFill>
                <a:srgbClr val="E70344"/>
              </a:solidFill>
            </a:endParaRPr>
          </a:p>
        </p:txBody>
      </p:sp>
    </p:spTree>
    <p:extLst>
      <p:ext uri="{BB962C8B-B14F-4D97-AF65-F5344CB8AC3E}">
        <p14:creationId xmlns:p14="http://schemas.microsoft.com/office/powerpoint/2010/main" val="310033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1425950"/>
            <a:ext cx="9918100" cy="2431435"/>
          </a:xfrm>
          <a:prstGeom prst="rect">
            <a:avLst/>
          </a:prstGeom>
        </p:spPr>
        <p:txBody>
          <a:bodyPr wrap="none" anchor="t">
            <a:spAutoFit/>
          </a:bodyPr>
          <a:lstStyle/>
          <a:p>
            <a:r>
              <a:rPr lang="en-ZA" sz="2000" b="1" dirty="0">
                <a:solidFill>
                  <a:srgbClr val="00B050"/>
                </a:solidFill>
              </a:rPr>
              <a:t>The following set of slides will display the main sources of evidence coming from</a:t>
            </a:r>
          </a:p>
          <a:p>
            <a:endParaRPr lang="en-ZA" sz="2000" b="1" dirty="0">
              <a:solidFill>
                <a:srgbClr val="0EE303"/>
              </a:solidFill>
            </a:endParaRPr>
          </a:p>
          <a:p>
            <a:r>
              <a:rPr lang="en-ZA" sz="2000" b="1" dirty="0">
                <a:solidFill>
                  <a:srgbClr val="0EE303"/>
                </a:solidFill>
              </a:rPr>
              <a:t> 	</a:t>
            </a:r>
            <a:r>
              <a:rPr lang="en-ZA" sz="2400" b="1" u="sng" dirty="0">
                <a:solidFill>
                  <a:srgbClr val="E70344"/>
                </a:solidFill>
              </a:rPr>
              <a:t>programs/files/commands</a:t>
            </a:r>
            <a:r>
              <a:rPr lang="en-ZA" sz="2000" b="1" dirty="0">
                <a:solidFill>
                  <a:srgbClr val="00B050"/>
                </a:solidFill>
              </a:rPr>
              <a:t>, </a:t>
            </a:r>
          </a:p>
          <a:p>
            <a:endParaRPr lang="en-ZA" sz="2000" b="1" dirty="0">
              <a:solidFill>
                <a:srgbClr val="0EE303"/>
              </a:solidFill>
            </a:endParaRPr>
          </a:p>
          <a:p>
            <a:r>
              <a:rPr lang="en-ZA" sz="2000" b="1" dirty="0">
                <a:solidFill>
                  <a:srgbClr val="00B050"/>
                </a:solidFill>
              </a:rPr>
              <a:t>		followed by a</a:t>
            </a:r>
            <a:r>
              <a:rPr lang="en-ZA" sz="2000" b="1" dirty="0">
                <a:solidFill>
                  <a:srgbClr val="0EE303"/>
                </a:solidFill>
              </a:rPr>
              <a:t> </a:t>
            </a:r>
            <a:r>
              <a:rPr lang="en-ZA" sz="2400" b="1" dirty="0">
                <a:solidFill>
                  <a:schemeClr val="accent2"/>
                </a:solidFill>
              </a:rPr>
              <a:t>brief description</a:t>
            </a:r>
            <a:r>
              <a:rPr lang="en-ZA" sz="2400" b="1" dirty="0">
                <a:solidFill>
                  <a:srgbClr val="00B050"/>
                </a:solidFill>
              </a:rPr>
              <a:t> </a:t>
            </a:r>
            <a:r>
              <a:rPr lang="en-ZA" sz="2000" b="1" dirty="0">
                <a:solidFill>
                  <a:srgbClr val="00B050"/>
                </a:solidFill>
              </a:rPr>
              <a:t>,</a:t>
            </a:r>
          </a:p>
          <a:p>
            <a:endParaRPr lang="en-ZA" sz="2000" b="1" dirty="0">
              <a:solidFill>
                <a:srgbClr val="0EE303"/>
              </a:solidFill>
            </a:endParaRPr>
          </a:p>
          <a:p>
            <a:r>
              <a:rPr lang="en-ZA" sz="2000" b="1" dirty="0">
                <a:solidFill>
                  <a:srgbClr val="00B050"/>
                </a:solidFill>
              </a:rPr>
              <a:t>			&amp; entries from our </a:t>
            </a:r>
            <a:r>
              <a:rPr lang="en-ZA" sz="2400" i="1" dirty="0">
                <a:solidFill>
                  <a:srgbClr val="00B050"/>
                </a:solidFill>
                <a:latin typeface="Trebuchet MS"/>
                <a:cs typeface="Arial" panose="020B0604020202020204" pitchFamily="34" charset="0"/>
              </a:rPr>
              <a:t>contemporaneous notes</a:t>
            </a:r>
            <a:r>
              <a:rPr lang="en-ZA" sz="2000" b="1" dirty="0">
                <a:solidFill>
                  <a:srgbClr val="00B050"/>
                </a:solidFill>
              </a:rPr>
              <a:t>.</a:t>
            </a:r>
          </a:p>
        </p:txBody>
      </p:sp>
      <p:sp>
        <p:nvSpPr>
          <p:cNvPr id="3" name="TextBox 2"/>
          <p:cNvSpPr txBox="1"/>
          <p:nvPr/>
        </p:nvSpPr>
        <p:spPr>
          <a:xfrm>
            <a:off x="3379652" y="461689"/>
            <a:ext cx="3629510" cy="369332"/>
          </a:xfrm>
          <a:prstGeom prst="rect">
            <a:avLst/>
          </a:prstGeom>
        </p:spPr>
        <p:txBody>
          <a:bodyPr rtlCol="0">
            <a:spAutoFit/>
          </a:bodyPr>
          <a:lstStyle/>
          <a:p>
            <a:r>
              <a:rPr lang="en-US" b="1" u="sng" dirty="0">
                <a:solidFill>
                  <a:srgbClr val="DD094B"/>
                </a:solidFill>
                <a:latin typeface="Lucida Console"/>
              </a:rPr>
              <a:t>Preliminary Evidence**:</a:t>
            </a:r>
            <a:endParaRPr lang="en-US" dirty="0"/>
          </a:p>
        </p:txBody>
      </p:sp>
      <p:sp>
        <p:nvSpPr>
          <p:cNvPr id="5" name="TextBox 4"/>
          <p:cNvSpPr txBox="1"/>
          <p:nvPr/>
        </p:nvSpPr>
        <p:spPr>
          <a:xfrm>
            <a:off x="540853" y="5064672"/>
            <a:ext cx="7424109" cy="1200329"/>
          </a:xfrm>
          <a:prstGeom prst="rect">
            <a:avLst/>
          </a:prstGeom>
        </p:spPr>
        <p:txBody>
          <a:bodyPr rtlCol="0" anchor="t">
            <a:spAutoFit/>
          </a:bodyPr>
          <a:lstStyle/>
          <a:p>
            <a:r>
              <a:rPr lang="en-US" b="1" dirty="0">
                <a:solidFill>
                  <a:srgbClr val="DD094B"/>
                </a:solidFill>
                <a:latin typeface="Lucida Console" charset="0"/>
              </a:rPr>
              <a:t>** </a:t>
            </a:r>
            <a:r>
              <a:rPr lang="en-US" b="1" dirty="0">
                <a:solidFill>
                  <a:srgbClr val="00B050"/>
                </a:solidFill>
                <a:latin typeface="Trebuchet MS"/>
              </a:rPr>
              <a:t>All evidence captured in accordance to ACPO Principle 3: preserving original evidence, a forensic image was made of the compromised Raspberry Pie and handed over to the team for further analysis to avoid contamination of the primary image</a:t>
            </a:r>
            <a:endParaRPr lang="en-US" dirty="0">
              <a:solidFill>
                <a:srgbClr val="00B050"/>
              </a:solidFill>
              <a:latin typeface="Trebuchet MS"/>
            </a:endParaRPr>
          </a:p>
        </p:txBody>
      </p:sp>
    </p:spTree>
    <p:extLst>
      <p:ext uri="{BB962C8B-B14F-4D97-AF65-F5344CB8AC3E}">
        <p14:creationId xmlns:p14="http://schemas.microsoft.com/office/powerpoint/2010/main" val="108878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580244" y="0"/>
            <a:ext cx="8706631" cy="1723549"/>
          </a:xfrm>
          <a:prstGeom prst="rect">
            <a:avLst/>
          </a:prstGeom>
        </p:spPr>
        <p:txBody>
          <a:bodyPr wrap="square" anchor="t">
            <a:spAutoFit/>
          </a:bodyPr>
          <a:lstStyle/>
          <a:p>
            <a:pPr algn="ctr"/>
            <a:r>
              <a:rPr lang="en-ZA" b="1" u="sng" dirty="0">
                <a:solidFill>
                  <a:srgbClr val="DD094B"/>
                </a:solidFill>
              </a:rPr>
              <a:t>OVERVIEW: #/</a:t>
            </a:r>
            <a:r>
              <a:rPr lang="en-ZA" b="1" u="sng" dirty="0" err="1">
                <a:solidFill>
                  <a:srgbClr val="DD094B"/>
                </a:solidFill>
              </a:rPr>
              <a:t>etc</a:t>
            </a:r>
            <a:r>
              <a:rPr lang="en-ZA" b="1" u="sng" dirty="0">
                <a:solidFill>
                  <a:srgbClr val="DD094B"/>
                </a:solidFill>
              </a:rPr>
              <a:t>/password</a:t>
            </a:r>
            <a:endParaRPr lang="en-US" b="1" dirty="0">
              <a:solidFill>
                <a:srgbClr val="DD094B"/>
              </a:solidFill>
            </a:endParaRPr>
          </a:p>
          <a:p>
            <a:pPr>
              <a:lnSpc>
                <a:spcPct val="150000"/>
              </a:lnSpc>
            </a:pPr>
            <a:r>
              <a:rPr lang="en-ZA" b="1" dirty="0">
                <a:solidFill>
                  <a:schemeClr val="accent2"/>
                </a:solidFill>
              </a:rPr>
              <a:t>A table of current users along with their associated Principles, UID’s, and GUID’s.</a:t>
            </a:r>
          </a:p>
          <a:p>
            <a:r>
              <a:rPr lang="en-ZA" sz="1600" dirty="0">
                <a:solidFill>
                  <a:srgbClr val="0EE303"/>
                </a:solidFill>
              </a:rPr>
              <a:t>	</a:t>
            </a:r>
            <a:endParaRPr lang="en-GB" sz="1600" i="1" dirty="0">
              <a:solidFill>
                <a:srgbClr val="00B050"/>
              </a:solidFill>
            </a:endParaRPr>
          </a:p>
          <a:p>
            <a:endParaRPr lang="en-GB" dirty="0">
              <a:solidFill>
                <a:srgbClr val="0EE303"/>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963" y="774615"/>
            <a:ext cx="7276863" cy="6073860"/>
          </a:xfrm>
          <a:prstGeom prst="rect">
            <a:avLst/>
          </a:prstGeom>
        </p:spPr>
      </p:pic>
      <p:sp>
        <p:nvSpPr>
          <p:cNvPr id="4" name="TextBox 3"/>
          <p:cNvSpPr txBox="1"/>
          <p:nvPr/>
        </p:nvSpPr>
        <p:spPr>
          <a:xfrm>
            <a:off x="451707" y="1211263"/>
            <a:ext cx="7532106" cy="3046988"/>
          </a:xfrm>
          <a:prstGeom prst="rect">
            <a:avLst/>
          </a:prstGeom>
        </p:spPr>
        <p:txBody>
          <a:bodyPr rtlCol="0">
            <a:spAutoFit/>
          </a:bodyPr>
          <a:lstStyle/>
          <a:p>
            <a:r>
              <a:rPr lang="en-US" i="1" dirty="0">
                <a:solidFill>
                  <a:srgbClr val="00B050"/>
                </a:solidFill>
              </a:rPr>
              <a:t>Feb 18 13:48 – Discovered system principals: root, </a:t>
            </a:r>
            <a:r>
              <a:rPr lang="en-US" i="1" dirty="0" err="1">
                <a:solidFill>
                  <a:srgbClr val="00B050"/>
                </a:solidFill>
              </a:rPr>
              <a:t>roy</a:t>
            </a:r>
            <a:r>
              <a:rPr lang="en-US" i="1" dirty="0">
                <a:solidFill>
                  <a:srgbClr val="00B050"/>
                </a:solidFill>
              </a:rPr>
              <a:t>, pris, </a:t>
            </a:r>
            <a:r>
              <a:rPr lang="en-US" i="1" dirty="0" err="1">
                <a:solidFill>
                  <a:srgbClr val="00B050"/>
                </a:solidFill>
              </a:rPr>
              <a:t>leon</a:t>
            </a:r>
            <a:r>
              <a:rPr lang="en-US" i="1" dirty="0">
                <a:solidFill>
                  <a:srgbClr val="00B050"/>
                </a:solidFill>
              </a:rPr>
              <a:t>, jf, ninestein</a:t>
            </a:r>
            <a:r>
              <a:rPr lang="en-US" dirty="0">
                <a:solidFill>
                  <a:srgbClr val="0EE303"/>
                </a:solidFill>
              </a:rPr>
              <a:t>​</a:t>
            </a:r>
          </a:p>
          <a:p>
            <a:endParaRPr lang="en-US" dirty="0">
              <a:solidFill>
                <a:srgbClr val="0EE303"/>
              </a:solidFill>
            </a:endParaRPr>
          </a:p>
          <a:p>
            <a:r>
              <a:rPr lang="en-US" sz="1400" i="1" dirty="0">
                <a:solidFill>
                  <a:srgbClr val="00B050"/>
                </a:solidFill>
              </a:rPr>
              <a:t>     Principal-root        UID-0       GID-0</a:t>
            </a:r>
            <a:r>
              <a:rPr lang="en-US" sz="1400" dirty="0">
                <a:solidFill>
                  <a:srgbClr val="00B050"/>
                </a:solidFill>
              </a:rPr>
              <a:t>​</a:t>
            </a:r>
          </a:p>
          <a:p>
            <a:r>
              <a:rPr lang="en-US" sz="1400" i="1" dirty="0">
                <a:solidFill>
                  <a:srgbClr val="00B050"/>
                </a:solidFill>
              </a:rPr>
              <a:t>Name- Roy Batty          Principal-</a:t>
            </a:r>
            <a:r>
              <a:rPr lang="en-US" sz="1400" i="1" dirty="0" err="1">
                <a:solidFill>
                  <a:srgbClr val="00B050"/>
                </a:solidFill>
              </a:rPr>
              <a:t>roy</a:t>
            </a:r>
            <a:r>
              <a:rPr lang="en-US" sz="1400" i="1" dirty="0">
                <a:solidFill>
                  <a:srgbClr val="00B050"/>
                </a:solidFill>
              </a:rPr>
              <a:t>          UID-1001  GID-1004</a:t>
            </a:r>
            <a:r>
              <a:rPr lang="en-US" sz="1400" dirty="0">
                <a:solidFill>
                  <a:srgbClr val="00B050"/>
                </a:solidFill>
              </a:rPr>
              <a:t>​</a:t>
            </a:r>
          </a:p>
          <a:p>
            <a:r>
              <a:rPr lang="en-US" sz="1400" i="1" dirty="0">
                <a:solidFill>
                  <a:srgbClr val="00B050"/>
                </a:solidFill>
              </a:rPr>
              <a:t>Name- Pris Stratton      Principal-pris         UID-1002  GID-1005</a:t>
            </a:r>
            <a:r>
              <a:rPr lang="en-US" sz="1400" dirty="0">
                <a:solidFill>
                  <a:srgbClr val="00B050"/>
                </a:solidFill>
              </a:rPr>
              <a:t>​</a:t>
            </a:r>
          </a:p>
          <a:p>
            <a:r>
              <a:rPr lang="en-US" sz="1400" i="1" dirty="0">
                <a:solidFill>
                  <a:srgbClr val="00B050"/>
                </a:solidFill>
              </a:rPr>
              <a:t>Name- Leon Kowalski   Principal-</a:t>
            </a:r>
            <a:r>
              <a:rPr lang="en-US" sz="1400" i="1" dirty="0" err="1">
                <a:solidFill>
                  <a:srgbClr val="00B050"/>
                </a:solidFill>
              </a:rPr>
              <a:t>leon</a:t>
            </a:r>
            <a:r>
              <a:rPr lang="en-US" sz="1400" i="1" dirty="0">
                <a:solidFill>
                  <a:srgbClr val="00B050"/>
                </a:solidFill>
              </a:rPr>
              <a:t>         UID-1003  GID-1006</a:t>
            </a:r>
            <a:r>
              <a:rPr lang="en-US" sz="1400" dirty="0">
                <a:solidFill>
                  <a:srgbClr val="00B050"/>
                </a:solidFill>
              </a:rPr>
              <a:t>​</a:t>
            </a:r>
          </a:p>
          <a:p>
            <a:r>
              <a:rPr lang="en-US" sz="1400" i="1" dirty="0">
                <a:solidFill>
                  <a:srgbClr val="00B050"/>
                </a:solidFill>
              </a:rPr>
              <a:t>Name- J F </a:t>
            </a:r>
            <a:r>
              <a:rPr lang="en-US" sz="1400" i="1" dirty="0" err="1">
                <a:solidFill>
                  <a:srgbClr val="00B050"/>
                </a:solidFill>
              </a:rPr>
              <a:t>Sabastian</a:t>
            </a:r>
            <a:r>
              <a:rPr lang="en-US" sz="1400" i="1" dirty="0">
                <a:solidFill>
                  <a:srgbClr val="00B050"/>
                </a:solidFill>
              </a:rPr>
              <a:t>     Principal-jf             UID-1004  GID-1007</a:t>
            </a:r>
            <a:r>
              <a:rPr lang="en-US" sz="1400" dirty="0">
                <a:solidFill>
                  <a:srgbClr val="00B050"/>
                </a:solidFill>
              </a:rPr>
              <a:t>​</a:t>
            </a:r>
          </a:p>
          <a:p>
            <a:r>
              <a:rPr lang="en-US" sz="1400" i="1" dirty="0">
                <a:solidFill>
                  <a:srgbClr val="00B050"/>
                </a:solidFill>
              </a:rPr>
              <a:t>Name- Tiger Ninestein  Principal-ninestein  UID-1005  GID-1008</a:t>
            </a:r>
          </a:p>
          <a:p>
            <a:endParaRPr lang="en-US" i="1" dirty="0">
              <a:solidFill>
                <a:srgbClr val="00B050"/>
              </a:solidFill>
            </a:endParaRPr>
          </a:p>
          <a:p>
            <a:endParaRPr lang="en-US" i="1" dirty="0">
              <a:solidFill>
                <a:srgbClr val="00B050"/>
              </a:solidFill>
            </a:endParaRPr>
          </a:p>
          <a:p>
            <a:r>
              <a:rPr lang="en-US" i="1" dirty="0">
                <a:solidFill>
                  <a:srgbClr val="00B050"/>
                </a:solidFill>
              </a:rPr>
              <a:t>This gave us a list of possible suspects:</a:t>
            </a:r>
          </a:p>
        </p:txBody>
      </p:sp>
    </p:spTree>
    <p:extLst>
      <p:ext uri="{BB962C8B-B14F-4D97-AF65-F5344CB8AC3E}">
        <p14:creationId xmlns:p14="http://schemas.microsoft.com/office/powerpoint/2010/main" val="104296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342900" y="0"/>
            <a:ext cx="9323615" cy="2400657"/>
          </a:xfrm>
          <a:prstGeom prst="rect">
            <a:avLst/>
          </a:prstGeom>
          <a:noFill/>
        </p:spPr>
        <p:txBody>
          <a:bodyPr wrap="square" rtlCol="0">
            <a:spAutoFit/>
          </a:bodyPr>
          <a:lstStyle/>
          <a:p>
            <a:pPr algn="ctr"/>
            <a:r>
              <a:rPr lang="en-ZA" b="1" u="sng" dirty="0" err="1">
                <a:solidFill>
                  <a:srgbClr val="E70344"/>
                </a:solidFill>
              </a:rPr>
              <a:t>Cmd</a:t>
            </a:r>
            <a:r>
              <a:rPr lang="en-ZA" b="1" u="sng" dirty="0">
                <a:solidFill>
                  <a:srgbClr val="E70344"/>
                </a:solidFill>
              </a:rPr>
              <a:t>: last</a:t>
            </a:r>
            <a:endParaRPr lang="en-GB" b="1" u="sng" dirty="0">
              <a:solidFill>
                <a:srgbClr val="E70344"/>
              </a:solidFill>
            </a:endParaRPr>
          </a:p>
          <a:p>
            <a:r>
              <a:rPr lang="en-ZA" b="1" dirty="0">
                <a:solidFill>
                  <a:schemeClr val="accent2"/>
                </a:solidFill>
              </a:rPr>
              <a:t>A command that displays list of users logged in since /</a:t>
            </a:r>
            <a:r>
              <a:rPr lang="en-ZA" b="1" dirty="0" err="1">
                <a:solidFill>
                  <a:schemeClr val="accent2"/>
                </a:solidFill>
              </a:rPr>
              <a:t>var</a:t>
            </a:r>
            <a:r>
              <a:rPr lang="en-ZA" b="1" dirty="0">
                <a:solidFill>
                  <a:schemeClr val="accent2"/>
                </a:solidFill>
              </a:rPr>
              <a:t>/log/</a:t>
            </a:r>
            <a:r>
              <a:rPr lang="en-ZA" b="1" dirty="0" err="1">
                <a:solidFill>
                  <a:schemeClr val="accent2"/>
                </a:solidFill>
              </a:rPr>
              <a:t>wtmp</a:t>
            </a:r>
            <a:r>
              <a:rPr lang="en-ZA" b="1" dirty="0">
                <a:solidFill>
                  <a:schemeClr val="accent2"/>
                </a:solidFill>
              </a:rPr>
              <a:t> was created</a:t>
            </a:r>
            <a:r>
              <a:rPr lang="en-ZA" b="1" dirty="0">
                <a:solidFill>
                  <a:srgbClr val="0EE303"/>
                </a:solidFill>
              </a:rPr>
              <a:t>.</a:t>
            </a:r>
            <a:endParaRPr lang="en-GB" dirty="0">
              <a:solidFill>
                <a:srgbClr val="0EE303"/>
              </a:solidFill>
            </a:endParaRPr>
          </a:p>
          <a:p>
            <a:r>
              <a:rPr lang="en-ZA" dirty="0">
                <a:solidFill>
                  <a:srgbClr val="0EE303"/>
                </a:solidFill>
              </a:rPr>
              <a:t> </a:t>
            </a:r>
            <a:endParaRPr lang="en-GB" dirty="0">
              <a:solidFill>
                <a:srgbClr val="0EE303"/>
              </a:solidFill>
            </a:endParaRPr>
          </a:p>
          <a:p>
            <a:r>
              <a:rPr lang="en-ZA" sz="1600" i="1" dirty="0">
                <a:solidFill>
                  <a:srgbClr val="00B050"/>
                </a:solidFill>
              </a:rPr>
              <a:t>Feb 18 14:00 –Significant usage dates: Sept 16, 22, 26 &amp; Oct 23</a:t>
            </a:r>
            <a:endParaRPr lang="en-GB" sz="1600" i="1" dirty="0">
              <a:solidFill>
                <a:srgbClr val="00B050"/>
              </a:solidFill>
            </a:endParaRPr>
          </a:p>
          <a:p>
            <a:r>
              <a:rPr lang="en-ZA" sz="1600" i="1" dirty="0">
                <a:solidFill>
                  <a:srgbClr val="00B050"/>
                </a:solidFill>
              </a:rPr>
              <a:t>Besides root, the ‘pi’ user was the only  user that ever logged in</a:t>
            </a:r>
          </a:p>
          <a:p>
            <a:r>
              <a:rPr lang="en-ZA" sz="1600" i="1" dirty="0">
                <a:solidFill>
                  <a:srgbClr val="00B050"/>
                </a:solidFill>
              </a:rPr>
              <a:t>However, there is no longer a ‘pi’ system user. </a:t>
            </a:r>
          </a:p>
          <a:p>
            <a:endParaRPr lang="en-GB" sz="1600" dirty="0">
              <a:solidFill>
                <a:srgbClr val="0EE303"/>
              </a:solidFill>
            </a:endParaRPr>
          </a:p>
          <a:p>
            <a:r>
              <a:rPr lang="en-ZA" sz="1600" dirty="0">
                <a:solidFill>
                  <a:srgbClr val="0EE303"/>
                </a:solidFill>
              </a:rPr>
              <a:t>Examining the </a:t>
            </a:r>
            <a:r>
              <a:rPr lang="en-ZA" sz="1600" u="sng" dirty="0">
                <a:solidFill>
                  <a:srgbClr val="E70344"/>
                </a:solidFill>
              </a:rPr>
              <a:t>home directory </a:t>
            </a:r>
            <a:r>
              <a:rPr lang="en-ZA" sz="1600" dirty="0">
                <a:solidFill>
                  <a:srgbClr val="0EE303"/>
                </a:solidFill>
              </a:rPr>
              <a:t> &amp; </a:t>
            </a:r>
            <a:r>
              <a:rPr lang="en-ZA" sz="1600" u="sng" dirty="0" err="1">
                <a:solidFill>
                  <a:srgbClr val="E70344"/>
                </a:solidFill>
              </a:rPr>
              <a:t>passwd</a:t>
            </a:r>
            <a:r>
              <a:rPr lang="en-ZA" sz="1600" u="sng" dirty="0">
                <a:solidFill>
                  <a:srgbClr val="E70344"/>
                </a:solidFill>
              </a:rPr>
              <a:t>- file </a:t>
            </a:r>
            <a:r>
              <a:rPr lang="en-ZA" sz="1600" dirty="0">
                <a:solidFill>
                  <a:srgbClr val="0EE303"/>
                </a:solidFill>
              </a:rPr>
              <a:t>(backup of </a:t>
            </a:r>
            <a:r>
              <a:rPr lang="en-ZA" sz="1600" dirty="0" err="1">
                <a:solidFill>
                  <a:srgbClr val="0EE303"/>
                </a:solidFill>
              </a:rPr>
              <a:t>passwd</a:t>
            </a:r>
            <a:r>
              <a:rPr lang="en-ZA" sz="1600" dirty="0">
                <a:solidFill>
                  <a:srgbClr val="0EE303"/>
                </a:solidFill>
              </a:rPr>
              <a:t>)</a:t>
            </a:r>
            <a:r>
              <a:rPr lang="en-GB" sz="1600" dirty="0">
                <a:solidFill>
                  <a:srgbClr val="0EE303"/>
                </a:solidFill>
              </a:rPr>
              <a:t> </a:t>
            </a:r>
            <a:r>
              <a:rPr lang="en-ZA" sz="1600" dirty="0">
                <a:solidFill>
                  <a:srgbClr val="0EE303"/>
                </a:solidFill>
              </a:rPr>
              <a:t>also revealed the pre-existence of a ‘pi’ system user.</a:t>
            </a:r>
            <a:endParaRPr lang="en-GB" sz="1600" dirty="0">
              <a:solidFill>
                <a:srgbClr val="0EE303"/>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9" y="2554061"/>
            <a:ext cx="5660086" cy="4303939"/>
          </a:xfrm>
          <a:prstGeom prst="rect">
            <a:avLst/>
          </a:prstGeom>
        </p:spPr>
      </p:pic>
    </p:spTree>
    <p:extLst>
      <p:ext uri="{BB962C8B-B14F-4D97-AF65-F5344CB8AC3E}">
        <p14:creationId xmlns:p14="http://schemas.microsoft.com/office/powerpoint/2010/main" val="64129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457202" y="1404258"/>
            <a:ext cx="9421584" cy="4662815"/>
          </a:xfrm>
          <a:prstGeom prst="rect">
            <a:avLst/>
          </a:prstGeom>
          <a:noFill/>
        </p:spPr>
        <p:txBody>
          <a:bodyPr wrap="square" rtlCol="0" anchor="t">
            <a:spAutoFit/>
          </a:bodyPr>
          <a:lstStyle/>
          <a:p>
            <a:pPr algn="ctr">
              <a:lnSpc>
                <a:spcPct val="150000"/>
              </a:lnSpc>
            </a:pPr>
            <a:r>
              <a:rPr lang="en-ZA" b="1" u="sng" dirty="0">
                <a:solidFill>
                  <a:srgbClr val="E70344"/>
                </a:solidFill>
              </a:rPr>
              <a:t>#/</a:t>
            </a:r>
            <a:r>
              <a:rPr lang="en-ZA" b="1" u="sng" dirty="0" err="1">
                <a:solidFill>
                  <a:srgbClr val="E70344"/>
                </a:solidFill>
              </a:rPr>
              <a:t>var</a:t>
            </a:r>
            <a:r>
              <a:rPr lang="en-ZA" b="1" u="sng" dirty="0">
                <a:solidFill>
                  <a:srgbClr val="E70344"/>
                </a:solidFill>
              </a:rPr>
              <a:t>/logs/auth.log: </a:t>
            </a:r>
            <a:endParaRPr lang="en-US" b="1" u="sng" dirty="0">
              <a:solidFill>
                <a:srgbClr val="E70344"/>
              </a:solidFill>
            </a:endParaRPr>
          </a:p>
          <a:p>
            <a:r>
              <a:rPr lang="en-ZA" b="1" dirty="0">
                <a:solidFill>
                  <a:schemeClr val="accent2"/>
                </a:solidFill>
              </a:rPr>
              <a:t>A log of all history relating to PAM authenticated sessions &amp; usage of </a:t>
            </a:r>
            <a:r>
              <a:rPr lang="en-ZA" b="1" dirty="0" err="1">
                <a:solidFill>
                  <a:schemeClr val="accent2"/>
                </a:solidFill>
              </a:rPr>
              <a:t>sudo</a:t>
            </a:r>
            <a:r>
              <a:rPr lang="en-ZA" b="1" dirty="0">
                <a:solidFill>
                  <a:schemeClr val="accent2"/>
                </a:solidFill>
              </a:rPr>
              <a:t> commands.</a:t>
            </a:r>
            <a:endParaRPr lang="en-GB" dirty="0">
              <a:solidFill>
                <a:schemeClr val="accent2"/>
              </a:solidFill>
            </a:endParaRPr>
          </a:p>
          <a:p>
            <a:endParaRPr lang="en-GB" b="1" dirty="0">
              <a:solidFill>
                <a:srgbClr val="0EE303"/>
              </a:solidFill>
            </a:endParaRPr>
          </a:p>
          <a:p>
            <a:r>
              <a:rPr lang="en-ZA" i="1" dirty="0">
                <a:solidFill>
                  <a:srgbClr val="00B050"/>
                </a:solidFill>
              </a:rPr>
              <a:t>Feb 18 14:07 - Confirmed the system was first logged on the 16</a:t>
            </a:r>
            <a:r>
              <a:rPr lang="en-ZA" i="1" baseline="30000" dirty="0">
                <a:solidFill>
                  <a:srgbClr val="00B050"/>
                </a:solidFill>
              </a:rPr>
              <a:t>th</a:t>
            </a:r>
            <a:r>
              <a:rPr lang="en-ZA" i="1" dirty="0">
                <a:solidFill>
                  <a:srgbClr val="00B050"/>
                </a:solidFill>
              </a:rPr>
              <a:t>.</a:t>
            </a:r>
            <a:endParaRPr lang="en-GB" i="1" dirty="0">
              <a:solidFill>
                <a:srgbClr val="00B050"/>
              </a:solidFill>
            </a:endParaRPr>
          </a:p>
          <a:p>
            <a:r>
              <a:rPr lang="en-ZA" i="1" dirty="0">
                <a:solidFill>
                  <a:srgbClr val="00B050"/>
                </a:solidFill>
              </a:rPr>
              <a:t>The creation of all other users took place on the 22</a:t>
            </a:r>
            <a:r>
              <a:rPr lang="en-ZA" i="1" baseline="30000" dirty="0">
                <a:solidFill>
                  <a:srgbClr val="00B050"/>
                </a:solidFill>
              </a:rPr>
              <a:t>nd </a:t>
            </a:r>
            <a:r>
              <a:rPr lang="en-ZA" i="1" dirty="0">
                <a:solidFill>
                  <a:srgbClr val="00B050"/>
                </a:solidFill>
              </a:rPr>
              <a:t>Sept.</a:t>
            </a:r>
            <a:endParaRPr lang="en-GB" i="1" dirty="0">
              <a:solidFill>
                <a:srgbClr val="00B050"/>
              </a:solidFill>
            </a:endParaRPr>
          </a:p>
          <a:p>
            <a:r>
              <a:rPr lang="en-ZA" i="1" dirty="0">
                <a:solidFill>
                  <a:srgbClr val="00B050"/>
                </a:solidFill>
              </a:rPr>
              <a:t>Numerous </a:t>
            </a:r>
            <a:r>
              <a:rPr lang="en-ZA" i="1" u="sng" dirty="0" err="1">
                <a:solidFill>
                  <a:srgbClr val="00B050"/>
                </a:solidFill>
              </a:rPr>
              <a:t>cron</a:t>
            </a:r>
            <a:r>
              <a:rPr lang="en-ZA" i="1" u="sng" dirty="0">
                <a:solidFill>
                  <a:srgbClr val="00B050"/>
                </a:solidFill>
              </a:rPr>
              <a:t> sessions</a:t>
            </a:r>
            <a:r>
              <a:rPr lang="en-ZA" i="1" dirty="0">
                <a:solidFill>
                  <a:srgbClr val="00B050"/>
                </a:solidFill>
              </a:rPr>
              <a:t> were established on the Sept  23</a:t>
            </a:r>
            <a:r>
              <a:rPr lang="en-ZA" i="1" baseline="30000" dirty="0">
                <a:solidFill>
                  <a:srgbClr val="00B050"/>
                </a:solidFill>
              </a:rPr>
              <a:t>rd</a:t>
            </a:r>
            <a:r>
              <a:rPr lang="en-ZA" i="1" dirty="0">
                <a:solidFill>
                  <a:srgbClr val="00B050"/>
                </a:solidFill>
              </a:rPr>
              <a:t> , 26</a:t>
            </a:r>
            <a:r>
              <a:rPr lang="en-ZA" i="1" baseline="30000" dirty="0">
                <a:solidFill>
                  <a:srgbClr val="00B050"/>
                </a:solidFill>
              </a:rPr>
              <a:t>th</a:t>
            </a:r>
            <a:r>
              <a:rPr lang="en-ZA" i="1" dirty="0">
                <a:solidFill>
                  <a:srgbClr val="00B050"/>
                </a:solidFill>
              </a:rPr>
              <a:t> , &amp; Oct 23</a:t>
            </a:r>
            <a:r>
              <a:rPr lang="en-ZA" i="1" baseline="30000" dirty="0">
                <a:solidFill>
                  <a:srgbClr val="00B050"/>
                </a:solidFill>
              </a:rPr>
              <a:t>rd</a:t>
            </a:r>
            <a:r>
              <a:rPr lang="en-ZA" i="1" dirty="0">
                <a:solidFill>
                  <a:srgbClr val="00B050"/>
                </a:solidFill>
              </a:rPr>
              <a:t>.</a:t>
            </a:r>
            <a:endParaRPr lang="en-GB" dirty="0">
              <a:solidFill>
                <a:srgbClr val="00B050"/>
              </a:solidFill>
            </a:endParaRPr>
          </a:p>
          <a:p>
            <a:r>
              <a:rPr lang="en-ZA" i="1" dirty="0">
                <a:solidFill>
                  <a:srgbClr val="00B050"/>
                </a:solidFill>
              </a:rPr>
              <a:t>The deletion of ‘Pi’ took place on the 23</a:t>
            </a:r>
            <a:r>
              <a:rPr lang="en-ZA" i="1" baseline="30000" dirty="0">
                <a:solidFill>
                  <a:srgbClr val="00B050"/>
                </a:solidFill>
              </a:rPr>
              <a:t>rd</a:t>
            </a:r>
            <a:r>
              <a:rPr lang="en-ZA" i="1" dirty="0">
                <a:solidFill>
                  <a:srgbClr val="00B050"/>
                </a:solidFill>
              </a:rPr>
              <a:t> Oct with root user.</a:t>
            </a:r>
          </a:p>
          <a:p>
            <a:r>
              <a:rPr lang="en-ZA" i="1" dirty="0">
                <a:solidFill>
                  <a:srgbClr val="00B050"/>
                </a:solidFill>
              </a:rPr>
              <a:t>Various </a:t>
            </a:r>
            <a:r>
              <a:rPr lang="en-ZA" i="1" dirty="0" err="1">
                <a:solidFill>
                  <a:srgbClr val="00B050"/>
                </a:solidFill>
              </a:rPr>
              <a:t>sudo</a:t>
            </a:r>
            <a:r>
              <a:rPr lang="en-ZA" i="1" dirty="0">
                <a:solidFill>
                  <a:srgbClr val="00B050"/>
                </a:solidFill>
              </a:rPr>
              <a:t> commands  &amp; corresponding timestamps found.</a:t>
            </a:r>
          </a:p>
          <a:p>
            <a:endParaRPr lang="en-ZA" i="1" dirty="0">
              <a:solidFill>
                <a:srgbClr val="0EE303"/>
              </a:solidFill>
            </a:endParaRPr>
          </a:p>
          <a:p>
            <a:r>
              <a:rPr lang="en-ZA" i="1" dirty="0">
                <a:solidFill>
                  <a:srgbClr val="0EE303"/>
                </a:solidFill>
              </a:rPr>
              <a:t>HOWEVER:</a:t>
            </a:r>
          </a:p>
          <a:p>
            <a:r>
              <a:rPr lang="en-ZA" i="1" dirty="0">
                <a:solidFill>
                  <a:srgbClr val="0EE303"/>
                </a:solidFill>
              </a:rPr>
              <a:t>The user "PI" cannot be placed under suspicion despite the actions taken by the account due to the fact that this was the factory default profile which the administrator used to set up the system adding all users and configuration settings, for all intensive purposes its to be treated as admin    </a:t>
            </a:r>
          </a:p>
          <a:p>
            <a:endParaRPr lang="en-ZA" i="1" dirty="0">
              <a:solidFill>
                <a:srgbClr val="0EE303"/>
              </a:solidFill>
            </a:endParaRPr>
          </a:p>
          <a:p>
            <a:endParaRPr lang="en-GB" dirty="0">
              <a:solidFill>
                <a:srgbClr val="0EE303"/>
              </a:solidFill>
            </a:endParaRPr>
          </a:p>
        </p:txBody>
      </p:sp>
    </p:spTree>
    <p:extLst>
      <p:ext uri="{BB962C8B-B14F-4D97-AF65-F5344CB8AC3E}">
        <p14:creationId xmlns:p14="http://schemas.microsoft.com/office/powerpoint/2010/main" val="157376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78" y="396899"/>
            <a:ext cx="5331773" cy="54336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844" y="396899"/>
            <a:ext cx="5483509" cy="5457146"/>
          </a:xfrm>
          <a:prstGeom prst="rect">
            <a:avLst/>
          </a:prstGeom>
        </p:spPr>
      </p:pic>
      <p:sp>
        <p:nvSpPr>
          <p:cNvPr id="6" name="TextBox 5"/>
          <p:cNvSpPr txBox="1"/>
          <p:nvPr/>
        </p:nvSpPr>
        <p:spPr>
          <a:xfrm>
            <a:off x="1077686" y="6052179"/>
            <a:ext cx="4425043" cy="369332"/>
          </a:xfrm>
          <a:prstGeom prst="rect">
            <a:avLst/>
          </a:prstGeom>
          <a:noFill/>
        </p:spPr>
        <p:txBody>
          <a:bodyPr wrap="square" rtlCol="0">
            <a:spAutoFit/>
          </a:bodyPr>
          <a:lstStyle/>
          <a:p>
            <a:r>
              <a:rPr lang="en-ZA" dirty="0">
                <a:solidFill>
                  <a:srgbClr val="FF0000"/>
                </a:solidFill>
              </a:rPr>
              <a:t>(FIRST SYSTEM LOGIN SEPT 16</a:t>
            </a:r>
            <a:r>
              <a:rPr lang="en-ZA" baseline="30000" dirty="0">
                <a:solidFill>
                  <a:srgbClr val="FF0000"/>
                </a:solidFill>
              </a:rPr>
              <a:t>TH</a:t>
            </a:r>
            <a:r>
              <a:rPr lang="en-ZA" dirty="0">
                <a:solidFill>
                  <a:srgbClr val="FF0000"/>
                </a:solidFill>
              </a:rPr>
              <a:t>)</a:t>
            </a:r>
            <a:endParaRPr lang="en-GB" dirty="0">
              <a:solidFill>
                <a:srgbClr val="FF0000"/>
              </a:solidFill>
            </a:endParaRPr>
          </a:p>
        </p:txBody>
      </p:sp>
      <p:sp>
        <p:nvSpPr>
          <p:cNvPr id="7" name="TextBox 6"/>
          <p:cNvSpPr txBox="1"/>
          <p:nvPr/>
        </p:nvSpPr>
        <p:spPr>
          <a:xfrm>
            <a:off x="6888902" y="6052179"/>
            <a:ext cx="4425043" cy="369332"/>
          </a:xfrm>
          <a:prstGeom prst="rect">
            <a:avLst/>
          </a:prstGeom>
          <a:noFill/>
        </p:spPr>
        <p:txBody>
          <a:bodyPr wrap="square" rtlCol="0">
            <a:spAutoFit/>
          </a:bodyPr>
          <a:lstStyle/>
          <a:p>
            <a:r>
              <a:rPr lang="en-ZA" dirty="0">
                <a:solidFill>
                  <a:srgbClr val="FF0000"/>
                </a:solidFill>
              </a:rPr>
              <a:t>(LEGITIMATE USERS CREATED Sept 22nd)</a:t>
            </a:r>
            <a:endParaRPr lang="en-GB" dirty="0">
              <a:solidFill>
                <a:srgbClr val="FF0000"/>
              </a:solidFill>
            </a:endParaRPr>
          </a:p>
        </p:txBody>
      </p:sp>
      <p:sp>
        <p:nvSpPr>
          <p:cNvPr id="8" name="Rectangle 7"/>
          <p:cNvSpPr/>
          <p:nvPr/>
        </p:nvSpPr>
        <p:spPr>
          <a:xfrm>
            <a:off x="4833449" y="0"/>
            <a:ext cx="2230098" cy="369332"/>
          </a:xfrm>
          <a:prstGeom prst="rect">
            <a:avLst/>
          </a:prstGeom>
        </p:spPr>
        <p:txBody>
          <a:bodyPr wrap="none">
            <a:spAutoFit/>
          </a:bodyPr>
          <a:lstStyle/>
          <a:p>
            <a:r>
              <a:rPr lang="en-ZA" b="1" u="sng" dirty="0">
                <a:solidFill>
                  <a:srgbClr val="E70344"/>
                </a:solidFill>
              </a:rPr>
              <a:t>#/</a:t>
            </a:r>
            <a:r>
              <a:rPr lang="en-ZA" b="1" u="sng" dirty="0" err="1">
                <a:solidFill>
                  <a:srgbClr val="E70344"/>
                </a:solidFill>
              </a:rPr>
              <a:t>var</a:t>
            </a:r>
            <a:r>
              <a:rPr lang="en-ZA" b="1" u="sng" dirty="0">
                <a:solidFill>
                  <a:srgbClr val="E70344"/>
                </a:solidFill>
              </a:rPr>
              <a:t>/logs/auth.log</a:t>
            </a:r>
            <a:endParaRPr lang="en-GB" dirty="0">
              <a:solidFill>
                <a:srgbClr val="E70344"/>
              </a:solidFill>
            </a:endParaRPr>
          </a:p>
        </p:txBody>
      </p:sp>
    </p:spTree>
    <p:extLst>
      <p:ext uri="{BB962C8B-B14F-4D97-AF65-F5344CB8AC3E}">
        <p14:creationId xmlns:p14="http://schemas.microsoft.com/office/powerpoint/2010/main" val="205056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478000"/>
            <a:ext cx="5370430" cy="555292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5244" y="1690066"/>
            <a:ext cx="5943239" cy="4340854"/>
          </a:xfrm>
          <a:prstGeom prst="rect">
            <a:avLst/>
          </a:prstGeom>
        </p:spPr>
      </p:pic>
      <p:sp>
        <p:nvSpPr>
          <p:cNvPr id="4" name="TextBox 3"/>
          <p:cNvSpPr txBox="1"/>
          <p:nvPr/>
        </p:nvSpPr>
        <p:spPr>
          <a:xfrm>
            <a:off x="800102" y="6313436"/>
            <a:ext cx="4686300" cy="369332"/>
          </a:xfrm>
          <a:prstGeom prst="rect">
            <a:avLst/>
          </a:prstGeom>
          <a:noFill/>
        </p:spPr>
        <p:txBody>
          <a:bodyPr wrap="square" rtlCol="0">
            <a:spAutoFit/>
          </a:bodyPr>
          <a:lstStyle/>
          <a:p>
            <a:r>
              <a:rPr lang="en-ZA" dirty="0">
                <a:solidFill>
                  <a:srgbClr val="FF0000"/>
                </a:solidFill>
              </a:rPr>
              <a:t>(NUMEROUS CRON SESSIONS ESTABLISHED)</a:t>
            </a:r>
            <a:endParaRPr lang="en-GB" dirty="0">
              <a:solidFill>
                <a:srgbClr val="FF0000"/>
              </a:solidFill>
            </a:endParaRPr>
          </a:p>
        </p:txBody>
      </p:sp>
      <p:sp>
        <p:nvSpPr>
          <p:cNvPr id="5" name="TextBox 4"/>
          <p:cNvSpPr txBox="1"/>
          <p:nvPr/>
        </p:nvSpPr>
        <p:spPr>
          <a:xfrm>
            <a:off x="6335486" y="1213479"/>
            <a:ext cx="4425043" cy="369332"/>
          </a:xfrm>
          <a:prstGeom prst="rect">
            <a:avLst/>
          </a:prstGeom>
          <a:noFill/>
        </p:spPr>
        <p:txBody>
          <a:bodyPr wrap="square" rtlCol="0">
            <a:spAutoFit/>
          </a:bodyPr>
          <a:lstStyle/>
          <a:p>
            <a:r>
              <a:rPr lang="en-ZA" dirty="0">
                <a:solidFill>
                  <a:srgbClr val="FF0000"/>
                </a:solidFill>
              </a:rPr>
              <a:t>(‘PI’ DELETED ON OCT 23</a:t>
            </a:r>
            <a:r>
              <a:rPr lang="en-ZA" baseline="30000" dirty="0">
                <a:solidFill>
                  <a:srgbClr val="FF0000"/>
                </a:solidFill>
              </a:rPr>
              <a:t>RD</a:t>
            </a:r>
            <a:r>
              <a:rPr lang="en-ZA" dirty="0">
                <a:solidFill>
                  <a:srgbClr val="FF0000"/>
                </a:solidFill>
              </a:rPr>
              <a:t> )</a:t>
            </a:r>
            <a:endParaRPr lang="en-GB" dirty="0">
              <a:solidFill>
                <a:srgbClr val="FF0000"/>
              </a:solidFill>
            </a:endParaRPr>
          </a:p>
        </p:txBody>
      </p:sp>
      <p:sp>
        <p:nvSpPr>
          <p:cNvPr id="6" name="Rectangle 5"/>
          <p:cNvSpPr/>
          <p:nvPr/>
        </p:nvSpPr>
        <p:spPr>
          <a:xfrm>
            <a:off x="4910195" y="35991"/>
            <a:ext cx="2230098" cy="369332"/>
          </a:xfrm>
          <a:prstGeom prst="rect">
            <a:avLst/>
          </a:prstGeom>
        </p:spPr>
        <p:txBody>
          <a:bodyPr wrap="none">
            <a:spAutoFit/>
          </a:bodyPr>
          <a:lstStyle/>
          <a:p>
            <a:r>
              <a:rPr lang="en-ZA" b="1" u="sng" dirty="0">
                <a:solidFill>
                  <a:srgbClr val="0EE303"/>
                </a:solidFill>
              </a:rPr>
              <a:t>#/</a:t>
            </a:r>
            <a:r>
              <a:rPr lang="en-ZA" b="1" u="sng" dirty="0" err="1">
                <a:solidFill>
                  <a:srgbClr val="0EE303"/>
                </a:solidFill>
              </a:rPr>
              <a:t>var</a:t>
            </a:r>
            <a:r>
              <a:rPr lang="en-ZA" b="1" u="sng" dirty="0">
                <a:solidFill>
                  <a:srgbClr val="0EE303"/>
                </a:solidFill>
              </a:rPr>
              <a:t>/logs/auth.log</a:t>
            </a:r>
            <a:endParaRPr lang="en-GB" dirty="0"/>
          </a:p>
        </p:txBody>
      </p:sp>
    </p:spTree>
    <p:extLst>
      <p:ext uri="{BB962C8B-B14F-4D97-AF65-F5344CB8AC3E}">
        <p14:creationId xmlns:p14="http://schemas.microsoft.com/office/powerpoint/2010/main" val="23069548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1938</TotalTime>
  <Words>695</Words>
  <Application>Microsoft Office PowerPoint</Application>
  <PresentationFormat>Widescreen</PresentationFormat>
  <Paragraphs>154</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Sebastien Delhove</dc:creator>
  <cp:lastModifiedBy>Sebastien</cp:lastModifiedBy>
  <cp:revision>66</cp:revision>
  <dcterms:created xsi:type="dcterms:W3CDTF">2016-03-18T12:55:04Z</dcterms:created>
  <dcterms:modified xsi:type="dcterms:W3CDTF">2016-03-22T12:44:36Z</dcterms:modified>
</cp:coreProperties>
</file>