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C4A77-24B2-4BB5-B8D0-1D572DEA9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B40C85-041E-4F61-B3E2-10F5DE23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4BC184-0B49-4209-AA31-66AB093C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A04A8-FBAE-423A-8734-6C42E018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0A57A-0A7A-4E7B-BFF1-2CC29EFA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703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CE03D-DB3D-4E23-8FBF-5C079B5E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FE7B3E-CA51-4D77-86C2-1884EC594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D51DE-6BC6-43EA-AE9C-BDC05942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1E752-CDCD-42FD-A9C0-A710505C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1C330-B77B-4999-BD79-F87776F1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806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5DC491-787D-4069-9396-DF2F1A74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7684EC-6134-4C6E-A882-A21F66AE9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2D3EE-7E56-4EF8-850D-19571E16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822E6E-66F2-4C41-9B1B-51FF40BC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3D0A2B-D6D4-45A1-B940-1C42DC34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38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E4D7-C993-4526-B0E5-1571D33A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62F0F-5523-4125-B474-EAB6FDF8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B7BD76-65F1-4AB8-8F92-041B838E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A743AD-4453-41AE-A81F-31CBA9E0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50A69-D6DB-452A-B570-CC8B33FE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901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2C365-504C-41B9-9487-275A044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43B2D9-0926-4F73-AFAD-0C5227A7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93ADD-61E2-483A-9235-8C4FF51F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FBB9B-C795-4C92-A4AA-56ACF256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05CA0-DB1E-483A-9CC5-22344F74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466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77D4A-5FF1-45E1-9DA8-B7CE2CD4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6A2CF-61CF-4EFF-AF73-23AB7EC5D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57CF5F-99A8-47BF-B6AF-E020D62F5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B23A9D-A88A-4096-A845-CAED618D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DCCB0-B25B-4D0B-B84D-3D0D2A3D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F8E53-9C91-45BC-BBA2-5D7191E2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4914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DB22C-077F-4D67-B811-255FE1C3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EB86C7-D31B-49D3-B472-A72F4D50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43DD18-FF1F-417F-A36F-595B6F4DC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690C41-3C57-44DD-9DD0-29D626F3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C34548-3AB3-4894-838F-212EA6F65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4662D2-A9DB-49DB-9BAD-13247148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C64993-15C1-479A-AF5C-55D90DD8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EC8CE8-BFE4-416A-BFD8-E4557290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626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E9B9-2C7C-488B-A682-D04E9F64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27A253-EA1D-4B6C-A35E-B78CC3EE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B96C6-4F93-4B54-AD75-76B3A7F4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DC55A-B126-4B53-9DEC-4520A258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3174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1E58F3-4EC3-4EE9-9BB5-7F881362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5853BF-B848-44C1-8589-DDF601FE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A4E66-D2DD-4987-8146-0B186BA7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316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173BD-DC9B-415C-AEA6-046EE23C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9B231-E92D-424E-97E0-9A9DDFCF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8F68EB-CDD4-4258-8256-8311B3165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CE2D59-12D6-4B09-9F74-9C26C8B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9D049-7EA1-4C89-A86C-47D11FB3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ED0AB-DAC0-4BE0-9E52-FD5D9E80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85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77DF-4B54-474A-84A5-35EC7446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73CF84-E754-4EB3-A462-CECDDD3CB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D9BD58-DB2F-4896-9637-4DC2C5D3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B4B07-603F-44C8-9FB8-D06CAC0E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7E4B5B-BBD0-4E5F-8BBF-2B757E47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B85EC8-C322-48FE-B949-E8FA38E1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19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4C3B92-673E-4C22-A95F-489B7D45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BB65E5-E660-4DDA-BCF5-4BCB5C8F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79EAB-B2BC-4B51-869A-133AB8B1C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DA84-1CB1-4AF4-841F-56E6D09E70C4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557C2-B256-437E-B131-407094964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11004-62B7-4FE9-B30C-DEA39BF7C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3A9B-C216-433D-8FDD-36F2E98C74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054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E663A-E488-4389-80DD-F732F67AA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2"/>
            <a:ext cx="9144000" cy="2387600"/>
          </a:xfrm>
        </p:spPr>
        <p:txBody>
          <a:bodyPr>
            <a:normAutofit/>
          </a:bodyPr>
          <a:lstStyle/>
          <a:p>
            <a:r>
              <a:rPr lang="es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Introducción a la Programación</a:t>
            </a:r>
            <a:endParaRPr lang="es-GT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16EE94-5B88-4DAA-850F-75239E4C8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/>
          </a:bodyPr>
          <a:lstStyle/>
          <a:p>
            <a:r>
              <a:rPr lang="es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Tech</a:t>
            </a:r>
            <a:r>
              <a:rPr lang="es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Geek 2020</a:t>
            </a:r>
            <a:endParaRPr lang="es-GT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81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D0FC8-1020-4D48-92CF-43E35B41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Creación de Juego en Scratch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E0937B7-9660-491E-869B-D7962AE74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692" y="1550504"/>
            <a:ext cx="8417398" cy="47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3F34C-292A-4B22-AD45-4751614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Juegos Lógicos 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E8EE93-BAC8-4282-966E-550C59B0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45" y="2891196"/>
            <a:ext cx="3712191" cy="198242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1B49737-EEF2-4721-BB49-03DD8A67A48A}"/>
              </a:ext>
            </a:extLst>
          </p:cNvPr>
          <p:cNvSpPr/>
          <p:nvPr/>
        </p:nvSpPr>
        <p:spPr>
          <a:xfrm>
            <a:off x="-752726" y="1690688"/>
            <a:ext cx="136974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Moviendo 3 cerillos haz que el pez vea para el lado derecho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96FA78-C962-4348-8513-AA2D57DEB873}"/>
              </a:ext>
            </a:extLst>
          </p:cNvPr>
          <p:cNvSpPr/>
          <p:nvPr/>
        </p:nvSpPr>
        <p:spPr>
          <a:xfrm>
            <a:off x="4353636" y="3631733"/>
            <a:ext cx="10597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732113D1-B4B8-436F-AE3D-74731EC6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83959" y="3016251"/>
            <a:ext cx="3712191" cy="19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5242-9556-43ED-88E3-1F02FDB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Pasar el r</a:t>
            </a:r>
            <a:r>
              <a:rPr lang="es-GT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í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n para cruzando el rio pastor">
            <a:extLst>
              <a:ext uri="{FF2B5EF4-FFF2-40B4-BE49-F238E27FC236}">
                <a16:creationId xmlns:a16="http://schemas.microsoft.com/office/drawing/2014/main" id="{9FF3FB20-003D-4B0F-B86E-43FA46D4E2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33" y="1470991"/>
            <a:ext cx="8037097" cy="463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1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DE446-2E0F-44C3-9A7D-A28C9A27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Tres interruptores y una bombilla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 descr="Resultado de imagen para acertijo de las 3 bombillas">
            <a:extLst>
              <a:ext uri="{FF2B5EF4-FFF2-40B4-BE49-F238E27FC236}">
                <a16:creationId xmlns:a16="http://schemas.microsoft.com/office/drawing/2014/main" id="{E1B3CC73-6A7C-44B8-ACB3-A85C7F303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2915"/>
            <a:ext cx="8933019" cy="52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54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F907-409A-48D9-BCDA-F98BC120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GT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Juego Matemático 1 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68B4B44-29C2-4AFB-AD1C-DD01B62A68A1}"/>
              </a:ext>
            </a:extLst>
          </p:cNvPr>
          <p:cNvGrpSpPr/>
          <p:nvPr/>
        </p:nvGrpSpPr>
        <p:grpSpPr>
          <a:xfrm>
            <a:off x="3167270" y="1690688"/>
            <a:ext cx="5406886" cy="4372181"/>
            <a:chOff x="3167270" y="1690688"/>
            <a:chExt cx="5406886" cy="4372181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C0B044C6-D8A0-4B0A-8302-76B4CF60B371}"/>
                </a:ext>
              </a:extLst>
            </p:cNvPr>
            <p:cNvSpPr/>
            <p:nvPr/>
          </p:nvSpPr>
          <p:spPr>
            <a:xfrm>
              <a:off x="3445565" y="2226365"/>
              <a:ext cx="4850296" cy="336605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7B34849-73EA-4823-9E63-D287C6637EB7}"/>
                </a:ext>
              </a:extLst>
            </p:cNvPr>
            <p:cNvSpPr/>
            <p:nvPr/>
          </p:nvSpPr>
          <p:spPr>
            <a:xfrm>
              <a:off x="5400261" y="1690688"/>
              <a:ext cx="940904" cy="94090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DC3C68B-69EB-42D5-9FCB-EDDEACBCB9A7}"/>
                </a:ext>
              </a:extLst>
            </p:cNvPr>
            <p:cNvSpPr/>
            <p:nvPr/>
          </p:nvSpPr>
          <p:spPr>
            <a:xfrm>
              <a:off x="4108174" y="3438939"/>
              <a:ext cx="940904" cy="94090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0EEE6E0-B6BC-4BA5-8339-B5EF39F552A6}"/>
                </a:ext>
              </a:extLst>
            </p:cNvPr>
            <p:cNvSpPr/>
            <p:nvPr/>
          </p:nvSpPr>
          <p:spPr>
            <a:xfrm>
              <a:off x="6672472" y="3438939"/>
              <a:ext cx="940904" cy="94090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9A3593D-9EC8-4F45-854A-26B758F9619E}"/>
                </a:ext>
              </a:extLst>
            </p:cNvPr>
            <p:cNvSpPr/>
            <p:nvPr/>
          </p:nvSpPr>
          <p:spPr>
            <a:xfrm>
              <a:off x="3167270" y="5121965"/>
              <a:ext cx="940904" cy="94090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F37D89B-7B5F-4625-A39E-6C606E870C95}"/>
                </a:ext>
              </a:extLst>
            </p:cNvPr>
            <p:cNvSpPr/>
            <p:nvPr/>
          </p:nvSpPr>
          <p:spPr>
            <a:xfrm>
              <a:off x="7633252" y="5121965"/>
              <a:ext cx="940904" cy="94090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09A625A-84A5-4708-9020-8B3B4DBC915E}"/>
                </a:ext>
              </a:extLst>
            </p:cNvPr>
            <p:cNvSpPr/>
            <p:nvPr/>
          </p:nvSpPr>
          <p:spPr>
            <a:xfrm>
              <a:off x="5400261" y="5121965"/>
              <a:ext cx="940904" cy="94090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CB564AD-8344-4598-86ED-936FE53013AA}"/>
                </a:ext>
              </a:extLst>
            </p:cNvPr>
            <p:cNvSpPr/>
            <p:nvPr/>
          </p:nvSpPr>
          <p:spPr>
            <a:xfrm>
              <a:off x="5382118" y="3704357"/>
              <a:ext cx="95731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D09BD9A-460E-496D-AB11-A62612152D48}"/>
              </a:ext>
            </a:extLst>
          </p:cNvPr>
          <p:cNvGrpSpPr/>
          <p:nvPr/>
        </p:nvGrpSpPr>
        <p:grpSpPr>
          <a:xfrm>
            <a:off x="9196627" y="316967"/>
            <a:ext cx="2379146" cy="2314625"/>
            <a:chOff x="8976053" y="199819"/>
            <a:chExt cx="2379146" cy="2314625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57E0015E-4BD2-4A8D-98D9-303E36745D09}"/>
                </a:ext>
              </a:extLst>
            </p:cNvPr>
            <p:cNvGrpSpPr/>
            <p:nvPr/>
          </p:nvGrpSpPr>
          <p:grpSpPr>
            <a:xfrm>
              <a:off x="8983397" y="199819"/>
              <a:ext cx="2370403" cy="2194877"/>
              <a:chOff x="3167270" y="1690688"/>
              <a:chExt cx="5406886" cy="4372181"/>
            </a:xfrm>
          </p:grpSpPr>
          <p:sp>
            <p:nvSpPr>
              <p:cNvPr id="15" name="Triángulo isósceles 14">
                <a:extLst>
                  <a:ext uri="{FF2B5EF4-FFF2-40B4-BE49-F238E27FC236}">
                    <a16:creationId xmlns:a16="http://schemas.microsoft.com/office/drawing/2014/main" id="{5E102D1E-B0B9-4041-BA09-44C95BBAA10F}"/>
                  </a:ext>
                </a:extLst>
              </p:cNvPr>
              <p:cNvSpPr/>
              <p:nvPr/>
            </p:nvSpPr>
            <p:spPr>
              <a:xfrm>
                <a:off x="3445565" y="2226365"/>
                <a:ext cx="4850296" cy="3366052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09046AE3-B205-474D-8179-F9ADB3563BCA}"/>
                  </a:ext>
                </a:extLst>
              </p:cNvPr>
              <p:cNvSpPr/>
              <p:nvPr/>
            </p:nvSpPr>
            <p:spPr>
              <a:xfrm>
                <a:off x="5400261" y="1690688"/>
                <a:ext cx="940904" cy="9409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C89A7C42-28E7-4AEC-8F57-0DA03C1EE06A}"/>
                  </a:ext>
                </a:extLst>
              </p:cNvPr>
              <p:cNvSpPr/>
              <p:nvPr/>
            </p:nvSpPr>
            <p:spPr>
              <a:xfrm>
                <a:off x="4108174" y="3438939"/>
                <a:ext cx="940904" cy="9409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AD683BE-C923-494D-8726-D2FFF2A061A9}"/>
                  </a:ext>
                </a:extLst>
              </p:cNvPr>
              <p:cNvSpPr/>
              <p:nvPr/>
            </p:nvSpPr>
            <p:spPr>
              <a:xfrm>
                <a:off x="6672472" y="3438939"/>
                <a:ext cx="940904" cy="9409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5D720F2-D51C-4776-B982-76FC05A3DAFC}"/>
                  </a:ext>
                </a:extLst>
              </p:cNvPr>
              <p:cNvSpPr/>
              <p:nvPr/>
            </p:nvSpPr>
            <p:spPr>
              <a:xfrm>
                <a:off x="3167270" y="5121965"/>
                <a:ext cx="940904" cy="9409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2E7FF6C-A7A5-4738-9D55-8685CCA49F1C}"/>
                  </a:ext>
                </a:extLst>
              </p:cNvPr>
              <p:cNvSpPr/>
              <p:nvPr/>
            </p:nvSpPr>
            <p:spPr>
              <a:xfrm>
                <a:off x="7633252" y="5121965"/>
                <a:ext cx="940904" cy="9409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05216A82-0849-41C6-AE3E-08751B611A1A}"/>
                  </a:ext>
                </a:extLst>
              </p:cNvPr>
              <p:cNvSpPr/>
              <p:nvPr/>
            </p:nvSpPr>
            <p:spPr>
              <a:xfrm>
                <a:off x="5400261" y="5121965"/>
                <a:ext cx="940904" cy="9409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9A2C8B3-FDF3-478E-B018-E8B29A4FF888}"/>
                  </a:ext>
                </a:extLst>
              </p:cNvPr>
              <p:cNvSpPr/>
              <p:nvPr/>
            </p:nvSpPr>
            <p:spPr>
              <a:xfrm>
                <a:off x="5127291" y="3704357"/>
                <a:ext cx="1466967" cy="11648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3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C78CBF9-5664-498C-951F-71287782B67A}"/>
                </a:ext>
              </a:extLst>
            </p:cNvPr>
            <p:cNvSpPr/>
            <p:nvPr/>
          </p:nvSpPr>
          <p:spPr>
            <a:xfrm>
              <a:off x="9962350" y="199819"/>
              <a:ext cx="41389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11F9547-DC0C-44F4-B8A9-545E4F4CF2D5}"/>
                </a:ext>
              </a:extLst>
            </p:cNvPr>
            <p:cNvSpPr/>
            <p:nvPr/>
          </p:nvSpPr>
          <p:spPr>
            <a:xfrm>
              <a:off x="10510532" y="1047444"/>
              <a:ext cx="41389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0BA26656-5266-4EF3-908A-245F4BF2D3BB}"/>
                </a:ext>
              </a:extLst>
            </p:cNvPr>
            <p:cNvSpPr/>
            <p:nvPr/>
          </p:nvSpPr>
          <p:spPr>
            <a:xfrm>
              <a:off x="10941303" y="1929669"/>
              <a:ext cx="41389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1DE6CB0A-DFCA-4CC2-A752-6B185CC1D405}"/>
                </a:ext>
              </a:extLst>
            </p:cNvPr>
            <p:cNvSpPr/>
            <p:nvPr/>
          </p:nvSpPr>
          <p:spPr>
            <a:xfrm>
              <a:off x="9957293" y="1886407"/>
              <a:ext cx="41389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E6691BC1-F7AA-46D3-A9FD-D6DF2EE292C3}"/>
                </a:ext>
              </a:extLst>
            </p:cNvPr>
            <p:cNvSpPr/>
            <p:nvPr/>
          </p:nvSpPr>
          <p:spPr>
            <a:xfrm>
              <a:off x="9379614" y="1077458"/>
              <a:ext cx="41389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803BD42-B131-45C3-8129-F621701FF881}"/>
                </a:ext>
              </a:extLst>
            </p:cNvPr>
            <p:cNvSpPr/>
            <p:nvPr/>
          </p:nvSpPr>
          <p:spPr>
            <a:xfrm>
              <a:off x="8976053" y="1900349"/>
              <a:ext cx="41389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60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9EEB1-8AB8-498C-8202-0162E7E3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71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Flujos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n para diagrama de flujo">
            <a:extLst>
              <a:ext uri="{FF2B5EF4-FFF2-40B4-BE49-F238E27FC236}">
                <a16:creationId xmlns:a16="http://schemas.microsoft.com/office/drawing/2014/main" id="{79C997C1-1247-4D28-B297-B3745F1ACB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8525" y="2205831"/>
            <a:ext cx="53149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C6D70F0D-C4EA-4788-A391-81D9E463AE04}"/>
              </a:ext>
            </a:extLst>
          </p:cNvPr>
          <p:cNvGrpSpPr/>
          <p:nvPr/>
        </p:nvGrpSpPr>
        <p:grpSpPr>
          <a:xfrm>
            <a:off x="4697480" y="1324452"/>
            <a:ext cx="2797037" cy="5353681"/>
            <a:chOff x="4697481" y="1321238"/>
            <a:chExt cx="2797037" cy="5353681"/>
          </a:xfrm>
        </p:grpSpPr>
        <p:pic>
          <p:nvPicPr>
            <p:cNvPr id="5" name="Picture 2" descr="Resultado de imagen para diagrama de flujo">
              <a:extLst>
                <a:ext uri="{FF2B5EF4-FFF2-40B4-BE49-F238E27FC236}">
                  <a16:creationId xmlns:a16="http://schemas.microsoft.com/office/drawing/2014/main" id="{40DE4F2B-ECA7-4A74-9A8B-F501160E79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06"/>
            <a:stretch/>
          </p:blipFill>
          <p:spPr bwMode="auto">
            <a:xfrm>
              <a:off x="4697481" y="1321238"/>
              <a:ext cx="2797037" cy="535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862E9F2-4E27-46A9-BDF1-D9CE42F8B9B4}"/>
                </a:ext>
              </a:extLst>
            </p:cNvPr>
            <p:cNvSpPr txBox="1"/>
            <p:nvPr/>
          </p:nvSpPr>
          <p:spPr>
            <a:xfrm>
              <a:off x="6500605" y="2877751"/>
              <a:ext cx="993913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US" sz="1200" dirty="0"/>
                <a:t>Falso</a:t>
              </a:r>
              <a:endParaRPr lang="es-GT" sz="120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D9BB1CF-33EC-4B00-A10E-D8CF7E02D022}"/>
                </a:ext>
              </a:extLst>
            </p:cNvPr>
            <p:cNvSpPr txBox="1"/>
            <p:nvPr/>
          </p:nvSpPr>
          <p:spPr>
            <a:xfrm>
              <a:off x="6249227" y="3503195"/>
              <a:ext cx="89369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US" sz="1200" dirty="0"/>
                <a:t>Verdadero</a:t>
              </a:r>
              <a:endParaRPr lang="es-G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77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B6E25-F471-446B-A103-2F31350A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13" y="378378"/>
            <a:ext cx="10889974" cy="1325563"/>
          </a:xfrm>
        </p:spPr>
        <p:txBody>
          <a:bodyPr>
            <a:no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Programación orientada a objetos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C8F0E-1BF6-419D-A59D-E0319A88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4913" cy="4351338"/>
          </a:xfrm>
        </p:spPr>
        <p:txBody>
          <a:bodyPr>
            <a:normAutofit/>
          </a:bodyPr>
          <a:lstStyle/>
          <a:p>
            <a:pPr algn="just"/>
            <a:r>
              <a:rPr lang="es-US" dirty="0"/>
              <a:t>Objeto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dirty="0"/>
              <a:t>Se trata de un ente abstracto usado en programación que permite separar los diferentes componentes de un programa, simplificando así su elaboración, depuración y posteriores mejoras.</a:t>
            </a:r>
          </a:p>
          <a:p>
            <a:pPr algn="just"/>
            <a:r>
              <a:rPr lang="es-ES" dirty="0"/>
              <a:t>Método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dirty="0"/>
              <a:t>Son aquellas funciones que permite efectuar el objeto y que nos rinden algún tipo de servicio durante el transcurso del programa. Determinan a su vez como va a responder el objeto cuando recibe un mensaje. 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55451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B3705-C027-4707-ADF1-A5C0931A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2148" cy="4351338"/>
          </a:xfrm>
        </p:spPr>
        <p:txBody>
          <a:bodyPr/>
          <a:lstStyle/>
          <a:p>
            <a:pPr algn="just"/>
            <a:r>
              <a:rPr lang="es-GT" b="1" dirty="0"/>
              <a:t>Eventos: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dirty="0"/>
              <a:t>Son aquellas acciones mediante las cuales el objeto reconoce que se está interactuando con él.</a:t>
            </a:r>
            <a:br>
              <a:rPr lang="es-ES" dirty="0"/>
            </a:br>
            <a:r>
              <a:rPr lang="es-ES" dirty="0"/>
              <a:t>De esta forma el objeto se activa y responde al evento según lo programado en su código.</a:t>
            </a:r>
          </a:p>
          <a:p>
            <a:pPr algn="just"/>
            <a:r>
              <a:rPr lang="es-GT" b="1" dirty="0"/>
              <a:t>Atributos: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dirty="0"/>
              <a:t>Características que aplican al objeto solo en el caso en que el sea visible en pantalla por el usuario; entonces sus atributos son el aspecto que refleja, tanto en color, tamaño, posición, si está o no habilitado.</a:t>
            </a:r>
            <a:endParaRPr lang="es-G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1871B4-40BF-4381-9A4E-299393A0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Programación orientada a objetos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01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19266-D789-4A16-BF19-DC9DEFEB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182" cy="1325563"/>
          </a:xfrm>
        </p:spPr>
        <p:txBody>
          <a:bodyPr>
            <a:normAutofit fontScale="90000"/>
          </a:bodyPr>
          <a:lstStyle/>
          <a:p>
            <a:r>
              <a:rPr lang="es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Programación orientada a objetos</a:t>
            </a:r>
            <a:endParaRPr lang="es-GT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C0F03-8C6C-4FFF-89B3-80F05B14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2" y="1969258"/>
            <a:ext cx="10515600" cy="4351338"/>
          </a:xfrm>
        </p:spPr>
        <p:txBody>
          <a:bodyPr>
            <a:normAutofit/>
          </a:bodyPr>
          <a:lstStyle/>
          <a:p>
            <a:r>
              <a:rPr lang="es-GT" sz="4800" b="1" dirty="0">
                <a:solidFill>
                  <a:sysClr val="windowText" lastClr="000000"/>
                </a:solidFill>
              </a:rPr>
              <a:t>Abstracción </a:t>
            </a:r>
          </a:p>
          <a:p>
            <a:r>
              <a:rPr lang="es-GT" sz="4800" b="1" dirty="0">
                <a:solidFill>
                  <a:sysClr val="windowText" lastClr="000000"/>
                </a:solidFill>
              </a:rPr>
              <a:t>Encapsulado</a:t>
            </a:r>
          </a:p>
          <a:p>
            <a:r>
              <a:rPr lang="es-GT" sz="4800" b="1" dirty="0">
                <a:solidFill>
                  <a:sysClr val="windowText" lastClr="000000"/>
                </a:solidFill>
              </a:rPr>
              <a:t>Herencia </a:t>
            </a:r>
          </a:p>
          <a:p>
            <a:r>
              <a:rPr lang="es-GT" sz="4800" b="1" dirty="0">
                <a:solidFill>
                  <a:sysClr val="windowText" lastClr="000000"/>
                </a:solidFill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4225337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E2EBD-3076-4A38-81C3-95DEFE0F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Abstracción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15F6D-AD1D-4181-8483-43A682C5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3763" cy="4351338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ysClr val="windowText" lastClr="000000"/>
                </a:solidFill>
              </a:rPr>
              <a:t>El "¿qué hace?" más que en el "¿cómo lo hace?" (característica de caja negra).</a:t>
            </a:r>
          </a:p>
          <a:p>
            <a:pPr algn="just"/>
            <a:r>
              <a:rPr lang="es-ES" sz="3200" b="1" dirty="0">
                <a:solidFill>
                  <a:sysClr val="windowText" lastClr="000000"/>
                </a:solidFill>
              </a:rPr>
              <a:t>La abstracción encarada desde el punto de vista de la programación orientada a objetos expresa las características esenciales de un objeto, las cuales distinguen al objeto de los demás. Además de distinguir entre los objetos provee límites conceptuales.</a:t>
            </a:r>
            <a:endParaRPr lang="es-GT" sz="3200" b="1" dirty="0">
              <a:solidFill>
                <a:sysClr val="windowText" lastClr="000000"/>
              </a:solidFill>
            </a:endParaRPr>
          </a:p>
        </p:txBody>
      </p:sp>
      <p:pic>
        <p:nvPicPr>
          <p:cNvPr id="3074" name="Picture 2" descr="Resultado de imagen para abstraccion poo">
            <a:extLst>
              <a:ext uri="{FF2B5EF4-FFF2-40B4-BE49-F238E27FC236}">
                <a16:creationId xmlns:a16="http://schemas.microsoft.com/office/drawing/2014/main" id="{F18B1E75-62C8-484F-9671-FD5BD4C13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1" t="16611" r="7693" b="8165"/>
          <a:stretch/>
        </p:blipFill>
        <p:spPr bwMode="auto">
          <a:xfrm>
            <a:off x="1343452" y="1407846"/>
            <a:ext cx="7703257" cy="518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32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A6213-DA27-4C13-A567-6D3B1F90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Encapsulamiento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ABA2B-BB33-4409-8921-268393C4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ocultamiento del estado, es decir, de los datos miembro de un objeto de manera que solo se pueda cambiar mediante las operaciones definidas para ese objeto.</a:t>
            </a:r>
            <a:endParaRPr lang="es-GT" dirty="0"/>
          </a:p>
        </p:txBody>
      </p:sp>
      <p:pic>
        <p:nvPicPr>
          <p:cNvPr id="4098" name="Picture 2" descr="Resultado de imagen para encapsulado poo">
            <a:extLst>
              <a:ext uri="{FF2B5EF4-FFF2-40B4-BE49-F238E27FC236}">
                <a16:creationId xmlns:a16="http://schemas.microsoft.com/office/drawing/2014/main" id="{4E214F03-20F3-4CB7-B599-F8A5B37E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3" y="3302390"/>
            <a:ext cx="655521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2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21B02-AA89-4D3D-8752-10A59EE5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277"/>
            <a:ext cx="10515600" cy="1325563"/>
          </a:xfrm>
        </p:spPr>
        <p:txBody>
          <a:bodyPr>
            <a:normAutofit/>
          </a:bodyPr>
          <a:lstStyle/>
          <a:p>
            <a:r>
              <a:rPr lang="es-GT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E96B1-E2A4-44F9-B605-7EC18F6B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nuevas clases partiendo de una clase o de una jerarquía de clases preexistente (ya comprobadas y verificadas) evitando con ello el rediseño, la modificación y verificación de la parte ya implementada. La herencia facilita la creación de objetos a partir de otros ya existentes e implica que una subclase obtiene todo el comportamiento (métodos) y eventualmente los atributos (variables) de su superclase.</a:t>
            </a:r>
            <a:endParaRPr lang="es-GT" dirty="0"/>
          </a:p>
        </p:txBody>
      </p:sp>
      <p:pic>
        <p:nvPicPr>
          <p:cNvPr id="5124" name="Picture 4" descr="Resultado de imagen para herencia poo">
            <a:extLst>
              <a:ext uri="{FF2B5EF4-FFF2-40B4-BE49-F238E27FC236}">
                <a16:creationId xmlns:a16="http://schemas.microsoft.com/office/drawing/2014/main" id="{8AC437B7-1BF2-45E2-9E39-977ABABC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05" y="1438055"/>
            <a:ext cx="8136636" cy="528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684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2AD88-9D16-4B87-B620-ED1DCD2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Polimorfismo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15DDC-A713-45D3-A648-43B4DF93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5157" cy="4351338"/>
          </a:xfrm>
        </p:spPr>
        <p:txBody>
          <a:bodyPr/>
          <a:lstStyle/>
          <a:p>
            <a:pPr algn="just"/>
            <a:r>
              <a:rPr lang="es-ES" dirty="0"/>
              <a:t>Se denomina polimorfismo a la capacidad que tienen los objetos de una clase de responder al mismo mensaje o evento en función de los parámetros utilizados durante su invocación.</a:t>
            </a:r>
            <a:endParaRPr lang="es-GT" dirty="0"/>
          </a:p>
        </p:txBody>
      </p:sp>
      <p:pic>
        <p:nvPicPr>
          <p:cNvPr id="1028" name="Picture 4" descr="Resultado de imagen para polimorfismo poo">
            <a:extLst>
              <a:ext uri="{FF2B5EF4-FFF2-40B4-BE49-F238E27FC236}">
                <a16:creationId xmlns:a16="http://schemas.microsoft.com/office/drawing/2014/main" id="{EB8121CB-746E-414C-8977-FE3DD9A16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80" y="1557337"/>
            <a:ext cx="881559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19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ersonalizado 1">
      <a:majorFont>
        <a:latin typeface="Helvetica-Normal"/>
        <a:ea typeface=""/>
        <a:cs typeface=""/>
      </a:majorFont>
      <a:minorFont>
        <a:latin typeface="Helvetica-Norm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416</Words>
  <Application>Microsoft Office PowerPoint</Application>
  <PresentationFormat>Panorámica</PresentationFormat>
  <Paragraphs>44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Helvetica-Normal</vt:lpstr>
      <vt:lpstr>Wingdings</vt:lpstr>
      <vt:lpstr>Tema de Office</vt:lpstr>
      <vt:lpstr>Introducción a la Programación</vt:lpstr>
      <vt:lpstr>Diagrama de Flujos</vt:lpstr>
      <vt:lpstr>Programación orientada a objetos</vt:lpstr>
      <vt:lpstr>Programación orientada a objetos</vt:lpstr>
      <vt:lpstr>Programación orientada a objetos</vt:lpstr>
      <vt:lpstr>Abstracción</vt:lpstr>
      <vt:lpstr>Encapsulamiento</vt:lpstr>
      <vt:lpstr>Herencia</vt:lpstr>
      <vt:lpstr>Polimorfismo</vt:lpstr>
      <vt:lpstr>Creación de Juego en Scratch</vt:lpstr>
      <vt:lpstr>Juegos Lógicos </vt:lpstr>
      <vt:lpstr>Pasar el río</vt:lpstr>
      <vt:lpstr>Tres interruptores y una bombilla</vt:lpstr>
      <vt:lpstr>Juego Matemático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Edwin Arturo Orellana García</dc:creator>
  <cp:lastModifiedBy>Edwin Arturo Orellana García</cp:lastModifiedBy>
  <cp:revision>33</cp:revision>
  <dcterms:created xsi:type="dcterms:W3CDTF">2020-01-14T14:21:57Z</dcterms:created>
  <dcterms:modified xsi:type="dcterms:W3CDTF">2020-02-03T15:54:05Z</dcterms:modified>
</cp:coreProperties>
</file>