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67" r:id="rId3"/>
    <p:sldId id="258" r:id="rId4"/>
    <p:sldId id="264" r:id="rId5"/>
    <p:sldId id="259" r:id="rId6"/>
    <p:sldId id="257" r:id="rId7"/>
    <p:sldId id="260" r:id="rId8"/>
    <p:sldId id="263" r:id="rId9"/>
    <p:sldId id="262" r:id="rId10"/>
    <p:sldId id="268" r:id="rId11"/>
    <p:sldId id="269" r:id="rId12"/>
    <p:sldId id="265" r:id="rId13"/>
    <p:sldId id="266" r:id="rId14"/>
    <p:sldId id="271" r:id="rId15"/>
    <p:sldId id="272" r:id="rId16"/>
  </p:sldIdLst>
  <p:sldSz cx="6858000" cy="9906000" type="A4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1" autoAdjust="0"/>
    <p:restoredTop sz="84569" autoAdjust="0"/>
  </p:normalViewPr>
  <p:slideViewPr>
    <p:cSldViewPr snapToGrid="0">
      <p:cViewPr varScale="1">
        <p:scale>
          <a:sx n="70" d="100"/>
          <a:sy n="70" d="100"/>
        </p:scale>
        <p:origin x="29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04F8-FFBE-49E2-ACCD-028B3DA8241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DA5AE-08F0-4A9F-AFB7-039BDC88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Referencing method between CCX and individual MDX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DA5AE-08F0-4A9F-AFB7-039BDC88A9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Referencing method between CCX and global MDX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DA5AE-08F0-4A9F-AFB7-039BDC88A9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3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Referencing method between CCX and FSX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DA5AE-08F0-4A9F-AFB7-039BDC88A9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Referencing method between CCX and external files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DA5AE-08F0-4A9F-AFB7-039BDC88A9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17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graphic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DA5AE-08F0-4A9F-AFB7-039BDC88A9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0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 model with external graphic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DA5AE-08F0-4A9F-AFB7-039BDC88A9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9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 model with EHB graphic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DA5AE-08F0-4A9F-AFB7-039BDC88A9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Single Function Overview Graphic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DA5AE-08F0-4A9F-AFB7-039BDC88A9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Functions Overview Graphic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DA5AE-08F0-4A9F-AFB7-039BDC88A9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F741-52EF-48F7-B036-9A86EA42962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CA3C-019B-44D7-92FC-2383CE76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4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F741-52EF-48F7-B036-9A86EA42962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CA3C-019B-44D7-92FC-2383CE76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F741-52EF-48F7-B036-9A86EA42962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CA3C-019B-44D7-92FC-2383CE76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6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2A0A-5C68-4408-B8E6-26B273995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83F6E-C7F8-495B-80C6-B7496D3EE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AE09-200E-4819-A268-45851A8D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C5BE-3307-4DF7-97EF-C01AAFC860A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90BD-8D3A-4B41-9E2D-47CB178F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0E35-3100-457B-8792-CA7207E9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CBDA-290D-4DB7-A9E1-C67C1B6CD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2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0811-9B87-45E0-B35F-D03D6CA6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BE7F-1D91-4356-8C08-A8E6F600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55861-E5A5-49A8-98C8-C5E5F8BB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C5BE-3307-4DF7-97EF-C01AAFC860A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9E87D-5684-4138-B7AE-2CEC3C15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1766-CCB1-42C4-83CE-C619DAB1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CBDA-290D-4DB7-A9E1-C67C1B6CD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39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84EE-4E9E-433D-B7C8-929DDDB7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071BA-6101-4321-A6AF-5470B533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3C2A6-4504-4560-82A5-734FCD0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C5BE-3307-4DF7-97EF-C01AAFC860A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A5598-753E-43B3-BAE2-9EDF823A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4F681-E18E-440B-B6BF-94003AE9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CBDA-290D-4DB7-A9E1-C67C1B6CD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78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71CD-02F6-4A27-906D-2EB91303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3AAF-A746-4025-91C6-18E4A2B1B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8FE09-6EBA-4BDD-B9B8-B7D4B13EC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A355A-FDA1-43F1-90B9-DCEB4BE2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C5BE-3307-4DF7-97EF-C01AAFC860A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447FB-DF0D-41C8-B1D8-B8D66ACC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7CECF-CB03-4746-B0A5-68414382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CBDA-290D-4DB7-A9E1-C67C1B6CD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53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A5BF-0C95-4DB9-9B20-52FD6B4B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E36D-8FAA-4C92-9810-01DB9150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F1900-22B1-4A6D-92B0-412725740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E72B9-DB39-460C-9D7A-72CC39B1F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84EAA-2EB7-4DCA-91D6-503463C52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1DCDC-BF20-4842-9F74-85FD261B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C5BE-3307-4DF7-97EF-C01AAFC860A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5D5BF-04EB-4605-BD4C-B5151C38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123B0-81E8-44DE-BB8C-5A19F71A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CBDA-290D-4DB7-A9E1-C67C1B6CD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21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55C3-96D9-4DFF-A75E-73787455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C5BE2-E99B-4EE2-A193-8384399C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C5BE-3307-4DF7-97EF-C01AAFC860A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A34F2-66B0-4AC3-8DD0-2F621A71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CAF59-E4C9-4A1D-9B96-5BBCE6FA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CBDA-290D-4DB7-A9E1-C67C1B6CD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78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3ABFD-56AD-4C8B-AD1E-AD6503F5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C5BE-3307-4DF7-97EF-C01AAFC860A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12924-49C9-41E2-A2E1-EDB6F5E9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67BD3-4AEC-4C2B-B9E2-5C9B4B56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CBDA-290D-4DB7-A9E1-C67C1B6CD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36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7D0C-A5B9-43E7-B238-48C4D04F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AA0C-B296-471D-AF6E-C46899DD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FA341-5884-4F9B-BAB3-686FBFE3D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69058-4118-43AA-BD08-999C5CCC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C5BE-3307-4DF7-97EF-C01AAFC860A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32E1C-D3A7-496F-B83F-78C2AD34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0BAC0-16F2-4E3C-9AA6-5D37DA46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CBDA-290D-4DB7-A9E1-C67C1B6CD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8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F741-52EF-48F7-B036-9A86EA42962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CA3C-019B-44D7-92FC-2383CE76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84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A5D9-2B36-4814-B294-F90E0244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803CF-F355-466A-9975-B35CE6217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98C70-F4E8-4F1C-B8C1-796CFA83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4838D-B2E7-481C-87AA-1991B6FC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C5BE-3307-4DF7-97EF-C01AAFC860A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4B052-D08F-49CD-8C3C-B899D9E9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C500D-DD6F-45CF-BBBD-BE4E59ED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CBDA-290D-4DB7-A9E1-C67C1B6CD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394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C225-9D0D-4303-807E-152F40E5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BB32F-B4EE-4B65-A7F9-367CF7F8B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A8CDA-50FA-40DA-BF77-019A815C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C5BE-3307-4DF7-97EF-C01AAFC860A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E313-2F1E-43A9-9868-63063712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DFD5-97F1-48AA-90F5-D66E0296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CBDA-290D-4DB7-A9E1-C67C1B6CD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084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4E586-7451-46BA-8FB7-971871F85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BFE9C-88D1-4B34-A48E-C551B7DD5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ED887-BEA3-4BD2-8800-0DFF3A61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C5BE-3307-4DF7-97EF-C01AAFC860A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EBDE-85D4-48CC-AC45-80181A1E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9727-EF45-4EBB-8FA6-4637520C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CBDA-290D-4DB7-A9E1-C67C1B6CD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F741-52EF-48F7-B036-9A86EA42962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CA3C-019B-44D7-92FC-2383CE76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F741-52EF-48F7-B036-9A86EA42962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CA3C-019B-44D7-92FC-2383CE76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F741-52EF-48F7-B036-9A86EA42962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CA3C-019B-44D7-92FC-2383CE76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F741-52EF-48F7-B036-9A86EA42962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CA3C-019B-44D7-92FC-2383CE76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F741-52EF-48F7-B036-9A86EA42962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CA3C-019B-44D7-92FC-2383CE76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F741-52EF-48F7-B036-9A86EA42962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CA3C-019B-44D7-92FC-2383CE76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F741-52EF-48F7-B036-9A86EA42962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CA3C-019B-44D7-92FC-2383CE76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BFC9AA5-48B1-4885-8984-1B7B618EBF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61402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Folie" r:id="rId16" imgW="353" imgH="353" progId="TCLayout.ActiveDocument.1">
                  <p:embed/>
                </p:oleObj>
              </mc:Choice>
              <mc:Fallback>
                <p:oleObj name="think-cell Folie" r:id="rId1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3EC85408-13B8-4AE8-965F-8FAC2EB19CF1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3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EF741-52EF-48F7-B036-9A86EA42962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CA3C-019B-44D7-92FC-2383CE76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8CC81-6792-4CB6-8958-6E3AF091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C30BE-77AC-4FA9-A79A-AB0C2BCA8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A33A-29A5-40D1-8F09-B87CEB562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C5BE-3307-4DF7-97EF-C01AAFC860A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DF9EC-39BF-4B26-9DFF-5FA3DA60D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30A7-2B0A-4643-AB8E-C2F09081F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CBDA-290D-4DB7-A9E1-C67C1B6CD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5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1261717" y="2238258"/>
            <a:ext cx="1213794" cy="246221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de-DE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&lt;Root ABLOCK&gt;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-287755" y="2229058"/>
            <a:ext cx="970138" cy="246221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de-DE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&lt;CATALOG&gt;</a:t>
            </a:r>
          </a:p>
        </p:txBody>
      </p:sp>
      <p:sp>
        <p:nvSpPr>
          <p:cNvPr id="4" name="Textfeld 5"/>
          <p:cNvSpPr txBox="1">
            <a:spLocks noChangeArrowheads="1"/>
          </p:cNvSpPr>
          <p:nvPr/>
        </p:nvSpPr>
        <p:spPr bwMode="auto">
          <a:xfrm>
            <a:off x="3379664" y="2138737"/>
            <a:ext cx="1222420" cy="2462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de-DE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&lt;TOC ABLOCK&gt;</a:t>
            </a:r>
          </a:p>
        </p:txBody>
      </p:sp>
      <p:sp>
        <p:nvSpPr>
          <p:cNvPr id="5" name="Pfeil nach rechts 4"/>
          <p:cNvSpPr/>
          <p:nvPr/>
        </p:nvSpPr>
        <p:spPr>
          <a:xfrm>
            <a:off x="808333" y="2171647"/>
            <a:ext cx="325244" cy="36004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99199" y="2535084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refers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08774" y="2807083"/>
            <a:ext cx="2507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cs typeface="Tahoma" pitchFamily="34" charset="0"/>
              </a:rPr>
              <a:t>refers to one or multiple TOC(s)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2626454" y="1926396"/>
            <a:ext cx="326151" cy="896797"/>
            <a:chOff x="4985093" y="1525217"/>
            <a:chExt cx="326151" cy="896797"/>
          </a:xfrm>
          <a:solidFill>
            <a:schemeClr val="accent5"/>
          </a:solidFill>
        </p:grpSpPr>
        <p:sp>
          <p:nvSpPr>
            <p:cNvPr id="9" name="Pfeil nach rechts 8"/>
            <p:cNvSpPr/>
            <p:nvPr/>
          </p:nvSpPr>
          <p:spPr>
            <a:xfrm>
              <a:off x="4985093" y="1794765"/>
              <a:ext cx="325244" cy="36004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Pfeil nach rechts 9"/>
            <p:cNvSpPr/>
            <p:nvPr/>
          </p:nvSpPr>
          <p:spPr>
            <a:xfrm rot="1200000">
              <a:off x="4985093" y="2061974"/>
              <a:ext cx="325244" cy="36004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Pfeil nach rechts 10"/>
            <p:cNvSpPr/>
            <p:nvPr/>
          </p:nvSpPr>
          <p:spPr>
            <a:xfrm rot="-1200000">
              <a:off x="4986000" y="1525217"/>
              <a:ext cx="325244" cy="36004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786694" y="2153001"/>
            <a:ext cx="326151" cy="896797"/>
            <a:chOff x="4985093" y="1525217"/>
            <a:chExt cx="326151" cy="896797"/>
          </a:xfrm>
          <a:solidFill>
            <a:schemeClr val="accent5"/>
          </a:solidFill>
        </p:grpSpPr>
        <p:sp>
          <p:nvSpPr>
            <p:cNvPr id="13" name="Pfeil nach rechts 12"/>
            <p:cNvSpPr/>
            <p:nvPr/>
          </p:nvSpPr>
          <p:spPr>
            <a:xfrm>
              <a:off x="4985093" y="1794765"/>
              <a:ext cx="325244" cy="36004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feil nach rechts 13"/>
            <p:cNvSpPr/>
            <p:nvPr/>
          </p:nvSpPr>
          <p:spPr>
            <a:xfrm rot="1200000">
              <a:off x="4985093" y="2061974"/>
              <a:ext cx="325244" cy="36004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feil nach rechts 14"/>
            <p:cNvSpPr/>
            <p:nvPr/>
          </p:nvSpPr>
          <p:spPr>
            <a:xfrm rot="-1200000">
              <a:off x="4986000" y="1525217"/>
              <a:ext cx="325244" cy="36004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feld 5"/>
          <p:cNvSpPr txBox="1">
            <a:spLocks noChangeArrowheads="1"/>
          </p:cNvSpPr>
          <p:nvPr/>
        </p:nvSpPr>
        <p:spPr bwMode="auto">
          <a:xfrm>
            <a:off x="5744769" y="2272880"/>
            <a:ext cx="1384300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de-DE" altLang="en-US" sz="1000" b="1" dirty="0">
                <a:cs typeface="Tahoma" pitchFamily="34" charset="0"/>
              </a:rPr>
              <a:t>&lt;STRUC ABLOCK&gt;</a:t>
            </a:r>
          </a:p>
          <a:p>
            <a:pPr algn="ctr" eaLnBrk="1" hangingPunct="1"/>
            <a:r>
              <a:rPr lang="de-DE" altLang="en-US" sz="1000" dirty="0">
                <a:cs typeface="Tahoma" pitchFamily="34" charset="0"/>
              </a:rPr>
              <a:t>BC / GC</a:t>
            </a:r>
          </a:p>
        </p:txBody>
      </p:sp>
      <p:grpSp>
        <p:nvGrpSpPr>
          <p:cNvPr id="17" name="Gruppieren 16"/>
          <p:cNvGrpSpPr/>
          <p:nvPr/>
        </p:nvGrpSpPr>
        <p:grpSpPr>
          <a:xfrm rot="5400000">
            <a:off x="5960784" y="3014388"/>
            <a:ext cx="326151" cy="896797"/>
            <a:chOff x="4985093" y="1525217"/>
            <a:chExt cx="326151" cy="896797"/>
          </a:xfrm>
          <a:solidFill>
            <a:schemeClr val="accent5"/>
          </a:solidFill>
        </p:grpSpPr>
        <p:sp>
          <p:nvSpPr>
            <p:cNvPr id="18" name="Pfeil nach rechts 17"/>
            <p:cNvSpPr/>
            <p:nvPr/>
          </p:nvSpPr>
          <p:spPr>
            <a:xfrm>
              <a:off x="4985093" y="1794765"/>
              <a:ext cx="325244" cy="36004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feil nach rechts 18"/>
            <p:cNvSpPr/>
            <p:nvPr/>
          </p:nvSpPr>
          <p:spPr>
            <a:xfrm rot="1200000">
              <a:off x="4985093" y="2061974"/>
              <a:ext cx="325244" cy="36004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feil nach rechts 19"/>
            <p:cNvSpPr/>
            <p:nvPr/>
          </p:nvSpPr>
          <p:spPr>
            <a:xfrm rot="-1200000">
              <a:off x="4986000" y="1525217"/>
              <a:ext cx="325244" cy="36004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feld 20"/>
          <p:cNvSpPr txBox="1"/>
          <p:nvPr/>
        </p:nvSpPr>
        <p:spPr>
          <a:xfrm>
            <a:off x="3817549" y="2977790"/>
            <a:ext cx="187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cs typeface="Tahoma" pitchFamily="34" charset="0"/>
              </a:rPr>
              <a:t>Each TOC refers to one or multiple structure(s)</a:t>
            </a:r>
          </a:p>
        </p:txBody>
      </p:sp>
      <p:sp>
        <p:nvSpPr>
          <p:cNvPr id="22" name="Textfeld 57"/>
          <p:cNvSpPr txBox="1">
            <a:spLocks noChangeArrowheads="1"/>
          </p:cNvSpPr>
          <p:nvPr/>
        </p:nvSpPr>
        <p:spPr bwMode="auto">
          <a:xfrm>
            <a:off x="5523862" y="3938937"/>
            <a:ext cx="1112805" cy="2462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de-DE" altLang="en-US" sz="1000" b="1" dirty="0">
                <a:cs typeface="Tahoma" pitchFamily="34" charset="0"/>
              </a:rPr>
              <a:t>&lt;FC ABLOCK&gt;</a:t>
            </a:r>
            <a:endParaRPr lang="de-DE" altLang="en-US" sz="1000" dirty="0">
              <a:cs typeface="Tahoma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392880" y="3117465"/>
            <a:ext cx="153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cs typeface="Tahoma" pitchFamily="34" charset="0"/>
              </a:rPr>
              <a:t>Each Structure refers to one or multiple FC(s)</a:t>
            </a:r>
          </a:p>
        </p:txBody>
      </p:sp>
      <p:grpSp>
        <p:nvGrpSpPr>
          <p:cNvPr id="24" name="Gruppieren 23"/>
          <p:cNvGrpSpPr/>
          <p:nvPr/>
        </p:nvGrpSpPr>
        <p:grpSpPr>
          <a:xfrm rot="10800000">
            <a:off x="4858702" y="3783379"/>
            <a:ext cx="326151" cy="896797"/>
            <a:chOff x="4985093" y="1525217"/>
            <a:chExt cx="326151" cy="896797"/>
          </a:xfrm>
          <a:solidFill>
            <a:schemeClr val="accent5"/>
          </a:solidFill>
        </p:grpSpPr>
        <p:sp>
          <p:nvSpPr>
            <p:cNvPr id="25" name="Pfeil nach rechts 24"/>
            <p:cNvSpPr/>
            <p:nvPr/>
          </p:nvSpPr>
          <p:spPr>
            <a:xfrm>
              <a:off x="4985093" y="1794765"/>
              <a:ext cx="325244" cy="36004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feil nach rechts 25"/>
            <p:cNvSpPr/>
            <p:nvPr/>
          </p:nvSpPr>
          <p:spPr>
            <a:xfrm rot="1200000">
              <a:off x="4985093" y="2061974"/>
              <a:ext cx="325244" cy="36004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feil nach rechts 26"/>
            <p:cNvSpPr/>
            <p:nvPr/>
          </p:nvSpPr>
          <p:spPr>
            <a:xfrm rot="-1200000">
              <a:off x="4986000" y="1525217"/>
              <a:ext cx="325244" cy="36004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feld 5"/>
          <p:cNvSpPr txBox="1">
            <a:spLocks noChangeArrowheads="1"/>
          </p:cNvSpPr>
          <p:nvPr/>
        </p:nvSpPr>
        <p:spPr bwMode="auto">
          <a:xfrm>
            <a:off x="3240637" y="3769878"/>
            <a:ext cx="1268623" cy="2544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de-DE" altLang="en-US" sz="1000" b="1" dirty="0">
                <a:cs typeface="Tahoma" pitchFamily="34" charset="0"/>
              </a:rPr>
              <a:t>&lt;MDX ABLOCK&gt;</a:t>
            </a:r>
            <a:endParaRPr lang="de-DE" altLang="en-US" sz="1000" dirty="0">
              <a:cs typeface="Tahoma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81866" y="4726885"/>
            <a:ext cx="1286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cs typeface="Tahoma" pitchFamily="34" charset="0"/>
              </a:rPr>
              <a:t>Each FC refers to its content blocks</a:t>
            </a:r>
          </a:p>
        </p:txBody>
      </p:sp>
      <p:sp>
        <p:nvSpPr>
          <p:cNvPr id="30" name="Textfeld 5"/>
          <p:cNvSpPr txBox="1">
            <a:spLocks noChangeArrowheads="1"/>
          </p:cNvSpPr>
          <p:nvPr/>
        </p:nvSpPr>
        <p:spPr bwMode="auto">
          <a:xfrm>
            <a:off x="3235648" y="2291137"/>
            <a:ext cx="1222420" cy="2462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de-DE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&lt;TOC ABLOCK&gt;</a:t>
            </a:r>
          </a:p>
        </p:txBody>
      </p:sp>
      <p:sp>
        <p:nvSpPr>
          <p:cNvPr id="31" name="Textfeld 5"/>
          <p:cNvSpPr txBox="1">
            <a:spLocks noChangeArrowheads="1"/>
          </p:cNvSpPr>
          <p:nvPr/>
        </p:nvSpPr>
        <p:spPr bwMode="auto">
          <a:xfrm>
            <a:off x="3106684" y="2443537"/>
            <a:ext cx="1222420" cy="2462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de-DE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&lt;TOC ABLOCK&gt;</a:t>
            </a:r>
          </a:p>
        </p:txBody>
      </p:sp>
      <p:sp>
        <p:nvSpPr>
          <p:cNvPr id="32" name="Textfeld 5"/>
          <p:cNvSpPr txBox="1">
            <a:spLocks noChangeArrowheads="1"/>
          </p:cNvSpPr>
          <p:nvPr/>
        </p:nvSpPr>
        <p:spPr bwMode="auto">
          <a:xfrm>
            <a:off x="5600753" y="2425280"/>
            <a:ext cx="1384300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de-DE" altLang="en-US" sz="1000" b="1" dirty="0">
                <a:cs typeface="Tahoma" pitchFamily="34" charset="0"/>
              </a:rPr>
              <a:t>&lt;STRUC ABLOCK&gt;</a:t>
            </a:r>
          </a:p>
          <a:p>
            <a:pPr algn="ctr" eaLnBrk="1" hangingPunct="1"/>
            <a:r>
              <a:rPr lang="de-DE" altLang="en-US" sz="1000" dirty="0">
                <a:cs typeface="Tahoma" pitchFamily="34" charset="0"/>
              </a:rPr>
              <a:t>BC / GC</a:t>
            </a:r>
          </a:p>
        </p:txBody>
      </p:sp>
      <p:sp>
        <p:nvSpPr>
          <p:cNvPr id="33" name="Textfeld 5"/>
          <p:cNvSpPr txBox="1">
            <a:spLocks noChangeArrowheads="1"/>
          </p:cNvSpPr>
          <p:nvPr/>
        </p:nvSpPr>
        <p:spPr bwMode="auto">
          <a:xfrm>
            <a:off x="5431710" y="2577680"/>
            <a:ext cx="1384300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de-DE" altLang="en-US" sz="1000" b="1" dirty="0">
                <a:cs typeface="Tahoma" pitchFamily="34" charset="0"/>
              </a:rPr>
              <a:t>&lt;STRUC ABLOCK&gt;</a:t>
            </a:r>
          </a:p>
          <a:p>
            <a:pPr algn="ctr" eaLnBrk="1" hangingPunct="1"/>
            <a:r>
              <a:rPr lang="de-DE" altLang="en-US" sz="1000" dirty="0">
                <a:cs typeface="Tahoma" pitchFamily="34" charset="0"/>
              </a:rPr>
              <a:t>(BC / GC)</a:t>
            </a:r>
          </a:p>
        </p:txBody>
      </p:sp>
      <p:sp>
        <p:nvSpPr>
          <p:cNvPr id="34" name="Textfeld 57"/>
          <p:cNvSpPr txBox="1">
            <a:spLocks noChangeArrowheads="1"/>
          </p:cNvSpPr>
          <p:nvPr/>
        </p:nvSpPr>
        <p:spPr bwMode="auto">
          <a:xfrm>
            <a:off x="5676262" y="4091337"/>
            <a:ext cx="1112805" cy="2462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de-DE" altLang="en-US" sz="1000" b="1" dirty="0">
                <a:cs typeface="Tahoma" pitchFamily="34" charset="0"/>
              </a:rPr>
              <a:t>&lt;FC ABLOCK&gt;</a:t>
            </a:r>
            <a:endParaRPr lang="de-DE" altLang="en-US" sz="1000" dirty="0">
              <a:cs typeface="Tahoma" pitchFamily="34" charset="0"/>
            </a:endParaRPr>
          </a:p>
        </p:txBody>
      </p:sp>
      <p:sp>
        <p:nvSpPr>
          <p:cNvPr id="35" name="Textfeld 57"/>
          <p:cNvSpPr txBox="1">
            <a:spLocks noChangeArrowheads="1"/>
          </p:cNvSpPr>
          <p:nvPr/>
        </p:nvSpPr>
        <p:spPr bwMode="auto">
          <a:xfrm>
            <a:off x="5828662" y="4243737"/>
            <a:ext cx="1112805" cy="2462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de-DE" altLang="en-US" sz="1000" b="1" dirty="0">
                <a:cs typeface="Tahoma" pitchFamily="34" charset="0"/>
              </a:rPr>
              <a:t>&lt;FC ABLOCK&gt;</a:t>
            </a:r>
            <a:endParaRPr lang="de-DE" altLang="en-US" sz="1000" dirty="0">
              <a:cs typeface="Tahoma" pitchFamily="34" charset="0"/>
            </a:endParaRPr>
          </a:p>
        </p:txBody>
      </p:sp>
      <p:sp>
        <p:nvSpPr>
          <p:cNvPr id="36" name="Textfeld 5"/>
          <p:cNvSpPr txBox="1">
            <a:spLocks noChangeArrowheads="1"/>
          </p:cNvSpPr>
          <p:nvPr/>
        </p:nvSpPr>
        <p:spPr bwMode="auto">
          <a:xfrm>
            <a:off x="3240637" y="4141208"/>
            <a:ext cx="1268623" cy="2544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de-DE" altLang="en-US" sz="1000" b="1" dirty="0">
                <a:cs typeface="Tahoma" pitchFamily="34" charset="0"/>
              </a:rPr>
              <a:t>&lt;FSX ABLOCK&gt;</a:t>
            </a:r>
            <a:endParaRPr lang="de-DE" altLang="en-US" sz="1000" dirty="0">
              <a:cs typeface="Tahoma" pitchFamily="34" charset="0"/>
            </a:endParaRPr>
          </a:p>
        </p:txBody>
      </p:sp>
      <p:sp>
        <p:nvSpPr>
          <p:cNvPr id="37" name="Textfeld 5"/>
          <p:cNvSpPr txBox="1">
            <a:spLocks noChangeArrowheads="1"/>
          </p:cNvSpPr>
          <p:nvPr/>
        </p:nvSpPr>
        <p:spPr bwMode="auto">
          <a:xfrm>
            <a:off x="3254401" y="4519802"/>
            <a:ext cx="1268623" cy="2544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de-DE" altLang="en-US" sz="1000" b="1" dirty="0">
                <a:cs typeface="Tahoma" pitchFamily="34" charset="0"/>
              </a:rPr>
              <a:t>&lt;IMG ABLOCK&gt;</a:t>
            </a:r>
            <a:endParaRPr lang="de-DE" altLang="en-US" sz="10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1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360" y="194755"/>
            <a:ext cx="906179" cy="4507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-14033" y="17419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CCX</a:t>
            </a:r>
          </a:p>
        </p:txBody>
      </p:sp>
      <p:sp>
        <p:nvSpPr>
          <p:cNvPr id="5" name="Rechteck 4"/>
          <p:cNvSpPr/>
          <p:nvPr/>
        </p:nvSpPr>
        <p:spPr>
          <a:xfrm>
            <a:off x="417806" y="4702587"/>
            <a:ext cx="7658503" cy="430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FSX chapter and Figure entry --&gt;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&lt;CHAPTER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"CHA-13BB6A12-8AD7-4B37-A599-BA1E3C54395E"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"PUBLIC"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"2015-10-29T15:46:49"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CHA-13BB6A12-8AD7-4B37-A599-BA1E3C54395E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&lt;L-4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01_01_Coordination_CDA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&lt;/L-4&gt;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&lt;FIGURE-CAPTION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"FIGAUTO62"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01_01_Coordination_CDA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&lt;L-4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01_01_Coordination_CDA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&lt;/L-4&gt;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&lt;/FIGURE-CAPTION&gt;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&lt;L-GRAPHIC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"FOR-ALL"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&lt;GRAPHIC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"auto105.gif"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"gif"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&lt;/L-GRAPHIC&gt;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&lt;/CHAPTER&gt;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FSX </a:t>
            </a:r>
            <a:r>
              <a:rPr lang="en-US" sz="8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ModelRootWrapper</a:t>
            </a: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entry --&gt;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&lt;SDG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HierarchyParser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ModelRootWrapper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&lt;Name&gt;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VvlCord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&lt;Hierarchies&gt;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&lt;Hierarchy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IsDiagram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"false"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"01_01_04_Debounce_Switching_CDA"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picPath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"D:\AVS\Doku\VvlCord\~VvlCord_2015_10_29_15_40_12\VvlCord\auto110.gif"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HierarchyPath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"main/01_State_Coordination/01_01_Coordination_CDA/01_01_04_Debounce_Switching_CDA"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HierarchyLabel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FSXIDReference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"CHA-B6F69664-56AF-413D-B70C-CE044D838C71"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"3613"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538912" y="3863"/>
            <a:ext cx="330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VW: Link model with EHB graphic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4803" y="455083"/>
            <a:ext cx="6397905" cy="1541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&lt;!-- CCX ABLOCK for FC --&gt;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&lt;ABLOCK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F-ID-CLASS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"ABLOCK"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"FEATBLK-EAA9493A-886C-4FC6-AE54-49753CE5FBA2"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"NEW"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"PUBLIC"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&lt;SHORT-NAME&gt;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VvlCord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&lt;/SHORT-NAME&gt;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&lt;LONG-NAME&gt;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VvlCord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&lt;/LONG-NAME&gt;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&lt;DESC&gt;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VvlCord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Request coordination for variable valve lift switching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&lt;/DESC&gt;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&lt;CATEGORY&gt;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FC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&lt;/CATEGORY&gt;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&lt;AREFS&gt;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ID-REF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"FSX_ID_0000000003"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VvlCord_ID_0000000003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&lt;/AREF&gt;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ID-REF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"AXL_ID_0000000004"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VvlCord_ID_0000000004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&lt;/AREF&gt;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&lt;/AREFS&gt;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&lt;/ABLOCK&gt;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7626" y="3438655"/>
            <a:ext cx="3291286" cy="1145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&lt;!-- CCX ABLOCK for FSX --&gt;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&lt;ABLOCK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"FSX_ID_0000000003"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&lt;SHORT-NAME&gt;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VvlCord_ID_0000000003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&lt;/SHORT-NAME&gt;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&lt;CATEGORY&gt;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TDOC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&lt;/CATEGORY&gt;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&lt;FILES&gt;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&lt;FILE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"FSX"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VvlCord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VvlCord.fsx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&lt;/FILE&gt;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&lt;/FILES&gt;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&lt;/ABLOCK&gt;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4803" y="2116812"/>
            <a:ext cx="4022255" cy="1145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&lt;!-- CCX ABLOCK for model --&gt;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&lt;ABLOCK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"AXL_ID_0000000004"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&lt;SHORT-NAME&gt;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VvlCord_ID_0000000004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&lt;/SHORT-NAME&gt;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&lt;CATEGORY&gt;MODEL&lt;/CATEGORY&gt;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&lt;FILES&gt;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&lt;FILE TYPE="AXL"&gt;..\Models\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VvlCord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VvlCord_p.axl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&lt;/FILE&gt;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&lt;/FILES&gt;</a:t>
            </a:r>
            <a:endParaRPr lang="en-US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&lt;/ABLOCK&gt;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0644" y="9314596"/>
            <a:ext cx="6566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C:\eHandbook\Container\VW\Source20190502\Fehleranalyse\Verlinkungen_Eingangsdaten_CBTool\Container\~unzipped\VvlCord\VvlCord\VvlCord.fsx</a:t>
            </a:r>
          </a:p>
        </p:txBody>
      </p:sp>
    </p:spTree>
    <p:extLst>
      <p:ext uri="{BB962C8B-B14F-4D97-AF65-F5344CB8AC3E}">
        <p14:creationId xmlns:p14="http://schemas.microsoft.com/office/powerpoint/2010/main" val="413146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/>
          <p:cNvSpPr/>
          <p:nvPr/>
        </p:nvSpPr>
        <p:spPr>
          <a:xfrm>
            <a:off x="247516" y="430175"/>
            <a:ext cx="906179" cy="4369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5040786" y="3466663"/>
            <a:ext cx="741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MDX File</a:t>
            </a:r>
          </a:p>
        </p:txBody>
      </p:sp>
      <p:sp>
        <p:nvSpPr>
          <p:cNvPr id="31" name="Pfeil nach unten 30"/>
          <p:cNvSpPr/>
          <p:nvPr/>
        </p:nvSpPr>
        <p:spPr>
          <a:xfrm>
            <a:off x="5220396" y="6669474"/>
            <a:ext cx="382587" cy="331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/>
          <p:cNvSpPr txBox="1"/>
          <p:nvPr/>
        </p:nvSpPr>
        <p:spPr>
          <a:xfrm>
            <a:off x="5085478" y="4871339"/>
            <a:ext cx="656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FSX File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63014" y="510658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FC ABLOCK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381759" y="3519653"/>
            <a:ext cx="1890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Function Overview ABLOCK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789229" y="4935082"/>
            <a:ext cx="93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FSX ABLOCK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219123" y="40961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CCX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3034045" y="6787261"/>
            <a:ext cx="172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Visualisation</a:t>
            </a:r>
            <a:r>
              <a:rPr lang="en-US" sz="1200" dirty="0"/>
              <a:t> in EHB-NAV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31290" y="735495"/>
            <a:ext cx="3073277" cy="1473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"ID_005000"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FC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&lt;DESC&gt;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&lt;/DESC&gt;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"ID_050022"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"ID_050033"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"ID_050066"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3" name="Textfeld 12"/>
          <p:cNvSpPr txBox="1"/>
          <p:nvPr/>
        </p:nvSpPr>
        <p:spPr>
          <a:xfrm>
            <a:off x="631290" y="3743662"/>
            <a:ext cx="2582758" cy="1129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"ID_050066"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XFN1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PIC-FO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&lt;SDGS&gt;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&lt;SDG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700" b="1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function_overview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"component"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&lt;/SD&gt;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&lt;/SDG&gt;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&lt;/SDGS&gt;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8" name="Textfeld 17"/>
          <p:cNvSpPr txBox="1"/>
          <p:nvPr/>
        </p:nvSpPr>
        <p:spPr>
          <a:xfrm>
            <a:off x="631290" y="5158139"/>
            <a:ext cx="3018775" cy="897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FSX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TDOC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"FSX"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\_doc\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23" name="Textfeld 22"/>
          <p:cNvSpPr txBox="1"/>
          <p:nvPr/>
        </p:nvSpPr>
        <p:spPr>
          <a:xfrm>
            <a:off x="4074998" y="5115975"/>
            <a:ext cx="2676972" cy="1475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Figure Snippet from FSX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&lt;FIGURE-CAPTION&gt;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XFN1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&lt;L-4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Ingnition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&lt;/L-4&gt;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&lt;/FIGURE-CAPTION&gt;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&lt;L-GRAPHIC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"FOR-ALL"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&lt;GRAPHIC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"SVG"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"0.61"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&lt;/GRAPHIC&gt;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&lt;/L-GRAPHIC&gt;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  <a:endParaRPr lang="en-US" sz="700" dirty="0"/>
          </a:p>
        </p:txBody>
      </p:sp>
      <p:cxnSp>
        <p:nvCxnSpPr>
          <p:cNvPr id="29" name="Gerade Verbindung mit Pfeil 28"/>
          <p:cNvCxnSpPr>
            <a:endCxn id="77" idx="2"/>
          </p:cNvCxnSpPr>
          <p:nvPr/>
        </p:nvCxnSpPr>
        <p:spPr>
          <a:xfrm flipV="1">
            <a:off x="3538912" y="5125225"/>
            <a:ext cx="485108" cy="593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13535" y="1511605"/>
            <a:ext cx="0" cy="3750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 flipV="1">
            <a:off x="313535" y="1518979"/>
            <a:ext cx="8068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313535" y="5262261"/>
            <a:ext cx="40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396230" y="1865769"/>
            <a:ext cx="7241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404622" y="1877787"/>
            <a:ext cx="0" cy="19781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396230" y="3855903"/>
            <a:ext cx="3099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4024020" y="5073025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180230" y="7640021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180230" y="7909895"/>
            <a:ext cx="216000" cy="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180230" y="8179770"/>
            <a:ext cx="216000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185787" y="8438513"/>
            <a:ext cx="216000" cy="0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1804783" y="3984189"/>
            <a:ext cx="3415613" cy="1469647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074998" y="3707567"/>
            <a:ext cx="2691763" cy="101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SW-FEATURE Snippet from MDX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&lt;SW-COMPONENT-SPEC&gt; </a:t>
            </a: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&lt;SW-COMPONENTS&gt;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&lt;SW-FEATURE&gt;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FCT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&lt;SW-FEATURE-OWNED-ELEMENT-SETS&gt;</a:t>
            </a:r>
            <a:endParaRPr lang="en-US" sz="700" dirty="0"/>
          </a:p>
        </p:txBody>
      </p:sp>
      <p:sp>
        <p:nvSpPr>
          <p:cNvPr id="62" name="Textfeld 61"/>
          <p:cNvSpPr txBox="1"/>
          <p:nvPr/>
        </p:nvSpPr>
        <p:spPr>
          <a:xfrm>
            <a:off x="612436" y="2455409"/>
            <a:ext cx="3325383" cy="1014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"ID_050022"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MDX ABLOCK --&gt;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iac_mdx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TDATA-S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&lt;FILES&gt;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"MDX"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\_doc\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iac.mdx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dirty="0"/>
          </a:p>
        </p:txBody>
      </p:sp>
      <p:sp>
        <p:nvSpPr>
          <p:cNvPr id="63" name="Textfeld 62"/>
          <p:cNvSpPr txBox="1"/>
          <p:nvPr/>
        </p:nvSpPr>
        <p:spPr>
          <a:xfrm>
            <a:off x="2981404" y="2219471"/>
            <a:ext cx="1057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MDX ABLOCK</a:t>
            </a:r>
          </a:p>
        </p:txBody>
      </p:sp>
      <p:cxnSp>
        <p:nvCxnSpPr>
          <p:cNvPr id="65" name="Gerader Verbinder 64"/>
          <p:cNvCxnSpPr/>
          <p:nvPr/>
        </p:nvCxnSpPr>
        <p:spPr>
          <a:xfrm flipH="1">
            <a:off x="509612" y="1630568"/>
            <a:ext cx="605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>
            <a:off x="502238" y="1623194"/>
            <a:ext cx="0" cy="947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2238" y="2570469"/>
            <a:ext cx="190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3106817" y="4269658"/>
            <a:ext cx="1657125" cy="14425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4021564" y="3654720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Gerade Verbindung mit Pfeil 75"/>
          <p:cNvCxnSpPr/>
          <p:nvPr/>
        </p:nvCxnSpPr>
        <p:spPr>
          <a:xfrm>
            <a:off x="3860918" y="3105971"/>
            <a:ext cx="180140" cy="544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48504" y="7425321"/>
            <a:ext cx="2768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Reference CCX to file location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CCX to MDX by &lt;SD GID&gt;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within CCX by &lt;AREF&gt;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FSX to CCX by &lt;SHORT-NAME&gt;</a:t>
            </a:r>
          </a:p>
        </p:txBody>
      </p:sp>
      <p:pic>
        <p:nvPicPr>
          <p:cNvPr id="54" name="Grafik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88" y="7042858"/>
            <a:ext cx="3673942" cy="2701599"/>
          </a:xfrm>
          <a:prstGeom prst="rect">
            <a:avLst/>
          </a:prstGeom>
        </p:spPr>
      </p:pic>
      <p:pic>
        <p:nvPicPr>
          <p:cNvPr id="55" name="Grafik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092" y="7680022"/>
            <a:ext cx="2061688" cy="15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/>
          <p:cNvSpPr/>
          <p:nvPr/>
        </p:nvSpPr>
        <p:spPr>
          <a:xfrm>
            <a:off x="247516" y="430175"/>
            <a:ext cx="906179" cy="4369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5040786" y="1333960"/>
            <a:ext cx="741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MDX File</a:t>
            </a:r>
          </a:p>
        </p:txBody>
      </p:sp>
      <p:sp>
        <p:nvSpPr>
          <p:cNvPr id="31" name="Pfeil nach unten 30"/>
          <p:cNvSpPr/>
          <p:nvPr/>
        </p:nvSpPr>
        <p:spPr>
          <a:xfrm>
            <a:off x="5220396" y="5607028"/>
            <a:ext cx="382587" cy="331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/>
          <p:cNvSpPr txBox="1"/>
          <p:nvPr/>
        </p:nvSpPr>
        <p:spPr>
          <a:xfrm>
            <a:off x="5085478" y="3808893"/>
            <a:ext cx="656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FSX File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63014" y="510658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FC ABLOCK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381759" y="2248200"/>
            <a:ext cx="1890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Function Overview ABLOCK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789229" y="3872636"/>
            <a:ext cx="93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FSX ABLOCK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219123" y="40961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CCX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3034045" y="5724815"/>
            <a:ext cx="172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Visualisation</a:t>
            </a:r>
            <a:r>
              <a:rPr lang="en-US" sz="1200" dirty="0"/>
              <a:t> in EHB-NAV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31290" y="735495"/>
            <a:ext cx="3073277" cy="1473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"ID_005000"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FC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&lt;DESC&gt;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&lt;/DESC&gt;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"ID_050022"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"ID_050033"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"ID_050066"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3" name="Textfeld 12"/>
          <p:cNvSpPr txBox="1"/>
          <p:nvPr/>
        </p:nvSpPr>
        <p:spPr>
          <a:xfrm>
            <a:off x="631290" y="2472209"/>
            <a:ext cx="2582758" cy="1358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"ID_050066"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XFN1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PIC-FO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&lt;SDGS&gt;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&lt;SDG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700" b="1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function_overview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"component"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&lt;/SD&gt;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"component"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Tqs_mdl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&lt;/SD&gt;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"component"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T2t_mdl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&lt;/SD&gt;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&lt;/SDG&gt;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&lt;/SDGS&gt;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8" name="Textfeld 17"/>
          <p:cNvSpPr txBox="1"/>
          <p:nvPr/>
        </p:nvSpPr>
        <p:spPr>
          <a:xfrm>
            <a:off x="631290" y="4095693"/>
            <a:ext cx="3018775" cy="897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FSX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TDOC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"FSX"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\_doc\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23" name="Textfeld 22"/>
          <p:cNvSpPr txBox="1"/>
          <p:nvPr/>
        </p:nvSpPr>
        <p:spPr>
          <a:xfrm>
            <a:off x="4074998" y="4053529"/>
            <a:ext cx="2676972" cy="1475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Figure Snippet from FSX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&lt;FIGURE-CAPTION&gt;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XFN1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&lt;L-4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Ingnition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&lt;/L-4&gt;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&lt;/FIGURE-CAPTION&gt;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&lt;L-GRAPHIC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"FOR-ALL"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&lt;GRAPHIC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"SVG"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"0.61"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&lt;/GRAPHIC&gt;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&lt;/L-GRAPHIC&gt;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  <a:endParaRPr lang="en-US" sz="700" dirty="0"/>
          </a:p>
        </p:txBody>
      </p:sp>
      <p:cxnSp>
        <p:nvCxnSpPr>
          <p:cNvPr id="29" name="Gerade Verbindung mit Pfeil 28"/>
          <p:cNvCxnSpPr>
            <a:endCxn id="77" idx="2"/>
          </p:cNvCxnSpPr>
          <p:nvPr/>
        </p:nvCxnSpPr>
        <p:spPr>
          <a:xfrm flipV="1">
            <a:off x="3538912" y="4062779"/>
            <a:ext cx="485108" cy="593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13535" y="1511605"/>
            <a:ext cx="0" cy="26882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 flipV="1">
            <a:off x="313535" y="1518979"/>
            <a:ext cx="8068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313535" y="4199815"/>
            <a:ext cx="40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515235" y="1865769"/>
            <a:ext cx="605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515235" y="1877787"/>
            <a:ext cx="0" cy="706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515235" y="2584450"/>
            <a:ext cx="190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4024020" y="4010579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4074998" y="1570126"/>
            <a:ext cx="2663629" cy="2052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SW-FEATURE Snippet from MDX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&lt;SW-COMPONENT-SPEC&gt; </a:t>
            </a: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&lt;SW-COMPONENTS&gt;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&lt;SW-FEATURE&gt;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...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&lt;SW-FEATURE&gt;</a:t>
            </a: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&lt;SW-FEATURE&gt;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Tqs_mdl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...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&lt;SW-FEATURE&gt;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&lt;SW-FEATURE&gt;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T2t_mdl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...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&lt;SW-FEATURE&gt;</a:t>
            </a:r>
            <a:endParaRPr lang="en-US" sz="700" dirty="0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180230" y="5671880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180230" y="5941754"/>
            <a:ext cx="216000" cy="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180230" y="6211629"/>
            <a:ext cx="216000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48504" y="5457180"/>
            <a:ext cx="2768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Reference CCX to file location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CCX to MDX by &lt;SD GID&gt;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within CCX by &lt;AREF&gt;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FSX to CCX by &lt;SHORT-NAME&gt;</a:t>
            </a: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185787" y="6470372"/>
            <a:ext cx="216000" cy="0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1809750" y="2686050"/>
            <a:ext cx="3410646" cy="1695451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3117163" y="2120900"/>
            <a:ext cx="1683437" cy="1026783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3098800" y="2698751"/>
            <a:ext cx="1708150" cy="565149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3105150" y="3263900"/>
            <a:ext cx="1695450" cy="12700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7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316C0-A603-4868-A857-00A4285C0B2A}"/>
              </a:ext>
            </a:extLst>
          </p:cNvPr>
          <p:cNvSpPr txBox="1"/>
          <p:nvPr/>
        </p:nvSpPr>
        <p:spPr>
          <a:xfrm>
            <a:off x="53887" y="3240204"/>
            <a:ext cx="4232363" cy="2153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57175"/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ID-REF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788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EHB_Container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&lt;ABLOCKS&gt;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&lt;ABLOCK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788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EHB_Container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			&lt;SHORT-NAME&gt;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ehbContainer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&lt;/SHORT-NAME&gt;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&lt;DESC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&lt;SDGS&gt;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&lt;SDG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GID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"global"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&lt;SD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GID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"view"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DETAILED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&lt;/SD&gt;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&lt;SD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GID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788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project_class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PVER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&lt;/SD&gt;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&lt;/SDG&gt;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&lt;/SDGS&gt;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&lt;AREFS&gt;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ID-REF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"ID_00001"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global_AUTOSAR_data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&lt;/AREF&gt;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ID-REF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"ID_00000"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fcAlpha_axl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&lt;/AREF&gt;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ID-REF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"ID_00004"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globalCdfCdfx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&lt;/AREF&gt;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&lt;/AREFS&gt;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		&lt;/ABLOCK&gt;</a:t>
            </a:r>
            <a:endParaRPr lang="en-US" sz="788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A1EE9-2512-4860-B5B1-89A30BD693E7}"/>
              </a:ext>
            </a:extLst>
          </p:cNvPr>
          <p:cNvSpPr/>
          <p:nvPr/>
        </p:nvSpPr>
        <p:spPr>
          <a:xfrm>
            <a:off x="579223" y="3492200"/>
            <a:ext cx="1695964" cy="126807"/>
          </a:xfrm>
          <a:prstGeom prst="rect">
            <a:avLst/>
          </a:prstGeom>
          <a:noFill/>
          <a:ln w="12700" cap="flat" cmpd="sng" algn="ctr">
            <a:solidFill>
              <a:srgbClr val="E500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57175">
              <a:defRPr/>
            </a:pPr>
            <a:endParaRPr lang="en-GB" sz="1013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DE3FA-B432-46F4-8BFC-1D3BA1AF1DC7}"/>
              </a:ext>
            </a:extLst>
          </p:cNvPr>
          <p:cNvSpPr/>
          <p:nvPr/>
        </p:nvSpPr>
        <p:spPr>
          <a:xfrm>
            <a:off x="964269" y="4690655"/>
            <a:ext cx="3039321" cy="12680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57175">
              <a:defRPr/>
            </a:pPr>
            <a:endParaRPr lang="en-GB" sz="1013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AB74B-D989-4A85-8FF9-1700EB5E5C4E}"/>
              </a:ext>
            </a:extLst>
          </p:cNvPr>
          <p:cNvSpPr txBox="1"/>
          <p:nvPr/>
        </p:nvSpPr>
        <p:spPr>
          <a:xfrm>
            <a:off x="89807" y="3053926"/>
            <a:ext cx="129403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GB" sz="1013">
                <a:solidFill>
                  <a:srgbClr val="000000"/>
                </a:solidFill>
                <a:latin typeface="Arial"/>
              </a:rPr>
              <a:t>CCX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F6AA4-EBA5-4E36-AD04-7905B2A72FB5}"/>
              </a:ext>
            </a:extLst>
          </p:cNvPr>
          <p:cNvSpPr txBox="1"/>
          <p:nvPr/>
        </p:nvSpPr>
        <p:spPr>
          <a:xfrm>
            <a:off x="1998650" y="3325971"/>
            <a:ext cx="2195421" cy="29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de-DE" sz="788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ABLOCK for the EHB Container</a:t>
            </a:r>
          </a:p>
          <a:p>
            <a:pPr defTabSz="257175"/>
            <a:endParaRPr lang="en-GB" sz="506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3A1DA-4EC7-428B-AA63-FDAA9BA3F118}"/>
              </a:ext>
            </a:extLst>
          </p:cNvPr>
          <p:cNvSpPr/>
          <p:nvPr/>
        </p:nvSpPr>
        <p:spPr>
          <a:xfrm>
            <a:off x="89808" y="3261675"/>
            <a:ext cx="4004913" cy="208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GB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054401-1C2D-4242-9156-18E9D6347FB6}"/>
              </a:ext>
            </a:extLst>
          </p:cNvPr>
          <p:cNvSpPr txBox="1"/>
          <p:nvPr/>
        </p:nvSpPr>
        <p:spPr>
          <a:xfrm>
            <a:off x="4090175" y="4719282"/>
            <a:ext cx="17580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de-DE" sz="67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ABLOCK with references to all software interface declarations, components, compositions (incl. connectors)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C1B3A-AD9C-42D4-A2D9-4A4B740322FF}"/>
              </a:ext>
            </a:extLst>
          </p:cNvPr>
          <p:cNvSpPr txBox="1"/>
          <p:nvPr/>
        </p:nvSpPr>
        <p:spPr>
          <a:xfrm>
            <a:off x="1596913" y="5673933"/>
            <a:ext cx="4334307" cy="1183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57175"/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&lt;ABLOCK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"ID_00001"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&lt;SHORT-NAME&gt;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Arxml_Ablock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&lt;/SHORT-NAME&gt;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&lt;CATEGORY&gt;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SWCompo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&lt;/CATEGORY&gt;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&lt;FILES&gt;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"ARXML"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global_arxml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Compositions.arxml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&lt;/FILE&gt;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"ARXML"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global_arxml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Sensors_Comp.arxml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&lt;/FILE&gt;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"ARXML"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global_arxml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Actuators_Comp.arxml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&lt;/FILE&gt;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&lt;/FILES&gt;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257175"/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&lt;/ABLOCK&gt;</a:t>
            </a:r>
            <a:endParaRPr lang="en-US" sz="788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F03D9BF-A489-4285-822E-CEA3126B3C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2771" y="4923144"/>
            <a:ext cx="792464" cy="60567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1642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B875B93-DD08-412A-8405-76C1D5D765F1}"/>
              </a:ext>
            </a:extLst>
          </p:cNvPr>
          <p:cNvSpPr/>
          <p:nvPr/>
        </p:nvSpPr>
        <p:spPr>
          <a:xfrm>
            <a:off x="1567212" y="5699631"/>
            <a:ext cx="1504987" cy="127995"/>
          </a:xfrm>
          <a:prstGeom prst="rect">
            <a:avLst/>
          </a:prstGeom>
          <a:noFill/>
          <a:ln w="12700" cap="flat" cmpd="sng" algn="ctr">
            <a:solidFill>
              <a:srgbClr val="039D7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57175">
              <a:defRPr/>
            </a:pPr>
            <a:endParaRPr lang="en-GB" sz="1013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A3947A-178B-4986-87E1-83A287FA864E}"/>
              </a:ext>
            </a:extLst>
          </p:cNvPr>
          <p:cNvSpPr/>
          <p:nvPr/>
        </p:nvSpPr>
        <p:spPr>
          <a:xfrm>
            <a:off x="1838068" y="5931117"/>
            <a:ext cx="1961635" cy="127995"/>
          </a:xfrm>
          <a:prstGeom prst="rect">
            <a:avLst/>
          </a:prstGeom>
          <a:noFill/>
          <a:ln w="12700" cap="flat" cmpd="sng" algn="ctr">
            <a:solidFill>
              <a:srgbClr val="039D7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57175">
              <a:defRPr/>
            </a:pPr>
            <a:endParaRPr lang="en-GB" sz="1013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7AB18E-2289-4736-99FF-BC42BB16EA1C}"/>
              </a:ext>
            </a:extLst>
          </p:cNvPr>
          <p:cNvSpPr/>
          <p:nvPr/>
        </p:nvSpPr>
        <p:spPr>
          <a:xfrm>
            <a:off x="1459642" y="5624188"/>
            <a:ext cx="4232363" cy="1142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GB" sz="1013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223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7576F-F85C-4DB5-98AC-4C28BBEDC5C5}"/>
              </a:ext>
            </a:extLst>
          </p:cNvPr>
          <p:cNvSpPr txBox="1"/>
          <p:nvPr/>
        </p:nvSpPr>
        <p:spPr>
          <a:xfrm>
            <a:off x="92676" y="3297090"/>
            <a:ext cx="2548581" cy="2396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14350"/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&lt;ABLOCK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"ID_04000"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   &lt;SHORT-NAME&gt;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CPT_Afr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&lt;/SHORT-NAME&gt;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&lt;LONG-NAME&gt;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Air Fuel Ratio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&lt;/LONG-NAME&gt;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&lt;DESC&gt;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Afr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- Air Fuel Ratio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&lt;/DESC&gt;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&lt;CATEGORY&gt;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FC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&lt;/CATEGORY&gt;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&lt;ADMIN-DATA&gt;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&lt;AREFS&gt;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ID-REF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"ID_04001"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ID-REF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"ID_04008"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ID-REF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"ID_04003"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ID-REF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"ID_04004"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ID-REF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"ID_04005"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ID-REF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"ID_04006"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ID-REF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"ID_04007"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ID-REF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"ID_04009"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ID-REF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788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AfrXfn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&lt;/AREFS&gt;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&lt;/ABLOCK&gt;</a:t>
            </a:r>
            <a:endParaRPr lang="en-US" sz="7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F57CB5-630F-472B-A904-B526C7B4D0F1}"/>
              </a:ext>
            </a:extLst>
          </p:cNvPr>
          <p:cNvSpPr/>
          <p:nvPr/>
        </p:nvSpPr>
        <p:spPr>
          <a:xfrm>
            <a:off x="440210" y="4993546"/>
            <a:ext cx="1566219" cy="129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GB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29223-8815-40BD-BAB0-B01D192C15E2}"/>
              </a:ext>
            </a:extLst>
          </p:cNvPr>
          <p:cNvSpPr txBox="1"/>
          <p:nvPr/>
        </p:nvSpPr>
        <p:spPr>
          <a:xfrm>
            <a:off x="92676" y="3089340"/>
            <a:ext cx="230762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CCX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3DEDA-769A-4439-8C38-AF3EA49D21BA}"/>
              </a:ext>
            </a:extLst>
          </p:cNvPr>
          <p:cNvSpPr/>
          <p:nvPr/>
        </p:nvSpPr>
        <p:spPr>
          <a:xfrm>
            <a:off x="92677" y="3297090"/>
            <a:ext cx="2516144" cy="2238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GB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A0946-B6E4-4433-9EDE-51C9A1986E93}"/>
              </a:ext>
            </a:extLst>
          </p:cNvPr>
          <p:cNvSpPr txBox="1"/>
          <p:nvPr/>
        </p:nvSpPr>
        <p:spPr>
          <a:xfrm>
            <a:off x="755307" y="5745844"/>
            <a:ext cx="3146339" cy="941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14350"/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&lt;ABLOCK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"ID_04009"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&lt;SHORT-NAME&gt;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afr_arxml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&lt;/SHORT-NAME&gt;</a:t>
            </a:r>
          </a:p>
          <a:p>
            <a:pPr defTabSz="514350"/>
            <a:r>
              <a:rPr lang="en-US" sz="788" b="1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&lt;CATEGORY&gt;SWCD&lt;/CATEGORY&gt;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&lt;FILES&gt;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88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sz="788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788" b="1" dirty="0">
                <a:solidFill>
                  <a:srgbClr val="8000FF"/>
                </a:solidFill>
                <a:latin typeface="Courier New" panose="02070309020205020404" pitchFamily="49" charset="0"/>
              </a:rPr>
              <a:t>"ARXML"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Afr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r>
              <a:rPr lang="en-US" sz="788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Afr.arxml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&lt;/FILE&gt;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&lt;/FILES&gt;</a:t>
            </a:r>
            <a:r>
              <a:rPr lang="en-US" sz="788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514350"/>
            <a:r>
              <a:rPr lang="en-US" sz="788" dirty="0">
                <a:solidFill>
                  <a:srgbClr val="0000FF"/>
                </a:solidFill>
                <a:latin typeface="Courier New" panose="02070309020205020404" pitchFamily="49" charset="0"/>
              </a:rPr>
              <a:t>&lt;/ABLOCK&gt;</a:t>
            </a:r>
            <a:endParaRPr lang="en-US" sz="7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BF8624-F867-44A2-A9BF-837738431EB0}"/>
              </a:ext>
            </a:extLst>
          </p:cNvPr>
          <p:cNvSpPr/>
          <p:nvPr/>
        </p:nvSpPr>
        <p:spPr>
          <a:xfrm>
            <a:off x="755307" y="5686137"/>
            <a:ext cx="2784904" cy="970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GB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1D1D7-DDD1-4729-A888-65B3ABD8EDDB}"/>
              </a:ext>
            </a:extLst>
          </p:cNvPr>
          <p:cNvSpPr/>
          <p:nvPr/>
        </p:nvSpPr>
        <p:spPr>
          <a:xfrm>
            <a:off x="974994" y="6025685"/>
            <a:ext cx="1666263" cy="938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GB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FFC28-B446-4D87-BBB7-5CDA05E851CA}"/>
              </a:ext>
            </a:extLst>
          </p:cNvPr>
          <p:cNvSpPr/>
          <p:nvPr/>
        </p:nvSpPr>
        <p:spPr>
          <a:xfrm>
            <a:off x="798234" y="5721841"/>
            <a:ext cx="1425982" cy="1534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GB" sz="1013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0F4A0C3-60FC-4DE5-B51E-5DBF92773570}"/>
              </a:ext>
            </a:extLst>
          </p:cNvPr>
          <p:cNvCxnSpPr/>
          <p:nvPr/>
        </p:nvCxnSpPr>
        <p:spPr>
          <a:xfrm rot="16200000" flipH="1">
            <a:off x="1852435" y="5207779"/>
            <a:ext cx="632352" cy="32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28">
            <a:extLst>
              <a:ext uri="{FF2B5EF4-FFF2-40B4-BE49-F238E27FC236}">
                <a16:creationId xmlns:a16="http://schemas.microsoft.com/office/drawing/2014/main" id="{16901A4B-6803-4B6A-8319-CA407DDB77A6}"/>
              </a:ext>
            </a:extLst>
          </p:cNvPr>
          <p:cNvSpPr txBox="1"/>
          <p:nvPr/>
        </p:nvSpPr>
        <p:spPr>
          <a:xfrm>
            <a:off x="2270554" y="5369961"/>
            <a:ext cx="2622722" cy="334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14350"/>
            <a:r>
              <a:rPr lang="de-DE" sz="788" dirty="0">
                <a:solidFill>
                  <a:prstClr val="black"/>
                </a:solidFill>
                <a:latin typeface="Calibri" panose="020F0502020204030204"/>
              </a:rPr>
              <a:t>ABLOCK </a:t>
            </a:r>
            <a:r>
              <a:rPr lang="de-DE" sz="788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de-DE" sz="788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de-DE" sz="788" dirty="0" err="1">
                <a:solidFill>
                  <a:prstClr val="black"/>
                </a:solidFill>
                <a:latin typeface="Calibri" panose="020F0502020204030204"/>
              </a:rPr>
              <a:t>references</a:t>
            </a:r>
            <a:r>
              <a:rPr lang="de-DE" sz="788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de-DE" sz="788" dirty="0" err="1">
                <a:solidFill>
                  <a:prstClr val="black"/>
                </a:solidFill>
                <a:latin typeface="Calibri" panose="020F0502020204030204"/>
              </a:rPr>
              <a:t>to</a:t>
            </a:r>
            <a:r>
              <a:rPr lang="de-DE" sz="788" dirty="0">
                <a:solidFill>
                  <a:prstClr val="black"/>
                </a:solidFill>
                <a:latin typeface="Calibri" panose="020F0502020204030204"/>
              </a:rPr>
              <a:t> .</a:t>
            </a:r>
            <a:r>
              <a:rPr lang="de-DE" sz="788" dirty="0" err="1">
                <a:solidFill>
                  <a:prstClr val="black"/>
                </a:solidFill>
                <a:latin typeface="Calibri" panose="020F0502020204030204"/>
              </a:rPr>
              <a:t>arxml</a:t>
            </a:r>
            <a:r>
              <a:rPr lang="de-DE" sz="788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de-DE" sz="788" dirty="0" err="1">
                <a:solidFill>
                  <a:prstClr val="black"/>
                </a:solidFill>
                <a:latin typeface="Calibri" panose="020F0502020204030204"/>
              </a:rPr>
              <a:t>file</a:t>
            </a:r>
            <a:r>
              <a:rPr lang="de-DE" sz="788" dirty="0">
                <a:solidFill>
                  <a:prstClr val="black"/>
                </a:solidFill>
                <a:latin typeface="Calibri" panose="020F0502020204030204"/>
              </a:rPr>
              <a:t>(s) </a:t>
            </a:r>
          </a:p>
          <a:p>
            <a:pPr algn="ctr" defTabSz="514350"/>
            <a:r>
              <a:rPr lang="de-DE" sz="788" dirty="0" err="1">
                <a:solidFill>
                  <a:prstClr val="black"/>
                </a:solidFill>
                <a:latin typeface="Calibri" panose="020F0502020204030204"/>
              </a:rPr>
              <a:t>for</a:t>
            </a:r>
            <a:r>
              <a:rPr lang="de-DE" sz="788" dirty="0">
                <a:solidFill>
                  <a:prstClr val="black"/>
                </a:solidFill>
                <a:latin typeface="Calibri" panose="020F0502020204030204"/>
              </a:rPr>
              <a:t> an individual SWC </a:t>
            </a:r>
            <a:r>
              <a:rPr lang="de-DE" sz="788" dirty="0" err="1">
                <a:solidFill>
                  <a:prstClr val="black"/>
                </a:solidFill>
                <a:latin typeface="Calibri" panose="020F0502020204030204"/>
              </a:rPr>
              <a:t>description</a:t>
            </a:r>
            <a:endParaRPr lang="de-DE" sz="788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6153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/>
          <p:cNvSpPr/>
          <p:nvPr/>
        </p:nvSpPr>
        <p:spPr>
          <a:xfrm>
            <a:off x="85281" y="555532"/>
            <a:ext cx="906179" cy="3279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264095" y="2594748"/>
            <a:ext cx="3352200" cy="1012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"ID_050022"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MDX ABLOCK --&gt;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iac_mdx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TDATA-S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&lt;FILES&gt;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"MDX"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\_doc\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iac.mdx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dirty="0"/>
          </a:p>
        </p:txBody>
      </p:sp>
      <p:sp>
        <p:nvSpPr>
          <p:cNvPr id="31" name="Pfeil nach unten 30"/>
          <p:cNvSpPr/>
          <p:nvPr/>
        </p:nvSpPr>
        <p:spPr>
          <a:xfrm>
            <a:off x="5220396" y="3834143"/>
            <a:ext cx="382587" cy="331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/>
          <p:cNvSpPr txBox="1"/>
          <p:nvPr/>
        </p:nvSpPr>
        <p:spPr>
          <a:xfrm>
            <a:off x="5083682" y="2456248"/>
            <a:ext cx="741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MDX File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53296" y="636016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FC ABLOCK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633063" y="2358810"/>
            <a:ext cx="1057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MDX ABLOCK</a:t>
            </a:r>
          </a:p>
        </p:txBody>
      </p:sp>
      <p:cxnSp>
        <p:nvCxnSpPr>
          <p:cNvPr id="60" name="Gerade Verbindung mit Pfeil 59"/>
          <p:cNvCxnSpPr/>
          <p:nvPr/>
        </p:nvCxnSpPr>
        <p:spPr>
          <a:xfrm>
            <a:off x="180230" y="4273647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180230" y="4533178"/>
            <a:ext cx="216000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48504" y="4058946"/>
            <a:ext cx="2861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Reference CCX to file location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within CCX by &lt;AREF&gt;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MDX to CCX by &lt;SHORT-NAME&gt;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56888" y="534974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CCX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3034045" y="3951930"/>
            <a:ext cx="172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Visualisation</a:t>
            </a:r>
            <a:r>
              <a:rPr lang="en-US" sz="1200" dirty="0"/>
              <a:t> in EHB-NAV</a:t>
            </a:r>
          </a:p>
        </p:txBody>
      </p:sp>
      <p:cxnSp>
        <p:nvCxnSpPr>
          <p:cNvPr id="73" name="Gerade Verbindung mit Pfeil 72"/>
          <p:cNvCxnSpPr/>
          <p:nvPr/>
        </p:nvCxnSpPr>
        <p:spPr>
          <a:xfrm flipV="1">
            <a:off x="185787" y="4791921"/>
            <a:ext cx="216000" cy="0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269952" y="860853"/>
            <a:ext cx="3073277" cy="1473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"ID_005000"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FC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&lt;DESC&gt;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&lt;/DESC&gt;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"ID_050022"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"ID_050033"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"ID_050044"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cxnSp>
        <p:nvCxnSpPr>
          <p:cNvPr id="29" name="Gerade Verbindung mit Pfeil 28"/>
          <p:cNvCxnSpPr>
            <a:endCxn id="55" idx="3"/>
          </p:cNvCxnSpPr>
          <p:nvPr/>
        </p:nvCxnSpPr>
        <p:spPr>
          <a:xfrm flipV="1">
            <a:off x="3549655" y="2761891"/>
            <a:ext cx="497259" cy="475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153897" y="1762533"/>
            <a:ext cx="605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53897" y="1762533"/>
            <a:ext cx="0" cy="947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53897" y="2709808"/>
            <a:ext cx="190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087830" y="2723087"/>
            <a:ext cx="2691763" cy="101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SW-FEATURE Snippet from MDX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&lt;SW-COMPONENT-SPEC&gt; </a:t>
            </a: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&lt;SW-COMPONENTS&gt;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&lt;SW-FEATURE&gt;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FCT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&lt;SW-FEATURE-OWNED-ELEMENT-SETS&gt;</a:t>
            </a:r>
            <a:endParaRPr lang="en-US" sz="700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2295525" y="1066800"/>
            <a:ext cx="2533650" cy="2209800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02" y="4228929"/>
            <a:ext cx="3727506" cy="1848682"/>
          </a:xfrm>
          <a:prstGeom prst="rect">
            <a:avLst/>
          </a:prstGeom>
        </p:spPr>
      </p:pic>
      <p:sp>
        <p:nvSpPr>
          <p:cNvPr id="55" name="Ellipse 54"/>
          <p:cNvSpPr/>
          <p:nvPr/>
        </p:nvSpPr>
        <p:spPr>
          <a:xfrm>
            <a:off x="4031394" y="2672780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E069D16-1F7E-4CD2-94F7-520299EB8D0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57180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Folie" r:id="rId5" imgW="353" imgH="353" progId="TCLayout.ActiveDocument.1">
                  <p:embed/>
                </p:oleObj>
              </mc:Choice>
              <mc:Fallback>
                <p:oleObj name="think-cell Foli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27">
            <a:extLst>
              <a:ext uri="{FF2B5EF4-FFF2-40B4-BE49-F238E27FC236}">
                <a16:creationId xmlns:a16="http://schemas.microsoft.com/office/drawing/2014/main" id="{B073335B-4C90-43CB-BDB4-B8C357896841}"/>
              </a:ext>
            </a:extLst>
          </p:cNvPr>
          <p:cNvSpPr/>
          <p:nvPr/>
        </p:nvSpPr>
        <p:spPr>
          <a:xfrm>
            <a:off x="236750" y="3974344"/>
            <a:ext cx="906179" cy="2180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 69"/>
          <p:cNvSpPr/>
          <p:nvPr/>
        </p:nvSpPr>
        <p:spPr>
          <a:xfrm>
            <a:off x="236531" y="555533"/>
            <a:ext cx="906179" cy="31764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415345" y="2594748"/>
            <a:ext cx="3291286" cy="1014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"ID_00001"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MDX ABLOCK --&gt;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pavastpro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TDATA-PRO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&lt;FILES&gt;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"MDX"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&gt;_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global\FlexEcu.xml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2560467" y="636016"/>
            <a:ext cx="1013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Root ABLOCK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784313" y="2358810"/>
            <a:ext cx="1057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MDX ABLOCK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208138" y="534974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CCX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21202" y="860853"/>
            <a:ext cx="3778599" cy="1407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EHB_Container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Root ABLOCK --&gt;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ehbContainer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&lt;AREFS&gt;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"ID_00000"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fcAlpha_axl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&lt;/AREF&gt;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"ID_00001"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TDATA-PRO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&lt;/AREF&gt;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"ID_00002"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fcAlpha_mdl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&lt;/AREF&gt;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"ID_00003"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architectureView_mdl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&lt;/AREF&gt;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"ID_00004"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globalCdfCdfx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&lt;/AREF&gt;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&lt;/AREFS&gt;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cxnSp>
        <p:nvCxnSpPr>
          <p:cNvPr id="29" name="Gerade Verbindung mit Pfeil 28"/>
          <p:cNvCxnSpPr>
            <a:cxnSpLocks/>
          </p:cNvCxnSpPr>
          <p:nvPr/>
        </p:nvCxnSpPr>
        <p:spPr>
          <a:xfrm>
            <a:off x="3581433" y="3215149"/>
            <a:ext cx="506397" cy="3938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305149" y="1504439"/>
            <a:ext cx="6793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305147" y="1504439"/>
            <a:ext cx="0" cy="12053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305147" y="2709808"/>
            <a:ext cx="190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95B44C8-BFDD-4B5B-9695-E4FBEE169A9B}"/>
              </a:ext>
            </a:extLst>
          </p:cNvPr>
          <p:cNvSpPr txBox="1"/>
          <p:nvPr/>
        </p:nvSpPr>
        <p:spPr>
          <a:xfrm>
            <a:off x="2712784" y="4006553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FC ABLOCK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D45E62F-C09D-4612-8433-3B4442FE3D64}"/>
              </a:ext>
            </a:extLst>
          </p:cNvPr>
          <p:cNvSpPr txBox="1"/>
          <p:nvPr/>
        </p:nvSpPr>
        <p:spPr>
          <a:xfrm>
            <a:off x="429440" y="4231390"/>
            <a:ext cx="3073277" cy="1358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"ID_005000"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FC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&lt;DESC&gt;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&lt;/DESC&gt;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"ID_050033"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"ID_050044"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6F73B2C-F010-4E7D-9769-9ADAD09A0ACB}"/>
              </a:ext>
            </a:extLst>
          </p:cNvPr>
          <p:cNvSpPr txBox="1"/>
          <p:nvPr/>
        </p:nvSpPr>
        <p:spPr>
          <a:xfrm>
            <a:off x="5083682" y="3360017"/>
            <a:ext cx="741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MDX File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1094B49-CA11-4EE9-B408-3EFF84128B0E}"/>
              </a:ext>
            </a:extLst>
          </p:cNvPr>
          <p:cNvSpPr txBox="1"/>
          <p:nvPr/>
        </p:nvSpPr>
        <p:spPr>
          <a:xfrm>
            <a:off x="4087830" y="3626856"/>
            <a:ext cx="2691763" cy="101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SW-FEATURE Snippet from MDX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&lt;SW-COMPONENT-SPEC&gt; </a:t>
            </a: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&lt;SW-COMPONENTS&gt;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&lt;SW-FEATURE&gt;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FCT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&lt;SW-FEATURE-OWNED-ELEMENT-SETS&gt;</a:t>
            </a:r>
            <a:endParaRPr lang="en-US" sz="7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E3CC153-2783-48AF-A99A-D387F9283092}"/>
              </a:ext>
            </a:extLst>
          </p:cNvPr>
          <p:cNvCxnSpPr>
            <a:cxnSpLocks/>
          </p:cNvCxnSpPr>
          <p:nvPr/>
        </p:nvCxnSpPr>
        <p:spPr>
          <a:xfrm flipH="1">
            <a:off x="255581" y="3859619"/>
            <a:ext cx="856808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46C0A3D2-D4B4-49B9-A12D-82B5DF4F3B8A}"/>
              </a:ext>
            </a:extLst>
          </p:cNvPr>
          <p:cNvSpPr/>
          <p:nvPr/>
        </p:nvSpPr>
        <p:spPr>
          <a:xfrm>
            <a:off x="4031394" y="3576549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feil nach unten 30">
            <a:extLst>
              <a:ext uri="{FF2B5EF4-FFF2-40B4-BE49-F238E27FC236}">
                <a16:creationId xmlns:a16="http://schemas.microsoft.com/office/drawing/2014/main" id="{06A9EBDB-F8AA-4293-8B88-3CE3575B2249}"/>
              </a:ext>
            </a:extLst>
          </p:cNvPr>
          <p:cNvSpPr/>
          <p:nvPr/>
        </p:nvSpPr>
        <p:spPr>
          <a:xfrm>
            <a:off x="5083682" y="4995774"/>
            <a:ext cx="382587" cy="331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38356FC-AD2C-4536-A6B6-87DFE3E1A481}"/>
              </a:ext>
            </a:extLst>
          </p:cNvPr>
          <p:cNvSpPr txBox="1"/>
          <p:nvPr/>
        </p:nvSpPr>
        <p:spPr>
          <a:xfrm>
            <a:off x="3034045" y="5653142"/>
            <a:ext cx="172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Visualisation</a:t>
            </a:r>
            <a:r>
              <a:rPr lang="en-US" sz="1200" dirty="0"/>
              <a:t> in EHB-NAV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1CE57D2-2A07-4349-B910-6399DA0AA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902" y="5930141"/>
            <a:ext cx="3727506" cy="1848682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881C318-1042-4D07-A025-1B0F56CB69A1}"/>
              </a:ext>
            </a:extLst>
          </p:cNvPr>
          <p:cNvCxnSpPr>
            <a:cxnSpLocks/>
          </p:cNvCxnSpPr>
          <p:nvPr/>
        </p:nvCxnSpPr>
        <p:spPr>
          <a:xfrm flipH="1">
            <a:off x="2507350" y="4190310"/>
            <a:ext cx="2344305" cy="261099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77838E-BAB5-4037-BD71-A77E6F5C376A}"/>
              </a:ext>
            </a:extLst>
          </p:cNvPr>
          <p:cNvCxnSpPr/>
          <p:nvPr/>
        </p:nvCxnSpPr>
        <p:spPr>
          <a:xfrm>
            <a:off x="142130" y="6559647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2981757-C851-4ED6-A7CB-0B8C48FB0D86}"/>
              </a:ext>
            </a:extLst>
          </p:cNvPr>
          <p:cNvCxnSpPr/>
          <p:nvPr/>
        </p:nvCxnSpPr>
        <p:spPr>
          <a:xfrm>
            <a:off x="142130" y="6819178"/>
            <a:ext cx="216000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830A7750-53CE-42D6-9D42-87F07EC4A5BB}"/>
              </a:ext>
            </a:extLst>
          </p:cNvPr>
          <p:cNvSpPr txBox="1"/>
          <p:nvPr/>
        </p:nvSpPr>
        <p:spPr>
          <a:xfrm>
            <a:off x="310404" y="6344946"/>
            <a:ext cx="2861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Reference CCX to file location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within CCX by &lt;AREF&gt;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MDX to CCX by &lt;SHORT-NAME&gt;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89524EA-AEA4-4E0E-B08F-9A29D2DB3E26}"/>
              </a:ext>
            </a:extLst>
          </p:cNvPr>
          <p:cNvCxnSpPr/>
          <p:nvPr/>
        </p:nvCxnSpPr>
        <p:spPr>
          <a:xfrm flipV="1">
            <a:off x="147687" y="7077921"/>
            <a:ext cx="216000" cy="0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6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/>
          <p:cNvSpPr/>
          <p:nvPr/>
        </p:nvSpPr>
        <p:spPr>
          <a:xfrm>
            <a:off x="85281" y="555532"/>
            <a:ext cx="906179" cy="3279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feil nach unten 30"/>
          <p:cNvSpPr/>
          <p:nvPr/>
        </p:nvSpPr>
        <p:spPr>
          <a:xfrm>
            <a:off x="4964112" y="4920688"/>
            <a:ext cx="382587" cy="331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/>
          <p:cNvSpPr txBox="1"/>
          <p:nvPr/>
        </p:nvSpPr>
        <p:spPr>
          <a:xfrm>
            <a:off x="4827400" y="2323514"/>
            <a:ext cx="656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FSX File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53296" y="636016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FC ABLOCK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422282" y="2358810"/>
            <a:ext cx="93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FSX ABLOCK</a:t>
            </a:r>
          </a:p>
        </p:txBody>
      </p:sp>
      <p:cxnSp>
        <p:nvCxnSpPr>
          <p:cNvPr id="60" name="Gerade Verbindung mit Pfeil 59"/>
          <p:cNvCxnSpPr/>
          <p:nvPr/>
        </p:nvCxnSpPr>
        <p:spPr>
          <a:xfrm>
            <a:off x="180230" y="4273647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180230" y="4533178"/>
            <a:ext cx="216000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48504" y="4058946"/>
            <a:ext cx="276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Reference CCX to file location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within CCX by &lt;AREF&gt;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56888" y="534974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CCX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3345899" y="5213816"/>
            <a:ext cx="172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Visualisation</a:t>
            </a:r>
            <a:r>
              <a:rPr lang="en-US" sz="1200" dirty="0"/>
              <a:t> in EHB-NAV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69952" y="860853"/>
            <a:ext cx="3073277" cy="1473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"ID_005000"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FC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&lt;DESC&gt;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&lt;/DESC&gt;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"ID_050022"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"ID_050033"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"ID_050044"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cxnSp>
        <p:nvCxnSpPr>
          <p:cNvPr id="67" name="Gerader Verbinder 66"/>
          <p:cNvCxnSpPr/>
          <p:nvPr/>
        </p:nvCxnSpPr>
        <p:spPr>
          <a:xfrm flipH="1">
            <a:off x="153897" y="1762533"/>
            <a:ext cx="605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53897" y="1762533"/>
            <a:ext cx="0" cy="947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69952" y="2611782"/>
            <a:ext cx="3018775" cy="897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FSX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TDOC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"FSX"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\_doc\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153897" y="2709808"/>
            <a:ext cx="190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46020" y="2563646"/>
            <a:ext cx="3018775" cy="2282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&lt;SW-COMPONENT-SPEC&gt;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&lt;SW-COMPONENTS&gt;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&lt;SW-FEATURE&gt;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&lt;L-4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&lt;/L-4&gt;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FCT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&lt;CHAPTER&gt;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Zündwinkel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de-DE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de-DE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&lt;L-1</a:t>
            </a:r>
            <a:r>
              <a:rPr lang="de-DE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de-DE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"DE"</a:t>
            </a:r>
            <a:r>
              <a:rPr lang="de-DE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Im Modul Zündwinkel (</a:t>
            </a:r>
            <a:r>
              <a:rPr lang="de-DE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IngnitionAngle</a:t>
            </a:r>
            <a:r>
              <a:rPr lang="de-DE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de-DE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de-DE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e-DE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lativen</a:t>
            </a:r>
            <a:r>
              <a:rPr lang="de-DE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Füllung </a:t>
            </a:r>
            <a:r>
              <a:rPr lang="de-DE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&lt;TT</a:t>
            </a:r>
            <a:r>
              <a:rPr lang="de-DE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de-DE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de-DE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"VARIABLE"</a:t>
            </a:r>
            <a:r>
              <a:rPr lang="de-DE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de-DE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und zum anderen der optimale Zündwinkel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beschreibt den Winkel des Drehmoments,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auftritt. Er wird über das </a:t>
            </a:r>
            <a:r>
              <a:rPr lang="de-DE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Kennfeld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&lt;/L-1&gt;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700" dirty="0"/>
          </a:p>
        </p:txBody>
      </p:sp>
      <p:cxnSp>
        <p:nvCxnSpPr>
          <p:cNvPr id="29" name="Gerade Verbindung mit Pfeil 28"/>
          <p:cNvCxnSpPr>
            <a:endCxn id="27" idx="3"/>
          </p:cNvCxnSpPr>
          <p:nvPr/>
        </p:nvCxnSpPr>
        <p:spPr>
          <a:xfrm flipV="1">
            <a:off x="3195696" y="2621782"/>
            <a:ext cx="408768" cy="549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3588944" y="2532671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784" y="5426948"/>
            <a:ext cx="3046656" cy="200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77"/>
          <p:cNvGrpSpPr/>
          <p:nvPr/>
        </p:nvGrpSpPr>
        <p:grpSpPr>
          <a:xfrm>
            <a:off x="4739110" y="3672742"/>
            <a:ext cx="560021" cy="720725"/>
            <a:chOff x="5523336" y="4266125"/>
            <a:chExt cx="560021" cy="720725"/>
          </a:xfrm>
        </p:grpSpPr>
        <p:sp>
          <p:nvSpPr>
            <p:cNvPr id="79" name="Gefaltete Ecke 78"/>
            <p:cNvSpPr/>
            <p:nvPr/>
          </p:nvSpPr>
          <p:spPr bwMode="auto">
            <a:xfrm rot="10800000" flipH="1">
              <a:off x="5523336" y="4266125"/>
              <a:ext cx="560021" cy="720725"/>
            </a:xfrm>
            <a:prstGeom prst="foldedCorner">
              <a:avLst>
                <a:gd name="adj" fmla="val 33675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797" y="4448491"/>
              <a:ext cx="457098" cy="516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0" name="Rechteck 69"/>
          <p:cNvSpPr/>
          <p:nvPr/>
        </p:nvSpPr>
        <p:spPr>
          <a:xfrm>
            <a:off x="247516" y="430174"/>
            <a:ext cx="906179" cy="6114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uppieren 24"/>
          <p:cNvGrpSpPr/>
          <p:nvPr/>
        </p:nvGrpSpPr>
        <p:grpSpPr>
          <a:xfrm>
            <a:off x="4739110" y="2491409"/>
            <a:ext cx="560021" cy="720725"/>
            <a:chOff x="5523336" y="4266125"/>
            <a:chExt cx="560021" cy="720725"/>
          </a:xfrm>
        </p:grpSpPr>
        <p:sp>
          <p:nvSpPr>
            <p:cNvPr id="8" name="Gefaltete Ecke 7"/>
            <p:cNvSpPr/>
            <p:nvPr/>
          </p:nvSpPr>
          <p:spPr bwMode="auto">
            <a:xfrm rot="10800000" flipH="1">
              <a:off x="5523336" y="4266125"/>
              <a:ext cx="560021" cy="720725"/>
            </a:xfrm>
            <a:prstGeom prst="foldedCorner">
              <a:avLst>
                <a:gd name="adj" fmla="val 33675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797" y="4448491"/>
              <a:ext cx="457098" cy="516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0" name="Textfeld 19"/>
          <p:cNvSpPr txBox="1"/>
          <p:nvPr/>
        </p:nvSpPr>
        <p:spPr>
          <a:xfrm>
            <a:off x="4608431" y="3422856"/>
            <a:ext cx="8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File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597370" y="224820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File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4691114" y="5904524"/>
            <a:ext cx="656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FSX File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63014" y="510658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FC ABLOCK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301164" y="2248200"/>
            <a:ext cx="1123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Model ABLOCK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2848574" y="3422856"/>
            <a:ext cx="1200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Graphic ABLOCK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789229" y="5904524"/>
            <a:ext cx="93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FSX ABLOCK</a:t>
            </a:r>
          </a:p>
        </p:txBody>
      </p:sp>
      <p:cxnSp>
        <p:nvCxnSpPr>
          <p:cNvPr id="60" name="Gerade Verbindung mit Pfeil 59"/>
          <p:cNvCxnSpPr/>
          <p:nvPr/>
        </p:nvCxnSpPr>
        <p:spPr>
          <a:xfrm>
            <a:off x="180230" y="7437180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180230" y="7703879"/>
            <a:ext cx="216000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48504" y="7222480"/>
            <a:ext cx="276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Reference CCX to file location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within CCX by &lt;AREF&gt;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219123" y="40961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CCX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1143" y="735495"/>
            <a:ext cx="3073277" cy="1473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"ID_005000"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FC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&lt;DESC&gt;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&lt;/DESC&gt;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"ID_050022"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"ID_050033"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"ID_050044"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3" name="Textfeld 12"/>
          <p:cNvSpPr txBox="1"/>
          <p:nvPr/>
        </p:nvSpPr>
        <p:spPr>
          <a:xfrm>
            <a:off x="621143" y="2491409"/>
            <a:ext cx="2746265" cy="899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"ID_050044"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Model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"MDL"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6" name="Textfeld 15"/>
          <p:cNvSpPr txBox="1"/>
          <p:nvPr/>
        </p:nvSpPr>
        <p:spPr>
          <a:xfrm>
            <a:off x="621143" y="3672742"/>
            <a:ext cx="3345788" cy="899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"ID_050033"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Graphic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Iac_graph1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PIC-D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"JPG"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\_pic\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iac_asSVG.svg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8" name="Textfeld 17"/>
          <p:cNvSpPr txBox="1"/>
          <p:nvPr/>
        </p:nvSpPr>
        <p:spPr>
          <a:xfrm>
            <a:off x="621143" y="6148197"/>
            <a:ext cx="3018775" cy="897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FSX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TDOC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"FSX"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\_doc\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cxnSp>
        <p:nvCxnSpPr>
          <p:cNvPr id="17" name="Gerade Verbindung mit Pfeil 16"/>
          <p:cNvCxnSpPr>
            <a:endCxn id="75" idx="3"/>
          </p:cNvCxnSpPr>
          <p:nvPr/>
        </p:nvCxnSpPr>
        <p:spPr>
          <a:xfrm flipV="1">
            <a:off x="3880576" y="3726849"/>
            <a:ext cx="802979" cy="486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77" idx="2"/>
          </p:cNvCxnSpPr>
          <p:nvPr/>
        </p:nvCxnSpPr>
        <p:spPr>
          <a:xfrm flipV="1">
            <a:off x="3518813" y="6153383"/>
            <a:ext cx="1146557" cy="5485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57" idx="2"/>
          </p:cNvCxnSpPr>
          <p:nvPr/>
        </p:nvCxnSpPr>
        <p:spPr>
          <a:xfrm flipV="1">
            <a:off x="3257402" y="2551233"/>
            <a:ext cx="1410115" cy="49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13535" y="1511605"/>
            <a:ext cx="0" cy="4740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 flipV="1">
            <a:off x="313535" y="1518979"/>
            <a:ext cx="8068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313535" y="6252319"/>
            <a:ext cx="40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461021" y="1745119"/>
            <a:ext cx="6659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>
            <a:off x="461021" y="1743071"/>
            <a:ext cx="0" cy="20278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461021" y="3770892"/>
            <a:ext cx="2339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537357" y="1865769"/>
            <a:ext cx="5829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537357" y="1877787"/>
            <a:ext cx="0" cy="706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537357" y="2584450"/>
            <a:ext cx="168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4667517" y="2499033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/>
          <p:cNvSpPr/>
          <p:nvPr/>
        </p:nvSpPr>
        <p:spPr>
          <a:xfrm>
            <a:off x="4668035" y="3637738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Grafik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117" y="2591313"/>
            <a:ext cx="307787" cy="30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14" descr="http://media.cirrusmedia.com.au/EN_Media_Library/pro_mathworks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978" y="2870743"/>
            <a:ext cx="400727" cy="3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621143" y="4854075"/>
            <a:ext cx="3352200" cy="1012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"ID_050022"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MDX ABLOCK --&gt;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iac_mdx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TDATA-S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&lt;FILES&gt;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"MDX"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\_doc\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iac.mdx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dirty="0"/>
          </a:p>
        </p:txBody>
      </p:sp>
      <p:sp>
        <p:nvSpPr>
          <p:cNvPr id="51" name="Textfeld 50"/>
          <p:cNvSpPr txBox="1"/>
          <p:nvPr/>
        </p:nvSpPr>
        <p:spPr>
          <a:xfrm>
            <a:off x="2990111" y="4605621"/>
            <a:ext cx="1057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MDX ABLOCK</a:t>
            </a:r>
          </a:p>
        </p:txBody>
      </p:sp>
      <p:cxnSp>
        <p:nvCxnSpPr>
          <p:cNvPr id="58" name="Gerader Verbinder 57"/>
          <p:cNvCxnSpPr/>
          <p:nvPr/>
        </p:nvCxnSpPr>
        <p:spPr>
          <a:xfrm flipH="1" flipV="1">
            <a:off x="400593" y="1637169"/>
            <a:ext cx="7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396085" y="4964692"/>
            <a:ext cx="3052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>
            <a:off x="396085" y="1638605"/>
            <a:ext cx="0" cy="33260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fik 7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1136" y="4854075"/>
            <a:ext cx="735968" cy="735968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1136" y="6148197"/>
            <a:ext cx="735968" cy="735968"/>
          </a:xfrm>
          <a:prstGeom prst="rect">
            <a:avLst/>
          </a:prstGeom>
        </p:spPr>
      </p:pic>
      <p:sp>
        <p:nvSpPr>
          <p:cNvPr id="77" name="Ellipse 76"/>
          <p:cNvSpPr/>
          <p:nvPr/>
        </p:nvSpPr>
        <p:spPr>
          <a:xfrm>
            <a:off x="4665370" y="6101183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feld 85"/>
          <p:cNvSpPr txBox="1"/>
          <p:nvPr/>
        </p:nvSpPr>
        <p:spPr>
          <a:xfrm>
            <a:off x="4648217" y="4605621"/>
            <a:ext cx="741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MDX File</a:t>
            </a:r>
          </a:p>
        </p:txBody>
      </p:sp>
      <p:cxnSp>
        <p:nvCxnSpPr>
          <p:cNvPr id="87" name="Gerade Verbindung mit Pfeil 86"/>
          <p:cNvCxnSpPr>
            <a:endCxn id="88" idx="2"/>
          </p:cNvCxnSpPr>
          <p:nvPr/>
        </p:nvCxnSpPr>
        <p:spPr>
          <a:xfrm flipV="1">
            <a:off x="3880576" y="4851633"/>
            <a:ext cx="784794" cy="6359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>
            <a:off x="4665370" y="4799433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/>
          <p:cNvSpPr/>
          <p:nvPr/>
        </p:nvSpPr>
        <p:spPr>
          <a:xfrm>
            <a:off x="247516" y="430175"/>
            <a:ext cx="906179" cy="4427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en 11"/>
          <p:cNvGrpSpPr>
            <a:grpSpLocks/>
          </p:cNvGrpSpPr>
          <p:nvPr/>
        </p:nvGrpSpPr>
        <p:grpSpPr bwMode="auto">
          <a:xfrm>
            <a:off x="4729272" y="2536825"/>
            <a:ext cx="1368425" cy="720725"/>
            <a:chOff x="7020272" y="4847674"/>
            <a:chExt cx="1368152" cy="1008112"/>
          </a:xfrm>
        </p:grpSpPr>
        <p:sp>
          <p:nvSpPr>
            <p:cNvPr id="8" name="Gefaltete Ecke 7"/>
            <p:cNvSpPr/>
            <p:nvPr/>
          </p:nvSpPr>
          <p:spPr>
            <a:xfrm>
              <a:off x="7020272" y="4847674"/>
              <a:ext cx="1368152" cy="10081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894" y="4941169"/>
              <a:ext cx="1103535" cy="722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0" name="Textfeld 19"/>
          <p:cNvSpPr txBox="1"/>
          <p:nvPr/>
        </p:nvSpPr>
        <p:spPr>
          <a:xfrm>
            <a:off x="5002795" y="2277886"/>
            <a:ext cx="8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File</a:t>
            </a:r>
          </a:p>
        </p:txBody>
      </p:sp>
      <p:sp>
        <p:nvSpPr>
          <p:cNvPr id="31" name="Pfeil nach unten 30"/>
          <p:cNvSpPr/>
          <p:nvPr/>
        </p:nvSpPr>
        <p:spPr>
          <a:xfrm>
            <a:off x="5220396" y="5159353"/>
            <a:ext cx="382587" cy="331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/>
          <p:cNvSpPr txBox="1"/>
          <p:nvPr/>
        </p:nvSpPr>
        <p:spPr>
          <a:xfrm>
            <a:off x="5085478" y="3360391"/>
            <a:ext cx="656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FSX File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63014" y="510658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FC ABLOCK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2848574" y="2233707"/>
            <a:ext cx="1200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Graphic ABLOCK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789229" y="3424961"/>
            <a:ext cx="93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FSX ABLOCK</a:t>
            </a:r>
          </a:p>
        </p:txBody>
      </p:sp>
      <p:cxnSp>
        <p:nvCxnSpPr>
          <p:cNvPr id="60" name="Gerade Verbindung mit Pfeil 59"/>
          <p:cNvCxnSpPr/>
          <p:nvPr/>
        </p:nvCxnSpPr>
        <p:spPr>
          <a:xfrm>
            <a:off x="180230" y="5494080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180230" y="5757604"/>
            <a:ext cx="216000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48504" y="5279380"/>
            <a:ext cx="2768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Reference CCX to file location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within CCX by &lt;AREF&gt;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FSX to CCX by &lt;SHORT-NAME&gt;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219123" y="40961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CCX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3034045" y="5315240"/>
            <a:ext cx="172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Visualisation</a:t>
            </a:r>
            <a:r>
              <a:rPr lang="en-US" sz="1200" dirty="0"/>
              <a:t> in EHB-NAV</a:t>
            </a:r>
          </a:p>
        </p:txBody>
      </p:sp>
      <p:cxnSp>
        <p:nvCxnSpPr>
          <p:cNvPr id="73" name="Gerade Verbindung mit Pfeil 72"/>
          <p:cNvCxnSpPr/>
          <p:nvPr/>
        </p:nvCxnSpPr>
        <p:spPr>
          <a:xfrm flipV="1">
            <a:off x="185787" y="6016347"/>
            <a:ext cx="216000" cy="0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31290" y="735495"/>
            <a:ext cx="3073277" cy="1473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"ID_005000"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FC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&lt;DESC&gt;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&lt;/DESC&gt;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"ID_050022"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"ID_050033"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"ID_050044"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6" name="Textfeld 15"/>
          <p:cNvSpPr txBox="1"/>
          <p:nvPr/>
        </p:nvSpPr>
        <p:spPr>
          <a:xfrm>
            <a:off x="631290" y="2464918"/>
            <a:ext cx="3345788" cy="899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"ID_050033"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Graphic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Iac_graph1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PIC-D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"JPG"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\_pic\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iac_asSVG.svg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8" name="Textfeld 17"/>
          <p:cNvSpPr txBox="1"/>
          <p:nvPr/>
        </p:nvSpPr>
        <p:spPr>
          <a:xfrm>
            <a:off x="631290" y="3648018"/>
            <a:ext cx="3018775" cy="897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FSX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TDOC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"FSX"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\_doc\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23" name="Textfeld 22"/>
          <p:cNvSpPr txBox="1"/>
          <p:nvPr/>
        </p:nvSpPr>
        <p:spPr>
          <a:xfrm>
            <a:off x="4074998" y="3605854"/>
            <a:ext cx="2676972" cy="1473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Figure Snippet from FSX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&lt;FIGURE-CAPTION&gt;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Iac_graph1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&lt;L-4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Ingnition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&lt;/L-4&gt;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&lt;/FIGURE-CAPTION&gt;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&lt;L-GRAPHIC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"FOR-ALL"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&lt;GRAPHIC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"SVG"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"0.61"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&lt;/GRAPHIC&gt;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&lt;/L-GRAPHIC&gt;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  <a:endParaRPr lang="en-US" sz="700" dirty="0"/>
          </a:p>
        </p:txBody>
      </p:sp>
      <p:cxnSp>
        <p:nvCxnSpPr>
          <p:cNvPr id="17" name="Gerade Verbindung mit Pfeil 16"/>
          <p:cNvCxnSpPr>
            <a:endCxn id="75" idx="3"/>
          </p:cNvCxnSpPr>
          <p:nvPr/>
        </p:nvCxnSpPr>
        <p:spPr>
          <a:xfrm flipV="1">
            <a:off x="3863305" y="2575689"/>
            <a:ext cx="820250" cy="450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77" idx="2"/>
          </p:cNvCxnSpPr>
          <p:nvPr/>
        </p:nvCxnSpPr>
        <p:spPr>
          <a:xfrm flipV="1">
            <a:off x="3538912" y="3615104"/>
            <a:ext cx="485108" cy="593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H="1" flipV="1">
            <a:off x="2799055" y="2678499"/>
            <a:ext cx="1791019" cy="1254571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13535" y="1511605"/>
            <a:ext cx="0" cy="22474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 flipV="1">
            <a:off x="313535" y="1518979"/>
            <a:ext cx="8068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313535" y="3752140"/>
            <a:ext cx="40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515235" y="1760994"/>
            <a:ext cx="605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515235" y="1760994"/>
            <a:ext cx="0" cy="823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515235" y="2584450"/>
            <a:ext cx="190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4668035" y="2486578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24020" y="3562904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66" y="5568600"/>
            <a:ext cx="3610211" cy="22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4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/>
          <p:cNvSpPr/>
          <p:nvPr/>
        </p:nvSpPr>
        <p:spPr>
          <a:xfrm>
            <a:off x="247516" y="430174"/>
            <a:ext cx="906179" cy="6114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en 11"/>
          <p:cNvGrpSpPr>
            <a:grpSpLocks/>
          </p:cNvGrpSpPr>
          <p:nvPr/>
        </p:nvGrpSpPr>
        <p:grpSpPr bwMode="auto">
          <a:xfrm>
            <a:off x="4729272" y="4384675"/>
            <a:ext cx="1368425" cy="720725"/>
            <a:chOff x="7020272" y="4847674"/>
            <a:chExt cx="1368152" cy="1008112"/>
          </a:xfrm>
        </p:grpSpPr>
        <p:sp>
          <p:nvSpPr>
            <p:cNvPr id="8" name="Gefaltete Ecke 7"/>
            <p:cNvSpPr/>
            <p:nvPr/>
          </p:nvSpPr>
          <p:spPr>
            <a:xfrm>
              <a:off x="7020272" y="4847674"/>
              <a:ext cx="1368152" cy="10081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894" y="4941169"/>
              <a:ext cx="1103535" cy="722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uppieren 11"/>
          <p:cNvGrpSpPr>
            <a:grpSpLocks/>
          </p:cNvGrpSpPr>
          <p:nvPr/>
        </p:nvGrpSpPr>
        <p:grpSpPr bwMode="auto">
          <a:xfrm>
            <a:off x="4729272" y="2642345"/>
            <a:ext cx="1368425" cy="720725"/>
            <a:chOff x="7020272" y="4847674"/>
            <a:chExt cx="1368152" cy="1008112"/>
          </a:xfrm>
        </p:grpSpPr>
        <p:sp>
          <p:nvSpPr>
            <p:cNvPr id="11" name="Gefaltete Ecke 10"/>
            <p:cNvSpPr/>
            <p:nvPr/>
          </p:nvSpPr>
          <p:spPr>
            <a:xfrm>
              <a:off x="7020272" y="4847674"/>
              <a:ext cx="1368152" cy="10081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894" y="4941169"/>
              <a:ext cx="1103535" cy="722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0" name="Textfeld 19"/>
          <p:cNvSpPr txBox="1"/>
          <p:nvPr/>
        </p:nvSpPr>
        <p:spPr>
          <a:xfrm>
            <a:off x="5002795" y="4125736"/>
            <a:ext cx="8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File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991734" y="2377113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File</a:t>
            </a:r>
          </a:p>
        </p:txBody>
      </p:sp>
      <p:sp>
        <p:nvSpPr>
          <p:cNvPr id="31" name="Pfeil nach unten 30"/>
          <p:cNvSpPr/>
          <p:nvPr/>
        </p:nvSpPr>
        <p:spPr>
          <a:xfrm>
            <a:off x="5220396" y="6997678"/>
            <a:ext cx="382587" cy="331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/>
          <p:cNvSpPr txBox="1"/>
          <p:nvPr/>
        </p:nvSpPr>
        <p:spPr>
          <a:xfrm>
            <a:off x="5085478" y="5198716"/>
            <a:ext cx="656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FSX File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63014" y="510658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FC ABLOCK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301164" y="2248200"/>
            <a:ext cx="1123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Model ABLOCK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2848574" y="3395757"/>
            <a:ext cx="1200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Graphic ABLOCK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789229" y="5263286"/>
            <a:ext cx="93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FSX ABLOCK</a:t>
            </a:r>
          </a:p>
        </p:txBody>
      </p:sp>
      <p:cxnSp>
        <p:nvCxnSpPr>
          <p:cNvPr id="60" name="Gerade Verbindung mit Pfeil 59"/>
          <p:cNvCxnSpPr/>
          <p:nvPr/>
        </p:nvCxnSpPr>
        <p:spPr>
          <a:xfrm>
            <a:off x="180230" y="7437180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180230" y="7707054"/>
            <a:ext cx="216000" cy="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180230" y="7976929"/>
            <a:ext cx="216000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48504" y="7222480"/>
            <a:ext cx="2768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Reference CCX to file location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within CCX by &lt;SD GID&gt;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within CCX by &lt;AREF&gt;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FSX to CCX by &lt;SHORT-NAME&gt;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219123" y="40961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CCX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3034045" y="7115465"/>
            <a:ext cx="172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Visualisation</a:t>
            </a:r>
            <a:r>
              <a:rPr lang="en-US" sz="1200" dirty="0"/>
              <a:t> in EHB-NAV</a:t>
            </a:r>
          </a:p>
        </p:txBody>
      </p:sp>
      <p:cxnSp>
        <p:nvCxnSpPr>
          <p:cNvPr id="73" name="Gerade Verbindung mit Pfeil 72"/>
          <p:cNvCxnSpPr/>
          <p:nvPr/>
        </p:nvCxnSpPr>
        <p:spPr>
          <a:xfrm flipV="1">
            <a:off x="185787" y="8235672"/>
            <a:ext cx="216000" cy="0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31290" y="735495"/>
            <a:ext cx="3073277" cy="1473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"ID_005000"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FC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&lt;DESC&gt;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&lt;/DESC&gt;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"ID_050022"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"ID_050033"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"ID_050044"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3" name="Textfeld 12"/>
          <p:cNvSpPr txBox="1"/>
          <p:nvPr/>
        </p:nvSpPr>
        <p:spPr>
          <a:xfrm>
            <a:off x="631290" y="2472209"/>
            <a:ext cx="2746265" cy="899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"ID_050044"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Model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"MDL"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6" name="Textfeld 15"/>
          <p:cNvSpPr txBox="1"/>
          <p:nvPr/>
        </p:nvSpPr>
        <p:spPr>
          <a:xfrm>
            <a:off x="631290" y="3626968"/>
            <a:ext cx="3345788" cy="1589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"ID_050033"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Graphic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Iac_graph1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PIC-D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&lt;SDGS&gt;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&lt;SDG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700" b="1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modeldata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"model"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ID_050044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&lt;/SD&gt;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700" b="1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submodel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-path"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&lt;/SD&gt;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&lt;/SDG&gt;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&lt;/SDGS&gt;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"JPG"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\_pic\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iac_asSVG.svg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8" name="Textfeld 17"/>
          <p:cNvSpPr txBox="1"/>
          <p:nvPr/>
        </p:nvSpPr>
        <p:spPr>
          <a:xfrm>
            <a:off x="631290" y="5486343"/>
            <a:ext cx="3018775" cy="897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FSX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TDOC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"FSX"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\_doc\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23" name="Textfeld 22"/>
          <p:cNvSpPr txBox="1"/>
          <p:nvPr/>
        </p:nvSpPr>
        <p:spPr>
          <a:xfrm>
            <a:off x="4074998" y="5444179"/>
            <a:ext cx="2676972" cy="1473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Figure Snippet from FSX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&lt;FIGURE-CAPTION&gt;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Iac_graph1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&lt;L-4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Ingnition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&lt;/L-4&gt;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&lt;/FIGURE-CAPTION&gt;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&lt;L-GRAPHIC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"FOR-ALL"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&lt;GRAPHIC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"SVG"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"0.61"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&lt;/GRAPHIC&gt;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&lt;/L-GRAPHIC&gt;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  <a:endParaRPr lang="en-US" sz="700" dirty="0"/>
          </a:p>
        </p:txBody>
      </p:sp>
      <p:cxnSp>
        <p:nvCxnSpPr>
          <p:cNvPr id="17" name="Gerade Verbindung mit Pfeil 16"/>
          <p:cNvCxnSpPr>
            <a:endCxn id="75" idx="3"/>
          </p:cNvCxnSpPr>
          <p:nvPr/>
        </p:nvCxnSpPr>
        <p:spPr>
          <a:xfrm flipV="1">
            <a:off x="3863305" y="4423539"/>
            <a:ext cx="820250" cy="450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77" idx="2"/>
          </p:cNvCxnSpPr>
          <p:nvPr/>
        </p:nvCxnSpPr>
        <p:spPr>
          <a:xfrm flipV="1">
            <a:off x="3538912" y="5453429"/>
            <a:ext cx="485108" cy="593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H="1" flipV="1">
            <a:off x="2143339" y="3837425"/>
            <a:ext cx="3047003" cy="1968546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 flipV="1">
            <a:off x="1471449" y="2601377"/>
            <a:ext cx="746672" cy="1702315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57" idx="2"/>
          </p:cNvCxnSpPr>
          <p:nvPr/>
        </p:nvCxnSpPr>
        <p:spPr>
          <a:xfrm flipV="1">
            <a:off x="3308888" y="2648771"/>
            <a:ext cx="1368978" cy="382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13535" y="1511605"/>
            <a:ext cx="0" cy="407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 flipV="1">
            <a:off x="313535" y="1518979"/>
            <a:ext cx="8068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313535" y="5590465"/>
            <a:ext cx="40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 flipV="1">
            <a:off x="406943" y="1745119"/>
            <a:ext cx="7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>
            <a:off x="391171" y="1743071"/>
            <a:ext cx="0" cy="201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 flipV="1">
            <a:off x="406943" y="3736056"/>
            <a:ext cx="288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515235" y="1865769"/>
            <a:ext cx="605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515235" y="1877787"/>
            <a:ext cx="0" cy="706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515235" y="2584450"/>
            <a:ext cx="190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4677866" y="2596571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/>
          <p:cNvSpPr/>
          <p:nvPr/>
        </p:nvSpPr>
        <p:spPr>
          <a:xfrm>
            <a:off x="4668035" y="4334428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24020" y="5401229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fik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163" y="7348873"/>
            <a:ext cx="3531108" cy="2442972"/>
          </a:xfrm>
          <a:prstGeom prst="rect">
            <a:avLst/>
          </a:prstGeom>
        </p:spPr>
      </p:pic>
      <p:pic>
        <p:nvPicPr>
          <p:cNvPr id="83" name="Grafik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51" y="2829884"/>
            <a:ext cx="307787" cy="30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14" descr="http://media.cirrusmedia.com.au/EN_Media_Library/pro_mathworks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99" y="2813634"/>
            <a:ext cx="453717" cy="3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3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/>
          <p:cNvSpPr/>
          <p:nvPr/>
        </p:nvSpPr>
        <p:spPr>
          <a:xfrm>
            <a:off x="247516" y="430175"/>
            <a:ext cx="906179" cy="4369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ieren 11"/>
          <p:cNvGrpSpPr>
            <a:grpSpLocks/>
          </p:cNvGrpSpPr>
          <p:nvPr/>
        </p:nvGrpSpPr>
        <p:grpSpPr bwMode="auto">
          <a:xfrm>
            <a:off x="4729272" y="2398997"/>
            <a:ext cx="1368425" cy="720725"/>
            <a:chOff x="7020272" y="4847674"/>
            <a:chExt cx="1368152" cy="1008112"/>
          </a:xfrm>
        </p:grpSpPr>
        <p:sp>
          <p:nvSpPr>
            <p:cNvPr id="11" name="Gefaltete Ecke 10"/>
            <p:cNvSpPr/>
            <p:nvPr/>
          </p:nvSpPr>
          <p:spPr>
            <a:xfrm>
              <a:off x="7020272" y="4847674"/>
              <a:ext cx="1368152" cy="10081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894" y="4941169"/>
              <a:ext cx="1103535" cy="722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1" name="Textfeld 20"/>
          <p:cNvSpPr txBox="1"/>
          <p:nvPr/>
        </p:nvSpPr>
        <p:spPr>
          <a:xfrm>
            <a:off x="4991734" y="213376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File</a:t>
            </a:r>
          </a:p>
        </p:txBody>
      </p:sp>
      <p:sp>
        <p:nvSpPr>
          <p:cNvPr id="31" name="Pfeil nach unten 30"/>
          <p:cNvSpPr/>
          <p:nvPr/>
        </p:nvSpPr>
        <p:spPr>
          <a:xfrm>
            <a:off x="5220396" y="5130778"/>
            <a:ext cx="382587" cy="331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/>
          <p:cNvSpPr txBox="1"/>
          <p:nvPr/>
        </p:nvSpPr>
        <p:spPr>
          <a:xfrm>
            <a:off x="5085478" y="3331816"/>
            <a:ext cx="656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FSX File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63014" y="510658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FC ABLOCK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301164" y="2248200"/>
            <a:ext cx="1123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Model ABLOCK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789229" y="3396386"/>
            <a:ext cx="93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FSX ABLOCK</a:t>
            </a:r>
          </a:p>
        </p:txBody>
      </p:sp>
      <p:pic>
        <p:nvPicPr>
          <p:cNvPr id="58" name="Grafik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51" y="2586536"/>
            <a:ext cx="307787" cy="30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4" descr="http://media.cirrusmedia.com.au/EN_Media_Library/pro_mathwork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99" y="2570286"/>
            <a:ext cx="453717" cy="3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Gerade Verbindung mit Pfeil 59"/>
          <p:cNvCxnSpPr/>
          <p:nvPr/>
        </p:nvCxnSpPr>
        <p:spPr>
          <a:xfrm>
            <a:off x="180230" y="5570280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180230" y="5833804"/>
            <a:ext cx="216000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48504" y="5355580"/>
            <a:ext cx="2768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Reference CCX to file location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within CCX by &lt;AREF&gt;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Model hierarchy path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219123" y="40961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CCX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3034045" y="5248565"/>
            <a:ext cx="172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Visualisation</a:t>
            </a:r>
            <a:r>
              <a:rPr lang="en-US" sz="1200" dirty="0"/>
              <a:t> in EHB-NAV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31290" y="735495"/>
            <a:ext cx="3073277" cy="1473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"ID_005000"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FC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&lt;DESC&gt;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&lt;/DESC&gt;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"ID_050022"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"ID_050033"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"ID_050044"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3" name="Textfeld 12"/>
          <p:cNvSpPr txBox="1"/>
          <p:nvPr/>
        </p:nvSpPr>
        <p:spPr>
          <a:xfrm>
            <a:off x="631290" y="2472209"/>
            <a:ext cx="2746265" cy="899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"ID_050044"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Model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"MDL"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8" name="Textfeld 17"/>
          <p:cNvSpPr txBox="1"/>
          <p:nvPr/>
        </p:nvSpPr>
        <p:spPr>
          <a:xfrm>
            <a:off x="631290" y="3619443"/>
            <a:ext cx="3018775" cy="897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FSX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TDOC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"FSX"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\_doc\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23" name="Textfeld 22"/>
          <p:cNvSpPr txBox="1"/>
          <p:nvPr/>
        </p:nvSpPr>
        <p:spPr>
          <a:xfrm>
            <a:off x="4074998" y="3577279"/>
            <a:ext cx="2676972" cy="1473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Figure Snippet from FSX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&lt;FIGURE-CAPTION&gt;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&lt;L-4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Ingnition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&lt;/L-4&gt;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&lt;/FIGURE-CAPTION&gt;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&lt;L-GRAPHIC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"FOR-ALL"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&lt;GRAPHIC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"SVG"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"0.61"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&lt;/GRAPHIC&gt;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&lt;/L-GRAPHIC&gt;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  <a:endParaRPr lang="en-US" sz="700" dirty="0"/>
          </a:p>
        </p:txBody>
      </p:sp>
      <p:cxnSp>
        <p:nvCxnSpPr>
          <p:cNvPr id="29" name="Gerade Verbindung mit Pfeil 28"/>
          <p:cNvCxnSpPr>
            <a:endCxn id="77" idx="2"/>
          </p:cNvCxnSpPr>
          <p:nvPr/>
        </p:nvCxnSpPr>
        <p:spPr>
          <a:xfrm flipV="1">
            <a:off x="3538912" y="3586529"/>
            <a:ext cx="485108" cy="593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57" idx="2"/>
          </p:cNvCxnSpPr>
          <p:nvPr/>
        </p:nvCxnSpPr>
        <p:spPr>
          <a:xfrm flipV="1">
            <a:off x="3274142" y="2405423"/>
            <a:ext cx="1403724" cy="632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13535" y="1511605"/>
            <a:ext cx="0" cy="221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 flipV="1">
            <a:off x="313535" y="1518979"/>
            <a:ext cx="8068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313535" y="3723565"/>
            <a:ext cx="40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515235" y="1865769"/>
            <a:ext cx="605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515235" y="1877787"/>
            <a:ext cx="0" cy="706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515235" y="2584450"/>
            <a:ext cx="190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4677866" y="2353223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24020" y="3534329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307" y="5489690"/>
            <a:ext cx="3439230" cy="2414225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5202978" y="3823024"/>
            <a:ext cx="672538" cy="1762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103371" y="6017342"/>
            <a:ext cx="292859" cy="1677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/>
          <p:cNvSpPr/>
          <p:nvPr/>
        </p:nvSpPr>
        <p:spPr>
          <a:xfrm>
            <a:off x="247516" y="430175"/>
            <a:ext cx="906179" cy="4369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ieren 11"/>
          <p:cNvGrpSpPr>
            <a:grpSpLocks/>
          </p:cNvGrpSpPr>
          <p:nvPr/>
        </p:nvGrpSpPr>
        <p:grpSpPr bwMode="auto">
          <a:xfrm>
            <a:off x="4729272" y="2398997"/>
            <a:ext cx="1368425" cy="720725"/>
            <a:chOff x="7020272" y="4847674"/>
            <a:chExt cx="1368152" cy="1008112"/>
          </a:xfrm>
        </p:grpSpPr>
        <p:sp>
          <p:nvSpPr>
            <p:cNvPr id="11" name="Gefaltete Ecke 10"/>
            <p:cNvSpPr/>
            <p:nvPr/>
          </p:nvSpPr>
          <p:spPr>
            <a:xfrm>
              <a:off x="7020272" y="4847674"/>
              <a:ext cx="1368152" cy="10081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894" y="4941169"/>
              <a:ext cx="1103535" cy="722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1" name="Textfeld 20"/>
          <p:cNvSpPr txBox="1"/>
          <p:nvPr/>
        </p:nvSpPr>
        <p:spPr>
          <a:xfrm>
            <a:off x="4991734" y="213376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File</a:t>
            </a:r>
          </a:p>
        </p:txBody>
      </p:sp>
      <p:sp>
        <p:nvSpPr>
          <p:cNvPr id="31" name="Pfeil nach unten 30"/>
          <p:cNvSpPr/>
          <p:nvPr/>
        </p:nvSpPr>
        <p:spPr>
          <a:xfrm>
            <a:off x="5220396" y="5130778"/>
            <a:ext cx="382587" cy="331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/>
          <p:cNvSpPr txBox="1"/>
          <p:nvPr/>
        </p:nvSpPr>
        <p:spPr>
          <a:xfrm>
            <a:off x="5085478" y="3331816"/>
            <a:ext cx="656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FSX File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63014" y="510658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FC ABLOCK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301164" y="2248200"/>
            <a:ext cx="1123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Model ABLOCK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789229" y="3396386"/>
            <a:ext cx="93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FSX ABLOCK</a:t>
            </a:r>
          </a:p>
        </p:txBody>
      </p:sp>
      <p:pic>
        <p:nvPicPr>
          <p:cNvPr id="58" name="Grafik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51" y="2586536"/>
            <a:ext cx="307787" cy="30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4" descr="http://media.cirrusmedia.com.au/EN_Media_Library/pro_mathwork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99" y="2570286"/>
            <a:ext cx="453717" cy="3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Gerade Verbindung mit Pfeil 59"/>
          <p:cNvCxnSpPr/>
          <p:nvPr/>
        </p:nvCxnSpPr>
        <p:spPr>
          <a:xfrm>
            <a:off x="180230" y="5570280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180230" y="5833804"/>
            <a:ext cx="216000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48504" y="5355580"/>
            <a:ext cx="2768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Reference CCX to file location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Reference within CCX by &lt;AREF&gt;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Model hierarchy path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219123" y="40961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CCX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3034045" y="5248565"/>
            <a:ext cx="172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Visualisation</a:t>
            </a:r>
            <a:r>
              <a:rPr lang="en-US" sz="1200" dirty="0"/>
              <a:t> in EHB-NAV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31290" y="735495"/>
            <a:ext cx="3073277" cy="1245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"ID_005000"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FC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&lt;DESC&gt;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Ignition Angle Calculation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&lt;/DESC&gt;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ID-REF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"ID_050044"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&lt;/AREFS&gt;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3" name="Textfeld 12"/>
          <p:cNvSpPr txBox="1"/>
          <p:nvPr/>
        </p:nvSpPr>
        <p:spPr>
          <a:xfrm>
            <a:off x="631290" y="2472209"/>
            <a:ext cx="2746265" cy="899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"ID_050044"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Model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"MDL"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18" name="Textfeld 17"/>
          <p:cNvSpPr txBox="1"/>
          <p:nvPr/>
        </p:nvSpPr>
        <p:spPr>
          <a:xfrm>
            <a:off x="631290" y="3619443"/>
            <a:ext cx="3018775" cy="897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&lt;ABLOCK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"ID_050011"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FSX ABLOCK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TDOC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&lt;/CATEGORY&gt;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"FSX"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Iac_mdl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\_doc\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iac.fsx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&lt;/FILES&gt;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&lt;/ABLOCK&gt;</a:t>
            </a:r>
            <a:endParaRPr lang="en-US" sz="700" dirty="0"/>
          </a:p>
        </p:txBody>
      </p:sp>
      <p:sp>
        <p:nvSpPr>
          <p:cNvPr id="23" name="Textfeld 22"/>
          <p:cNvSpPr txBox="1"/>
          <p:nvPr/>
        </p:nvSpPr>
        <p:spPr>
          <a:xfrm>
            <a:off x="4074998" y="3577279"/>
            <a:ext cx="2676972" cy="1473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 Figure Snippet from FSX --&gt;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&lt;FIGURE-CAPTION&gt;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&lt;SHORT-NAME&gt;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Iac.Iac_mdl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&lt;/SHORT-NAME&gt;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&lt;L-4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Ingnition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&lt;/L-4&gt;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&lt;/LONG-NAME&gt;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&lt;/FIGURE-CAPTION&gt;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&lt;L-GRAPHIC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"FOR-ALL"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&lt;GRAPHIC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"SVG"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"0.61"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&lt;/GRAPHIC&gt;</a:t>
            </a: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&lt;/L-GRAPHIC&gt;</a:t>
            </a:r>
            <a:endParaRPr lang="en-US" sz="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  <a:endParaRPr lang="en-US" sz="700" dirty="0"/>
          </a:p>
        </p:txBody>
      </p:sp>
      <p:cxnSp>
        <p:nvCxnSpPr>
          <p:cNvPr id="29" name="Gerade Verbindung mit Pfeil 28"/>
          <p:cNvCxnSpPr>
            <a:endCxn id="77" idx="2"/>
          </p:cNvCxnSpPr>
          <p:nvPr/>
        </p:nvCxnSpPr>
        <p:spPr>
          <a:xfrm flipV="1">
            <a:off x="3538912" y="3586529"/>
            <a:ext cx="485108" cy="593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57" idx="2"/>
          </p:cNvCxnSpPr>
          <p:nvPr/>
        </p:nvCxnSpPr>
        <p:spPr>
          <a:xfrm flipV="1">
            <a:off x="3274142" y="2405423"/>
            <a:ext cx="1403724" cy="632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13535" y="1511605"/>
            <a:ext cx="0" cy="221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 flipV="1">
            <a:off x="313535" y="1518979"/>
            <a:ext cx="8068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313535" y="3723565"/>
            <a:ext cx="40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515235" y="1639345"/>
            <a:ext cx="605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515235" y="1639345"/>
            <a:ext cx="0" cy="945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515235" y="2584450"/>
            <a:ext cx="190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4677866" y="2353223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24020" y="3534329"/>
            <a:ext cx="10598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feld 79"/>
          <p:cNvSpPr txBox="1"/>
          <p:nvPr/>
        </p:nvSpPr>
        <p:spPr>
          <a:xfrm>
            <a:off x="3538912" y="3863"/>
            <a:ext cx="330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VW: Link model with EHB graphic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307" y="5489690"/>
            <a:ext cx="3439230" cy="2414225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5202978" y="3823024"/>
            <a:ext cx="672538" cy="1762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103371" y="6017342"/>
            <a:ext cx="292859" cy="1677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3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m7TTM7CWN8AX0xeMfe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4718</Words>
  <Application>Microsoft Office PowerPoint</Application>
  <PresentationFormat>A4 Paper (210x297 mm)</PresentationFormat>
  <Paragraphs>679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Tahoma</vt:lpstr>
      <vt:lpstr>Office</vt:lpstr>
      <vt:lpstr>Office Theme</vt:lpstr>
      <vt:lpstr>think-cell Folie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Rick Ralf (ETAS-PGA/EAS2)</dc:creator>
  <cp:lastModifiedBy>Shwetha Rangaswamy (MS/ETA3-ETAS)</cp:lastModifiedBy>
  <cp:revision>103</cp:revision>
  <dcterms:created xsi:type="dcterms:W3CDTF">2019-08-02T11:57:26Z</dcterms:created>
  <dcterms:modified xsi:type="dcterms:W3CDTF">2021-12-01T06:13:26Z</dcterms:modified>
</cp:coreProperties>
</file>