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8"/>
  </p:notesMasterIdLst>
  <p:handoutMasterIdLst>
    <p:handoutMasterId r:id="rId9"/>
  </p:handoutMasterIdLst>
  <p:sldIdLst>
    <p:sldId id="256" r:id="rId5"/>
    <p:sldId id="257" r:id="rId6"/>
    <p:sldId id="258" r:id="rId7"/>
  </p:sldIdLst>
  <p:sldSz cx="30275213" cy="21388388"/>
  <p:notesSz cx="7315200" cy="9601200"/>
  <p:defaultTextStyle>
    <a:defPPr>
      <a:defRPr lang="en-GB"/>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1474788" indent="-1017588"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2951163" indent="-2036763"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4427538" indent="-3055938"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5903913" indent="-4075113"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6691" userDrawn="1">
          <p15:clr>
            <a:srgbClr val="A4A3A4"/>
          </p15:clr>
        </p15:guide>
        <p15:guide id="2" pos="464">
          <p15:clr>
            <a:srgbClr val="A4A3A4"/>
          </p15:clr>
        </p15:guide>
        <p15:guide id="3" pos="958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59CAD"/>
    <a:srgbClr val="61697D"/>
    <a:srgbClr val="648CA6"/>
    <a:srgbClr val="FB888F"/>
    <a:srgbClr val="FD696E"/>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87" autoAdjust="0"/>
  </p:normalViewPr>
  <p:slideViewPr>
    <p:cSldViewPr>
      <p:cViewPr>
        <p:scale>
          <a:sx n="33" d="100"/>
          <a:sy n="33" d="100"/>
        </p:scale>
        <p:origin x="16" y="-1208"/>
      </p:cViewPr>
      <p:guideLst>
        <p:guide orient="horz" pos="6691"/>
        <p:guide pos="464"/>
        <p:guide pos="95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8" d="100"/>
          <a:sy n="48" d="100"/>
        </p:scale>
        <p:origin x="2684" y="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9AB215-101A-440D-91AD-E2F8FB1D163E}"/>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EB5F0484-910C-414D-93EF-B73167B5BC0B}"/>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65641FAB-07CD-46D4-8B57-B2D0CDFB06E6}" type="datetimeFigureOut">
              <a:rPr lang="en-GB" smtClean="0"/>
              <a:t>29/01/2020</a:t>
            </a:fld>
            <a:endParaRPr lang="en-GB"/>
          </a:p>
        </p:txBody>
      </p:sp>
      <p:sp>
        <p:nvSpPr>
          <p:cNvPr id="4" name="Footer Placeholder 3">
            <a:extLst>
              <a:ext uri="{FF2B5EF4-FFF2-40B4-BE49-F238E27FC236}">
                <a16:creationId xmlns:a16="http://schemas.microsoft.com/office/drawing/2014/main" id="{7BE509FB-E2FB-455B-8074-D42F29EB08A6}"/>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129CCE02-55FA-4676-BE0E-7B34C411EC3E}"/>
              </a:ext>
            </a:extLst>
          </p:cNvPr>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8D8B0DC9-C683-4D32-8AFD-18AF954E716A}" type="slidenum">
              <a:rPr lang="en-GB" smtClean="0"/>
              <a:t>‹#›</a:t>
            </a:fld>
            <a:endParaRPr lang="en-GB"/>
          </a:p>
        </p:txBody>
      </p:sp>
    </p:spTree>
    <p:extLst>
      <p:ext uri="{BB962C8B-B14F-4D97-AF65-F5344CB8AC3E}">
        <p14:creationId xmlns:p14="http://schemas.microsoft.com/office/powerpoint/2010/main" val="315879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atin typeface="Arial" charset="0"/>
                <a:ea typeface="+mn-ea"/>
                <a:cs typeface="+mn-cs"/>
              </a:defRPr>
            </a:lvl1pPr>
          </a:lstStyle>
          <a:p>
            <a:pPr>
              <a:defRPr/>
            </a:pPr>
            <a:endParaRPr lang="en-US"/>
          </a:p>
        </p:txBody>
      </p:sp>
      <p:sp>
        <p:nvSpPr>
          <p:cNvPr id="11267"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atin typeface="Arial" charset="0"/>
                <a:ea typeface="+mn-ea"/>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09663" y="720725"/>
            <a:ext cx="5095875"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atin typeface="Arial" charset="0"/>
                <a:ea typeface="+mn-ea"/>
                <a:cs typeface="+mn-cs"/>
              </a:defRPr>
            </a:lvl1pPr>
          </a:lstStyle>
          <a:p>
            <a:pPr>
              <a:defRPr/>
            </a:pPr>
            <a:endParaRPr lang="en-US"/>
          </a:p>
        </p:txBody>
      </p:sp>
      <p:sp>
        <p:nvSpPr>
          <p:cNvPr id="11271"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pPr>
              <a:defRPr/>
            </a:pPr>
            <a:fld id="{662440E2-C55D-4281-9418-8DC71DFF5C1C}" type="slidenum">
              <a:rPr lang="en-US"/>
              <a:pPr>
                <a:defRPr/>
              </a:pPr>
              <a:t>‹#›</a:t>
            </a:fld>
            <a:endParaRPr lang="en-US"/>
          </a:p>
        </p:txBody>
      </p:sp>
    </p:spTree>
    <p:extLst>
      <p:ext uri="{BB962C8B-B14F-4D97-AF65-F5344CB8AC3E}">
        <p14:creationId xmlns:p14="http://schemas.microsoft.com/office/powerpoint/2010/main" val="2319656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3900" kern="1200">
        <a:solidFill>
          <a:schemeClr val="tx1"/>
        </a:solidFill>
        <a:latin typeface="Arial" charset="0"/>
        <a:ea typeface="ＭＳ Ｐゴシック" charset="0"/>
        <a:cs typeface="ＭＳ Ｐゴシック" charset="0"/>
      </a:defRPr>
    </a:lvl1pPr>
    <a:lvl2pPr marL="1474788" algn="l" rtl="0" eaLnBrk="0" fontAlgn="base" hangingPunct="0">
      <a:spcBef>
        <a:spcPct val="30000"/>
      </a:spcBef>
      <a:spcAft>
        <a:spcPct val="0"/>
      </a:spcAft>
      <a:defRPr sz="3900" kern="1200">
        <a:solidFill>
          <a:schemeClr val="tx1"/>
        </a:solidFill>
        <a:latin typeface="Arial" charset="0"/>
        <a:ea typeface="ＭＳ Ｐゴシック" charset="0"/>
        <a:cs typeface="+mn-cs"/>
      </a:defRPr>
    </a:lvl2pPr>
    <a:lvl3pPr marL="2951163" algn="l" rtl="0" eaLnBrk="0" fontAlgn="base" hangingPunct="0">
      <a:spcBef>
        <a:spcPct val="30000"/>
      </a:spcBef>
      <a:spcAft>
        <a:spcPct val="0"/>
      </a:spcAft>
      <a:defRPr sz="3900" kern="1200">
        <a:solidFill>
          <a:schemeClr val="tx1"/>
        </a:solidFill>
        <a:latin typeface="Arial" charset="0"/>
        <a:ea typeface="ＭＳ Ｐゴシック" charset="0"/>
        <a:cs typeface="+mn-cs"/>
      </a:defRPr>
    </a:lvl3pPr>
    <a:lvl4pPr marL="4427538" algn="l" rtl="0" eaLnBrk="0" fontAlgn="base" hangingPunct="0">
      <a:spcBef>
        <a:spcPct val="30000"/>
      </a:spcBef>
      <a:spcAft>
        <a:spcPct val="0"/>
      </a:spcAft>
      <a:defRPr sz="3900" kern="1200">
        <a:solidFill>
          <a:schemeClr val="tx1"/>
        </a:solidFill>
        <a:latin typeface="Arial" charset="0"/>
        <a:ea typeface="ＭＳ Ｐゴシック" charset="0"/>
        <a:cs typeface="+mn-cs"/>
      </a:defRPr>
    </a:lvl4pPr>
    <a:lvl5pPr marL="5903913" algn="l" rtl="0" eaLnBrk="0" fontAlgn="base" hangingPunct="0">
      <a:spcBef>
        <a:spcPct val="30000"/>
      </a:spcBef>
      <a:spcAft>
        <a:spcPct val="0"/>
      </a:spcAft>
      <a:defRPr sz="3900" kern="1200">
        <a:solidFill>
          <a:schemeClr val="tx1"/>
        </a:solidFill>
        <a:latin typeface="Arial" charset="0"/>
        <a:ea typeface="ＭＳ Ｐゴシック" charset="0"/>
        <a:cs typeface="+mn-cs"/>
      </a:defRPr>
    </a:lvl5pPr>
    <a:lvl6pPr marL="7380351" algn="l" defTabSz="2952140" rtl="0" eaLnBrk="1" latinLnBrk="0" hangingPunct="1">
      <a:defRPr sz="3900" kern="1200">
        <a:solidFill>
          <a:schemeClr val="tx1"/>
        </a:solidFill>
        <a:latin typeface="+mn-lt"/>
        <a:ea typeface="+mn-ea"/>
        <a:cs typeface="+mn-cs"/>
      </a:defRPr>
    </a:lvl6pPr>
    <a:lvl7pPr marL="8856421" algn="l" defTabSz="2952140" rtl="0" eaLnBrk="1" latinLnBrk="0" hangingPunct="1">
      <a:defRPr sz="3900" kern="1200">
        <a:solidFill>
          <a:schemeClr val="tx1"/>
        </a:solidFill>
        <a:latin typeface="+mn-lt"/>
        <a:ea typeface="+mn-ea"/>
        <a:cs typeface="+mn-cs"/>
      </a:defRPr>
    </a:lvl7pPr>
    <a:lvl8pPr marL="10332491" algn="l" defTabSz="2952140" rtl="0" eaLnBrk="1" latinLnBrk="0" hangingPunct="1">
      <a:defRPr sz="3900" kern="1200">
        <a:solidFill>
          <a:schemeClr val="tx1"/>
        </a:solidFill>
        <a:latin typeface="+mn-lt"/>
        <a:ea typeface="+mn-ea"/>
        <a:cs typeface="+mn-cs"/>
      </a:defRPr>
    </a:lvl8pPr>
    <a:lvl9pPr marL="11808562" algn="l" defTabSz="2952140" rtl="0" eaLnBrk="1" latinLnBrk="0" hangingPunct="1">
      <a:defRPr sz="3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a:ln/>
        </p:spPr>
      </p:sp>
      <p:sp>
        <p:nvSpPr>
          <p:cNvPr id="4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a typeface="ＭＳ Ｐゴシック" pitchFamily="34" charset="-128"/>
            </a:endParaRPr>
          </a:p>
        </p:txBody>
      </p:sp>
      <p:sp>
        <p:nvSpPr>
          <p:cNvPr id="4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4100">
                <a:solidFill>
                  <a:schemeClr val="tx1"/>
                </a:solidFill>
                <a:latin typeface="Arial" pitchFamily="34" charset="0"/>
                <a:ea typeface="ＭＳ Ｐゴシック" pitchFamily="34" charset="-128"/>
              </a:defRPr>
            </a:lvl1pPr>
            <a:lvl2pPr marL="785372" indent="-302066" eaLnBrk="0" hangingPunct="0">
              <a:spcBef>
                <a:spcPct val="30000"/>
              </a:spcBef>
              <a:defRPr sz="4100">
                <a:solidFill>
                  <a:schemeClr val="tx1"/>
                </a:solidFill>
                <a:latin typeface="Arial" pitchFamily="34" charset="0"/>
                <a:ea typeface="ＭＳ Ｐゴシック" pitchFamily="34" charset="-128"/>
              </a:defRPr>
            </a:lvl2pPr>
            <a:lvl3pPr marL="1208265" indent="-241653" eaLnBrk="0" hangingPunct="0">
              <a:spcBef>
                <a:spcPct val="30000"/>
              </a:spcBef>
              <a:defRPr sz="4100">
                <a:solidFill>
                  <a:schemeClr val="tx1"/>
                </a:solidFill>
                <a:latin typeface="Arial" pitchFamily="34" charset="0"/>
                <a:ea typeface="ＭＳ Ｐゴシック" pitchFamily="34" charset="-128"/>
              </a:defRPr>
            </a:lvl3pPr>
            <a:lvl4pPr marL="1691571" indent="-241653" eaLnBrk="0" hangingPunct="0">
              <a:spcBef>
                <a:spcPct val="30000"/>
              </a:spcBef>
              <a:defRPr sz="4100">
                <a:solidFill>
                  <a:schemeClr val="tx1"/>
                </a:solidFill>
                <a:latin typeface="Arial" pitchFamily="34" charset="0"/>
                <a:ea typeface="ＭＳ Ｐゴシック" pitchFamily="34" charset="-128"/>
              </a:defRPr>
            </a:lvl4pPr>
            <a:lvl5pPr marL="2174878" indent="-241653" eaLnBrk="0" hangingPunct="0">
              <a:spcBef>
                <a:spcPct val="30000"/>
              </a:spcBef>
              <a:defRPr sz="4100">
                <a:solidFill>
                  <a:schemeClr val="tx1"/>
                </a:solidFill>
                <a:latin typeface="Arial" pitchFamily="34" charset="0"/>
                <a:ea typeface="ＭＳ Ｐゴシック" pitchFamily="34" charset="-128"/>
              </a:defRPr>
            </a:lvl5pPr>
            <a:lvl6pPr marL="2658184" indent="-241653" eaLnBrk="0" fontAlgn="base" hangingPunct="0">
              <a:spcBef>
                <a:spcPct val="30000"/>
              </a:spcBef>
              <a:spcAft>
                <a:spcPct val="0"/>
              </a:spcAft>
              <a:defRPr sz="4100">
                <a:solidFill>
                  <a:schemeClr val="tx1"/>
                </a:solidFill>
                <a:latin typeface="Arial" pitchFamily="34" charset="0"/>
                <a:ea typeface="ＭＳ Ｐゴシック" pitchFamily="34" charset="-128"/>
              </a:defRPr>
            </a:lvl6pPr>
            <a:lvl7pPr marL="3141490" indent="-241653" eaLnBrk="0" fontAlgn="base" hangingPunct="0">
              <a:spcBef>
                <a:spcPct val="30000"/>
              </a:spcBef>
              <a:spcAft>
                <a:spcPct val="0"/>
              </a:spcAft>
              <a:defRPr sz="4100">
                <a:solidFill>
                  <a:schemeClr val="tx1"/>
                </a:solidFill>
                <a:latin typeface="Arial" pitchFamily="34" charset="0"/>
                <a:ea typeface="ＭＳ Ｐゴシック" pitchFamily="34" charset="-128"/>
              </a:defRPr>
            </a:lvl7pPr>
            <a:lvl8pPr marL="3624796" indent="-241653" eaLnBrk="0" fontAlgn="base" hangingPunct="0">
              <a:spcBef>
                <a:spcPct val="30000"/>
              </a:spcBef>
              <a:spcAft>
                <a:spcPct val="0"/>
              </a:spcAft>
              <a:defRPr sz="4100">
                <a:solidFill>
                  <a:schemeClr val="tx1"/>
                </a:solidFill>
                <a:latin typeface="Arial" pitchFamily="34" charset="0"/>
                <a:ea typeface="ＭＳ Ｐゴシック" pitchFamily="34" charset="-128"/>
              </a:defRPr>
            </a:lvl8pPr>
            <a:lvl9pPr marL="4108102" indent="-241653" eaLnBrk="0" fontAlgn="base" hangingPunct="0">
              <a:spcBef>
                <a:spcPct val="30000"/>
              </a:spcBef>
              <a:spcAft>
                <a:spcPct val="0"/>
              </a:spcAft>
              <a:defRPr sz="4100">
                <a:solidFill>
                  <a:schemeClr val="tx1"/>
                </a:solidFill>
                <a:latin typeface="Arial" pitchFamily="34" charset="0"/>
                <a:ea typeface="ＭＳ Ｐゴシック" pitchFamily="34" charset="-128"/>
              </a:defRPr>
            </a:lvl9pPr>
          </a:lstStyle>
          <a:p>
            <a:pPr eaLnBrk="1" hangingPunct="1">
              <a:spcBef>
                <a:spcPct val="0"/>
              </a:spcBef>
            </a:pPr>
            <a:fld id="{A52B3698-0A6E-492F-9ECD-F1EF624BB2EC}" type="slidenum">
              <a:rPr lang="en-US" altLang="en-US" sz="1300"/>
              <a:pPr eaLnBrk="1" hangingPunct="1">
                <a:spcBef>
                  <a:spcPct val="0"/>
                </a:spcBef>
              </a:pPr>
              <a:t>1</a:t>
            </a:fld>
            <a:endParaRPr lang="en-US" altLang="en-US"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a:ln/>
        </p:spPr>
      </p:sp>
      <p:sp>
        <p:nvSpPr>
          <p:cNvPr id="4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a typeface="ＭＳ Ｐゴシック" pitchFamily="34" charset="-128"/>
            </a:endParaRPr>
          </a:p>
        </p:txBody>
      </p:sp>
      <p:sp>
        <p:nvSpPr>
          <p:cNvPr id="4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4100">
                <a:solidFill>
                  <a:schemeClr val="tx1"/>
                </a:solidFill>
                <a:latin typeface="Arial" pitchFamily="34" charset="0"/>
                <a:ea typeface="ＭＳ Ｐゴシック" pitchFamily="34" charset="-128"/>
              </a:defRPr>
            </a:lvl1pPr>
            <a:lvl2pPr marL="785372" indent="-302066" eaLnBrk="0" hangingPunct="0">
              <a:spcBef>
                <a:spcPct val="30000"/>
              </a:spcBef>
              <a:defRPr sz="4100">
                <a:solidFill>
                  <a:schemeClr val="tx1"/>
                </a:solidFill>
                <a:latin typeface="Arial" pitchFamily="34" charset="0"/>
                <a:ea typeface="ＭＳ Ｐゴシック" pitchFamily="34" charset="-128"/>
              </a:defRPr>
            </a:lvl2pPr>
            <a:lvl3pPr marL="1208265" indent="-241653" eaLnBrk="0" hangingPunct="0">
              <a:spcBef>
                <a:spcPct val="30000"/>
              </a:spcBef>
              <a:defRPr sz="4100">
                <a:solidFill>
                  <a:schemeClr val="tx1"/>
                </a:solidFill>
                <a:latin typeface="Arial" pitchFamily="34" charset="0"/>
                <a:ea typeface="ＭＳ Ｐゴシック" pitchFamily="34" charset="-128"/>
              </a:defRPr>
            </a:lvl3pPr>
            <a:lvl4pPr marL="1691571" indent="-241653" eaLnBrk="0" hangingPunct="0">
              <a:spcBef>
                <a:spcPct val="30000"/>
              </a:spcBef>
              <a:defRPr sz="4100">
                <a:solidFill>
                  <a:schemeClr val="tx1"/>
                </a:solidFill>
                <a:latin typeface="Arial" pitchFamily="34" charset="0"/>
                <a:ea typeface="ＭＳ Ｐゴシック" pitchFamily="34" charset="-128"/>
              </a:defRPr>
            </a:lvl4pPr>
            <a:lvl5pPr marL="2174878" indent="-241653" eaLnBrk="0" hangingPunct="0">
              <a:spcBef>
                <a:spcPct val="30000"/>
              </a:spcBef>
              <a:defRPr sz="4100">
                <a:solidFill>
                  <a:schemeClr val="tx1"/>
                </a:solidFill>
                <a:latin typeface="Arial" pitchFamily="34" charset="0"/>
                <a:ea typeface="ＭＳ Ｐゴシック" pitchFamily="34" charset="-128"/>
              </a:defRPr>
            </a:lvl5pPr>
            <a:lvl6pPr marL="2658184" indent="-241653" eaLnBrk="0" fontAlgn="base" hangingPunct="0">
              <a:spcBef>
                <a:spcPct val="30000"/>
              </a:spcBef>
              <a:spcAft>
                <a:spcPct val="0"/>
              </a:spcAft>
              <a:defRPr sz="4100">
                <a:solidFill>
                  <a:schemeClr val="tx1"/>
                </a:solidFill>
                <a:latin typeface="Arial" pitchFamily="34" charset="0"/>
                <a:ea typeface="ＭＳ Ｐゴシック" pitchFamily="34" charset="-128"/>
              </a:defRPr>
            </a:lvl6pPr>
            <a:lvl7pPr marL="3141490" indent="-241653" eaLnBrk="0" fontAlgn="base" hangingPunct="0">
              <a:spcBef>
                <a:spcPct val="30000"/>
              </a:spcBef>
              <a:spcAft>
                <a:spcPct val="0"/>
              </a:spcAft>
              <a:defRPr sz="4100">
                <a:solidFill>
                  <a:schemeClr val="tx1"/>
                </a:solidFill>
                <a:latin typeface="Arial" pitchFamily="34" charset="0"/>
                <a:ea typeface="ＭＳ Ｐゴシック" pitchFamily="34" charset="-128"/>
              </a:defRPr>
            </a:lvl7pPr>
            <a:lvl8pPr marL="3624796" indent="-241653" eaLnBrk="0" fontAlgn="base" hangingPunct="0">
              <a:spcBef>
                <a:spcPct val="30000"/>
              </a:spcBef>
              <a:spcAft>
                <a:spcPct val="0"/>
              </a:spcAft>
              <a:defRPr sz="4100">
                <a:solidFill>
                  <a:schemeClr val="tx1"/>
                </a:solidFill>
                <a:latin typeface="Arial" pitchFamily="34" charset="0"/>
                <a:ea typeface="ＭＳ Ｐゴシック" pitchFamily="34" charset="-128"/>
              </a:defRPr>
            </a:lvl8pPr>
            <a:lvl9pPr marL="4108102" indent="-241653" eaLnBrk="0" fontAlgn="base" hangingPunct="0">
              <a:spcBef>
                <a:spcPct val="30000"/>
              </a:spcBef>
              <a:spcAft>
                <a:spcPct val="0"/>
              </a:spcAft>
              <a:defRPr sz="4100">
                <a:solidFill>
                  <a:schemeClr val="tx1"/>
                </a:solidFill>
                <a:latin typeface="Arial" pitchFamily="34" charset="0"/>
                <a:ea typeface="ＭＳ Ｐゴシック" pitchFamily="34" charset="-128"/>
              </a:defRPr>
            </a:lvl9pPr>
          </a:lstStyle>
          <a:p>
            <a:pPr eaLnBrk="1" hangingPunct="1">
              <a:spcBef>
                <a:spcPct val="0"/>
              </a:spcBef>
            </a:pPr>
            <a:fld id="{A52B3698-0A6E-492F-9ECD-F1EF624BB2EC}" type="slidenum">
              <a:rPr lang="en-US" altLang="en-US" sz="1300"/>
              <a:pPr eaLnBrk="1" hangingPunct="1">
                <a:spcBef>
                  <a:spcPct val="0"/>
                </a:spcBef>
              </a:pPr>
              <a:t>2</a:t>
            </a:fld>
            <a:endParaRPr lang="en-US" altLang="en-US" sz="1300"/>
          </a:p>
        </p:txBody>
      </p:sp>
    </p:spTree>
    <p:extLst>
      <p:ext uri="{BB962C8B-B14F-4D97-AF65-F5344CB8AC3E}">
        <p14:creationId xmlns:p14="http://schemas.microsoft.com/office/powerpoint/2010/main" val="2856898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a:ln/>
        </p:spPr>
      </p:sp>
      <p:sp>
        <p:nvSpPr>
          <p:cNvPr id="4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a typeface="ＭＳ Ｐゴシック" pitchFamily="34" charset="-128"/>
            </a:endParaRPr>
          </a:p>
        </p:txBody>
      </p:sp>
      <p:sp>
        <p:nvSpPr>
          <p:cNvPr id="4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4100">
                <a:solidFill>
                  <a:schemeClr val="tx1"/>
                </a:solidFill>
                <a:latin typeface="Arial" pitchFamily="34" charset="0"/>
                <a:ea typeface="ＭＳ Ｐゴシック" pitchFamily="34" charset="-128"/>
              </a:defRPr>
            </a:lvl1pPr>
            <a:lvl2pPr marL="785372" indent="-302066" eaLnBrk="0" hangingPunct="0">
              <a:spcBef>
                <a:spcPct val="30000"/>
              </a:spcBef>
              <a:defRPr sz="4100">
                <a:solidFill>
                  <a:schemeClr val="tx1"/>
                </a:solidFill>
                <a:latin typeface="Arial" pitchFamily="34" charset="0"/>
                <a:ea typeface="ＭＳ Ｐゴシック" pitchFamily="34" charset="-128"/>
              </a:defRPr>
            </a:lvl2pPr>
            <a:lvl3pPr marL="1208265" indent="-241653" eaLnBrk="0" hangingPunct="0">
              <a:spcBef>
                <a:spcPct val="30000"/>
              </a:spcBef>
              <a:defRPr sz="4100">
                <a:solidFill>
                  <a:schemeClr val="tx1"/>
                </a:solidFill>
                <a:latin typeface="Arial" pitchFamily="34" charset="0"/>
                <a:ea typeface="ＭＳ Ｐゴシック" pitchFamily="34" charset="-128"/>
              </a:defRPr>
            </a:lvl3pPr>
            <a:lvl4pPr marL="1691571" indent="-241653" eaLnBrk="0" hangingPunct="0">
              <a:spcBef>
                <a:spcPct val="30000"/>
              </a:spcBef>
              <a:defRPr sz="4100">
                <a:solidFill>
                  <a:schemeClr val="tx1"/>
                </a:solidFill>
                <a:latin typeface="Arial" pitchFamily="34" charset="0"/>
                <a:ea typeface="ＭＳ Ｐゴシック" pitchFamily="34" charset="-128"/>
              </a:defRPr>
            </a:lvl4pPr>
            <a:lvl5pPr marL="2174878" indent="-241653" eaLnBrk="0" hangingPunct="0">
              <a:spcBef>
                <a:spcPct val="30000"/>
              </a:spcBef>
              <a:defRPr sz="4100">
                <a:solidFill>
                  <a:schemeClr val="tx1"/>
                </a:solidFill>
                <a:latin typeface="Arial" pitchFamily="34" charset="0"/>
                <a:ea typeface="ＭＳ Ｐゴシック" pitchFamily="34" charset="-128"/>
              </a:defRPr>
            </a:lvl5pPr>
            <a:lvl6pPr marL="2658184" indent="-241653" eaLnBrk="0" fontAlgn="base" hangingPunct="0">
              <a:spcBef>
                <a:spcPct val="30000"/>
              </a:spcBef>
              <a:spcAft>
                <a:spcPct val="0"/>
              </a:spcAft>
              <a:defRPr sz="4100">
                <a:solidFill>
                  <a:schemeClr val="tx1"/>
                </a:solidFill>
                <a:latin typeface="Arial" pitchFamily="34" charset="0"/>
                <a:ea typeface="ＭＳ Ｐゴシック" pitchFamily="34" charset="-128"/>
              </a:defRPr>
            </a:lvl6pPr>
            <a:lvl7pPr marL="3141490" indent="-241653" eaLnBrk="0" fontAlgn="base" hangingPunct="0">
              <a:spcBef>
                <a:spcPct val="30000"/>
              </a:spcBef>
              <a:spcAft>
                <a:spcPct val="0"/>
              </a:spcAft>
              <a:defRPr sz="4100">
                <a:solidFill>
                  <a:schemeClr val="tx1"/>
                </a:solidFill>
                <a:latin typeface="Arial" pitchFamily="34" charset="0"/>
                <a:ea typeface="ＭＳ Ｐゴシック" pitchFamily="34" charset="-128"/>
              </a:defRPr>
            </a:lvl7pPr>
            <a:lvl8pPr marL="3624796" indent="-241653" eaLnBrk="0" fontAlgn="base" hangingPunct="0">
              <a:spcBef>
                <a:spcPct val="30000"/>
              </a:spcBef>
              <a:spcAft>
                <a:spcPct val="0"/>
              </a:spcAft>
              <a:defRPr sz="4100">
                <a:solidFill>
                  <a:schemeClr val="tx1"/>
                </a:solidFill>
                <a:latin typeface="Arial" pitchFamily="34" charset="0"/>
                <a:ea typeface="ＭＳ Ｐゴシック" pitchFamily="34" charset="-128"/>
              </a:defRPr>
            </a:lvl8pPr>
            <a:lvl9pPr marL="4108102" indent="-241653" eaLnBrk="0" fontAlgn="base" hangingPunct="0">
              <a:spcBef>
                <a:spcPct val="30000"/>
              </a:spcBef>
              <a:spcAft>
                <a:spcPct val="0"/>
              </a:spcAft>
              <a:defRPr sz="4100">
                <a:solidFill>
                  <a:schemeClr val="tx1"/>
                </a:solidFill>
                <a:latin typeface="Arial" pitchFamily="34" charset="0"/>
                <a:ea typeface="ＭＳ Ｐゴシック" pitchFamily="34" charset="-128"/>
              </a:defRPr>
            </a:lvl9pPr>
          </a:lstStyle>
          <a:p>
            <a:pPr eaLnBrk="1" hangingPunct="1">
              <a:spcBef>
                <a:spcPct val="0"/>
              </a:spcBef>
            </a:pPr>
            <a:fld id="{A52B3698-0A6E-492F-9ECD-F1EF624BB2EC}" type="slidenum">
              <a:rPr lang="en-US" altLang="en-US" sz="1300"/>
              <a:pPr eaLnBrk="1" hangingPunct="1">
                <a:spcBef>
                  <a:spcPct val="0"/>
                </a:spcBef>
              </a:pPr>
              <a:t>3</a:t>
            </a:fld>
            <a:endParaRPr lang="en-US" altLang="en-US" sz="1300"/>
          </a:p>
        </p:txBody>
      </p:sp>
    </p:spTree>
    <p:extLst>
      <p:ext uri="{BB962C8B-B14F-4D97-AF65-F5344CB8AC3E}">
        <p14:creationId xmlns:p14="http://schemas.microsoft.com/office/powerpoint/2010/main" val="3636566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575920"/>
      </p:ext>
    </p:extLst>
  </p:cSld>
  <p:clrMapOvr>
    <a:masterClrMapping/>
  </p:clrMapOvr>
  <p:extLst>
    <p:ext uri="{DCECCB84-F9BA-43D5-87BE-67443E8EF086}">
      <p15:sldGuideLst xmlns:p15="http://schemas.microsoft.com/office/powerpoint/2012/main">
        <p15:guide id="1" orient="horz" pos="6736" userDrawn="1">
          <p15:clr>
            <a:srgbClr val="FBAE40"/>
          </p15:clr>
        </p15:guide>
        <p15:guide id="2" pos="9535"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1" descr="UWE_blk.eps"/>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744663" y="19407188"/>
            <a:ext cx="2951162"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8"/>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4571325" y="19694525"/>
            <a:ext cx="44831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6"/>
          <p:cNvPicPr>
            <a:picLocks noChangeAspect="1"/>
          </p:cNvPicPr>
          <p:nvPr userDrawn="1"/>
        </p:nvPicPr>
        <p:blipFill>
          <a:blip r:embed="rId5">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22225" y="901700"/>
            <a:ext cx="30252988" cy="3167063"/>
          </a:xfrm>
          <a:prstGeom prst="rect">
            <a:avLst/>
          </a:prstGeom>
          <a:noFill/>
          <a:ln>
            <a:noFill/>
          </a:ln>
        </p:spPr>
      </p:pic>
      <p:pic>
        <p:nvPicPr>
          <p:cNvPr id="1031" name="Picture 6"/>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8554363" y="1644650"/>
            <a:ext cx="142875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Lst>
  <p:txStyles>
    <p:titleStyle>
      <a:lvl1pPr algn="l" rtl="0" eaLnBrk="0" fontAlgn="base" hangingPunct="0">
        <a:spcBef>
          <a:spcPct val="0"/>
        </a:spcBef>
        <a:spcAft>
          <a:spcPct val="0"/>
        </a:spcAft>
        <a:defRPr sz="9800" kern="1200">
          <a:solidFill>
            <a:srgbClr val="262626"/>
          </a:solidFill>
          <a:latin typeface="VAG Rounded Light SSi Light"/>
          <a:ea typeface="ＭＳ Ｐゴシック" charset="0"/>
          <a:cs typeface="VAG Rounded Light SSi Light"/>
        </a:defRPr>
      </a:lvl1pPr>
      <a:lvl2pPr algn="l" rtl="0" eaLnBrk="0" fontAlgn="base" hangingPunct="0">
        <a:spcBef>
          <a:spcPct val="0"/>
        </a:spcBef>
        <a:spcAft>
          <a:spcPct val="0"/>
        </a:spcAft>
        <a:defRPr sz="9800">
          <a:solidFill>
            <a:srgbClr val="262626"/>
          </a:solidFill>
          <a:latin typeface="VAG Rounded Light SSi Light" charset="0"/>
          <a:ea typeface="ＭＳ Ｐゴシック" charset="0"/>
          <a:cs typeface="VAG Rounded Light SSi Light" pitchFamily="-84" charset="0"/>
        </a:defRPr>
      </a:lvl2pPr>
      <a:lvl3pPr algn="l" rtl="0" eaLnBrk="0" fontAlgn="base" hangingPunct="0">
        <a:spcBef>
          <a:spcPct val="0"/>
        </a:spcBef>
        <a:spcAft>
          <a:spcPct val="0"/>
        </a:spcAft>
        <a:defRPr sz="9800">
          <a:solidFill>
            <a:srgbClr val="262626"/>
          </a:solidFill>
          <a:latin typeface="VAG Rounded Light SSi Light" charset="0"/>
          <a:ea typeface="ＭＳ Ｐゴシック" charset="0"/>
          <a:cs typeface="VAG Rounded Light SSi Light" pitchFamily="-84" charset="0"/>
        </a:defRPr>
      </a:lvl3pPr>
      <a:lvl4pPr algn="l" rtl="0" eaLnBrk="0" fontAlgn="base" hangingPunct="0">
        <a:spcBef>
          <a:spcPct val="0"/>
        </a:spcBef>
        <a:spcAft>
          <a:spcPct val="0"/>
        </a:spcAft>
        <a:defRPr sz="9800">
          <a:solidFill>
            <a:srgbClr val="262626"/>
          </a:solidFill>
          <a:latin typeface="VAG Rounded Light SSi Light" charset="0"/>
          <a:ea typeface="ＭＳ Ｐゴシック" charset="0"/>
          <a:cs typeface="VAG Rounded Light SSi Light" pitchFamily="-84" charset="0"/>
        </a:defRPr>
      </a:lvl4pPr>
      <a:lvl5pPr algn="l" rtl="0" eaLnBrk="0" fontAlgn="base" hangingPunct="0">
        <a:spcBef>
          <a:spcPct val="0"/>
        </a:spcBef>
        <a:spcAft>
          <a:spcPct val="0"/>
        </a:spcAft>
        <a:defRPr sz="9800">
          <a:solidFill>
            <a:srgbClr val="262626"/>
          </a:solidFill>
          <a:latin typeface="VAG Rounded Light SSi Light" charset="0"/>
          <a:ea typeface="ＭＳ Ｐゴシック" charset="0"/>
          <a:cs typeface="VAG Rounded Light SSi Light" pitchFamily="-84" charset="0"/>
        </a:defRPr>
      </a:lvl5pPr>
      <a:lvl6pPr marL="1476070" algn="l" rtl="0" fontAlgn="base">
        <a:spcBef>
          <a:spcPct val="0"/>
        </a:spcBef>
        <a:spcAft>
          <a:spcPct val="0"/>
        </a:spcAft>
        <a:defRPr sz="14200">
          <a:solidFill>
            <a:srgbClr val="FF0000"/>
          </a:solidFill>
          <a:latin typeface="Arial" charset="0"/>
          <a:cs typeface="Arial" charset="0"/>
        </a:defRPr>
      </a:lvl6pPr>
      <a:lvl7pPr marL="2952140" algn="l" rtl="0" fontAlgn="base">
        <a:spcBef>
          <a:spcPct val="0"/>
        </a:spcBef>
        <a:spcAft>
          <a:spcPct val="0"/>
        </a:spcAft>
        <a:defRPr sz="14200">
          <a:solidFill>
            <a:srgbClr val="FF0000"/>
          </a:solidFill>
          <a:latin typeface="Arial" charset="0"/>
          <a:cs typeface="Arial" charset="0"/>
        </a:defRPr>
      </a:lvl7pPr>
      <a:lvl8pPr marL="4428211" algn="l" rtl="0" fontAlgn="base">
        <a:spcBef>
          <a:spcPct val="0"/>
        </a:spcBef>
        <a:spcAft>
          <a:spcPct val="0"/>
        </a:spcAft>
        <a:defRPr sz="14200">
          <a:solidFill>
            <a:srgbClr val="FF0000"/>
          </a:solidFill>
          <a:latin typeface="Arial" charset="0"/>
          <a:cs typeface="Arial" charset="0"/>
        </a:defRPr>
      </a:lvl8pPr>
      <a:lvl9pPr marL="5904281" algn="l" rtl="0" fontAlgn="base">
        <a:spcBef>
          <a:spcPct val="0"/>
        </a:spcBef>
        <a:spcAft>
          <a:spcPct val="0"/>
        </a:spcAft>
        <a:defRPr sz="14200">
          <a:solidFill>
            <a:srgbClr val="FF0000"/>
          </a:solidFill>
          <a:latin typeface="Arial" charset="0"/>
          <a:cs typeface="Arial" charset="0"/>
        </a:defRPr>
      </a:lvl9pPr>
    </p:titleStyle>
    <p:bodyStyle>
      <a:lvl1pPr marL="1106488" indent="-1106488" algn="l" rtl="0" eaLnBrk="0" fontAlgn="base" hangingPunct="0">
        <a:spcBef>
          <a:spcPct val="20000"/>
        </a:spcBef>
        <a:spcAft>
          <a:spcPct val="0"/>
        </a:spcAft>
        <a:buFont typeface="Arial" pitchFamily="34" charset="0"/>
        <a:buChar char="•"/>
        <a:defRPr sz="4000" kern="1200">
          <a:solidFill>
            <a:schemeClr val="tx1"/>
          </a:solidFill>
          <a:latin typeface="Arial" pitchFamily="34" charset="0"/>
          <a:ea typeface="ＭＳ Ｐゴシック" charset="0"/>
          <a:cs typeface="Arial" pitchFamily="34" charset="0"/>
        </a:defRPr>
      </a:lvl1pPr>
      <a:lvl2pPr marL="2397125" indent="-922338" algn="l" rtl="0" eaLnBrk="0" fontAlgn="base" hangingPunct="0">
        <a:spcBef>
          <a:spcPct val="20000"/>
        </a:spcBef>
        <a:spcAft>
          <a:spcPct val="0"/>
        </a:spcAft>
        <a:buFont typeface="Arial" pitchFamily="34" charset="0"/>
        <a:buChar char="–"/>
        <a:defRPr sz="3600" kern="1200">
          <a:solidFill>
            <a:schemeClr val="tx1"/>
          </a:solidFill>
          <a:latin typeface="Arial" pitchFamily="34" charset="0"/>
          <a:ea typeface="Arial" charset="0"/>
          <a:cs typeface="Arial" pitchFamily="34" charset="0"/>
        </a:defRPr>
      </a:lvl2pPr>
      <a:lvl3pPr marL="3689350" indent="-73660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Arial" charset="0"/>
          <a:cs typeface="Arial" pitchFamily="34" charset="0"/>
        </a:defRPr>
      </a:lvl3pPr>
      <a:lvl4pPr marL="5165725" indent="-736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Arial" charset="0"/>
          <a:cs typeface="Arial" pitchFamily="34" charset="0"/>
        </a:defRPr>
      </a:lvl4pPr>
      <a:lvl5pPr marL="6642100" indent="-736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Arial" charset="0"/>
          <a:cs typeface="Arial" pitchFamily="34" charset="0"/>
        </a:defRPr>
      </a:lvl5pPr>
      <a:lvl6pPr marL="8118386" indent="-738035" algn="l" defTabSz="2952140"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94456" indent="-738035" algn="l" defTabSz="2952140"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70527" indent="-738035" algn="l" defTabSz="2952140"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46597" indent="-738035" algn="l" defTabSz="2952140"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en-US"/>
      </a:defPPr>
      <a:lvl1pPr marL="0" algn="l" defTabSz="2952140" rtl="0" eaLnBrk="1" latinLnBrk="0" hangingPunct="1">
        <a:defRPr sz="5800" kern="1200">
          <a:solidFill>
            <a:schemeClr val="tx1"/>
          </a:solidFill>
          <a:latin typeface="+mn-lt"/>
          <a:ea typeface="+mn-ea"/>
          <a:cs typeface="+mn-cs"/>
        </a:defRPr>
      </a:lvl1pPr>
      <a:lvl2pPr marL="1476070" algn="l" defTabSz="2952140" rtl="0" eaLnBrk="1" latinLnBrk="0" hangingPunct="1">
        <a:defRPr sz="5800" kern="1200">
          <a:solidFill>
            <a:schemeClr val="tx1"/>
          </a:solidFill>
          <a:latin typeface="+mn-lt"/>
          <a:ea typeface="+mn-ea"/>
          <a:cs typeface="+mn-cs"/>
        </a:defRPr>
      </a:lvl2pPr>
      <a:lvl3pPr marL="2952140" algn="l" defTabSz="2952140" rtl="0" eaLnBrk="1" latinLnBrk="0" hangingPunct="1">
        <a:defRPr sz="5800" kern="1200">
          <a:solidFill>
            <a:schemeClr val="tx1"/>
          </a:solidFill>
          <a:latin typeface="+mn-lt"/>
          <a:ea typeface="+mn-ea"/>
          <a:cs typeface="+mn-cs"/>
        </a:defRPr>
      </a:lvl3pPr>
      <a:lvl4pPr marL="4428211" algn="l" defTabSz="2952140" rtl="0" eaLnBrk="1" latinLnBrk="0" hangingPunct="1">
        <a:defRPr sz="5800" kern="1200">
          <a:solidFill>
            <a:schemeClr val="tx1"/>
          </a:solidFill>
          <a:latin typeface="+mn-lt"/>
          <a:ea typeface="+mn-ea"/>
          <a:cs typeface="+mn-cs"/>
        </a:defRPr>
      </a:lvl4pPr>
      <a:lvl5pPr marL="5904281" algn="l" defTabSz="2952140" rtl="0" eaLnBrk="1" latinLnBrk="0" hangingPunct="1">
        <a:defRPr sz="5800" kern="1200">
          <a:solidFill>
            <a:schemeClr val="tx1"/>
          </a:solidFill>
          <a:latin typeface="+mn-lt"/>
          <a:ea typeface="+mn-ea"/>
          <a:cs typeface="+mn-cs"/>
        </a:defRPr>
      </a:lvl5pPr>
      <a:lvl6pPr marL="7380351" algn="l" defTabSz="2952140" rtl="0" eaLnBrk="1" latinLnBrk="0" hangingPunct="1">
        <a:defRPr sz="5800" kern="1200">
          <a:solidFill>
            <a:schemeClr val="tx1"/>
          </a:solidFill>
          <a:latin typeface="+mn-lt"/>
          <a:ea typeface="+mn-ea"/>
          <a:cs typeface="+mn-cs"/>
        </a:defRPr>
      </a:lvl6pPr>
      <a:lvl7pPr marL="8856421" algn="l" defTabSz="2952140" rtl="0" eaLnBrk="1" latinLnBrk="0" hangingPunct="1">
        <a:defRPr sz="5800" kern="1200">
          <a:solidFill>
            <a:schemeClr val="tx1"/>
          </a:solidFill>
          <a:latin typeface="+mn-lt"/>
          <a:ea typeface="+mn-ea"/>
          <a:cs typeface="+mn-cs"/>
        </a:defRPr>
      </a:lvl7pPr>
      <a:lvl8pPr marL="10332491" algn="l" defTabSz="2952140" rtl="0" eaLnBrk="1" latinLnBrk="0" hangingPunct="1">
        <a:defRPr sz="5800" kern="1200">
          <a:solidFill>
            <a:schemeClr val="tx1"/>
          </a:solidFill>
          <a:latin typeface="+mn-lt"/>
          <a:ea typeface="+mn-ea"/>
          <a:cs typeface="+mn-cs"/>
        </a:defRPr>
      </a:lvl8pPr>
      <a:lvl9pPr marL="11808562" algn="l" defTabSz="295214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5.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notesSlide" Target="../notesSlides/notesSlide1.xml"/><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svg"/><Relationship Id="rId5" Type="http://schemas.microsoft.com/office/2007/relationships/hdphoto" Target="../media/hdphoto1.wdp"/><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6.pn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5.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notesSlide" Target="../notesSlides/notesSlide3.xml"/><Relationship Id="rId16"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7.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11"/>
          <p:cNvSpPr txBox="1">
            <a:spLocks noChangeArrowheads="1"/>
          </p:cNvSpPr>
          <p:nvPr/>
        </p:nvSpPr>
        <p:spPr bwMode="auto">
          <a:xfrm>
            <a:off x="3976688" y="1344613"/>
            <a:ext cx="1540986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altLang="en-US" sz="5400" dirty="0">
                <a:solidFill>
                  <a:schemeClr val="bg1"/>
                </a:solidFill>
                <a:latin typeface="Calibri" pitchFamily="34" charset="0"/>
              </a:rPr>
              <a:t>Alexander Downing</a:t>
            </a:r>
            <a:endParaRPr lang="en-US" altLang="en-US" sz="6600" dirty="0">
              <a:solidFill>
                <a:schemeClr val="bg1"/>
              </a:solidFill>
              <a:latin typeface="Calibri" pitchFamily="34" charset="0"/>
            </a:endParaRPr>
          </a:p>
          <a:p>
            <a:pPr eaLnBrk="1" hangingPunct="1"/>
            <a:r>
              <a:rPr lang="en-US" altLang="en-US" sz="3600" dirty="0">
                <a:solidFill>
                  <a:schemeClr val="bg1"/>
                </a:solidFill>
                <a:latin typeface="Calibri" pitchFamily="34" charset="0"/>
              </a:rPr>
              <a:t>Computer Science</a:t>
            </a:r>
            <a:endParaRPr lang="en-US" altLang="en-US" sz="8800" dirty="0">
              <a:solidFill>
                <a:schemeClr val="bg1"/>
              </a:solidFill>
              <a:latin typeface="Calibri" pitchFamily="34" charset="0"/>
            </a:endParaRPr>
          </a:p>
        </p:txBody>
      </p:sp>
      <p:sp>
        <p:nvSpPr>
          <p:cNvPr id="18" name="Rectangle 17"/>
          <p:cNvSpPr/>
          <p:nvPr/>
        </p:nvSpPr>
        <p:spPr>
          <a:xfrm>
            <a:off x="1816126" y="4933554"/>
            <a:ext cx="12961440" cy="6984776"/>
          </a:xfrm>
          <a:prstGeom prst="rect">
            <a:avLst/>
          </a:prstGeom>
          <a:ln>
            <a:noFill/>
          </a:ln>
        </p:spPr>
        <p:style>
          <a:lnRef idx="2">
            <a:schemeClr val="dk1"/>
          </a:lnRef>
          <a:fillRef idx="1">
            <a:schemeClr val="lt1"/>
          </a:fillRef>
          <a:effectRef idx="0">
            <a:schemeClr val="dk1"/>
          </a:effectRef>
          <a:fontRef idx="minor">
            <a:schemeClr val="dk1"/>
          </a:fontRef>
        </p:style>
        <p:txBody>
          <a:bodyPr lIns="144000" tIns="144000" rIns="144000" bIns="144000"/>
          <a:lstStyle/>
          <a:p>
            <a:pPr>
              <a:defRPr/>
            </a:pPr>
            <a:r>
              <a:rPr lang="en-US" sz="3600" b="1" dirty="0">
                <a:solidFill>
                  <a:schemeClr val="accent6">
                    <a:lumMod val="75000"/>
                  </a:schemeClr>
                </a:solidFill>
                <a:latin typeface="+mj-lt"/>
                <a:ea typeface="ＭＳ Ｐゴシック" pitchFamily="34" charset="-128"/>
              </a:rPr>
              <a:t>Problem Overview:</a:t>
            </a:r>
          </a:p>
          <a:p>
            <a:pPr>
              <a:defRPr/>
            </a:pPr>
            <a:endParaRPr lang="en-US" sz="2800" b="1" dirty="0">
              <a:solidFill>
                <a:srgbClr val="000000"/>
              </a:solidFill>
              <a:ea typeface="ＭＳ Ｐゴシック" pitchFamily="34" charset="-128"/>
            </a:endParaRPr>
          </a:p>
          <a:p>
            <a:pPr algn="just"/>
            <a:r>
              <a:rPr lang="en-GB" sz="2400" dirty="0"/>
              <a:t>Supervised Machine Learning (ML) techniques require a supply of data that is generally representative of the application domain. Therefore, it is widely accepted that models cannot be reliably produced without appropriately annotated datasets. </a:t>
            </a:r>
          </a:p>
          <a:p>
            <a:pPr algn="just"/>
            <a:endParaRPr lang="en-GB" sz="2400" dirty="0"/>
          </a:p>
          <a:p>
            <a:pPr algn="just"/>
            <a:r>
              <a:rPr lang="en-GB" sz="2400" dirty="0"/>
              <a:t>Aside from data integration, the notion of data worthiness is a key issue facing some sectors of industry. Often led by lucrative information-intensive marketplace behaviours, attempts to leverage and valorise material amassed in industrial silos can be challenging but rewarding. Without proper forethought, retrospectively poor standards of infrastructural data management typically result in data being suboptimal for supervised learning tasks. To rectify this, large-scale annotation projects must be undertaken. Generally, such a venture comes at great cost and effort, due to the arduousness of the task and sole reliance on human arbitration. </a:t>
            </a:r>
          </a:p>
          <a:p>
            <a:pPr algn="just"/>
            <a:endParaRPr lang="en-GB" sz="2400" dirty="0"/>
          </a:p>
          <a:p>
            <a:pPr algn="just"/>
            <a:r>
              <a:rPr lang="en-GB" sz="2400" dirty="0"/>
              <a:t>This scenario is a conventional starting point for most Natural Language Processing (NLP) tasks, where a set of correctly identified observations is required before modelling can take place. For structured prediction problems, such as Named Entity Recognition (NER), these observations need to be recorded at the word-level, normally making the task of annotating a dataset for this purpose more gruelling.</a:t>
            </a:r>
          </a:p>
          <a:p>
            <a:pPr algn="just"/>
            <a:endParaRPr lang="en-GB" sz="2400" dirty="0"/>
          </a:p>
          <a:p>
            <a:pPr>
              <a:defRPr/>
            </a:pPr>
            <a:endParaRPr lang="en-US" sz="2800" dirty="0">
              <a:solidFill>
                <a:srgbClr val="000000"/>
              </a:solidFill>
              <a:ea typeface="ＭＳ Ｐゴシック" pitchFamily="34" charset="-128"/>
            </a:endParaRPr>
          </a:p>
        </p:txBody>
      </p:sp>
      <p:sp>
        <p:nvSpPr>
          <p:cNvPr id="22" name="Rectangle 21"/>
          <p:cNvSpPr/>
          <p:nvPr/>
        </p:nvSpPr>
        <p:spPr>
          <a:xfrm>
            <a:off x="7216726" y="12566402"/>
            <a:ext cx="7560840" cy="8064896"/>
          </a:xfrm>
          <a:prstGeom prst="rect">
            <a:avLst/>
          </a:prstGeom>
          <a:ln>
            <a:noFill/>
          </a:ln>
        </p:spPr>
        <p:style>
          <a:lnRef idx="2">
            <a:schemeClr val="dk1"/>
          </a:lnRef>
          <a:fillRef idx="1">
            <a:schemeClr val="lt1"/>
          </a:fillRef>
          <a:effectRef idx="0">
            <a:schemeClr val="dk1"/>
          </a:effectRef>
          <a:fontRef idx="minor">
            <a:schemeClr val="dk1"/>
          </a:fontRef>
        </p:style>
        <p:txBody>
          <a:bodyPr lIns="144000" tIns="144000" rIns="144000" bIns="144000"/>
          <a:lstStyle/>
          <a:p>
            <a:pPr>
              <a:defRPr/>
            </a:pPr>
            <a:r>
              <a:rPr lang="en-US" sz="3600" b="1" dirty="0">
                <a:solidFill>
                  <a:schemeClr val="accent6">
                    <a:lumMod val="75000"/>
                  </a:schemeClr>
                </a:solidFill>
                <a:latin typeface="+mj-lt"/>
                <a:ea typeface="ＭＳ Ｐゴシック" pitchFamily="34" charset="-128"/>
              </a:rPr>
              <a:t>Background &amp; State-of-the-Art:</a:t>
            </a:r>
          </a:p>
          <a:p>
            <a:pPr>
              <a:defRPr/>
            </a:pPr>
            <a:endParaRPr lang="en-US" sz="2800" b="1" dirty="0">
              <a:solidFill>
                <a:srgbClr val="000000"/>
              </a:solidFill>
              <a:ea typeface="ＭＳ Ｐゴシック" pitchFamily="34" charset="-128"/>
            </a:endParaRPr>
          </a:p>
          <a:p>
            <a:pPr algn="just"/>
            <a:r>
              <a:rPr lang="en-GB" sz="2400" dirty="0"/>
              <a:t>Annotation methods exist but are often slow, closed loops. Systems may allow users to provide annotations, but offer no way of imposing knowledge aside from agreeing or disagreeing with exemplar statements.</a:t>
            </a:r>
          </a:p>
          <a:p>
            <a:pPr algn="just">
              <a:defRPr/>
            </a:pPr>
            <a:endParaRPr lang="en-US" sz="2400" b="1" dirty="0">
              <a:solidFill>
                <a:srgbClr val="000000"/>
              </a:solidFill>
              <a:ea typeface="ＭＳ Ｐゴシック" pitchFamily="34" charset="-128"/>
            </a:endParaRPr>
          </a:p>
          <a:p>
            <a:pPr algn="just">
              <a:defRPr/>
            </a:pPr>
            <a:r>
              <a:rPr lang="en-GB" sz="2400" dirty="0">
                <a:solidFill>
                  <a:srgbClr val="000000"/>
                </a:solidFill>
                <a:ea typeface="ＭＳ Ｐゴシック" pitchFamily="34" charset="-128"/>
              </a:rPr>
              <a:t>P</a:t>
            </a:r>
            <a:r>
              <a:rPr lang="en-GB" sz="2400" dirty="0"/>
              <a:t>rodigy, a recent </a:t>
            </a:r>
            <a:r>
              <a:rPr lang="en-US" sz="2400" dirty="0">
                <a:solidFill>
                  <a:srgbClr val="000000"/>
                </a:solidFill>
                <a:ea typeface="ＭＳ Ｐゴシック" pitchFamily="34" charset="-128"/>
              </a:rPr>
              <a:t>offshoot of the popular open source NLP </a:t>
            </a:r>
            <a:r>
              <a:rPr lang="en-GB" sz="2400" dirty="0"/>
              <a:t>software library</a:t>
            </a:r>
            <a:r>
              <a:rPr lang="en-US" sz="2400" dirty="0">
                <a:solidFill>
                  <a:srgbClr val="000000"/>
                </a:solidFill>
                <a:ea typeface="ＭＳ Ｐゴシック" pitchFamily="34" charset="-128"/>
              </a:rPr>
              <a:t> spaCy, </a:t>
            </a:r>
            <a:r>
              <a:rPr lang="en-GB" sz="2400" dirty="0">
                <a:solidFill>
                  <a:srgbClr val="000000"/>
                </a:solidFill>
                <a:ea typeface="ＭＳ Ｐゴシック" pitchFamily="34" charset="-128"/>
              </a:rPr>
              <a:t>combines </a:t>
            </a:r>
            <a:r>
              <a:rPr lang="en-GB" sz="2400" dirty="0"/>
              <a:t>powerful NLP functionality with an annotation interface. General-purpose pretrained models (built from </a:t>
            </a:r>
            <a:r>
              <a:rPr lang="en-GB" sz="2400" dirty="0" err="1"/>
              <a:t>GloVe</a:t>
            </a:r>
            <a:r>
              <a:rPr lang="en-GB" sz="2400" dirty="0"/>
              <a:t>, and </a:t>
            </a:r>
            <a:r>
              <a:rPr lang="en-GB" sz="2400" dirty="0" err="1"/>
              <a:t>OntoNotes</a:t>
            </a:r>
            <a:r>
              <a:rPr lang="en-GB" sz="2400" dirty="0"/>
              <a:t>) underline </a:t>
            </a:r>
            <a:r>
              <a:rPr lang="en-GB" sz="2400" dirty="0" err="1"/>
              <a:t>spaCy</a:t>
            </a:r>
            <a:r>
              <a:rPr lang="en-GB" sz="2400" dirty="0"/>
              <a:t>/Prodigy’s NER capability, which can be trained to introduce custom entities via the  annotation process [1].</a:t>
            </a:r>
          </a:p>
          <a:p>
            <a:pPr algn="just">
              <a:defRPr/>
            </a:pPr>
            <a:endParaRPr lang="en-GB" sz="2400" dirty="0"/>
          </a:p>
          <a:p>
            <a:pPr algn="just">
              <a:defRPr/>
            </a:pPr>
            <a:r>
              <a:rPr lang="en-GB" sz="2400" dirty="0"/>
              <a:t>One draw back of this system is that separate annotation sessions are required per each individual target entity. Therefore, no more than one entity can be annotated at a time, despite different entities appearing close together in the vector space users' sample from.</a:t>
            </a:r>
          </a:p>
        </p:txBody>
      </p:sp>
      <p:sp>
        <p:nvSpPr>
          <p:cNvPr id="23" name="Rectangle 22"/>
          <p:cNvSpPr/>
          <p:nvPr/>
        </p:nvSpPr>
        <p:spPr>
          <a:xfrm>
            <a:off x="15569654" y="5725642"/>
            <a:ext cx="12889432" cy="5831853"/>
          </a:xfrm>
          <a:prstGeom prst="rect">
            <a:avLst/>
          </a:prstGeom>
          <a:ln>
            <a:noFill/>
          </a:ln>
        </p:spPr>
        <p:style>
          <a:lnRef idx="2">
            <a:schemeClr val="dk1"/>
          </a:lnRef>
          <a:fillRef idx="1">
            <a:schemeClr val="lt1"/>
          </a:fillRef>
          <a:effectRef idx="0">
            <a:schemeClr val="dk1"/>
          </a:effectRef>
          <a:fontRef idx="minor">
            <a:schemeClr val="dk1"/>
          </a:fontRef>
        </p:style>
        <p:txBody>
          <a:bodyPr lIns="144000" tIns="144000" rIns="144000" bIns="144000"/>
          <a:lstStyle/>
          <a:p>
            <a:pPr>
              <a:defRPr/>
            </a:pPr>
            <a:r>
              <a:rPr lang="en-US" sz="3600" b="1" dirty="0">
                <a:solidFill>
                  <a:schemeClr val="accent6">
                    <a:lumMod val="75000"/>
                  </a:schemeClr>
                </a:solidFill>
                <a:latin typeface="+mj-lt"/>
                <a:ea typeface="ＭＳ Ｐゴシック" charset="0"/>
                <a:cs typeface="ＭＳ Ｐゴシック" charset="0"/>
              </a:rPr>
              <a:t>Objectives &amp; Design:</a:t>
            </a:r>
          </a:p>
          <a:p>
            <a:pPr>
              <a:lnSpc>
                <a:spcPts val="4000"/>
              </a:lnSpc>
              <a:defRPr/>
            </a:pPr>
            <a:endParaRPr lang="en-US" sz="3200" b="1" dirty="0">
              <a:solidFill>
                <a:schemeClr val="accent6">
                  <a:lumMod val="75000"/>
                </a:schemeClr>
              </a:solidFill>
              <a:ea typeface="ＭＳ Ｐゴシック" charset="0"/>
            </a:endParaRPr>
          </a:p>
          <a:p>
            <a:pPr algn="just">
              <a:lnSpc>
                <a:spcPts val="4000"/>
              </a:lnSpc>
              <a:defRPr/>
            </a:pPr>
            <a:r>
              <a:rPr lang="en-GB" sz="2400" dirty="0"/>
              <a:t>The broad objectives are as follows: </a:t>
            </a:r>
          </a:p>
          <a:p>
            <a:pPr marL="1817688" lvl="1" indent="-342900" algn="just">
              <a:lnSpc>
                <a:spcPts val="4000"/>
              </a:lnSpc>
              <a:buFont typeface="Arial" panose="020B0604020202020204" pitchFamily="34" charset="0"/>
              <a:buChar char="•"/>
              <a:defRPr/>
            </a:pPr>
            <a:r>
              <a:rPr lang="en-GB" sz="2400" dirty="0"/>
              <a:t>Produce a platform agnostic annotation system.</a:t>
            </a:r>
          </a:p>
          <a:p>
            <a:pPr marL="1817688" lvl="1" indent="-342900" algn="just">
              <a:lnSpc>
                <a:spcPts val="4000"/>
              </a:lnSpc>
              <a:buFont typeface="Arial" panose="020B0604020202020204" pitchFamily="34" charset="0"/>
              <a:buChar char="•"/>
              <a:defRPr/>
            </a:pPr>
            <a:r>
              <a:rPr lang="en-GB" sz="2400" dirty="0"/>
              <a:t>Extend upon state-of-the-art by offering a novel and graphical approach to text representation and similarity sampling.</a:t>
            </a:r>
          </a:p>
          <a:p>
            <a:pPr marL="1817688" lvl="1" indent="-342900" algn="just">
              <a:lnSpc>
                <a:spcPts val="4000"/>
              </a:lnSpc>
              <a:buFont typeface="Arial" panose="020B0604020202020204" pitchFamily="34" charset="0"/>
              <a:buChar char="•"/>
              <a:defRPr/>
            </a:pPr>
            <a:r>
              <a:rPr lang="en-GB" sz="2400" dirty="0"/>
              <a:t>Maximise both the productivity and investigative potential of the user.</a:t>
            </a:r>
          </a:p>
          <a:p>
            <a:pPr marL="1817688" lvl="1" indent="-342900" algn="just">
              <a:lnSpc>
                <a:spcPts val="4000"/>
              </a:lnSpc>
              <a:buFont typeface="Arial" panose="020B0604020202020204" pitchFamily="34" charset="0"/>
              <a:buChar char="•"/>
              <a:defRPr/>
            </a:pPr>
            <a:r>
              <a:rPr lang="en-GB" sz="2400" dirty="0"/>
              <a:t>Incorporate active learning and measures of uncertainty to improve modelling outcome.</a:t>
            </a:r>
          </a:p>
          <a:p>
            <a:pPr>
              <a:defRPr/>
            </a:pPr>
            <a:endParaRPr lang="en-GB" sz="2400" dirty="0"/>
          </a:p>
        </p:txBody>
      </p:sp>
      <p:sp>
        <p:nvSpPr>
          <p:cNvPr id="2057" name="TextBox 27"/>
          <p:cNvSpPr txBox="1">
            <a:spLocks noChangeArrowheads="1"/>
          </p:cNvSpPr>
          <p:nvPr/>
        </p:nvSpPr>
        <p:spPr bwMode="auto">
          <a:xfrm>
            <a:off x="4008438" y="3144838"/>
            <a:ext cx="1328940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altLang="en-US" sz="4000" b="1" dirty="0">
                <a:solidFill>
                  <a:schemeClr val="accent6">
                    <a:lumMod val="75000"/>
                  </a:schemeClr>
                </a:solidFill>
                <a:latin typeface="Calibri" pitchFamily="34" charset="0"/>
              </a:rPr>
              <a:t>HUMAN-CENTRIC APPROACHES TO LANGUAGE MODELLING AND ANNOTATION FOR NAMED ENTITY RECOGNITION TASKS</a:t>
            </a:r>
          </a:p>
        </p:txBody>
      </p:sp>
      <p:pic>
        <p:nvPicPr>
          <p:cNvPr id="4" name="Picture 3">
            <a:extLst>
              <a:ext uri="{FF2B5EF4-FFF2-40B4-BE49-F238E27FC236}">
                <a16:creationId xmlns:a16="http://schemas.microsoft.com/office/drawing/2014/main" id="{6F756812-BE26-43D4-90A0-420B976DCB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hidden">
          <a:xfrm>
            <a:off x="1830414" y="1468662"/>
            <a:ext cx="2016224" cy="2522247"/>
          </a:xfrm>
          <a:prstGeom prst="rect">
            <a:avLst/>
          </a:prstGeom>
        </p:spPr>
      </p:pic>
      <p:pic>
        <p:nvPicPr>
          <p:cNvPr id="25" name="Picture 24">
            <a:extLst>
              <a:ext uri="{FF2B5EF4-FFF2-40B4-BE49-F238E27FC236}">
                <a16:creationId xmlns:a16="http://schemas.microsoft.com/office/drawing/2014/main" id="{D247777C-C7D9-4E30-858F-879F65A1635F}"/>
              </a:ext>
            </a:extLst>
          </p:cNvPr>
          <p:cNvPicPr>
            <a:picLocks noChangeAspect="1"/>
          </p:cNvPicPr>
          <p:nvPr/>
        </p:nvPicPr>
        <p:blipFill>
          <a:blip r:embed="rId4">
            <a:extLst>
              <a:ext uri="{BEBA8EAE-BF5A-486C-A8C5-ECC9F3942E4B}">
                <a14:imgProps xmlns:a14="http://schemas.microsoft.com/office/drawing/2010/main">
                  <a14:imgLayer r:embed="rId5">
                    <a14:imgEffect>
                      <a14:saturation sat="85000"/>
                    </a14:imgEffect>
                  </a14:imgLayer>
                </a14:imgProps>
              </a:ext>
              <a:ext uri="{28A0092B-C50C-407E-A947-70E740481C1C}">
                <a14:useLocalDpi xmlns:a14="http://schemas.microsoft.com/office/drawing/2010/main" val="0"/>
              </a:ext>
            </a:extLst>
          </a:blip>
          <a:srcRect/>
          <a:stretch/>
        </p:blipFill>
        <p:spPr>
          <a:xfrm>
            <a:off x="1888134" y="12854434"/>
            <a:ext cx="5051210" cy="4230928"/>
          </a:xfrm>
          <a:prstGeom prst="roundRect">
            <a:avLst>
              <a:gd name="adj" fmla="val 8594"/>
            </a:avLst>
          </a:prstGeom>
          <a:solidFill>
            <a:srgbClr val="FFFFFF">
              <a:shade val="85000"/>
            </a:srgbClr>
          </a:solidFill>
          <a:ln>
            <a:solidFill>
              <a:schemeClr val="bg1">
                <a:lumMod val="85000"/>
              </a:schemeClr>
            </a:solidFill>
          </a:ln>
          <a:effectLst/>
        </p:spPr>
      </p:pic>
      <p:sp>
        <p:nvSpPr>
          <p:cNvPr id="70" name="TextBox 69">
            <a:extLst>
              <a:ext uri="{FF2B5EF4-FFF2-40B4-BE49-F238E27FC236}">
                <a16:creationId xmlns:a16="http://schemas.microsoft.com/office/drawing/2014/main" id="{1E82D0CA-3303-4EF0-8277-8B917627B4F9}"/>
              </a:ext>
            </a:extLst>
          </p:cNvPr>
          <p:cNvSpPr txBox="1"/>
          <p:nvPr/>
        </p:nvSpPr>
        <p:spPr>
          <a:xfrm>
            <a:off x="1816126" y="17318930"/>
            <a:ext cx="5256584" cy="1446550"/>
          </a:xfrm>
          <a:prstGeom prst="rect">
            <a:avLst/>
          </a:prstGeom>
          <a:noFill/>
          <a:ln>
            <a:noFill/>
          </a:ln>
        </p:spPr>
        <p:txBody>
          <a:bodyPr wrap="square" rtlCol="0">
            <a:spAutoFit/>
          </a:bodyPr>
          <a:lstStyle/>
          <a:p>
            <a:pPr algn="just"/>
            <a:r>
              <a:rPr lang="en-GB" sz="2200" i="1" dirty="0">
                <a:latin typeface="+mn-lt"/>
              </a:rPr>
              <a:t>Fig 1. Example of Prodigy’s annotation interface. Tokens can be annotated after selecting one of the entity choices above, then clicking the corresponding token.</a:t>
            </a:r>
          </a:p>
        </p:txBody>
      </p:sp>
      <p:sp>
        <p:nvSpPr>
          <p:cNvPr id="138" name="TextBox 137">
            <a:extLst>
              <a:ext uri="{FF2B5EF4-FFF2-40B4-BE49-F238E27FC236}">
                <a16:creationId xmlns:a16="http://schemas.microsoft.com/office/drawing/2014/main" id="{B59AE9C1-FCDD-4F20-A35B-51686985D63E}"/>
              </a:ext>
            </a:extLst>
          </p:cNvPr>
          <p:cNvSpPr txBox="1"/>
          <p:nvPr/>
        </p:nvSpPr>
        <p:spPr>
          <a:xfrm>
            <a:off x="24642662" y="18111018"/>
            <a:ext cx="4032448" cy="430887"/>
          </a:xfrm>
          <a:prstGeom prst="rect">
            <a:avLst/>
          </a:prstGeom>
          <a:noFill/>
          <a:ln>
            <a:noFill/>
          </a:ln>
        </p:spPr>
        <p:txBody>
          <a:bodyPr wrap="square" rtlCol="0">
            <a:spAutoFit/>
          </a:bodyPr>
          <a:lstStyle/>
          <a:p>
            <a:pPr algn="just"/>
            <a:r>
              <a:rPr lang="en-GB" sz="2200" i="1" dirty="0">
                <a:latin typeface="+mn-lt"/>
              </a:rPr>
              <a:t>Fig 2. High-level system overview.</a:t>
            </a:r>
          </a:p>
        </p:txBody>
      </p:sp>
      <p:sp>
        <p:nvSpPr>
          <p:cNvPr id="2" name="Rectangle 1">
            <a:extLst>
              <a:ext uri="{FF2B5EF4-FFF2-40B4-BE49-F238E27FC236}">
                <a16:creationId xmlns:a16="http://schemas.microsoft.com/office/drawing/2014/main" id="{5F4803EF-DB91-4BF1-AC4D-871A923CC302}"/>
              </a:ext>
            </a:extLst>
          </p:cNvPr>
          <p:cNvSpPr/>
          <p:nvPr/>
        </p:nvSpPr>
        <p:spPr>
          <a:xfrm>
            <a:off x="25074710" y="20055234"/>
            <a:ext cx="3816424" cy="7200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a:extLst>
              <a:ext uri="{FF2B5EF4-FFF2-40B4-BE49-F238E27FC236}">
                <a16:creationId xmlns:a16="http://schemas.microsoft.com/office/drawing/2014/main" id="{F9DD6334-5559-4898-862B-B2B92E9E45E3}"/>
              </a:ext>
            </a:extLst>
          </p:cNvPr>
          <p:cNvSpPr/>
          <p:nvPr/>
        </p:nvSpPr>
        <p:spPr>
          <a:xfrm>
            <a:off x="1672110" y="19335154"/>
            <a:ext cx="3816424" cy="12961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8" name="Picture 67" descr="A close up of a stop sign&#10;&#10;Description automatically generated">
            <a:extLst>
              <a:ext uri="{FF2B5EF4-FFF2-40B4-BE49-F238E27FC236}">
                <a16:creationId xmlns:a16="http://schemas.microsoft.com/office/drawing/2014/main" id="{8ABE98A6-88DA-496E-B66C-D2797EE0260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16126" y="19551178"/>
            <a:ext cx="2592288" cy="1269816"/>
          </a:xfrm>
          <a:prstGeom prst="rect">
            <a:avLst/>
          </a:prstGeom>
        </p:spPr>
      </p:pic>
      <p:grpSp>
        <p:nvGrpSpPr>
          <p:cNvPr id="7" name="Group 6">
            <a:extLst>
              <a:ext uri="{FF2B5EF4-FFF2-40B4-BE49-F238E27FC236}">
                <a16:creationId xmlns:a16="http://schemas.microsoft.com/office/drawing/2014/main" id="{EAAEB9AA-4254-400E-9875-EEEC9759DDD4}"/>
              </a:ext>
            </a:extLst>
          </p:cNvPr>
          <p:cNvGrpSpPr/>
          <p:nvPr/>
        </p:nvGrpSpPr>
        <p:grpSpPr>
          <a:xfrm>
            <a:off x="15929694" y="10910217"/>
            <a:ext cx="12555355" cy="9433049"/>
            <a:chOff x="15929694" y="9328429"/>
            <a:chExt cx="12555355" cy="9433049"/>
          </a:xfrm>
        </p:grpSpPr>
        <p:grpSp>
          <p:nvGrpSpPr>
            <p:cNvPr id="65" name="Group 64">
              <a:extLst>
                <a:ext uri="{FF2B5EF4-FFF2-40B4-BE49-F238E27FC236}">
                  <a16:creationId xmlns:a16="http://schemas.microsoft.com/office/drawing/2014/main" id="{360140A5-75B7-450F-A6B2-C8B2E6C8FA7D}"/>
                </a:ext>
              </a:extLst>
            </p:cNvPr>
            <p:cNvGrpSpPr/>
            <p:nvPr/>
          </p:nvGrpSpPr>
          <p:grpSpPr>
            <a:xfrm>
              <a:off x="15929694" y="9328429"/>
              <a:ext cx="12555355" cy="9433049"/>
              <a:chOff x="15467153" y="11842159"/>
              <a:chExt cx="13135949" cy="9869259"/>
            </a:xfrm>
          </p:grpSpPr>
          <p:pic>
            <p:nvPicPr>
              <p:cNvPr id="13" name="Graphic 12" descr="Document">
                <a:extLst>
                  <a:ext uri="{FF2B5EF4-FFF2-40B4-BE49-F238E27FC236}">
                    <a16:creationId xmlns:a16="http://schemas.microsoft.com/office/drawing/2014/main" id="{49B27FCB-806F-4A16-813D-EAAC10ECEC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270279" y="12895916"/>
                <a:ext cx="1130424" cy="1130424"/>
              </a:xfrm>
              <a:prstGeom prst="rect">
                <a:avLst/>
              </a:prstGeom>
            </p:spPr>
          </p:pic>
          <p:sp>
            <p:nvSpPr>
              <p:cNvPr id="2060" name="Arc 2059">
                <a:extLst>
                  <a:ext uri="{FF2B5EF4-FFF2-40B4-BE49-F238E27FC236}">
                    <a16:creationId xmlns:a16="http://schemas.microsoft.com/office/drawing/2014/main" id="{B58C51FA-051A-433C-8C10-EDEFCECDFEE4}"/>
                  </a:ext>
                </a:extLst>
              </p:cNvPr>
              <p:cNvSpPr/>
              <p:nvPr/>
            </p:nvSpPr>
            <p:spPr>
              <a:xfrm>
                <a:off x="17638431" y="19119130"/>
                <a:ext cx="2520280" cy="2592288"/>
              </a:xfrm>
              <a:prstGeom prst="arc">
                <a:avLst>
                  <a:gd name="adj1" fmla="val 16200000"/>
                  <a:gd name="adj2" fmla="val 21512890"/>
                </a:avLst>
              </a:prstGeom>
              <a:ln w="571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grpSp>
            <p:nvGrpSpPr>
              <p:cNvPr id="64" name="Group 63">
                <a:extLst>
                  <a:ext uri="{FF2B5EF4-FFF2-40B4-BE49-F238E27FC236}">
                    <a16:creationId xmlns:a16="http://schemas.microsoft.com/office/drawing/2014/main" id="{5C57B5EF-8FD6-456F-9273-A2EFE62F015E}"/>
                  </a:ext>
                </a:extLst>
              </p:cNvPr>
              <p:cNvGrpSpPr/>
              <p:nvPr/>
            </p:nvGrpSpPr>
            <p:grpSpPr>
              <a:xfrm>
                <a:off x="15467153" y="11842159"/>
                <a:ext cx="13135949" cy="9509219"/>
                <a:chOff x="15467153" y="11842159"/>
                <a:chExt cx="13135949" cy="9509219"/>
              </a:xfrm>
            </p:grpSpPr>
            <p:sp>
              <p:nvSpPr>
                <p:cNvPr id="15" name="Rectangle: Rounded Corners 14">
                  <a:extLst>
                    <a:ext uri="{FF2B5EF4-FFF2-40B4-BE49-F238E27FC236}">
                      <a16:creationId xmlns:a16="http://schemas.microsoft.com/office/drawing/2014/main" id="{BCC3D055-6493-404A-B471-EEC781DEB619}"/>
                    </a:ext>
                  </a:extLst>
                </p:cNvPr>
                <p:cNvSpPr/>
                <p:nvPr/>
              </p:nvSpPr>
              <p:spPr>
                <a:xfrm>
                  <a:off x="18731251" y="12926442"/>
                  <a:ext cx="1886039" cy="96920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b="1" dirty="0"/>
                    <a:t>Doc2Vec</a:t>
                  </a:r>
                </a:p>
              </p:txBody>
            </p:sp>
            <p:sp>
              <p:nvSpPr>
                <p:cNvPr id="26" name="Rectangle: Rounded Corners 25">
                  <a:extLst>
                    <a:ext uri="{FF2B5EF4-FFF2-40B4-BE49-F238E27FC236}">
                      <a16:creationId xmlns:a16="http://schemas.microsoft.com/office/drawing/2014/main" id="{97A1B86C-13BE-49DA-A2FF-EDD9EB9FA0CF}"/>
                    </a:ext>
                  </a:extLst>
                </p:cNvPr>
                <p:cNvSpPr/>
                <p:nvPr/>
              </p:nvSpPr>
              <p:spPr>
                <a:xfrm>
                  <a:off x="18658506" y="15806762"/>
                  <a:ext cx="2029960" cy="100811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b="1" dirty="0"/>
                    <a:t>Word2Vec</a:t>
                  </a:r>
                </a:p>
              </p:txBody>
            </p:sp>
            <p:pic>
              <p:nvPicPr>
                <p:cNvPr id="17" name="Graphic 16" descr="Magnifying glass">
                  <a:extLst>
                    <a:ext uri="{FF2B5EF4-FFF2-40B4-BE49-F238E27FC236}">
                      <a16:creationId xmlns:a16="http://schemas.microsoft.com/office/drawing/2014/main" id="{7034AD15-0406-4F84-BE13-D9491D17F41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6361742" y="15756458"/>
                  <a:ext cx="1130424" cy="1130424"/>
                </a:xfrm>
                <a:prstGeom prst="rect">
                  <a:avLst/>
                </a:prstGeom>
              </p:spPr>
            </p:pic>
            <p:pic>
              <p:nvPicPr>
                <p:cNvPr id="2051" name="Graphic 2050" descr="Checklist RTL">
                  <a:extLst>
                    <a:ext uri="{FF2B5EF4-FFF2-40B4-BE49-F238E27FC236}">
                      <a16:creationId xmlns:a16="http://schemas.microsoft.com/office/drawing/2014/main" id="{29D181A1-8D6C-4753-AC59-BDD7AEC9975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0841223" y="15374714"/>
                  <a:ext cx="1584176" cy="1584176"/>
                </a:xfrm>
                <a:prstGeom prst="rect">
                  <a:avLst/>
                </a:prstGeom>
              </p:spPr>
            </p:pic>
            <p:sp>
              <p:nvSpPr>
                <p:cNvPr id="2056" name="Oval 2055">
                  <a:extLst>
                    <a:ext uri="{FF2B5EF4-FFF2-40B4-BE49-F238E27FC236}">
                      <a16:creationId xmlns:a16="http://schemas.microsoft.com/office/drawing/2014/main" id="{12C9B2AB-E108-43C2-B5FD-DA0BC6A86018}"/>
                    </a:ext>
                  </a:extLst>
                </p:cNvPr>
                <p:cNvSpPr/>
                <p:nvPr/>
              </p:nvSpPr>
              <p:spPr>
                <a:xfrm>
                  <a:off x="18954030" y="1925814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9500B65A-CA89-470A-8197-F611F6CB1B17}"/>
                    </a:ext>
                  </a:extLst>
                </p:cNvPr>
                <p:cNvSpPr/>
                <p:nvPr/>
              </p:nvSpPr>
              <p:spPr>
                <a:xfrm>
                  <a:off x="18954030" y="1954617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344AA996-5F22-40A2-B423-5525FC880755}"/>
                    </a:ext>
                  </a:extLst>
                </p:cNvPr>
                <p:cNvSpPr/>
                <p:nvPr/>
              </p:nvSpPr>
              <p:spPr>
                <a:xfrm>
                  <a:off x="19170054" y="1949093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84DF7876-126A-4931-8630-9466E3D444E9}"/>
                    </a:ext>
                  </a:extLst>
                </p:cNvPr>
                <p:cNvSpPr/>
                <p:nvPr/>
              </p:nvSpPr>
              <p:spPr>
                <a:xfrm>
                  <a:off x="19170054" y="1976220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557A4FDE-5AB6-4A4D-AD6F-BB44A08FD334}"/>
                    </a:ext>
                  </a:extLst>
                </p:cNvPr>
                <p:cNvSpPr/>
                <p:nvPr/>
              </p:nvSpPr>
              <p:spPr>
                <a:xfrm>
                  <a:off x="19746118" y="1991121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3A4EEFE5-F9BF-48C8-8125-D5C3B490710D}"/>
                    </a:ext>
                  </a:extLst>
                </p:cNvPr>
                <p:cNvSpPr/>
                <p:nvPr/>
              </p:nvSpPr>
              <p:spPr>
                <a:xfrm>
                  <a:off x="19530094" y="2005523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1F8E37D4-2B3F-44E2-A598-4967ECAD142E}"/>
                    </a:ext>
                  </a:extLst>
                </p:cNvPr>
                <p:cNvSpPr/>
                <p:nvPr/>
              </p:nvSpPr>
              <p:spPr>
                <a:xfrm>
                  <a:off x="19818126" y="2010553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33144B47-A0FF-4011-BC49-1E68EAE2367D}"/>
                    </a:ext>
                  </a:extLst>
                </p:cNvPr>
                <p:cNvSpPr/>
                <p:nvPr/>
              </p:nvSpPr>
              <p:spPr>
                <a:xfrm>
                  <a:off x="19386078" y="2027125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2CD92CC5-ED10-4351-A229-77A50CF7934D}"/>
                    </a:ext>
                  </a:extLst>
                </p:cNvPr>
                <p:cNvSpPr/>
                <p:nvPr/>
              </p:nvSpPr>
              <p:spPr>
                <a:xfrm>
                  <a:off x="18738006" y="1976220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BA4EB032-CEBD-47E3-BB11-0939277E31E7}"/>
                    </a:ext>
                  </a:extLst>
                </p:cNvPr>
                <p:cNvSpPr/>
                <p:nvPr/>
              </p:nvSpPr>
              <p:spPr>
                <a:xfrm>
                  <a:off x="18954030" y="1990621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3777C556-6740-4346-920E-DF401D2AEC76}"/>
                    </a:ext>
                  </a:extLst>
                </p:cNvPr>
                <p:cNvSpPr/>
                <p:nvPr/>
              </p:nvSpPr>
              <p:spPr>
                <a:xfrm>
                  <a:off x="19674110" y="2034326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8AE01196-168F-4117-A62D-7A929CFD6B1F}"/>
                    </a:ext>
                  </a:extLst>
                </p:cNvPr>
                <p:cNvSpPr/>
                <p:nvPr/>
              </p:nvSpPr>
              <p:spPr>
                <a:xfrm>
                  <a:off x="19830826" y="19029420"/>
                  <a:ext cx="144016" cy="144016"/>
                </a:xfrm>
                <a:prstGeom prst="ellipse">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A7C95A91-DFDB-44E3-9990-4A10E195314F}"/>
                    </a:ext>
                  </a:extLst>
                </p:cNvPr>
                <p:cNvSpPr/>
                <p:nvPr/>
              </p:nvSpPr>
              <p:spPr>
                <a:xfrm>
                  <a:off x="20046850" y="19173436"/>
                  <a:ext cx="144016" cy="144016"/>
                </a:xfrm>
                <a:prstGeom prst="ellipse">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A3C01420-0D10-4D20-A54D-F9DDED7CB6D6}"/>
                    </a:ext>
                  </a:extLst>
                </p:cNvPr>
                <p:cNvSpPr/>
                <p:nvPr/>
              </p:nvSpPr>
              <p:spPr>
                <a:xfrm>
                  <a:off x="20046850" y="18957412"/>
                  <a:ext cx="144016" cy="144016"/>
                </a:xfrm>
                <a:prstGeom prst="ellipse">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A3055632-A230-45EE-B27D-22A994EC8AD5}"/>
                    </a:ext>
                  </a:extLst>
                </p:cNvPr>
                <p:cNvSpPr/>
                <p:nvPr/>
              </p:nvSpPr>
              <p:spPr>
                <a:xfrm>
                  <a:off x="20262874" y="19101428"/>
                  <a:ext cx="144016" cy="144016"/>
                </a:xfrm>
                <a:prstGeom prst="ellipse">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B0E6258A-0125-4CDE-8AEE-2D27D1A3E027}"/>
                    </a:ext>
                  </a:extLst>
                </p:cNvPr>
                <p:cNvSpPr/>
                <p:nvPr/>
              </p:nvSpPr>
              <p:spPr>
                <a:xfrm>
                  <a:off x="20190866" y="19389460"/>
                  <a:ext cx="144016" cy="144016"/>
                </a:xfrm>
                <a:prstGeom prst="ellipse">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B8BBF726-8279-47F7-8BE9-50FE569F217D}"/>
                    </a:ext>
                  </a:extLst>
                </p:cNvPr>
                <p:cNvSpPr/>
                <p:nvPr/>
              </p:nvSpPr>
              <p:spPr>
                <a:xfrm>
                  <a:off x="19902834" y="19317452"/>
                  <a:ext cx="144016" cy="144016"/>
                </a:xfrm>
                <a:prstGeom prst="ellipse">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9" name="Graphic 2058" descr="Pencil">
                  <a:extLst>
                    <a:ext uri="{FF2B5EF4-FFF2-40B4-BE49-F238E27FC236}">
                      <a16:creationId xmlns:a16="http://schemas.microsoft.com/office/drawing/2014/main" id="{C689BF37-DC0B-472E-B05B-12361657F59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416858" y="18648172"/>
                  <a:ext cx="1080120" cy="1080120"/>
                </a:xfrm>
                <a:prstGeom prst="rect">
                  <a:avLst/>
                </a:prstGeom>
              </p:spPr>
            </p:pic>
            <p:pic>
              <p:nvPicPr>
                <p:cNvPr id="2067" name="Graphic 2066" descr="Line arrow Clockwise curve">
                  <a:extLst>
                    <a:ext uri="{FF2B5EF4-FFF2-40B4-BE49-F238E27FC236}">
                      <a16:creationId xmlns:a16="http://schemas.microsoft.com/office/drawing/2014/main" id="{B8199493-3C82-42F9-B573-7C32AE126C4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10800000">
                  <a:off x="20821244" y="13267026"/>
                  <a:ext cx="1152128" cy="1152128"/>
                </a:xfrm>
                <a:prstGeom prst="rect">
                  <a:avLst/>
                </a:prstGeom>
              </p:spPr>
            </p:pic>
            <p:pic>
              <p:nvPicPr>
                <p:cNvPr id="74" name="Graphic 73" descr="Line arrow Straight">
                  <a:extLst>
                    <a:ext uri="{FF2B5EF4-FFF2-40B4-BE49-F238E27FC236}">
                      <a16:creationId xmlns:a16="http://schemas.microsoft.com/office/drawing/2014/main" id="{5A188496-6A04-4CA7-A036-2CAAF31A294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flipH="1">
                  <a:off x="17453101" y="15662746"/>
                  <a:ext cx="1130424" cy="1130424"/>
                </a:xfrm>
                <a:prstGeom prst="rect">
                  <a:avLst/>
                </a:prstGeom>
              </p:spPr>
            </p:pic>
            <p:pic>
              <p:nvPicPr>
                <p:cNvPr id="75" name="Graphic 74" descr="Line arrow Straight">
                  <a:extLst>
                    <a:ext uri="{FF2B5EF4-FFF2-40B4-BE49-F238E27FC236}">
                      <a16:creationId xmlns:a16="http://schemas.microsoft.com/office/drawing/2014/main" id="{16DD31D9-AE53-478F-B365-ADAA5A53C61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flipH="1">
                  <a:off x="17441862" y="12862818"/>
                  <a:ext cx="1130424" cy="1130424"/>
                </a:xfrm>
                <a:prstGeom prst="rect">
                  <a:avLst/>
                </a:prstGeom>
              </p:spPr>
            </p:pic>
            <p:pic>
              <p:nvPicPr>
                <p:cNvPr id="76" name="Graphic 75" descr="Line arrow Straight">
                  <a:extLst>
                    <a:ext uri="{FF2B5EF4-FFF2-40B4-BE49-F238E27FC236}">
                      <a16:creationId xmlns:a16="http://schemas.microsoft.com/office/drawing/2014/main" id="{825BD1E0-196F-4A52-A72D-1BDC79AFF5B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flipH="1">
                  <a:off x="17473160" y="18755394"/>
                  <a:ext cx="1130424" cy="1130424"/>
                </a:xfrm>
                <a:prstGeom prst="rect">
                  <a:avLst/>
                </a:prstGeom>
              </p:spPr>
            </p:pic>
            <p:pic>
              <p:nvPicPr>
                <p:cNvPr id="77" name="Graphic 76" descr="Line arrow Straight">
                  <a:extLst>
                    <a:ext uri="{FF2B5EF4-FFF2-40B4-BE49-F238E27FC236}">
                      <a16:creationId xmlns:a16="http://schemas.microsoft.com/office/drawing/2014/main" id="{4553A20D-F349-4E6E-8D5C-9ED4D650B21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rot="5400000" flipH="1">
                  <a:off x="19194636" y="16861730"/>
                  <a:ext cx="936104" cy="1130424"/>
                </a:xfrm>
                <a:prstGeom prst="rect">
                  <a:avLst/>
                </a:prstGeom>
              </p:spPr>
            </p:pic>
            <p:sp>
              <p:nvSpPr>
                <p:cNvPr id="2072" name="TextBox 2071">
                  <a:extLst>
                    <a:ext uri="{FF2B5EF4-FFF2-40B4-BE49-F238E27FC236}">
                      <a16:creationId xmlns:a16="http://schemas.microsoft.com/office/drawing/2014/main" id="{46B6DBDC-4CD1-4C17-AA1D-B5F7898608C4}"/>
                    </a:ext>
                  </a:extLst>
                </p:cNvPr>
                <p:cNvSpPr txBox="1"/>
                <p:nvPr/>
              </p:nvSpPr>
              <p:spPr>
                <a:xfrm>
                  <a:off x="20144451" y="14366602"/>
                  <a:ext cx="2808312" cy="954106"/>
                </a:xfrm>
                <a:prstGeom prst="rect">
                  <a:avLst/>
                </a:prstGeom>
                <a:noFill/>
              </p:spPr>
              <p:txBody>
                <a:bodyPr wrap="square" rtlCol="0">
                  <a:spAutoFit/>
                </a:bodyPr>
                <a:lstStyle/>
                <a:p>
                  <a:pPr algn="ctr"/>
                  <a:r>
                    <a:rPr lang="en-GB" sz="2800" b="1" dirty="0">
                      <a:latin typeface="Calibri" panose="020F0502020204030204" pitchFamily="34" charset="0"/>
                      <a:cs typeface="Calibri" panose="020F0502020204030204" pitchFamily="34" charset="0"/>
                    </a:rPr>
                    <a:t>Annotate in context</a:t>
                  </a:r>
                </a:p>
              </p:txBody>
            </p:sp>
            <p:sp>
              <p:nvSpPr>
                <p:cNvPr id="85" name="TextBox 84">
                  <a:extLst>
                    <a:ext uri="{FF2B5EF4-FFF2-40B4-BE49-F238E27FC236}">
                      <a16:creationId xmlns:a16="http://schemas.microsoft.com/office/drawing/2014/main" id="{60CE2027-200B-466D-BCE1-C1C8A3534D61}"/>
                    </a:ext>
                  </a:extLst>
                </p:cNvPr>
                <p:cNvSpPr txBox="1"/>
                <p:nvPr/>
              </p:nvSpPr>
              <p:spPr>
                <a:xfrm>
                  <a:off x="16217726" y="13942938"/>
                  <a:ext cx="1296144" cy="523220"/>
                </a:xfrm>
                <a:prstGeom prst="rect">
                  <a:avLst/>
                </a:prstGeom>
                <a:noFill/>
              </p:spPr>
              <p:txBody>
                <a:bodyPr wrap="square" rtlCol="0">
                  <a:spAutoFit/>
                </a:bodyPr>
                <a:lstStyle/>
                <a:p>
                  <a:r>
                    <a:rPr lang="en-GB" sz="2800" b="1" dirty="0">
                      <a:latin typeface="Calibri" panose="020F0502020204030204" pitchFamily="34" charset="0"/>
                      <a:cs typeface="Calibri" panose="020F0502020204030204" pitchFamily="34" charset="0"/>
                    </a:rPr>
                    <a:t>Corpus</a:t>
                  </a:r>
                </a:p>
              </p:txBody>
            </p:sp>
            <p:sp>
              <p:nvSpPr>
                <p:cNvPr id="86" name="TextBox 85">
                  <a:extLst>
                    <a:ext uri="{FF2B5EF4-FFF2-40B4-BE49-F238E27FC236}">
                      <a16:creationId xmlns:a16="http://schemas.microsoft.com/office/drawing/2014/main" id="{ECD671B0-B290-4FC6-A2E9-E2BC2770A784}"/>
                    </a:ext>
                  </a:extLst>
                </p:cNvPr>
                <p:cNvSpPr txBox="1"/>
                <p:nvPr/>
              </p:nvSpPr>
              <p:spPr>
                <a:xfrm>
                  <a:off x="15857686" y="16939726"/>
                  <a:ext cx="2232248" cy="523220"/>
                </a:xfrm>
                <a:prstGeom prst="rect">
                  <a:avLst/>
                </a:prstGeom>
                <a:noFill/>
              </p:spPr>
              <p:txBody>
                <a:bodyPr wrap="square" rtlCol="0">
                  <a:spAutoFit/>
                </a:bodyPr>
                <a:lstStyle/>
                <a:p>
                  <a:r>
                    <a:rPr lang="en-GB" sz="2800" b="1" dirty="0">
                      <a:latin typeface="Calibri" panose="020F0502020204030204" pitchFamily="34" charset="0"/>
                      <a:cs typeface="Calibri" panose="020F0502020204030204" pitchFamily="34" charset="0"/>
                    </a:rPr>
                    <a:t>Search terms</a:t>
                  </a:r>
                </a:p>
              </p:txBody>
            </p:sp>
            <p:sp>
              <p:nvSpPr>
                <p:cNvPr id="87" name="TextBox 86">
                  <a:extLst>
                    <a:ext uri="{FF2B5EF4-FFF2-40B4-BE49-F238E27FC236}">
                      <a16:creationId xmlns:a16="http://schemas.microsoft.com/office/drawing/2014/main" id="{5A035AC7-8056-4043-861C-82CEA94E5D03}"/>
                    </a:ext>
                  </a:extLst>
                </p:cNvPr>
                <p:cNvSpPr txBox="1"/>
                <p:nvPr/>
              </p:nvSpPr>
              <p:spPr>
                <a:xfrm>
                  <a:off x="15467153" y="19785588"/>
                  <a:ext cx="2808312" cy="954106"/>
                </a:xfrm>
                <a:prstGeom prst="rect">
                  <a:avLst/>
                </a:prstGeom>
                <a:noFill/>
              </p:spPr>
              <p:txBody>
                <a:bodyPr wrap="square" rtlCol="0">
                  <a:spAutoFit/>
                </a:bodyPr>
                <a:lstStyle/>
                <a:p>
                  <a:pPr algn="ctr"/>
                  <a:r>
                    <a:rPr lang="en-GB" sz="2800" b="1" dirty="0">
                      <a:latin typeface="Calibri" panose="020F0502020204030204" pitchFamily="34" charset="0"/>
                      <a:cs typeface="Calibri" panose="020F0502020204030204" pitchFamily="34" charset="0"/>
                    </a:rPr>
                    <a:t>Annotate entity boundaries</a:t>
                  </a:r>
                </a:p>
              </p:txBody>
            </p:sp>
            <p:sp>
              <p:nvSpPr>
                <p:cNvPr id="88" name="TextBox 87">
                  <a:extLst>
                    <a:ext uri="{FF2B5EF4-FFF2-40B4-BE49-F238E27FC236}">
                      <a16:creationId xmlns:a16="http://schemas.microsoft.com/office/drawing/2014/main" id="{9D4081DB-443C-4F63-A5F0-2AAAEC64B82D}"/>
                    </a:ext>
                  </a:extLst>
                </p:cNvPr>
                <p:cNvSpPr txBox="1"/>
                <p:nvPr/>
              </p:nvSpPr>
              <p:spPr>
                <a:xfrm>
                  <a:off x="18673074" y="17894993"/>
                  <a:ext cx="1944216" cy="954106"/>
                </a:xfrm>
                <a:prstGeom prst="rect">
                  <a:avLst/>
                </a:prstGeom>
                <a:noFill/>
              </p:spPr>
              <p:txBody>
                <a:bodyPr wrap="square" rtlCol="0">
                  <a:spAutoFit/>
                </a:bodyPr>
                <a:lstStyle/>
                <a:p>
                  <a:pPr algn="ctr"/>
                  <a:r>
                    <a:rPr lang="en-GB" sz="2800" b="1" dirty="0">
                      <a:latin typeface="Calibri" panose="020F0502020204030204" pitchFamily="34" charset="0"/>
                      <a:cs typeface="Calibri" panose="020F0502020204030204" pitchFamily="34" charset="0"/>
                    </a:rPr>
                    <a:t>Plot vector space</a:t>
                  </a:r>
                </a:p>
              </p:txBody>
            </p:sp>
            <p:sp>
              <p:nvSpPr>
                <p:cNvPr id="92" name="Rectangle: Rounded Corners 91">
                  <a:extLst>
                    <a:ext uri="{FF2B5EF4-FFF2-40B4-BE49-F238E27FC236}">
                      <a16:creationId xmlns:a16="http://schemas.microsoft.com/office/drawing/2014/main" id="{6B7872C6-B162-4DBD-988F-9D3499D42032}"/>
                    </a:ext>
                  </a:extLst>
                </p:cNvPr>
                <p:cNvSpPr/>
                <p:nvPr/>
              </p:nvSpPr>
              <p:spPr>
                <a:xfrm>
                  <a:off x="22050374" y="19389159"/>
                  <a:ext cx="2080632" cy="916649"/>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b="1" dirty="0"/>
                    <a:t>Clustering</a:t>
                  </a:r>
                </a:p>
              </p:txBody>
            </p:sp>
            <p:sp>
              <p:nvSpPr>
                <p:cNvPr id="93" name="TextBox 92">
                  <a:extLst>
                    <a:ext uri="{FF2B5EF4-FFF2-40B4-BE49-F238E27FC236}">
                      <a16:creationId xmlns:a16="http://schemas.microsoft.com/office/drawing/2014/main" id="{E8872F79-0285-4F30-A9F8-D717D5090303}"/>
                    </a:ext>
                  </a:extLst>
                </p:cNvPr>
                <p:cNvSpPr txBox="1"/>
                <p:nvPr/>
              </p:nvSpPr>
              <p:spPr>
                <a:xfrm>
                  <a:off x="20250174" y="20397271"/>
                  <a:ext cx="2088232" cy="954107"/>
                </a:xfrm>
                <a:prstGeom prst="rect">
                  <a:avLst/>
                </a:prstGeom>
                <a:noFill/>
              </p:spPr>
              <p:txBody>
                <a:bodyPr wrap="square" rtlCol="0">
                  <a:spAutoFit/>
                </a:bodyPr>
                <a:lstStyle/>
                <a:p>
                  <a:pPr algn="ctr"/>
                  <a:r>
                    <a:rPr lang="en-GB" sz="2800" b="1" dirty="0">
                      <a:latin typeface="Calibri" panose="020F0502020204030204" pitchFamily="34" charset="0"/>
                      <a:cs typeface="Calibri" panose="020F0502020204030204" pitchFamily="34" charset="0"/>
                    </a:rPr>
                    <a:t>Suggest structure</a:t>
                  </a:r>
                </a:p>
              </p:txBody>
            </p:sp>
            <p:sp>
              <p:nvSpPr>
                <p:cNvPr id="94" name="TextBox 93">
                  <a:extLst>
                    <a:ext uri="{FF2B5EF4-FFF2-40B4-BE49-F238E27FC236}">
                      <a16:creationId xmlns:a16="http://schemas.microsoft.com/office/drawing/2014/main" id="{9809F7B3-D5EF-4E84-954C-4875919259DE}"/>
                    </a:ext>
                  </a:extLst>
                </p:cNvPr>
                <p:cNvSpPr txBox="1"/>
                <p:nvPr/>
              </p:nvSpPr>
              <p:spPr>
                <a:xfrm>
                  <a:off x="18329991" y="11842159"/>
                  <a:ext cx="2592288" cy="954106"/>
                </a:xfrm>
                <a:prstGeom prst="rect">
                  <a:avLst/>
                </a:prstGeom>
                <a:noFill/>
              </p:spPr>
              <p:txBody>
                <a:bodyPr wrap="square" rtlCol="0">
                  <a:spAutoFit/>
                </a:bodyPr>
                <a:lstStyle/>
                <a:p>
                  <a:pPr algn="ctr"/>
                  <a:r>
                    <a:rPr lang="en-GB" sz="2800" b="1" dirty="0">
                      <a:latin typeface="Calibri" panose="020F0502020204030204" pitchFamily="34" charset="0"/>
                      <a:cs typeface="Calibri" panose="020F0502020204030204" pitchFamily="34" charset="0"/>
                    </a:rPr>
                    <a:t>Sentence representation</a:t>
                  </a:r>
                </a:p>
              </p:txBody>
            </p:sp>
            <p:sp>
              <p:nvSpPr>
                <p:cNvPr id="95" name="TextBox 94">
                  <a:extLst>
                    <a:ext uri="{FF2B5EF4-FFF2-40B4-BE49-F238E27FC236}">
                      <a16:creationId xmlns:a16="http://schemas.microsoft.com/office/drawing/2014/main" id="{E45528B9-C590-4875-8246-DACA158E81A3}"/>
                    </a:ext>
                  </a:extLst>
                </p:cNvPr>
                <p:cNvSpPr txBox="1"/>
                <p:nvPr/>
              </p:nvSpPr>
              <p:spPr>
                <a:xfrm>
                  <a:off x="18329684" y="14780335"/>
                  <a:ext cx="2664296" cy="954106"/>
                </a:xfrm>
                <a:prstGeom prst="rect">
                  <a:avLst/>
                </a:prstGeom>
                <a:noFill/>
              </p:spPr>
              <p:txBody>
                <a:bodyPr wrap="square" rtlCol="0">
                  <a:spAutoFit/>
                </a:bodyPr>
                <a:lstStyle/>
                <a:p>
                  <a:pPr algn="ctr"/>
                  <a:r>
                    <a:rPr lang="en-GB" sz="2800" b="1" dirty="0">
                      <a:latin typeface="Calibri" panose="020F0502020204030204" pitchFamily="34" charset="0"/>
                      <a:cs typeface="Calibri" panose="020F0502020204030204" pitchFamily="34" charset="0"/>
                    </a:rPr>
                    <a:t>Word representation</a:t>
                  </a:r>
                </a:p>
              </p:txBody>
            </p:sp>
            <p:pic>
              <p:nvPicPr>
                <p:cNvPr id="103" name="Graphic 102" descr="Line arrow Clockwise curve">
                  <a:extLst>
                    <a:ext uri="{FF2B5EF4-FFF2-40B4-BE49-F238E27FC236}">
                      <a16:creationId xmlns:a16="http://schemas.microsoft.com/office/drawing/2014/main" id="{E3427091-93A7-46B1-A82F-B8086FFBD42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flipH="1">
                  <a:off x="20821244" y="17102906"/>
                  <a:ext cx="1152128" cy="1152128"/>
                </a:xfrm>
                <a:prstGeom prst="rect">
                  <a:avLst/>
                </a:prstGeom>
              </p:spPr>
            </p:pic>
            <p:pic>
              <p:nvPicPr>
                <p:cNvPr id="33" name="Graphic 32" descr="Line arrow Counter clockwise curve">
                  <a:extLst>
                    <a:ext uri="{FF2B5EF4-FFF2-40B4-BE49-F238E27FC236}">
                      <a16:creationId xmlns:a16="http://schemas.microsoft.com/office/drawing/2014/main" id="{3A900222-11ED-4E77-9E76-39B415E47ED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rot="8100000">
                  <a:off x="22146289" y="16760961"/>
                  <a:ext cx="1130424" cy="1130424"/>
                </a:xfrm>
                <a:prstGeom prst="rect">
                  <a:avLst/>
                </a:prstGeom>
              </p:spPr>
            </p:pic>
            <p:sp>
              <p:nvSpPr>
                <p:cNvPr id="114" name="Rectangle: Rounded Corners 113">
                  <a:extLst>
                    <a:ext uri="{FF2B5EF4-FFF2-40B4-BE49-F238E27FC236}">
                      <a16:creationId xmlns:a16="http://schemas.microsoft.com/office/drawing/2014/main" id="{457AA48E-2AAE-4D78-B691-D9C8D35F9DE7}"/>
                    </a:ext>
                  </a:extLst>
                </p:cNvPr>
                <p:cNvSpPr/>
                <p:nvPr/>
              </p:nvSpPr>
              <p:spPr>
                <a:xfrm>
                  <a:off x="23385428" y="17355825"/>
                  <a:ext cx="2265346" cy="1224136"/>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b="1" dirty="0"/>
                    <a:t>Sequence Model</a:t>
                  </a:r>
                </a:p>
              </p:txBody>
            </p:sp>
            <p:pic>
              <p:nvPicPr>
                <p:cNvPr id="115" name="Graphic 114" descr="Line arrow Counter clockwise curve">
                  <a:extLst>
                    <a:ext uri="{FF2B5EF4-FFF2-40B4-BE49-F238E27FC236}">
                      <a16:creationId xmlns:a16="http://schemas.microsoft.com/office/drawing/2014/main" id="{7D20D8F2-D6BA-4F0A-ACEE-750446157C0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rot="8100000" flipH="1" flipV="1">
                  <a:off x="22290304" y="16256906"/>
                  <a:ext cx="1130424" cy="1130424"/>
                </a:xfrm>
                <a:prstGeom prst="rect">
                  <a:avLst/>
                </a:prstGeom>
              </p:spPr>
            </p:pic>
            <p:sp>
              <p:nvSpPr>
                <p:cNvPr id="116" name="TextBox 115">
                  <a:extLst>
                    <a:ext uri="{FF2B5EF4-FFF2-40B4-BE49-F238E27FC236}">
                      <a16:creationId xmlns:a16="http://schemas.microsoft.com/office/drawing/2014/main" id="{5A25A0D6-F377-4BA1-957E-1B413F993F49}"/>
                    </a:ext>
                  </a:extLst>
                </p:cNvPr>
                <p:cNvSpPr txBox="1"/>
                <p:nvPr/>
              </p:nvSpPr>
              <p:spPr>
                <a:xfrm>
                  <a:off x="23028101" y="16287093"/>
                  <a:ext cx="2808312" cy="954106"/>
                </a:xfrm>
                <a:prstGeom prst="rect">
                  <a:avLst/>
                </a:prstGeom>
                <a:noFill/>
              </p:spPr>
              <p:txBody>
                <a:bodyPr wrap="square" rtlCol="0">
                  <a:spAutoFit/>
                </a:bodyPr>
                <a:lstStyle/>
                <a:p>
                  <a:pPr algn="ctr"/>
                  <a:r>
                    <a:rPr lang="en-GB" sz="2800" b="1" dirty="0">
                      <a:latin typeface="Calibri" panose="020F0502020204030204" pitchFamily="34" charset="0"/>
                      <a:cs typeface="Calibri" panose="020F0502020204030204" pitchFamily="34" charset="0"/>
                    </a:rPr>
                    <a:t>Uncertainty Sampling</a:t>
                  </a:r>
                </a:p>
              </p:txBody>
            </p:sp>
            <p:pic>
              <p:nvPicPr>
                <p:cNvPr id="117" name="Graphic 116" descr="Line arrow Counter clockwise curve">
                  <a:extLst>
                    <a:ext uri="{FF2B5EF4-FFF2-40B4-BE49-F238E27FC236}">
                      <a16:creationId xmlns:a16="http://schemas.microsoft.com/office/drawing/2014/main" id="{9A3CF361-0050-4E1D-B3E4-C88C242A46D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rot="6300000">
                  <a:off x="20700316" y="19551270"/>
                  <a:ext cx="1130424" cy="1130424"/>
                </a:xfrm>
                <a:prstGeom prst="rect">
                  <a:avLst/>
                </a:prstGeom>
              </p:spPr>
            </p:pic>
            <p:pic>
              <p:nvPicPr>
                <p:cNvPr id="118" name="Graphic 117" descr="Line arrow Counter clockwise curve">
                  <a:extLst>
                    <a:ext uri="{FF2B5EF4-FFF2-40B4-BE49-F238E27FC236}">
                      <a16:creationId xmlns:a16="http://schemas.microsoft.com/office/drawing/2014/main" id="{DB77E5BB-CB72-47AC-951B-8A23E4696979}"/>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rot="6300000" flipH="1" flipV="1">
                  <a:off x="20737242" y="18995802"/>
                  <a:ext cx="1130424" cy="1130424"/>
                </a:xfrm>
                <a:prstGeom prst="rect">
                  <a:avLst/>
                </a:prstGeom>
              </p:spPr>
            </p:pic>
            <p:pic>
              <p:nvPicPr>
                <p:cNvPr id="35" name="Graphic 34" descr="Line arrow Slight curve">
                  <a:extLst>
                    <a:ext uri="{FF2B5EF4-FFF2-40B4-BE49-F238E27FC236}">
                      <a16:creationId xmlns:a16="http://schemas.microsoft.com/office/drawing/2014/main" id="{259522B3-7C8B-4AF2-82F9-1BAC4832C0A2}"/>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flipV="1">
                  <a:off x="22194390" y="14726642"/>
                  <a:ext cx="1296144" cy="1080120"/>
                </a:xfrm>
                <a:prstGeom prst="rect">
                  <a:avLst/>
                </a:prstGeom>
              </p:spPr>
            </p:pic>
            <p:pic>
              <p:nvPicPr>
                <p:cNvPr id="37" name="Graphic 36" descr="Table">
                  <a:extLst>
                    <a:ext uri="{FF2B5EF4-FFF2-40B4-BE49-F238E27FC236}">
                      <a16:creationId xmlns:a16="http://schemas.microsoft.com/office/drawing/2014/main" id="{993A19F4-2CB7-4265-9D31-94A6F5203E31}"/>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3759111" y="14510618"/>
                  <a:ext cx="1512168" cy="1512168"/>
                </a:xfrm>
                <a:prstGeom prst="rect">
                  <a:avLst/>
                </a:prstGeom>
              </p:spPr>
            </p:pic>
            <p:sp>
              <p:nvSpPr>
                <p:cNvPr id="126" name="TextBox 125">
                  <a:extLst>
                    <a:ext uri="{FF2B5EF4-FFF2-40B4-BE49-F238E27FC236}">
                      <a16:creationId xmlns:a16="http://schemas.microsoft.com/office/drawing/2014/main" id="{DD4AC29A-7ABA-4280-856A-94E404E54B0E}"/>
                    </a:ext>
                  </a:extLst>
                </p:cNvPr>
                <p:cNvSpPr txBox="1"/>
                <p:nvPr/>
              </p:nvSpPr>
              <p:spPr>
                <a:xfrm>
                  <a:off x="23437981" y="13817824"/>
                  <a:ext cx="2088232" cy="954107"/>
                </a:xfrm>
                <a:prstGeom prst="rect">
                  <a:avLst/>
                </a:prstGeom>
                <a:noFill/>
              </p:spPr>
              <p:txBody>
                <a:bodyPr wrap="square" rtlCol="0">
                  <a:spAutoFit/>
                </a:bodyPr>
                <a:lstStyle/>
                <a:p>
                  <a:pPr algn="ctr"/>
                  <a:r>
                    <a:rPr lang="en-GB" sz="2800" b="1" dirty="0">
                      <a:latin typeface="Calibri" panose="020F0502020204030204" pitchFamily="34" charset="0"/>
                      <a:cs typeface="Calibri" panose="020F0502020204030204" pitchFamily="34" charset="0"/>
                    </a:rPr>
                    <a:t>Discharge dataset</a:t>
                  </a:r>
                </a:p>
              </p:txBody>
            </p:sp>
            <p:pic>
              <p:nvPicPr>
                <p:cNvPr id="61" name="Graphic 60" descr="Label">
                  <a:extLst>
                    <a:ext uri="{FF2B5EF4-FFF2-40B4-BE49-F238E27FC236}">
                      <a16:creationId xmlns:a16="http://schemas.microsoft.com/office/drawing/2014/main" id="{70C97384-3D11-4D3B-A329-B224469E9894}"/>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6946918" y="17174914"/>
                  <a:ext cx="1490464" cy="1490464"/>
                </a:xfrm>
                <a:prstGeom prst="rect">
                  <a:avLst/>
                </a:prstGeom>
              </p:spPr>
            </p:pic>
            <p:pic>
              <p:nvPicPr>
                <p:cNvPr id="63" name="Graphic 62" descr="Line arrow Straight">
                  <a:extLst>
                    <a:ext uri="{FF2B5EF4-FFF2-40B4-BE49-F238E27FC236}">
                      <a16:creationId xmlns:a16="http://schemas.microsoft.com/office/drawing/2014/main" id="{830699A7-BBD9-4EC2-94D1-31EB537BC4B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rot="10800000">
                  <a:off x="25866798" y="17318930"/>
                  <a:ext cx="1152128" cy="1152128"/>
                </a:xfrm>
                <a:prstGeom prst="rect">
                  <a:avLst/>
                </a:prstGeom>
              </p:spPr>
            </p:pic>
            <p:sp>
              <p:nvSpPr>
                <p:cNvPr id="133" name="TextBox 132">
                  <a:extLst>
                    <a:ext uri="{FF2B5EF4-FFF2-40B4-BE49-F238E27FC236}">
                      <a16:creationId xmlns:a16="http://schemas.microsoft.com/office/drawing/2014/main" id="{C8C7E18D-0AA2-4DF3-9F39-EC85ECA4E000}"/>
                    </a:ext>
                  </a:extLst>
                </p:cNvPr>
                <p:cNvSpPr txBox="1"/>
                <p:nvPr/>
              </p:nvSpPr>
              <p:spPr>
                <a:xfrm>
                  <a:off x="26514870" y="16382032"/>
                  <a:ext cx="2088232" cy="954107"/>
                </a:xfrm>
                <a:prstGeom prst="rect">
                  <a:avLst/>
                </a:prstGeom>
                <a:noFill/>
              </p:spPr>
              <p:txBody>
                <a:bodyPr wrap="square" rtlCol="0">
                  <a:spAutoFit/>
                </a:bodyPr>
                <a:lstStyle/>
                <a:p>
                  <a:pPr algn="ctr"/>
                  <a:r>
                    <a:rPr lang="en-GB" sz="2800" b="1" dirty="0">
                      <a:latin typeface="Calibri" panose="020F0502020204030204" pitchFamily="34" charset="0"/>
                      <a:cs typeface="Calibri" panose="020F0502020204030204" pitchFamily="34" charset="0"/>
                    </a:rPr>
                    <a:t>Discharge tagger</a:t>
                  </a:r>
                </a:p>
              </p:txBody>
            </p:sp>
          </p:grpSp>
        </p:grpSp>
        <p:pic>
          <p:nvPicPr>
            <p:cNvPr id="79" name="Graphic 78" descr="Line arrow Straight">
              <a:extLst>
                <a:ext uri="{FF2B5EF4-FFF2-40B4-BE49-F238E27FC236}">
                  <a16:creationId xmlns:a16="http://schemas.microsoft.com/office/drawing/2014/main" id="{CED50AC6-C327-4DD2-85B3-C2BB6A09D08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rot="5400000" flipH="1">
              <a:off x="19498399" y="11251787"/>
              <a:ext cx="894729" cy="1080461"/>
            </a:xfrm>
            <a:prstGeom prst="rect">
              <a:avLst/>
            </a:prstGeom>
          </p:spPr>
        </p:pic>
      </p:gr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11"/>
          <p:cNvSpPr txBox="1">
            <a:spLocks noChangeArrowheads="1"/>
          </p:cNvSpPr>
          <p:nvPr/>
        </p:nvSpPr>
        <p:spPr bwMode="auto">
          <a:xfrm>
            <a:off x="3976688" y="1344613"/>
            <a:ext cx="1540986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altLang="en-US" sz="5400" dirty="0">
                <a:solidFill>
                  <a:schemeClr val="bg1"/>
                </a:solidFill>
                <a:latin typeface="Calibri" pitchFamily="34" charset="0"/>
              </a:rPr>
              <a:t>Alexander Downing</a:t>
            </a:r>
            <a:endParaRPr lang="en-US" altLang="en-US" sz="6600" dirty="0">
              <a:solidFill>
                <a:schemeClr val="bg1"/>
              </a:solidFill>
              <a:latin typeface="Calibri" pitchFamily="34" charset="0"/>
            </a:endParaRPr>
          </a:p>
          <a:p>
            <a:pPr eaLnBrk="1" hangingPunct="1"/>
            <a:r>
              <a:rPr lang="en-US" altLang="en-US" sz="3600" dirty="0">
                <a:solidFill>
                  <a:schemeClr val="bg1"/>
                </a:solidFill>
                <a:latin typeface="Calibri" pitchFamily="34" charset="0"/>
              </a:rPr>
              <a:t>Computer Science</a:t>
            </a:r>
            <a:endParaRPr lang="en-US" altLang="en-US" sz="8800" dirty="0">
              <a:solidFill>
                <a:schemeClr val="bg1"/>
              </a:solidFill>
              <a:latin typeface="Calibri" pitchFamily="34" charset="0"/>
            </a:endParaRPr>
          </a:p>
        </p:txBody>
      </p:sp>
      <p:sp>
        <p:nvSpPr>
          <p:cNvPr id="2057" name="TextBox 27"/>
          <p:cNvSpPr txBox="1">
            <a:spLocks noChangeArrowheads="1"/>
          </p:cNvSpPr>
          <p:nvPr/>
        </p:nvSpPr>
        <p:spPr bwMode="auto">
          <a:xfrm>
            <a:off x="4008438" y="3144838"/>
            <a:ext cx="1343342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altLang="en-US" sz="4000" b="1" dirty="0">
                <a:solidFill>
                  <a:schemeClr val="accent6">
                    <a:lumMod val="75000"/>
                  </a:schemeClr>
                </a:solidFill>
                <a:latin typeface="Calibri" pitchFamily="34" charset="0"/>
              </a:rPr>
              <a:t>HUMAN-CENTRIC APPROACHES TO LANGUAGE MODELLING AND ANNOTATION FOR NAMED ENTITY RECOGNITION TASKS</a:t>
            </a:r>
          </a:p>
        </p:txBody>
      </p:sp>
      <p:pic>
        <p:nvPicPr>
          <p:cNvPr id="4" name="Picture 3">
            <a:extLst>
              <a:ext uri="{FF2B5EF4-FFF2-40B4-BE49-F238E27FC236}">
                <a16:creationId xmlns:a16="http://schemas.microsoft.com/office/drawing/2014/main" id="{6F756812-BE26-43D4-90A0-420B976DCB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hidden">
          <a:xfrm>
            <a:off x="1830414" y="1460915"/>
            <a:ext cx="2016224" cy="2522247"/>
          </a:xfrm>
          <a:prstGeom prst="rect">
            <a:avLst/>
          </a:prstGeom>
        </p:spPr>
      </p:pic>
      <p:sp>
        <p:nvSpPr>
          <p:cNvPr id="9" name="Rectangle 8">
            <a:extLst>
              <a:ext uri="{FF2B5EF4-FFF2-40B4-BE49-F238E27FC236}">
                <a16:creationId xmlns:a16="http://schemas.microsoft.com/office/drawing/2014/main" id="{6583F375-5D11-4A7F-8125-053B3102A5A7}"/>
              </a:ext>
            </a:extLst>
          </p:cNvPr>
          <p:cNvSpPr/>
          <p:nvPr/>
        </p:nvSpPr>
        <p:spPr>
          <a:xfrm>
            <a:off x="1816126" y="4933554"/>
            <a:ext cx="12961440" cy="14473608"/>
          </a:xfrm>
          <a:prstGeom prst="rect">
            <a:avLst/>
          </a:prstGeom>
          <a:ln>
            <a:noFill/>
          </a:ln>
        </p:spPr>
        <p:style>
          <a:lnRef idx="2">
            <a:schemeClr val="dk1"/>
          </a:lnRef>
          <a:fillRef idx="1">
            <a:schemeClr val="lt1"/>
          </a:fillRef>
          <a:effectRef idx="0">
            <a:schemeClr val="dk1"/>
          </a:effectRef>
          <a:fontRef idx="minor">
            <a:schemeClr val="dk1"/>
          </a:fontRef>
        </p:style>
        <p:txBody>
          <a:bodyPr lIns="144000" tIns="144000" rIns="144000" bIns="144000"/>
          <a:lstStyle/>
          <a:p>
            <a:pPr>
              <a:defRPr/>
            </a:pPr>
            <a:r>
              <a:rPr lang="en-US" sz="3600" b="1" dirty="0">
                <a:solidFill>
                  <a:schemeClr val="accent6">
                    <a:lumMod val="75000"/>
                  </a:schemeClr>
                </a:solidFill>
                <a:latin typeface="+mj-lt"/>
                <a:ea typeface="ＭＳ Ｐゴシック" pitchFamily="34" charset="-128"/>
              </a:rPr>
              <a:t>Architecture:</a:t>
            </a:r>
            <a:br>
              <a:rPr lang="en-US" sz="3200" b="1" dirty="0">
                <a:solidFill>
                  <a:schemeClr val="accent6">
                    <a:lumMod val="75000"/>
                  </a:schemeClr>
                </a:solidFill>
                <a:ea typeface="ＭＳ Ｐゴシック" pitchFamily="34" charset="-128"/>
              </a:rPr>
            </a:br>
            <a:endParaRPr lang="en-GB" sz="2400" dirty="0"/>
          </a:p>
          <a:p>
            <a:pPr>
              <a:spcAft>
                <a:spcPts val="600"/>
              </a:spcAft>
              <a:defRPr/>
            </a:pPr>
            <a:r>
              <a:rPr lang="en-US" sz="2800" b="1" dirty="0">
                <a:solidFill>
                  <a:srgbClr val="000000"/>
                </a:solidFill>
                <a:ea typeface="ＭＳ Ｐゴシック" pitchFamily="34" charset="-128"/>
              </a:rPr>
              <a:t>Text representation:</a:t>
            </a:r>
          </a:p>
          <a:p>
            <a:pPr marL="901700" indent="-457200" algn="just">
              <a:buFont typeface="Arial" panose="020B0604020202020204" pitchFamily="34" charset="0"/>
              <a:buChar char="•"/>
            </a:pPr>
            <a:r>
              <a:rPr lang="en-US" sz="2400" dirty="0"/>
              <a:t>The system generates paragraph embeddings using the </a:t>
            </a:r>
            <a:r>
              <a:rPr lang="en-GB" sz="2400" dirty="0"/>
              <a:t>Distributed Memory (PV-DM) approach to </a:t>
            </a:r>
            <a:r>
              <a:rPr lang="en-US" sz="2400" dirty="0"/>
              <a:t>Doc2Vec [2]. This enables for similarity between sentences to be computed, whilst also generating word level embeddings in the process. Similarly, word embeddings are used for the entity search, and comprise the input features to the sequence model.</a:t>
            </a:r>
            <a:endParaRPr lang="en-US" sz="2800" b="1" dirty="0">
              <a:solidFill>
                <a:srgbClr val="000000"/>
              </a:solidFill>
              <a:ea typeface="ＭＳ Ｐゴシック" pitchFamily="34" charset="-128"/>
            </a:endParaRPr>
          </a:p>
          <a:p>
            <a:pPr>
              <a:spcBef>
                <a:spcPts val="1200"/>
              </a:spcBef>
              <a:spcAft>
                <a:spcPts val="600"/>
              </a:spcAft>
              <a:defRPr/>
            </a:pPr>
            <a:r>
              <a:rPr lang="en-US" sz="2800" b="1" dirty="0">
                <a:solidFill>
                  <a:srgbClr val="000000"/>
                </a:solidFill>
                <a:ea typeface="ＭＳ Ｐゴシック" pitchFamily="34" charset="-128"/>
              </a:rPr>
              <a:t>Unsupervised methods:</a:t>
            </a:r>
          </a:p>
          <a:p>
            <a:pPr marL="901700" indent="-546100" algn="just">
              <a:spcAft>
                <a:spcPts val="600"/>
              </a:spcAft>
              <a:buFont typeface="Arial" panose="020B0604020202020204" pitchFamily="34" charset="0"/>
              <a:buChar char="•"/>
            </a:pPr>
            <a:r>
              <a:rPr lang="en-US" sz="2400" dirty="0"/>
              <a:t>Along with the text representation, unsupervised methods are used to facilitate 2D views of the vector space. Principle Component Analysis (PCA) and </a:t>
            </a:r>
            <a:r>
              <a:rPr lang="en-GB" sz="2400" dirty="0"/>
              <a:t>Uniform Manifold Approximation and Projection </a:t>
            </a:r>
            <a:r>
              <a:rPr lang="en-US" sz="2400" dirty="0"/>
              <a:t>(UMAP) [3] are computed once a region is defined by the user’s search.</a:t>
            </a:r>
            <a:endParaRPr lang="en-GB" sz="2400" dirty="0"/>
          </a:p>
          <a:p>
            <a:pPr marL="901700" indent="-546100" algn="just">
              <a:buFont typeface="Arial" panose="020B0604020202020204" pitchFamily="34" charset="0"/>
              <a:buChar char="•"/>
            </a:pPr>
            <a:r>
              <a:rPr lang="en-US" sz="2400" dirty="0"/>
              <a:t>Points are clustered using </a:t>
            </a:r>
            <a:r>
              <a:rPr lang="en-GB" sz="2400" dirty="0"/>
              <a:t>the Ordering points to identify the </a:t>
            </a:r>
            <a:r>
              <a:rPr lang="en-GB" sz="2400" i="1" dirty="0"/>
              <a:t>clustering</a:t>
            </a:r>
            <a:r>
              <a:rPr lang="en-GB" sz="2400" dirty="0"/>
              <a:t> structure</a:t>
            </a:r>
            <a:r>
              <a:rPr lang="en-US" sz="2400" dirty="0"/>
              <a:t> (OPTICS) algorithm [4], which detects density-based structures within the word embeddings, highlighting areas of interest to the user.</a:t>
            </a:r>
            <a:endParaRPr lang="en-GB" sz="2400" dirty="0"/>
          </a:p>
          <a:p>
            <a:pPr>
              <a:spcBef>
                <a:spcPts val="1200"/>
              </a:spcBef>
              <a:spcAft>
                <a:spcPts val="600"/>
              </a:spcAft>
              <a:defRPr/>
            </a:pPr>
            <a:r>
              <a:rPr lang="en-US" sz="2800" b="1" dirty="0">
                <a:solidFill>
                  <a:srgbClr val="000000"/>
                </a:solidFill>
                <a:ea typeface="ＭＳ Ｐゴシック" pitchFamily="34" charset="-128"/>
              </a:rPr>
              <a:t>Similarity measures:</a:t>
            </a:r>
          </a:p>
          <a:p>
            <a:pPr marL="901700" indent="-546100" algn="just">
              <a:spcAft>
                <a:spcPts val="600"/>
              </a:spcAft>
              <a:buFont typeface="Arial" panose="020B0604020202020204" pitchFamily="34" charset="0"/>
              <a:buChar char="•"/>
            </a:pPr>
            <a:r>
              <a:rPr lang="en-US" sz="2400" dirty="0"/>
              <a:t>Cosign measures are used to attain documents and words for comparison and annotation. Returned values fall within a positive and negative range, so to denote degrees similarity and dissimilarity.</a:t>
            </a:r>
            <a:endParaRPr lang="en-GB" sz="2400" dirty="0"/>
          </a:p>
          <a:p>
            <a:pPr marL="901700" indent="-546100" algn="just">
              <a:buFont typeface="Arial" panose="020B0604020202020204" pitchFamily="34" charset="0"/>
              <a:buChar char="•"/>
            </a:pPr>
            <a:r>
              <a:rPr lang="en-US" sz="2400" dirty="0"/>
              <a:t>Term frequency-inverse document frequency (</a:t>
            </a:r>
            <a:r>
              <a:rPr lang="en-US" sz="2400" dirty="0" err="1"/>
              <a:t>tf-idf</a:t>
            </a:r>
            <a:r>
              <a:rPr lang="en-US" sz="2400" dirty="0"/>
              <a:t>) vectors computed via the document embeddings give rise to a set of significant words, which can be used as a starting point when beginning an entity search.</a:t>
            </a:r>
            <a:endParaRPr lang="en-GB" sz="2400" dirty="0"/>
          </a:p>
          <a:p>
            <a:pPr>
              <a:spcBef>
                <a:spcPts val="1200"/>
              </a:spcBef>
              <a:spcAft>
                <a:spcPts val="600"/>
              </a:spcAft>
              <a:defRPr/>
            </a:pPr>
            <a:r>
              <a:rPr lang="en-US" sz="2800" b="1" dirty="0">
                <a:solidFill>
                  <a:srgbClr val="000000"/>
                </a:solidFill>
                <a:ea typeface="ＭＳ Ｐゴシック" pitchFamily="34" charset="-128"/>
              </a:rPr>
              <a:t>Annotations and entity neighborhoods:</a:t>
            </a:r>
          </a:p>
          <a:p>
            <a:pPr marL="901700" indent="-546100" algn="just">
              <a:spcAft>
                <a:spcPts val="600"/>
              </a:spcAft>
              <a:buFont typeface="Arial" panose="020B0604020202020204" pitchFamily="34" charset="0"/>
              <a:buChar char="•"/>
            </a:pPr>
            <a:r>
              <a:rPr lang="en-US" sz="2400" dirty="0"/>
              <a:t>Once located, areas within the vector space that contain entities can be annotated by the user. Within the space, semantically similar entities appear close to one another, and therefore can be bounded into regions. Doing so assigns all captured points with the entity tag.</a:t>
            </a:r>
            <a:endParaRPr lang="en-GB" sz="2400" dirty="0"/>
          </a:p>
          <a:p>
            <a:pPr marL="901700" indent="-546100" algn="just">
              <a:buFont typeface="Arial" panose="020B0604020202020204" pitchFamily="34" charset="0"/>
              <a:buChar char="•"/>
            </a:pPr>
            <a:r>
              <a:rPr lang="en-US" sz="2400" dirty="0"/>
              <a:t>If new data is introduced into the Doc2Vec model, points which fall within these regions are automatically associated with the entity tag, prompting the user for validation.</a:t>
            </a:r>
            <a:endParaRPr lang="en-US" sz="2800" dirty="0">
              <a:solidFill>
                <a:srgbClr val="000000"/>
              </a:solidFill>
              <a:ea typeface="ＭＳ Ｐゴシック" pitchFamily="34" charset="-128"/>
            </a:endParaRPr>
          </a:p>
          <a:p>
            <a:pPr>
              <a:spcBef>
                <a:spcPts val="1200"/>
              </a:spcBef>
              <a:spcAft>
                <a:spcPts val="600"/>
              </a:spcAft>
              <a:defRPr/>
            </a:pPr>
            <a:r>
              <a:rPr lang="en-US" sz="2800" b="1" dirty="0">
                <a:solidFill>
                  <a:srgbClr val="000000"/>
                </a:solidFill>
                <a:ea typeface="ＭＳ Ｐゴシック" pitchFamily="34" charset="-128"/>
              </a:rPr>
              <a:t>Sequence model:</a:t>
            </a:r>
          </a:p>
          <a:p>
            <a:pPr marL="901700" indent="-546100" algn="just">
              <a:spcBef>
                <a:spcPts val="0"/>
              </a:spcBef>
              <a:spcAft>
                <a:spcPts val="600"/>
              </a:spcAft>
              <a:buFont typeface="Arial" panose="020B0604020202020204" pitchFamily="34" charset="0"/>
              <a:buChar char="•"/>
            </a:pPr>
            <a:r>
              <a:rPr lang="en-US" sz="2400" dirty="0"/>
              <a:t>Although still in development, a bidirectional LSTM variant [5] is anticipated to fulfil the final NER modeling requirements. </a:t>
            </a:r>
          </a:p>
          <a:p>
            <a:pPr marL="901700" indent="-546100" algn="just">
              <a:buFont typeface="Arial" panose="020B0604020202020204" pitchFamily="34" charset="0"/>
              <a:buChar char="•"/>
            </a:pPr>
            <a:r>
              <a:rPr lang="en-US" sz="2400" dirty="0"/>
              <a:t>Given the interactive nature of the system, the incorporation of Active Learning approaches such as uncertainty sampling are also planned, allowing the system to prompt the user to annotate a given instance that presents greater challenge.</a:t>
            </a:r>
            <a:endParaRPr lang="en-GB" sz="2400" dirty="0"/>
          </a:p>
        </p:txBody>
      </p:sp>
      <p:sp>
        <p:nvSpPr>
          <p:cNvPr id="2" name="TextBox 1">
            <a:extLst>
              <a:ext uri="{FF2B5EF4-FFF2-40B4-BE49-F238E27FC236}">
                <a16:creationId xmlns:a16="http://schemas.microsoft.com/office/drawing/2014/main" id="{766469E2-624E-486B-BE95-57A9AE37C17C}"/>
              </a:ext>
            </a:extLst>
          </p:cNvPr>
          <p:cNvSpPr txBox="1"/>
          <p:nvPr/>
        </p:nvSpPr>
        <p:spPr>
          <a:xfrm>
            <a:off x="15641662" y="5856015"/>
            <a:ext cx="10081120" cy="646331"/>
          </a:xfrm>
          <a:prstGeom prst="rect">
            <a:avLst/>
          </a:prstGeom>
          <a:noFill/>
        </p:spPr>
        <p:txBody>
          <a:bodyPr wrap="square" rtlCol="0">
            <a:spAutoFit/>
          </a:bodyPr>
          <a:lstStyle/>
          <a:p>
            <a:r>
              <a:rPr lang="en-US" sz="3600" b="1" dirty="0">
                <a:solidFill>
                  <a:schemeClr val="accent6">
                    <a:lumMod val="75000"/>
                  </a:schemeClr>
                </a:solidFill>
                <a:latin typeface="+mj-lt"/>
              </a:rPr>
              <a:t>Web Application:</a:t>
            </a:r>
            <a:endParaRPr lang="en-GB" sz="3600" dirty="0">
              <a:latin typeface="+mj-lt"/>
            </a:endParaRPr>
          </a:p>
        </p:txBody>
      </p:sp>
      <p:sp>
        <p:nvSpPr>
          <p:cNvPr id="10" name="Rectangle 9">
            <a:extLst>
              <a:ext uri="{FF2B5EF4-FFF2-40B4-BE49-F238E27FC236}">
                <a16:creationId xmlns:a16="http://schemas.microsoft.com/office/drawing/2014/main" id="{30557CD4-837B-4DE8-B1DE-220A468F71E7}"/>
              </a:ext>
            </a:extLst>
          </p:cNvPr>
          <p:cNvSpPr/>
          <p:nvPr/>
        </p:nvSpPr>
        <p:spPr>
          <a:xfrm>
            <a:off x="25074710" y="20055234"/>
            <a:ext cx="3816424" cy="7200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404D3ADA-E609-483E-B5A8-9EEC04202569}"/>
              </a:ext>
            </a:extLst>
          </p:cNvPr>
          <p:cNvSpPr/>
          <p:nvPr/>
        </p:nvSpPr>
        <p:spPr>
          <a:xfrm>
            <a:off x="1672110" y="19335154"/>
            <a:ext cx="3816424" cy="12961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A close up of a stop sign&#10;&#10;Description automatically generated">
            <a:extLst>
              <a:ext uri="{FF2B5EF4-FFF2-40B4-BE49-F238E27FC236}">
                <a16:creationId xmlns:a16="http://schemas.microsoft.com/office/drawing/2014/main" id="{7ED7ED33-0A84-451F-9AA1-D6EFAD91EFD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16126" y="19551178"/>
            <a:ext cx="2592288" cy="1269816"/>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082957FF-4042-4E55-9771-3835F23D343E}"/>
              </a:ext>
            </a:extLst>
          </p:cNvPr>
          <p:cNvPicPr>
            <a:picLocks noChangeAspect="1"/>
          </p:cNvPicPr>
          <p:nvPr/>
        </p:nvPicPr>
        <p:blipFill rotWithShape="1">
          <a:blip r:embed="rId5">
            <a:extLst>
              <a:ext uri="{28A0092B-C50C-407E-A947-70E740481C1C}">
                <a14:useLocalDpi xmlns:a14="http://schemas.microsoft.com/office/drawing/2010/main" val="0"/>
              </a:ext>
            </a:extLst>
          </a:blip>
          <a:srcRect l="6990" t="2" r="21026" b="36487"/>
          <a:stretch/>
        </p:blipFill>
        <p:spPr>
          <a:xfrm>
            <a:off x="15713670" y="7093794"/>
            <a:ext cx="13707672" cy="9595370"/>
          </a:xfrm>
          <a:prstGeom prst="rect">
            <a:avLst/>
          </a:prstGeom>
          <a:effectLst>
            <a:softEdge rad="0"/>
          </a:effectLst>
        </p:spPr>
      </p:pic>
      <p:sp>
        <p:nvSpPr>
          <p:cNvPr id="7" name="TextBox 6">
            <a:extLst>
              <a:ext uri="{FF2B5EF4-FFF2-40B4-BE49-F238E27FC236}">
                <a16:creationId xmlns:a16="http://schemas.microsoft.com/office/drawing/2014/main" id="{A1983130-7A2A-4F8D-A01B-27FE1F506854}"/>
              </a:ext>
            </a:extLst>
          </p:cNvPr>
          <p:cNvSpPr txBox="1"/>
          <p:nvPr/>
        </p:nvSpPr>
        <p:spPr>
          <a:xfrm>
            <a:off x="17945918" y="16814874"/>
            <a:ext cx="9361040" cy="1446550"/>
          </a:xfrm>
          <a:prstGeom prst="rect">
            <a:avLst/>
          </a:prstGeom>
          <a:noFill/>
        </p:spPr>
        <p:txBody>
          <a:bodyPr wrap="square" rtlCol="0">
            <a:spAutoFit/>
          </a:bodyPr>
          <a:lstStyle/>
          <a:p>
            <a:pPr algn="just"/>
            <a:r>
              <a:rPr lang="en-GB" sz="2200" i="1" dirty="0">
                <a:latin typeface="+mn-lt"/>
              </a:rPr>
              <a:t>Fig 3. Mock-up design of the application, centring around the search and annotation views. The former is used to explore and target entities within the word space, where the latter shows the chosen entitles in context during an annotation session.</a:t>
            </a:r>
          </a:p>
        </p:txBody>
      </p:sp>
    </p:spTree>
    <p:extLst>
      <p:ext uri="{BB962C8B-B14F-4D97-AF65-F5344CB8AC3E}">
        <p14:creationId xmlns:p14="http://schemas.microsoft.com/office/powerpoint/2010/main" val="246781569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6AE35B7-69C0-481E-92B3-3CCD9223F35C}"/>
              </a:ext>
            </a:extLst>
          </p:cNvPr>
          <p:cNvSpPr/>
          <p:nvPr/>
        </p:nvSpPr>
        <p:spPr>
          <a:xfrm>
            <a:off x="1672110" y="19335154"/>
            <a:ext cx="3816424" cy="12961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0" name="TextBox 11"/>
          <p:cNvSpPr txBox="1">
            <a:spLocks noChangeArrowheads="1"/>
          </p:cNvSpPr>
          <p:nvPr/>
        </p:nvSpPr>
        <p:spPr bwMode="auto">
          <a:xfrm>
            <a:off x="3976688" y="1344613"/>
            <a:ext cx="1540986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altLang="en-US" sz="5400" dirty="0">
                <a:solidFill>
                  <a:schemeClr val="bg1"/>
                </a:solidFill>
                <a:latin typeface="Calibri" pitchFamily="34" charset="0"/>
              </a:rPr>
              <a:t>Alexander Downing</a:t>
            </a:r>
            <a:endParaRPr lang="en-US" altLang="en-US" sz="6600" dirty="0">
              <a:solidFill>
                <a:schemeClr val="bg1"/>
              </a:solidFill>
              <a:latin typeface="Calibri" pitchFamily="34" charset="0"/>
            </a:endParaRPr>
          </a:p>
          <a:p>
            <a:pPr eaLnBrk="1" hangingPunct="1"/>
            <a:r>
              <a:rPr lang="en-US" altLang="en-US" sz="3600" dirty="0">
                <a:solidFill>
                  <a:schemeClr val="bg1"/>
                </a:solidFill>
                <a:latin typeface="Calibri" pitchFamily="34" charset="0"/>
              </a:rPr>
              <a:t>Computer Science</a:t>
            </a:r>
            <a:endParaRPr lang="en-US" altLang="en-US" sz="8800" dirty="0">
              <a:solidFill>
                <a:schemeClr val="bg1"/>
              </a:solidFill>
              <a:latin typeface="Calibri" pitchFamily="34" charset="0"/>
            </a:endParaRPr>
          </a:p>
        </p:txBody>
      </p:sp>
      <p:sp>
        <p:nvSpPr>
          <p:cNvPr id="21" name="Rectangle 20"/>
          <p:cNvSpPr/>
          <p:nvPr/>
        </p:nvSpPr>
        <p:spPr>
          <a:xfrm>
            <a:off x="1888927" y="4933554"/>
            <a:ext cx="13320687" cy="12313368"/>
          </a:xfrm>
          <a:prstGeom prst="rect">
            <a:avLst/>
          </a:prstGeom>
          <a:ln>
            <a:noFill/>
          </a:ln>
        </p:spPr>
        <p:style>
          <a:lnRef idx="2">
            <a:schemeClr val="dk1"/>
          </a:lnRef>
          <a:fillRef idx="1">
            <a:schemeClr val="lt1"/>
          </a:fillRef>
          <a:effectRef idx="0">
            <a:schemeClr val="dk1"/>
          </a:effectRef>
          <a:fontRef idx="minor">
            <a:schemeClr val="dk1"/>
          </a:fontRef>
        </p:style>
        <p:txBody>
          <a:bodyPr lIns="144000" tIns="144000" rIns="144000" bIns="144000"/>
          <a:lstStyle/>
          <a:p>
            <a:pPr>
              <a:defRPr/>
            </a:pPr>
            <a:r>
              <a:rPr lang="en-US" sz="3600" b="1" dirty="0">
                <a:solidFill>
                  <a:schemeClr val="accent6">
                    <a:lumMod val="75000"/>
                  </a:schemeClr>
                </a:solidFill>
                <a:ea typeface="ＭＳ Ｐゴシック" charset="0"/>
                <a:cs typeface="ＭＳ Ｐゴシック" charset="0"/>
              </a:rPr>
              <a:t>Project Plan &amp; Milestones:</a:t>
            </a:r>
          </a:p>
          <a:p>
            <a:pPr>
              <a:spcBef>
                <a:spcPct val="50000"/>
              </a:spcBef>
              <a:defRPr/>
            </a:pPr>
            <a:endParaRPr lang="en-GB" sz="2400" b="1" dirty="0">
              <a:solidFill>
                <a:srgbClr val="000000"/>
              </a:solidFill>
              <a:ea typeface="ＭＳ Ｐゴシック" charset="0"/>
              <a:cs typeface="Calibri" charset="0"/>
            </a:endParaRPr>
          </a:p>
          <a:p>
            <a:pPr>
              <a:spcBef>
                <a:spcPct val="50000"/>
              </a:spcBef>
              <a:defRPr/>
            </a:pPr>
            <a:r>
              <a:rPr lang="en-GB" sz="2800" b="1" dirty="0">
                <a:solidFill>
                  <a:srgbClr val="000000"/>
                </a:solidFill>
                <a:ea typeface="ＭＳ Ｐゴシック" charset="0"/>
                <a:cs typeface="Calibri" charset="0"/>
              </a:rPr>
              <a:t>Met</a:t>
            </a:r>
            <a:r>
              <a:rPr lang="en-GB" sz="2800" b="1" i="1" dirty="0">
                <a:solidFill>
                  <a:srgbClr val="000000"/>
                </a:solidFill>
                <a:ea typeface="ＭＳ Ｐゴシック" charset="0"/>
                <a:cs typeface="Calibri" charset="0"/>
              </a:rPr>
              <a:t>:</a:t>
            </a:r>
          </a:p>
          <a:p>
            <a:pPr marL="1069975" lvl="1" indent="-457200">
              <a:spcBef>
                <a:spcPts val="1800"/>
              </a:spcBef>
              <a:buFont typeface="+mj-lt"/>
              <a:buAutoNum type="arabicPeriod"/>
              <a:defRPr/>
            </a:pPr>
            <a:r>
              <a:rPr lang="en-GB" sz="2400" dirty="0">
                <a:solidFill>
                  <a:srgbClr val="000000"/>
                </a:solidFill>
                <a:ea typeface="ＭＳ Ｐゴシック" charset="0"/>
                <a:cs typeface="Calibri" charset="0"/>
              </a:rPr>
              <a:t>Implemented and evaluated the applicability of a variety of NLP technologies to meet the fundamental project aims.</a:t>
            </a:r>
          </a:p>
          <a:p>
            <a:pPr marL="1069975" lvl="1" indent="-457200">
              <a:spcBef>
                <a:spcPts val="1800"/>
              </a:spcBef>
              <a:buFont typeface="+mj-lt"/>
              <a:buAutoNum type="arabicPeriod"/>
              <a:defRPr/>
            </a:pPr>
            <a:r>
              <a:rPr lang="en-GB" sz="2400" dirty="0">
                <a:solidFill>
                  <a:srgbClr val="000000"/>
                </a:solidFill>
                <a:ea typeface="ＭＳ Ｐゴシック" charset="0"/>
                <a:cs typeface="Calibri" charset="0"/>
              </a:rPr>
              <a:t>Defined a global overview of the system, and developed a scaffolding to both front and backend of the web application.</a:t>
            </a:r>
            <a:endParaRPr lang="en-GB" sz="2400" b="1" dirty="0">
              <a:solidFill>
                <a:srgbClr val="000000"/>
              </a:solidFill>
              <a:ea typeface="ＭＳ Ｐゴシック" charset="0"/>
              <a:cs typeface="Calibri" charset="0"/>
            </a:endParaRPr>
          </a:p>
          <a:p>
            <a:pPr>
              <a:spcBef>
                <a:spcPts val="2400"/>
              </a:spcBef>
              <a:defRPr/>
            </a:pPr>
            <a:r>
              <a:rPr lang="en-GB" sz="2800" b="1" dirty="0">
                <a:solidFill>
                  <a:srgbClr val="000000"/>
                </a:solidFill>
                <a:ea typeface="ＭＳ Ｐゴシック" charset="0"/>
                <a:cs typeface="Calibri" charset="0"/>
              </a:rPr>
              <a:t>Future:</a:t>
            </a:r>
          </a:p>
          <a:p>
            <a:pPr marL="1069975" lvl="1" indent="-457200">
              <a:spcBef>
                <a:spcPts val="1800"/>
              </a:spcBef>
              <a:buFont typeface="+mj-lt"/>
              <a:buAutoNum type="arabicPeriod"/>
              <a:defRPr/>
            </a:pPr>
            <a:r>
              <a:rPr lang="en-GB" sz="2400" dirty="0">
                <a:solidFill>
                  <a:srgbClr val="000000"/>
                </a:solidFill>
                <a:ea typeface="ＭＳ Ｐゴシック" charset="0"/>
                <a:cs typeface="Calibri" charset="0"/>
              </a:rPr>
              <a:t>Incorporate</a:t>
            </a:r>
            <a:r>
              <a:rPr lang="en-GB" sz="2400" b="1" dirty="0">
                <a:solidFill>
                  <a:srgbClr val="000000"/>
                </a:solidFill>
                <a:ea typeface="ＭＳ Ｐゴシック" charset="0"/>
                <a:cs typeface="Calibri" charset="0"/>
              </a:rPr>
              <a:t> </a:t>
            </a:r>
            <a:r>
              <a:rPr lang="en-GB" sz="2400" dirty="0">
                <a:solidFill>
                  <a:srgbClr val="000000"/>
                </a:solidFill>
                <a:ea typeface="ＭＳ Ｐゴシック" charset="0"/>
                <a:cs typeface="Calibri" charset="0"/>
              </a:rPr>
              <a:t>modelling workflow, and active learning procedures to system.</a:t>
            </a:r>
          </a:p>
          <a:p>
            <a:pPr marL="1069975" lvl="1" indent="-457200">
              <a:spcBef>
                <a:spcPts val="1800"/>
              </a:spcBef>
              <a:buFont typeface="+mj-lt"/>
              <a:buAutoNum type="arabicPeriod"/>
              <a:defRPr/>
            </a:pPr>
            <a:r>
              <a:rPr lang="en-GB" sz="2400" dirty="0">
                <a:solidFill>
                  <a:srgbClr val="000000"/>
                </a:solidFill>
                <a:ea typeface="ＭＳ Ｐゴシック" charset="0"/>
                <a:cs typeface="Calibri" charset="0"/>
              </a:rPr>
              <a:t>Mature both the document and word similarly measures.</a:t>
            </a:r>
          </a:p>
          <a:p>
            <a:pPr marL="1069975" lvl="1" indent="-457200">
              <a:spcBef>
                <a:spcPts val="1800"/>
              </a:spcBef>
              <a:buFont typeface="+mj-lt"/>
              <a:buAutoNum type="arabicPeriod"/>
              <a:defRPr/>
            </a:pPr>
            <a:r>
              <a:rPr lang="en-GB" sz="2400" dirty="0"/>
              <a:t>Incorporate a wider variety of options for projecting and investigating the data.</a:t>
            </a:r>
            <a:endParaRPr lang="en-GB" sz="2400" dirty="0">
              <a:solidFill>
                <a:srgbClr val="000000"/>
              </a:solidFill>
              <a:ea typeface="ＭＳ Ｐゴシック" charset="0"/>
              <a:cs typeface="Calibri" charset="0"/>
            </a:endParaRPr>
          </a:p>
          <a:p>
            <a:pPr marL="1069975" lvl="1" indent="-457200">
              <a:spcBef>
                <a:spcPts val="1800"/>
              </a:spcBef>
              <a:buFont typeface="+mj-lt"/>
              <a:buAutoNum type="arabicPeriod"/>
              <a:defRPr/>
            </a:pPr>
            <a:r>
              <a:rPr lang="en-GB" sz="2400" dirty="0">
                <a:solidFill>
                  <a:srgbClr val="000000"/>
                </a:solidFill>
                <a:ea typeface="ＭＳ Ｐゴシック" charset="0"/>
                <a:cs typeface="Calibri" charset="0"/>
              </a:rPr>
              <a:t>Develop session </a:t>
            </a:r>
            <a:r>
              <a:rPr lang="en-GB" sz="2400" dirty="0"/>
              <a:t>analytics and report progress, such as, number of annotations per entity.</a:t>
            </a:r>
          </a:p>
          <a:p>
            <a:pPr marL="1069975" lvl="1" indent="-457200">
              <a:spcBef>
                <a:spcPts val="1800"/>
              </a:spcBef>
              <a:buFont typeface="+mj-lt"/>
              <a:buAutoNum type="arabicPeriod"/>
              <a:defRPr/>
            </a:pPr>
            <a:r>
              <a:rPr lang="en-GB" sz="2400" dirty="0"/>
              <a:t>Find more tangible approach to generating suggestions regarding areas of interest to the user, replacing the </a:t>
            </a:r>
            <a:r>
              <a:rPr lang="en-GB" sz="2400" dirty="0" err="1"/>
              <a:t>tf-idf</a:t>
            </a:r>
            <a:r>
              <a:rPr lang="en-GB" sz="2400" dirty="0"/>
              <a:t> approach.</a:t>
            </a:r>
            <a:endParaRPr lang="en-GB" sz="2400" dirty="0">
              <a:solidFill>
                <a:srgbClr val="000000"/>
              </a:solidFill>
              <a:ea typeface="ＭＳ Ｐゴシック" charset="0"/>
              <a:cs typeface="Calibri" charset="0"/>
            </a:endParaRPr>
          </a:p>
          <a:p>
            <a:pPr marL="1069975" lvl="1" indent="-457200">
              <a:spcBef>
                <a:spcPts val="1800"/>
              </a:spcBef>
              <a:buFont typeface="+mj-lt"/>
              <a:buAutoNum type="arabicPeriod"/>
              <a:defRPr/>
            </a:pPr>
            <a:r>
              <a:rPr lang="en-GB" sz="2400" dirty="0">
                <a:solidFill>
                  <a:srgbClr val="000000"/>
                </a:solidFill>
                <a:ea typeface="ＭＳ Ｐゴシック" charset="0"/>
                <a:cs typeface="Calibri" charset="0"/>
              </a:rPr>
              <a:t>Improve overall runtime.</a:t>
            </a:r>
          </a:p>
          <a:p>
            <a:endParaRPr lang="en-GB" sz="2400" b="1" i="1" dirty="0"/>
          </a:p>
          <a:p>
            <a:pPr>
              <a:spcBef>
                <a:spcPts val="1800"/>
              </a:spcBef>
              <a:spcAft>
                <a:spcPts val="600"/>
              </a:spcAft>
            </a:pPr>
            <a:r>
              <a:rPr lang="en-GB" sz="2800" b="1" dirty="0"/>
              <a:t>Potential:</a:t>
            </a:r>
          </a:p>
          <a:p>
            <a:pPr marL="1069975" indent="-457200">
              <a:lnSpc>
                <a:spcPct val="150000"/>
              </a:lnSpc>
              <a:buFont typeface="+mj-lt"/>
              <a:buAutoNum type="arabicPeriod"/>
            </a:pPr>
            <a:r>
              <a:rPr lang="en-GB" sz="2400" dirty="0"/>
              <a:t>Develop ways of streaming data into the system.</a:t>
            </a:r>
          </a:p>
          <a:p>
            <a:pPr marL="1069975" indent="-457200">
              <a:lnSpc>
                <a:spcPct val="150000"/>
              </a:lnSpc>
              <a:buFont typeface="+mj-lt"/>
              <a:buAutoNum type="arabicPeriod"/>
            </a:pPr>
            <a:r>
              <a:rPr lang="en-GB" sz="2400" dirty="0"/>
              <a:t>Offer togglable options for text pre-</a:t>
            </a:r>
            <a:r>
              <a:rPr lang="en-GB" sz="2400" dirty="0" err="1"/>
              <a:t>preprocessing</a:t>
            </a:r>
            <a:r>
              <a:rPr lang="en-GB" sz="2400" dirty="0"/>
              <a:t>.</a:t>
            </a:r>
          </a:p>
          <a:p>
            <a:pPr marL="1069975" indent="-457200">
              <a:lnSpc>
                <a:spcPct val="150000"/>
              </a:lnSpc>
              <a:buFont typeface="+mj-lt"/>
              <a:buAutoNum type="arabicPeriod"/>
            </a:pPr>
            <a:r>
              <a:rPr lang="en-GB" sz="2400" dirty="0"/>
              <a:t>Generalise approach to enable an assortment of annotation tasks aside from NER, for example, document classification.</a:t>
            </a:r>
          </a:p>
          <a:p>
            <a:endParaRPr lang="en-GB" sz="2800" b="1" i="1" dirty="0"/>
          </a:p>
        </p:txBody>
      </p:sp>
      <p:sp>
        <p:nvSpPr>
          <p:cNvPr id="24" name="Rectangle 23"/>
          <p:cNvSpPr/>
          <p:nvPr/>
        </p:nvSpPr>
        <p:spPr>
          <a:xfrm>
            <a:off x="1960142" y="17318930"/>
            <a:ext cx="27003000" cy="2160240"/>
          </a:xfrm>
          <a:prstGeom prst="rect">
            <a:avLst/>
          </a:prstGeom>
          <a:ln>
            <a:noFill/>
          </a:ln>
        </p:spPr>
        <p:style>
          <a:lnRef idx="2">
            <a:schemeClr val="dk1"/>
          </a:lnRef>
          <a:fillRef idx="1">
            <a:schemeClr val="lt1"/>
          </a:fillRef>
          <a:effectRef idx="0">
            <a:schemeClr val="dk1"/>
          </a:effectRef>
          <a:fontRef idx="minor">
            <a:schemeClr val="dk1"/>
          </a:fontRef>
        </p:style>
        <p:txBody>
          <a:bodyPr lIns="144000" tIns="144000" rIns="144000" bIns="144000" numCol="2" spcCol="720000"/>
          <a:lstStyle/>
          <a:p>
            <a:pPr>
              <a:defRPr/>
            </a:pPr>
            <a:r>
              <a:rPr lang="en-US" sz="2000" dirty="0"/>
              <a:t>[1] "Prodigy · An annotation tool for AI, Machine Learning &amp; NLP", </a:t>
            </a:r>
            <a:r>
              <a:rPr lang="en-US" sz="2000" i="1" dirty="0"/>
              <a:t>Prodigy</a:t>
            </a:r>
            <a:r>
              <a:rPr lang="en-US" sz="2000" dirty="0"/>
              <a:t>, 2020. [Online]. Available: https://prodi.gy/. [Accessed: 29- Jan- 2020]</a:t>
            </a:r>
          </a:p>
          <a:p>
            <a:pPr>
              <a:defRPr/>
            </a:pPr>
            <a:r>
              <a:rPr lang="en-US" sz="2000" dirty="0"/>
              <a:t>[2] Q. Le and T. </a:t>
            </a:r>
            <a:r>
              <a:rPr lang="en-US" sz="2000" dirty="0" err="1"/>
              <a:t>Mikolov</a:t>
            </a:r>
            <a:r>
              <a:rPr lang="en-US" sz="2000" dirty="0"/>
              <a:t>, "Distributed Representations of Sentences and Documents", </a:t>
            </a:r>
            <a:r>
              <a:rPr lang="en-US" sz="2000" i="1" dirty="0"/>
              <a:t>arXiv.org</a:t>
            </a:r>
            <a:r>
              <a:rPr lang="en-US" sz="2000" dirty="0"/>
              <a:t>, 2014. [Online]. Available: https://arxiv.org/abs/1405.4053. [Accessed: 29- Jan- 2020].</a:t>
            </a:r>
          </a:p>
          <a:p>
            <a:pPr>
              <a:defRPr/>
            </a:pPr>
            <a:r>
              <a:rPr lang="en-US" sz="2000" dirty="0"/>
              <a:t>[3] L. McInnes, J. Healy and J. Melville, "UMAP: Uniform Manifold Approximation and Projection for Dimension Reduction", </a:t>
            </a:r>
            <a:r>
              <a:rPr lang="en-US" sz="2000" i="1" dirty="0"/>
              <a:t>arXiv.org</a:t>
            </a:r>
            <a:r>
              <a:rPr lang="en-US" sz="2000" dirty="0"/>
              <a:t>, 2018. [Online]. Available: https://arxiv.org/abs/1802.03426. [Accessed: 29- Jan- 2020].</a:t>
            </a:r>
          </a:p>
          <a:p>
            <a:pPr>
              <a:defRPr/>
            </a:pPr>
            <a:r>
              <a:rPr lang="en-US" sz="2000" dirty="0"/>
              <a:t>[4] "OPTICS | Proceedings of the 1999 ACM SIGMOD international conference on Management of data", </a:t>
            </a:r>
            <a:r>
              <a:rPr lang="en-US" sz="2000" i="1" dirty="0"/>
              <a:t>Dl.acm.org</a:t>
            </a:r>
            <a:r>
              <a:rPr lang="en-US" sz="2000" dirty="0"/>
              <a:t>, 1999. [Online]. Available: https://dl.acm.org/doi/10.1145/304182.304187. [Accessed: 29- Jan- 2020].</a:t>
            </a:r>
          </a:p>
          <a:p>
            <a:pPr>
              <a:defRPr/>
            </a:pPr>
            <a:r>
              <a:rPr lang="en-GB" sz="2000" dirty="0"/>
              <a:t>[5] Z. Huang, W. Xu and K. Yu, "Bidirectional LSTM-CRF Models for Sequence Tagging", </a:t>
            </a:r>
            <a:r>
              <a:rPr lang="en-GB" sz="2000" i="1" dirty="0"/>
              <a:t>arXiv.org</a:t>
            </a:r>
            <a:r>
              <a:rPr lang="en-GB" sz="2000" dirty="0"/>
              <a:t>, 2015. [Online]. Available: https://arxiv.org/abs/1508.01991. [Accessed: 29- Jan- 2020].</a:t>
            </a:r>
            <a:endParaRPr lang="en-US" sz="2000" b="1" dirty="0">
              <a:solidFill>
                <a:srgbClr val="000000"/>
              </a:solidFill>
              <a:ea typeface="ＭＳ Ｐゴシック" charset="0"/>
              <a:cs typeface="ＭＳ Ｐゴシック" charset="0"/>
            </a:endParaRPr>
          </a:p>
          <a:p>
            <a:pPr>
              <a:defRPr/>
            </a:pPr>
            <a:r>
              <a:rPr lang="en-US" sz="2000" dirty="0"/>
              <a:t>.</a:t>
            </a:r>
          </a:p>
        </p:txBody>
      </p:sp>
      <p:sp>
        <p:nvSpPr>
          <p:cNvPr id="2057" name="TextBox 27"/>
          <p:cNvSpPr txBox="1">
            <a:spLocks noChangeArrowheads="1"/>
          </p:cNvSpPr>
          <p:nvPr/>
        </p:nvSpPr>
        <p:spPr bwMode="auto">
          <a:xfrm>
            <a:off x="4008438" y="3144838"/>
            <a:ext cx="1314539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altLang="en-US" sz="4000" b="1" dirty="0">
                <a:solidFill>
                  <a:schemeClr val="accent6">
                    <a:lumMod val="75000"/>
                  </a:schemeClr>
                </a:solidFill>
                <a:latin typeface="Calibri" pitchFamily="34" charset="0"/>
              </a:rPr>
              <a:t>HUMAN-CENTRIC APPROACHES TO LANGUAGE MODELLING AND ANNOTATION FOR NAMED ENTITY RECOGNITION TASKS</a:t>
            </a:r>
          </a:p>
        </p:txBody>
      </p:sp>
      <p:pic>
        <p:nvPicPr>
          <p:cNvPr id="4" name="Picture 3">
            <a:extLst>
              <a:ext uri="{FF2B5EF4-FFF2-40B4-BE49-F238E27FC236}">
                <a16:creationId xmlns:a16="http://schemas.microsoft.com/office/drawing/2014/main" id="{6F756812-BE26-43D4-90A0-420B976DCB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hidden">
          <a:xfrm>
            <a:off x="1830414" y="1460915"/>
            <a:ext cx="2016224" cy="2522247"/>
          </a:xfrm>
          <a:prstGeom prst="rect">
            <a:avLst/>
          </a:prstGeom>
        </p:spPr>
      </p:pic>
      <p:sp>
        <p:nvSpPr>
          <p:cNvPr id="12" name="Rectangle 11">
            <a:extLst>
              <a:ext uri="{FF2B5EF4-FFF2-40B4-BE49-F238E27FC236}">
                <a16:creationId xmlns:a16="http://schemas.microsoft.com/office/drawing/2014/main" id="{CE19973B-BC70-458D-A433-D192A0F77846}"/>
              </a:ext>
            </a:extLst>
          </p:cNvPr>
          <p:cNvSpPr/>
          <p:nvPr/>
        </p:nvSpPr>
        <p:spPr>
          <a:xfrm>
            <a:off x="15594921" y="5711999"/>
            <a:ext cx="13614571" cy="720080"/>
          </a:xfrm>
          <a:prstGeom prst="rect">
            <a:avLst/>
          </a:prstGeom>
          <a:ln>
            <a:noFill/>
          </a:ln>
        </p:spPr>
        <p:style>
          <a:lnRef idx="2">
            <a:schemeClr val="dk1"/>
          </a:lnRef>
          <a:fillRef idx="1">
            <a:schemeClr val="lt1"/>
          </a:fillRef>
          <a:effectRef idx="0">
            <a:schemeClr val="dk1"/>
          </a:effectRef>
          <a:fontRef idx="minor">
            <a:schemeClr val="dk1"/>
          </a:fontRef>
        </p:style>
        <p:txBody>
          <a:bodyPr lIns="144000" tIns="144000" rIns="144000" bIns="144000"/>
          <a:lstStyle/>
          <a:p>
            <a:pPr>
              <a:defRPr/>
            </a:pPr>
            <a:r>
              <a:rPr lang="en-GB" sz="3600" b="1" dirty="0">
                <a:solidFill>
                  <a:schemeClr val="accent6">
                    <a:lumMod val="75000"/>
                  </a:schemeClr>
                </a:solidFill>
                <a:ea typeface="ＭＳ Ｐゴシック" charset="0"/>
                <a:cs typeface="ＭＳ Ｐゴシック" charset="0"/>
              </a:rPr>
              <a:t>Technologies Used:</a:t>
            </a:r>
            <a:endParaRPr lang="en-GB" sz="3600" dirty="0">
              <a:solidFill>
                <a:schemeClr val="accent6">
                  <a:lumMod val="75000"/>
                </a:schemeClr>
              </a:solidFill>
              <a:ea typeface="ＭＳ Ｐゴシック" charset="0"/>
              <a:cs typeface="Calibri" charset="0"/>
            </a:endParaRPr>
          </a:p>
          <a:p>
            <a:pPr>
              <a:defRPr/>
            </a:pPr>
            <a:endParaRPr lang="en-US" sz="2800" b="1" dirty="0">
              <a:solidFill>
                <a:srgbClr val="000000"/>
              </a:solidFill>
              <a:ea typeface="ＭＳ Ｐゴシック" charset="0"/>
              <a:cs typeface="ＭＳ Ｐゴシック" charset="0"/>
            </a:endParaRPr>
          </a:p>
        </p:txBody>
      </p:sp>
      <p:pic>
        <p:nvPicPr>
          <p:cNvPr id="1026" name="Picture 2">
            <a:extLst>
              <a:ext uri="{FF2B5EF4-FFF2-40B4-BE49-F238E27FC236}">
                <a16:creationId xmlns:a16="http://schemas.microsoft.com/office/drawing/2014/main" id="{AA084FC0-72D9-4DD5-A5C0-97B3A7C2E7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50114" y="6805762"/>
            <a:ext cx="7248332" cy="24482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88DA308-F850-4A24-A546-476D792B0D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98446" y="8821986"/>
            <a:ext cx="6048142" cy="24192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game&#10;&#10;Description automatically generated">
            <a:extLst>
              <a:ext uri="{FF2B5EF4-FFF2-40B4-BE49-F238E27FC236}">
                <a16:creationId xmlns:a16="http://schemas.microsoft.com/office/drawing/2014/main" id="{0AFFAFCB-9CB2-4C6A-917D-375DD87577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28950" y="9038010"/>
            <a:ext cx="1905000" cy="1905000"/>
          </a:xfrm>
          <a:prstGeom prst="rect">
            <a:avLst/>
          </a:prstGeom>
        </p:spPr>
      </p:pic>
      <p:pic>
        <p:nvPicPr>
          <p:cNvPr id="7" name="Picture 6" descr="A close up of a logo&#10;&#10;Description automatically generated">
            <a:extLst>
              <a:ext uri="{FF2B5EF4-FFF2-40B4-BE49-F238E27FC236}">
                <a16:creationId xmlns:a16="http://schemas.microsoft.com/office/drawing/2014/main" id="{68CB4DE7-302B-4998-B994-9F282F5AC7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098046" y="8461946"/>
            <a:ext cx="3456384" cy="3456384"/>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91CAB719-F35F-4E90-8734-B4A0A4F569D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508845" y="11362841"/>
            <a:ext cx="1725105" cy="2211673"/>
          </a:xfrm>
          <a:prstGeom prst="rect">
            <a:avLst/>
          </a:prstGeom>
        </p:spPr>
      </p:pic>
      <p:pic>
        <p:nvPicPr>
          <p:cNvPr id="14" name="Picture 13" descr="A close up of a logo&#10;&#10;Description automatically generated">
            <a:extLst>
              <a:ext uri="{FF2B5EF4-FFF2-40B4-BE49-F238E27FC236}">
                <a16:creationId xmlns:a16="http://schemas.microsoft.com/office/drawing/2014/main" id="{50B3875F-F70F-4E9C-93EE-391270ABEEC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217726" y="14006562"/>
            <a:ext cx="2520280" cy="2520280"/>
          </a:xfrm>
          <a:prstGeom prst="rect">
            <a:avLst/>
          </a:prstGeom>
        </p:spPr>
      </p:pic>
      <p:pic>
        <p:nvPicPr>
          <p:cNvPr id="16" name="Picture 15" descr="A close up of a sign&#10;&#10;Description automatically generated">
            <a:extLst>
              <a:ext uri="{FF2B5EF4-FFF2-40B4-BE49-F238E27FC236}">
                <a16:creationId xmlns:a16="http://schemas.microsoft.com/office/drawing/2014/main" id="{69A534B6-C2D2-4B9F-98FC-D14159407B5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964131" y="11558290"/>
            <a:ext cx="5710979" cy="1656184"/>
          </a:xfrm>
          <a:prstGeom prst="rect">
            <a:avLst/>
          </a:prstGeom>
        </p:spPr>
      </p:pic>
      <p:pic>
        <p:nvPicPr>
          <p:cNvPr id="31" name="Picture 30" descr="A close up of a sign&#10;&#10;Description automatically generated">
            <a:extLst>
              <a:ext uri="{FF2B5EF4-FFF2-40B4-BE49-F238E27FC236}">
                <a16:creationId xmlns:a16="http://schemas.microsoft.com/office/drawing/2014/main" id="{F572B4F3-FD8F-4F1D-89F8-B15F19F7888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2986478" y="13358490"/>
            <a:ext cx="3506046" cy="2922290"/>
          </a:xfrm>
          <a:prstGeom prst="rect">
            <a:avLst/>
          </a:prstGeom>
        </p:spPr>
      </p:pic>
      <p:pic>
        <p:nvPicPr>
          <p:cNvPr id="1032" name="Picture 8" descr="Image result for scikit learn logo">
            <a:extLst>
              <a:ext uri="{FF2B5EF4-FFF2-40B4-BE49-F238E27FC236}">
                <a16:creationId xmlns:a16="http://schemas.microsoft.com/office/drawing/2014/main" id="{0023C4E9-B78E-45C0-8CB4-15AE2C58008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783851" y="6877770"/>
            <a:ext cx="2914650" cy="15716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icture containing drawing&#10;&#10;Description automatically generated">
            <a:extLst>
              <a:ext uri="{FF2B5EF4-FFF2-40B4-BE49-F238E27FC236}">
                <a16:creationId xmlns:a16="http://schemas.microsoft.com/office/drawing/2014/main" id="{C2C8CD1B-56E3-47CC-BEFA-2DB6C648078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6312243" y="6877770"/>
            <a:ext cx="1714795" cy="1728192"/>
          </a:xfrm>
          <a:prstGeom prst="rect">
            <a:avLst/>
          </a:prstGeom>
        </p:spPr>
      </p:pic>
      <p:pic>
        <p:nvPicPr>
          <p:cNvPr id="8" name="Picture 7" descr="A picture containing drawing, clock&#10;&#10;Description automatically generated">
            <a:extLst>
              <a:ext uri="{FF2B5EF4-FFF2-40B4-BE49-F238E27FC236}">
                <a16:creationId xmlns:a16="http://schemas.microsoft.com/office/drawing/2014/main" id="{5B54D402-8FC1-4021-9BA5-A3B799A8DA9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9674110" y="12206362"/>
            <a:ext cx="2190863" cy="1016052"/>
          </a:xfrm>
          <a:prstGeom prst="rect">
            <a:avLst/>
          </a:prstGeom>
        </p:spPr>
      </p:pic>
      <p:pic>
        <p:nvPicPr>
          <p:cNvPr id="11" name="Picture 10" descr="A close up of a stop sign&#10;&#10;Description automatically generated">
            <a:extLst>
              <a:ext uri="{FF2B5EF4-FFF2-40B4-BE49-F238E27FC236}">
                <a16:creationId xmlns:a16="http://schemas.microsoft.com/office/drawing/2014/main" id="{554ED42C-B457-4336-B1ED-0C6017089603}"/>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816126" y="19551178"/>
            <a:ext cx="2592288" cy="1269816"/>
          </a:xfrm>
          <a:prstGeom prst="rect">
            <a:avLst/>
          </a:prstGeom>
        </p:spPr>
      </p:pic>
      <p:sp>
        <p:nvSpPr>
          <p:cNvPr id="23" name="Rectangle 22">
            <a:extLst>
              <a:ext uri="{FF2B5EF4-FFF2-40B4-BE49-F238E27FC236}">
                <a16:creationId xmlns:a16="http://schemas.microsoft.com/office/drawing/2014/main" id="{E9360514-F05B-48D1-9B4E-6CC21FAD03DF}"/>
              </a:ext>
            </a:extLst>
          </p:cNvPr>
          <p:cNvSpPr/>
          <p:nvPr/>
        </p:nvSpPr>
        <p:spPr>
          <a:xfrm>
            <a:off x="25074710" y="20055234"/>
            <a:ext cx="3816424" cy="7200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descr="A picture containing drawing&#10;&#10;Description automatically generated">
            <a:extLst>
              <a:ext uri="{FF2B5EF4-FFF2-40B4-BE49-F238E27FC236}">
                <a16:creationId xmlns:a16="http://schemas.microsoft.com/office/drawing/2014/main" id="{FE4CE30A-3AED-4F15-9A9F-6E86DAB5550D}"/>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9776528" y="14222586"/>
            <a:ext cx="2057822" cy="2057822"/>
          </a:xfrm>
          <a:prstGeom prst="rect">
            <a:avLst/>
          </a:prstGeom>
        </p:spPr>
      </p:pic>
    </p:spTree>
    <p:extLst>
      <p:ext uri="{BB962C8B-B14F-4D97-AF65-F5344CB8AC3E}">
        <p14:creationId xmlns:p14="http://schemas.microsoft.com/office/powerpoint/2010/main" val="1404779692"/>
      </p:ext>
    </p:extLst>
  </p:cSld>
  <p:clrMapOvr>
    <a:masterClrMapping/>
  </p:clrMapOvr>
  <p:transition spd="slow"/>
</p:sld>
</file>

<file path=ppt/theme/theme1.xml><?xml version="1.0" encoding="utf-8"?>
<a:theme xmlns:a="http://schemas.openxmlformats.org/drawingml/2006/main" name="Slide Option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E97810831F2544D8A7E6DDAEB5BA513" ma:contentTypeVersion="0" ma:contentTypeDescription="Create a new document." ma:contentTypeScope="" ma:versionID="9c0d8ab86a9fa0b92fcddec66860f458">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5D46D8-82E9-4D76-875E-E2061B7085A4}">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03ECC6E4-C16C-412D-A640-E5E2DAA023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07464994-39A1-4544-A84A-FE2F58E454E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7838</TotalTime>
  <Words>1357</Words>
  <Application>Microsoft Office PowerPoint</Application>
  <PresentationFormat>Custom</PresentationFormat>
  <Paragraphs>91</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VAG Rounded Light SSi Light</vt:lpstr>
      <vt:lpstr>Slide Option 1</vt:lpstr>
      <vt:lpstr>PowerPoint Presentation</vt:lpstr>
      <vt:lpstr>PowerPoint Presentation</vt:lpstr>
      <vt:lpstr>PowerPoint Presentation</vt:lpstr>
    </vt:vector>
  </TitlesOfParts>
  <Company>University of the West of England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kkkkkkk</dc:title>
  <dc:creator>at-admin</dc:creator>
  <cp:lastModifiedBy>ehix</cp:lastModifiedBy>
  <cp:revision>165</cp:revision>
  <cp:lastPrinted>2008-04-02T09:54:12Z</cp:lastPrinted>
  <dcterms:created xsi:type="dcterms:W3CDTF">2008-03-28T15:44:30Z</dcterms:created>
  <dcterms:modified xsi:type="dcterms:W3CDTF">2020-01-29T12:53:27Z</dcterms:modified>
</cp:coreProperties>
</file>