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724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Subtítulo</a:t>
            </a:r>
            <a:r>
              <a:rPr spc="-30" dirty="0"/>
              <a:t> </a:t>
            </a:r>
            <a:r>
              <a:rPr spc="-10" dirty="0"/>
              <a:t>presentación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Subtítulo</a:t>
            </a:r>
            <a:r>
              <a:rPr spc="-30" dirty="0"/>
              <a:t> </a:t>
            </a:r>
            <a:r>
              <a:rPr spc="-10" dirty="0"/>
              <a:t>presentación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Subtítulo</a:t>
            </a:r>
            <a:r>
              <a:rPr spc="-30" dirty="0"/>
              <a:t> </a:t>
            </a:r>
            <a:r>
              <a:rPr spc="-10" dirty="0"/>
              <a:t>presentación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Subtítulo</a:t>
            </a:r>
            <a:r>
              <a:rPr spc="-30" dirty="0"/>
              <a:t> </a:t>
            </a:r>
            <a:r>
              <a:rPr spc="-10" dirty="0"/>
              <a:t>presentación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Subtítulo</a:t>
            </a:r>
            <a:r>
              <a:rPr spc="-30" dirty="0"/>
              <a:t> </a:t>
            </a:r>
            <a:r>
              <a:rPr spc="-10" dirty="0"/>
              <a:t>presentación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949351" y="222992"/>
            <a:ext cx="1021494" cy="40897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6295" y="854963"/>
            <a:ext cx="11519408" cy="498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92320" y="1498688"/>
            <a:ext cx="6704330" cy="2509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06908" y="6446520"/>
            <a:ext cx="142430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Subtítulo</a:t>
            </a:r>
            <a:r>
              <a:rPr spc="-30" dirty="0"/>
              <a:t> </a:t>
            </a:r>
            <a:r>
              <a:rPr spc="-10" dirty="0"/>
              <a:t>presentación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png"/><Relationship Id="rId7" Type="http://schemas.openxmlformats.org/officeDocument/2006/relationships/image" Target="../media/image11.jpg"/><Relationship Id="rId12" Type="http://schemas.openxmlformats.org/officeDocument/2006/relationships/image" Target="../media/image16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11" Type="http://schemas.openxmlformats.org/officeDocument/2006/relationships/image" Target="../media/image15.jpg"/><Relationship Id="rId5" Type="http://schemas.openxmlformats.org/officeDocument/2006/relationships/image" Target="../media/image9.jp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4340" y="49347"/>
            <a:ext cx="5920740" cy="1704339"/>
          </a:xfrm>
          <a:prstGeom prst="rect">
            <a:avLst/>
          </a:prstGeom>
        </p:spPr>
        <p:txBody>
          <a:bodyPr vert="horz" wrap="square" lIns="0" tIns="231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5400" b="0" spc="-90" dirty="0">
                <a:latin typeface="Calibri"/>
                <a:cs typeface="Calibri"/>
              </a:rPr>
              <a:t>07MIAR</a:t>
            </a:r>
            <a:endParaRPr sz="5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3300" b="0" spc="-15" dirty="0">
                <a:latin typeface="Calibri"/>
                <a:cs typeface="Calibri"/>
              </a:rPr>
              <a:t>Redes</a:t>
            </a:r>
            <a:r>
              <a:rPr sz="3300" b="0" spc="-25" dirty="0">
                <a:latin typeface="Calibri"/>
                <a:cs typeface="Calibri"/>
              </a:rPr>
              <a:t> </a:t>
            </a:r>
            <a:r>
              <a:rPr sz="3300" b="0" spc="-10" dirty="0">
                <a:latin typeface="Calibri"/>
                <a:cs typeface="Calibri"/>
              </a:rPr>
              <a:t>Neuronales</a:t>
            </a:r>
            <a:r>
              <a:rPr sz="3300" b="0" spc="-30" dirty="0">
                <a:latin typeface="Calibri"/>
                <a:cs typeface="Calibri"/>
              </a:rPr>
              <a:t> </a:t>
            </a:r>
            <a:r>
              <a:rPr sz="3300" b="0" dirty="0">
                <a:latin typeface="Calibri"/>
                <a:cs typeface="Calibri"/>
              </a:rPr>
              <a:t>y</a:t>
            </a:r>
            <a:r>
              <a:rPr sz="3300" b="0" spc="-15" dirty="0">
                <a:latin typeface="Calibri"/>
                <a:cs typeface="Calibri"/>
              </a:rPr>
              <a:t> </a:t>
            </a:r>
            <a:r>
              <a:rPr sz="3300" b="0" spc="-5" dirty="0">
                <a:latin typeface="Calibri"/>
                <a:cs typeface="Calibri"/>
              </a:rPr>
              <a:t>Deep</a:t>
            </a:r>
            <a:r>
              <a:rPr sz="3300" b="0" spc="-20" dirty="0">
                <a:latin typeface="Calibri"/>
                <a:cs typeface="Calibri"/>
              </a:rPr>
              <a:t> </a:t>
            </a:r>
            <a:r>
              <a:rPr sz="3300" b="0" spc="-5" dirty="0">
                <a:latin typeface="Calibri"/>
                <a:cs typeface="Calibri"/>
              </a:rPr>
              <a:t>Learning</a:t>
            </a:r>
            <a:endParaRPr sz="3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295" y="854963"/>
            <a:ext cx="2018664" cy="498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¿Quién</a:t>
            </a:r>
            <a:r>
              <a:rPr spc="-70" dirty="0"/>
              <a:t> </a:t>
            </a:r>
            <a:r>
              <a:rPr spc="-10" dirty="0"/>
              <a:t>soy?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6295" y="323850"/>
            <a:ext cx="263550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 err="1">
                <a:latin typeface="Calibri"/>
                <a:cs typeface="Calibri"/>
              </a:rPr>
              <a:t>Presentación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lang="es-ES" sz="1200" b="1" spc="-5" dirty="0">
                <a:latin typeface="Calibri"/>
                <a:cs typeface="Calibri"/>
              </a:rPr>
              <a:t>Rocío del Amor del Amor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3810000" y="1475029"/>
            <a:ext cx="6704330" cy="2269211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93370" indent="-281305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293370" algn="l"/>
                <a:tab pos="294005" algn="l"/>
              </a:tabLst>
            </a:pPr>
            <a:r>
              <a:rPr spc="-25" dirty="0"/>
              <a:t>Trayectoria</a:t>
            </a:r>
            <a:r>
              <a:rPr spc="-40" dirty="0"/>
              <a:t> </a:t>
            </a:r>
            <a:r>
              <a:rPr spc="-5" dirty="0"/>
              <a:t>académica</a:t>
            </a:r>
          </a:p>
          <a:p>
            <a:pPr marL="698500" marR="5715" lvl="1" indent="-228600">
              <a:lnSpc>
                <a:spcPts val="1730"/>
              </a:lnSpc>
              <a:spcBef>
                <a:spcPts val="535"/>
              </a:spcBef>
              <a:buFont typeface="Wingdings"/>
              <a:buChar char=""/>
              <a:tabLst>
                <a:tab pos="697865" algn="l"/>
                <a:tab pos="698500" algn="l"/>
                <a:tab pos="1638300" algn="l"/>
                <a:tab pos="1986914" algn="l"/>
                <a:tab pos="3628390" algn="l"/>
                <a:tab pos="4053204" algn="l"/>
                <a:tab pos="4336415" algn="l"/>
                <a:tab pos="5454650" algn="l"/>
                <a:tab pos="6482080" algn="l"/>
              </a:tabLst>
            </a:pPr>
            <a:r>
              <a:rPr sz="1600" b="1" dirty="0" err="1">
                <a:latin typeface="Calibri"/>
                <a:cs typeface="Calibri"/>
              </a:rPr>
              <a:t>In</a:t>
            </a:r>
            <a:r>
              <a:rPr sz="1600" b="1" spc="-20" dirty="0" err="1">
                <a:latin typeface="Calibri"/>
                <a:cs typeface="Calibri"/>
              </a:rPr>
              <a:t>g</a:t>
            </a:r>
            <a:r>
              <a:rPr sz="1600" b="1" spc="-5" dirty="0" err="1">
                <a:latin typeface="Calibri"/>
                <a:cs typeface="Calibri"/>
              </a:rPr>
              <a:t>enie</a:t>
            </a:r>
            <a:r>
              <a:rPr sz="1600" b="1" spc="-30" dirty="0" err="1">
                <a:latin typeface="Calibri"/>
                <a:cs typeface="Calibri"/>
              </a:rPr>
              <a:t>r</a:t>
            </a:r>
            <a:r>
              <a:rPr lang="es-ES" sz="1600" b="1" spc="-30" dirty="0">
                <a:latin typeface="Calibri"/>
                <a:cs typeface="Calibri"/>
              </a:rPr>
              <a:t>a Biomédica </a:t>
            </a:r>
            <a:r>
              <a:rPr lang="es-ES" sz="1600" spc="-15" dirty="0">
                <a:latin typeface="Calibri"/>
                <a:cs typeface="Calibri"/>
              </a:rPr>
              <a:t>por la Universidad Politécnica de</a:t>
            </a:r>
            <a:r>
              <a:rPr sz="1600" spc="-15" dirty="0">
                <a:latin typeface="Calibri"/>
                <a:cs typeface="Calibri"/>
              </a:rPr>
              <a:t> Valencia (</a:t>
            </a:r>
            <a:r>
              <a:rPr sz="1600" spc="-5" dirty="0">
                <a:latin typeface="Calibri"/>
                <a:cs typeface="Calibri"/>
              </a:rPr>
              <a:t>UPV)</a:t>
            </a:r>
            <a:r>
              <a:rPr lang="es-ES" sz="1600" spc="-5" dirty="0">
                <a:latin typeface="Calibri"/>
                <a:cs typeface="Calibri"/>
              </a:rPr>
              <a:t>, 2019</a:t>
            </a:r>
            <a:r>
              <a:rPr sz="1600" spc="-5" dirty="0">
                <a:latin typeface="Calibri"/>
                <a:cs typeface="Calibri"/>
              </a:rPr>
              <a:t>.</a:t>
            </a:r>
            <a:endParaRPr sz="1600" dirty="0">
              <a:latin typeface="Calibri"/>
              <a:cs typeface="Calibri"/>
            </a:endParaRPr>
          </a:p>
          <a:p>
            <a:pPr marL="698500" lvl="1" indent="-228600">
              <a:lnSpc>
                <a:spcPts val="1825"/>
              </a:lnSpc>
              <a:spcBef>
                <a:spcPts val="280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600" b="1" spc="-10" dirty="0" err="1">
                <a:latin typeface="Calibri"/>
                <a:cs typeface="Calibri"/>
              </a:rPr>
              <a:t>Máster</a:t>
            </a:r>
            <a:r>
              <a:rPr sz="1600" b="1" spc="75" dirty="0">
                <a:latin typeface="Calibri"/>
                <a:cs typeface="Calibri"/>
              </a:rPr>
              <a:t> </a:t>
            </a:r>
            <a:r>
              <a:rPr lang="es-ES" sz="1600" dirty="0">
                <a:latin typeface="Calibri"/>
                <a:cs typeface="Calibri"/>
              </a:rPr>
              <a:t>Ingeniería Biomédica por la Universidad Politécnica de Valencia (UPV)</a:t>
            </a:r>
            <a:r>
              <a:rPr lang="es-ES" sz="1600" spc="-50" dirty="0">
                <a:latin typeface="Calibri"/>
                <a:cs typeface="Calibri"/>
              </a:rPr>
              <a:t>, 2020</a:t>
            </a:r>
            <a:r>
              <a:rPr sz="1600" b="0" spc="-5" dirty="0">
                <a:latin typeface="Calibri"/>
                <a:cs typeface="Calibri"/>
              </a:rPr>
              <a:t>.</a:t>
            </a:r>
            <a:endParaRPr sz="1600" dirty="0">
              <a:latin typeface="Calibri"/>
              <a:cs typeface="Calibri"/>
            </a:endParaRPr>
          </a:p>
          <a:p>
            <a:pPr marL="698500" marR="5080" lvl="1" indent="-228600">
              <a:lnSpc>
                <a:spcPts val="1730"/>
              </a:lnSpc>
              <a:spcBef>
                <a:spcPts val="530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lang="es-ES" sz="1600" b="1" spc="-5" dirty="0">
                <a:latin typeface="Calibri"/>
                <a:cs typeface="Calibri"/>
              </a:rPr>
              <a:t>PhD candidate en Deep </a:t>
            </a:r>
            <a:r>
              <a:rPr lang="es-ES" sz="1600" b="1" spc="-5" dirty="0" err="1">
                <a:latin typeface="Calibri"/>
                <a:cs typeface="Calibri"/>
              </a:rPr>
              <a:t>learning</a:t>
            </a:r>
            <a:endParaRPr sz="16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Wingdings"/>
              <a:buChar char=""/>
            </a:pPr>
            <a:endParaRPr sz="1600" dirty="0">
              <a:latin typeface="Calibri"/>
              <a:cs typeface="Calibri"/>
            </a:endParaRPr>
          </a:p>
          <a:p>
            <a:pPr marL="293370" indent="-281305">
              <a:lnSpc>
                <a:spcPct val="100000"/>
              </a:lnSpc>
              <a:spcBef>
                <a:spcPts val="1015"/>
              </a:spcBef>
              <a:buFont typeface="Arial MT"/>
              <a:buChar char="•"/>
              <a:tabLst>
                <a:tab pos="293370" algn="l"/>
                <a:tab pos="294005" algn="l"/>
              </a:tabLst>
            </a:pPr>
            <a:r>
              <a:rPr spc="-25" dirty="0"/>
              <a:t>Trayectoria</a:t>
            </a:r>
            <a:r>
              <a:rPr spc="-40" dirty="0"/>
              <a:t> </a:t>
            </a:r>
            <a:r>
              <a:rPr spc="-10" dirty="0"/>
              <a:t>profesional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149217" y="3984549"/>
            <a:ext cx="6246495" cy="1298432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405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600" b="1" spc="-5" dirty="0">
                <a:latin typeface="Calibri"/>
                <a:cs typeface="Calibri"/>
              </a:rPr>
              <a:t>Coordinador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científico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en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el grupo</a:t>
            </a:r>
            <a:r>
              <a:rPr sz="1600" spc="-5" dirty="0">
                <a:latin typeface="Calibri"/>
                <a:cs typeface="Calibri"/>
              </a:rPr>
              <a:t> de </a:t>
            </a:r>
            <a:r>
              <a:rPr sz="1600" spc="-10" dirty="0">
                <a:latin typeface="Calibri"/>
                <a:cs typeface="Calibri"/>
              </a:rPr>
              <a:t>investigación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CVBLab</a:t>
            </a:r>
            <a:r>
              <a:rPr sz="1600" spc="-5" dirty="0">
                <a:latin typeface="Calibri"/>
                <a:cs typeface="Calibri"/>
              </a:rPr>
              <a:t>.</a:t>
            </a:r>
            <a:endParaRPr sz="1600" dirty="0">
              <a:latin typeface="Calibri"/>
              <a:cs typeface="Calibri"/>
            </a:endParaRPr>
          </a:p>
          <a:p>
            <a:pPr marL="241300" marR="5080" indent="-228600" algn="just">
              <a:lnSpc>
                <a:spcPts val="1730"/>
              </a:lnSpc>
              <a:spcBef>
                <a:spcPts val="520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600" b="1" spc="-10" dirty="0" err="1">
                <a:latin typeface="Calibri"/>
                <a:cs typeface="Calibri"/>
              </a:rPr>
              <a:t>Profesor</a:t>
            </a:r>
            <a:r>
              <a:rPr lang="es-ES" sz="1600" b="1" spc="-10" dirty="0">
                <a:latin typeface="Calibri"/>
                <a:cs typeface="Calibri"/>
              </a:rPr>
              <a:t>a</a:t>
            </a:r>
            <a:r>
              <a:rPr sz="1600" b="1" spc="175" dirty="0">
                <a:latin typeface="Calibri"/>
                <a:cs typeface="Calibri"/>
              </a:rPr>
              <a:t> </a:t>
            </a:r>
            <a:r>
              <a:rPr sz="1600" b="1" spc="-5" dirty="0" err="1">
                <a:latin typeface="Calibri"/>
                <a:cs typeface="Calibri"/>
              </a:rPr>
              <a:t>colaborador</a:t>
            </a:r>
            <a:r>
              <a:rPr lang="es-ES" sz="1600" b="1" spc="-5" dirty="0">
                <a:latin typeface="Calibri"/>
                <a:cs typeface="Calibri"/>
              </a:rPr>
              <a:t>a</a:t>
            </a:r>
            <a:r>
              <a:rPr sz="1600" b="1" spc="1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en</a:t>
            </a:r>
            <a:r>
              <a:rPr sz="1600" spc="1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el</a:t>
            </a:r>
            <a:r>
              <a:rPr sz="1600" spc="17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Grado</a:t>
            </a:r>
            <a:r>
              <a:rPr sz="1600" b="1" spc="18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de</a:t>
            </a:r>
            <a:r>
              <a:rPr sz="1600" b="1" spc="165" dirty="0">
                <a:latin typeface="Calibri"/>
                <a:cs typeface="Calibri"/>
              </a:rPr>
              <a:t> </a:t>
            </a:r>
            <a:r>
              <a:rPr sz="1600" b="1" spc="-5" dirty="0" err="1">
                <a:latin typeface="Calibri"/>
                <a:cs typeface="Calibri"/>
              </a:rPr>
              <a:t>Ingeniería</a:t>
            </a:r>
            <a:r>
              <a:rPr sz="1600" b="1" spc="165" dirty="0">
                <a:latin typeface="Calibri"/>
                <a:cs typeface="Calibri"/>
              </a:rPr>
              <a:t> </a:t>
            </a:r>
            <a:r>
              <a:rPr sz="1600" b="1" spc="-5" dirty="0" err="1">
                <a:latin typeface="Calibri"/>
                <a:cs typeface="Calibri"/>
              </a:rPr>
              <a:t>Biomédica</a:t>
            </a:r>
            <a:r>
              <a:rPr lang="es-ES" sz="1600" b="1" spc="-5" dirty="0">
                <a:latin typeface="Calibri"/>
                <a:cs typeface="Calibri"/>
              </a:rPr>
              <a:t> y de telecomunicaciones</a:t>
            </a:r>
            <a:r>
              <a:rPr sz="1600" b="1" spc="16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17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la</a:t>
            </a:r>
            <a:r>
              <a:rPr sz="1600" spc="17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UPV</a:t>
            </a:r>
            <a:r>
              <a:rPr sz="1600" spc="-5" dirty="0">
                <a:latin typeface="Calibri"/>
                <a:cs typeface="Calibri"/>
              </a:rPr>
              <a:t>.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Asignatura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b="1" spc="-5" dirty="0" err="1">
                <a:latin typeface="Calibri"/>
                <a:cs typeface="Calibri"/>
              </a:rPr>
              <a:t>Imágenes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spc="-5" dirty="0" err="1">
                <a:latin typeface="Calibri"/>
                <a:cs typeface="Calibri"/>
              </a:rPr>
              <a:t>Biomédicas</a:t>
            </a:r>
            <a:r>
              <a:rPr lang="es-ES" sz="1600" b="1" spc="-5" dirty="0">
                <a:latin typeface="Calibri"/>
                <a:cs typeface="Calibri"/>
              </a:rPr>
              <a:t> y TDS</a:t>
            </a:r>
            <a:r>
              <a:rPr sz="1600" spc="-5" dirty="0">
                <a:latin typeface="Calibri"/>
                <a:cs typeface="Calibri"/>
              </a:rPr>
              <a:t>.</a:t>
            </a:r>
            <a:endParaRPr sz="1600" dirty="0">
              <a:latin typeface="Calibri"/>
              <a:cs typeface="Calibri"/>
            </a:endParaRPr>
          </a:p>
          <a:p>
            <a:pPr marL="241300" indent="-228600" algn="just">
              <a:lnSpc>
                <a:spcPts val="1825"/>
              </a:lnSpc>
              <a:spcBef>
                <a:spcPts val="285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lang="es-ES" sz="1600" b="1" spc="-10" dirty="0">
                <a:latin typeface="Calibri"/>
                <a:cs typeface="Calibri"/>
              </a:rPr>
              <a:t>Profesora del </a:t>
            </a:r>
            <a:r>
              <a:rPr sz="1600" b="1" spc="-5" dirty="0" err="1">
                <a:latin typeface="Calibri"/>
                <a:cs typeface="Calibri"/>
              </a:rPr>
              <a:t>curso</a:t>
            </a:r>
            <a:r>
              <a:rPr sz="1600" b="1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“</a:t>
            </a:r>
            <a:r>
              <a:rPr sz="1600" b="1" spc="-5" dirty="0">
                <a:latin typeface="Calibri"/>
                <a:cs typeface="Calibri"/>
              </a:rPr>
              <a:t>Deep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Learning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aplicado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al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análisis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señales</a:t>
            </a:r>
            <a:endParaRPr sz="1600" dirty="0">
              <a:latin typeface="Calibri"/>
              <a:cs typeface="Calibri"/>
            </a:endParaRPr>
          </a:p>
          <a:p>
            <a:pPr marL="241300" algn="just">
              <a:lnSpc>
                <a:spcPts val="1825"/>
              </a:lnSpc>
            </a:pPr>
            <a:r>
              <a:rPr sz="1600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imágenes</a:t>
            </a:r>
            <a:r>
              <a:rPr sz="1600" spc="-5" dirty="0">
                <a:latin typeface="Calibri"/>
                <a:cs typeface="Calibri"/>
              </a:rPr>
              <a:t>”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el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CFP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 la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45" dirty="0">
                <a:latin typeface="Calibri"/>
                <a:cs typeface="Calibri"/>
              </a:rPr>
              <a:t>UPV.</a:t>
            </a:r>
            <a:endParaRPr sz="1600" dirty="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6288" y="2580301"/>
            <a:ext cx="1620012" cy="54025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3281" y="3588638"/>
            <a:ext cx="1588700" cy="51157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2751" y="2437488"/>
            <a:ext cx="896438" cy="904239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Subtítulo</a:t>
            </a:r>
            <a:r>
              <a:rPr spc="-30" dirty="0"/>
              <a:t> </a:t>
            </a:r>
            <a:r>
              <a:rPr spc="-10" dirty="0"/>
              <a:t>presentación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295" y="854963"/>
            <a:ext cx="1958339" cy="498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¿Qué</a:t>
            </a:r>
            <a:r>
              <a:rPr spc="-75" dirty="0"/>
              <a:t> </a:t>
            </a:r>
            <a:r>
              <a:rPr spc="-10" dirty="0"/>
              <a:t>hago?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3251" y="2150364"/>
            <a:ext cx="6562886" cy="325357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280155" y="1490979"/>
            <a:ext cx="141668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13007A"/>
                </a:solidFill>
                <a:latin typeface="Calibri"/>
                <a:cs typeface="Calibri"/>
              </a:rPr>
              <a:t>Automatic</a:t>
            </a:r>
            <a:r>
              <a:rPr sz="800" spc="-10" dirty="0">
                <a:solidFill>
                  <a:srgbClr val="13007A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13007A"/>
                </a:solidFill>
                <a:latin typeface="Calibri"/>
                <a:cs typeface="Calibri"/>
              </a:rPr>
              <a:t>segmentation</a:t>
            </a:r>
            <a:r>
              <a:rPr sz="800" spc="-10" dirty="0">
                <a:solidFill>
                  <a:srgbClr val="13007A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13007A"/>
                </a:solidFill>
                <a:latin typeface="Calibri"/>
                <a:cs typeface="Calibri"/>
              </a:rPr>
              <a:t>and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800" spc="-5" dirty="0">
                <a:solidFill>
                  <a:srgbClr val="13007A"/>
                </a:solidFill>
                <a:latin typeface="Calibri"/>
                <a:cs typeface="Calibri"/>
              </a:rPr>
              <a:t>registration</a:t>
            </a:r>
            <a:r>
              <a:rPr sz="800" spc="-15" dirty="0">
                <a:solidFill>
                  <a:srgbClr val="13007A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13007A"/>
                </a:solidFill>
                <a:latin typeface="Calibri"/>
                <a:cs typeface="Calibri"/>
              </a:rPr>
              <a:t>of</a:t>
            </a:r>
            <a:r>
              <a:rPr sz="800" dirty="0">
                <a:solidFill>
                  <a:srgbClr val="13007A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13007A"/>
                </a:solidFill>
                <a:latin typeface="Calibri"/>
                <a:cs typeface="Calibri"/>
              </a:rPr>
              <a:t>histological</a:t>
            </a:r>
            <a:r>
              <a:rPr sz="800" spc="5" dirty="0">
                <a:solidFill>
                  <a:srgbClr val="13007A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13007A"/>
                </a:solidFill>
                <a:latin typeface="Calibri"/>
                <a:cs typeface="Calibri"/>
              </a:rPr>
              <a:t>images</a:t>
            </a:r>
            <a:endParaRPr sz="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78123" y="1107498"/>
            <a:ext cx="1411224" cy="34715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85469" y="4559553"/>
            <a:ext cx="12947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solidFill>
                  <a:srgbClr val="B9172C"/>
                </a:solidFill>
                <a:latin typeface="Calibri"/>
                <a:cs typeface="Calibri"/>
              </a:rPr>
              <a:t>Development</a:t>
            </a:r>
            <a:r>
              <a:rPr sz="800" spc="5" dirty="0">
                <a:solidFill>
                  <a:srgbClr val="B9172C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B9172C"/>
                </a:solidFill>
                <a:latin typeface="Calibri"/>
                <a:cs typeface="Calibri"/>
              </a:rPr>
              <a:t>of</a:t>
            </a:r>
            <a:r>
              <a:rPr sz="800" spc="-10" dirty="0">
                <a:solidFill>
                  <a:srgbClr val="B9172C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B9172C"/>
                </a:solidFill>
                <a:latin typeface="Calibri"/>
                <a:cs typeface="Calibri"/>
              </a:rPr>
              <a:t>a software for </a:t>
            </a:r>
            <a:r>
              <a:rPr sz="800" spc="-165" dirty="0">
                <a:solidFill>
                  <a:srgbClr val="B9172C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B9172C"/>
                </a:solidFill>
                <a:latin typeface="Calibri"/>
                <a:cs typeface="Calibri"/>
              </a:rPr>
              <a:t>hepatic planning</a:t>
            </a:r>
            <a:endParaRPr sz="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3494" y="4094230"/>
            <a:ext cx="1574221" cy="49224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26207" y="5727953"/>
            <a:ext cx="515874" cy="34289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021076" y="5734303"/>
            <a:ext cx="118999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solidFill>
                  <a:srgbClr val="799440"/>
                </a:solidFill>
                <a:latin typeface="Calibri"/>
                <a:cs typeface="Calibri"/>
              </a:rPr>
              <a:t>Development</a:t>
            </a:r>
            <a:r>
              <a:rPr sz="800" spc="10" dirty="0">
                <a:solidFill>
                  <a:srgbClr val="79944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99440"/>
                </a:solidFill>
                <a:latin typeface="Calibri"/>
                <a:cs typeface="Calibri"/>
              </a:rPr>
              <a:t>of</a:t>
            </a:r>
            <a:r>
              <a:rPr sz="800" spc="-10" dirty="0">
                <a:solidFill>
                  <a:srgbClr val="79944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99440"/>
                </a:solidFill>
                <a:latin typeface="Calibri"/>
                <a:cs typeface="Calibri"/>
              </a:rPr>
              <a:t>multimodal </a:t>
            </a:r>
            <a:r>
              <a:rPr sz="800" spc="-165" dirty="0">
                <a:solidFill>
                  <a:srgbClr val="79944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99440"/>
                </a:solidFill>
                <a:latin typeface="Calibri"/>
                <a:cs typeface="Calibri"/>
              </a:rPr>
              <a:t>interface</a:t>
            </a:r>
            <a:r>
              <a:rPr sz="800" dirty="0">
                <a:solidFill>
                  <a:srgbClr val="79944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99440"/>
                </a:solidFill>
                <a:latin typeface="Calibri"/>
                <a:cs typeface="Calibri"/>
              </a:rPr>
              <a:t>customizable</a:t>
            </a:r>
            <a:r>
              <a:rPr sz="800" dirty="0">
                <a:solidFill>
                  <a:srgbClr val="79944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99440"/>
                </a:solidFill>
                <a:latin typeface="Calibri"/>
                <a:cs typeface="Calibri"/>
              </a:rPr>
              <a:t>for </a:t>
            </a:r>
            <a:r>
              <a:rPr sz="800" dirty="0">
                <a:solidFill>
                  <a:srgbClr val="79944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99440"/>
                </a:solidFill>
                <a:latin typeface="Calibri"/>
                <a:cs typeface="Calibri"/>
              </a:rPr>
              <a:t>people</a:t>
            </a:r>
            <a:r>
              <a:rPr sz="800" spc="10" dirty="0">
                <a:solidFill>
                  <a:srgbClr val="79944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99440"/>
                </a:solidFill>
                <a:latin typeface="Calibri"/>
                <a:cs typeface="Calibri"/>
              </a:rPr>
              <a:t>with</a:t>
            </a:r>
            <a:r>
              <a:rPr sz="800" spc="-10" dirty="0">
                <a:solidFill>
                  <a:srgbClr val="79944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99440"/>
                </a:solidFill>
                <a:latin typeface="Calibri"/>
                <a:cs typeface="Calibri"/>
              </a:rPr>
              <a:t>disabilities</a:t>
            </a:r>
            <a:endParaRPr sz="8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813297" y="1148333"/>
            <a:ext cx="970622" cy="31089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852157" y="1161288"/>
            <a:ext cx="123952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solidFill>
                  <a:srgbClr val="B3281F"/>
                </a:solidFill>
                <a:latin typeface="Calibri"/>
                <a:cs typeface="Calibri"/>
              </a:rPr>
              <a:t>Development</a:t>
            </a:r>
            <a:r>
              <a:rPr sz="800" spc="10" dirty="0">
                <a:solidFill>
                  <a:srgbClr val="B3281F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B3281F"/>
                </a:solidFill>
                <a:latin typeface="Calibri"/>
                <a:cs typeface="Calibri"/>
              </a:rPr>
              <a:t>of</a:t>
            </a:r>
            <a:r>
              <a:rPr sz="800" spc="-10" dirty="0">
                <a:solidFill>
                  <a:srgbClr val="B3281F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B3281F"/>
                </a:solidFill>
                <a:latin typeface="Calibri"/>
                <a:cs typeface="Calibri"/>
              </a:rPr>
              <a:t>novel </a:t>
            </a:r>
            <a:r>
              <a:rPr sz="800" dirty="0">
                <a:solidFill>
                  <a:srgbClr val="B3281F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B3281F"/>
                </a:solidFill>
                <a:latin typeface="Calibri"/>
                <a:cs typeface="Calibri"/>
              </a:rPr>
              <a:t>implantable</a:t>
            </a:r>
            <a:r>
              <a:rPr sz="800" spc="10" dirty="0">
                <a:solidFill>
                  <a:srgbClr val="B3281F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B3281F"/>
                </a:solidFill>
                <a:latin typeface="Calibri"/>
                <a:cs typeface="Calibri"/>
              </a:rPr>
              <a:t>devices</a:t>
            </a:r>
            <a:r>
              <a:rPr sz="800" spc="5" dirty="0">
                <a:solidFill>
                  <a:srgbClr val="B3281F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B3281F"/>
                </a:solidFill>
                <a:latin typeface="Calibri"/>
                <a:cs typeface="Calibri"/>
              </a:rPr>
              <a:t>(wireless </a:t>
            </a:r>
            <a:r>
              <a:rPr sz="800" spc="-165" dirty="0">
                <a:solidFill>
                  <a:srgbClr val="B3281F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B3281F"/>
                </a:solidFill>
                <a:latin typeface="Calibri"/>
                <a:cs typeface="Calibri"/>
              </a:rPr>
              <a:t>in-body</a:t>
            </a:r>
            <a:r>
              <a:rPr sz="800" spc="10" dirty="0">
                <a:solidFill>
                  <a:srgbClr val="B3281F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B3281F"/>
                </a:solidFill>
                <a:latin typeface="Calibri"/>
                <a:cs typeface="Calibri"/>
              </a:rPr>
              <a:t>communication)</a:t>
            </a:r>
            <a:endParaRPr sz="8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357359" y="1518666"/>
            <a:ext cx="310133" cy="313182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9231883" y="1443990"/>
            <a:ext cx="1803400" cy="718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9109">
              <a:lnSpc>
                <a:spcPct val="100000"/>
              </a:lnSpc>
              <a:spcBef>
                <a:spcPts val="100"/>
              </a:spcBef>
            </a:pPr>
            <a:r>
              <a:rPr sz="2400" spc="-135" dirty="0">
                <a:solidFill>
                  <a:srgbClr val="334074"/>
                </a:solidFill>
                <a:latin typeface="Verdana"/>
                <a:cs typeface="Verdana"/>
              </a:rPr>
              <a:t>Braim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660"/>
              </a:spcBef>
            </a:pPr>
            <a:r>
              <a:rPr sz="800" spc="-10" dirty="0">
                <a:solidFill>
                  <a:srgbClr val="485483"/>
                </a:solidFill>
                <a:latin typeface="Calibri"/>
                <a:cs typeface="Calibri"/>
              </a:rPr>
              <a:t>Development</a:t>
            </a:r>
            <a:r>
              <a:rPr sz="800" spc="15" dirty="0">
                <a:solidFill>
                  <a:srgbClr val="485483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485483"/>
                </a:solidFill>
                <a:latin typeface="Calibri"/>
                <a:cs typeface="Calibri"/>
              </a:rPr>
              <a:t>of tools</a:t>
            </a:r>
            <a:r>
              <a:rPr sz="800" dirty="0">
                <a:solidFill>
                  <a:srgbClr val="485483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485483"/>
                </a:solidFill>
                <a:latin typeface="Calibri"/>
                <a:cs typeface="Calibri"/>
              </a:rPr>
              <a:t>for</a:t>
            </a:r>
            <a:r>
              <a:rPr sz="800" dirty="0">
                <a:solidFill>
                  <a:srgbClr val="485483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485483"/>
                </a:solidFill>
                <a:latin typeface="Calibri"/>
                <a:cs typeface="Calibri"/>
              </a:rPr>
              <a:t>early</a:t>
            </a:r>
            <a:r>
              <a:rPr sz="800" dirty="0">
                <a:solidFill>
                  <a:srgbClr val="485483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485483"/>
                </a:solidFill>
                <a:latin typeface="Calibri"/>
                <a:cs typeface="Calibri"/>
              </a:rPr>
              <a:t>diagnosis</a:t>
            </a:r>
            <a:r>
              <a:rPr sz="800" spc="15" dirty="0">
                <a:solidFill>
                  <a:srgbClr val="485483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485483"/>
                </a:solidFill>
                <a:latin typeface="Calibri"/>
                <a:cs typeface="Calibri"/>
              </a:rPr>
              <a:t>of </a:t>
            </a:r>
            <a:r>
              <a:rPr sz="800" spc="-165" dirty="0">
                <a:solidFill>
                  <a:srgbClr val="485483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485483"/>
                </a:solidFill>
                <a:latin typeface="Calibri"/>
                <a:cs typeface="Calibri"/>
              </a:rPr>
              <a:t>neurodegenerative</a:t>
            </a:r>
            <a:r>
              <a:rPr sz="800" spc="15" dirty="0">
                <a:solidFill>
                  <a:srgbClr val="485483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485483"/>
                </a:solidFill>
                <a:latin typeface="Calibri"/>
                <a:cs typeface="Calibri"/>
              </a:rPr>
              <a:t>diseases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947147" y="4652264"/>
            <a:ext cx="12801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B70112"/>
                </a:solidFill>
                <a:latin typeface="Calibri"/>
                <a:cs typeface="Calibri"/>
              </a:rPr>
              <a:t>Augmented reality system for </a:t>
            </a:r>
            <a:r>
              <a:rPr sz="800" dirty="0">
                <a:solidFill>
                  <a:srgbClr val="B70112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B70112"/>
                </a:solidFill>
                <a:latin typeface="Calibri"/>
                <a:cs typeface="Calibri"/>
              </a:rPr>
              <a:t>trocar</a:t>
            </a:r>
            <a:r>
              <a:rPr sz="800" spc="-35" dirty="0">
                <a:solidFill>
                  <a:srgbClr val="B70112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B70112"/>
                </a:solidFill>
                <a:latin typeface="Calibri"/>
                <a:cs typeface="Calibri"/>
              </a:rPr>
              <a:t>placement</a:t>
            </a:r>
            <a:r>
              <a:rPr sz="800" dirty="0">
                <a:solidFill>
                  <a:srgbClr val="B70112"/>
                </a:solidFill>
                <a:latin typeface="Calibri"/>
                <a:cs typeface="Calibri"/>
              </a:rPr>
              <a:t> assistance</a:t>
            </a:r>
            <a:r>
              <a:rPr sz="800" spc="-20" dirty="0">
                <a:solidFill>
                  <a:srgbClr val="B70112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B70112"/>
                </a:solidFill>
                <a:latin typeface="Calibri"/>
                <a:cs typeface="Calibri"/>
              </a:rPr>
              <a:t>in </a:t>
            </a:r>
            <a:r>
              <a:rPr sz="800" spc="-165" dirty="0">
                <a:solidFill>
                  <a:srgbClr val="B70112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B70112"/>
                </a:solidFill>
                <a:latin typeface="Calibri"/>
                <a:cs typeface="Calibri"/>
              </a:rPr>
              <a:t>laparoscopic</a:t>
            </a:r>
            <a:r>
              <a:rPr sz="800" spc="20" dirty="0">
                <a:solidFill>
                  <a:srgbClr val="B70112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B70112"/>
                </a:solidFill>
                <a:latin typeface="Calibri"/>
                <a:cs typeface="Calibri"/>
              </a:rPr>
              <a:t>surgery</a:t>
            </a:r>
            <a:endParaRPr sz="80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931145" y="4238244"/>
            <a:ext cx="1354836" cy="439674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10247376" y="2679192"/>
            <a:ext cx="438150" cy="438150"/>
            <a:chOff x="10247376" y="2679192"/>
            <a:chExt cx="438150" cy="438150"/>
          </a:xfrm>
        </p:grpSpPr>
        <p:sp>
          <p:nvSpPr>
            <p:cNvPr id="18" name="object 18"/>
            <p:cNvSpPr/>
            <p:nvPr/>
          </p:nvSpPr>
          <p:spPr>
            <a:xfrm>
              <a:off x="10304145" y="2717673"/>
              <a:ext cx="314960" cy="334645"/>
            </a:xfrm>
            <a:custGeom>
              <a:avLst/>
              <a:gdLst/>
              <a:ahLst/>
              <a:cxnLst/>
              <a:rect l="l" t="t" r="r" b="b"/>
              <a:pathLst>
                <a:path w="314959" h="334644">
                  <a:moveTo>
                    <a:pt x="157352" y="0"/>
                  </a:moveTo>
                  <a:lnTo>
                    <a:pt x="115534" y="5977"/>
                  </a:lnTo>
                  <a:lnTo>
                    <a:pt x="77949" y="22845"/>
                  </a:lnTo>
                  <a:lnTo>
                    <a:pt x="46100" y="49006"/>
                  </a:lnTo>
                  <a:lnTo>
                    <a:pt x="21491" y="82860"/>
                  </a:lnTo>
                  <a:lnTo>
                    <a:pt x="5623" y="122810"/>
                  </a:lnTo>
                  <a:lnTo>
                    <a:pt x="0" y="167259"/>
                  </a:lnTo>
                  <a:lnTo>
                    <a:pt x="5623" y="211707"/>
                  </a:lnTo>
                  <a:lnTo>
                    <a:pt x="21491" y="251657"/>
                  </a:lnTo>
                  <a:lnTo>
                    <a:pt x="46100" y="285511"/>
                  </a:lnTo>
                  <a:lnTo>
                    <a:pt x="77949" y="311672"/>
                  </a:lnTo>
                  <a:lnTo>
                    <a:pt x="115534" y="328540"/>
                  </a:lnTo>
                  <a:lnTo>
                    <a:pt x="157352" y="334517"/>
                  </a:lnTo>
                  <a:lnTo>
                    <a:pt x="199171" y="328540"/>
                  </a:lnTo>
                  <a:lnTo>
                    <a:pt x="236756" y="311672"/>
                  </a:lnTo>
                  <a:lnTo>
                    <a:pt x="268604" y="285511"/>
                  </a:lnTo>
                  <a:lnTo>
                    <a:pt x="293214" y="251657"/>
                  </a:lnTo>
                  <a:lnTo>
                    <a:pt x="309082" y="211707"/>
                  </a:lnTo>
                  <a:lnTo>
                    <a:pt x="314705" y="167259"/>
                  </a:lnTo>
                  <a:lnTo>
                    <a:pt x="309082" y="122810"/>
                  </a:lnTo>
                  <a:lnTo>
                    <a:pt x="293214" y="82860"/>
                  </a:lnTo>
                  <a:lnTo>
                    <a:pt x="268604" y="49006"/>
                  </a:lnTo>
                  <a:lnTo>
                    <a:pt x="236756" y="22845"/>
                  </a:lnTo>
                  <a:lnTo>
                    <a:pt x="199171" y="5977"/>
                  </a:lnTo>
                  <a:lnTo>
                    <a:pt x="157352" y="0"/>
                  </a:lnTo>
                  <a:close/>
                </a:path>
              </a:pathLst>
            </a:custGeom>
            <a:solidFill>
              <a:srgbClr val="F57A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304145" y="2717673"/>
              <a:ext cx="314960" cy="334645"/>
            </a:xfrm>
            <a:custGeom>
              <a:avLst/>
              <a:gdLst/>
              <a:ahLst/>
              <a:cxnLst/>
              <a:rect l="l" t="t" r="r" b="b"/>
              <a:pathLst>
                <a:path w="314959" h="334644">
                  <a:moveTo>
                    <a:pt x="0" y="167259"/>
                  </a:moveTo>
                  <a:lnTo>
                    <a:pt x="5623" y="122810"/>
                  </a:lnTo>
                  <a:lnTo>
                    <a:pt x="21491" y="82860"/>
                  </a:lnTo>
                  <a:lnTo>
                    <a:pt x="46100" y="49006"/>
                  </a:lnTo>
                  <a:lnTo>
                    <a:pt x="77949" y="22845"/>
                  </a:lnTo>
                  <a:lnTo>
                    <a:pt x="115534" y="5977"/>
                  </a:lnTo>
                  <a:lnTo>
                    <a:pt x="157352" y="0"/>
                  </a:lnTo>
                  <a:lnTo>
                    <a:pt x="199171" y="5977"/>
                  </a:lnTo>
                  <a:lnTo>
                    <a:pt x="236756" y="22845"/>
                  </a:lnTo>
                  <a:lnTo>
                    <a:pt x="268604" y="49006"/>
                  </a:lnTo>
                  <a:lnTo>
                    <a:pt x="293214" y="82860"/>
                  </a:lnTo>
                  <a:lnTo>
                    <a:pt x="309082" y="122810"/>
                  </a:lnTo>
                  <a:lnTo>
                    <a:pt x="314705" y="167259"/>
                  </a:lnTo>
                  <a:lnTo>
                    <a:pt x="309082" y="211707"/>
                  </a:lnTo>
                  <a:lnTo>
                    <a:pt x="293214" y="251657"/>
                  </a:lnTo>
                  <a:lnTo>
                    <a:pt x="268604" y="285511"/>
                  </a:lnTo>
                  <a:lnTo>
                    <a:pt x="236756" y="311672"/>
                  </a:lnTo>
                  <a:lnTo>
                    <a:pt x="199171" y="328540"/>
                  </a:lnTo>
                  <a:lnTo>
                    <a:pt x="157352" y="334517"/>
                  </a:lnTo>
                  <a:lnTo>
                    <a:pt x="115534" y="328540"/>
                  </a:lnTo>
                  <a:lnTo>
                    <a:pt x="77949" y="311672"/>
                  </a:lnTo>
                  <a:lnTo>
                    <a:pt x="46100" y="285511"/>
                  </a:lnTo>
                  <a:lnTo>
                    <a:pt x="21491" y="251657"/>
                  </a:lnTo>
                  <a:lnTo>
                    <a:pt x="5623" y="211707"/>
                  </a:lnTo>
                  <a:lnTo>
                    <a:pt x="0" y="167259"/>
                  </a:lnTo>
                  <a:close/>
                </a:path>
              </a:pathLst>
            </a:custGeom>
            <a:ln w="9525">
              <a:solidFill>
                <a:srgbClr val="F57A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47376" y="2679192"/>
              <a:ext cx="438150" cy="43815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0259568" y="2509013"/>
            <a:ext cx="1300480" cy="1004569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461009">
              <a:lnSpc>
                <a:spcPct val="100000"/>
              </a:lnSpc>
              <a:spcBef>
                <a:spcPts val="1555"/>
              </a:spcBef>
            </a:pPr>
            <a:r>
              <a:rPr sz="2400" spc="-5" dirty="0">
                <a:solidFill>
                  <a:srgbClr val="F57A37"/>
                </a:solidFill>
                <a:latin typeface="Verdana"/>
                <a:cs typeface="Verdana"/>
              </a:rPr>
              <a:t>Sicap</a:t>
            </a:r>
            <a:endParaRPr sz="2400">
              <a:latin typeface="Verdana"/>
              <a:cs typeface="Verdana"/>
            </a:endParaRPr>
          </a:p>
          <a:p>
            <a:pPr marL="12700" marR="182245">
              <a:lnSpc>
                <a:spcPct val="100000"/>
              </a:lnSpc>
              <a:spcBef>
                <a:spcPts val="484"/>
              </a:spcBef>
            </a:pPr>
            <a:r>
              <a:rPr sz="800" spc="-5" dirty="0">
                <a:solidFill>
                  <a:srgbClr val="F57A37"/>
                </a:solidFill>
                <a:latin typeface="Calibri"/>
                <a:cs typeface="Calibri"/>
              </a:rPr>
              <a:t>Histopathological</a:t>
            </a:r>
            <a:r>
              <a:rPr sz="800" dirty="0">
                <a:solidFill>
                  <a:srgbClr val="F57A37"/>
                </a:solidFill>
                <a:latin typeface="Calibri"/>
                <a:cs typeface="Calibri"/>
              </a:rPr>
              <a:t> image </a:t>
            </a:r>
            <a:r>
              <a:rPr sz="800" spc="5" dirty="0">
                <a:solidFill>
                  <a:srgbClr val="F57A37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F57A37"/>
                </a:solidFill>
                <a:latin typeface="Calibri"/>
                <a:cs typeface="Calibri"/>
              </a:rPr>
              <a:t>interpretation for prostate </a:t>
            </a:r>
            <a:r>
              <a:rPr sz="800" spc="-170" dirty="0">
                <a:solidFill>
                  <a:srgbClr val="F57A37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F57A37"/>
                </a:solidFill>
                <a:latin typeface="Calibri"/>
                <a:cs typeface="Calibri"/>
              </a:rPr>
              <a:t>cancer</a:t>
            </a:r>
            <a:r>
              <a:rPr sz="800" dirty="0">
                <a:solidFill>
                  <a:srgbClr val="F57A37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F57A37"/>
                </a:solidFill>
                <a:latin typeface="Calibri"/>
                <a:cs typeface="Calibri"/>
              </a:rPr>
              <a:t>detection</a:t>
            </a:r>
            <a:endParaRPr sz="800">
              <a:latin typeface="Calibri"/>
              <a:cs typeface="Calibri"/>
            </a:endParaRPr>
          </a:p>
        </p:txBody>
      </p:sp>
      <p:pic>
        <p:nvPicPr>
          <p:cNvPr id="22" name="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39724" y="2325623"/>
            <a:ext cx="1560576" cy="510539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824483" y="2800350"/>
            <a:ext cx="16363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Calibri"/>
                <a:cs typeface="Calibri"/>
              </a:rPr>
              <a:t>Glaucoma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–</a:t>
            </a:r>
            <a:r>
              <a:rPr sz="800" spc="-10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Advanced,</a:t>
            </a:r>
            <a:r>
              <a:rPr sz="800" spc="10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LAbel-free</a:t>
            </a:r>
            <a:r>
              <a:rPr sz="800" spc="1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High </a:t>
            </a:r>
            <a:r>
              <a:rPr sz="800" spc="-165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resolution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Automated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OCT</a:t>
            </a:r>
            <a:r>
              <a:rPr sz="800" spc="-15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Diagnostics</a:t>
            </a:r>
            <a:endParaRPr sz="800">
              <a:latin typeface="Calibri"/>
              <a:cs typeface="Calibri"/>
            </a:endParaRPr>
          </a:p>
        </p:txBody>
      </p:sp>
      <p:pic>
        <p:nvPicPr>
          <p:cNvPr id="24" name="object 2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618988" y="5759917"/>
            <a:ext cx="1576515" cy="439633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5602985" y="6217158"/>
            <a:ext cx="14757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485483"/>
                </a:solidFill>
                <a:latin typeface="Calibri"/>
                <a:cs typeface="Calibri"/>
              </a:rPr>
              <a:t>Human</a:t>
            </a:r>
            <a:r>
              <a:rPr sz="800" spc="5" dirty="0">
                <a:solidFill>
                  <a:srgbClr val="485483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485483"/>
                </a:solidFill>
                <a:latin typeface="Calibri"/>
                <a:cs typeface="Calibri"/>
              </a:rPr>
              <a:t>aircraft roadmap</a:t>
            </a:r>
            <a:r>
              <a:rPr sz="800" spc="10" dirty="0">
                <a:solidFill>
                  <a:srgbClr val="485483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485483"/>
                </a:solidFill>
                <a:latin typeface="Calibri"/>
                <a:cs typeface="Calibri"/>
              </a:rPr>
              <a:t>for</a:t>
            </a:r>
            <a:r>
              <a:rPr sz="800" spc="-10" dirty="0">
                <a:solidFill>
                  <a:srgbClr val="485483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485483"/>
                </a:solidFill>
                <a:latin typeface="Calibri"/>
                <a:cs typeface="Calibri"/>
              </a:rPr>
              <a:t>virtual </a:t>
            </a:r>
            <a:r>
              <a:rPr sz="800" spc="-165" dirty="0">
                <a:solidFill>
                  <a:srgbClr val="485483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485483"/>
                </a:solidFill>
                <a:latin typeface="Calibri"/>
                <a:cs typeface="Calibri"/>
              </a:rPr>
              <a:t>intelligent </a:t>
            </a:r>
            <a:r>
              <a:rPr sz="800" spc="-10" dirty="0">
                <a:solidFill>
                  <a:srgbClr val="485483"/>
                </a:solidFill>
                <a:latin typeface="Calibri"/>
                <a:cs typeface="Calibri"/>
              </a:rPr>
              <a:t>system</a:t>
            </a:r>
            <a:endParaRPr sz="800">
              <a:latin typeface="Calibri"/>
              <a:cs typeface="Calibri"/>
            </a:endParaRPr>
          </a:p>
        </p:txBody>
      </p:sp>
      <p:pic>
        <p:nvPicPr>
          <p:cNvPr id="26" name="object 2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879585" y="5473446"/>
            <a:ext cx="1608581" cy="597408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9083802" y="6057391"/>
            <a:ext cx="12776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6F2F9F"/>
                </a:solidFill>
                <a:latin typeface="Calibri"/>
                <a:cs typeface="Calibri"/>
              </a:rPr>
              <a:t>Cloud</a:t>
            </a:r>
            <a:r>
              <a:rPr sz="800" spc="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6F2F9F"/>
                </a:solidFill>
                <a:latin typeface="Calibri"/>
                <a:cs typeface="Calibri"/>
              </a:rPr>
              <a:t>Artificial</a:t>
            </a:r>
            <a:r>
              <a:rPr sz="80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6F2F9F"/>
                </a:solidFill>
                <a:latin typeface="Calibri"/>
                <a:cs typeface="Calibri"/>
              </a:rPr>
              <a:t>Intelligence</a:t>
            </a:r>
            <a:r>
              <a:rPr sz="80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6F2F9F"/>
                </a:solidFill>
                <a:latin typeface="Calibri"/>
                <a:cs typeface="Calibri"/>
              </a:rPr>
              <a:t>for </a:t>
            </a:r>
            <a:r>
              <a:rPr sz="800" spc="-16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6F2F9F"/>
                </a:solidFill>
                <a:latin typeface="Calibri"/>
                <a:cs typeface="Calibri"/>
              </a:rPr>
              <a:t>Pathology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Subtítulo</a:t>
            </a:r>
            <a:r>
              <a:rPr spc="-30" dirty="0"/>
              <a:t> </a:t>
            </a:r>
            <a:r>
              <a:rPr spc="-10" dirty="0"/>
              <a:t>presentación</a:t>
            </a:r>
          </a:p>
        </p:txBody>
      </p:sp>
      <p:sp>
        <p:nvSpPr>
          <p:cNvPr id="29" name="object 3">
            <a:extLst>
              <a:ext uri="{FF2B5EF4-FFF2-40B4-BE49-F238E27FC236}">
                <a16:creationId xmlns:a16="http://schemas.microsoft.com/office/drawing/2014/main" id="{85F0613B-6F81-2A2D-52AD-30D039DEE438}"/>
              </a:ext>
            </a:extLst>
          </p:cNvPr>
          <p:cNvSpPr txBox="1"/>
          <p:nvPr/>
        </p:nvSpPr>
        <p:spPr>
          <a:xfrm>
            <a:off x="336295" y="323850"/>
            <a:ext cx="263550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 err="1">
                <a:latin typeface="Calibri"/>
                <a:cs typeface="Calibri"/>
              </a:rPr>
              <a:t>Presentación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lang="es-ES" sz="1200" b="1" spc="-5" dirty="0">
                <a:latin typeface="Calibri"/>
                <a:cs typeface="Calibri"/>
              </a:rPr>
              <a:t>Rocío del Amor del Amor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49351" y="222992"/>
            <a:ext cx="1021494" cy="4089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6295" y="854963"/>
            <a:ext cx="1958339" cy="498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¿Qué</a:t>
            </a:r>
            <a:r>
              <a:rPr spc="-75" dirty="0"/>
              <a:t> </a:t>
            </a:r>
            <a:r>
              <a:rPr spc="-10" dirty="0"/>
              <a:t>hago?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537209" y="4135373"/>
            <a:ext cx="2178050" cy="2722880"/>
            <a:chOff x="537209" y="4135373"/>
            <a:chExt cx="2178050" cy="272288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209" y="4135373"/>
              <a:ext cx="1869186" cy="249859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9818" y="6217921"/>
              <a:ext cx="1885188" cy="640076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0926" y="1670304"/>
            <a:ext cx="1844040" cy="24734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43533" y="4757928"/>
            <a:ext cx="1860041" cy="1468374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3233923" y="1209294"/>
            <a:ext cx="2512695" cy="2313940"/>
            <a:chOff x="3233923" y="1209294"/>
            <a:chExt cx="2512695" cy="2313940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33923" y="3011418"/>
              <a:ext cx="2512322" cy="51142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43072" y="1209294"/>
              <a:ext cx="2496312" cy="1805939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5827012" y="500633"/>
            <a:ext cx="5843905" cy="6298565"/>
            <a:chOff x="5827012" y="500633"/>
            <a:chExt cx="5843905" cy="6298565"/>
          </a:xfrm>
        </p:grpSpPr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099798" y="6113497"/>
              <a:ext cx="2570998" cy="42218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108947" y="4617719"/>
              <a:ext cx="2554985" cy="149961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87311" y="4360163"/>
              <a:ext cx="2433066" cy="162991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01027" y="2763773"/>
              <a:ext cx="2407920" cy="160477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827012" y="6385526"/>
              <a:ext cx="2367536" cy="41341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836158" y="4919472"/>
              <a:ext cx="2351532" cy="146989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359652" y="2103881"/>
              <a:ext cx="2376678" cy="163677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373368" y="500633"/>
              <a:ext cx="2351532" cy="1611629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9238495" y="1645474"/>
            <a:ext cx="2195100" cy="2233867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3100576" y="3613403"/>
            <a:ext cx="2367915" cy="2004695"/>
            <a:chOff x="3100576" y="3613403"/>
            <a:chExt cx="2367915" cy="2004695"/>
          </a:xfrm>
        </p:grpSpPr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100576" y="5174737"/>
              <a:ext cx="2367536" cy="44327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109721" y="3613403"/>
              <a:ext cx="2351531" cy="1565147"/>
            </a:xfrm>
            <a:prstGeom prst="rect">
              <a:avLst/>
            </a:prstGeom>
          </p:spPr>
        </p:pic>
      </p:grp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Subtítulo</a:t>
            </a:r>
            <a:r>
              <a:rPr spc="-30" dirty="0"/>
              <a:t> </a:t>
            </a:r>
            <a:r>
              <a:rPr spc="-10" dirty="0"/>
              <a:t>presentación</a:t>
            </a:r>
          </a:p>
        </p:txBody>
      </p:sp>
      <p:sp>
        <p:nvSpPr>
          <p:cNvPr id="27" name="object 3">
            <a:extLst>
              <a:ext uri="{FF2B5EF4-FFF2-40B4-BE49-F238E27FC236}">
                <a16:creationId xmlns:a16="http://schemas.microsoft.com/office/drawing/2014/main" id="{E2DD333A-5098-8DC1-F7D9-2BD2DE76D241}"/>
              </a:ext>
            </a:extLst>
          </p:cNvPr>
          <p:cNvSpPr txBox="1"/>
          <p:nvPr/>
        </p:nvSpPr>
        <p:spPr>
          <a:xfrm>
            <a:off x="336295" y="323850"/>
            <a:ext cx="263550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 err="1">
                <a:latin typeface="Calibri"/>
                <a:cs typeface="Calibri"/>
              </a:rPr>
              <a:t>Presentación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lang="es-ES" sz="1200" b="1" spc="-5" dirty="0">
                <a:latin typeface="Calibri"/>
                <a:cs typeface="Calibri"/>
              </a:rPr>
              <a:t>Rocío del Amor del Amor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49041" y="945261"/>
            <a:ext cx="5309235" cy="5300980"/>
          </a:xfrm>
          <a:custGeom>
            <a:avLst/>
            <a:gdLst/>
            <a:ahLst/>
            <a:cxnLst/>
            <a:rect l="l" t="t" r="r" b="b"/>
            <a:pathLst>
              <a:path w="5309234" h="5300980">
                <a:moveTo>
                  <a:pt x="3090672" y="0"/>
                </a:moveTo>
                <a:lnTo>
                  <a:pt x="3038605" y="597"/>
                </a:lnTo>
                <a:lnTo>
                  <a:pt x="2986833" y="2382"/>
                </a:lnTo>
                <a:lnTo>
                  <a:pt x="2935367" y="5341"/>
                </a:lnTo>
                <a:lnTo>
                  <a:pt x="2884222" y="9461"/>
                </a:lnTo>
                <a:lnTo>
                  <a:pt x="2833409" y="14728"/>
                </a:lnTo>
                <a:lnTo>
                  <a:pt x="2782943" y="21131"/>
                </a:lnTo>
                <a:lnTo>
                  <a:pt x="2732835" y="28655"/>
                </a:lnTo>
                <a:lnTo>
                  <a:pt x="2683100" y="37288"/>
                </a:lnTo>
                <a:lnTo>
                  <a:pt x="2633751" y="47016"/>
                </a:lnTo>
                <a:lnTo>
                  <a:pt x="2584800" y="57827"/>
                </a:lnTo>
                <a:lnTo>
                  <a:pt x="2536260" y="69708"/>
                </a:lnTo>
                <a:lnTo>
                  <a:pt x="2488145" y="82646"/>
                </a:lnTo>
                <a:lnTo>
                  <a:pt x="2440468" y="96627"/>
                </a:lnTo>
                <a:lnTo>
                  <a:pt x="2393243" y="111638"/>
                </a:lnTo>
                <a:lnTo>
                  <a:pt x="2346481" y="127667"/>
                </a:lnTo>
                <a:lnTo>
                  <a:pt x="2300196" y="144701"/>
                </a:lnTo>
                <a:lnTo>
                  <a:pt x="2254401" y="162726"/>
                </a:lnTo>
                <a:lnTo>
                  <a:pt x="2209110" y="181729"/>
                </a:lnTo>
                <a:lnTo>
                  <a:pt x="2164336" y="201697"/>
                </a:lnTo>
                <a:lnTo>
                  <a:pt x="2120090" y="222618"/>
                </a:lnTo>
                <a:lnTo>
                  <a:pt x="2076388" y="244478"/>
                </a:lnTo>
                <a:lnTo>
                  <a:pt x="2033241" y="267264"/>
                </a:lnTo>
                <a:lnTo>
                  <a:pt x="1990663" y="290963"/>
                </a:lnTo>
                <a:lnTo>
                  <a:pt x="1948668" y="315563"/>
                </a:lnTo>
                <a:lnTo>
                  <a:pt x="1907267" y="341049"/>
                </a:lnTo>
                <a:lnTo>
                  <a:pt x="1866474" y="367409"/>
                </a:lnTo>
                <a:lnTo>
                  <a:pt x="1826303" y="394631"/>
                </a:lnTo>
                <a:lnTo>
                  <a:pt x="1786766" y="422700"/>
                </a:lnTo>
                <a:lnTo>
                  <a:pt x="1747877" y="451604"/>
                </a:lnTo>
                <a:lnTo>
                  <a:pt x="1709648" y="481330"/>
                </a:lnTo>
                <a:lnTo>
                  <a:pt x="1672093" y="511865"/>
                </a:lnTo>
                <a:lnTo>
                  <a:pt x="1635225" y="543196"/>
                </a:lnTo>
                <a:lnTo>
                  <a:pt x="1599057" y="575310"/>
                </a:lnTo>
                <a:lnTo>
                  <a:pt x="1472819" y="704341"/>
                </a:lnTo>
                <a:lnTo>
                  <a:pt x="739520" y="1437386"/>
                </a:lnTo>
                <a:lnTo>
                  <a:pt x="576325" y="1596389"/>
                </a:lnTo>
                <a:lnTo>
                  <a:pt x="544166" y="1632500"/>
                </a:lnTo>
                <a:lnTo>
                  <a:pt x="512789" y="1669309"/>
                </a:lnTo>
                <a:lnTo>
                  <a:pt x="482208" y="1706805"/>
                </a:lnTo>
                <a:lnTo>
                  <a:pt x="452437" y="1744973"/>
                </a:lnTo>
                <a:lnTo>
                  <a:pt x="423487" y="1783802"/>
                </a:lnTo>
                <a:lnTo>
                  <a:pt x="395373" y="1823277"/>
                </a:lnTo>
                <a:lnTo>
                  <a:pt x="368107" y="1863386"/>
                </a:lnTo>
                <a:lnTo>
                  <a:pt x="341703" y="1904116"/>
                </a:lnTo>
                <a:lnTo>
                  <a:pt x="316173" y="1945453"/>
                </a:lnTo>
                <a:lnTo>
                  <a:pt x="291532" y="1987384"/>
                </a:lnTo>
                <a:lnTo>
                  <a:pt x="267791" y="2029897"/>
                </a:lnTo>
                <a:lnTo>
                  <a:pt x="244964" y="2072978"/>
                </a:lnTo>
                <a:lnTo>
                  <a:pt x="223065" y="2116614"/>
                </a:lnTo>
                <a:lnTo>
                  <a:pt x="202105" y="2160792"/>
                </a:lnTo>
                <a:lnTo>
                  <a:pt x="182100" y="2205499"/>
                </a:lnTo>
                <a:lnTo>
                  <a:pt x="163061" y="2250721"/>
                </a:lnTo>
                <a:lnTo>
                  <a:pt x="145001" y="2296446"/>
                </a:lnTo>
                <a:lnTo>
                  <a:pt x="127935" y="2342661"/>
                </a:lnTo>
                <a:lnTo>
                  <a:pt x="111874" y="2389352"/>
                </a:lnTo>
                <a:lnTo>
                  <a:pt x="96832" y="2436507"/>
                </a:lnTo>
                <a:lnTo>
                  <a:pt x="82823" y="2484112"/>
                </a:lnTo>
                <a:lnTo>
                  <a:pt x="69859" y="2532154"/>
                </a:lnTo>
                <a:lnTo>
                  <a:pt x="57953" y="2580620"/>
                </a:lnTo>
                <a:lnTo>
                  <a:pt x="47119" y="2629497"/>
                </a:lnTo>
                <a:lnTo>
                  <a:pt x="37370" y="2678771"/>
                </a:lnTo>
                <a:lnTo>
                  <a:pt x="28718" y="2728431"/>
                </a:lnTo>
                <a:lnTo>
                  <a:pt x="21178" y="2778462"/>
                </a:lnTo>
                <a:lnTo>
                  <a:pt x="14761" y="2828851"/>
                </a:lnTo>
                <a:lnTo>
                  <a:pt x="9482" y="2879586"/>
                </a:lnTo>
                <a:lnTo>
                  <a:pt x="5353" y="2930654"/>
                </a:lnTo>
                <a:lnTo>
                  <a:pt x="2388" y="2982040"/>
                </a:lnTo>
                <a:lnTo>
                  <a:pt x="599" y="3033733"/>
                </a:lnTo>
                <a:lnTo>
                  <a:pt x="0" y="3085719"/>
                </a:lnTo>
                <a:lnTo>
                  <a:pt x="514" y="3133883"/>
                </a:lnTo>
                <a:lnTo>
                  <a:pt x="2049" y="3181797"/>
                </a:lnTo>
                <a:lnTo>
                  <a:pt x="4596" y="3229450"/>
                </a:lnTo>
                <a:lnTo>
                  <a:pt x="8143" y="3276831"/>
                </a:lnTo>
                <a:lnTo>
                  <a:pt x="12680" y="3323929"/>
                </a:lnTo>
                <a:lnTo>
                  <a:pt x="18197" y="3370736"/>
                </a:lnTo>
                <a:lnTo>
                  <a:pt x="24683" y="3417239"/>
                </a:lnTo>
                <a:lnTo>
                  <a:pt x="32129" y="3463430"/>
                </a:lnTo>
                <a:lnTo>
                  <a:pt x="40523" y="3509296"/>
                </a:lnTo>
                <a:lnTo>
                  <a:pt x="49855" y="3554829"/>
                </a:lnTo>
                <a:lnTo>
                  <a:pt x="60114" y="3600017"/>
                </a:lnTo>
                <a:lnTo>
                  <a:pt x="71292" y="3644851"/>
                </a:lnTo>
                <a:lnTo>
                  <a:pt x="83376" y="3689319"/>
                </a:lnTo>
                <a:lnTo>
                  <a:pt x="96356" y="3733412"/>
                </a:lnTo>
                <a:lnTo>
                  <a:pt x="110223" y="3777118"/>
                </a:lnTo>
                <a:lnTo>
                  <a:pt x="124965" y="3820429"/>
                </a:lnTo>
                <a:lnTo>
                  <a:pt x="140573" y="3863332"/>
                </a:lnTo>
                <a:lnTo>
                  <a:pt x="157036" y="3905819"/>
                </a:lnTo>
                <a:lnTo>
                  <a:pt x="174343" y="3947878"/>
                </a:lnTo>
                <a:lnTo>
                  <a:pt x="192484" y="3989499"/>
                </a:lnTo>
                <a:lnTo>
                  <a:pt x="211449" y="4030672"/>
                </a:lnTo>
                <a:lnTo>
                  <a:pt x="231227" y="4071386"/>
                </a:lnTo>
                <a:lnTo>
                  <a:pt x="251808" y="4111630"/>
                </a:lnTo>
                <a:lnTo>
                  <a:pt x="273182" y="4151396"/>
                </a:lnTo>
                <a:lnTo>
                  <a:pt x="295337" y="4190671"/>
                </a:lnTo>
                <a:lnTo>
                  <a:pt x="318265" y="4229447"/>
                </a:lnTo>
                <a:lnTo>
                  <a:pt x="341953" y="4267711"/>
                </a:lnTo>
                <a:lnTo>
                  <a:pt x="366393" y="4305455"/>
                </a:lnTo>
                <a:lnTo>
                  <a:pt x="391572" y="4342667"/>
                </a:lnTo>
                <a:lnTo>
                  <a:pt x="417482" y="4379337"/>
                </a:lnTo>
                <a:lnTo>
                  <a:pt x="444112" y="4415455"/>
                </a:lnTo>
                <a:lnTo>
                  <a:pt x="471451" y="4451010"/>
                </a:lnTo>
                <a:lnTo>
                  <a:pt x="499488" y="4485993"/>
                </a:lnTo>
                <a:lnTo>
                  <a:pt x="528214" y="4520392"/>
                </a:lnTo>
                <a:lnTo>
                  <a:pt x="557619" y="4554197"/>
                </a:lnTo>
                <a:lnTo>
                  <a:pt x="587690" y="4587398"/>
                </a:lnTo>
                <a:lnTo>
                  <a:pt x="618419" y="4619984"/>
                </a:lnTo>
                <a:lnTo>
                  <a:pt x="649795" y="4651946"/>
                </a:lnTo>
                <a:lnTo>
                  <a:pt x="681807" y="4683272"/>
                </a:lnTo>
                <a:lnTo>
                  <a:pt x="714445" y="4713953"/>
                </a:lnTo>
                <a:lnTo>
                  <a:pt x="747699" y="4743977"/>
                </a:lnTo>
                <a:lnTo>
                  <a:pt x="781558" y="4773335"/>
                </a:lnTo>
                <a:lnTo>
                  <a:pt x="816012" y="4802015"/>
                </a:lnTo>
                <a:lnTo>
                  <a:pt x="851050" y="4830009"/>
                </a:lnTo>
                <a:lnTo>
                  <a:pt x="886662" y="4857305"/>
                </a:lnTo>
                <a:lnTo>
                  <a:pt x="922838" y="4883893"/>
                </a:lnTo>
                <a:lnTo>
                  <a:pt x="959567" y="4909762"/>
                </a:lnTo>
                <a:lnTo>
                  <a:pt x="996838" y="4934902"/>
                </a:lnTo>
                <a:lnTo>
                  <a:pt x="1034642" y="4959303"/>
                </a:lnTo>
                <a:lnTo>
                  <a:pt x="1072968" y="4982955"/>
                </a:lnTo>
                <a:lnTo>
                  <a:pt x="1111806" y="5005846"/>
                </a:lnTo>
                <a:lnTo>
                  <a:pt x="1151144" y="5027967"/>
                </a:lnTo>
                <a:lnTo>
                  <a:pt x="1190974" y="5049307"/>
                </a:lnTo>
                <a:lnTo>
                  <a:pt x="1231283" y="5069856"/>
                </a:lnTo>
                <a:lnTo>
                  <a:pt x="1272063" y="5089604"/>
                </a:lnTo>
                <a:lnTo>
                  <a:pt x="1313302" y="5108539"/>
                </a:lnTo>
                <a:lnTo>
                  <a:pt x="1354990" y="5126652"/>
                </a:lnTo>
                <a:lnTo>
                  <a:pt x="1397117" y="5143932"/>
                </a:lnTo>
                <a:lnTo>
                  <a:pt x="1439673" y="5160369"/>
                </a:lnTo>
                <a:lnTo>
                  <a:pt x="1482646" y="5175953"/>
                </a:lnTo>
                <a:lnTo>
                  <a:pt x="1526027" y="5190672"/>
                </a:lnTo>
                <a:lnTo>
                  <a:pt x="1569804" y="5204518"/>
                </a:lnTo>
                <a:lnTo>
                  <a:pt x="1613969" y="5217478"/>
                </a:lnTo>
                <a:lnTo>
                  <a:pt x="1658510" y="5229543"/>
                </a:lnTo>
                <a:lnTo>
                  <a:pt x="1703416" y="5240703"/>
                </a:lnTo>
                <a:lnTo>
                  <a:pt x="1748679" y="5250947"/>
                </a:lnTo>
                <a:lnTo>
                  <a:pt x="1794286" y="5260265"/>
                </a:lnTo>
                <a:lnTo>
                  <a:pt x="1840228" y="5268646"/>
                </a:lnTo>
                <a:lnTo>
                  <a:pt x="1886494" y="5276080"/>
                </a:lnTo>
                <a:lnTo>
                  <a:pt x="1933074" y="5282556"/>
                </a:lnTo>
                <a:lnTo>
                  <a:pt x="1979957" y="5288064"/>
                </a:lnTo>
                <a:lnTo>
                  <a:pt x="2027134" y="5292595"/>
                </a:lnTo>
                <a:lnTo>
                  <a:pt x="2074593" y="5296136"/>
                </a:lnTo>
                <a:lnTo>
                  <a:pt x="2122325" y="5298679"/>
                </a:lnTo>
                <a:lnTo>
                  <a:pt x="2170318" y="5300212"/>
                </a:lnTo>
                <a:lnTo>
                  <a:pt x="2218562" y="5300726"/>
                </a:lnTo>
                <a:lnTo>
                  <a:pt x="2270629" y="5300127"/>
                </a:lnTo>
                <a:lnTo>
                  <a:pt x="2322401" y="5298342"/>
                </a:lnTo>
                <a:lnTo>
                  <a:pt x="2373867" y="5295382"/>
                </a:lnTo>
                <a:lnTo>
                  <a:pt x="2425012" y="5291260"/>
                </a:lnTo>
                <a:lnTo>
                  <a:pt x="2475825" y="5285991"/>
                </a:lnTo>
                <a:lnTo>
                  <a:pt x="2526291" y="5279586"/>
                </a:lnTo>
                <a:lnTo>
                  <a:pt x="2576399" y="5272059"/>
                </a:lnTo>
                <a:lnTo>
                  <a:pt x="2626134" y="5263422"/>
                </a:lnTo>
                <a:lnTo>
                  <a:pt x="2675483" y="5253690"/>
                </a:lnTo>
                <a:lnTo>
                  <a:pt x="2724434" y="5242875"/>
                </a:lnTo>
                <a:lnTo>
                  <a:pt x="2772974" y="5230990"/>
                </a:lnTo>
                <a:lnTo>
                  <a:pt x="2821089" y="5218049"/>
                </a:lnTo>
                <a:lnTo>
                  <a:pt x="2868766" y="5204063"/>
                </a:lnTo>
                <a:lnTo>
                  <a:pt x="2915991" y="5189047"/>
                </a:lnTo>
                <a:lnTo>
                  <a:pt x="2962753" y="5173014"/>
                </a:lnTo>
                <a:lnTo>
                  <a:pt x="3009038" y="5155976"/>
                </a:lnTo>
                <a:lnTo>
                  <a:pt x="3054833" y="5137946"/>
                </a:lnTo>
                <a:lnTo>
                  <a:pt x="3100124" y="5118939"/>
                </a:lnTo>
                <a:lnTo>
                  <a:pt x="3144898" y="5098966"/>
                </a:lnTo>
                <a:lnTo>
                  <a:pt x="3189144" y="5078040"/>
                </a:lnTo>
                <a:lnTo>
                  <a:pt x="3232846" y="5056176"/>
                </a:lnTo>
                <a:lnTo>
                  <a:pt x="3275993" y="5033386"/>
                </a:lnTo>
                <a:lnTo>
                  <a:pt x="3318571" y="5009683"/>
                </a:lnTo>
                <a:lnTo>
                  <a:pt x="3360566" y="4985079"/>
                </a:lnTo>
                <a:lnTo>
                  <a:pt x="3401967" y="4959589"/>
                </a:lnTo>
                <a:lnTo>
                  <a:pt x="3442760" y="4933226"/>
                </a:lnTo>
                <a:lnTo>
                  <a:pt x="3482931" y="4906001"/>
                </a:lnTo>
                <a:lnTo>
                  <a:pt x="3522468" y="4877930"/>
                </a:lnTo>
                <a:lnTo>
                  <a:pt x="3561357" y="4849023"/>
                </a:lnTo>
                <a:lnTo>
                  <a:pt x="3599586" y="4819295"/>
                </a:lnTo>
                <a:lnTo>
                  <a:pt x="3637141" y="4788759"/>
                </a:lnTo>
                <a:lnTo>
                  <a:pt x="3674009" y="4757428"/>
                </a:lnTo>
                <a:lnTo>
                  <a:pt x="3710178" y="4725314"/>
                </a:lnTo>
                <a:lnTo>
                  <a:pt x="3835273" y="4597527"/>
                </a:lnTo>
                <a:lnTo>
                  <a:pt x="4574285" y="3858895"/>
                </a:lnTo>
                <a:lnTo>
                  <a:pt x="4732908" y="3704208"/>
                </a:lnTo>
                <a:lnTo>
                  <a:pt x="4765068" y="3668099"/>
                </a:lnTo>
                <a:lnTo>
                  <a:pt x="4796445" y="3631290"/>
                </a:lnTo>
                <a:lnTo>
                  <a:pt x="4827026" y="3593796"/>
                </a:lnTo>
                <a:lnTo>
                  <a:pt x="4856797" y="3555630"/>
                </a:lnTo>
                <a:lnTo>
                  <a:pt x="4885747" y="3516804"/>
                </a:lnTo>
                <a:lnTo>
                  <a:pt x="4913861" y="3477331"/>
                </a:lnTo>
                <a:lnTo>
                  <a:pt x="4941127" y="3437225"/>
                </a:lnTo>
                <a:lnTo>
                  <a:pt x="4967531" y="3396499"/>
                </a:lnTo>
                <a:lnTo>
                  <a:pt x="4993061" y="3355166"/>
                </a:lnTo>
                <a:lnTo>
                  <a:pt x="5017702" y="3313238"/>
                </a:lnTo>
                <a:lnTo>
                  <a:pt x="5041443" y="3270729"/>
                </a:lnTo>
                <a:lnTo>
                  <a:pt x="5064270" y="3227652"/>
                </a:lnTo>
                <a:lnTo>
                  <a:pt x="5086169" y="3184020"/>
                </a:lnTo>
                <a:lnTo>
                  <a:pt x="5107129" y="3139846"/>
                </a:lnTo>
                <a:lnTo>
                  <a:pt x="5127134" y="3095142"/>
                </a:lnTo>
                <a:lnTo>
                  <a:pt x="5146173" y="3049923"/>
                </a:lnTo>
                <a:lnTo>
                  <a:pt x="5164233" y="3004201"/>
                </a:lnTo>
                <a:lnTo>
                  <a:pt x="5181299" y="2957988"/>
                </a:lnTo>
                <a:lnTo>
                  <a:pt x="5197360" y="2911299"/>
                </a:lnTo>
                <a:lnTo>
                  <a:pt x="5212402" y="2864146"/>
                </a:lnTo>
                <a:lnTo>
                  <a:pt x="5226411" y="2816542"/>
                </a:lnTo>
                <a:lnTo>
                  <a:pt x="5239375" y="2768501"/>
                </a:lnTo>
                <a:lnTo>
                  <a:pt x="5251281" y="2720034"/>
                </a:lnTo>
                <a:lnTo>
                  <a:pt x="5262115" y="2671156"/>
                </a:lnTo>
                <a:lnTo>
                  <a:pt x="5271864" y="2621880"/>
                </a:lnTo>
                <a:lnTo>
                  <a:pt x="5280516" y="2572217"/>
                </a:lnTo>
                <a:lnTo>
                  <a:pt x="5288056" y="2522182"/>
                </a:lnTo>
                <a:lnTo>
                  <a:pt x="5294473" y="2471788"/>
                </a:lnTo>
                <a:lnTo>
                  <a:pt x="5299752" y="2421047"/>
                </a:lnTo>
                <a:lnTo>
                  <a:pt x="5303881" y="2369973"/>
                </a:lnTo>
                <a:lnTo>
                  <a:pt x="5306846" y="2318578"/>
                </a:lnTo>
                <a:lnTo>
                  <a:pt x="5308635" y="2266876"/>
                </a:lnTo>
                <a:lnTo>
                  <a:pt x="5309234" y="2214879"/>
                </a:lnTo>
                <a:lnTo>
                  <a:pt x="5308720" y="2166715"/>
                </a:lnTo>
                <a:lnTo>
                  <a:pt x="5307185" y="2118801"/>
                </a:lnTo>
                <a:lnTo>
                  <a:pt x="5304638" y="2071149"/>
                </a:lnTo>
                <a:lnTo>
                  <a:pt x="5301091" y="2023768"/>
                </a:lnTo>
                <a:lnTo>
                  <a:pt x="5296554" y="1976670"/>
                </a:lnTo>
                <a:lnTo>
                  <a:pt x="5291037" y="1929864"/>
                </a:lnTo>
                <a:lnTo>
                  <a:pt x="5284551" y="1883362"/>
                </a:lnTo>
                <a:lnTo>
                  <a:pt x="5277105" y="1837172"/>
                </a:lnTo>
                <a:lnTo>
                  <a:pt x="5268711" y="1791307"/>
                </a:lnTo>
                <a:lnTo>
                  <a:pt x="5259379" y="1745775"/>
                </a:lnTo>
                <a:lnTo>
                  <a:pt x="5249120" y="1700588"/>
                </a:lnTo>
                <a:lnTo>
                  <a:pt x="5237942" y="1655756"/>
                </a:lnTo>
                <a:lnTo>
                  <a:pt x="5225858" y="1611289"/>
                </a:lnTo>
                <a:lnTo>
                  <a:pt x="5212878" y="1567198"/>
                </a:lnTo>
                <a:lnTo>
                  <a:pt x="5199011" y="1523492"/>
                </a:lnTo>
                <a:lnTo>
                  <a:pt x="5184269" y="1480184"/>
                </a:lnTo>
                <a:lnTo>
                  <a:pt x="5168661" y="1437282"/>
                </a:lnTo>
                <a:lnTo>
                  <a:pt x="5152198" y="1394797"/>
                </a:lnTo>
                <a:lnTo>
                  <a:pt x="5134891" y="1352740"/>
                </a:lnTo>
                <a:lnTo>
                  <a:pt x="5116750" y="1311121"/>
                </a:lnTo>
                <a:lnTo>
                  <a:pt x="5097785" y="1269950"/>
                </a:lnTo>
                <a:lnTo>
                  <a:pt x="5078007" y="1229238"/>
                </a:lnTo>
                <a:lnTo>
                  <a:pt x="5057426" y="1188995"/>
                </a:lnTo>
                <a:lnTo>
                  <a:pt x="5036052" y="1149232"/>
                </a:lnTo>
                <a:lnTo>
                  <a:pt x="5013897" y="1109959"/>
                </a:lnTo>
                <a:lnTo>
                  <a:pt x="4990969" y="1071186"/>
                </a:lnTo>
                <a:lnTo>
                  <a:pt x="4967281" y="1032924"/>
                </a:lnTo>
                <a:lnTo>
                  <a:pt x="4942841" y="995182"/>
                </a:lnTo>
                <a:lnTo>
                  <a:pt x="4917662" y="957973"/>
                </a:lnTo>
                <a:lnTo>
                  <a:pt x="4891752" y="921305"/>
                </a:lnTo>
                <a:lnTo>
                  <a:pt x="4865122" y="885189"/>
                </a:lnTo>
                <a:lnTo>
                  <a:pt x="4837783" y="849636"/>
                </a:lnTo>
                <a:lnTo>
                  <a:pt x="4809746" y="814656"/>
                </a:lnTo>
                <a:lnTo>
                  <a:pt x="4781020" y="780260"/>
                </a:lnTo>
                <a:lnTo>
                  <a:pt x="4751615" y="746457"/>
                </a:lnTo>
                <a:lnTo>
                  <a:pt x="4721544" y="713258"/>
                </a:lnTo>
                <a:lnTo>
                  <a:pt x="4690815" y="680674"/>
                </a:lnTo>
                <a:lnTo>
                  <a:pt x="4659439" y="648716"/>
                </a:lnTo>
                <a:lnTo>
                  <a:pt x="4627427" y="617392"/>
                </a:lnTo>
                <a:lnTo>
                  <a:pt x="4594789" y="586714"/>
                </a:lnTo>
                <a:lnTo>
                  <a:pt x="4561535" y="556692"/>
                </a:lnTo>
                <a:lnTo>
                  <a:pt x="4527676" y="527337"/>
                </a:lnTo>
                <a:lnTo>
                  <a:pt x="4493222" y="498659"/>
                </a:lnTo>
                <a:lnTo>
                  <a:pt x="4458184" y="470667"/>
                </a:lnTo>
                <a:lnTo>
                  <a:pt x="4422572" y="443374"/>
                </a:lnTo>
                <a:lnTo>
                  <a:pt x="4386396" y="416789"/>
                </a:lnTo>
                <a:lnTo>
                  <a:pt x="4349667" y="390922"/>
                </a:lnTo>
                <a:lnTo>
                  <a:pt x="4312396" y="365784"/>
                </a:lnTo>
                <a:lnTo>
                  <a:pt x="4274592" y="341385"/>
                </a:lnTo>
                <a:lnTo>
                  <a:pt x="4236266" y="317736"/>
                </a:lnTo>
                <a:lnTo>
                  <a:pt x="4197428" y="294847"/>
                </a:lnTo>
                <a:lnTo>
                  <a:pt x="4158090" y="272728"/>
                </a:lnTo>
                <a:lnTo>
                  <a:pt x="4118260" y="251390"/>
                </a:lnTo>
                <a:lnTo>
                  <a:pt x="4077951" y="230843"/>
                </a:lnTo>
                <a:lnTo>
                  <a:pt x="4037171" y="211097"/>
                </a:lnTo>
                <a:lnTo>
                  <a:pt x="3995932" y="192164"/>
                </a:lnTo>
                <a:lnTo>
                  <a:pt x="3954244" y="174053"/>
                </a:lnTo>
                <a:lnTo>
                  <a:pt x="3912117" y="156775"/>
                </a:lnTo>
                <a:lnTo>
                  <a:pt x="3869561" y="140339"/>
                </a:lnTo>
                <a:lnTo>
                  <a:pt x="3826588" y="124758"/>
                </a:lnTo>
                <a:lnTo>
                  <a:pt x="3783207" y="110040"/>
                </a:lnTo>
                <a:lnTo>
                  <a:pt x="3739430" y="96196"/>
                </a:lnTo>
                <a:lnTo>
                  <a:pt x="3695265" y="83237"/>
                </a:lnTo>
                <a:lnTo>
                  <a:pt x="3650724" y="71173"/>
                </a:lnTo>
                <a:lnTo>
                  <a:pt x="3605818" y="60015"/>
                </a:lnTo>
                <a:lnTo>
                  <a:pt x="3560555" y="49772"/>
                </a:lnTo>
                <a:lnTo>
                  <a:pt x="3514948" y="40455"/>
                </a:lnTo>
                <a:lnTo>
                  <a:pt x="3469006" y="32075"/>
                </a:lnTo>
                <a:lnTo>
                  <a:pt x="3422740" y="24642"/>
                </a:lnTo>
                <a:lnTo>
                  <a:pt x="3376160" y="18167"/>
                </a:lnTo>
                <a:lnTo>
                  <a:pt x="3329277" y="12659"/>
                </a:lnTo>
                <a:lnTo>
                  <a:pt x="3282100" y="8129"/>
                </a:lnTo>
                <a:lnTo>
                  <a:pt x="3234641" y="4588"/>
                </a:lnTo>
                <a:lnTo>
                  <a:pt x="3186909" y="2046"/>
                </a:lnTo>
                <a:lnTo>
                  <a:pt x="3138916" y="513"/>
                </a:lnTo>
                <a:lnTo>
                  <a:pt x="3090672" y="0"/>
                </a:lnTo>
                <a:close/>
              </a:path>
            </a:pathLst>
          </a:custGeom>
          <a:solidFill>
            <a:srgbClr val="E650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Subtítulo</a:t>
            </a:r>
            <a:r>
              <a:rPr spc="-30" dirty="0"/>
              <a:t> </a:t>
            </a:r>
            <a:r>
              <a:rPr spc="-10" dirty="0"/>
              <a:t>presentación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218</Words>
  <Application>Microsoft Office PowerPoint</Application>
  <PresentationFormat>Panorámica</PresentationFormat>
  <Paragraphs>35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 MT</vt:lpstr>
      <vt:lpstr>Calibri</vt:lpstr>
      <vt:lpstr>Verdana</vt:lpstr>
      <vt:lpstr>Wingdings</vt:lpstr>
      <vt:lpstr>Office Theme</vt:lpstr>
      <vt:lpstr>07MIAR Redes Neuronales y Deep Learning</vt:lpstr>
      <vt:lpstr>¿Quién soy?</vt:lpstr>
      <vt:lpstr>¿Qué hago?</vt:lpstr>
      <vt:lpstr>¿Qué hago?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Gina Gómez Herrero</dc:creator>
  <cp:lastModifiedBy>María Rocío Del Amor Del Amor</cp:lastModifiedBy>
  <cp:revision>2</cp:revision>
  <dcterms:created xsi:type="dcterms:W3CDTF">2023-09-13T17:24:41Z</dcterms:created>
  <dcterms:modified xsi:type="dcterms:W3CDTF">2023-09-13T17:29:42Z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2021-09-27T00:00:00Z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2023-09-13T00:00:00Z</vt:filetime>
  </property>
</Properties>
</file>