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69" r:id="rId3"/>
    <p:sldId id="265" r:id="rId4"/>
    <p:sldId id="262" r:id="rId5"/>
    <p:sldId id="263" r:id="rId6"/>
    <p:sldId id="266" r:id="rId7"/>
    <p:sldId id="264" r:id="rId8"/>
    <p:sldId id="268" r:id="rId9"/>
    <p:sldId id="259" r:id="rId10"/>
    <p:sldId id="261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362" autoAdjust="0"/>
    <p:restoredTop sz="84725" autoAdjust="0"/>
  </p:normalViewPr>
  <p:slideViewPr>
    <p:cSldViewPr snapToGrid="0">
      <p:cViewPr>
        <p:scale>
          <a:sx n="60" d="100"/>
          <a:sy n="60" d="100"/>
        </p:scale>
        <p:origin x="-300" y="-1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14E7F9-25A0-42F0-A551-C9A1548E9E65}" type="datetimeFigureOut">
              <a:rPr lang="en-US" smtClean="0"/>
              <a:t>4/28/2013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98EBCF-4A9B-49EC-8C23-B9A4DAE1B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4806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98EBCF-4A9B-49EC-8C23-B9A4DAE1B9F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4908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98EBCF-4A9B-49EC-8C23-B9A4DAE1B9F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564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-only</a:t>
            </a:r>
            <a:r>
              <a:rPr lang="en-US" baseline="0" dirty="0" smtClean="0"/>
              <a:t> 50% code coverage; discovered GUI testing really late and thus missing a lot of GUI coverage</a:t>
            </a:r>
          </a:p>
          <a:p>
            <a:r>
              <a:rPr lang="en-US" baseline="0" dirty="0" smtClean="0"/>
              <a:t>-team only worked during meeting times; no independent work; if missed meeting, couldn’t really make up for it</a:t>
            </a:r>
          </a:p>
          <a:p>
            <a:r>
              <a:rPr lang="en-US" baseline="0" dirty="0" smtClean="0"/>
              <a:t>-didn’t have meeting minutes; no real documentation of who was working on what until it was done and recorded in </a:t>
            </a:r>
            <a:r>
              <a:rPr lang="en-US" baseline="0" dirty="0" err="1" smtClean="0"/>
              <a:t>VersionOne</a:t>
            </a:r>
            <a:endParaRPr lang="en-US" baseline="0" dirty="0" smtClean="0"/>
          </a:p>
          <a:p>
            <a:r>
              <a:rPr lang="en-US" baseline="0" dirty="0" smtClean="0"/>
              <a:t>-because we were so “fun” we would get off task often</a:t>
            </a:r>
          </a:p>
          <a:p>
            <a:r>
              <a:rPr lang="en-US" baseline="0" dirty="0" smtClean="0"/>
              <a:t>-we did very little issue tracking until the last iteration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98EBCF-4A9B-49EC-8C23-B9A4DAE1B9F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6504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-meetings</a:t>
            </a:r>
            <a:r>
              <a:rPr lang="en-US" baseline="0" dirty="0" smtClean="0"/>
              <a:t> twice a week where every team member made it at some point</a:t>
            </a:r>
          </a:p>
          <a:p>
            <a:r>
              <a:rPr lang="en-US" baseline="0" dirty="0" smtClean="0"/>
              <a:t>-did not wait until end of the week to merge. Merged either when done with feature or continually as added elements</a:t>
            </a:r>
          </a:p>
          <a:p>
            <a:r>
              <a:rPr lang="en-US" baseline="0" dirty="0" smtClean="0"/>
              <a:t>-added to team comradery and team members who’re familiar with almost everything instead of just certain features</a:t>
            </a:r>
          </a:p>
          <a:p>
            <a:r>
              <a:rPr lang="en-US" baseline="0" dirty="0" smtClean="0"/>
              <a:t>-people running through </a:t>
            </a:r>
            <a:r>
              <a:rPr lang="en-US" baseline="0" dirty="0" err="1" smtClean="0"/>
              <a:t>Janeway</a:t>
            </a:r>
            <a:r>
              <a:rPr lang="en-US" baseline="0" dirty="0" smtClean="0"/>
              <a:t> just seeing if things are working and trying to do things to make features break</a:t>
            </a:r>
          </a:p>
          <a:p>
            <a:r>
              <a:rPr lang="en-US" baseline="0" dirty="0" smtClean="0"/>
              <a:t>-team very close nit, open with problems with each other, had fun with 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98EBCF-4A9B-49EC-8C23-B9A4DAE1B9F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4312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98EBCF-4A9B-49EC-8C23-B9A4DAE1B9F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963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 smtClean="0"/>
              <a:t>Three</a:t>
            </a:r>
            <a:r>
              <a:rPr lang="en-US" baseline="0" dirty="0" smtClean="0"/>
              <a:t> focuses while creating project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98EBCF-4A9B-49EC-8C23-B9A4DAE1B9F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1612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5F508-1300-482B-BBDA-71744227BCBD}" type="datetimeFigureOut">
              <a:rPr lang="en-US" smtClean="0"/>
              <a:t>4/28/2013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82A4C-E370-4908-BF0F-44DAC28EF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939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5F508-1300-482B-BBDA-71744227BCBD}" type="datetimeFigureOut">
              <a:rPr lang="en-US" smtClean="0"/>
              <a:t>4/28/2013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82A4C-E370-4908-BF0F-44DAC28EF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867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5F508-1300-482B-BBDA-71744227BCBD}" type="datetimeFigureOut">
              <a:rPr lang="en-US" smtClean="0"/>
              <a:t>4/28/2013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82A4C-E370-4908-BF0F-44DAC28EF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6979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5F508-1300-482B-BBDA-71744227BCBD}" type="datetimeFigureOut">
              <a:rPr lang="en-US" smtClean="0"/>
              <a:t>4/28/2013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82A4C-E370-4908-BF0F-44DAC28EFA0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264628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5F508-1300-482B-BBDA-71744227BCBD}" type="datetimeFigureOut">
              <a:rPr lang="en-US" smtClean="0"/>
              <a:t>4/28/2013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82A4C-E370-4908-BF0F-44DAC28EF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4349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5F508-1300-482B-BBDA-71744227BCBD}" type="datetimeFigureOut">
              <a:rPr lang="en-US" smtClean="0"/>
              <a:t>4/28/2013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82A4C-E370-4908-BF0F-44DAC28EF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8781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5F508-1300-482B-BBDA-71744227BCBD}" type="datetimeFigureOut">
              <a:rPr lang="en-US" smtClean="0"/>
              <a:t>4/28/2013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82A4C-E370-4908-BF0F-44DAC28EF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8435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5F508-1300-482B-BBDA-71744227BCBD}" type="datetimeFigureOut">
              <a:rPr lang="en-US" smtClean="0"/>
              <a:t>4/28/2013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82A4C-E370-4908-BF0F-44DAC28EF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2766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5F508-1300-482B-BBDA-71744227BCBD}" type="datetimeFigureOut">
              <a:rPr lang="en-US" smtClean="0"/>
              <a:t>4/28/2013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82A4C-E370-4908-BF0F-44DAC28EF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43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5F508-1300-482B-BBDA-71744227BCBD}" type="datetimeFigureOut">
              <a:rPr lang="en-US" smtClean="0"/>
              <a:t>4/28/2013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82A4C-E370-4908-BF0F-44DAC28EF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088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5F508-1300-482B-BBDA-71744227BCBD}" type="datetimeFigureOut">
              <a:rPr lang="en-US" smtClean="0"/>
              <a:t>4/28/2013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82A4C-E370-4908-BF0F-44DAC28EF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552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5F508-1300-482B-BBDA-71744227BCBD}" type="datetimeFigureOut">
              <a:rPr lang="en-US" smtClean="0"/>
              <a:t>4/28/2013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82A4C-E370-4908-BF0F-44DAC28EF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959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5F508-1300-482B-BBDA-71744227BCBD}" type="datetimeFigureOut">
              <a:rPr lang="en-US" smtClean="0"/>
              <a:t>4/28/2013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82A4C-E370-4908-BF0F-44DAC28EF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096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5F508-1300-482B-BBDA-71744227BCBD}" type="datetimeFigureOut">
              <a:rPr lang="en-US" smtClean="0"/>
              <a:t>4/28/2013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82A4C-E370-4908-BF0F-44DAC28EF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889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5F508-1300-482B-BBDA-71744227BCBD}" type="datetimeFigureOut">
              <a:rPr lang="en-US" smtClean="0"/>
              <a:t>4/28/2013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82A4C-E370-4908-BF0F-44DAC28EF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329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5F508-1300-482B-BBDA-71744227BCBD}" type="datetimeFigureOut">
              <a:rPr lang="en-US" smtClean="0"/>
              <a:t>4/28/2013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82A4C-E370-4908-BF0F-44DAC28EF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510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5F508-1300-482B-BBDA-71744227BCBD}" type="datetimeFigureOut">
              <a:rPr lang="en-US" smtClean="0"/>
              <a:t>4/28/2013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82A4C-E370-4908-BF0F-44DAC28EF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882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64E5F508-1300-482B-BBDA-71744227BCBD}" type="datetimeFigureOut">
              <a:rPr lang="en-US" smtClean="0"/>
              <a:t>4/28/2013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26582A4C-E370-4908-BF0F-44DAC28EF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7138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Team </a:t>
            </a:r>
            <a:r>
              <a:rPr lang="en-US" dirty="0" err="1" smtClean="0"/>
              <a:t>Swagasaurus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Product Presentation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9563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Alex Chen</a:t>
            </a:r>
          </a:p>
          <a:p>
            <a:r>
              <a:rPr lang="en-US" dirty="0" smtClean="0"/>
              <a:t>Pat </a:t>
            </a:r>
            <a:r>
              <a:rPr lang="en-US" dirty="0" err="1" smtClean="0"/>
              <a:t>Bobell</a:t>
            </a:r>
            <a:endParaRPr lang="en-US" dirty="0" smtClean="0"/>
          </a:p>
          <a:p>
            <a:r>
              <a:rPr lang="en-US" dirty="0" err="1" smtClean="0"/>
              <a:t>Maddie</a:t>
            </a:r>
            <a:r>
              <a:rPr lang="en-US" dirty="0" smtClean="0"/>
              <a:t> </a:t>
            </a:r>
            <a:r>
              <a:rPr lang="en-US" dirty="0" smtClean="0"/>
              <a:t>Burris</a:t>
            </a:r>
          </a:p>
          <a:p>
            <a:r>
              <a:rPr lang="en-US" dirty="0"/>
              <a:t>Fred Silberberg</a:t>
            </a:r>
          </a:p>
          <a:p>
            <a:r>
              <a:rPr lang="en-US" dirty="0" smtClean="0"/>
              <a:t>Jason Whitehouse</a:t>
            </a:r>
            <a:endParaRPr lang="en-US" dirty="0" smtClean="0"/>
          </a:p>
        </p:txBody>
      </p:sp>
      <p:pic>
        <p:nvPicPr>
          <p:cNvPr id="4" name="Picture 2" descr="http://localhost:8080/WPISuite/Documentation/images/swagasauru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5793" y="5596758"/>
            <a:ext cx="695378" cy="1106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4708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15824" y="2781300"/>
            <a:ext cx="10353762" cy="970450"/>
          </a:xfrm>
        </p:spPr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pic>
        <p:nvPicPr>
          <p:cNvPr id="3" name="Picture 2" descr="http://localhost:8080/WPISuite/Documentation/images/swagasauru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5793" y="5596758"/>
            <a:ext cx="695378" cy="1106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1876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0597" y="1733265"/>
            <a:ext cx="3778981" cy="4988255"/>
          </a:xfrm>
          <a:prstGeom prst="rect">
            <a:avLst/>
          </a:prstGeom>
        </p:spPr>
      </p:pic>
      <p:pic>
        <p:nvPicPr>
          <p:cNvPr id="4" name="Picture 2" descr="http://localhost:8080/WPISuite/Documentation/images/swagasauru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5793" y="5596758"/>
            <a:ext cx="695378" cy="1106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7726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Team Management Roles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2727434" y="5748501"/>
            <a:ext cx="6999889" cy="576262"/>
          </a:xfrm>
        </p:spPr>
        <p:txBody>
          <a:bodyPr/>
          <a:lstStyle/>
          <a:p>
            <a:r>
              <a:rPr lang="en-US" dirty="0" err="1" smtClean="0"/>
              <a:t>Zac</a:t>
            </a:r>
            <a:r>
              <a:rPr lang="en-US" dirty="0" smtClean="0"/>
              <a:t> Chupka </a:t>
            </a:r>
          </a:p>
          <a:p>
            <a:r>
              <a:rPr lang="en-US" dirty="0" smtClean="0"/>
              <a:t>(President/King)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15"/>
          </p:nvPr>
        </p:nvSpPr>
        <p:spPr>
          <a:xfrm>
            <a:off x="913795" y="1814982"/>
            <a:ext cx="3300984" cy="321945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Alex Woodyard (PM)</a:t>
            </a:r>
          </a:p>
          <a:p>
            <a:r>
              <a:rPr lang="en-US" sz="2400" dirty="0" smtClean="0"/>
              <a:t>Alex </a:t>
            </a:r>
            <a:r>
              <a:rPr lang="en-US" sz="2400" dirty="0" smtClean="0">
                <a:effectLst/>
              </a:rPr>
              <a:t>Gorowara (DM)</a:t>
            </a:r>
            <a:endParaRPr lang="en-US" sz="2400" dirty="0" smtClean="0"/>
          </a:p>
          <a:p>
            <a:r>
              <a:rPr lang="en-US" sz="2400" dirty="0" err="1" smtClean="0"/>
              <a:t>Maddie</a:t>
            </a:r>
            <a:r>
              <a:rPr lang="en-US" sz="2400" dirty="0" smtClean="0"/>
              <a:t> Burris (QM)</a:t>
            </a:r>
          </a:p>
          <a:p>
            <a:r>
              <a:rPr lang="en-US" sz="2400" dirty="0" smtClean="0"/>
              <a:t>Fred Silberberg (RE)</a:t>
            </a:r>
          </a:p>
          <a:p>
            <a:r>
              <a:rPr lang="en-US" sz="2400" dirty="0" smtClean="0"/>
              <a:t>Jason Whitehouse (PE)</a:t>
            </a:r>
            <a:endParaRPr lang="en-US" sz="240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half" idx="16"/>
          </p:nvPr>
        </p:nvSpPr>
        <p:spPr>
          <a:xfrm>
            <a:off x="4441435" y="1814982"/>
            <a:ext cx="3300984" cy="3219450"/>
          </a:xfrm>
        </p:spPr>
        <p:txBody>
          <a:bodyPr>
            <a:normAutofit/>
          </a:bodyPr>
          <a:lstStyle/>
          <a:p>
            <a:r>
              <a:rPr lang="en-US" sz="2400" dirty="0" err="1" smtClean="0"/>
              <a:t>Zac</a:t>
            </a:r>
            <a:r>
              <a:rPr lang="en-US" sz="2400" dirty="0" smtClean="0"/>
              <a:t> Chupka (PM)</a:t>
            </a:r>
          </a:p>
          <a:p>
            <a:r>
              <a:rPr lang="en-US" sz="2400" dirty="0" smtClean="0"/>
              <a:t>Matt </a:t>
            </a:r>
            <a:r>
              <a:rPr lang="en-US" sz="2400" dirty="0" err="1" smtClean="0"/>
              <a:t>Costi</a:t>
            </a:r>
            <a:r>
              <a:rPr lang="en-US" sz="2400" dirty="0" smtClean="0"/>
              <a:t> (DM)</a:t>
            </a:r>
          </a:p>
          <a:p>
            <a:r>
              <a:rPr lang="en-US" sz="2400" dirty="0" smtClean="0"/>
              <a:t>Kyle Burns (QM)</a:t>
            </a:r>
          </a:p>
          <a:p>
            <a:r>
              <a:rPr lang="en-US" sz="2400" dirty="0" smtClean="0"/>
              <a:t>Steve Kordell (RE)</a:t>
            </a:r>
          </a:p>
          <a:p>
            <a:r>
              <a:rPr lang="en-US" sz="2400" dirty="0" smtClean="0"/>
              <a:t>Conor Geary (PE)</a:t>
            </a:r>
            <a:endParaRPr lang="en-US" sz="2400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half" idx="17"/>
          </p:nvPr>
        </p:nvSpPr>
        <p:spPr>
          <a:xfrm>
            <a:off x="7966572" y="1814982"/>
            <a:ext cx="3300984" cy="321945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Alex Chen (PM)</a:t>
            </a:r>
          </a:p>
          <a:p>
            <a:r>
              <a:rPr lang="en-US" sz="2400" dirty="0"/>
              <a:t>Pat Bobell (DM</a:t>
            </a:r>
            <a:r>
              <a:rPr lang="en-US" sz="2400" dirty="0" smtClean="0"/>
              <a:t>)</a:t>
            </a:r>
          </a:p>
          <a:p>
            <a:r>
              <a:rPr lang="en-US" sz="2400" dirty="0" smtClean="0"/>
              <a:t>Chris Keane (QM)</a:t>
            </a:r>
          </a:p>
          <a:p>
            <a:r>
              <a:rPr lang="en-US" sz="2400" dirty="0" smtClean="0"/>
              <a:t>Mitch Cassie (RE)</a:t>
            </a:r>
          </a:p>
          <a:p>
            <a:r>
              <a:rPr lang="en-US" sz="2400" dirty="0" smtClean="0"/>
              <a:t>Nick Massa (PE)</a:t>
            </a:r>
            <a:endParaRPr lang="en-US" sz="2400" dirty="0"/>
          </a:p>
        </p:txBody>
      </p:sp>
      <p:pic>
        <p:nvPicPr>
          <p:cNvPr id="11" name="Picture 2" descr="http://localhost:8080/WPISuite/Documentation/images/swagasauru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5793" y="5596758"/>
            <a:ext cx="695378" cy="1106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2123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</a:t>
            </a:r>
            <a:r>
              <a:rPr lang="en-US" dirty="0" smtClean="0"/>
              <a:t>Didn’t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Testing</a:t>
            </a:r>
            <a:endParaRPr lang="en-US" sz="2400" dirty="0"/>
          </a:p>
          <a:p>
            <a:r>
              <a:rPr lang="en-US" sz="2400" dirty="0"/>
              <a:t>Meeting dependence</a:t>
            </a:r>
          </a:p>
          <a:p>
            <a:r>
              <a:rPr lang="en-US" sz="2400" dirty="0"/>
              <a:t>Informal </a:t>
            </a:r>
            <a:r>
              <a:rPr lang="en-US" sz="2400" dirty="0" smtClean="0"/>
              <a:t>organization</a:t>
            </a:r>
          </a:p>
          <a:p>
            <a:r>
              <a:rPr lang="en-US" sz="2400" dirty="0" smtClean="0"/>
              <a:t>Focus during </a:t>
            </a:r>
            <a:r>
              <a:rPr lang="en-US" sz="2400" dirty="0" smtClean="0"/>
              <a:t>meetings</a:t>
            </a:r>
          </a:p>
          <a:p>
            <a:r>
              <a:rPr lang="en-US" sz="2400" dirty="0" smtClean="0"/>
              <a:t>Issue tracking</a:t>
            </a:r>
            <a:endParaRPr lang="en-US" sz="2400" dirty="0"/>
          </a:p>
          <a:p>
            <a:endParaRPr lang="en-US" sz="2400" dirty="0"/>
          </a:p>
        </p:txBody>
      </p:sp>
      <p:pic>
        <p:nvPicPr>
          <p:cNvPr id="3074" name="Picture 2" descr="http://localhost:8080/WPISuite/Documentation/images/swagasauru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5793" y="5596758"/>
            <a:ext cx="695378" cy="1106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247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Worked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115458"/>
          </a:xfrm>
        </p:spPr>
        <p:txBody>
          <a:bodyPr>
            <a:normAutofit/>
          </a:bodyPr>
          <a:lstStyle/>
          <a:p>
            <a:r>
              <a:rPr lang="en-US" sz="2400" dirty="0" smtClean="0"/>
              <a:t>Full team work sessions</a:t>
            </a:r>
          </a:p>
          <a:p>
            <a:r>
              <a:rPr lang="en-US" sz="2400" dirty="0" smtClean="0"/>
              <a:t>Merge early and often</a:t>
            </a:r>
          </a:p>
          <a:p>
            <a:r>
              <a:rPr lang="en-US" sz="2400" dirty="0" smtClean="0"/>
              <a:t>Fluid Sub-teams</a:t>
            </a:r>
          </a:p>
          <a:p>
            <a:r>
              <a:rPr lang="en-US" sz="2400" dirty="0" smtClean="0"/>
              <a:t>Quality assurance</a:t>
            </a:r>
            <a:endParaRPr lang="en-US" sz="2400" dirty="0" smtClean="0"/>
          </a:p>
          <a:p>
            <a:r>
              <a:rPr lang="en-US" sz="2400" dirty="0" smtClean="0"/>
              <a:t>Team Culture</a:t>
            </a:r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4" name="Picture 2" descr="http://localhost:8080/WPISuite/Documentation/images/swagasauru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5793" y="5596758"/>
            <a:ext cx="695378" cy="1106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2983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6363" y="103505"/>
            <a:ext cx="2752847" cy="31611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2980" y="3323897"/>
            <a:ext cx="3083296" cy="32976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174" y="138922"/>
            <a:ext cx="2838734" cy="29621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4342" y="203009"/>
            <a:ext cx="3241367" cy="28339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8306" y="3236566"/>
            <a:ext cx="3172246" cy="33568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89" y="3322384"/>
            <a:ext cx="4109983" cy="31852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Picture 2" descr="http://localhost:8080/WPISuite/Documentation/images/swagasaurus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5793" y="5596758"/>
            <a:ext cx="695378" cy="1106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1957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36384"/>
            <a:ext cx="10353762" cy="970450"/>
          </a:xfrm>
        </p:spPr>
        <p:txBody>
          <a:bodyPr>
            <a:normAutofit/>
          </a:bodyPr>
          <a:lstStyle/>
          <a:p>
            <a:r>
              <a:rPr lang="en-US" dirty="0" smtClean="0"/>
              <a:t>User Stories Completed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913795" y="914400"/>
            <a:ext cx="5060497" cy="5622878"/>
          </a:xfrm>
        </p:spPr>
        <p:txBody>
          <a:bodyPr>
            <a:noAutofit/>
          </a:bodyPr>
          <a:lstStyle/>
          <a:p>
            <a:r>
              <a:rPr lang="en-US" sz="1600" dirty="0" smtClean="0"/>
              <a:t>Create </a:t>
            </a:r>
            <a:r>
              <a:rPr lang="en-US" sz="1600" dirty="0"/>
              <a:t>a Requirement</a:t>
            </a:r>
          </a:p>
          <a:p>
            <a:r>
              <a:rPr lang="en-US" sz="1600" dirty="0"/>
              <a:t>Requirements persist between Sessions</a:t>
            </a:r>
          </a:p>
          <a:p>
            <a:r>
              <a:rPr lang="en-US" sz="1600" dirty="0"/>
              <a:t>View a Requirement</a:t>
            </a:r>
          </a:p>
          <a:p>
            <a:r>
              <a:rPr lang="en-US" sz="1600" dirty="0"/>
              <a:t>Change a requirement’s status</a:t>
            </a:r>
          </a:p>
          <a:p>
            <a:r>
              <a:rPr lang="en-US" sz="1600" dirty="0"/>
              <a:t>Assign requirements to people</a:t>
            </a:r>
          </a:p>
          <a:p>
            <a:r>
              <a:rPr lang="en-US" sz="1600" dirty="0"/>
              <a:t>Edit a requirement</a:t>
            </a:r>
          </a:p>
          <a:p>
            <a:r>
              <a:rPr lang="en-US" sz="1600" dirty="0"/>
              <a:t>User can view a log of a requirement</a:t>
            </a:r>
          </a:p>
          <a:p>
            <a:r>
              <a:rPr lang="en-US" sz="1600" dirty="0"/>
              <a:t>Enter a requirement estimate</a:t>
            </a:r>
          </a:p>
          <a:p>
            <a:r>
              <a:rPr lang="en-US" sz="1600" dirty="0"/>
              <a:t>Schedule a requirement for an iteration</a:t>
            </a:r>
          </a:p>
          <a:p>
            <a:r>
              <a:rPr lang="en-US" sz="1600" dirty="0"/>
              <a:t>Delete a requirement</a:t>
            </a:r>
          </a:p>
          <a:p>
            <a:r>
              <a:rPr lang="en-US" sz="1600" dirty="0"/>
              <a:t>Make user manual available</a:t>
            </a:r>
          </a:p>
          <a:p>
            <a:r>
              <a:rPr lang="en-US" sz="1600" dirty="0"/>
              <a:t>View requirements in a table format</a:t>
            </a:r>
          </a:p>
          <a:p>
            <a:r>
              <a:rPr lang="en-US" sz="1600" dirty="0"/>
              <a:t>Create </a:t>
            </a:r>
            <a:r>
              <a:rPr lang="en-US" sz="1600" dirty="0" smtClean="0"/>
              <a:t>iteration</a:t>
            </a:r>
          </a:p>
          <a:p>
            <a:r>
              <a:rPr lang="en-US" sz="1600" dirty="0"/>
              <a:t>Make save button always </a:t>
            </a:r>
            <a:r>
              <a:rPr lang="en-US" sz="1600" dirty="0" smtClean="0"/>
              <a:t>visible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6202892" y="887104"/>
            <a:ext cx="5670660" cy="5732061"/>
          </a:xfrm>
        </p:spPr>
        <p:txBody>
          <a:bodyPr>
            <a:noAutofit/>
          </a:bodyPr>
          <a:lstStyle/>
          <a:p>
            <a:r>
              <a:rPr lang="en-US" sz="1600" dirty="0"/>
              <a:t>Show deleted folder in tree view</a:t>
            </a:r>
          </a:p>
          <a:p>
            <a:r>
              <a:rPr lang="en-US" sz="1600" dirty="0" smtClean="0"/>
              <a:t>Add tasks to requirement</a:t>
            </a:r>
          </a:p>
          <a:p>
            <a:r>
              <a:rPr lang="en-US" sz="1600" dirty="0" smtClean="0"/>
              <a:t>Create bar and pie charts for requirements</a:t>
            </a:r>
          </a:p>
          <a:p>
            <a:r>
              <a:rPr lang="en-US" sz="1600" dirty="0" smtClean="0"/>
              <a:t>Sort requirements</a:t>
            </a:r>
          </a:p>
          <a:p>
            <a:r>
              <a:rPr lang="en-US" sz="1600" dirty="0" smtClean="0"/>
              <a:t>Estimate several requirements</a:t>
            </a:r>
          </a:p>
          <a:p>
            <a:r>
              <a:rPr lang="en-US" sz="1600" dirty="0" smtClean="0"/>
              <a:t>Right click context menus in tree view</a:t>
            </a:r>
          </a:p>
          <a:p>
            <a:r>
              <a:rPr lang="en-US" sz="1600" dirty="0" smtClean="0"/>
              <a:t>Ability to close multiple tabs</a:t>
            </a:r>
          </a:p>
          <a:p>
            <a:r>
              <a:rPr lang="en-US" sz="1600" dirty="0" smtClean="0"/>
              <a:t>Filter requirements based on iterations from tree view</a:t>
            </a:r>
          </a:p>
          <a:p>
            <a:r>
              <a:rPr lang="en-US" sz="1600" dirty="0" smtClean="0"/>
              <a:t>Calculating estimated effort for hierarchal requirements</a:t>
            </a:r>
          </a:p>
          <a:p>
            <a:r>
              <a:rPr lang="en-US" sz="1600" dirty="0" smtClean="0"/>
              <a:t>Add an acceptance test to a requirement</a:t>
            </a:r>
          </a:p>
          <a:p>
            <a:r>
              <a:rPr lang="en-US" sz="1600" dirty="0" smtClean="0"/>
              <a:t>Assign requirement management position to users</a:t>
            </a:r>
          </a:p>
          <a:p>
            <a:r>
              <a:rPr lang="en-US" sz="1600" dirty="0" smtClean="0"/>
              <a:t>Filter requirements</a:t>
            </a:r>
          </a:p>
          <a:p>
            <a:r>
              <a:rPr lang="en-US" sz="1600" dirty="0" smtClean="0"/>
              <a:t>Disable certain  actions depending on permissions</a:t>
            </a:r>
          </a:p>
          <a:p>
            <a:r>
              <a:rPr lang="en-US" sz="1600" dirty="0" smtClean="0"/>
              <a:t>Add sub-requirements to a requirement</a:t>
            </a:r>
            <a:endParaRPr lang="en-US" sz="1600" dirty="0"/>
          </a:p>
        </p:txBody>
      </p:sp>
      <p:pic>
        <p:nvPicPr>
          <p:cNvPr id="8" name="Picture 2" descr="http://localhost:8080/WPISuite/Documentation/images/swagasauru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5793" y="5596758"/>
            <a:ext cx="695378" cy="1106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3979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lvl="1"/>
            <a:endParaRPr lang="en-US" sz="2400" dirty="0" smtClean="0"/>
          </a:p>
          <a:p>
            <a:pPr lvl="1"/>
            <a:endParaRPr lang="en-US" sz="2400" dirty="0" smtClean="0">
              <a:sym typeface="Wingdings" pitchFamily="2" charset="2"/>
            </a:endParaRPr>
          </a:p>
          <a:p>
            <a:endParaRPr lang="en-US" sz="2400" dirty="0" smtClean="0">
              <a:sym typeface="Wingdings" pitchFamily="2" charset="2"/>
            </a:endParaRPr>
          </a:p>
          <a:p>
            <a:r>
              <a:rPr lang="en-US" b="1" dirty="0"/>
              <a:t>Ease of </a:t>
            </a:r>
            <a:r>
              <a:rPr lang="en-US" b="1" dirty="0" smtClean="0"/>
              <a:t>use</a:t>
            </a:r>
            <a:endParaRPr lang="en-US" b="1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half" idx="15"/>
          </p:nvPr>
        </p:nvSpPr>
        <p:spPr>
          <a:xfrm>
            <a:off x="709448" y="2571750"/>
            <a:ext cx="3505331" cy="3219450"/>
          </a:xfrm>
        </p:spPr>
        <p:txBody>
          <a:bodyPr>
            <a:normAutofit/>
          </a:bodyPr>
          <a:lstStyle/>
          <a:p>
            <a:pPr marL="720000" lvl="1" indent="-270000">
              <a:buClr>
                <a:srgbClr val="DADADA"/>
              </a:buClr>
              <a:buFont typeface="Wingdings 2" charset="2"/>
              <a:buChar char=""/>
            </a:pPr>
            <a:r>
              <a:rPr lang="en-US" sz="2400" dirty="0" smtClean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sym typeface="Wingdings" pitchFamily="2" charset="2"/>
              </a:rPr>
              <a:t>Tree/Hierarchical </a:t>
            </a:r>
            <a:r>
              <a:rPr lang="en-US" sz="24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sym typeface="Wingdings" pitchFamily="2" charset="2"/>
              </a:rPr>
              <a:t>view</a:t>
            </a:r>
          </a:p>
          <a:p>
            <a:pPr marL="720000" lvl="1" indent="-270000">
              <a:buClr>
                <a:srgbClr val="DADADA"/>
              </a:buClr>
              <a:buFont typeface="Wingdings 2" charset="2"/>
              <a:buChar char=""/>
            </a:pPr>
            <a:r>
              <a:rPr lang="en-US" sz="24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sym typeface="Wingdings" pitchFamily="2" charset="2"/>
              </a:rPr>
              <a:t>Drag and drop</a:t>
            </a:r>
          </a:p>
          <a:p>
            <a:pPr marL="720000" lvl="1" indent="-270000">
              <a:buClr>
                <a:srgbClr val="DADADA"/>
              </a:buClr>
              <a:buFont typeface="Wingdings 2" charset="2"/>
              <a:buChar char=""/>
            </a:pPr>
            <a:r>
              <a:rPr lang="en-US" sz="24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sym typeface="Wingdings" pitchFamily="2" charset="2"/>
              </a:rPr>
              <a:t>Context menus</a:t>
            </a:r>
          </a:p>
          <a:p>
            <a:pPr marL="720000" lvl="1" indent="-270000">
              <a:buClr>
                <a:srgbClr val="DADADA"/>
              </a:buClr>
              <a:buFont typeface="Wingdings 2" charset="2"/>
              <a:buChar char=""/>
            </a:pPr>
            <a:r>
              <a:rPr lang="en-US" sz="24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sym typeface="Wingdings" pitchFamily="2" charset="2"/>
              </a:rPr>
              <a:t>Live validation</a:t>
            </a:r>
          </a:p>
          <a:p>
            <a:pPr marL="720000" lvl="1" indent="-270000">
              <a:buClr>
                <a:srgbClr val="DADADA"/>
              </a:buClr>
              <a:buFont typeface="Wingdings 2" charset="2"/>
              <a:buChar char=""/>
            </a:pPr>
            <a:endParaRPr lang="en-US" sz="2400" dirty="0" smtClean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rgbClr val="DADADA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sym typeface="Wingdings" pitchFamily="2" charset="2"/>
            </a:endParaRPr>
          </a:p>
          <a:p>
            <a:pPr marL="800100" lvl="1" indent="-342900">
              <a:buFont typeface="Arial" pitchFamily="34" charset="0"/>
              <a:buChar char="•"/>
            </a:pPr>
            <a:endParaRPr lang="en-US" sz="24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lvl="0"/>
            <a:r>
              <a:rPr lang="en-US" b="1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sym typeface="Wingdings" pitchFamily="2" charset="2"/>
              </a:rPr>
              <a:t>Visual </a:t>
            </a:r>
            <a:r>
              <a:rPr lang="en-US" b="1" dirty="0" smtClean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sym typeface="Wingdings" pitchFamily="2" charset="2"/>
              </a:rPr>
              <a:t>design</a:t>
            </a:r>
            <a:endParaRPr lang="en-US" b="1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rgbClr val="DADADA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sym typeface="Wingdings" pitchFamily="2" charset="2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half" idx="16"/>
          </p:nvPr>
        </p:nvSpPr>
        <p:spPr/>
        <p:txBody>
          <a:bodyPr/>
          <a:lstStyle/>
          <a:p>
            <a:pPr marL="720000" lvl="1" indent="-270000">
              <a:buClr>
                <a:srgbClr val="DADADA"/>
              </a:buClr>
              <a:buFont typeface="Wingdings 2" charset="2"/>
              <a:buChar char=""/>
            </a:pPr>
            <a:r>
              <a:rPr lang="en-US" sz="24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sym typeface="Wingdings" pitchFamily="2" charset="2"/>
              </a:rPr>
              <a:t>Customizable split pane</a:t>
            </a:r>
          </a:p>
          <a:p>
            <a:pPr marL="720000" lvl="1" indent="-270000">
              <a:buClr>
                <a:srgbClr val="DADADA"/>
              </a:buClr>
              <a:buFont typeface="Wingdings 2" charset="2"/>
              <a:buChar char=""/>
            </a:pPr>
            <a:r>
              <a:rPr lang="en-US" sz="24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sym typeface="Wingdings" pitchFamily="2" charset="2"/>
              </a:rPr>
              <a:t>Tab organization</a:t>
            </a:r>
          </a:p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/>
            <a:r>
              <a:rPr lang="en-US" b="1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sym typeface="Wingdings" pitchFamily="2" charset="2"/>
              </a:rPr>
              <a:t>End user </a:t>
            </a:r>
            <a:r>
              <a:rPr lang="en-US" b="1" dirty="0" smtClean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sym typeface="Wingdings" pitchFamily="2" charset="2"/>
              </a:rPr>
              <a:t>materials</a:t>
            </a:r>
            <a:endParaRPr lang="en-US" b="1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rgbClr val="DADADA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sym typeface="Wingdings" pitchFamily="2" charset="2"/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half" idx="17"/>
          </p:nvPr>
        </p:nvSpPr>
        <p:spPr/>
        <p:txBody>
          <a:bodyPr/>
          <a:lstStyle/>
          <a:p>
            <a:pPr marL="720000" lvl="1" indent="-270000">
              <a:buClr>
                <a:srgbClr val="DADADA"/>
              </a:buClr>
              <a:buFont typeface="Wingdings 2" charset="2"/>
              <a:buChar char=""/>
            </a:pPr>
            <a:r>
              <a:rPr lang="en-US" sz="24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sym typeface="Wingdings" pitchFamily="2" charset="2"/>
              </a:rPr>
              <a:t>Comprehensive user manual</a:t>
            </a:r>
          </a:p>
          <a:p>
            <a:pPr marL="720000" lvl="1" indent="-270000">
              <a:buClr>
                <a:srgbClr val="DADADA"/>
              </a:buClr>
              <a:buFont typeface="Wingdings 2" charset="2"/>
              <a:buChar char=""/>
            </a:pPr>
            <a:r>
              <a:rPr lang="en-US" sz="24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sym typeface="Wingdings" pitchFamily="2" charset="2"/>
              </a:rPr>
              <a:t>Video tutorials</a:t>
            </a:r>
          </a:p>
          <a:p>
            <a:endParaRPr lang="en-US" dirty="0"/>
          </a:p>
        </p:txBody>
      </p:sp>
      <p:pic>
        <p:nvPicPr>
          <p:cNvPr id="6" name="Picture 2" descr="http://localhost:8080/WPISuite/Documentation/images/swagasauru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5793" y="5596758"/>
            <a:ext cx="695378" cy="1106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2531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User Manual</a:t>
            </a:r>
          </a:p>
          <a:p>
            <a:r>
              <a:rPr lang="en-US" sz="2400" dirty="0" smtClean="0"/>
              <a:t>Drag and Drop</a:t>
            </a:r>
          </a:p>
          <a:p>
            <a:r>
              <a:rPr lang="en-US" sz="2400" dirty="0" smtClean="0"/>
              <a:t>Live analytics</a:t>
            </a:r>
          </a:p>
          <a:p>
            <a:r>
              <a:rPr lang="en-US" sz="2400" dirty="0" smtClean="0"/>
              <a:t>Persistent side panel</a:t>
            </a:r>
            <a:endParaRPr lang="en-US" sz="2400" dirty="0"/>
          </a:p>
        </p:txBody>
      </p:sp>
      <p:pic>
        <p:nvPicPr>
          <p:cNvPr id="4" name="Picture 2" descr="http://localhost:8080/WPISuite/Documentation/images/swagasauru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5793" y="5596758"/>
            <a:ext cx="695378" cy="1106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5315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15824" y="2781300"/>
            <a:ext cx="10353762" cy="970450"/>
          </a:xfrm>
        </p:spPr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pic>
        <p:nvPicPr>
          <p:cNvPr id="3" name="Picture 2" descr="http://localhost:8080/WPISuite/Documentation/images/swagasauru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5793" y="5596758"/>
            <a:ext cx="695378" cy="1106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6895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TC104033929[[fn=Slate]]</Template>
  <TotalTime>1873</TotalTime>
  <Words>499</Words>
  <Application>Microsoft Office PowerPoint</Application>
  <PresentationFormat>Custom</PresentationFormat>
  <Paragraphs>106</Paragraphs>
  <Slides>11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Slate</vt:lpstr>
      <vt:lpstr>Team Swagasaurus Product Presentation</vt:lpstr>
      <vt:lpstr>Team Management Roles </vt:lpstr>
      <vt:lpstr>What Didn’t Work</vt:lpstr>
      <vt:lpstr>What Worked</vt:lpstr>
      <vt:lpstr>PowerPoint Presentation</vt:lpstr>
      <vt:lpstr>User Stories Completed</vt:lpstr>
      <vt:lpstr>Product Overview</vt:lpstr>
      <vt:lpstr>Product Features</vt:lpstr>
      <vt:lpstr>Demo</vt:lpstr>
      <vt:lpstr>Questions?</vt:lpstr>
      <vt:lpstr>Thank you</vt:lpstr>
    </vt:vector>
  </TitlesOfParts>
  <Company>Worcester Polytechnic Institute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Swagasaurus Iteration 2</dc:title>
  <dc:creator>Fredric</dc:creator>
  <cp:lastModifiedBy>Maddie Burris</cp:lastModifiedBy>
  <cp:revision>56</cp:revision>
  <dcterms:created xsi:type="dcterms:W3CDTF">2013-03-27T23:09:04Z</dcterms:created>
  <dcterms:modified xsi:type="dcterms:W3CDTF">2013-04-28T21:37:39Z</dcterms:modified>
</cp:coreProperties>
</file>