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4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9.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notesMasterIdLst>
    <p:notesMasterId r:id="rId21"/>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notesMaster" Target="notesMasters/notesMaster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 Id="rId46" Type="http://schemas.openxmlformats.org/officeDocument/2006/relationships/slide" Target="slides/slide25.xml"/><Relationship Id="rId47" Type="http://schemas.openxmlformats.org/officeDocument/2006/relationships/slide" Target="slides/slide26.xml"/><Relationship Id="rId48" Type="http://schemas.openxmlformats.org/officeDocument/2006/relationships/slide" Target="slides/slide27.xml"/><Relationship Id="rId49" Type="http://schemas.openxmlformats.org/officeDocument/2006/relationships/slide" Target="slides/slide28.xml"/><Relationship Id="rId50" Type="http://schemas.openxmlformats.org/officeDocument/2006/relationships/slide" Target="slides/slide29.xml"/><Relationship Id="rId51" Type="http://schemas.openxmlformats.org/officeDocument/2006/relationships/slide" Target="slides/slide30.xml"/><Relationship Id="rId52" Type="http://schemas.openxmlformats.org/officeDocument/2006/relationships/slide" Target="slides/slide31.xml"/><Relationship Id="rId53" Type="http://schemas.openxmlformats.org/officeDocument/2006/relationships/slide" Target="slides/slide32.xml"/><Relationship Id="rId54" Type="http://schemas.openxmlformats.org/officeDocument/2006/relationships/slide" Target="slides/slide33.xml"/><Relationship Id="rId55" Type="http://schemas.openxmlformats.org/officeDocument/2006/relationships/slide" Target="slides/slide34.xml"/><Relationship Id="rId56" Type="http://schemas.openxmlformats.org/officeDocument/2006/relationships/slide" Target="slides/slide35.xml"/><Relationship Id="rId57" Type="http://schemas.openxmlformats.org/officeDocument/2006/relationships/slide" Target="slides/slide36.xml"/><Relationship Id="rId58" Type="http://schemas.openxmlformats.org/officeDocument/2006/relationships/slide" Target="slides/slide37.xml"/><Relationship Id="rId59" Type="http://schemas.openxmlformats.org/officeDocument/2006/relationships/slide" Target="slides/slide38.xml"/><Relationship Id="rId60" Type="http://schemas.openxmlformats.org/officeDocument/2006/relationships/slide" Target="slides/slide39.xml"/><Relationship Id="rId61" Type="http://schemas.openxmlformats.org/officeDocument/2006/relationships/slide" Target="slides/slide40.xml"/><Relationship Id="rId62" Type="http://schemas.openxmlformats.org/officeDocument/2006/relationships/slide" Target="slides/slide41.xml"/><Relationship Id="rId63" Type="http://schemas.openxmlformats.org/officeDocument/2006/relationships/slide" Target="slides/slide42.xml"/><Relationship Id="rId64" Type="http://schemas.openxmlformats.org/officeDocument/2006/relationships/slide" Target="slides/slide43.xml"/><Relationship Id="rId65" Type="http://schemas.openxmlformats.org/officeDocument/2006/relationships/slide" Target="slides/slide44.xml"/><Relationship Id="rId66" Type="http://schemas.openxmlformats.org/officeDocument/2006/relationships/slide" Target="slides/slide45.xml"/><Relationship Id="rId67" Type="http://schemas.openxmlformats.org/officeDocument/2006/relationships/slide" Target="slides/slide46.xml"/><Relationship Id="rId68" Type="http://schemas.openxmlformats.org/officeDocument/2006/relationships/slide" Target="slides/slide47.xml"/><Relationship Id="rId69" Type="http://schemas.openxmlformats.org/officeDocument/2006/relationships/slide" Target="slides/slide48.xml"/><Relationship Id="rId70" Type="http://schemas.openxmlformats.org/officeDocument/2006/relationships/slide" Target="slides/slide49.xml"/><Relationship Id="rId71" Type="http://schemas.openxmlformats.org/officeDocument/2006/relationships/slide" Target="slides/slide50.xml"/>
</Relationships>
</file>

<file path=ppt/notesMasters/_rels/notesMaster1.xml.rels><?xml version="1.0" encoding="UTF-8"?>
<Relationships xmlns="http://schemas.openxmlformats.org/package/2006/relationships"><Relationship Id="rId1" Type="http://schemas.openxmlformats.org/officeDocument/2006/relationships/theme" Target="../theme/theme2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ffffff"/>
                </a:solidFill>
                <a:latin typeface="Segoe UI Light"/>
              </a:rPr>
              <a:t>Click to move the slide</a:t>
            </a:r>
            <a:endParaRPr b="0" lang="en-US" sz="1800" spc="-1" strike="noStrike">
              <a:solidFill>
                <a:srgbClr val="ffffff"/>
              </a:solidFill>
              <a:latin typeface="Segoe UI Light"/>
            </a:endParaRPr>
          </a:p>
        </p:txBody>
      </p:sp>
      <p:sp>
        <p:nvSpPr>
          <p:cNvPr id="760" name="PlaceHolder 2"/>
          <p:cNvSpPr>
            <a:spLocks noGrp="1"/>
          </p:cNvSpPr>
          <p:nvPr>
            <p:ph type="body"/>
          </p:nvPr>
        </p:nvSpPr>
        <p:spPr>
          <a:xfrm>
            <a:off x="756000" y="5078520"/>
            <a:ext cx="6047640" cy="4811040"/>
          </a:xfrm>
          <a:prstGeom prst="rect">
            <a:avLst/>
          </a:prstGeom>
        </p:spPr>
        <p:txBody>
          <a:bodyPr lIns="0" rIns="0" tIns="0" bIns="0"/>
          <a:p>
            <a:r>
              <a:rPr b="0" lang="de-AT" sz="2000" spc="-1" strike="noStrike">
                <a:latin typeface="Arial"/>
              </a:rPr>
              <a:t>Click to edit the notes format</a:t>
            </a:r>
            <a:endParaRPr b="0" lang="de-AT" sz="2000" spc="-1" strike="noStrike">
              <a:latin typeface="Arial"/>
            </a:endParaRPr>
          </a:p>
        </p:txBody>
      </p:sp>
      <p:sp>
        <p:nvSpPr>
          <p:cNvPr id="761" name="PlaceHolder 3"/>
          <p:cNvSpPr>
            <a:spLocks noGrp="1"/>
          </p:cNvSpPr>
          <p:nvPr>
            <p:ph type="hdr"/>
          </p:nvPr>
        </p:nvSpPr>
        <p:spPr>
          <a:xfrm>
            <a:off x="0" y="0"/>
            <a:ext cx="3280680" cy="534240"/>
          </a:xfrm>
          <a:prstGeom prst="rect">
            <a:avLst/>
          </a:prstGeom>
        </p:spPr>
        <p:txBody>
          <a:bodyPr lIns="0" rIns="0" tIns="0" bIns="0"/>
          <a:p>
            <a:r>
              <a:rPr b="0" lang="de-AT" sz="1400" spc="-1" strike="noStrike">
                <a:latin typeface="Times New Roman"/>
              </a:rPr>
              <a:t>&lt;header&gt;</a:t>
            </a:r>
            <a:endParaRPr b="0" lang="de-AT" sz="1400" spc="-1" strike="noStrike">
              <a:latin typeface="Times New Roman"/>
            </a:endParaRPr>
          </a:p>
        </p:txBody>
      </p:sp>
      <p:sp>
        <p:nvSpPr>
          <p:cNvPr id="762" name="PlaceHolder 4"/>
          <p:cNvSpPr>
            <a:spLocks noGrp="1"/>
          </p:cNvSpPr>
          <p:nvPr>
            <p:ph type="dt"/>
          </p:nvPr>
        </p:nvSpPr>
        <p:spPr>
          <a:xfrm>
            <a:off x="4278960" y="0"/>
            <a:ext cx="3280680" cy="534240"/>
          </a:xfrm>
          <a:prstGeom prst="rect">
            <a:avLst/>
          </a:prstGeom>
        </p:spPr>
        <p:txBody>
          <a:bodyPr lIns="0" rIns="0" tIns="0" bIns="0"/>
          <a:p>
            <a:pPr algn="r"/>
            <a:r>
              <a:rPr b="0" lang="de-AT" sz="1400" spc="-1" strike="noStrike">
                <a:latin typeface="Times New Roman"/>
              </a:rPr>
              <a:t>&lt;date/time&gt;</a:t>
            </a:r>
            <a:endParaRPr b="0" lang="de-AT" sz="1400" spc="-1" strike="noStrike">
              <a:latin typeface="Times New Roman"/>
            </a:endParaRPr>
          </a:p>
        </p:txBody>
      </p:sp>
      <p:sp>
        <p:nvSpPr>
          <p:cNvPr id="763" name="PlaceHolder 5"/>
          <p:cNvSpPr>
            <a:spLocks noGrp="1"/>
          </p:cNvSpPr>
          <p:nvPr>
            <p:ph type="ftr"/>
          </p:nvPr>
        </p:nvSpPr>
        <p:spPr>
          <a:xfrm>
            <a:off x="0" y="10157400"/>
            <a:ext cx="3280680" cy="534240"/>
          </a:xfrm>
          <a:prstGeom prst="rect">
            <a:avLst/>
          </a:prstGeom>
        </p:spPr>
        <p:txBody>
          <a:bodyPr lIns="0" rIns="0" tIns="0" bIns="0" anchor="b"/>
          <a:p>
            <a:r>
              <a:rPr b="0" lang="de-AT" sz="1400" spc="-1" strike="noStrike">
                <a:latin typeface="Times New Roman"/>
              </a:rPr>
              <a:t>&lt;footer&gt;</a:t>
            </a:r>
            <a:endParaRPr b="0" lang="de-AT" sz="1400" spc="-1" strike="noStrike">
              <a:latin typeface="Times New Roman"/>
            </a:endParaRPr>
          </a:p>
        </p:txBody>
      </p:sp>
      <p:sp>
        <p:nvSpPr>
          <p:cNvPr id="764" name="PlaceHolder 6"/>
          <p:cNvSpPr>
            <a:spLocks noGrp="1"/>
          </p:cNvSpPr>
          <p:nvPr>
            <p:ph type="sldNum"/>
          </p:nvPr>
        </p:nvSpPr>
        <p:spPr>
          <a:xfrm>
            <a:off x="4278960" y="10157400"/>
            <a:ext cx="3280680" cy="534240"/>
          </a:xfrm>
          <a:prstGeom prst="rect">
            <a:avLst/>
          </a:prstGeom>
        </p:spPr>
        <p:txBody>
          <a:bodyPr lIns="0" rIns="0" tIns="0" bIns="0" anchor="b"/>
          <a:p>
            <a:pPr algn="r"/>
            <a:fld id="{3D328863-7783-42F3-A672-B77F8F0EC970}" type="slidenum">
              <a:rPr b="0" lang="de-AT" sz="1400" spc="-1" strike="noStrike">
                <a:latin typeface="Times New Roman"/>
              </a:rPr>
              <a:t>&lt;number&gt;</a:t>
            </a:fld>
            <a:endParaRPr b="0" lang="de-A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PlaceHolder 1"/>
          <p:cNvSpPr>
            <a:spLocks noGrp="1"/>
          </p:cNvSpPr>
          <p:nvPr>
            <p:ph type="sldImg"/>
          </p:nvPr>
        </p:nvSpPr>
        <p:spPr>
          <a:xfrm>
            <a:off x="382680" y="685800"/>
            <a:ext cx="6092640" cy="3428640"/>
          </a:xfrm>
          <a:prstGeom prst="rect">
            <a:avLst/>
          </a:prstGeom>
        </p:spPr>
      </p:sp>
      <p:sp>
        <p:nvSpPr>
          <p:cNvPr id="1319"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320" name="TextShape 3"/>
          <p:cNvSpPr txBox="1"/>
          <p:nvPr/>
        </p:nvSpPr>
        <p:spPr>
          <a:xfrm>
            <a:off x="0" y="0"/>
            <a:ext cx="2971440" cy="456840"/>
          </a:xfrm>
          <a:prstGeom prst="rect">
            <a:avLst/>
          </a:prstGeom>
          <a:noFill/>
          <a:ln>
            <a:noFill/>
          </a:ln>
        </p:spPr>
        <p:txBody>
          <a:bodyPr/>
          <a:p>
            <a:endParaRPr b="0" lang="de-AT" sz="2400" spc="-1" strike="noStrike">
              <a:latin typeface="Times New Roman"/>
            </a:endParaRPr>
          </a:p>
        </p:txBody>
      </p:sp>
      <p:sp>
        <p:nvSpPr>
          <p:cNvPr id="1321" name="TextShape 4"/>
          <p:cNvSpPr txBox="1"/>
          <p:nvPr/>
        </p:nvSpPr>
        <p:spPr>
          <a:xfrm>
            <a:off x="3884760" y="0"/>
            <a:ext cx="2971440" cy="456840"/>
          </a:xfrm>
          <a:prstGeom prst="rect">
            <a:avLst/>
          </a:prstGeom>
          <a:noFill/>
          <a:ln>
            <a:noFill/>
          </a:ln>
        </p:spPr>
        <p:txBody>
          <a:bodyPr/>
          <a:p>
            <a:pPr algn="r">
              <a:lnSpc>
                <a:spcPct val="100000"/>
              </a:lnSpc>
            </a:pPr>
            <a:fld id="{8A3A9886-685F-4931-A489-6B4315FA68F6}"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411FCBB9-9F97-4099-BEDF-BE8170868A9C}"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22" name="TextShape 5"/>
          <p:cNvSpPr txBox="1"/>
          <p:nvPr/>
        </p:nvSpPr>
        <p:spPr>
          <a:xfrm>
            <a:off x="6172200" y="8685360"/>
            <a:ext cx="684000" cy="456840"/>
          </a:xfrm>
          <a:prstGeom prst="rect">
            <a:avLst/>
          </a:prstGeom>
          <a:noFill/>
          <a:ln>
            <a:noFill/>
          </a:ln>
        </p:spPr>
        <p:txBody>
          <a:bodyPr anchor="b"/>
          <a:p>
            <a:pPr algn="r">
              <a:lnSpc>
                <a:spcPct val="100000"/>
              </a:lnSpc>
            </a:pPr>
            <a:fld id="{CF0074F9-15EB-490F-B591-BC14231FCA57}" type="slidenum">
              <a:rPr b="0" lang="de-AT" sz="1200" spc="-1" strike="noStrike">
                <a:solidFill>
                  <a:srgbClr val="000000"/>
                </a:solidFill>
                <a:latin typeface="Segoe UI"/>
                <a:ea typeface="+mn-ea"/>
              </a:rPr>
              <a:t>&lt;number&gt;</a:t>
            </a:fld>
            <a:endParaRPr b="0" lang="de-AT" sz="1200" spc="-1" strike="noStrike">
              <a:latin typeface="Times New Roman"/>
            </a:endParaRPr>
          </a:p>
        </p:txBody>
      </p:sp>
      <p:sp>
        <p:nvSpPr>
          <p:cNvPr id="1323" name="TextShape 6"/>
          <p:cNvSpPr txBox="1"/>
          <p:nvPr/>
        </p:nvSpPr>
        <p:spPr>
          <a:xfrm>
            <a:off x="0" y="8685360"/>
            <a:ext cx="6248160" cy="456840"/>
          </a:xfrm>
          <a:prstGeom prst="rect">
            <a:avLst/>
          </a:prstGeom>
          <a:noFill/>
          <a:ln>
            <a:noFill/>
          </a:ln>
        </p:spPr>
        <p:txBody>
          <a:bodyPr anchor="b"/>
          <a:p>
            <a:pPr>
              <a:lnSpc>
                <a:spcPct val="100000"/>
              </a:lnSpc>
            </a:pPr>
            <a:r>
              <a:rPr b="0" lang="de-AT" sz="500" spc="-1" strike="noStrike">
                <a:solidFill>
                  <a:srgbClr val="000000"/>
                </a:solidFill>
                <a:latin typeface="Segoe UI"/>
              </a:rPr>
              <a:t>© 2010 Microsoft Corporation. All rights reserved. Microsoft, Windows, Windows Vista and other product names are or may be registered trademarks and/or trademarks in the U.S. and/or other countries.</a:t>
            </a:r>
            <a:endParaRPr b="0" lang="de-AT" sz="500" spc="-1" strike="noStrike">
              <a:latin typeface="Times New Roman"/>
            </a:endParaRPr>
          </a:p>
          <a:p>
            <a:pPr>
              <a:lnSpc>
                <a:spcPct val="100000"/>
              </a:lnSpc>
            </a:pPr>
            <a:r>
              <a:rPr b="0" lang="de-AT" sz="500" spc="-1" strike="noStrike">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
              <a:rPr b="0" lang="de-AT" sz="500" spc="-1" strike="noStrike">
                <a:solidFill>
                  <a:srgbClr val="000000"/>
                </a:solidFill>
                <a:latin typeface="Segoe UI"/>
              </a:rPr>
              <a:t>MICROSOFT MAKES NO WARRANTIES, EXPRESS, IMPLIED OR STATUTORY, AS TO THE INFORMATION IN THIS PRESENTATION.</a:t>
            </a:r>
            <a:endParaRPr b="0" lang="de-AT" sz="5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PlaceHolder 1"/>
          <p:cNvSpPr>
            <a:spLocks noGrp="1"/>
          </p:cNvSpPr>
          <p:nvPr>
            <p:ph type="sldImg"/>
          </p:nvPr>
        </p:nvSpPr>
        <p:spPr>
          <a:xfrm>
            <a:off x="382680" y="685800"/>
            <a:ext cx="6092640" cy="3428640"/>
          </a:xfrm>
          <a:prstGeom prst="rect">
            <a:avLst/>
          </a:prstGeom>
        </p:spPr>
      </p:sp>
      <p:sp>
        <p:nvSpPr>
          <p:cNvPr id="1349"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50" name="TextShape 3"/>
          <p:cNvSpPr txBox="1"/>
          <p:nvPr/>
        </p:nvSpPr>
        <p:spPr>
          <a:xfrm>
            <a:off x="6172200" y="8685360"/>
            <a:ext cx="684000" cy="456840"/>
          </a:xfrm>
          <a:prstGeom prst="rect">
            <a:avLst/>
          </a:prstGeom>
          <a:noFill/>
          <a:ln>
            <a:noFill/>
          </a:ln>
        </p:spPr>
        <p:txBody>
          <a:bodyPr anchor="b"/>
          <a:p>
            <a:pPr algn="r">
              <a:lnSpc>
                <a:spcPct val="100000"/>
              </a:lnSpc>
            </a:pPr>
            <a:fld id="{4054AF57-D8A9-4345-AE09-AF26B546F862}"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PlaceHolder 1"/>
          <p:cNvSpPr>
            <a:spLocks noGrp="1"/>
          </p:cNvSpPr>
          <p:nvPr>
            <p:ph type="sldImg"/>
          </p:nvPr>
        </p:nvSpPr>
        <p:spPr>
          <a:xfrm>
            <a:off x="382680" y="685800"/>
            <a:ext cx="6092640" cy="3428640"/>
          </a:xfrm>
          <a:prstGeom prst="rect">
            <a:avLst/>
          </a:prstGeom>
        </p:spPr>
      </p:sp>
      <p:sp>
        <p:nvSpPr>
          <p:cNvPr id="1352"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53" name="TextShape 3"/>
          <p:cNvSpPr txBox="1"/>
          <p:nvPr/>
        </p:nvSpPr>
        <p:spPr>
          <a:xfrm>
            <a:off x="6172200" y="8685360"/>
            <a:ext cx="684000" cy="456840"/>
          </a:xfrm>
          <a:prstGeom prst="rect">
            <a:avLst/>
          </a:prstGeom>
          <a:noFill/>
          <a:ln>
            <a:noFill/>
          </a:ln>
        </p:spPr>
        <p:txBody>
          <a:bodyPr anchor="b"/>
          <a:p>
            <a:pPr algn="r">
              <a:lnSpc>
                <a:spcPct val="100000"/>
              </a:lnSpc>
            </a:pPr>
            <a:fld id="{81FC94DD-B67B-4BB2-BC4A-0FBEA25B935D}"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4" name="PlaceHolder 1"/>
          <p:cNvSpPr>
            <a:spLocks noGrp="1"/>
          </p:cNvSpPr>
          <p:nvPr>
            <p:ph type="sldImg"/>
          </p:nvPr>
        </p:nvSpPr>
        <p:spPr>
          <a:xfrm>
            <a:off x="382680" y="685800"/>
            <a:ext cx="6092640" cy="3428640"/>
          </a:xfrm>
          <a:prstGeom prst="rect">
            <a:avLst/>
          </a:prstGeom>
        </p:spPr>
      </p:sp>
      <p:sp>
        <p:nvSpPr>
          <p:cNvPr id="135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56" name="TextShape 3"/>
          <p:cNvSpPr txBox="1"/>
          <p:nvPr/>
        </p:nvSpPr>
        <p:spPr>
          <a:xfrm>
            <a:off x="3884760" y="0"/>
            <a:ext cx="2971440" cy="456840"/>
          </a:xfrm>
          <a:prstGeom prst="rect">
            <a:avLst/>
          </a:prstGeom>
          <a:noFill/>
          <a:ln>
            <a:noFill/>
          </a:ln>
        </p:spPr>
        <p:txBody>
          <a:bodyPr/>
          <a:p>
            <a:pPr algn="r">
              <a:lnSpc>
                <a:spcPct val="100000"/>
              </a:lnSpc>
            </a:pPr>
            <a:fld id="{DFA32E35-06C9-4FCB-BA78-B51666877DB6}"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C8250E6B-AEC3-4E7D-816E-412062C2199A}"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57"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58" name="TextShape 5"/>
          <p:cNvSpPr txBox="1"/>
          <p:nvPr/>
        </p:nvSpPr>
        <p:spPr>
          <a:xfrm>
            <a:off x="6172200" y="8685360"/>
            <a:ext cx="684000" cy="456840"/>
          </a:xfrm>
          <a:prstGeom prst="rect">
            <a:avLst/>
          </a:prstGeom>
          <a:noFill/>
          <a:ln>
            <a:noFill/>
          </a:ln>
        </p:spPr>
        <p:txBody>
          <a:bodyPr anchor="b"/>
          <a:p>
            <a:pPr algn="r">
              <a:lnSpc>
                <a:spcPct val="100000"/>
              </a:lnSpc>
            </a:pPr>
            <a:fld id="{D64193EE-7B2A-4AD6-803C-9DEE2C211FB8}"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sldImg"/>
          </p:nvPr>
        </p:nvSpPr>
        <p:spPr>
          <a:xfrm>
            <a:off x="382680" y="685800"/>
            <a:ext cx="6092640" cy="3428640"/>
          </a:xfrm>
          <a:prstGeom prst="rect">
            <a:avLst/>
          </a:prstGeom>
        </p:spPr>
      </p:sp>
      <p:sp>
        <p:nvSpPr>
          <p:cNvPr id="1360"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61" name="TextShape 3"/>
          <p:cNvSpPr txBox="1"/>
          <p:nvPr/>
        </p:nvSpPr>
        <p:spPr>
          <a:xfrm>
            <a:off x="3884760" y="0"/>
            <a:ext cx="2971440" cy="456840"/>
          </a:xfrm>
          <a:prstGeom prst="rect">
            <a:avLst/>
          </a:prstGeom>
          <a:noFill/>
          <a:ln>
            <a:noFill/>
          </a:ln>
        </p:spPr>
        <p:txBody>
          <a:bodyPr/>
          <a:p>
            <a:pPr algn="r">
              <a:lnSpc>
                <a:spcPct val="100000"/>
              </a:lnSpc>
            </a:pPr>
            <a:fld id="{8D978239-7E98-4471-B700-D69E0DE77307}"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403DA306-24D2-4CD5-9F63-47C684A8BB27}"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62"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63" name="TextShape 5"/>
          <p:cNvSpPr txBox="1"/>
          <p:nvPr/>
        </p:nvSpPr>
        <p:spPr>
          <a:xfrm>
            <a:off x="6172200" y="8685360"/>
            <a:ext cx="684000" cy="456840"/>
          </a:xfrm>
          <a:prstGeom prst="rect">
            <a:avLst/>
          </a:prstGeom>
          <a:noFill/>
          <a:ln>
            <a:noFill/>
          </a:ln>
        </p:spPr>
        <p:txBody>
          <a:bodyPr anchor="b"/>
          <a:p>
            <a:pPr algn="r">
              <a:lnSpc>
                <a:spcPct val="100000"/>
              </a:lnSpc>
            </a:pPr>
            <a:fld id="{39AA815E-DE93-4BCA-A897-F8EC1B84F20A}"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4" name="PlaceHolder 1"/>
          <p:cNvSpPr>
            <a:spLocks noGrp="1"/>
          </p:cNvSpPr>
          <p:nvPr>
            <p:ph type="sldImg"/>
          </p:nvPr>
        </p:nvSpPr>
        <p:spPr>
          <a:xfrm>
            <a:off x="382680" y="685800"/>
            <a:ext cx="6092640" cy="3428640"/>
          </a:xfrm>
          <a:prstGeom prst="rect">
            <a:avLst/>
          </a:prstGeom>
        </p:spPr>
      </p:sp>
      <p:sp>
        <p:nvSpPr>
          <p:cNvPr id="136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66" name="TextShape 3"/>
          <p:cNvSpPr txBox="1"/>
          <p:nvPr/>
        </p:nvSpPr>
        <p:spPr>
          <a:xfrm>
            <a:off x="3884760" y="0"/>
            <a:ext cx="2971440" cy="456840"/>
          </a:xfrm>
          <a:prstGeom prst="rect">
            <a:avLst/>
          </a:prstGeom>
          <a:noFill/>
          <a:ln>
            <a:noFill/>
          </a:ln>
        </p:spPr>
        <p:txBody>
          <a:bodyPr/>
          <a:p>
            <a:pPr algn="r">
              <a:lnSpc>
                <a:spcPct val="100000"/>
              </a:lnSpc>
            </a:pPr>
            <a:fld id="{3C8EC807-E86D-4821-AD24-4268105E27D1}"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A4F569AB-BD5E-4188-BD84-86DE1DF0A6B2}"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67"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68" name="TextShape 5"/>
          <p:cNvSpPr txBox="1"/>
          <p:nvPr/>
        </p:nvSpPr>
        <p:spPr>
          <a:xfrm>
            <a:off x="6172200" y="8685360"/>
            <a:ext cx="684000" cy="456840"/>
          </a:xfrm>
          <a:prstGeom prst="rect">
            <a:avLst/>
          </a:prstGeom>
          <a:noFill/>
          <a:ln>
            <a:noFill/>
          </a:ln>
        </p:spPr>
        <p:txBody>
          <a:bodyPr anchor="b"/>
          <a:p>
            <a:pPr algn="r">
              <a:lnSpc>
                <a:spcPct val="100000"/>
              </a:lnSpc>
            </a:pPr>
            <a:fld id="{790F7ADA-5462-40F5-94E7-2A06C2DD5214}"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9" name="PlaceHolder 1"/>
          <p:cNvSpPr>
            <a:spLocks noGrp="1"/>
          </p:cNvSpPr>
          <p:nvPr>
            <p:ph type="sldImg"/>
          </p:nvPr>
        </p:nvSpPr>
        <p:spPr>
          <a:xfrm>
            <a:off x="382680" y="685800"/>
            <a:ext cx="6092640" cy="3428640"/>
          </a:xfrm>
          <a:prstGeom prst="rect">
            <a:avLst/>
          </a:prstGeom>
        </p:spPr>
      </p:sp>
      <p:sp>
        <p:nvSpPr>
          <p:cNvPr id="1370"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71" name="TextShape 3"/>
          <p:cNvSpPr txBox="1"/>
          <p:nvPr/>
        </p:nvSpPr>
        <p:spPr>
          <a:xfrm>
            <a:off x="3884760" y="0"/>
            <a:ext cx="2971440" cy="456840"/>
          </a:xfrm>
          <a:prstGeom prst="rect">
            <a:avLst/>
          </a:prstGeom>
          <a:noFill/>
          <a:ln>
            <a:noFill/>
          </a:ln>
        </p:spPr>
        <p:txBody>
          <a:bodyPr/>
          <a:p>
            <a:pPr algn="r">
              <a:lnSpc>
                <a:spcPct val="100000"/>
              </a:lnSpc>
            </a:pPr>
            <a:fld id="{2741EFD1-3394-4BED-BB27-47695AC3B7DA}"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9D1F24AC-5AF3-4763-BB5E-E17EF2FECB44}"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72"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73" name="TextShape 5"/>
          <p:cNvSpPr txBox="1"/>
          <p:nvPr/>
        </p:nvSpPr>
        <p:spPr>
          <a:xfrm>
            <a:off x="6172200" y="8685360"/>
            <a:ext cx="684000" cy="456840"/>
          </a:xfrm>
          <a:prstGeom prst="rect">
            <a:avLst/>
          </a:prstGeom>
          <a:noFill/>
          <a:ln>
            <a:noFill/>
          </a:ln>
        </p:spPr>
        <p:txBody>
          <a:bodyPr anchor="b"/>
          <a:p>
            <a:pPr algn="r">
              <a:lnSpc>
                <a:spcPct val="100000"/>
              </a:lnSpc>
            </a:pPr>
            <a:fld id="{E16EE3CA-A3A6-436F-B9B9-28E8D31FE445}"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4" name="PlaceHolder 1"/>
          <p:cNvSpPr>
            <a:spLocks noGrp="1"/>
          </p:cNvSpPr>
          <p:nvPr>
            <p:ph type="sldImg"/>
          </p:nvPr>
        </p:nvSpPr>
        <p:spPr>
          <a:xfrm>
            <a:off x="382680" y="685800"/>
            <a:ext cx="6092640" cy="3428640"/>
          </a:xfrm>
          <a:prstGeom prst="rect">
            <a:avLst/>
          </a:prstGeom>
        </p:spPr>
      </p:sp>
      <p:sp>
        <p:nvSpPr>
          <p:cNvPr id="137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76" name="TextShape 3"/>
          <p:cNvSpPr txBox="1"/>
          <p:nvPr/>
        </p:nvSpPr>
        <p:spPr>
          <a:xfrm>
            <a:off x="3884760" y="0"/>
            <a:ext cx="2971440" cy="456840"/>
          </a:xfrm>
          <a:prstGeom prst="rect">
            <a:avLst/>
          </a:prstGeom>
          <a:noFill/>
          <a:ln>
            <a:noFill/>
          </a:ln>
        </p:spPr>
        <p:txBody>
          <a:bodyPr/>
          <a:p>
            <a:pPr algn="r">
              <a:lnSpc>
                <a:spcPct val="100000"/>
              </a:lnSpc>
            </a:pPr>
            <a:fld id="{D50A3C45-477E-4F41-888E-53A4E75055BA}"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DEDB8D42-414B-4CE6-AB9E-5D4DC712F7EB}"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77"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78" name="TextShape 5"/>
          <p:cNvSpPr txBox="1"/>
          <p:nvPr/>
        </p:nvSpPr>
        <p:spPr>
          <a:xfrm>
            <a:off x="6172200" y="8685360"/>
            <a:ext cx="684000" cy="456840"/>
          </a:xfrm>
          <a:prstGeom prst="rect">
            <a:avLst/>
          </a:prstGeom>
          <a:noFill/>
          <a:ln>
            <a:noFill/>
          </a:ln>
        </p:spPr>
        <p:txBody>
          <a:bodyPr anchor="b"/>
          <a:p>
            <a:pPr algn="r">
              <a:lnSpc>
                <a:spcPct val="100000"/>
              </a:lnSpc>
            </a:pPr>
            <a:fld id="{8AB01F5A-4C45-4761-883A-8EBDC75C3720}"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9" name="PlaceHolder 1"/>
          <p:cNvSpPr>
            <a:spLocks noGrp="1"/>
          </p:cNvSpPr>
          <p:nvPr>
            <p:ph type="sldImg"/>
          </p:nvPr>
        </p:nvSpPr>
        <p:spPr>
          <a:xfrm>
            <a:off x="382680" y="685800"/>
            <a:ext cx="6092640" cy="3428640"/>
          </a:xfrm>
          <a:prstGeom prst="rect">
            <a:avLst/>
          </a:prstGeom>
        </p:spPr>
      </p:sp>
      <p:sp>
        <p:nvSpPr>
          <p:cNvPr id="1380"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81" name="TextShape 3"/>
          <p:cNvSpPr txBox="1"/>
          <p:nvPr/>
        </p:nvSpPr>
        <p:spPr>
          <a:xfrm>
            <a:off x="3884760" y="0"/>
            <a:ext cx="2971440" cy="456840"/>
          </a:xfrm>
          <a:prstGeom prst="rect">
            <a:avLst/>
          </a:prstGeom>
          <a:noFill/>
          <a:ln>
            <a:noFill/>
          </a:ln>
        </p:spPr>
        <p:txBody>
          <a:bodyPr/>
          <a:p>
            <a:pPr algn="r">
              <a:lnSpc>
                <a:spcPct val="100000"/>
              </a:lnSpc>
            </a:pPr>
            <a:fld id="{20325800-1DA0-4B63-92A3-F1B15267490E}"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1EB19CC9-3B43-4CCA-8DC1-17709F3963FB}"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82"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83" name="TextShape 5"/>
          <p:cNvSpPr txBox="1"/>
          <p:nvPr/>
        </p:nvSpPr>
        <p:spPr>
          <a:xfrm>
            <a:off x="6172200" y="8685360"/>
            <a:ext cx="684000" cy="456840"/>
          </a:xfrm>
          <a:prstGeom prst="rect">
            <a:avLst/>
          </a:prstGeom>
          <a:noFill/>
          <a:ln>
            <a:noFill/>
          </a:ln>
        </p:spPr>
        <p:txBody>
          <a:bodyPr anchor="b"/>
          <a:p>
            <a:pPr algn="r">
              <a:lnSpc>
                <a:spcPct val="100000"/>
              </a:lnSpc>
            </a:pPr>
            <a:fld id="{A2AC9FC3-56DC-4ED3-9FAE-F6DFC9D94639}"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PlaceHolder 1"/>
          <p:cNvSpPr>
            <a:spLocks noGrp="1"/>
          </p:cNvSpPr>
          <p:nvPr>
            <p:ph type="sldImg"/>
          </p:nvPr>
        </p:nvSpPr>
        <p:spPr>
          <a:xfrm>
            <a:off x="382680" y="685800"/>
            <a:ext cx="6092640" cy="3428640"/>
          </a:xfrm>
          <a:prstGeom prst="rect">
            <a:avLst/>
          </a:prstGeom>
        </p:spPr>
      </p:sp>
      <p:sp>
        <p:nvSpPr>
          <p:cNvPr id="138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86" name="TextShape 3"/>
          <p:cNvSpPr txBox="1"/>
          <p:nvPr/>
        </p:nvSpPr>
        <p:spPr>
          <a:xfrm>
            <a:off x="3884760" y="0"/>
            <a:ext cx="2971440" cy="456840"/>
          </a:xfrm>
          <a:prstGeom prst="rect">
            <a:avLst/>
          </a:prstGeom>
          <a:noFill/>
          <a:ln>
            <a:noFill/>
          </a:ln>
        </p:spPr>
        <p:txBody>
          <a:bodyPr/>
          <a:p>
            <a:pPr algn="r">
              <a:lnSpc>
                <a:spcPct val="100000"/>
              </a:lnSpc>
            </a:pPr>
            <a:fld id="{C86D02A5-DB4A-4290-A36D-22ED28AB877A}"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146A7C27-E25E-4DE0-AB16-C31DB3F717D3}"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387"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388" name="TextShape 5"/>
          <p:cNvSpPr txBox="1"/>
          <p:nvPr/>
        </p:nvSpPr>
        <p:spPr>
          <a:xfrm>
            <a:off x="6172200" y="8685360"/>
            <a:ext cx="684000" cy="456840"/>
          </a:xfrm>
          <a:prstGeom prst="rect">
            <a:avLst/>
          </a:prstGeom>
          <a:noFill/>
          <a:ln>
            <a:noFill/>
          </a:ln>
        </p:spPr>
        <p:txBody>
          <a:bodyPr anchor="b"/>
          <a:p>
            <a:pPr algn="r">
              <a:lnSpc>
                <a:spcPct val="100000"/>
              </a:lnSpc>
            </a:pPr>
            <a:fld id="{517C35C8-DCB6-4025-A9E7-EF5921D159AC}"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sldImg"/>
          </p:nvPr>
        </p:nvSpPr>
        <p:spPr>
          <a:xfrm>
            <a:off x="382680" y="685800"/>
            <a:ext cx="6092640" cy="3428640"/>
          </a:xfrm>
          <a:prstGeom prst="rect">
            <a:avLst/>
          </a:prstGeom>
        </p:spPr>
      </p:sp>
      <p:sp>
        <p:nvSpPr>
          <p:cNvPr id="1390"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91" name="TextShape 3"/>
          <p:cNvSpPr txBox="1"/>
          <p:nvPr/>
        </p:nvSpPr>
        <p:spPr>
          <a:xfrm>
            <a:off x="6172200" y="8685360"/>
            <a:ext cx="684000" cy="456840"/>
          </a:xfrm>
          <a:prstGeom prst="rect">
            <a:avLst/>
          </a:prstGeom>
          <a:noFill/>
          <a:ln>
            <a:noFill/>
          </a:ln>
        </p:spPr>
        <p:txBody>
          <a:bodyPr anchor="b"/>
          <a:p>
            <a:pPr algn="r">
              <a:lnSpc>
                <a:spcPct val="100000"/>
              </a:lnSpc>
            </a:pPr>
            <a:fld id="{CB8ECEF4-AE58-4319-8B4D-952F93EB746E}"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PlaceHolder 1"/>
          <p:cNvSpPr>
            <a:spLocks noGrp="1"/>
          </p:cNvSpPr>
          <p:nvPr>
            <p:ph type="sldImg"/>
          </p:nvPr>
        </p:nvSpPr>
        <p:spPr>
          <a:xfrm>
            <a:off x="382680" y="685800"/>
            <a:ext cx="6092640" cy="3428640"/>
          </a:xfrm>
          <a:prstGeom prst="rect">
            <a:avLst/>
          </a:prstGeom>
        </p:spPr>
      </p:sp>
      <p:sp>
        <p:nvSpPr>
          <p:cNvPr id="132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26" name="TextShape 3"/>
          <p:cNvSpPr txBox="1"/>
          <p:nvPr/>
        </p:nvSpPr>
        <p:spPr>
          <a:xfrm>
            <a:off x="6172200" y="8685360"/>
            <a:ext cx="684000" cy="456840"/>
          </a:xfrm>
          <a:prstGeom prst="rect">
            <a:avLst/>
          </a:prstGeom>
          <a:noFill/>
          <a:ln>
            <a:noFill/>
          </a:ln>
        </p:spPr>
        <p:txBody>
          <a:bodyPr anchor="b"/>
          <a:p>
            <a:pPr algn="r">
              <a:lnSpc>
                <a:spcPct val="100000"/>
              </a:lnSpc>
            </a:pPr>
            <a:fld id="{9B742685-B4EE-4435-B343-75C14BF6B8A3}"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PlaceHolder 1"/>
          <p:cNvSpPr>
            <a:spLocks noGrp="1"/>
          </p:cNvSpPr>
          <p:nvPr>
            <p:ph type="sldImg"/>
          </p:nvPr>
        </p:nvSpPr>
        <p:spPr>
          <a:xfrm>
            <a:off x="382680" y="685800"/>
            <a:ext cx="6092640" cy="3428640"/>
          </a:xfrm>
          <a:prstGeom prst="rect">
            <a:avLst/>
          </a:prstGeom>
        </p:spPr>
      </p:sp>
      <p:sp>
        <p:nvSpPr>
          <p:cNvPr id="1393"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94" name="TextShape 3"/>
          <p:cNvSpPr txBox="1"/>
          <p:nvPr/>
        </p:nvSpPr>
        <p:spPr>
          <a:xfrm>
            <a:off x="6172200" y="8685360"/>
            <a:ext cx="684000" cy="456840"/>
          </a:xfrm>
          <a:prstGeom prst="rect">
            <a:avLst/>
          </a:prstGeom>
          <a:noFill/>
          <a:ln>
            <a:noFill/>
          </a:ln>
        </p:spPr>
        <p:txBody>
          <a:bodyPr anchor="b"/>
          <a:p>
            <a:pPr algn="r">
              <a:lnSpc>
                <a:spcPct val="100000"/>
              </a:lnSpc>
            </a:pPr>
            <a:fld id="{63FE2EDD-A16D-4B43-A829-2083B0B5B0D8}"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PlaceHolder 1"/>
          <p:cNvSpPr>
            <a:spLocks noGrp="1"/>
          </p:cNvSpPr>
          <p:nvPr>
            <p:ph type="sldImg"/>
          </p:nvPr>
        </p:nvSpPr>
        <p:spPr>
          <a:xfrm>
            <a:off x="382680" y="685800"/>
            <a:ext cx="6092640" cy="3428640"/>
          </a:xfrm>
          <a:prstGeom prst="rect">
            <a:avLst/>
          </a:prstGeom>
        </p:spPr>
      </p:sp>
      <p:sp>
        <p:nvSpPr>
          <p:cNvPr id="1396"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97" name="TextShape 3"/>
          <p:cNvSpPr txBox="1"/>
          <p:nvPr/>
        </p:nvSpPr>
        <p:spPr>
          <a:xfrm>
            <a:off x="6172200" y="8685360"/>
            <a:ext cx="684000" cy="456840"/>
          </a:xfrm>
          <a:prstGeom prst="rect">
            <a:avLst/>
          </a:prstGeom>
          <a:noFill/>
          <a:ln>
            <a:noFill/>
          </a:ln>
        </p:spPr>
        <p:txBody>
          <a:bodyPr anchor="b"/>
          <a:p>
            <a:pPr algn="r">
              <a:lnSpc>
                <a:spcPct val="100000"/>
              </a:lnSpc>
            </a:pPr>
            <a:fld id="{61A05004-1550-48DE-BF09-988A9083BEC3}"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sldImg"/>
          </p:nvPr>
        </p:nvSpPr>
        <p:spPr>
          <a:xfrm>
            <a:off x="382680" y="685800"/>
            <a:ext cx="6092640" cy="3428640"/>
          </a:xfrm>
          <a:prstGeom prst="rect">
            <a:avLst/>
          </a:prstGeom>
        </p:spPr>
      </p:sp>
      <p:sp>
        <p:nvSpPr>
          <p:cNvPr id="1399"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00" name="TextShape 3"/>
          <p:cNvSpPr txBox="1"/>
          <p:nvPr/>
        </p:nvSpPr>
        <p:spPr>
          <a:xfrm>
            <a:off x="6172200" y="8685360"/>
            <a:ext cx="684000" cy="456840"/>
          </a:xfrm>
          <a:prstGeom prst="rect">
            <a:avLst/>
          </a:prstGeom>
          <a:noFill/>
          <a:ln>
            <a:noFill/>
          </a:ln>
        </p:spPr>
        <p:txBody>
          <a:bodyPr anchor="b"/>
          <a:p>
            <a:pPr algn="r">
              <a:lnSpc>
                <a:spcPct val="100000"/>
              </a:lnSpc>
            </a:pPr>
            <a:fld id="{2FD803EF-44C7-49E3-8C04-3D0F836BA020}"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1" name="PlaceHolder 1"/>
          <p:cNvSpPr>
            <a:spLocks noGrp="1"/>
          </p:cNvSpPr>
          <p:nvPr>
            <p:ph type="sldImg"/>
          </p:nvPr>
        </p:nvSpPr>
        <p:spPr>
          <a:xfrm>
            <a:off x="382680" y="685800"/>
            <a:ext cx="6092640" cy="3428640"/>
          </a:xfrm>
          <a:prstGeom prst="rect">
            <a:avLst/>
          </a:prstGeom>
        </p:spPr>
      </p:sp>
      <p:sp>
        <p:nvSpPr>
          <p:cNvPr id="1402"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03" name="TextShape 3"/>
          <p:cNvSpPr txBox="1"/>
          <p:nvPr/>
        </p:nvSpPr>
        <p:spPr>
          <a:xfrm>
            <a:off x="6172200" y="8685360"/>
            <a:ext cx="684000" cy="456840"/>
          </a:xfrm>
          <a:prstGeom prst="rect">
            <a:avLst/>
          </a:prstGeom>
          <a:noFill/>
          <a:ln>
            <a:noFill/>
          </a:ln>
        </p:spPr>
        <p:txBody>
          <a:bodyPr anchor="b"/>
          <a:p>
            <a:pPr algn="r">
              <a:lnSpc>
                <a:spcPct val="100000"/>
              </a:lnSpc>
            </a:pPr>
            <a:fld id="{CA303B4F-DEDE-456F-BCEF-BF85E19EB08B}"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sldImg"/>
          </p:nvPr>
        </p:nvSpPr>
        <p:spPr>
          <a:xfrm>
            <a:off x="382680" y="685800"/>
            <a:ext cx="6092640" cy="3428640"/>
          </a:xfrm>
          <a:prstGeom prst="rect">
            <a:avLst/>
          </a:prstGeom>
        </p:spPr>
      </p:sp>
      <p:sp>
        <p:nvSpPr>
          <p:cNvPr id="1405"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06" name="TextShape 3"/>
          <p:cNvSpPr txBox="1"/>
          <p:nvPr/>
        </p:nvSpPr>
        <p:spPr>
          <a:xfrm>
            <a:off x="6172200" y="8685360"/>
            <a:ext cx="684000" cy="456840"/>
          </a:xfrm>
          <a:prstGeom prst="rect">
            <a:avLst/>
          </a:prstGeom>
          <a:noFill/>
          <a:ln>
            <a:noFill/>
          </a:ln>
        </p:spPr>
        <p:txBody>
          <a:bodyPr anchor="b"/>
          <a:p>
            <a:pPr algn="r">
              <a:lnSpc>
                <a:spcPct val="100000"/>
              </a:lnSpc>
            </a:pPr>
            <a:fld id="{16AB0747-693E-4D56-9100-C46E27B4DB71}"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PlaceHolder 1"/>
          <p:cNvSpPr>
            <a:spLocks noGrp="1"/>
          </p:cNvSpPr>
          <p:nvPr>
            <p:ph type="sldImg"/>
          </p:nvPr>
        </p:nvSpPr>
        <p:spPr>
          <a:xfrm>
            <a:off x="382680" y="685800"/>
            <a:ext cx="6092640" cy="3428640"/>
          </a:xfrm>
          <a:prstGeom prst="rect">
            <a:avLst/>
          </a:prstGeom>
        </p:spPr>
      </p:sp>
      <p:sp>
        <p:nvSpPr>
          <p:cNvPr id="1408"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09" name="TextShape 3"/>
          <p:cNvSpPr txBox="1"/>
          <p:nvPr/>
        </p:nvSpPr>
        <p:spPr>
          <a:xfrm>
            <a:off x="6172200" y="8685360"/>
            <a:ext cx="684000" cy="456840"/>
          </a:xfrm>
          <a:prstGeom prst="rect">
            <a:avLst/>
          </a:prstGeom>
          <a:noFill/>
          <a:ln>
            <a:noFill/>
          </a:ln>
        </p:spPr>
        <p:txBody>
          <a:bodyPr anchor="b"/>
          <a:p>
            <a:pPr algn="r">
              <a:lnSpc>
                <a:spcPct val="100000"/>
              </a:lnSpc>
            </a:pPr>
            <a:fld id="{010E8CC9-7E61-405A-9666-72E88E1CBD3F}"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PlaceHolder 1"/>
          <p:cNvSpPr>
            <a:spLocks noGrp="1"/>
          </p:cNvSpPr>
          <p:nvPr>
            <p:ph type="sldImg"/>
          </p:nvPr>
        </p:nvSpPr>
        <p:spPr>
          <a:xfrm>
            <a:off x="382680" y="685800"/>
            <a:ext cx="6092640" cy="3428640"/>
          </a:xfrm>
          <a:prstGeom prst="rect">
            <a:avLst/>
          </a:prstGeom>
        </p:spPr>
      </p:sp>
      <p:sp>
        <p:nvSpPr>
          <p:cNvPr id="1328"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29" name="TextShape 3"/>
          <p:cNvSpPr txBox="1"/>
          <p:nvPr/>
        </p:nvSpPr>
        <p:spPr>
          <a:xfrm>
            <a:off x="6172200" y="8685360"/>
            <a:ext cx="684000" cy="456840"/>
          </a:xfrm>
          <a:prstGeom prst="rect">
            <a:avLst/>
          </a:prstGeom>
          <a:noFill/>
          <a:ln>
            <a:noFill/>
          </a:ln>
        </p:spPr>
        <p:txBody>
          <a:bodyPr anchor="b"/>
          <a:p>
            <a:pPr algn="r">
              <a:lnSpc>
                <a:spcPct val="100000"/>
              </a:lnSpc>
            </a:pPr>
            <a:fld id="{6E9FC379-055E-4D1C-B0EF-010C14333F02}"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sldImg"/>
          </p:nvPr>
        </p:nvSpPr>
        <p:spPr>
          <a:xfrm>
            <a:off x="382680" y="685800"/>
            <a:ext cx="6092640" cy="3428640"/>
          </a:xfrm>
          <a:prstGeom prst="rect">
            <a:avLst/>
          </a:prstGeom>
        </p:spPr>
      </p:sp>
      <p:sp>
        <p:nvSpPr>
          <p:cNvPr id="1411"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12" name="TextShape 3"/>
          <p:cNvSpPr txBox="1"/>
          <p:nvPr/>
        </p:nvSpPr>
        <p:spPr>
          <a:xfrm>
            <a:off x="6172200" y="8685360"/>
            <a:ext cx="684000" cy="456840"/>
          </a:xfrm>
          <a:prstGeom prst="rect">
            <a:avLst/>
          </a:prstGeom>
          <a:noFill/>
          <a:ln>
            <a:noFill/>
          </a:ln>
        </p:spPr>
        <p:txBody>
          <a:bodyPr anchor="b"/>
          <a:p>
            <a:pPr algn="r">
              <a:lnSpc>
                <a:spcPct val="100000"/>
              </a:lnSpc>
            </a:pPr>
            <a:fld id="{64E94808-A98C-4A83-8DCE-2600DE8A0C5D}"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3" name="PlaceHolder 1"/>
          <p:cNvSpPr>
            <a:spLocks noGrp="1"/>
          </p:cNvSpPr>
          <p:nvPr>
            <p:ph type="sldImg"/>
          </p:nvPr>
        </p:nvSpPr>
        <p:spPr>
          <a:xfrm>
            <a:off x="382680" y="685800"/>
            <a:ext cx="6092640" cy="3428640"/>
          </a:xfrm>
          <a:prstGeom prst="rect">
            <a:avLst/>
          </a:prstGeom>
        </p:spPr>
      </p:sp>
      <p:sp>
        <p:nvSpPr>
          <p:cNvPr id="1414"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15" name="TextShape 3"/>
          <p:cNvSpPr txBox="1"/>
          <p:nvPr/>
        </p:nvSpPr>
        <p:spPr>
          <a:xfrm>
            <a:off x="6172200" y="8685360"/>
            <a:ext cx="684000" cy="456840"/>
          </a:xfrm>
          <a:prstGeom prst="rect">
            <a:avLst/>
          </a:prstGeom>
          <a:noFill/>
          <a:ln>
            <a:noFill/>
          </a:ln>
        </p:spPr>
        <p:txBody>
          <a:bodyPr anchor="b"/>
          <a:p>
            <a:pPr algn="r">
              <a:lnSpc>
                <a:spcPct val="100000"/>
              </a:lnSpc>
            </a:pPr>
            <a:fld id="{9E35597F-3BBA-41B9-8D78-C19AE35ACCD8}"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sldImg"/>
          </p:nvPr>
        </p:nvSpPr>
        <p:spPr>
          <a:xfrm>
            <a:off x="382680" y="685800"/>
            <a:ext cx="6092640" cy="3428640"/>
          </a:xfrm>
          <a:prstGeom prst="rect">
            <a:avLst/>
          </a:prstGeom>
        </p:spPr>
      </p:sp>
      <p:sp>
        <p:nvSpPr>
          <p:cNvPr id="1417"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18" name="TextShape 3"/>
          <p:cNvSpPr txBox="1"/>
          <p:nvPr/>
        </p:nvSpPr>
        <p:spPr>
          <a:xfrm>
            <a:off x="6172200" y="8685360"/>
            <a:ext cx="684000" cy="456840"/>
          </a:xfrm>
          <a:prstGeom prst="rect">
            <a:avLst/>
          </a:prstGeom>
          <a:noFill/>
          <a:ln>
            <a:noFill/>
          </a:ln>
        </p:spPr>
        <p:txBody>
          <a:bodyPr anchor="b"/>
          <a:p>
            <a:pPr algn="r">
              <a:lnSpc>
                <a:spcPct val="100000"/>
              </a:lnSpc>
            </a:pPr>
            <a:fld id="{A91A5B4F-6CAC-4935-9247-5B1C316D3832}"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9" name="PlaceHolder 1"/>
          <p:cNvSpPr>
            <a:spLocks noGrp="1"/>
          </p:cNvSpPr>
          <p:nvPr>
            <p:ph type="sldImg"/>
          </p:nvPr>
        </p:nvSpPr>
        <p:spPr>
          <a:xfrm>
            <a:off x="382680" y="685800"/>
            <a:ext cx="6092640" cy="3428640"/>
          </a:xfrm>
          <a:prstGeom prst="rect">
            <a:avLst/>
          </a:prstGeom>
        </p:spPr>
      </p:sp>
      <p:sp>
        <p:nvSpPr>
          <p:cNvPr id="1420"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21" name="TextShape 3"/>
          <p:cNvSpPr txBox="1"/>
          <p:nvPr/>
        </p:nvSpPr>
        <p:spPr>
          <a:xfrm>
            <a:off x="6172200" y="8685360"/>
            <a:ext cx="684000" cy="456840"/>
          </a:xfrm>
          <a:prstGeom prst="rect">
            <a:avLst/>
          </a:prstGeom>
          <a:noFill/>
          <a:ln>
            <a:noFill/>
          </a:ln>
        </p:spPr>
        <p:txBody>
          <a:bodyPr anchor="b"/>
          <a:p>
            <a:pPr algn="r">
              <a:lnSpc>
                <a:spcPct val="100000"/>
              </a:lnSpc>
            </a:pPr>
            <a:fld id="{BBFFC02B-6085-4238-BAB9-F604EB7C50D9}"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PlaceHolder 1"/>
          <p:cNvSpPr>
            <a:spLocks noGrp="1"/>
          </p:cNvSpPr>
          <p:nvPr>
            <p:ph type="sldImg"/>
          </p:nvPr>
        </p:nvSpPr>
        <p:spPr>
          <a:xfrm>
            <a:off x="382680" y="685800"/>
            <a:ext cx="6092640" cy="3428640"/>
          </a:xfrm>
          <a:prstGeom prst="rect">
            <a:avLst/>
          </a:prstGeom>
        </p:spPr>
      </p:sp>
      <p:sp>
        <p:nvSpPr>
          <p:cNvPr id="1423"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24" name="TextShape 3"/>
          <p:cNvSpPr txBox="1"/>
          <p:nvPr/>
        </p:nvSpPr>
        <p:spPr>
          <a:xfrm>
            <a:off x="6172200" y="8685360"/>
            <a:ext cx="684000" cy="456840"/>
          </a:xfrm>
          <a:prstGeom prst="rect">
            <a:avLst/>
          </a:prstGeom>
          <a:noFill/>
          <a:ln>
            <a:noFill/>
          </a:ln>
        </p:spPr>
        <p:txBody>
          <a:bodyPr anchor="b"/>
          <a:p>
            <a:pPr algn="r">
              <a:lnSpc>
                <a:spcPct val="100000"/>
              </a:lnSpc>
            </a:pPr>
            <a:fld id="{5C511CA0-182E-4CDE-AC8E-66CE53B2CD14}"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5" name="PlaceHolder 1"/>
          <p:cNvSpPr>
            <a:spLocks noGrp="1"/>
          </p:cNvSpPr>
          <p:nvPr>
            <p:ph type="sldImg"/>
          </p:nvPr>
        </p:nvSpPr>
        <p:spPr>
          <a:xfrm>
            <a:off x="382680" y="685800"/>
            <a:ext cx="6092640" cy="3428640"/>
          </a:xfrm>
          <a:prstGeom prst="rect">
            <a:avLst/>
          </a:prstGeom>
        </p:spPr>
      </p:sp>
      <p:sp>
        <p:nvSpPr>
          <p:cNvPr id="1426"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27" name="TextShape 3"/>
          <p:cNvSpPr txBox="1"/>
          <p:nvPr/>
        </p:nvSpPr>
        <p:spPr>
          <a:xfrm>
            <a:off x="6172200" y="8685360"/>
            <a:ext cx="684000" cy="456840"/>
          </a:xfrm>
          <a:prstGeom prst="rect">
            <a:avLst/>
          </a:prstGeom>
          <a:noFill/>
          <a:ln>
            <a:noFill/>
          </a:ln>
        </p:spPr>
        <p:txBody>
          <a:bodyPr anchor="b"/>
          <a:p>
            <a:pPr algn="r">
              <a:lnSpc>
                <a:spcPct val="100000"/>
              </a:lnSpc>
            </a:pPr>
            <a:fld id="{FFAA0477-76EE-4260-81F6-FF235F3EA2F7}"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8" name="PlaceHolder 1"/>
          <p:cNvSpPr>
            <a:spLocks noGrp="1"/>
          </p:cNvSpPr>
          <p:nvPr>
            <p:ph type="sldImg"/>
          </p:nvPr>
        </p:nvSpPr>
        <p:spPr>
          <a:xfrm>
            <a:off x="382680" y="685800"/>
            <a:ext cx="6092640" cy="3428640"/>
          </a:xfrm>
          <a:prstGeom prst="rect">
            <a:avLst/>
          </a:prstGeom>
        </p:spPr>
      </p:sp>
      <p:sp>
        <p:nvSpPr>
          <p:cNvPr id="1429"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30" name="TextShape 3"/>
          <p:cNvSpPr txBox="1"/>
          <p:nvPr/>
        </p:nvSpPr>
        <p:spPr>
          <a:xfrm>
            <a:off x="6172200" y="8685360"/>
            <a:ext cx="684000" cy="456840"/>
          </a:xfrm>
          <a:prstGeom prst="rect">
            <a:avLst/>
          </a:prstGeom>
          <a:noFill/>
          <a:ln>
            <a:noFill/>
          </a:ln>
        </p:spPr>
        <p:txBody>
          <a:bodyPr anchor="b"/>
          <a:p>
            <a:pPr algn="r">
              <a:lnSpc>
                <a:spcPct val="100000"/>
              </a:lnSpc>
            </a:pPr>
            <a:fld id="{3249980C-4F39-4959-9644-1F86343769FC}"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1" name="PlaceHolder 1"/>
          <p:cNvSpPr>
            <a:spLocks noGrp="1"/>
          </p:cNvSpPr>
          <p:nvPr>
            <p:ph type="sldImg"/>
          </p:nvPr>
        </p:nvSpPr>
        <p:spPr>
          <a:xfrm>
            <a:off x="382680" y="685800"/>
            <a:ext cx="6092640" cy="3428640"/>
          </a:xfrm>
          <a:prstGeom prst="rect">
            <a:avLst/>
          </a:prstGeom>
        </p:spPr>
      </p:sp>
      <p:sp>
        <p:nvSpPr>
          <p:cNvPr id="1432"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33" name="TextShape 3"/>
          <p:cNvSpPr txBox="1"/>
          <p:nvPr/>
        </p:nvSpPr>
        <p:spPr>
          <a:xfrm>
            <a:off x="6172200" y="8685360"/>
            <a:ext cx="684000" cy="456840"/>
          </a:xfrm>
          <a:prstGeom prst="rect">
            <a:avLst/>
          </a:prstGeom>
          <a:noFill/>
          <a:ln>
            <a:noFill/>
          </a:ln>
        </p:spPr>
        <p:txBody>
          <a:bodyPr anchor="b"/>
          <a:p>
            <a:pPr algn="r">
              <a:lnSpc>
                <a:spcPct val="100000"/>
              </a:lnSpc>
            </a:pPr>
            <a:fld id="{4134AA60-8F27-499D-B180-0D119DEE46BF}"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PlaceHolder 1"/>
          <p:cNvSpPr>
            <a:spLocks noGrp="1"/>
          </p:cNvSpPr>
          <p:nvPr>
            <p:ph type="sldImg"/>
          </p:nvPr>
        </p:nvSpPr>
        <p:spPr>
          <a:xfrm>
            <a:off x="382680" y="685800"/>
            <a:ext cx="6092640" cy="3428640"/>
          </a:xfrm>
          <a:prstGeom prst="rect">
            <a:avLst/>
          </a:prstGeom>
        </p:spPr>
      </p:sp>
      <p:sp>
        <p:nvSpPr>
          <p:cNvPr id="1435"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36" name="TextShape 3"/>
          <p:cNvSpPr txBox="1"/>
          <p:nvPr/>
        </p:nvSpPr>
        <p:spPr>
          <a:xfrm>
            <a:off x="6172200" y="8685360"/>
            <a:ext cx="684000" cy="456840"/>
          </a:xfrm>
          <a:prstGeom prst="rect">
            <a:avLst/>
          </a:prstGeom>
          <a:noFill/>
          <a:ln>
            <a:noFill/>
          </a:ln>
        </p:spPr>
        <p:txBody>
          <a:bodyPr anchor="b"/>
          <a:p>
            <a:pPr algn="r">
              <a:lnSpc>
                <a:spcPct val="100000"/>
              </a:lnSpc>
            </a:pPr>
            <a:fld id="{A3350B3E-E9BC-4B91-ACDE-1064AF799935}"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PlaceHolder 1"/>
          <p:cNvSpPr>
            <a:spLocks noGrp="1"/>
          </p:cNvSpPr>
          <p:nvPr>
            <p:ph type="sldImg"/>
          </p:nvPr>
        </p:nvSpPr>
        <p:spPr>
          <a:xfrm>
            <a:off x="382680" y="685800"/>
            <a:ext cx="6092640" cy="3428640"/>
          </a:xfrm>
          <a:prstGeom prst="rect">
            <a:avLst/>
          </a:prstGeom>
        </p:spPr>
      </p:sp>
      <p:sp>
        <p:nvSpPr>
          <p:cNvPr id="1331"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32" name="TextShape 3"/>
          <p:cNvSpPr txBox="1"/>
          <p:nvPr/>
        </p:nvSpPr>
        <p:spPr>
          <a:xfrm>
            <a:off x="6172200" y="8685360"/>
            <a:ext cx="684000" cy="456840"/>
          </a:xfrm>
          <a:prstGeom prst="rect">
            <a:avLst/>
          </a:prstGeom>
          <a:noFill/>
          <a:ln>
            <a:noFill/>
          </a:ln>
        </p:spPr>
        <p:txBody>
          <a:bodyPr anchor="b"/>
          <a:p>
            <a:pPr algn="r">
              <a:lnSpc>
                <a:spcPct val="100000"/>
              </a:lnSpc>
            </a:pPr>
            <a:fld id="{F8E0B3C8-F6F4-4F99-873D-9B5E2C588E10}"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7" name="PlaceHolder 1"/>
          <p:cNvSpPr>
            <a:spLocks noGrp="1"/>
          </p:cNvSpPr>
          <p:nvPr>
            <p:ph type="sldImg"/>
          </p:nvPr>
        </p:nvSpPr>
        <p:spPr>
          <a:xfrm>
            <a:off x="382680" y="685800"/>
            <a:ext cx="6092640" cy="3428640"/>
          </a:xfrm>
          <a:prstGeom prst="rect">
            <a:avLst/>
          </a:prstGeom>
        </p:spPr>
      </p:sp>
      <p:sp>
        <p:nvSpPr>
          <p:cNvPr id="1438"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39" name="TextShape 3"/>
          <p:cNvSpPr txBox="1"/>
          <p:nvPr/>
        </p:nvSpPr>
        <p:spPr>
          <a:xfrm>
            <a:off x="6172200" y="8685360"/>
            <a:ext cx="684000" cy="456840"/>
          </a:xfrm>
          <a:prstGeom prst="rect">
            <a:avLst/>
          </a:prstGeom>
          <a:noFill/>
          <a:ln>
            <a:noFill/>
          </a:ln>
        </p:spPr>
        <p:txBody>
          <a:bodyPr anchor="b"/>
          <a:p>
            <a:pPr algn="r">
              <a:lnSpc>
                <a:spcPct val="100000"/>
              </a:lnSpc>
            </a:pPr>
            <a:fld id="{7BCEC4B6-EB39-4994-BC9D-8B90D01F229E}"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0" name="PlaceHolder 1"/>
          <p:cNvSpPr>
            <a:spLocks noGrp="1"/>
          </p:cNvSpPr>
          <p:nvPr>
            <p:ph type="sldImg"/>
          </p:nvPr>
        </p:nvSpPr>
        <p:spPr>
          <a:xfrm>
            <a:off x="382680" y="685800"/>
            <a:ext cx="6092640" cy="3428640"/>
          </a:xfrm>
          <a:prstGeom prst="rect">
            <a:avLst/>
          </a:prstGeom>
        </p:spPr>
      </p:sp>
      <p:sp>
        <p:nvSpPr>
          <p:cNvPr id="1441"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42" name="TextShape 3"/>
          <p:cNvSpPr txBox="1"/>
          <p:nvPr/>
        </p:nvSpPr>
        <p:spPr>
          <a:xfrm>
            <a:off x="3884760" y="0"/>
            <a:ext cx="2971440" cy="456840"/>
          </a:xfrm>
          <a:prstGeom prst="rect">
            <a:avLst/>
          </a:prstGeom>
          <a:noFill/>
          <a:ln>
            <a:noFill/>
          </a:ln>
        </p:spPr>
        <p:txBody>
          <a:bodyPr/>
          <a:p>
            <a:pPr algn="r">
              <a:lnSpc>
                <a:spcPct val="100000"/>
              </a:lnSpc>
            </a:pPr>
            <a:fld id="{10D1CE7F-F327-4088-BCA6-55E402F2DFAE}"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1A23B980-B2A3-4F54-9590-F30B0684DE60}"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443" name="TextShape 4"/>
          <p:cNvSpPr txBox="1"/>
          <p:nvPr/>
        </p:nvSpPr>
        <p:spPr>
          <a:xfrm>
            <a:off x="0" y="8685360"/>
            <a:ext cx="6171840" cy="456840"/>
          </a:xfrm>
          <a:prstGeom prst="rect">
            <a:avLst/>
          </a:prstGeom>
          <a:noFill/>
          <a:ln>
            <a:noFill/>
          </a:ln>
        </p:spPr>
        <p:txBody>
          <a:bodyPr anchor="b"/>
          <a:p>
            <a:pPr>
              <a:lnSpc>
                <a:spcPct val="100000"/>
              </a:lnSpc>
            </a:pPr>
            <a:r>
              <a:rPr b="0" lang="de-AT" sz="500" spc="-1" strike="noStrike">
                <a:solidFill>
                  <a:srgbClr val="000000"/>
                </a:solidFill>
                <a:latin typeface="Segoe"/>
                <a:ea typeface="+mn-ea"/>
              </a:rPr>
              <a:t>©2005 Microsoft Corporation. All rights reserved.</a:t>
            </a:r>
            <a:endParaRPr b="0" lang="de-AT" sz="500" spc="-1" strike="noStrike">
              <a:latin typeface="Times New Roman"/>
            </a:endParaRPr>
          </a:p>
          <a:p>
            <a:pPr>
              <a:lnSpc>
                <a:spcPct val="100000"/>
              </a:lnSpc>
            </a:pPr>
            <a:r>
              <a:rPr b="0" lang="de-AT" sz="500" spc="-1" strike="noStrike">
                <a:solidFill>
                  <a:srgbClr val="000000"/>
                </a:solidFill>
                <a:latin typeface="Segoe"/>
                <a:ea typeface="+mn-ea"/>
              </a:rPr>
              <a:t>This presentation is for informational purposes only. Microsoft makes no warranties, express or implied, in this summary.</a:t>
            </a:r>
            <a:endParaRPr b="0" lang="de-AT" sz="500" spc="-1" strike="noStrike">
              <a:latin typeface="Times New Roman"/>
            </a:endParaRPr>
          </a:p>
        </p:txBody>
      </p:sp>
      <p:sp>
        <p:nvSpPr>
          <p:cNvPr id="1444" name="TextShape 5"/>
          <p:cNvSpPr txBox="1"/>
          <p:nvPr/>
        </p:nvSpPr>
        <p:spPr>
          <a:xfrm>
            <a:off x="6172200" y="8685360"/>
            <a:ext cx="684000" cy="456840"/>
          </a:xfrm>
          <a:prstGeom prst="rect">
            <a:avLst/>
          </a:prstGeom>
          <a:noFill/>
          <a:ln>
            <a:noFill/>
          </a:ln>
        </p:spPr>
        <p:txBody>
          <a:bodyPr anchor="b"/>
          <a:p>
            <a:pPr algn="r">
              <a:lnSpc>
                <a:spcPct val="100000"/>
              </a:lnSpc>
            </a:pPr>
            <a:fld id="{1F15A68B-A7A0-489A-AD0A-2D7CF6DD7B01}"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5" name="PlaceHolder 1"/>
          <p:cNvSpPr>
            <a:spLocks noGrp="1"/>
          </p:cNvSpPr>
          <p:nvPr>
            <p:ph type="sldImg"/>
          </p:nvPr>
        </p:nvSpPr>
        <p:spPr>
          <a:xfrm>
            <a:off x="382680" y="685800"/>
            <a:ext cx="6092640" cy="3428640"/>
          </a:xfrm>
          <a:prstGeom prst="rect">
            <a:avLst/>
          </a:prstGeom>
        </p:spPr>
      </p:sp>
      <p:sp>
        <p:nvSpPr>
          <p:cNvPr id="1446"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47" name="TextShape 3"/>
          <p:cNvSpPr txBox="1"/>
          <p:nvPr/>
        </p:nvSpPr>
        <p:spPr>
          <a:xfrm>
            <a:off x="6172200" y="8685360"/>
            <a:ext cx="684000" cy="456840"/>
          </a:xfrm>
          <a:prstGeom prst="rect">
            <a:avLst/>
          </a:prstGeom>
          <a:noFill/>
          <a:ln>
            <a:noFill/>
          </a:ln>
        </p:spPr>
        <p:txBody>
          <a:bodyPr anchor="b"/>
          <a:p>
            <a:pPr algn="r">
              <a:lnSpc>
                <a:spcPct val="100000"/>
              </a:lnSpc>
            </a:pPr>
            <a:fld id="{0C43CD95-7BCF-493D-8E66-014F483DF938}"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sldImg"/>
          </p:nvPr>
        </p:nvSpPr>
        <p:spPr>
          <a:xfrm>
            <a:off x="382680" y="685800"/>
            <a:ext cx="6092640" cy="3428640"/>
          </a:xfrm>
          <a:prstGeom prst="rect">
            <a:avLst/>
          </a:prstGeom>
        </p:spPr>
      </p:sp>
      <p:sp>
        <p:nvSpPr>
          <p:cNvPr id="1449"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450" name="TextShape 3"/>
          <p:cNvSpPr txBox="1"/>
          <p:nvPr/>
        </p:nvSpPr>
        <p:spPr>
          <a:xfrm>
            <a:off x="6172200" y="8685360"/>
            <a:ext cx="684000" cy="456840"/>
          </a:xfrm>
          <a:prstGeom prst="rect">
            <a:avLst/>
          </a:prstGeom>
          <a:noFill/>
          <a:ln>
            <a:noFill/>
          </a:ln>
        </p:spPr>
        <p:txBody>
          <a:bodyPr anchor="b"/>
          <a:p>
            <a:pPr algn="r">
              <a:lnSpc>
                <a:spcPct val="100000"/>
              </a:lnSpc>
            </a:pPr>
            <a:fld id="{BDBF7BF9-D460-4F1B-9A63-63C2B0FE668A}"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PlaceHolder 1"/>
          <p:cNvSpPr>
            <a:spLocks noGrp="1"/>
          </p:cNvSpPr>
          <p:nvPr>
            <p:ph type="sldImg"/>
          </p:nvPr>
        </p:nvSpPr>
        <p:spPr>
          <a:xfrm>
            <a:off x="382680" y="685800"/>
            <a:ext cx="6092640" cy="3428640"/>
          </a:xfrm>
          <a:prstGeom prst="rect">
            <a:avLst/>
          </a:prstGeom>
        </p:spPr>
      </p:sp>
      <p:sp>
        <p:nvSpPr>
          <p:cNvPr id="1452" name="PlaceHolder 2"/>
          <p:cNvSpPr>
            <a:spLocks noGrp="1"/>
          </p:cNvSpPr>
          <p:nvPr>
            <p:ph type="body"/>
          </p:nvPr>
        </p:nvSpPr>
        <p:spPr>
          <a:xfrm>
            <a:off x="685800" y="4343400"/>
            <a:ext cx="5486040" cy="4114440"/>
          </a:xfrm>
          <a:prstGeom prst="rect">
            <a:avLst/>
          </a:prstGeom>
        </p:spPr>
        <p:txBody>
          <a:bodyPr>
            <a:normAutofit/>
          </a:bodyPr>
          <a:p>
            <a:endParaRPr b="0" lang="de-AT" sz="2000" spc="-1" strike="noStrike">
              <a:latin typeface="Arial"/>
            </a:endParaRPr>
          </a:p>
        </p:txBody>
      </p:sp>
      <p:sp>
        <p:nvSpPr>
          <p:cNvPr id="1453" name="TextShape 3"/>
          <p:cNvSpPr txBox="1"/>
          <p:nvPr/>
        </p:nvSpPr>
        <p:spPr>
          <a:xfrm>
            <a:off x="0" y="0"/>
            <a:ext cx="2971440" cy="456840"/>
          </a:xfrm>
          <a:prstGeom prst="rect">
            <a:avLst/>
          </a:prstGeom>
          <a:noFill/>
          <a:ln>
            <a:noFill/>
          </a:ln>
        </p:spPr>
        <p:txBody>
          <a:bodyPr/>
          <a:p>
            <a:endParaRPr b="0" lang="de-AT" sz="2400" spc="-1" strike="noStrike">
              <a:latin typeface="Times New Roman"/>
            </a:endParaRPr>
          </a:p>
        </p:txBody>
      </p:sp>
      <p:sp>
        <p:nvSpPr>
          <p:cNvPr id="1454" name="TextShape 4"/>
          <p:cNvSpPr txBox="1"/>
          <p:nvPr/>
        </p:nvSpPr>
        <p:spPr>
          <a:xfrm>
            <a:off x="3884760" y="0"/>
            <a:ext cx="2971440" cy="456840"/>
          </a:xfrm>
          <a:prstGeom prst="rect">
            <a:avLst/>
          </a:prstGeom>
          <a:noFill/>
          <a:ln>
            <a:noFill/>
          </a:ln>
        </p:spPr>
        <p:txBody>
          <a:bodyPr/>
          <a:p>
            <a:pPr algn="r">
              <a:lnSpc>
                <a:spcPct val="100000"/>
              </a:lnSpc>
            </a:pPr>
            <a:fld id="{56F4435D-482F-4609-9C99-FEFB8D2780C2}" type="datetime">
              <a:rPr b="0" lang="de-AT" sz="1200" spc="-1" strike="noStrike">
                <a:solidFill>
                  <a:srgbClr val="000000"/>
                </a:solidFill>
                <a:latin typeface="Segoe UI"/>
                <a:ea typeface="+mn-ea"/>
              </a:rPr>
              <a:t>29.08.2019</a:t>
            </a:fld>
            <a:r>
              <a:rPr b="0" lang="de-AT" sz="1200" spc="-1" strike="noStrike">
                <a:solidFill>
                  <a:srgbClr val="000000"/>
                </a:solidFill>
                <a:latin typeface="Segoe UI"/>
                <a:ea typeface="+mn-ea"/>
              </a:rPr>
              <a:t> </a:t>
            </a:r>
            <a:fld id="{C1D7B605-447D-4A61-8F25-DD167B813866}" type="datetime12">
              <a:rPr b="0" lang="de-AT" sz="1200" spc="-1" strike="noStrike">
                <a:solidFill>
                  <a:srgbClr val="000000"/>
                </a:solidFill>
                <a:latin typeface="Segoe UI"/>
                <a:ea typeface="+mn-ea"/>
              </a:rPr>
              <a:t>09:22 nachm.</a:t>
            </a:fld>
            <a:endParaRPr b="0" lang="de-AT" sz="1200" spc="-1" strike="noStrike">
              <a:latin typeface="Times New Roman"/>
            </a:endParaRPr>
          </a:p>
        </p:txBody>
      </p:sp>
      <p:sp>
        <p:nvSpPr>
          <p:cNvPr id="1455" name="TextShape 5"/>
          <p:cNvSpPr txBox="1"/>
          <p:nvPr/>
        </p:nvSpPr>
        <p:spPr>
          <a:xfrm>
            <a:off x="6172200" y="8685360"/>
            <a:ext cx="684000" cy="456840"/>
          </a:xfrm>
          <a:prstGeom prst="rect">
            <a:avLst/>
          </a:prstGeom>
          <a:noFill/>
          <a:ln>
            <a:noFill/>
          </a:ln>
        </p:spPr>
        <p:txBody>
          <a:bodyPr anchor="b"/>
          <a:p>
            <a:pPr algn="r">
              <a:lnSpc>
                <a:spcPct val="100000"/>
              </a:lnSpc>
            </a:pPr>
            <a:fld id="{0133E239-B08B-4D04-A595-14E28C00E7C9}" type="slidenum">
              <a:rPr b="0" lang="de-AT" sz="1200" spc="-1" strike="noStrike">
                <a:solidFill>
                  <a:srgbClr val="000000"/>
                </a:solidFill>
                <a:latin typeface="Segoe UI"/>
                <a:ea typeface="+mn-ea"/>
              </a:rPr>
              <a:t>&lt;number&gt;</a:t>
            </a:fld>
            <a:endParaRPr b="0" lang="de-AT" sz="1200" spc="-1" strike="noStrike">
              <a:latin typeface="Times New Roman"/>
            </a:endParaRPr>
          </a:p>
        </p:txBody>
      </p:sp>
      <p:sp>
        <p:nvSpPr>
          <p:cNvPr id="1456" name="TextShape 6"/>
          <p:cNvSpPr txBox="1"/>
          <p:nvPr/>
        </p:nvSpPr>
        <p:spPr>
          <a:xfrm>
            <a:off x="0" y="8685360"/>
            <a:ext cx="6248160" cy="456840"/>
          </a:xfrm>
          <a:prstGeom prst="rect">
            <a:avLst/>
          </a:prstGeom>
          <a:noFill/>
          <a:ln>
            <a:noFill/>
          </a:ln>
        </p:spPr>
        <p:txBody>
          <a:bodyPr anchor="b"/>
          <a:p>
            <a:pPr>
              <a:lnSpc>
                <a:spcPct val="100000"/>
              </a:lnSpc>
            </a:pPr>
            <a:r>
              <a:rPr b="0" lang="de-AT" sz="500" spc="-1" strike="noStrike">
                <a:solidFill>
                  <a:srgbClr val="000000"/>
                </a:solidFill>
                <a:latin typeface="Segoe UI"/>
              </a:rPr>
              <a:t>© 2011 Microsoft Corporation. All rights reserved. Microsoft, Windows, Windows Vista and other product names are or may be registered trademarks and/or trademarks in the U.S. and/or other countries.</a:t>
            </a:r>
            <a:endParaRPr b="0" lang="de-AT" sz="500" spc="-1" strike="noStrike">
              <a:latin typeface="Times New Roman"/>
            </a:endParaRPr>
          </a:p>
          <a:p>
            <a:pPr>
              <a:lnSpc>
                <a:spcPct val="100000"/>
              </a:lnSpc>
            </a:pPr>
            <a:r>
              <a:rPr b="0" lang="de-AT" sz="500" spc="-1" strike="noStrike">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
              <a:rPr b="0" lang="de-AT" sz="500" spc="-1" strike="noStrike">
                <a:solidFill>
                  <a:srgbClr val="000000"/>
                </a:solidFill>
                <a:latin typeface="Segoe UI"/>
              </a:rPr>
              <a:t>MICROSOFT MAKES NO WARRANTIES, EXPRESS, IMPLIED OR STATUTORY, AS TO THE INFORMATION IN THIS PRESENTATION.</a:t>
            </a:r>
            <a:endParaRPr b="0" lang="de-AT" sz="5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PlaceHolder 1"/>
          <p:cNvSpPr>
            <a:spLocks noGrp="1"/>
          </p:cNvSpPr>
          <p:nvPr>
            <p:ph type="sldImg"/>
          </p:nvPr>
        </p:nvSpPr>
        <p:spPr>
          <a:xfrm>
            <a:off x="382680" y="685800"/>
            <a:ext cx="6092640" cy="3428640"/>
          </a:xfrm>
          <a:prstGeom prst="rect">
            <a:avLst/>
          </a:prstGeom>
        </p:spPr>
      </p:sp>
      <p:sp>
        <p:nvSpPr>
          <p:cNvPr id="1334"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35" name="TextShape 3"/>
          <p:cNvSpPr txBox="1"/>
          <p:nvPr/>
        </p:nvSpPr>
        <p:spPr>
          <a:xfrm>
            <a:off x="6172200" y="8685360"/>
            <a:ext cx="684000" cy="456840"/>
          </a:xfrm>
          <a:prstGeom prst="rect">
            <a:avLst/>
          </a:prstGeom>
          <a:noFill/>
          <a:ln>
            <a:noFill/>
          </a:ln>
        </p:spPr>
        <p:txBody>
          <a:bodyPr anchor="b"/>
          <a:p>
            <a:pPr algn="r">
              <a:lnSpc>
                <a:spcPct val="100000"/>
              </a:lnSpc>
            </a:pPr>
            <a:fld id="{09756996-2D61-4CC3-BDD3-41C6E30DF9AD}"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6" name="PlaceHolder 1"/>
          <p:cNvSpPr>
            <a:spLocks noGrp="1"/>
          </p:cNvSpPr>
          <p:nvPr>
            <p:ph type="sldImg"/>
          </p:nvPr>
        </p:nvSpPr>
        <p:spPr>
          <a:xfrm>
            <a:off x="382680" y="685800"/>
            <a:ext cx="6092640" cy="3428640"/>
          </a:xfrm>
          <a:prstGeom prst="rect">
            <a:avLst/>
          </a:prstGeom>
        </p:spPr>
      </p:sp>
      <p:sp>
        <p:nvSpPr>
          <p:cNvPr id="1337"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38" name="TextShape 3"/>
          <p:cNvSpPr txBox="1"/>
          <p:nvPr/>
        </p:nvSpPr>
        <p:spPr>
          <a:xfrm>
            <a:off x="6172200" y="8685360"/>
            <a:ext cx="684000" cy="456840"/>
          </a:xfrm>
          <a:prstGeom prst="rect">
            <a:avLst/>
          </a:prstGeom>
          <a:noFill/>
          <a:ln>
            <a:noFill/>
          </a:ln>
        </p:spPr>
        <p:txBody>
          <a:bodyPr anchor="b"/>
          <a:p>
            <a:pPr algn="r">
              <a:lnSpc>
                <a:spcPct val="100000"/>
              </a:lnSpc>
            </a:pPr>
            <a:fld id="{DFC4703F-A880-49D7-8E69-33123C93CEE3}"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sldImg"/>
          </p:nvPr>
        </p:nvSpPr>
        <p:spPr>
          <a:xfrm>
            <a:off x="382680" y="685800"/>
            <a:ext cx="6092640" cy="3428640"/>
          </a:xfrm>
          <a:prstGeom prst="rect">
            <a:avLst/>
          </a:prstGeom>
        </p:spPr>
      </p:sp>
      <p:sp>
        <p:nvSpPr>
          <p:cNvPr id="1340"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41" name="TextShape 3"/>
          <p:cNvSpPr txBox="1"/>
          <p:nvPr/>
        </p:nvSpPr>
        <p:spPr>
          <a:xfrm>
            <a:off x="6172200" y="8685360"/>
            <a:ext cx="684000" cy="456840"/>
          </a:xfrm>
          <a:prstGeom prst="rect">
            <a:avLst/>
          </a:prstGeom>
          <a:noFill/>
          <a:ln>
            <a:noFill/>
          </a:ln>
        </p:spPr>
        <p:txBody>
          <a:bodyPr anchor="b"/>
          <a:p>
            <a:pPr algn="r">
              <a:lnSpc>
                <a:spcPct val="100000"/>
              </a:lnSpc>
            </a:pPr>
            <a:fld id="{5E0132DF-8FAA-402E-A1D4-CCC5C42C2ED2}"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2" name="PlaceHolder 1"/>
          <p:cNvSpPr>
            <a:spLocks noGrp="1"/>
          </p:cNvSpPr>
          <p:nvPr>
            <p:ph type="sldImg"/>
          </p:nvPr>
        </p:nvSpPr>
        <p:spPr>
          <a:xfrm>
            <a:off x="382680" y="685800"/>
            <a:ext cx="6092640" cy="3428640"/>
          </a:xfrm>
          <a:prstGeom prst="rect">
            <a:avLst/>
          </a:prstGeom>
        </p:spPr>
      </p:sp>
      <p:sp>
        <p:nvSpPr>
          <p:cNvPr id="1343"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44" name="TextShape 3"/>
          <p:cNvSpPr txBox="1"/>
          <p:nvPr/>
        </p:nvSpPr>
        <p:spPr>
          <a:xfrm>
            <a:off x="6172200" y="8685360"/>
            <a:ext cx="684000" cy="456840"/>
          </a:xfrm>
          <a:prstGeom prst="rect">
            <a:avLst/>
          </a:prstGeom>
          <a:noFill/>
          <a:ln>
            <a:noFill/>
          </a:ln>
        </p:spPr>
        <p:txBody>
          <a:bodyPr anchor="b"/>
          <a:p>
            <a:pPr algn="r">
              <a:lnSpc>
                <a:spcPct val="100000"/>
              </a:lnSpc>
            </a:pPr>
            <a:fld id="{FE355101-5B3B-4841-BF52-6A3D07A1DD0E}"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PlaceHolder 1"/>
          <p:cNvSpPr>
            <a:spLocks noGrp="1"/>
          </p:cNvSpPr>
          <p:nvPr>
            <p:ph type="sldImg"/>
          </p:nvPr>
        </p:nvSpPr>
        <p:spPr>
          <a:xfrm>
            <a:off x="382680" y="685800"/>
            <a:ext cx="6092640" cy="3428640"/>
          </a:xfrm>
          <a:prstGeom prst="rect">
            <a:avLst/>
          </a:prstGeom>
        </p:spPr>
      </p:sp>
      <p:sp>
        <p:nvSpPr>
          <p:cNvPr id="1346" name="PlaceHolder 2"/>
          <p:cNvSpPr>
            <a:spLocks noGrp="1"/>
          </p:cNvSpPr>
          <p:nvPr>
            <p:ph type="body"/>
          </p:nvPr>
        </p:nvSpPr>
        <p:spPr>
          <a:xfrm>
            <a:off x="685800" y="4343400"/>
            <a:ext cx="5486040" cy="4114440"/>
          </a:xfrm>
          <a:prstGeom prst="rect">
            <a:avLst/>
          </a:prstGeom>
        </p:spPr>
        <p:txBody>
          <a:bodyPr/>
          <a:p>
            <a:endParaRPr b="0" lang="de-AT" sz="2000" spc="-1" strike="noStrike">
              <a:latin typeface="Arial"/>
            </a:endParaRPr>
          </a:p>
        </p:txBody>
      </p:sp>
      <p:sp>
        <p:nvSpPr>
          <p:cNvPr id="1347" name="TextShape 3"/>
          <p:cNvSpPr txBox="1"/>
          <p:nvPr/>
        </p:nvSpPr>
        <p:spPr>
          <a:xfrm>
            <a:off x="6172200" y="8685360"/>
            <a:ext cx="684000" cy="456840"/>
          </a:xfrm>
          <a:prstGeom prst="rect">
            <a:avLst/>
          </a:prstGeom>
          <a:noFill/>
          <a:ln>
            <a:noFill/>
          </a:ln>
        </p:spPr>
        <p:txBody>
          <a:bodyPr anchor="b"/>
          <a:p>
            <a:pPr algn="r">
              <a:lnSpc>
                <a:spcPct val="100000"/>
              </a:lnSpc>
            </a:pPr>
            <a:fld id="{A6D1B6B0-6D2D-4E19-A0CC-C3C8360A18A3}" type="slidenum">
              <a:rPr b="0" lang="de-AT" sz="1200" spc="-1" strike="noStrike">
                <a:solidFill>
                  <a:srgbClr val="000000"/>
                </a:solidFill>
                <a:latin typeface="Segoe UI"/>
                <a:ea typeface="+mn-ea"/>
              </a:rPr>
              <a:t>&lt;number&gt;</a:t>
            </a:fld>
            <a:endParaRPr b="0" lang="de-A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2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28"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32"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33"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34"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3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3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38"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4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1"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2"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44"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5"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4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9"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0"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52"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3"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4"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5"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6"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7"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63"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65"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6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68"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72"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73"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74"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7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7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78"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8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1"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2"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84"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5"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8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9"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0"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92"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3"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4"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5"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6"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97"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0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0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0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0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1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1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1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1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1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1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2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2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2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2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2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2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2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3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3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4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4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4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4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5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5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5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2"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5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5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5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6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6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6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6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6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6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6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7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82"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84"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8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87"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4"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9"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9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92"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93"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95"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96"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97"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9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0"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1"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03"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4"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06"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8"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09"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11"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12"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13"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14"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15"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16"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23"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25"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47"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2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28"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32"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33"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34"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3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3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38"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4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41"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42"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44"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45"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4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4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49"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0"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52"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3"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4"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5"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6"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57"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6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6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6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6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7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7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7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7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7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7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8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8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8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8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8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8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8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9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9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03"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05"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0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08"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12"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13"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14"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1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1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18"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2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21"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22"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2"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3"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24"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25"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2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2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29"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0"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32"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3"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4"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5"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6"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37"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4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4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4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4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5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5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5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5"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6"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57"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5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5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5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6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6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6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6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6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6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6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7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85"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87"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89"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90"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5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0"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1"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94"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95"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96"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9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9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00"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02"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03"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04"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06"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07"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0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0"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1"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2"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14"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5"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6"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7"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8"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19"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24"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2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3"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4"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2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2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3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3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3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3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3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3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4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4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4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45"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46"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4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4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1"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53"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4"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5"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6"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7"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8"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6"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8"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69"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71"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2"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3"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4"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5"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76"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81"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83"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85"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86"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6"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9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1"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2"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94"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5"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6"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9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00"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02"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03"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05"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06"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07"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08"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10"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11"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12"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13"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14"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15"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20"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22"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8"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24"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25"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2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0"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1"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33"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4"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5"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3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39"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41"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42"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44"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45"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46"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47"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49"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0"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1"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2"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3"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4"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59"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61"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63"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6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6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69"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70"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72"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73"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74"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76"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7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78"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80"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1"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8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4"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6"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88"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9"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90"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91"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92"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93"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00"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02"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04"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05"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0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0"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1"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13"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4"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5"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17"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19"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3"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4"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5"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21"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22"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24"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25"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26"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27"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29"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0"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1"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2"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3"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4"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41"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43"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45"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46"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50"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51"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52"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17"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8"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19"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54"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55"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56"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58"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59"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0"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62"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3"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65"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6"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7"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68"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70"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71"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72"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73"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74"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75"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82"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84"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86"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87"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2"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3"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91"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92" name="PlaceHolder 3"/>
          <p:cNvSpPr>
            <a:spLocks noGrp="1"/>
          </p:cNvSpPr>
          <p:nvPr>
            <p:ph type="body"/>
          </p:nvPr>
        </p:nvSpPr>
        <p:spPr>
          <a:xfrm>
            <a:off x="552024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93"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95" name="PlaceHolder 2"/>
          <p:cNvSpPr>
            <a:spLocks noGrp="1"/>
          </p:cNvSpPr>
          <p:nvPr>
            <p:ph type="body"/>
          </p:nvPr>
        </p:nvSpPr>
        <p:spPr>
          <a:xfrm>
            <a:off x="614160" y="5970240"/>
            <a:ext cx="4672080" cy="62316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96"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297" name="PlaceHolder 4"/>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299"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0"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1" name="PlaceHolder 4"/>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03" name="PlaceHolder 2"/>
          <p:cNvSpPr>
            <a:spLocks noGrp="1"/>
          </p:cNvSpPr>
          <p:nvPr>
            <p:ph type="body"/>
          </p:nvPr>
        </p:nvSpPr>
        <p:spPr>
          <a:xfrm>
            <a:off x="614160" y="597024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4" name="PlaceHolder 3"/>
          <p:cNvSpPr>
            <a:spLocks noGrp="1"/>
          </p:cNvSpPr>
          <p:nvPr>
            <p:ph type="body"/>
          </p:nvPr>
        </p:nvSpPr>
        <p:spPr>
          <a:xfrm>
            <a:off x="614160" y="6295680"/>
            <a:ext cx="957420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06" name="PlaceHolder 2"/>
          <p:cNvSpPr>
            <a:spLocks noGrp="1"/>
          </p:cNvSpPr>
          <p:nvPr>
            <p:ph type="body"/>
          </p:nvPr>
        </p:nvSpPr>
        <p:spPr>
          <a:xfrm>
            <a:off x="61416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7" name="PlaceHolder 3"/>
          <p:cNvSpPr>
            <a:spLocks noGrp="1"/>
          </p:cNvSpPr>
          <p:nvPr>
            <p:ph type="body"/>
          </p:nvPr>
        </p:nvSpPr>
        <p:spPr>
          <a:xfrm>
            <a:off x="5520240" y="597024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8" name="PlaceHolder 4"/>
          <p:cNvSpPr>
            <a:spLocks noGrp="1"/>
          </p:cNvSpPr>
          <p:nvPr>
            <p:ph type="body"/>
          </p:nvPr>
        </p:nvSpPr>
        <p:spPr>
          <a:xfrm>
            <a:off x="61416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09" name="PlaceHolder 5"/>
          <p:cNvSpPr>
            <a:spLocks noGrp="1"/>
          </p:cNvSpPr>
          <p:nvPr>
            <p:ph type="body"/>
          </p:nvPr>
        </p:nvSpPr>
        <p:spPr>
          <a:xfrm>
            <a:off x="5520240" y="6295680"/>
            <a:ext cx="46720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11" name="PlaceHolder 2"/>
          <p:cNvSpPr>
            <a:spLocks noGrp="1"/>
          </p:cNvSpPr>
          <p:nvPr>
            <p:ph type="body"/>
          </p:nvPr>
        </p:nvSpPr>
        <p:spPr>
          <a:xfrm>
            <a:off x="61416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2" name="PlaceHolder 3"/>
          <p:cNvSpPr>
            <a:spLocks noGrp="1"/>
          </p:cNvSpPr>
          <p:nvPr>
            <p:ph type="body"/>
          </p:nvPr>
        </p:nvSpPr>
        <p:spPr>
          <a:xfrm>
            <a:off x="385128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3" name="PlaceHolder 4"/>
          <p:cNvSpPr>
            <a:spLocks noGrp="1"/>
          </p:cNvSpPr>
          <p:nvPr>
            <p:ph type="body"/>
          </p:nvPr>
        </p:nvSpPr>
        <p:spPr>
          <a:xfrm>
            <a:off x="7088400" y="597024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4" name="PlaceHolder 5"/>
          <p:cNvSpPr>
            <a:spLocks noGrp="1"/>
          </p:cNvSpPr>
          <p:nvPr>
            <p:ph type="body"/>
          </p:nvPr>
        </p:nvSpPr>
        <p:spPr>
          <a:xfrm>
            <a:off x="61416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5" name="PlaceHolder 6"/>
          <p:cNvSpPr>
            <a:spLocks noGrp="1"/>
          </p:cNvSpPr>
          <p:nvPr>
            <p:ph type="body"/>
          </p:nvPr>
        </p:nvSpPr>
        <p:spPr>
          <a:xfrm>
            <a:off x="385128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
        <p:nvSpPr>
          <p:cNvPr id="316" name="PlaceHolder 7"/>
          <p:cNvSpPr>
            <a:spLocks noGrp="1"/>
          </p:cNvSpPr>
          <p:nvPr>
            <p:ph type="body"/>
          </p:nvPr>
        </p:nvSpPr>
        <p:spPr>
          <a:xfrm>
            <a:off x="7088400" y="6295680"/>
            <a:ext cx="3082680" cy="29700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23" name="PlaceHolder 2"/>
          <p:cNvSpPr>
            <a:spLocks noGrp="1"/>
          </p:cNvSpPr>
          <p:nvPr>
            <p:ph type="subTitle"/>
          </p:nvPr>
        </p:nvSpPr>
        <p:spPr>
          <a:xfrm>
            <a:off x="614160" y="5970240"/>
            <a:ext cx="9574200" cy="623160"/>
          </a:xfrm>
          <a:prstGeom prst="rect">
            <a:avLst/>
          </a:prstGeom>
        </p:spPr>
        <p:txBody>
          <a:bodyPr lIns="0" rIns="0" tIns="0" bIns="0" anchor="ctr"/>
          <a:p>
            <a:pPr algn="ctr"/>
            <a:endParaRPr b="0" lang="de-AT"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Segoe UI Light"/>
            </a:endParaRPr>
          </a:p>
        </p:txBody>
      </p:sp>
      <p:sp>
        <p:nvSpPr>
          <p:cNvPr id="325" name="PlaceHolder 2"/>
          <p:cNvSpPr>
            <a:spLocks noGrp="1"/>
          </p:cNvSpPr>
          <p:nvPr>
            <p:ph type="body"/>
          </p:nvPr>
        </p:nvSpPr>
        <p:spPr>
          <a:xfrm>
            <a:off x="614160" y="5970240"/>
            <a:ext cx="9574200" cy="623160"/>
          </a:xfrm>
          <a:prstGeom prst="rect">
            <a:avLst/>
          </a:prstGeom>
        </p:spPr>
        <p:txBody>
          <a:bodyPr lIns="0" rIns="0" tIns="0" bIns="0">
            <a:normAutofit/>
          </a:bodyPr>
          <a:p>
            <a:endParaRPr b="0" lang="en-US" sz="3200" spc="-1" strike="noStrike">
              <a:solidFill>
                <a:srgbClr val="ffffff"/>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9.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0.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69840" y="1622520"/>
            <a:ext cx="7868880" cy="1523160"/>
          </a:xfrm>
          <a:prstGeom prst="rect">
            <a:avLst/>
          </a:prstGeom>
        </p:spPr>
        <p:txBody>
          <a:bodyPr lIns="0" rIns="0" tIns="0" bIns="0" anchor="ctr"/>
          <a:p>
            <a:pPr>
              <a:lnSpc>
                <a:spcPct val="90000"/>
              </a:lnSpc>
            </a:pPr>
            <a:r>
              <a:rPr b="0" lang="en-US" sz="5400" spc="-97" strike="noStrike">
                <a:solidFill>
                  <a:srgbClr val="585858"/>
                </a:solidFill>
                <a:latin typeface="Segoe UI Semibold"/>
              </a:rPr>
              <a:t>Click to edit Master title style</a:t>
            </a:r>
            <a:endParaRPr b="0" lang="en-US" sz="5400" spc="-1" strike="noStrike">
              <a:solidFill>
                <a:srgbClr val="ffffff"/>
              </a:solidFill>
              <a:latin typeface="Segoe UI Light"/>
            </a:endParaRPr>
          </a:p>
        </p:txBody>
      </p:sp>
      <p:sp>
        <p:nvSpPr>
          <p:cNvPr id="1" name="CustomShape 2"/>
          <p:cNvSpPr/>
          <p:nvPr/>
        </p:nvSpPr>
        <p:spPr>
          <a:xfrm>
            <a:off x="11880" y="6567480"/>
            <a:ext cx="16592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AT" sz="1100" spc="-1" strike="noStrike">
                <a:solidFill>
                  <a:srgbClr val="65bc46"/>
                </a:solidFill>
                <a:latin typeface="Segoe UI"/>
                <a:ea typeface="Segoe UI"/>
              </a:rPr>
              <a:t>www.buildwindows.com</a:t>
            </a:r>
            <a:endParaRPr b="0" lang="de-AT" sz="1100" spc="-1" strike="noStrike">
              <a:latin typeface="Arial"/>
            </a:endParaRPr>
          </a:p>
        </p:txBody>
      </p:sp>
      <p:sp>
        <p:nvSpPr>
          <p:cNvPr id="2" name="PlaceHolder 3"/>
          <p:cNvSpPr>
            <a:spLocks noGrp="1"/>
          </p:cNvSpPr>
          <p:nvPr>
            <p:ph type="body"/>
          </p:nvPr>
        </p:nvSpPr>
        <p:spPr>
          <a:xfrm>
            <a:off x="969840" y="190440"/>
            <a:ext cx="2547720" cy="276480"/>
          </a:xfrm>
          <a:prstGeom prst="rect">
            <a:avLst/>
          </a:prstGeom>
        </p:spPr>
        <p:txBody>
          <a:bodyPr lIns="0" rIns="0" tIns="0" bIns="0"/>
          <a:p>
            <a:pPr marL="432000" indent="-324000">
              <a:lnSpc>
                <a:spcPct val="90000"/>
              </a:lnSpc>
              <a:spcBef>
                <a:spcPts val="400"/>
              </a:spcBef>
              <a:buClr>
                <a:srgbClr val="000000"/>
              </a:buClr>
              <a:buSzPct val="45000"/>
              <a:buFont typeface="Wingdings" charset="2"/>
              <a:buChar char=""/>
            </a:pPr>
            <a:r>
              <a:rPr b="0" lang="en-US" sz="2000" spc="-1" strike="noStrike">
                <a:solidFill>
                  <a:srgbClr val="585858"/>
                </a:solidFill>
                <a:latin typeface="Segoe UI Light"/>
              </a:rPr>
              <a:t>session code</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58" name="PlaceHolder 1"/>
          <p:cNvSpPr>
            <a:spLocks noGrp="1"/>
          </p:cNvSpPr>
          <p:nvPr>
            <p:ph type="title"/>
          </p:nvPr>
        </p:nvSpPr>
        <p:spPr>
          <a:xfrm>
            <a:off x="519120" y="228600"/>
            <a:ext cx="1114848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359" name="PlaceHolder 2"/>
          <p:cNvSpPr>
            <a:spLocks noGrp="1"/>
          </p:cNvSpPr>
          <p:nvPr>
            <p:ph type="body"/>
          </p:nvPr>
        </p:nvSpPr>
        <p:spPr>
          <a:xfrm>
            <a:off x="519120" y="1447920"/>
            <a:ext cx="5486040" cy="1741680"/>
          </a:xfrm>
          <a:prstGeom prst="rect">
            <a:avLst/>
          </a:prstGeom>
        </p:spPr>
        <p:txBody>
          <a:bodyPr lIns="0" rIns="0" tIns="0" bIns="0"/>
          <a:p>
            <a:pPr marL="432000" indent="-324000">
              <a:lnSpc>
                <a:spcPct val="90000"/>
              </a:lnSpc>
              <a:spcBef>
                <a:spcPts val="561"/>
              </a:spcBef>
              <a:buClr>
                <a:srgbClr val="000000"/>
              </a:buClr>
              <a:buSzPct val="45000"/>
              <a:buFont typeface="Wingdings" charset="2"/>
              <a:buChar char=""/>
            </a:pPr>
            <a:r>
              <a:rPr b="0" lang="en-US" sz="2800" spc="-1" strike="noStrike">
                <a:solidFill>
                  <a:srgbClr val="ffffff"/>
                </a:solidFill>
                <a:latin typeface="Segoe UI Light"/>
              </a:rPr>
              <a:t>Click to edit Master text styles</a:t>
            </a:r>
            <a:endParaRPr b="0" lang="en-US" sz="2800" spc="-1" strike="noStrike">
              <a:solidFill>
                <a:srgbClr val="ffffff"/>
              </a:solidFill>
              <a:latin typeface="Segoe UI Light"/>
            </a:endParaRPr>
          </a:p>
          <a:p>
            <a:pPr lvl="1" marL="864000" indent="-324000">
              <a:lnSpc>
                <a:spcPct val="90000"/>
              </a:lnSpc>
              <a:spcBef>
                <a:spcPts val="479"/>
              </a:spcBef>
              <a:buClr>
                <a:srgbClr val="000000"/>
              </a:buClr>
              <a:buSzPct val="75000"/>
              <a:buFont typeface="Symbol" charset="2"/>
              <a:buChar char=""/>
            </a:pPr>
            <a:r>
              <a:rPr b="0" lang="en-US" sz="2400" spc="-1" strike="noStrike">
                <a:solidFill>
                  <a:srgbClr val="ffffff"/>
                </a:solidFill>
                <a:latin typeface="Segoe UI Light"/>
              </a:rPr>
              <a:t>Second level</a:t>
            </a:r>
            <a:endParaRPr b="0" lang="en-US" sz="2400" spc="-1" strike="noStrike">
              <a:solidFill>
                <a:srgbClr val="ffffff"/>
              </a:solidFill>
              <a:latin typeface="Segoe UI Light"/>
            </a:endParaRPr>
          </a:p>
          <a:p>
            <a:pPr lvl="2" marL="1296000" indent="-288000">
              <a:lnSpc>
                <a:spcPct val="90000"/>
              </a:lnSpc>
              <a:spcBef>
                <a:spcPts val="400"/>
              </a:spcBef>
              <a:buClr>
                <a:srgbClr val="000000"/>
              </a:buClr>
              <a:buSzPct val="45000"/>
              <a:buFont typeface="Wingdings" charset="2"/>
              <a:buChar char=""/>
            </a:pPr>
            <a:r>
              <a:rPr b="0" lang="en-US" sz="2000" spc="-1" strike="noStrike">
                <a:solidFill>
                  <a:srgbClr val="ffffff"/>
                </a:solidFill>
                <a:latin typeface="Segoe UI Light"/>
              </a:rPr>
              <a:t>Third level</a:t>
            </a:r>
            <a:endParaRPr b="0" lang="en-US" sz="2000" spc="-1" strike="noStrike">
              <a:solidFill>
                <a:srgbClr val="ffffff"/>
              </a:solidFill>
              <a:latin typeface="Segoe UI Light"/>
            </a:endParaRPr>
          </a:p>
          <a:p>
            <a:pPr lvl="3" marL="1728000" indent="-216000">
              <a:lnSpc>
                <a:spcPct val="90000"/>
              </a:lnSpc>
              <a:spcBef>
                <a:spcPts val="360"/>
              </a:spcBef>
              <a:buClr>
                <a:srgbClr val="000000"/>
              </a:buClr>
              <a:buSzPct val="75000"/>
              <a:buFont typeface="Symbol" charset="2"/>
              <a:buChar char=""/>
            </a:pPr>
            <a:r>
              <a:rPr b="0" lang="en-US" sz="1800" spc="-1" strike="noStrike">
                <a:solidFill>
                  <a:srgbClr val="ffffff"/>
                </a:solidFill>
                <a:latin typeface="Segoe UI Light"/>
              </a:rPr>
              <a:t>Fourth level</a:t>
            </a:r>
            <a:endParaRPr b="0" lang="en-US" sz="1800" spc="-1" strike="noStrike">
              <a:solidFill>
                <a:srgbClr val="ffffff"/>
              </a:solidFill>
              <a:latin typeface="Segoe UI Light"/>
            </a:endParaRPr>
          </a:p>
          <a:p>
            <a:pPr lvl="4" marL="2160000" indent="-216000">
              <a:lnSpc>
                <a:spcPct val="90000"/>
              </a:lnSpc>
              <a:spcBef>
                <a:spcPts val="360"/>
              </a:spcBef>
              <a:buClr>
                <a:srgbClr val="000000"/>
              </a:buClr>
              <a:buSzPct val="45000"/>
              <a:buFont typeface="Wingdings" charset="2"/>
              <a:buChar char=""/>
            </a:pPr>
            <a:r>
              <a:rPr b="0" lang="en-US" sz="1800" spc="-1" strike="noStrike">
                <a:solidFill>
                  <a:srgbClr val="ffffff"/>
                </a:solidFill>
                <a:latin typeface="Segoe UI Light"/>
              </a:rPr>
              <a:t>Fifth level</a:t>
            </a:r>
            <a:endParaRPr b="0" lang="en-US" sz="1800" spc="-1" strike="noStrike">
              <a:solidFill>
                <a:srgbClr val="ffffff"/>
              </a:solidFill>
              <a:latin typeface="Segoe UI Light"/>
            </a:endParaRPr>
          </a:p>
        </p:txBody>
      </p:sp>
      <p:sp>
        <p:nvSpPr>
          <p:cNvPr id="360" name="PlaceHolder 3"/>
          <p:cNvSpPr>
            <a:spLocks noGrp="1"/>
          </p:cNvSpPr>
          <p:nvPr>
            <p:ph type="body"/>
          </p:nvPr>
        </p:nvSpPr>
        <p:spPr>
          <a:xfrm>
            <a:off x="6181560" y="1447920"/>
            <a:ext cx="5486040" cy="1741680"/>
          </a:xfrm>
          <a:prstGeom prst="rect">
            <a:avLst/>
          </a:prstGeom>
        </p:spPr>
        <p:txBody>
          <a:bodyPr lIns="0" rIns="0" tIns="0" bIns="0"/>
          <a:p>
            <a:pPr marL="347760" indent="-34740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Click to edit Master text styles</a:t>
            </a:r>
            <a:endParaRPr b="0" lang="en-US" sz="2800" spc="-1" strike="noStrike">
              <a:solidFill>
                <a:srgbClr val="ffffff"/>
              </a:solidFill>
              <a:latin typeface="Segoe UI Light"/>
            </a:endParaRPr>
          </a:p>
          <a:p>
            <a:pPr lvl="1" marL="673200" indent="-33948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Second level</a:t>
            </a:r>
            <a:endParaRPr b="0" lang="en-US" sz="2400" spc="-1" strike="noStrike">
              <a:solidFill>
                <a:srgbClr val="ffffff"/>
              </a:solidFill>
              <a:latin typeface="Segoe UI Light"/>
            </a:endParaRPr>
          </a:p>
          <a:p>
            <a:pPr lvl="2" marL="961560" indent="-3024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Third level</a:t>
            </a:r>
            <a:endParaRPr b="0" lang="en-US" sz="2000" spc="-1" strike="noStrike">
              <a:solidFill>
                <a:srgbClr val="ffffff"/>
              </a:solidFill>
              <a:latin typeface="Segoe UI Light"/>
            </a:endParaRPr>
          </a:p>
          <a:p>
            <a:pPr lvl="3" marL="1227600" indent="-265680">
              <a:lnSpc>
                <a:spcPct val="90000"/>
              </a:lnSpc>
              <a:spcBef>
                <a:spcPts val="360"/>
              </a:spcBef>
              <a:buClr>
                <a:srgbClr val="ffffff"/>
              </a:buClr>
              <a:buSzPct val="90000"/>
              <a:buFont typeface="Arial"/>
              <a:buChar char="•"/>
            </a:pPr>
            <a:r>
              <a:rPr b="0" lang="en-US" sz="1800" spc="-1" strike="noStrike">
                <a:solidFill>
                  <a:srgbClr val="ffffff"/>
                </a:solidFill>
                <a:latin typeface="Segoe UI Light"/>
              </a:rPr>
              <a:t>Fourth level</a:t>
            </a:r>
            <a:endParaRPr b="0" lang="en-US" sz="1800" spc="-1" strike="noStrike">
              <a:solidFill>
                <a:srgbClr val="ffffff"/>
              </a:solidFill>
              <a:latin typeface="Segoe UI Light"/>
            </a:endParaRPr>
          </a:p>
          <a:p>
            <a:pPr lvl="4" marL="1515960" indent="-273600">
              <a:lnSpc>
                <a:spcPct val="90000"/>
              </a:lnSpc>
              <a:spcBef>
                <a:spcPts val="360"/>
              </a:spcBef>
              <a:buClr>
                <a:srgbClr val="ffffff"/>
              </a:buClr>
              <a:buSzPct val="90000"/>
              <a:buFont typeface="Arial"/>
              <a:buChar char="•"/>
            </a:pPr>
            <a:r>
              <a:rPr b="0" lang="en-US" sz="1800" spc="-1" strike="noStrike">
                <a:solidFill>
                  <a:srgbClr val="ffffff"/>
                </a:solidFill>
                <a:latin typeface="Segoe UI Light"/>
              </a:rPr>
              <a:t>Fifth level</a:t>
            </a:r>
            <a:endParaRPr b="0" lang="en-US" sz="1800" spc="-1" strike="noStrike">
              <a:solidFill>
                <a:srgbClr val="ffffff"/>
              </a:solidFill>
              <a:latin typeface="Segoe UI Light"/>
            </a:endParaRPr>
          </a:p>
        </p:txBody>
      </p:sp>
      <p:sp>
        <p:nvSpPr>
          <p:cNvPr id="361" name="CustomShape 4"/>
          <p:cNvSpPr/>
          <p:nvPr/>
        </p:nvSpPr>
        <p:spPr>
          <a:xfrm>
            <a:off x="11880" y="6567480"/>
            <a:ext cx="16592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AT" sz="1100" spc="-1" strike="noStrike">
                <a:solidFill>
                  <a:srgbClr val="ffffff"/>
                </a:solidFill>
                <a:latin typeface="Segoe UI"/>
                <a:ea typeface="Segoe UI"/>
              </a:rPr>
              <a:t>www.buildwindows.com</a:t>
            </a:r>
            <a:endParaRPr b="0" lang="de-AT" sz="11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8"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399"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400"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4E538365-6C47-42AC-A2CF-19D386FEAD8F}"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401"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402"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9"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440"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441"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19310D87-508E-4918-B074-6548B2BFF2B6}"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442"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79" name="PlaceHolder 1"/>
          <p:cNvSpPr>
            <a:spLocks noGrp="1"/>
          </p:cNvSpPr>
          <p:nvPr>
            <p:ph type="title"/>
          </p:nvPr>
        </p:nvSpPr>
        <p:spPr>
          <a:xfrm>
            <a:off x="519120" y="228600"/>
            <a:ext cx="11148480" cy="609120"/>
          </a:xfrm>
          <a:prstGeom prst="rect">
            <a:avLst/>
          </a:prstGeom>
        </p:spPr>
        <p:txBody>
          <a:bodyPr lIns="0" rIns="0" tIns="0" bIns="0"/>
          <a:p>
            <a:pPr>
              <a:lnSpc>
                <a:spcPct val="90000"/>
              </a:lnSpc>
            </a:pPr>
            <a:r>
              <a:rPr b="0" lang="en-US" sz="4400" spc="-97" strike="noStrike">
                <a:solidFill>
                  <a:srgbClr val="232323"/>
                </a:solidFill>
                <a:latin typeface="Segoe UI Semibold"/>
              </a:rPr>
              <a:t>Click to edit Master title style</a:t>
            </a:r>
            <a:endParaRPr b="0" lang="en-US" sz="4400" spc="-1" strike="noStrike">
              <a:solidFill>
                <a:srgbClr val="ffffff"/>
              </a:solidFill>
              <a:latin typeface="Segoe"/>
            </a:endParaRPr>
          </a:p>
        </p:txBody>
      </p:sp>
      <p:sp>
        <p:nvSpPr>
          <p:cNvPr id="480" name="PlaceHolder 2"/>
          <p:cNvSpPr>
            <a:spLocks noGrp="1"/>
          </p:cNvSpPr>
          <p:nvPr>
            <p:ph type="body"/>
          </p:nvPr>
        </p:nvSpPr>
        <p:spPr>
          <a:xfrm>
            <a:off x="519120" y="1905120"/>
            <a:ext cx="11148480" cy="1584720"/>
          </a:xfrm>
          <a:prstGeom prst="rect">
            <a:avLst/>
          </a:prstGeom>
        </p:spPr>
        <p:txBody>
          <a:bodyPr lIns="0" rIns="0" tIns="0" bIns="0"/>
          <a:p>
            <a:pPr marL="432000" indent="-324000">
              <a:lnSpc>
                <a:spcPct val="90000"/>
              </a:lnSpc>
              <a:spcBef>
                <a:spcPts val="479"/>
              </a:spcBef>
              <a:buClr>
                <a:srgbClr val="000000"/>
              </a:buClr>
              <a:buSzPct val="45000"/>
              <a:buFont typeface="Wingdings" charset="2"/>
              <a:buChar char=""/>
            </a:pPr>
            <a:r>
              <a:rPr b="0" lang="en-US" sz="2400" spc="-1" strike="noStrike">
                <a:solidFill>
                  <a:srgbClr val="000000"/>
                </a:solidFill>
                <a:latin typeface="Consolas"/>
              </a:rPr>
              <a:t>Click to edit Master text styles</a:t>
            </a:r>
            <a:endParaRPr b="0" lang="en-US" sz="2400" spc="-1" strike="noStrike">
              <a:solidFill>
                <a:srgbClr val="000000"/>
              </a:solidFill>
              <a:latin typeface="Consolas"/>
            </a:endParaRPr>
          </a:p>
          <a:p>
            <a:pPr lvl="1" marL="384840" indent="-7560">
              <a:spcBef>
                <a:spcPts val="1134"/>
              </a:spcBef>
              <a:buClr>
                <a:srgbClr val="000000"/>
              </a:buClr>
              <a:buSzPct val="75000"/>
              <a:buFont typeface="Symbol" charset="2"/>
              <a:buChar char=""/>
            </a:pPr>
            <a:r>
              <a:rPr b="0" lang="en-US" sz="2000" spc="-1" strike="noStrike">
                <a:solidFill>
                  <a:srgbClr val="000000"/>
                </a:solidFill>
                <a:latin typeface="Consolas"/>
              </a:rPr>
              <a:t>Second level</a:t>
            </a:r>
            <a:endParaRPr b="0" lang="en-US" sz="2000" spc="-1" strike="noStrike">
              <a:solidFill>
                <a:srgbClr val="000000"/>
              </a:solidFill>
              <a:latin typeface="Consolas"/>
            </a:endParaRPr>
          </a:p>
          <a:p>
            <a:pPr lvl="2" marL="762120" indent="-7560">
              <a:spcBef>
                <a:spcPts val="850"/>
              </a:spcBef>
              <a:buClr>
                <a:srgbClr val="000000"/>
              </a:buClr>
              <a:buSzPct val="45000"/>
              <a:buFont typeface="Wingdings" charset="2"/>
              <a:buChar char=""/>
            </a:pPr>
            <a:r>
              <a:rPr b="0" lang="en-US" sz="1800" spc="-1" strike="noStrike">
                <a:solidFill>
                  <a:srgbClr val="000000"/>
                </a:solidFill>
                <a:latin typeface="Consolas"/>
              </a:rPr>
              <a:t>Third level</a:t>
            </a:r>
            <a:endParaRPr b="0" lang="en-US" sz="1800" spc="-1" strike="noStrike">
              <a:solidFill>
                <a:srgbClr val="000000"/>
              </a:solidFill>
              <a:latin typeface="Consolas"/>
            </a:endParaRPr>
          </a:p>
          <a:p>
            <a:pPr lvl="3" marL="1094040" indent="7920">
              <a:spcBef>
                <a:spcPts val="567"/>
              </a:spcBef>
              <a:buClr>
                <a:srgbClr val="000000"/>
              </a:buClr>
              <a:buSzPct val="75000"/>
              <a:buFont typeface="Symbol" charset="2"/>
              <a:buChar char=""/>
            </a:pPr>
            <a:r>
              <a:rPr b="0" lang="en-US" sz="1800" spc="-1" strike="noStrike">
                <a:solidFill>
                  <a:srgbClr val="000000"/>
                </a:solidFill>
                <a:latin typeface="Consolas"/>
              </a:rPr>
              <a:t>Fourth level</a:t>
            </a:r>
            <a:endParaRPr b="0" lang="en-US" sz="1800" spc="-1" strike="noStrike">
              <a:solidFill>
                <a:srgbClr val="000000"/>
              </a:solidFill>
              <a:latin typeface="Consolas"/>
            </a:endParaRPr>
          </a:p>
          <a:p>
            <a:pPr lvl="4" marL="1425960">
              <a:spcBef>
                <a:spcPts val="283"/>
              </a:spcBef>
              <a:buClr>
                <a:srgbClr val="000000"/>
              </a:buClr>
              <a:buSzPct val="45000"/>
              <a:buFont typeface="Wingdings" charset="2"/>
              <a:buChar char=""/>
            </a:pPr>
            <a:r>
              <a:rPr b="0" lang="en-US" sz="1800" spc="-1" strike="noStrike">
                <a:solidFill>
                  <a:srgbClr val="000000"/>
                </a:solidFill>
                <a:latin typeface="Consolas"/>
              </a:rPr>
              <a:t>Fifth level</a:t>
            </a:r>
            <a:endParaRPr b="0" lang="en-US" sz="1800" spc="-1" strike="noStrike">
              <a:solidFill>
                <a:srgbClr val="000000"/>
              </a:solidFill>
              <a:latin typeface="Consolas"/>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517"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518"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519"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79410BB9-F0E9-4891-B387-D2F845BC31AB}"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520"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521"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558"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559"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560"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FC259F52-63A7-4081-BF57-16FA5A49A8ED}"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561"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562"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599" name="PlaceHolder 1"/>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a:rPr>
              <a:t>PAGE </a:t>
            </a:r>
            <a:fld id="{CAC386C1-F0FF-4D5C-AECB-1037E33A76FB}" type="slidenum">
              <a:rPr b="0" lang="de-AT" sz="1800" spc="-1" strike="noStrike">
                <a:solidFill>
                  <a:srgbClr val="ffffff"/>
                </a:solidFill>
                <a:latin typeface="Segoe"/>
              </a:rPr>
              <a:t>&lt;number&gt;</a:t>
            </a:fld>
            <a:endParaRPr b="0" lang="de-AT" sz="1800" spc="-1" strike="noStrike">
              <a:latin typeface="Times New Roman"/>
            </a:endParaRPr>
          </a:p>
        </p:txBody>
      </p:sp>
      <p:sp>
        <p:nvSpPr>
          <p:cNvPr id="600" name="PlaceHolder 2"/>
          <p:cNvSpPr>
            <a:spLocks noGrp="1"/>
          </p:cNvSpPr>
          <p:nvPr>
            <p:ph type="body"/>
          </p:nvPr>
        </p:nvSpPr>
        <p:spPr>
          <a:xfrm>
            <a:off x="609480" y="5943600"/>
            <a:ext cx="9547560" cy="304560"/>
          </a:xfrm>
          <a:prstGeom prst="rect">
            <a:avLst/>
          </a:prstGeom>
        </p:spPr>
        <p:txBody>
          <a:bodyPr lIns="0" rIns="0" tIns="0" bIns="0"/>
          <a:p>
            <a:pPr marL="432000" indent="-324000">
              <a:lnSpc>
                <a:spcPts val="1803"/>
              </a:lnSpc>
              <a:buClr>
                <a:srgbClr val="000000"/>
              </a:buClr>
              <a:buSzPct val="45000"/>
              <a:buFont typeface="Wingdings" charset="2"/>
              <a:buChar char=""/>
            </a:pPr>
            <a:r>
              <a:rPr b="0" lang="en-US" sz="1500" spc="-38" strike="noStrike">
                <a:solidFill>
                  <a:srgbClr val="000000"/>
                </a:solidFill>
                <a:latin typeface="Consolas"/>
              </a:rPr>
              <a:t>Click to edit Master text styles</a:t>
            </a:r>
            <a:endParaRPr b="0" lang="en-US" sz="1500" spc="-1" strike="noStrike">
              <a:solidFill>
                <a:srgbClr val="000000"/>
              </a:solidFill>
              <a:latin typeface="Consolas"/>
            </a:endParaRPr>
          </a:p>
        </p:txBody>
      </p:sp>
      <p:sp>
        <p:nvSpPr>
          <p:cNvPr id="601" name="PlaceHolder 3"/>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ffffff"/>
                </a:solidFill>
                <a:latin typeface="Segoe"/>
              </a:rPr>
              <a:t>Click to edit the title text format</a:t>
            </a:r>
            <a:endParaRPr b="0" lang="en-US" sz="1800" spc="-1" strike="noStrike">
              <a:solidFill>
                <a:srgbClr val="ffffff"/>
              </a:solidFill>
              <a:latin typeface="Segoe"/>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638"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639"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640"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BEE8B8AA-B0A7-4C14-9678-C67BA471207C}"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641"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642"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679"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680"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681"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1022105F-8F12-4FFA-ADFE-88FBCF46C2DF}"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682"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683"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2323"/>
        </a:solidFill>
      </p:bgPr>
    </p:bg>
    <p:spTree>
      <p:nvGrpSpPr>
        <p:cNvPr id="1" name=""/>
        <p:cNvGrpSpPr/>
        <p:nvPr/>
      </p:nvGrpSpPr>
      <p:grpSpPr>
        <a:xfrm>
          <a:off x="0" y="0"/>
          <a:ext cx="0" cy="0"/>
          <a:chOff x="0" y="0"/>
          <a:chExt cx="0" cy="0"/>
        </a:xfrm>
      </p:grpSpPr>
      <p:sp>
        <p:nvSpPr>
          <p:cNvPr id="720" name="PlaceHolder 1"/>
          <p:cNvSpPr>
            <a:spLocks noGrp="1"/>
          </p:cNvSpPr>
          <p:nvPr>
            <p:ph type="body"/>
          </p:nvPr>
        </p:nvSpPr>
        <p:spPr>
          <a:xfrm>
            <a:off x="614160" y="5970240"/>
            <a:ext cx="9574200" cy="623160"/>
          </a:xfrm>
          <a:prstGeom prst="rect">
            <a:avLst/>
          </a:prstGeom>
        </p:spPr>
        <p:txBody>
          <a:bodyPr lIns="0" rIns="0" tIns="0" bIns="0">
            <a:normAutofit/>
          </a:bodyPr>
          <a:p>
            <a:pPr marL="432000" indent="-324000">
              <a:lnSpc>
                <a:spcPts val="2401"/>
              </a:lnSpc>
              <a:buClr>
                <a:srgbClr val="ffffff"/>
              </a:buClr>
              <a:buSzPct val="45000"/>
              <a:buFont typeface="Wingdings" charset="2"/>
              <a:buChar char=""/>
            </a:pPr>
            <a:r>
              <a:rPr b="0" lang="en-US" sz="1600" spc="-69" strike="noStrike">
                <a:solidFill>
                  <a:srgbClr val="ffffff"/>
                </a:solidFill>
                <a:latin typeface="Segoe UI"/>
                <a:ea typeface="Segoe UI"/>
              </a:rPr>
              <a:t>Click to edit presenter </a:t>
            </a:r>
            <a:endParaRPr b="0" lang="en-US" sz="1600" spc="-1" strike="noStrike">
              <a:solidFill>
                <a:srgbClr val="ffffff"/>
              </a:solidFill>
              <a:latin typeface="Segoe UI Light"/>
            </a:endParaRPr>
          </a:p>
          <a:p>
            <a:pPr lvl="1" marL="864000" indent="-324000">
              <a:spcBef>
                <a:spcPts val="1134"/>
              </a:spcBef>
              <a:buClr>
                <a:srgbClr val="ffffff"/>
              </a:buClr>
              <a:buSzPct val="75000"/>
              <a:buFont typeface="Symbol" charset="2"/>
              <a:buChar char=""/>
            </a:pPr>
            <a:r>
              <a:rPr b="0" lang="en-US" sz="1600" spc="-69" strike="noStrike">
                <a:solidFill>
                  <a:srgbClr val="ffffff"/>
                </a:solidFill>
                <a:latin typeface="Segoe UI"/>
                <a:ea typeface="Segoe UI"/>
              </a:rPr>
              <a:t>and date</a:t>
            </a:r>
            <a:endParaRPr b="0" lang="en-US" sz="1600" spc="-1" strike="noStrike">
              <a:solidFill>
                <a:srgbClr val="ffffff"/>
              </a:solidFill>
              <a:latin typeface="Segoe UI Light"/>
            </a:endParaRPr>
          </a:p>
        </p:txBody>
      </p:sp>
      <p:pic>
        <p:nvPicPr>
          <p:cNvPr id="721" name="Picture 3" descr=""/>
          <p:cNvPicPr/>
          <p:nvPr/>
        </p:nvPicPr>
        <p:blipFill>
          <a:blip r:embed="rId2"/>
          <a:stretch/>
        </p:blipFill>
        <p:spPr>
          <a:xfrm>
            <a:off x="0" y="14040"/>
            <a:ext cx="12188520" cy="6829200"/>
          </a:xfrm>
          <a:prstGeom prst="rect">
            <a:avLst/>
          </a:prstGeom>
          <a:ln>
            <a:noFill/>
          </a:ln>
        </p:spPr>
      </p:pic>
      <p:sp>
        <p:nvSpPr>
          <p:cNvPr id="722" name="PlaceHolder 2"/>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ffffff"/>
                </a:solidFill>
                <a:latin typeface="Segoe UI Light"/>
              </a:rPr>
              <a:t>Click to edit the title text format</a:t>
            </a:r>
            <a:endParaRPr b="0" lang="en-US" sz="18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ffffff"/>
                </a:solidFill>
                <a:latin typeface="Segoe UI Light"/>
              </a:rPr>
              <a:t>Click to edit the title text format</a:t>
            </a:r>
            <a:endParaRPr b="0" lang="en-US" sz="1800" spc="-1" strike="noStrike">
              <a:solidFill>
                <a:srgbClr val="ffffff"/>
              </a:solidFill>
              <a:latin typeface="Segoe UI Light"/>
            </a:endParaRPr>
          </a:p>
        </p:txBody>
      </p:sp>
      <p:sp>
        <p:nvSpPr>
          <p:cNvPr id="40"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Segoe UI Light"/>
              </a:rPr>
              <a:t>Click to edit the outline text format</a:t>
            </a:r>
            <a:endParaRPr b="0" lang="en-US" sz="3200" spc="-1" strike="noStrike">
              <a:solidFill>
                <a:srgbClr val="ffffff"/>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Segoe UI Light"/>
              </a:rPr>
              <a:t>Second Outline Level</a:t>
            </a:r>
            <a:endParaRPr b="0" lang="en-US" sz="2400" spc="-1" strike="noStrike">
              <a:solidFill>
                <a:srgbClr val="ffffff"/>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Segoe UI Light"/>
              </a:rPr>
              <a:t>Third Outline Level</a:t>
            </a:r>
            <a:endParaRPr b="0" lang="en-US" sz="2000" spc="-1" strike="noStrike">
              <a:solidFill>
                <a:srgbClr val="ffffff"/>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Segoe UI Light"/>
              </a:rPr>
              <a:t>Fourth Outline Level</a:t>
            </a:r>
            <a:endParaRPr b="0" lang="en-US" sz="2000" spc="-1" strike="noStrike">
              <a:solidFill>
                <a:srgbClr val="ffffff"/>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Segoe UI Light"/>
              </a:rPr>
              <a:t>Fifth Outline Level</a:t>
            </a:r>
            <a:endParaRPr b="0" lang="en-US" sz="2000" spc="-1" strike="noStrike">
              <a:solidFill>
                <a:srgbClr val="ffffff"/>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Segoe UI Light"/>
              </a:rPr>
              <a:t>Sixth Outline Level</a:t>
            </a:r>
            <a:endParaRPr b="0" lang="en-US" sz="2000" spc="-1" strike="noStrike">
              <a:solidFill>
                <a:srgbClr val="ffffff"/>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Segoe UI Light"/>
              </a:rPr>
              <a:t>Seventh Outline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19120" y="228600"/>
            <a:ext cx="1114848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78" name="PlaceHolder 2"/>
          <p:cNvSpPr>
            <a:spLocks noGrp="1"/>
          </p:cNvSpPr>
          <p:nvPr>
            <p:ph type="body"/>
          </p:nvPr>
        </p:nvSpPr>
        <p:spPr>
          <a:xfrm>
            <a:off x="519120" y="1447920"/>
            <a:ext cx="11148480" cy="3977640"/>
          </a:xfrm>
          <a:prstGeom prst="rect">
            <a:avLst/>
          </a:prstGeom>
        </p:spPr>
        <p:txBody>
          <a:bodyPr lIns="0" rIns="0" tIns="0" bIns="0"/>
          <a:p>
            <a:pPr marL="432000" indent="-324000">
              <a:lnSpc>
                <a:spcPct val="90000"/>
              </a:lnSpc>
              <a:spcBef>
                <a:spcPts val="641"/>
              </a:spcBef>
              <a:buClr>
                <a:srgbClr val="000000"/>
              </a:buClr>
              <a:buSzPct val="45000"/>
              <a:buFont typeface="Wingdings" charset="2"/>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64000" indent="-324000">
              <a:lnSpc>
                <a:spcPct val="90000"/>
              </a:lnSpc>
              <a:spcBef>
                <a:spcPts val="561"/>
              </a:spcBef>
              <a:buClr>
                <a:srgbClr val="000000"/>
              </a:buClr>
              <a:buSzPct val="75000"/>
              <a:buFont typeface="Symbol" charset="2"/>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96000" indent="-288000">
              <a:lnSpc>
                <a:spcPct val="90000"/>
              </a:lnSpc>
              <a:spcBef>
                <a:spcPts val="479"/>
              </a:spcBef>
              <a:buClr>
                <a:srgbClr val="000000"/>
              </a:buClr>
              <a:buSzPct val="45000"/>
              <a:buFont typeface="Wingdings" charset="2"/>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728000" indent="-216000">
              <a:lnSpc>
                <a:spcPct val="90000"/>
              </a:lnSpc>
              <a:spcBef>
                <a:spcPts val="400"/>
              </a:spcBef>
              <a:buClr>
                <a:srgbClr val="000000"/>
              </a:buClr>
              <a:buSzPct val="75000"/>
              <a:buFont typeface="Symbol" charset="2"/>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2160000" indent="-216000">
              <a:lnSpc>
                <a:spcPct val="90000"/>
              </a:lnSpc>
              <a:spcBef>
                <a:spcPts val="400"/>
              </a:spcBef>
              <a:buClr>
                <a:srgbClr val="000000"/>
              </a:buClr>
              <a:buSzPct val="45000"/>
              <a:buFont typeface="Wingdings" charset="2"/>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
        <p:nvSpPr>
          <p:cNvPr id="79" name="CustomShape 3"/>
          <p:cNvSpPr/>
          <p:nvPr/>
        </p:nvSpPr>
        <p:spPr>
          <a:xfrm>
            <a:off x="11880" y="6567480"/>
            <a:ext cx="16592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AT" sz="1100" spc="-1" strike="noStrike">
                <a:solidFill>
                  <a:srgbClr val="ffffff"/>
                </a:solidFill>
                <a:latin typeface="Segoe UI"/>
                <a:ea typeface="Segoe UI"/>
              </a:rPr>
              <a:t>www.buildwindows.com</a:t>
            </a:r>
            <a:endParaRPr b="0" lang="de-AT" sz="11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519120" y="228600"/>
            <a:ext cx="1114848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117" name="CustomShape 2"/>
          <p:cNvSpPr/>
          <p:nvPr/>
        </p:nvSpPr>
        <p:spPr>
          <a:xfrm>
            <a:off x="11880" y="6567480"/>
            <a:ext cx="16592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AT" sz="1100" spc="-1" strike="noStrike">
                <a:solidFill>
                  <a:srgbClr val="ffffff"/>
                </a:solidFill>
                <a:latin typeface="Segoe UI"/>
                <a:ea typeface="Segoe UI"/>
              </a:rPr>
              <a:t>www.buildwindows.com</a:t>
            </a:r>
            <a:endParaRPr b="0" lang="de-AT" sz="1100" spc="-1" strike="noStrike">
              <a:latin typeface="Arial"/>
            </a:endParaRPr>
          </a:p>
        </p:txBody>
      </p:sp>
      <p:sp>
        <p:nvSpPr>
          <p:cNvPr id="118" name="PlaceHolder 3"/>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Segoe UI Light"/>
              </a:rPr>
              <a:t>Click to edit the outline text format</a:t>
            </a:r>
            <a:endParaRPr b="0" lang="en-US" sz="3200" spc="-1" strike="noStrike">
              <a:solidFill>
                <a:srgbClr val="ffffff"/>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Segoe UI Light"/>
              </a:rPr>
              <a:t>Second Outline Level</a:t>
            </a:r>
            <a:endParaRPr b="0" lang="en-US" sz="2400" spc="-1" strike="noStrike">
              <a:solidFill>
                <a:srgbClr val="ffffff"/>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Segoe UI Light"/>
              </a:rPr>
              <a:t>Third Outline Level</a:t>
            </a:r>
            <a:endParaRPr b="0" lang="en-US" sz="2000" spc="-1" strike="noStrike">
              <a:solidFill>
                <a:srgbClr val="ffffff"/>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Segoe UI Light"/>
              </a:rPr>
              <a:t>Fourth Outline Level</a:t>
            </a:r>
            <a:endParaRPr b="0" lang="en-US" sz="2000" spc="-1" strike="noStrike">
              <a:solidFill>
                <a:srgbClr val="ffffff"/>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Segoe UI Light"/>
              </a:rPr>
              <a:t>Fifth Outline Level</a:t>
            </a:r>
            <a:endParaRPr b="0" lang="en-US" sz="2000" spc="-1" strike="noStrike">
              <a:solidFill>
                <a:srgbClr val="ffffff"/>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Segoe UI Light"/>
              </a:rPr>
              <a:t>Sixth Outline Level</a:t>
            </a:r>
            <a:endParaRPr b="0" lang="en-US" sz="2000" spc="-1" strike="noStrike">
              <a:solidFill>
                <a:srgbClr val="ffffff"/>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Segoe UI Light"/>
              </a:rPr>
              <a:t>Seventh Outline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5" name="PlaceHolder 1"/>
          <p:cNvSpPr>
            <a:spLocks noGrp="1"/>
          </p:cNvSpPr>
          <p:nvPr>
            <p:ph type="body"/>
          </p:nvPr>
        </p:nvSpPr>
        <p:spPr>
          <a:xfrm>
            <a:off x="614160" y="5970240"/>
            <a:ext cx="9574200" cy="623160"/>
          </a:xfrm>
          <a:prstGeom prst="rect">
            <a:avLst/>
          </a:prstGeom>
        </p:spPr>
        <p:txBody>
          <a:bodyPr lIns="0" rIns="0" tIns="0" bIns="0">
            <a:normAutofit/>
          </a:bodyPr>
          <a:p>
            <a:pPr marL="432000" indent="-324000">
              <a:lnSpc>
                <a:spcPts val="2401"/>
              </a:lnSpc>
              <a:buClr>
                <a:srgbClr val="000000"/>
              </a:buClr>
              <a:buSzPct val="45000"/>
              <a:buFont typeface="Wingdings" charset="2"/>
              <a:buChar char=""/>
            </a:pPr>
            <a:r>
              <a:rPr b="0" lang="en-US" sz="1600" spc="-69" strike="noStrike">
                <a:solidFill>
                  <a:srgbClr val="ffffff"/>
                </a:solidFill>
                <a:latin typeface="Segoe UI"/>
                <a:ea typeface="Segoe UI"/>
              </a:rPr>
              <a:t>Click to edit presenter </a:t>
            </a:r>
            <a:endParaRPr b="0" lang="en-US" sz="1600" spc="-1" strike="noStrike">
              <a:solidFill>
                <a:srgbClr val="ffffff"/>
              </a:solidFill>
              <a:latin typeface="Segoe UI Light"/>
            </a:endParaRPr>
          </a:p>
          <a:p>
            <a:pPr lvl="1" marL="864000" indent="-324000">
              <a:spcBef>
                <a:spcPts val="1134"/>
              </a:spcBef>
              <a:buClr>
                <a:srgbClr val="000000"/>
              </a:buClr>
              <a:buSzPct val="75000"/>
              <a:buFont typeface="Symbol" charset="2"/>
              <a:buChar char=""/>
            </a:pPr>
            <a:r>
              <a:rPr b="0" lang="en-US" sz="1600" spc="-69" strike="noStrike">
                <a:solidFill>
                  <a:srgbClr val="ffffff"/>
                </a:solidFill>
                <a:latin typeface="Segoe UI"/>
                <a:ea typeface="Segoe UI"/>
              </a:rPr>
              <a:t>and date</a:t>
            </a:r>
            <a:endParaRPr b="0" lang="en-US" sz="1600" spc="-1" strike="noStrike">
              <a:solidFill>
                <a:srgbClr val="ffffff"/>
              </a:solidFill>
              <a:latin typeface="Segoe UI Light"/>
            </a:endParaRPr>
          </a:p>
        </p:txBody>
      </p:sp>
      <p:pic>
        <p:nvPicPr>
          <p:cNvPr id="156" name="Picture 3" descr=""/>
          <p:cNvPicPr/>
          <p:nvPr/>
        </p:nvPicPr>
        <p:blipFill>
          <a:blip r:embed="rId3"/>
          <a:stretch/>
        </p:blipFill>
        <p:spPr>
          <a:xfrm>
            <a:off x="0" y="8640"/>
            <a:ext cx="12188520" cy="6840720"/>
          </a:xfrm>
          <a:prstGeom prst="rect">
            <a:avLst/>
          </a:prstGeom>
          <a:ln>
            <a:noFill/>
          </a:ln>
        </p:spPr>
      </p:pic>
      <p:sp>
        <p:nvSpPr>
          <p:cNvPr id="157" name="PlaceHolder 2"/>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ffffff"/>
                </a:solidFill>
                <a:latin typeface="Segoe UI Light"/>
              </a:rPr>
              <a:t>Click to edit the title text format</a:t>
            </a:r>
            <a:endParaRPr b="0" lang="en-US" sz="18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4"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195"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196"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1AF74465-552C-4FA9-A6DA-4039E0F0B5E3}"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197"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198"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35"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236"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237"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99A1A5A1-448D-4057-936C-C3DECD41D1D2}"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238"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239"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76"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277"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278"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6CA32143-4E95-46C1-AB95-7B1C9625CFEE}"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279"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280"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17" name="PlaceHolder 1"/>
          <p:cNvSpPr>
            <a:spLocks noGrp="1"/>
          </p:cNvSpPr>
          <p:nvPr>
            <p:ph type="body"/>
          </p:nvPr>
        </p:nvSpPr>
        <p:spPr>
          <a:xfrm>
            <a:off x="609480" y="1371600"/>
            <a:ext cx="10982520" cy="304560"/>
          </a:xfrm>
          <a:prstGeom prst="rect">
            <a:avLst/>
          </a:prstGeom>
        </p:spPr>
        <p:txBody>
          <a:bodyPr lIns="0" rIns="0" tIns="0" bIns="0" anchor="b"/>
          <a:p>
            <a:pPr marL="432000" indent="-324000">
              <a:lnSpc>
                <a:spcPct val="90000"/>
              </a:lnSpc>
              <a:spcBef>
                <a:spcPts val="320"/>
              </a:spcBef>
              <a:buClr>
                <a:srgbClr val="000000"/>
              </a:buClr>
              <a:buSzPct val="45000"/>
              <a:buFont typeface="Wingdings" charset="2"/>
              <a:buChar char=""/>
            </a:pPr>
            <a:r>
              <a:rPr b="1" lang="en-US" sz="1600" spc="-1" strike="noStrike" cap="all">
                <a:solidFill>
                  <a:srgbClr val="ffffff"/>
                </a:solidFill>
                <a:latin typeface="Segoe UI Light"/>
              </a:rPr>
              <a:t>CLICK TO EDIT SUBTITLE</a:t>
            </a:r>
            <a:endParaRPr b="0" lang="en-US" sz="1600" spc="-1" strike="noStrike">
              <a:solidFill>
                <a:srgbClr val="ffffff"/>
              </a:solidFill>
              <a:latin typeface="Segoe UI Light"/>
            </a:endParaRPr>
          </a:p>
        </p:txBody>
      </p:sp>
      <p:sp>
        <p:nvSpPr>
          <p:cNvPr id="318" name="PlaceHolder 2"/>
          <p:cNvSpPr>
            <a:spLocks noGrp="1"/>
          </p:cNvSpPr>
          <p:nvPr>
            <p:ph type="title"/>
          </p:nvPr>
        </p:nvSpPr>
        <p:spPr>
          <a:xfrm>
            <a:off x="560520" y="249120"/>
            <a:ext cx="11031120" cy="609120"/>
          </a:xfrm>
          <a:prstGeom prst="rect">
            <a:avLst/>
          </a:prstGeom>
        </p:spPr>
        <p:txBody>
          <a:bodyPr lIns="0" rIns="0" tIns="0" bIns="0"/>
          <a:p>
            <a:pPr>
              <a:lnSpc>
                <a:spcPct val="90000"/>
              </a:lnSpc>
            </a:pPr>
            <a:r>
              <a:rPr b="0" lang="en-US" sz="4400" spc="-97" strike="noStrike">
                <a:solidFill>
                  <a:srgbClr val="ffffff"/>
                </a:solidFill>
                <a:latin typeface="Segoe UI Semibold"/>
              </a:rPr>
              <a:t>Click to edit Master title style</a:t>
            </a:r>
            <a:endParaRPr b="0" lang="en-US" sz="4400" spc="-1" strike="noStrike">
              <a:solidFill>
                <a:srgbClr val="ffffff"/>
              </a:solidFill>
              <a:latin typeface="Segoe UI Light"/>
            </a:endParaRPr>
          </a:p>
        </p:txBody>
      </p:sp>
      <p:sp>
        <p:nvSpPr>
          <p:cNvPr id="319" name="PlaceHolder 3"/>
          <p:cNvSpPr>
            <a:spLocks noGrp="1"/>
          </p:cNvSpPr>
          <p:nvPr>
            <p:ph type="sldNum"/>
          </p:nvPr>
        </p:nvSpPr>
        <p:spPr>
          <a:xfrm>
            <a:off x="614160" y="6324480"/>
            <a:ext cx="515880" cy="151920"/>
          </a:xfrm>
          <a:prstGeom prst="rect">
            <a:avLst/>
          </a:prstGeom>
        </p:spPr>
        <p:txBody>
          <a:bodyPr lIns="122040" rIns="122040" tIns="60840" bIns="60840"/>
          <a:p>
            <a:pPr>
              <a:lnSpc>
                <a:spcPct val="100000"/>
              </a:lnSpc>
            </a:pPr>
            <a:r>
              <a:rPr b="0" lang="de-AT" sz="1800" spc="-1" strike="noStrike">
                <a:solidFill>
                  <a:srgbClr val="ffffff"/>
                </a:solidFill>
                <a:latin typeface="Segoe UI Light"/>
              </a:rPr>
              <a:t>PAGE </a:t>
            </a:r>
            <a:fld id="{185438F8-C99A-4F4E-8686-C9AE01B42B59}" type="slidenum">
              <a:rPr b="0" lang="de-AT" sz="1800" spc="-1" strike="noStrike">
                <a:solidFill>
                  <a:srgbClr val="ffffff"/>
                </a:solidFill>
                <a:latin typeface="Segoe UI Light"/>
              </a:rPr>
              <a:t>&lt;number&gt;</a:t>
            </a:fld>
            <a:endParaRPr b="0" lang="de-AT" sz="1800" spc="-1" strike="noStrike">
              <a:latin typeface="Times New Roman"/>
            </a:endParaRPr>
          </a:p>
        </p:txBody>
      </p:sp>
      <p:sp>
        <p:nvSpPr>
          <p:cNvPr id="320" name="PlaceHolder 4"/>
          <p:cNvSpPr>
            <a:spLocks noGrp="1"/>
          </p:cNvSpPr>
          <p:nvPr>
            <p:ph type="body"/>
          </p:nvPr>
        </p:nvSpPr>
        <p:spPr>
          <a:xfrm>
            <a:off x="609480" y="5943600"/>
            <a:ext cx="9547560" cy="304560"/>
          </a:xfrm>
          <a:prstGeom prst="rect">
            <a:avLst/>
          </a:prstGeom>
        </p:spPr>
        <p:txBody>
          <a:bodyPr lIns="0" rIns="0" tIns="0" bIns="0"/>
          <a:p>
            <a:pPr>
              <a:lnSpc>
                <a:spcPts val="1803"/>
              </a:lnSpc>
            </a:pPr>
            <a:r>
              <a:rPr b="0" lang="en-US" sz="1500" spc="-38" strike="noStrike">
                <a:solidFill>
                  <a:srgbClr val="ffffff"/>
                </a:solidFill>
                <a:latin typeface="Segoe UI Light"/>
              </a:rPr>
              <a:t>Click to edit Master text styles</a:t>
            </a:r>
            <a:endParaRPr b="0" lang="en-US" sz="1500" spc="-1" strike="noStrike">
              <a:solidFill>
                <a:srgbClr val="ffffff"/>
              </a:solidFill>
              <a:latin typeface="Segoe UI Light"/>
            </a:endParaRPr>
          </a:p>
        </p:txBody>
      </p:sp>
      <p:sp>
        <p:nvSpPr>
          <p:cNvPr id="321" name="PlaceHolder 5"/>
          <p:cNvSpPr>
            <a:spLocks noGrp="1"/>
          </p:cNvSpPr>
          <p:nvPr>
            <p:ph type="body"/>
          </p:nvPr>
        </p:nvSpPr>
        <p:spPr>
          <a:xfrm>
            <a:off x="614160" y="1805040"/>
            <a:ext cx="9569520" cy="2000160"/>
          </a:xfrm>
          <a:prstGeom prst="rect">
            <a:avLst/>
          </a:prstGeom>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Click to edit Master text styles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Second level</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Third level</a:t>
            </a:r>
            <a:endParaRPr b="0" lang="en-US" sz="2400" spc="-1" strike="noStrike">
              <a:solidFill>
                <a:srgbClr val="ffffff"/>
              </a:solidFill>
              <a:latin typeface="Segoe UI Light"/>
            </a:endParaRPr>
          </a:p>
          <a:p>
            <a:pPr lvl="3" marL="1604880" indent="-34560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Fourth level</a:t>
            </a:r>
            <a:endParaRPr b="0" lang="en-US" sz="2000" spc="-1" strike="noStrike">
              <a:solidFill>
                <a:srgbClr val="ffffff"/>
              </a:solidFill>
              <a:latin typeface="Segoe UI Light"/>
            </a:endParaRPr>
          </a:p>
          <a:p>
            <a:pPr lvl="4" marL="1941480" indent="-336240">
              <a:lnSpc>
                <a:spcPct val="90000"/>
              </a:lnSpc>
              <a:spcBef>
                <a:spcPts val="400"/>
              </a:spcBef>
              <a:buClr>
                <a:srgbClr val="ffffff"/>
              </a:buClr>
              <a:buSzPct val="90000"/>
              <a:buFont typeface="Arial"/>
              <a:buChar char="•"/>
            </a:pPr>
            <a:r>
              <a:rPr b="0" lang="en-US" sz="2000" spc="-1" strike="noStrike">
                <a:solidFill>
                  <a:srgbClr val="ffffff"/>
                </a:solidFill>
                <a:latin typeface="Segoe UI Light"/>
              </a:rPr>
              <a:t>Fifth level</a:t>
            </a:r>
            <a:endParaRPr b="0" lang="en-US" sz="2000" spc="-1" strike="noStrike">
              <a:solidFill>
                <a:srgbClr val="ffffff"/>
              </a:solidFill>
              <a:latin typeface="Segoe UI Light"/>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4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4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4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4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4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4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4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4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4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4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8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TextShape 1"/>
          <p:cNvSpPr txBox="1"/>
          <p:nvPr/>
        </p:nvSpPr>
        <p:spPr>
          <a:xfrm>
            <a:off x="969840" y="1622520"/>
            <a:ext cx="7868880" cy="1523160"/>
          </a:xfrm>
          <a:prstGeom prst="rect">
            <a:avLst/>
          </a:prstGeom>
          <a:noFill/>
          <a:ln>
            <a:noFill/>
          </a:ln>
        </p:spPr>
        <p:txBody>
          <a:bodyPr lIns="0" rIns="0" tIns="0" bIns="0" anchor="ctr"/>
          <a:p>
            <a:pPr>
              <a:lnSpc>
                <a:spcPct val="90000"/>
              </a:lnSpc>
            </a:pPr>
            <a:r>
              <a:rPr b="0" lang="en-US" sz="5400" spc="-97" strike="noStrike">
                <a:solidFill>
                  <a:srgbClr val="585858"/>
                </a:solidFill>
                <a:latin typeface="Segoe UI Semibold"/>
              </a:rPr>
              <a:t>New Techniques to Develop Low Latency Network Apps</a:t>
            </a:r>
            <a:endParaRPr b="0" lang="en-US" sz="5400" spc="-1" strike="noStrike">
              <a:solidFill>
                <a:srgbClr val="ffffff"/>
              </a:solidFill>
              <a:latin typeface="Segoe UI Light"/>
            </a:endParaRPr>
          </a:p>
        </p:txBody>
      </p:sp>
      <p:sp>
        <p:nvSpPr>
          <p:cNvPr id="766" name="TextShape 2"/>
          <p:cNvSpPr txBox="1"/>
          <p:nvPr/>
        </p:nvSpPr>
        <p:spPr>
          <a:xfrm>
            <a:off x="969840" y="4343400"/>
            <a:ext cx="6840000" cy="1363320"/>
          </a:xfrm>
          <a:prstGeom prst="rect">
            <a:avLst/>
          </a:prstGeom>
          <a:noFill/>
          <a:ln>
            <a:noFill/>
          </a:ln>
        </p:spPr>
        <p:txBody>
          <a:bodyPr lIns="0" rIns="0" tIns="0" bIns="0"/>
          <a:p>
            <a:pPr>
              <a:lnSpc>
                <a:spcPct val="90000"/>
              </a:lnSpc>
            </a:pPr>
            <a:r>
              <a:rPr b="1" lang="de-AT" sz="3200" spc="-1" strike="noStrike">
                <a:solidFill>
                  <a:srgbClr val="65bc46"/>
                </a:solidFill>
                <a:latin typeface="Segoe UI Semibold"/>
              </a:rPr>
              <a:t>Ben Schultz</a:t>
            </a:r>
            <a:endParaRPr b="0" lang="de-AT" sz="3200" spc="-1" strike="noStrike">
              <a:latin typeface="Arial"/>
            </a:endParaRPr>
          </a:p>
          <a:p>
            <a:pPr>
              <a:lnSpc>
                <a:spcPct val="90000"/>
              </a:lnSpc>
            </a:pPr>
            <a:r>
              <a:rPr b="1" lang="de-AT" sz="3200" spc="-1" strike="noStrike">
                <a:solidFill>
                  <a:srgbClr val="65bc46"/>
                </a:solidFill>
                <a:latin typeface="Segoe UI Semibold"/>
              </a:rPr>
              <a:t>Osman Ertugay</a:t>
            </a:r>
            <a:endParaRPr b="0" lang="de-AT" sz="3200" spc="-1" strike="noStrike">
              <a:latin typeface="Arial"/>
            </a:endParaRPr>
          </a:p>
          <a:p>
            <a:pPr>
              <a:lnSpc>
                <a:spcPct val="90000"/>
              </a:lnSpc>
            </a:pPr>
            <a:r>
              <a:rPr b="1" lang="de-AT" sz="3200" spc="-1" strike="noStrike">
                <a:solidFill>
                  <a:srgbClr val="65bc46"/>
                </a:solidFill>
                <a:latin typeface="Segoe UI Semibold"/>
              </a:rPr>
              <a:t>Ed Briggs</a:t>
            </a:r>
            <a:endParaRPr b="0" lang="de-AT" sz="3200" spc="-1" strike="noStrike">
              <a:latin typeface="Arial"/>
            </a:endParaRPr>
          </a:p>
          <a:p>
            <a:pPr>
              <a:lnSpc>
                <a:spcPct val="90000"/>
              </a:lnSpc>
            </a:pPr>
            <a:r>
              <a:rPr b="0" lang="de-AT" sz="3200" spc="-1" strike="noStrike">
                <a:solidFill>
                  <a:srgbClr val="65bc46"/>
                </a:solidFill>
                <a:latin typeface="Segoe UI Light"/>
              </a:rPr>
              <a:t>Microsoft Corporation</a:t>
            </a:r>
            <a:endParaRPr b="0" lang="de-AT" sz="3200" spc="-1" strike="noStrike">
              <a:latin typeface="Arial"/>
            </a:endParaRPr>
          </a:p>
        </p:txBody>
      </p:sp>
      <p:sp>
        <p:nvSpPr>
          <p:cNvPr id="767" name="TextShape 3"/>
          <p:cNvSpPr txBox="1"/>
          <p:nvPr/>
        </p:nvSpPr>
        <p:spPr>
          <a:xfrm>
            <a:off x="969840" y="190440"/>
            <a:ext cx="2547720" cy="276480"/>
          </a:xfrm>
          <a:prstGeom prst="rect">
            <a:avLst/>
          </a:prstGeom>
          <a:noFill/>
          <a:ln>
            <a:noFill/>
          </a:ln>
        </p:spPr>
        <p:txBody>
          <a:bodyPr lIns="0" rIns="0" tIns="0" bIns="0"/>
          <a:p>
            <a:pPr>
              <a:lnSpc>
                <a:spcPct val="90000"/>
              </a:lnSpc>
              <a:spcBef>
                <a:spcPts val="400"/>
              </a:spcBef>
            </a:pPr>
            <a:r>
              <a:rPr b="0" lang="en-US" sz="2000" spc="-1" strike="noStrike">
                <a:solidFill>
                  <a:srgbClr val="585858"/>
                </a:solidFill>
                <a:latin typeface="Segoe UI Light"/>
              </a:rPr>
              <a:t>SAC-593T</a:t>
            </a:r>
            <a:endParaRPr b="0" lang="en-US" sz="2000" spc="-1" strike="noStrike">
              <a:solidFill>
                <a:srgbClr val="ffffff"/>
              </a:solidFill>
              <a:latin typeface="Segoe UI Light"/>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CustomShape 1"/>
          <p:cNvSpPr/>
          <p:nvPr/>
        </p:nvSpPr>
        <p:spPr>
          <a:xfrm>
            <a:off x="614160" y="3429000"/>
            <a:ext cx="7719120" cy="913320"/>
          </a:xfrm>
          <a:prstGeom prst="rect">
            <a:avLst/>
          </a:prstGeom>
          <a:noFill/>
          <a:ln>
            <a:noFill/>
          </a:ln>
        </p:spPr>
        <p:style>
          <a:lnRef idx="0"/>
          <a:fillRef idx="0"/>
          <a:effectRef idx="0"/>
          <a:fontRef idx="minor"/>
        </p:style>
        <p:txBody>
          <a:bodyPr lIns="90000" rIns="90000" tIns="45000" bIns="45000"/>
          <a:p>
            <a:pPr>
              <a:lnSpc>
                <a:spcPct val="100000"/>
              </a:lnSpc>
            </a:pPr>
            <a:r>
              <a:rPr b="0" lang="de-AT" sz="5400" spc="-1" strike="noStrike">
                <a:solidFill>
                  <a:srgbClr val="ffffff"/>
                </a:solidFill>
                <a:latin typeface="Segoe UI Light"/>
              </a:rPr>
              <a:t>Winsock I/O Model</a:t>
            </a:r>
            <a:endParaRPr b="0" lang="de-AT" sz="5400" spc="-1" strike="noStrike">
              <a:latin typeface="Arial"/>
            </a:endParaRPr>
          </a:p>
        </p:txBody>
      </p:sp>
    </p:spTree>
  </p:cSld>
  <p:timing>
    <p:tnLst>
      <p:par>
        <p:cTn id="114" dur="indefinite" restart="never" nodeType="tmRoot">
          <p:childTnLst>
            <p:seq>
              <p:cTn id="115"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TextShape 1"/>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I/O Model, Phases, Elements</a:t>
            </a:r>
            <a:endParaRPr b="0" lang="en-US" sz="4400" spc="-1" strike="noStrike">
              <a:solidFill>
                <a:srgbClr val="ffffff"/>
              </a:solidFill>
              <a:latin typeface="Segoe UI Light"/>
            </a:endParaRPr>
          </a:p>
        </p:txBody>
      </p:sp>
      <p:sp>
        <p:nvSpPr>
          <p:cNvPr id="804" name="TextShape 2"/>
          <p:cNvSpPr txBox="1"/>
          <p:nvPr/>
        </p:nvSpPr>
        <p:spPr>
          <a:xfrm>
            <a:off x="614160" y="1805040"/>
            <a:ext cx="9569520" cy="44280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Windows Overlapped I/O Model</a:t>
            </a:r>
            <a:endParaRPr b="0" lang="en-US" sz="3200" spc="-1" strike="noStrike">
              <a:solidFill>
                <a:srgbClr val="ffffff"/>
              </a:solidFill>
              <a:latin typeface="Segoe UI Light"/>
            </a:endParaRPr>
          </a:p>
        </p:txBody>
      </p:sp>
      <p:sp>
        <p:nvSpPr>
          <p:cNvPr id="805" name="CustomShape 3"/>
          <p:cNvSpPr/>
          <p:nvPr/>
        </p:nvSpPr>
        <p:spPr>
          <a:xfrm>
            <a:off x="1173600" y="2678400"/>
            <a:ext cx="2633760" cy="1057320"/>
          </a:xfrm>
          <a:prstGeom prst="chevron">
            <a:avLst>
              <a:gd name="adj" fmla="val 50000"/>
            </a:avLst>
          </a:prstGeom>
          <a:solidFill>
            <a:srgbClr val="65bc46"/>
          </a:solidFill>
          <a:ln w="25560">
            <a:noFill/>
          </a:ln>
        </p:spPr>
        <p:style>
          <a:lnRef idx="0"/>
          <a:fillRef idx="0"/>
          <a:effectRef idx="0"/>
          <a:fontRef idx="minor"/>
        </p:style>
        <p:txBody>
          <a:bodyPr lIns="122040" rIns="122040" tIns="60840" bIns="60840" anchor="ctr"/>
          <a:p>
            <a:pPr algn="ctr">
              <a:lnSpc>
                <a:spcPct val="100000"/>
              </a:lnSpc>
            </a:pPr>
            <a:r>
              <a:rPr b="1" lang="de-AT" sz="1800" spc="-1" strike="noStrike">
                <a:solidFill>
                  <a:srgbClr val="232323"/>
                </a:solidFill>
                <a:latin typeface="Segoe UI Light"/>
              </a:rPr>
              <a:t>I/O initiation</a:t>
            </a:r>
            <a:endParaRPr b="0" lang="de-AT" sz="1800" spc="-1" strike="noStrike">
              <a:latin typeface="Arial"/>
            </a:endParaRPr>
          </a:p>
        </p:txBody>
      </p:sp>
      <p:sp>
        <p:nvSpPr>
          <p:cNvPr id="806" name="CustomShape 4"/>
          <p:cNvSpPr/>
          <p:nvPr/>
        </p:nvSpPr>
        <p:spPr>
          <a:xfrm>
            <a:off x="3960000" y="2678400"/>
            <a:ext cx="2633760" cy="1057320"/>
          </a:xfrm>
          <a:prstGeom prst="chevron">
            <a:avLst>
              <a:gd name="adj" fmla="val 50000"/>
            </a:avLst>
          </a:prstGeom>
          <a:solidFill>
            <a:srgbClr val="65bc46"/>
          </a:solidFill>
          <a:ln w="25560">
            <a:noFill/>
          </a:ln>
        </p:spPr>
        <p:style>
          <a:lnRef idx="0"/>
          <a:fillRef idx="0"/>
          <a:effectRef idx="0"/>
          <a:fontRef idx="minor"/>
        </p:style>
        <p:txBody>
          <a:bodyPr lIns="122040" rIns="122040" tIns="60840" bIns="60840" anchor="ctr"/>
          <a:p>
            <a:pPr algn="ctr">
              <a:lnSpc>
                <a:spcPct val="100000"/>
              </a:lnSpc>
            </a:pPr>
            <a:r>
              <a:rPr b="1" lang="de-AT" sz="1800" spc="-1" strike="noStrike">
                <a:solidFill>
                  <a:srgbClr val="232323"/>
                </a:solidFill>
                <a:latin typeface="Segoe UI Light"/>
              </a:rPr>
              <a:t>I/O processing</a:t>
            </a:r>
            <a:endParaRPr b="0" lang="de-AT" sz="1800" spc="-1" strike="noStrike">
              <a:latin typeface="Arial"/>
            </a:endParaRPr>
          </a:p>
        </p:txBody>
      </p:sp>
      <p:sp>
        <p:nvSpPr>
          <p:cNvPr id="807" name="CustomShape 5"/>
          <p:cNvSpPr/>
          <p:nvPr/>
        </p:nvSpPr>
        <p:spPr>
          <a:xfrm>
            <a:off x="6594120" y="2678400"/>
            <a:ext cx="2633760" cy="1057320"/>
          </a:xfrm>
          <a:prstGeom prst="chevron">
            <a:avLst>
              <a:gd name="adj" fmla="val 50000"/>
            </a:avLst>
          </a:prstGeom>
          <a:solidFill>
            <a:srgbClr val="65bc46"/>
          </a:solidFill>
          <a:ln w="25560">
            <a:noFill/>
          </a:ln>
        </p:spPr>
        <p:style>
          <a:lnRef idx="0"/>
          <a:fillRef idx="0"/>
          <a:effectRef idx="0"/>
          <a:fontRef idx="minor"/>
        </p:style>
        <p:txBody>
          <a:bodyPr lIns="122040" rIns="122040" tIns="60840" bIns="60840" anchor="ctr"/>
          <a:p>
            <a:pPr algn="ctr">
              <a:lnSpc>
                <a:spcPct val="100000"/>
              </a:lnSpc>
            </a:pPr>
            <a:r>
              <a:rPr b="1" lang="de-AT" sz="1800" spc="-1" strike="noStrike">
                <a:solidFill>
                  <a:srgbClr val="232323"/>
                </a:solidFill>
                <a:latin typeface="Segoe UI Light"/>
              </a:rPr>
              <a:t>I/O completion</a:t>
            </a:r>
            <a:endParaRPr b="0" lang="de-AT" sz="1800" spc="-1" strike="noStrike">
              <a:latin typeface="Arial"/>
            </a:endParaRPr>
          </a:p>
        </p:txBody>
      </p:sp>
      <p:sp>
        <p:nvSpPr>
          <p:cNvPr id="808" name="CustomShape 6"/>
          <p:cNvSpPr/>
          <p:nvPr/>
        </p:nvSpPr>
        <p:spPr>
          <a:xfrm>
            <a:off x="577800" y="4269600"/>
            <a:ext cx="9569520" cy="1478520"/>
          </a:xfrm>
          <a:prstGeom prst="rect">
            <a:avLst/>
          </a:prstGeom>
          <a:noFill/>
          <a:ln>
            <a:noFill/>
          </a:ln>
        </p:spPr>
        <p:style>
          <a:lnRef idx="0"/>
          <a:fillRef idx="0"/>
          <a:effectRef idx="0"/>
          <a:fontRef idx="minor"/>
        </p:style>
        <p:txBody>
          <a:bodyPr lIns="0" rIns="0" tIns="0" bIns="0"/>
          <a:p>
            <a:pPr marL="460440" indent="-460080">
              <a:lnSpc>
                <a:spcPct val="90000"/>
              </a:lnSpc>
              <a:spcBef>
                <a:spcPts val="641"/>
              </a:spcBef>
              <a:buClr>
                <a:srgbClr val="ffffff"/>
              </a:buClr>
              <a:buSzPct val="90000"/>
              <a:buFont typeface="Arial"/>
              <a:buChar char="•"/>
            </a:pPr>
            <a:r>
              <a:rPr b="0" lang="de-AT" sz="3200" spc="-1" strike="noStrike">
                <a:solidFill>
                  <a:srgbClr val="ffffff"/>
                </a:solidFill>
                <a:latin typeface="Segoe UI Light"/>
              </a:rPr>
              <a:t>Socket handles </a:t>
            </a:r>
            <a:r>
              <a:rPr b="0" lang="de-AT" sz="3200" spc="-1" strike="noStrike">
                <a:solidFill>
                  <a:srgbClr val="ffffff"/>
                </a:solidFill>
                <a:latin typeface="Wingdings"/>
              </a:rPr>
              <a:t></a:t>
            </a:r>
            <a:r>
              <a:rPr b="0" lang="de-AT" sz="3200" spc="-1" strike="noStrike">
                <a:solidFill>
                  <a:srgbClr val="ffffff"/>
                </a:solidFill>
                <a:latin typeface="Segoe UI Light"/>
              </a:rPr>
              <a:t> True OS handles</a:t>
            </a:r>
            <a:endParaRPr b="0" lang="de-AT" sz="3200" spc="-1" strike="noStrike">
              <a:latin typeface="Arial"/>
            </a:endParaRPr>
          </a:p>
          <a:p>
            <a:pPr marL="460440" indent="-460080">
              <a:lnSpc>
                <a:spcPct val="90000"/>
              </a:lnSpc>
              <a:spcBef>
                <a:spcPts val="641"/>
              </a:spcBef>
              <a:buClr>
                <a:srgbClr val="ffffff"/>
              </a:buClr>
              <a:buSzPct val="90000"/>
              <a:buFont typeface="Arial"/>
              <a:buChar char="•"/>
            </a:pPr>
            <a:r>
              <a:rPr b="0" lang="de-AT" sz="3200" spc="-1" strike="noStrike">
                <a:solidFill>
                  <a:srgbClr val="ffffff"/>
                </a:solidFill>
                <a:latin typeface="Segoe UI Light"/>
              </a:rPr>
              <a:t>Data buffers provided by the app</a:t>
            </a:r>
            <a:endParaRPr b="0" lang="de-AT" sz="3200" spc="-1" strike="noStrike">
              <a:latin typeface="Arial"/>
            </a:endParaRPr>
          </a:p>
          <a:p>
            <a:pPr marL="460440" indent="-460080">
              <a:lnSpc>
                <a:spcPct val="90000"/>
              </a:lnSpc>
              <a:spcBef>
                <a:spcPts val="641"/>
              </a:spcBef>
              <a:buClr>
                <a:srgbClr val="ffffff"/>
              </a:buClr>
              <a:buSzPct val="90000"/>
              <a:buFont typeface="Arial"/>
              <a:buChar char="•"/>
            </a:pPr>
            <a:r>
              <a:rPr b="0" lang="de-AT" sz="3200" spc="-1" strike="noStrike">
                <a:solidFill>
                  <a:srgbClr val="ffffff"/>
                </a:solidFill>
                <a:latin typeface="Segoe UI Light"/>
              </a:rPr>
              <a:t>Multiple completion methods supported by the OS</a:t>
            </a:r>
            <a:endParaRPr b="0" lang="de-AT" sz="3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CustomShape 1"/>
          <p:cNvSpPr/>
          <p:nvPr/>
        </p:nvSpPr>
        <p:spPr>
          <a:xfrm>
            <a:off x="914760" y="455112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10" name="CustomShape 2"/>
          <p:cNvSpPr/>
          <p:nvPr/>
        </p:nvSpPr>
        <p:spPr>
          <a:xfrm>
            <a:off x="914760" y="368856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11" name="CustomShape 3"/>
          <p:cNvSpPr/>
          <p:nvPr/>
        </p:nvSpPr>
        <p:spPr>
          <a:xfrm>
            <a:off x="914760" y="282600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12" name="CustomShape 4"/>
          <p:cNvSpPr/>
          <p:nvPr/>
        </p:nvSpPr>
        <p:spPr>
          <a:xfrm>
            <a:off x="914760" y="196344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13" name="Line 5"/>
          <p:cNvSpPr/>
          <p:nvPr/>
        </p:nvSpPr>
        <p:spPr>
          <a:xfrm>
            <a:off x="0" y="3619080"/>
            <a:ext cx="9553320" cy="360"/>
          </a:xfrm>
          <a:prstGeom prst="line">
            <a:avLst/>
          </a:prstGeom>
          <a:ln w="38160">
            <a:solidFill>
              <a:srgbClr val="ffffff"/>
            </a:solidFill>
            <a:custDash>
              <a:ds d="300000" sp="100000"/>
            </a:custDash>
            <a:round/>
          </a:ln>
        </p:spPr>
        <p:style>
          <a:lnRef idx="0"/>
          <a:fillRef idx="0"/>
          <a:effectRef idx="0"/>
          <a:fontRef idx="minor"/>
        </p:style>
      </p:sp>
      <p:sp>
        <p:nvSpPr>
          <p:cNvPr id="814" name="TextShape 6"/>
          <p:cNvSpPr txBox="1"/>
          <p:nvPr/>
        </p:nvSpPr>
        <p:spPr>
          <a:xfrm>
            <a:off x="142920" y="6948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815" name="TextShape 7"/>
          <p:cNvSpPr txBox="1"/>
          <p:nvPr/>
        </p:nvSpPr>
        <p:spPr>
          <a:xfrm>
            <a:off x="300240" y="9540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I/O Initiation</a:t>
            </a:r>
            <a:endParaRPr b="0" lang="en-US" sz="4400" spc="-1" strike="noStrike">
              <a:solidFill>
                <a:srgbClr val="ffffff"/>
              </a:solidFill>
              <a:latin typeface="Segoe UI Light"/>
            </a:endParaRPr>
          </a:p>
        </p:txBody>
      </p:sp>
      <p:sp>
        <p:nvSpPr>
          <p:cNvPr id="816" name="TextShape 8"/>
          <p:cNvSpPr txBox="1"/>
          <p:nvPr/>
        </p:nvSpPr>
        <p:spPr>
          <a:xfrm>
            <a:off x="634680" y="591156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817" name="CustomShape 9"/>
          <p:cNvSpPr/>
          <p:nvPr/>
        </p:nvSpPr>
        <p:spPr>
          <a:xfrm rot="16200000">
            <a:off x="9984960" y="4723560"/>
            <a:ext cx="29214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818" name="CustomShape 10"/>
          <p:cNvSpPr/>
          <p:nvPr/>
        </p:nvSpPr>
        <p:spPr>
          <a:xfrm>
            <a:off x="11012400" y="2910960"/>
            <a:ext cx="1132560" cy="67068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1800" spc="-1" strike="noStrike">
                <a:solidFill>
                  <a:srgbClr val="ffffff"/>
                </a:solidFill>
                <a:latin typeface="Segoe UI Light"/>
              </a:rPr>
              <a:t>Physical</a:t>
            </a:r>
            <a:endParaRPr b="0" lang="de-AT" sz="1800" spc="-1" strike="noStrike">
              <a:latin typeface="Arial"/>
            </a:endParaRPr>
          </a:p>
          <a:p>
            <a:pPr algn="ctr">
              <a:lnSpc>
                <a:spcPct val="100000"/>
              </a:lnSpc>
            </a:pPr>
            <a:r>
              <a:rPr b="1" lang="de-AT" sz="1800" spc="-1" strike="noStrike">
                <a:solidFill>
                  <a:srgbClr val="ffffff"/>
                </a:solidFill>
                <a:latin typeface="Segoe UI Light"/>
              </a:rPr>
              <a:t>Memory</a:t>
            </a:r>
            <a:endParaRPr b="0" lang="de-AT" sz="1800" spc="-1" strike="noStrike">
              <a:latin typeface="Arial"/>
            </a:endParaRPr>
          </a:p>
        </p:txBody>
      </p:sp>
      <p:sp>
        <p:nvSpPr>
          <p:cNvPr id="819" name="CustomShape 11"/>
          <p:cNvSpPr/>
          <p:nvPr/>
        </p:nvSpPr>
        <p:spPr>
          <a:xfrm>
            <a:off x="1104840" y="1096920"/>
            <a:ext cx="4696920" cy="48780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2400" spc="-1" strike="noStrike">
                <a:solidFill>
                  <a:srgbClr val="ffffff"/>
                </a:solidFill>
                <a:latin typeface="Consolas"/>
              </a:rPr>
              <a:t>WSARecv(socket, buffer)</a:t>
            </a:r>
            <a:endParaRPr b="0" lang="de-AT" sz="2400" spc="-1" strike="noStrike">
              <a:latin typeface="Arial"/>
            </a:endParaRPr>
          </a:p>
        </p:txBody>
      </p:sp>
      <p:sp>
        <p:nvSpPr>
          <p:cNvPr id="820" name="CustomShape 12"/>
          <p:cNvSpPr/>
          <p:nvPr/>
        </p:nvSpPr>
        <p:spPr>
          <a:xfrm rot="16200000">
            <a:off x="11324880" y="3993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821" name="CustomShape 13"/>
          <p:cNvSpPr/>
          <p:nvPr/>
        </p:nvSpPr>
        <p:spPr>
          <a:xfrm>
            <a:off x="8724600" y="1110960"/>
            <a:ext cx="218376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Virtual Address</a:t>
            </a:r>
            <a:endParaRPr b="0" lang="de-AT" sz="1800" spc="-1" strike="noStrike">
              <a:latin typeface="Arial"/>
            </a:endParaRPr>
          </a:p>
          <a:p>
            <a:pPr algn="ctr">
              <a:lnSpc>
                <a:spcPct val="100000"/>
              </a:lnSpc>
            </a:pPr>
            <a:r>
              <a:rPr b="1" lang="de-AT" sz="1800" spc="-1" strike="noStrike">
                <a:solidFill>
                  <a:srgbClr val="ffffff"/>
                </a:solidFill>
                <a:latin typeface="Segoe UI Light"/>
              </a:rPr>
              <a:t>Space</a:t>
            </a:r>
            <a:endParaRPr b="0" lang="de-AT" sz="1800" spc="-1" strike="noStrike">
              <a:latin typeface="Arial"/>
            </a:endParaRPr>
          </a:p>
        </p:txBody>
      </p:sp>
      <p:sp>
        <p:nvSpPr>
          <p:cNvPr id="822" name="CustomShape 14"/>
          <p:cNvSpPr/>
          <p:nvPr/>
        </p:nvSpPr>
        <p:spPr>
          <a:xfrm>
            <a:off x="3960" y="328068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
        <p:nvSpPr>
          <p:cNvPr id="823" name="CustomShape 15"/>
          <p:cNvSpPr/>
          <p:nvPr/>
        </p:nvSpPr>
        <p:spPr>
          <a:xfrm>
            <a:off x="7576560" y="40680"/>
            <a:ext cx="1665000" cy="617400"/>
          </a:xfrm>
          <a:prstGeom prst="chevron">
            <a:avLst>
              <a:gd name="adj" fmla="val 50000"/>
            </a:avLst>
          </a:prstGeom>
          <a:solidFill>
            <a:srgbClr val="65bc46"/>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232323"/>
                </a:solidFill>
                <a:latin typeface="Segoe UI Light"/>
              </a:rPr>
              <a:t>I/O Initiation</a:t>
            </a:r>
            <a:endParaRPr b="0" lang="de-AT" sz="1600" spc="-1" strike="noStrike">
              <a:latin typeface="Arial"/>
            </a:endParaRPr>
          </a:p>
        </p:txBody>
      </p:sp>
      <p:sp>
        <p:nvSpPr>
          <p:cNvPr id="824" name="CustomShape 16"/>
          <p:cNvSpPr/>
          <p:nvPr/>
        </p:nvSpPr>
        <p:spPr>
          <a:xfrm>
            <a:off x="902592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Processing</a:t>
            </a:r>
            <a:endParaRPr b="0" lang="de-AT" sz="1600" spc="-1" strike="noStrike">
              <a:latin typeface="Arial"/>
            </a:endParaRPr>
          </a:p>
        </p:txBody>
      </p:sp>
      <p:sp>
        <p:nvSpPr>
          <p:cNvPr id="825" name="CustomShape 17"/>
          <p:cNvSpPr/>
          <p:nvPr/>
        </p:nvSpPr>
        <p:spPr>
          <a:xfrm>
            <a:off x="1046844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Completion</a:t>
            </a:r>
            <a:endParaRPr b="0" lang="de-AT" sz="1600" spc="-1" strike="noStrike">
              <a:latin typeface="Arial"/>
            </a:endParaRPr>
          </a:p>
        </p:txBody>
      </p:sp>
      <p:sp>
        <p:nvSpPr>
          <p:cNvPr id="826" name="CustomShape 18"/>
          <p:cNvSpPr/>
          <p:nvPr/>
        </p:nvSpPr>
        <p:spPr>
          <a:xfrm>
            <a:off x="970920" y="203220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827" name="CustomShape 19"/>
          <p:cNvSpPr/>
          <p:nvPr/>
        </p:nvSpPr>
        <p:spPr>
          <a:xfrm>
            <a:off x="971280" y="287712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828" name="CustomShape 20"/>
          <p:cNvSpPr/>
          <p:nvPr/>
        </p:nvSpPr>
        <p:spPr>
          <a:xfrm>
            <a:off x="974880" y="375588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829" name="CustomShape 21"/>
          <p:cNvSpPr/>
          <p:nvPr/>
        </p:nvSpPr>
        <p:spPr>
          <a:xfrm>
            <a:off x="974880" y="463068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830" name="CustomShape 22"/>
          <p:cNvSpPr/>
          <p:nvPr/>
        </p:nvSpPr>
        <p:spPr>
          <a:xfrm>
            <a:off x="3497040" y="4762080"/>
            <a:ext cx="1831320" cy="36288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I/O Request</a:t>
            </a:r>
            <a:endParaRPr b="0" lang="de-AT" sz="1900" spc="-1" strike="noStrike">
              <a:latin typeface="Arial"/>
            </a:endParaRPr>
          </a:p>
        </p:txBody>
      </p:sp>
      <p:sp>
        <p:nvSpPr>
          <p:cNvPr id="831" name="CustomShape 23"/>
          <p:cNvSpPr/>
          <p:nvPr/>
        </p:nvSpPr>
        <p:spPr>
          <a:xfrm>
            <a:off x="3699720" y="1684800"/>
            <a:ext cx="360" cy="29926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32" name="CustomShape 24"/>
          <p:cNvSpPr/>
          <p:nvPr/>
        </p:nvSpPr>
        <p:spPr>
          <a:xfrm>
            <a:off x="4245480" y="1532160"/>
            <a:ext cx="4112280" cy="4939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33" name="CustomShape 25"/>
          <p:cNvSpPr/>
          <p:nvPr/>
        </p:nvSpPr>
        <p:spPr>
          <a:xfrm>
            <a:off x="9225360" y="2032920"/>
            <a:ext cx="1786680" cy="239364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34" name="CustomShape 26"/>
          <p:cNvSpPr/>
          <p:nvPr/>
        </p:nvSpPr>
        <p:spPr>
          <a:xfrm flipV="1">
            <a:off x="4092120" y="2201400"/>
            <a:ext cx="360" cy="25552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35" name="CustomShape 27"/>
          <p:cNvSpPr/>
          <p:nvPr/>
        </p:nvSpPr>
        <p:spPr>
          <a:xfrm rot="16200000">
            <a:off x="7782120" y="1979640"/>
            <a:ext cx="20160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836" name="CustomShape 28"/>
          <p:cNvSpPr/>
          <p:nvPr/>
        </p:nvSpPr>
        <p:spPr>
          <a:xfrm rot="16200000">
            <a:off x="8670600" y="1599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grpSp>
        <p:nvGrpSpPr>
          <p:cNvPr id="837" name="Group 29"/>
          <p:cNvGrpSpPr/>
          <p:nvPr/>
        </p:nvGrpSpPr>
        <p:grpSpPr>
          <a:xfrm>
            <a:off x="2764080" y="5437080"/>
            <a:ext cx="1023120" cy="591120"/>
            <a:chOff x="2764080" y="5437080"/>
            <a:chExt cx="1023120" cy="591120"/>
          </a:xfrm>
        </p:grpSpPr>
        <p:sp>
          <p:nvSpPr>
            <p:cNvPr id="838" name="CustomShape 30"/>
            <p:cNvSpPr/>
            <p:nvPr/>
          </p:nvSpPr>
          <p:spPr>
            <a:xfrm>
              <a:off x="2764080" y="543708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839" name="CustomShape 31"/>
            <p:cNvSpPr/>
            <p:nvPr/>
          </p:nvSpPr>
          <p:spPr>
            <a:xfrm>
              <a:off x="2764080" y="584532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Tree>
  </p:cSld>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819"/>
                                        </p:tgtEl>
                                        <p:attrNameLst>
                                          <p:attrName>style.visibility</p:attrName>
                                        </p:attrNameLst>
                                      </p:cBhvr>
                                      <p:to>
                                        <p:strVal val="visible"/>
                                      </p:to>
                                    </p:set>
                                    <p:animEffect filter="fade" transition="in">
                                      <p:cBhvr additive="repl">
                                        <p:cTn id="122" dur="500"/>
                                        <p:tgtEl>
                                          <p:spTgt spid="819"/>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83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83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833"/>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8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8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40" name="Group 1"/>
          <p:cNvGrpSpPr/>
          <p:nvPr/>
        </p:nvGrpSpPr>
        <p:grpSpPr>
          <a:xfrm>
            <a:off x="2764080" y="5437080"/>
            <a:ext cx="1023120" cy="591120"/>
            <a:chOff x="2764080" y="5437080"/>
            <a:chExt cx="1023120" cy="591120"/>
          </a:xfrm>
        </p:grpSpPr>
        <p:sp>
          <p:nvSpPr>
            <p:cNvPr id="841" name="CustomShape 2"/>
            <p:cNvSpPr/>
            <p:nvPr/>
          </p:nvSpPr>
          <p:spPr>
            <a:xfrm>
              <a:off x="2764080" y="543708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842" name="CustomShape 3"/>
            <p:cNvSpPr/>
            <p:nvPr/>
          </p:nvSpPr>
          <p:spPr>
            <a:xfrm>
              <a:off x="2764080" y="584532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
        <p:nvSpPr>
          <p:cNvPr id="843" name="CustomShape 4"/>
          <p:cNvSpPr/>
          <p:nvPr/>
        </p:nvSpPr>
        <p:spPr>
          <a:xfrm>
            <a:off x="914760" y="455112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44" name="Line 5"/>
          <p:cNvSpPr/>
          <p:nvPr/>
        </p:nvSpPr>
        <p:spPr>
          <a:xfrm>
            <a:off x="0" y="3619080"/>
            <a:ext cx="9553320" cy="360"/>
          </a:xfrm>
          <a:prstGeom prst="line">
            <a:avLst/>
          </a:prstGeom>
          <a:ln w="38160">
            <a:solidFill>
              <a:srgbClr val="ffffff"/>
            </a:solidFill>
            <a:custDash>
              <a:ds d="300000" sp="100000"/>
            </a:custDash>
            <a:round/>
          </a:ln>
        </p:spPr>
        <p:style>
          <a:lnRef idx="0"/>
          <a:fillRef idx="0"/>
          <a:effectRef idx="0"/>
          <a:fontRef idx="minor"/>
        </p:style>
      </p:sp>
      <p:sp>
        <p:nvSpPr>
          <p:cNvPr id="845" name="TextShape 6"/>
          <p:cNvSpPr txBox="1"/>
          <p:nvPr/>
        </p:nvSpPr>
        <p:spPr>
          <a:xfrm>
            <a:off x="142920" y="6840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846" name="TextShape 7"/>
          <p:cNvSpPr txBox="1"/>
          <p:nvPr/>
        </p:nvSpPr>
        <p:spPr>
          <a:xfrm>
            <a:off x="300240" y="9540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I/O Processing</a:t>
            </a:r>
            <a:endParaRPr b="0" lang="en-US" sz="4400" spc="-1" strike="noStrike">
              <a:solidFill>
                <a:srgbClr val="ffffff"/>
              </a:solidFill>
              <a:latin typeface="Segoe UI Light"/>
            </a:endParaRPr>
          </a:p>
        </p:txBody>
      </p:sp>
      <p:sp>
        <p:nvSpPr>
          <p:cNvPr id="847" name="TextShape 8"/>
          <p:cNvSpPr txBox="1"/>
          <p:nvPr/>
        </p:nvSpPr>
        <p:spPr>
          <a:xfrm>
            <a:off x="634680" y="591156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848" name="CustomShape 9"/>
          <p:cNvSpPr/>
          <p:nvPr/>
        </p:nvSpPr>
        <p:spPr>
          <a:xfrm rot="16200000">
            <a:off x="9984960" y="4723560"/>
            <a:ext cx="29214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849" name="CustomShape 10"/>
          <p:cNvSpPr/>
          <p:nvPr/>
        </p:nvSpPr>
        <p:spPr>
          <a:xfrm>
            <a:off x="11012400" y="2910960"/>
            <a:ext cx="1132560" cy="67068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1800" spc="-1" strike="noStrike">
                <a:solidFill>
                  <a:srgbClr val="ffffff"/>
                </a:solidFill>
                <a:latin typeface="Segoe UI Light"/>
              </a:rPr>
              <a:t>Physical</a:t>
            </a:r>
            <a:endParaRPr b="0" lang="de-AT" sz="1800" spc="-1" strike="noStrike">
              <a:latin typeface="Arial"/>
            </a:endParaRPr>
          </a:p>
          <a:p>
            <a:pPr algn="ctr">
              <a:lnSpc>
                <a:spcPct val="100000"/>
              </a:lnSpc>
            </a:pPr>
            <a:r>
              <a:rPr b="1" lang="de-AT" sz="1800" spc="-1" strike="noStrike">
                <a:solidFill>
                  <a:srgbClr val="ffffff"/>
                </a:solidFill>
                <a:latin typeface="Segoe UI Light"/>
              </a:rPr>
              <a:t>Memory</a:t>
            </a:r>
            <a:endParaRPr b="0" lang="de-AT" sz="1800" spc="-1" strike="noStrike">
              <a:latin typeface="Arial"/>
            </a:endParaRPr>
          </a:p>
        </p:txBody>
      </p:sp>
      <p:sp>
        <p:nvSpPr>
          <p:cNvPr id="850" name="CustomShape 11"/>
          <p:cNvSpPr/>
          <p:nvPr/>
        </p:nvSpPr>
        <p:spPr>
          <a:xfrm>
            <a:off x="9225360" y="2032920"/>
            <a:ext cx="1786680" cy="239364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51" name="CustomShape 12"/>
          <p:cNvSpPr/>
          <p:nvPr/>
        </p:nvSpPr>
        <p:spPr>
          <a:xfrm rot="16200000">
            <a:off x="11324880" y="3993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852" name="CustomShape 13"/>
          <p:cNvSpPr/>
          <p:nvPr/>
        </p:nvSpPr>
        <p:spPr>
          <a:xfrm flipV="1">
            <a:off x="1420560" y="6027120"/>
            <a:ext cx="1647360" cy="519480"/>
          </a:xfrm>
          <a:prstGeom prst="bentConnector2">
            <a:avLst/>
          </a:prstGeom>
          <a:noFill/>
          <a:ln w="57240">
            <a:solidFill>
              <a:srgbClr val="ffffff"/>
            </a:solidFill>
            <a:round/>
            <a:tailEnd len="med" type="triangle" w="med"/>
          </a:ln>
        </p:spPr>
        <p:style>
          <a:lnRef idx="0"/>
          <a:fillRef idx="0"/>
          <a:effectRef idx="0"/>
          <a:fontRef idx="minor"/>
        </p:style>
      </p:sp>
      <p:sp>
        <p:nvSpPr>
          <p:cNvPr id="853" name="CustomShape 14"/>
          <p:cNvSpPr/>
          <p:nvPr/>
        </p:nvSpPr>
        <p:spPr>
          <a:xfrm>
            <a:off x="3837240" y="5783760"/>
            <a:ext cx="7174800" cy="2613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54" name="CustomShape 15"/>
          <p:cNvSpPr/>
          <p:nvPr/>
        </p:nvSpPr>
        <p:spPr>
          <a:xfrm rot="16200000">
            <a:off x="11324880" y="561240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855" name="CustomShape 16"/>
          <p:cNvSpPr/>
          <p:nvPr/>
        </p:nvSpPr>
        <p:spPr>
          <a:xfrm>
            <a:off x="7728840" y="5469480"/>
            <a:ext cx="1132560" cy="39636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1800" spc="-1" strike="noStrike">
                <a:solidFill>
                  <a:srgbClr val="ffffff"/>
                </a:solidFill>
                <a:latin typeface="Segoe UI Light"/>
              </a:rPr>
              <a:t>DMA</a:t>
            </a:r>
            <a:endParaRPr b="0" lang="de-AT" sz="1800" spc="-1" strike="noStrike">
              <a:latin typeface="Arial"/>
            </a:endParaRPr>
          </a:p>
        </p:txBody>
      </p:sp>
      <p:sp>
        <p:nvSpPr>
          <p:cNvPr id="856" name="CustomShape 17"/>
          <p:cNvSpPr/>
          <p:nvPr/>
        </p:nvSpPr>
        <p:spPr>
          <a:xfrm rot="16200000">
            <a:off x="9771840" y="4782600"/>
            <a:ext cx="1552680" cy="731160"/>
          </a:xfrm>
          <a:prstGeom prst="curvedDownArrow">
            <a:avLst>
              <a:gd name="adj1" fmla="val 25000"/>
              <a:gd name="adj2" fmla="val 50000"/>
              <a:gd name="adj3" fmla="val 25000"/>
            </a:avLst>
          </a:prstGeom>
          <a:solidFill>
            <a:srgbClr val="65bc46"/>
          </a:solidFill>
          <a:ln w="9360">
            <a:noFill/>
          </a:ln>
          <a:effectLst>
            <a:outerShdw dist="23040" dir="5400000">
              <a:srgbClr val="000000">
                <a:alpha val="35000"/>
              </a:srgbClr>
            </a:outerShdw>
          </a:effectLst>
        </p:spPr>
        <p:style>
          <a:lnRef idx="0"/>
          <a:fillRef idx="0"/>
          <a:effectRef idx="0"/>
          <a:fontRef idx="minor"/>
        </p:style>
      </p:sp>
      <p:sp>
        <p:nvSpPr>
          <p:cNvPr id="857" name="CustomShape 18"/>
          <p:cNvSpPr/>
          <p:nvPr/>
        </p:nvSpPr>
        <p:spPr>
          <a:xfrm>
            <a:off x="5138640" y="4898880"/>
            <a:ext cx="5043960" cy="2944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58" name="CustomShape 19"/>
          <p:cNvSpPr/>
          <p:nvPr/>
        </p:nvSpPr>
        <p:spPr>
          <a:xfrm flipV="1">
            <a:off x="3579120" y="5098320"/>
            <a:ext cx="360" cy="5410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59" name="CustomShape 20"/>
          <p:cNvSpPr/>
          <p:nvPr/>
        </p:nvSpPr>
        <p:spPr>
          <a:xfrm>
            <a:off x="3960" y="328068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
        <p:nvSpPr>
          <p:cNvPr id="860" name="CustomShape 21"/>
          <p:cNvSpPr/>
          <p:nvPr/>
        </p:nvSpPr>
        <p:spPr>
          <a:xfrm>
            <a:off x="757656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Initiation</a:t>
            </a:r>
            <a:endParaRPr b="0" lang="de-AT" sz="1600" spc="-1" strike="noStrike">
              <a:latin typeface="Arial"/>
            </a:endParaRPr>
          </a:p>
        </p:txBody>
      </p:sp>
      <p:sp>
        <p:nvSpPr>
          <p:cNvPr id="861" name="CustomShape 22"/>
          <p:cNvSpPr/>
          <p:nvPr/>
        </p:nvSpPr>
        <p:spPr>
          <a:xfrm>
            <a:off x="9025920" y="40680"/>
            <a:ext cx="1665000" cy="617400"/>
          </a:xfrm>
          <a:prstGeom prst="chevron">
            <a:avLst>
              <a:gd name="adj" fmla="val 50000"/>
            </a:avLst>
          </a:prstGeom>
          <a:solidFill>
            <a:srgbClr val="65bc46"/>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232323"/>
                </a:solidFill>
                <a:latin typeface="Segoe UI Light"/>
              </a:rPr>
              <a:t>I/O Processing</a:t>
            </a:r>
            <a:endParaRPr b="0" lang="de-AT" sz="1600" spc="-1" strike="noStrike">
              <a:latin typeface="Arial"/>
            </a:endParaRPr>
          </a:p>
        </p:txBody>
      </p:sp>
      <p:sp>
        <p:nvSpPr>
          <p:cNvPr id="862" name="CustomShape 23"/>
          <p:cNvSpPr/>
          <p:nvPr/>
        </p:nvSpPr>
        <p:spPr>
          <a:xfrm>
            <a:off x="1046844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Completion</a:t>
            </a:r>
            <a:endParaRPr b="0" lang="de-AT" sz="1600" spc="-1" strike="noStrike">
              <a:latin typeface="Arial"/>
            </a:endParaRPr>
          </a:p>
        </p:txBody>
      </p:sp>
      <p:sp>
        <p:nvSpPr>
          <p:cNvPr id="863" name="CustomShape 24"/>
          <p:cNvSpPr/>
          <p:nvPr/>
        </p:nvSpPr>
        <p:spPr>
          <a:xfrm rot="16200000">
            <a:off x="7782120" y="1979640"/>
            <a:ext cx="20160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864" name="CustomShape 25"/>
          <p:cNvSpPr/>
          <p:nvPr/>
        </p:nvSpPr>
        <p:spPr>
          <a:xfrm rot="16200000">
            <a:off x="8670600" y="1599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865" name="CustomShape 26"/>
          <p:cNvSpPr/>
          <p:nvPr/>
        </p:nvSpPr>
        <p:spPr>
          <a:xfrm>
            <a:off x="8724600" y="1110960"/>
            <a:ext cx="218376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Virtual Address</a:t>
            </a:r>
            <a:endParaRPr b="0" lang="de-AT" sz="1800" spc="-1" strike="noStrike">
              <a:latin typeface="Arial"/>
            </a:endParaRPr>
          </a:p>
          <a:p>
            <a:pPr algn="ctr">
              <a:lnSpc>
                <a:spcPct val="100000"/>
              </a:lnSpc>
            </a:pPr>
            <a:r>
              <a:rPr b="1" lang="de-AT" sz="1800" spc="-1" strike="noStrike">
                <a:solidFill>
                  <a:srgbClr val="ffffff"/>
                </a:solidFill>
                <a:latin typeface="Segoe UI Light"/>
              </a:rPr>
              <a:t>Space</a:t>
            </a:r>
            <a:endParaRPr b="0" lang="de-AT" sz="1800" spc="-1" strike="noStrike">
              <a:latin typeface="Arial"/>
            </a:endParaRPr>
          </a:p>
        </p:txBody>
      </p:sp>
      <p:sp>
        <p:nvSpPr>
          <p:cNvPr id="866" name="CustomShape 27"/>
          <p:cNvSpPr/>
          <p:nvPr/>
        </p:nvSpPr>
        <p:spPr>
          <a:xfrm>
            <a:off x="914760" y="368856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67" name="CustomShape 28"/>
          <p:cNvSpPr/>
          <p:nvPr/>
        </p:nvSpPr>
        <p:spPr>
          <a:xfrm>
            <a:off x="914760" y="282600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68" name="CustomShape 29"/>
          <p:cNvSpPr/>
          <p:nvPr/>
        </p:nvSpPr>
        <p:spPr>
          <a:xfrm>
            <a:off x="914760" y="196344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69" name="CustomShape 30"/>
          <p:cNvSpPr/>
          <p:nvPr/>
        </p:nvSpPr>
        <p:spPr>
          <a:xfrm>
            <a:off x="970920" y="203220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870" name="CustomShape 31"/>
          <p:cNvSpPr/>
          <p:nvPr/>
        </p:nvSpPr>
        <p:spPr>
          <a:xfrm>
            <a:off x="971280" y="287712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871" name="CustomShape 32"/>
          <p:cNvSpPr/>
          <p:nvPr/>
        </p:nvSpPr>
        <p:spPr>
          <a:xfrm>
            <a:off x="974880" y="375588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872" name="CustomShape 33"/>
          <p:cNvSpPr/>
          <p:nvPr/>
        </p:nvSpPr>
        <p:spPr>
          <a:xfrm>
            <a:off x="974880" y="463068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873" name="CustomShape 34"/>
          <p:cNvSpPr/>
          <p:nvPr/>
        </p:nvSpPr>
        <p:spPr>
          <a:xfrm>
            <a:off x="3497040" y="4762080"/>
            <a:ext cx="1831320" cy="36288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I/O Request</a:t>
            </a:r>
            <a:endParaRPr b="0" lang="de-AT" sz="1900" spc="-1" strike="noStrike">
              <a:latin typeface="Arial"/>
            </a:endParaRPr>
          </a:p>
        </p:txBody>
      </p:sp>
      <p:sp>
        <p:nvSpPr>
          <p:cNvPr id="874" name="CustomShape 35"/>
          <p:cNvSpPr/>
          <p:nvPr/>
        </p:nvSpPr>
        <p:spPr>
          <a:xfrm>
            <a:off x="1104840" y="1096920"/>
            <a:ext cx="4696920" cy="48780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2400" spc="-1" strike="noStrike">
                <a:solidFill>
                  <a:srgbClr val="ffffff"/>
                </a:solidFill>
                <a:latin typeface="Consolas"/>
              </a:rPr>
              <a:t>WSARecv(socket, buffer)</a:t>
            </a:r>
            <a:endParaRPr b="0" lang="de-AT" sz="2400" spc="-1" strike="noStrike">
              <a:latin typeface="Arial"/>
            </a:endParaRPr>
          </a:p>
        </p:txBody>
      </p:sp>
      <p:sp>
        <p:nvSpPr>
          <p:cNvPr id="875" name="CustomShape 36"/>
          <p:cNvSpPr/>
          <p:nvPr/>
        </p:nvSpPr>
        <p:spPr>
          <a:xfrm>
            <a:off x="4245480" y="1532160"/>
            <a:ext cx="4112280" cy="4939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85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853"/>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85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85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857"/>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85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914760" y="455112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77" name="CustomShape 2"/>
          <p:cNvSpPr/>
          <p:nvPr/>
        </p:nvSpPr>
        <p:spPr>
          <a:xfrm>
            <a:off x="914760" y="368856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78" name="CustomShape 3"/>
          <p:cNvSpPr/>
          <p:nvPr/>
        </p:nvSpPr>
        <p:spPr>
          <a:xfrm>
            <a:off x="914760" y="282600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79" name="CustomShape 4"/>
          <p:cNvSpPr/>
          <p:nvPr/>
        </p:nvSpPr>
        <p:spPr>
          <a:xfrm>
            <a:off x="914760" y="1963440"/>
            <a:ext cx="545616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880" name="CustomShape 5"/>
          <p:cNvSpPr/>
          <p:nvPr/>
        </p:nvSpPr>
        <p:spPr>
          <a:xfrm>
            <a:off x="970920" y="203220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881" name="CustomShape 6"/>
          <p:cNvSpPr/>
          <p:nvPr/>
        </p:nvSpPr>
        <p:spPr>
          <a:xfrm>
            <a:off x="971280" y="287712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882" name="CustomShape 7"/>
          <p:cNvSpPr/>
          <p:nvPr/>
        </p:nvSpPr>
        <p:spPr>
          <a:xfrm>
            <a:off x="974880" y="375588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883" name="CustomShape 8"/>
          <p:cNvSpPr/>
          <p:nvPr/>
        </p:nvSpPr>
        <p:spPr>
          <a:xfrm>
            <a:off x="974880" y="463068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884" name="Line 9"/>
          <p:cNvSpPr/>
          <p:nvPr/>
        </p:nvSpPr>
        <p:spPr>
          <a:xfrm>
            <a:off x="0" y="3619080"/>
            <a:ext cx="9553320" cy="360"/>
          </a:xfrm>
          <a:prstGeom prst="line">
            <a:avLst/>
          </a:prstGeom>
          <a:ln w="38160">
            <a:solidFill>
              <a:srgbClr val="ffffff"/>
            </a:solidFill>
            <a:custDash>
              <a:ds d="300000" sp="100000"/>
            </a:custDash>
            <a:round/>
          </a:ln>
        </p:spPr>
        <p:style>
          <a:lnRef idx="0"/>
          <a:fillRef idx="0"/>
          <a:effectRef idx="0"/>
          <a:fontRef idx="minor"/>
        </p:style>
      </p:sp>
      <p:sp>
        <p:nvSpPr>
          <p:cNvPr id="885" name="TextShape 10"/>
          <p:cNvSpPr txBox="1"/>
          <p:nvPr/>
        </p:nvSpPr>
        <p:spPr>
          <a:xfrm>
            <a:off x="142920" y="6948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886" name="TextShape 11"/>
          <p:cNvSpPr txBox="1"/>
          <p:nvPr/>
        </p:nvSpPr>
        <p:spPr>
          <a:xfrm>
            <a:off x="300240" y="9540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I/O Completion</a:t>
            </a:r>
            <a:endParaRPr b="0" lang="en-US" sz="4400" spc="-1" strike="noStrike">
              <a:solidFill>
                <a:srgbClr val="ffffff"/>
              </a:solidFill>
              <a:latin typeface="Segoe UI Light"/>
            </a:endParaRPr>
          </a:p>
        </p:txBody>
      </p:sp>
      <p:sp>
        <p:nvSpPr>
          <p:cNvPr id="887" name="TextShape 12"/>
          <p:cNvSpPr txBox="1"/>
          <p:nvPr/>
        </p:nvSpPr>
        <p:spPr>
          <a:xfrm>
            <a:off x="634680" y="591156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888" name="CustomShape 13"/>
          <p:cNvSpPr/>
          <p:nvPr/>
        </p:nvSpPr>
        <p:spPr>
          <a:xfrm rot="16200000">
            <a:off x="9984960" y="4723560"/>
            <a:ext cx="29214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889" name="CustomShape 14"/>
          <p:cNvSpPr/>
          <p:nvPr/>
        </p:nvSpPr>
        <p:spPr>
          <a:xfrm>
            <a:off x="11012400" y="2910960"/>
            <a:ext cx="1132560" cy="67068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1800" spc="-1" strike="noStrike">
                <a:solidFill>
                  <a:srgbClr val="ffffff"/>
                </a:solidFill>
                <a:latin typeface="Segoe UI Light"/>
              </a:rPr>
              <a:t>Physical</a:t>
            </a:r>
            <a:endParaRPr b="0" lang="de-AT" sz="1800" spc="-1" strike="noStrike">
              <a:latin typeface="Arial"/>
            </a:endParaRPr>
          </a:p>
          <a:p>
            <a:pPr algn="ctr">
              <a:lnSpc>
                <a:spcPct val="100000"/>
              </a:lnSpc>
            </a:pPr>
            <a:r>
              <a:rPr b="1" lang="de-AT" sz="1800" spc="-1" strike="noStrike">
                <a:solidFill>
                  <a:srgbClr val="ffffff"/>
                </a:solidFill>
                <a:latin typeface="Segoe UI Light"/>
              </a:rPr>
              <a:t>Memory</a:t>
            </a:r>
            <a:endParaRPr b="0" lang="de-AT" sz="1800" spc="-1" strike="noStrike">
              <a:latin typeface="Arial"/>
            </a:endParaRPr>
          </a:p>
        </p:txBody>
      </p:sp>
      <p:sp>
        <p:nvSpPr>
          <p:cNvPr id="890" name="CustomShape 15"/>
          <p:cNvSpPr/>
          <p:nvPr/>
        </p:nvSpPr>
        <p:spPr>
          <a:xfrm>
            <a:off x="9225360" y="2032920"/>
            <a:ext cx="1786680" cy="239364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891" name="CustomShape 16"/>
          <p:cNvSpPr/>
          <p:nvPr/>
        </p:nvSpPr>
        <p:spPr>
          <a:xfrm rot="16200000">
            <a:off x="11324880" y="3993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892" name="CustomShape 17"/>
          <p:cNvSpPr/>
          <p:nvPr/>
        </p:nvSpPr>
        <p:spPr>
          <a:xfrm flipV="1">
            <a:off x="3903120" y="4057200"/>
            <a:ext cx="360" cy="5893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grpSp>
        <p:nvGrpSpPr>
          <p:cNvPr id="893" name="Group 18"/>
          <p:cNvGrpSpPr/>
          <p:nvPr/>
        </p:nvGrpSpPr>
        <p:grpSpPr>
          <a:xfrm>
            <a:off x="5302800" y="3839040"/>
            <a:ext cx="335880" cy="466560"/>
            <a:chOff x="5302800" y="3839040"/>
            <a:chExt cx="335880" cy="466560"/>
          </a:xfrm>
        </p:grpSpPr>
        <p:sp>
          <p:nvSpPr>
            <p:cNvPr id="894" name="Line 19"/>
            <p:cNvSpPr/>
            <p:nvPr/>
          </p:nvSpPr>
          <p:spPr>
            <a:xfrm flipV="1">
              <a:off x="5636160" y="3839040"/>
              <a:ext cx="360" cy="466560"/>
            </a:xfrm>
            <a:prstGeom prst="line">
              <a:avLst/>
            </a:prstGeom>
            <a:ln w="28440">
              <a:solidFill>
                <a:srgbClr val="ffffff"/>
              </a:solidFill>
              <a:round/>
            </a:ln>
          </p:spPr>
          <p:style>
            <a:lnRef idx="0"/>
            <a:fillRef idx="0"/>
            <a:effectRef idx="0"/>
            <a:fontRef idx="minor"/>
          </p:style>
        </p:sp>
        <p:sp>
          <p:nvSpPr>
            <p:cNvPr id="895" name="Line 20"/>
            <p:cNvSpPr/>
            <p:nvPr/>
          </p:nvSpPr>
          <p:spPr>
            <a:xfrm flipV="1">
              <a:off x="5302800" y="3839040"/>
              <a:ext cx="360" cy="466560"/>
            </a:xfrm>
            <a:prstGeom prst="line">
              <a:avLst/>
            </a:prstGeom>
            <a:ln w="28440">
              <a:solidFill>
                <a:srgbClr val="ffffff"/>
              </a:solidFill>
              <a:round/>
            </a:ln>
          </p:spPr>
          <p:style>
            <a:lnRef idx="0"/>
            <a:fillRef idx="0"/>
            <a:effectRef idx="0"/>
            <a:fontRef idx="minor"/>
          </p:style>
        </p:sp>
        <p:sp>
          <p:nvSpPr>
            <p:cNvPr id="896" name="Line 21"/>
            <p:cNvSpPr/>
            <p:nvPr/>
          </p:nvSpPr>
          <p:spPr>
            <a:xfrm>
              <a:off x="5302800" y="3843000"/>
              <a:ext cx="335880" cy="360"/>
            </a:xfrm>
            <a:prstGeom prst="line">
              <a:avLst/>
            </a:prstGeom>
            <a:ln w="28440">
              <a:solidFill>
                <a:srgbClr val="ffffff"/>
              </a:solidFill>
              <a:round/>
            </a:ln>
          </p:spPr>
          <p:style>
            <a:lnRef idx="0"/>
            <a:fillRef idx="0"/>
            <a:effectRef idx="0"/>
            <a:fontRef idx="minor"/>
          </p:style>
        </p:sp>
        <p:sp>
          <p:nvSpPr>
            <p:cNvPr id="897" name="Line 22"/>
            <p:cNvSpPr/>
            <p:nvPr/>
          </p:nvSpPr>
          <p:spPr>
            <a:xfrm>
              <a:off x="5378040" y="3893760"/>
              <a:ext cx="176760" cy="360"/>
            </a:xfrm>
            <a:prstGeom prst="line">
              <a:avLst/>
            </a:prstGeom>
            <a:ln w="28440">
              <a:solidFill>
                <a:srgbClr val="ffffff"/>
              </a:solidFill>
              <a:round/>
            </a:ln>
          </p:spPr>
          <p:style>
            <a:lnRef idx="0"/>
            <a:fillRef idx="0"/>
            <a:effectRef idx="0"/>
            <a:fontRef idx="minor"/>
          </p:style>
        </p:sp>
        <p:sp>
          <p:nvSpPr>
            <p:cNvPr id="898" name="Line 23"/>
            <p:cNvSpPr/>
            <p:nvPr/>
          </p:nvSpPr>
          <p:spPr>
            <a:xfrm>
              <a:off x="5378040" y="3947040"/>
              <a:ext cx="176760" cy="360"/>
            </a:xfrm>
            <a:prstGeom prst="line">
              <a:avLst/>
            </a:prstGeom>
            <a:ln w="28440">
              <a:solidFill>
                <a:srgbClr val="ffffff"/>
              </a:solidFill>
              <a:round/>
            </a:ln>
          </p:spPr>
          <p:style>
            <a:lnRef idx="0"/>
            <a:fillRef idx="0"/>
            <a:effectRef idx="0"/>
            <a:fontRef idx="minor"/>
          </p:style>
        </p:sp>
        <p:sp>
          <p:nvSpPr>
            <p:cNvPr id="899" name="Line 24"/>
            <p:cNvSpPr/>
            <p:nvPr/>
          </p:nvSpPr>
          <p:spPr>
            <a:xfrm>
              <a:off x="5378040" y="4002480"/>
              <a:ext cx="176760" cy="360"/>
            </a:xfrm>
            <a:prstGeom prst="line">
              <a:avLst/>
            </a:prstGeom>
            <a:ln w="28440">
              <a:solidFill>
                <a:srgbClr val="ffffff"/>
              </a:solidFill>
              <a:round/>
            </a:ln>
          </p:spPr>
          <p:style>
            <a:lnRef idx="0"/>
            <a:fillRef idx="0"/>
            <a:effectRef idx="0"/>
            <a:fontRef idx="minor"/>
          </p:style>
        </p:sp>
        <p:sp>
          <p:nvSpPr>
            <p:cNvPr id="900" name="Line 25"/>
            <p:cNvSpPr/>
            <p:nvPr/>
          </p:nvSpPr>
          <p:spPr>
            <a:xfrm>
              <a:off x="5378040" y="4058280"/>
              <a:ext cx="176760" cy="360"/>
            </a:xfrm>
            <a:prstGeom prst="line">
              <a:avLst/>
            </a:prstGeom>
            <a:ln w="28440">
              <a:solidFill>
                <a:srgbClr val="ffffff"/>
              </a:solidFill>
              <a:round/>
            </a:ln>
          </p:spPr>
          <p:style>
            <a:lnRef idx="0"/>
            <a:fillRef idx="0"/>
            <a:effectRef idx="0"/>
            <a:fontRef idx="minor"/>
          </p:style>
        </p:sp>
      </p:grpSp>
      <p:sp>
        <p:nvSpPr>
          <p:cNvPr id="901" name="CustomShape 26"/>
          <p:cNvSpPr/>
          <p:nvPr/>
        </p:nvSpPr>
        <p:spPr>
          <a:xfrm flipV="1">
            <a:off x="4055760" y="4088520"/>
            <a:ext cx="1247040" cy="3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02" name="CustomShape 27"/>
          <p:cNvSpPr/>
          <p:nvPr/>
        </p:nvSpPr>
        <p:spPr>
          <a:xfrm>
            <a:off x="1585080" y="2153880"/>
            <a:ext cx="4826160" cy="48780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2400" spc="-1" strike="noStrike">
                <a:solidFill>
                  <a:srgbClr val="ffffff"/>
                </a:solidFill>
                <a:latin typeface="Consolas"/>
              </a:rPr>
              <a:t>GetQueuedCompletionStatus()</a:t>
            </a:r>
            <a:endParaRPr b="0" lang="de-AT" sz="2400" spc="-1" strike="noStrike">
              <a:latin typeface="Arial"/>
            </a:endParaRPr>
          </a:p>
        </p:txBody>
      </p:sp>
      <p:sp>
        <p:nvSpPr>
          <p:cNvPr id="903" name="CustomShape 28"/>
          <p:cNvSpPr/>
          <p:nvPr/>
        </p:nvSpPr>
        <p:spPr>
          <a:xfrm>
            <a:off x="5466600" y="2554200"/>
            <a:ext cx="360" cy="12844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grpSp>
        <p:nvGrpSpPr>
          <p:cNvPr id="904" name="Group 29"/>
          <p:cNvGrpSpPr/>
          <p:nvPr/>
        </p:nvGrpSpPr>
        <p:grpSpPr>
          <a:xfrm>
            <a:off x="2764080" y="5437080"/>
            <a:ext cx="1023120" cy="591120"/>
            <a:chOff x="2764080" y="5437080"/>
            <a:chExt cx="1023120" cy="591120"/>
          </a:xfrm>
        </p:grpSpPr>
        <p:sp>
          <p:nvSpPr>
            <p:cNvPr id="905" name="CustomShape 30"/>
            <p:cNvSpPr/>
            <p:nvPr/>
          </p:nvSpPr>
          <p:spPr>
            <a:xfrm>
              <a:off x="2764080" y="543708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906" name="CustomShape 31"/>
            <p:cNvSpPr/>
            <p:nvPr/>
          </p:nvSpPr>
          <p:spPr>
            <a:xfrm>
              <a:off x="2764080" y="584532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
        <p:nvSpPr>
          <p:cNvPr id="907" name="CustomShape 32"/>
          <p:cNvSpPr/>
          <p:nvPr/>
        </p:nvSpPr>
        <p:spPr>
          <a:xfrm>
            <a:off x="3960" y="328068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
        <p:nvSpPr>
          <p:cNvPr id="908" name="CustomShape 33"/>
          <p:cNvSpPr/>
          <p:nvPr/>
        </p:nvSpPr>
        <p:spPr>
          <a:xfrm>
            <a:off x="757656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Initiation</a:t>
            </a:r>
            <a:endParaRPr b="0" lang="de-AT" sz="1600" spc="-1" strike="noStrike">
              <a:latin typeface="Arial"/>
            </a:endParaRPr>
          </a:p>
        </p:txBody>
      </p:sp>
      <p:sp>
        <p:nvSpPr>
          <p:cNvPr id="909" name="CustomShape 34"/>
          <p:cNvSpPr/>
          <p:nvPr/>
        </p:nvSpPr>
        <p:spPr>
          <a:xfrm>
            <a:off x="9025920" y="40680"/>
            <a:ext cx="1665000" cy="617400"/>
          </a:xfrm>
          <a:prstGeom prst="chevron">
            <a:avLst>
              <a:gd name="adj" fmla="val 50000"/>
            </a:avLst>
          </a:prstGeom>
          <a:solidFill>
            <a:srgbClr val="b0d685"/>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919191"/>
                </a:solidFill>
                <a:latin typeface="Segoe UI Light"/>
              </a:rPr>
              <a:t>I/O Processing</a:t>
            </a:r>
            <a:endParaRPr b="0" lang="de-AT" sz="1600" spc="-1" strike="noStrike">
              <a:latin typeface="Arial"/>
            </a:endParaRPr>
          </a:p>
        </p:txBody>
      </p:sp>
      <p:sp>
        <p:nvSpPr>
          <p:cNvPr id="910" name="CustomShape 35"/>
          <p:cNvSpPr/>
          <p:nvPr/>
        </p:nvSpPr>
        <p:spPr>
          <a:xfrm>
            <a:off x="10468440" y="40680"/>
            <a:ext cx="1665000" cy="617400"/>
          </a:xfrm>
          <a:prstGeom prst="chevron">
            <a:avLst>
              <a:gd name="adj" fmla="val 50000"/>
            </a:avLst>
          </a:prstGeom>
          <a:solidFill>
            <a:srgbClr val="65bc46"/>
          </a:solidFill>
          <a:ln w="25560">
            <a:noFill/>
          </a:ln>
        </p:spPr>
        <p:style>
          <a:lnRef idx="0"/>
          <a:fillRef idx="0"/>
          <a:effectRef idx="0"/>
          <a:fontRef idx="minor"/>
        </p:style>
        <p:txBody>
          <a:bodyPr lIns="0" rIns="0" tIns="91440" bIns="91440" anchor="ctr"/>
          <a:p>
            <a:pPr algn="ctr">
              <a:lnSpc>
                <a:spcPct val="100000"/>
              </a:lnSpc>
            </a:pPr>
            <a:r>
              <a:rPr b="1" lang="de-AT" sz="1600" spc="-1" strike="noStrike">
                <a:solidFill>
                  <a:srgbClr val="232323"/>
                </a:solidFill>
                <a:latin typeface="Segoe UI Light"/>
              </a:rPr>
              <a:t>I/O Completion</a:t>
            </a:r>
            <a:endParaRPr b="0" lang="de-AT" sz="1600" spc="-1" strike="noStrike">
              <a:latin typeface="Arial"/>
            </a:endParaRPr>
          </a:p>
        </p:txBody>
      </p:sp>
      <p:sp>
        <p:nvSpPr>
          <p:cNvPr id="911" name="CustomShape 36"/>
          <p:cNvSpPr/>
          <p:nvPr/>
        </p:nvSpPr>
        <p:spPr>
          <a:xfrm rot="16200000">
            <a:off x="7782120" y="1979640"/>
            <a:ext cx="20160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912" name="CustomShape 37"/>
          <p:cNvSpPr/>
          <p:nvPr/>
        </p:nvSpPr>
        <p:spPr>
          <a:xfrm rot="16200000">
            <a:off x="8670600" y="1599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913" name="CustomShape 38"/>
          <p:cNvSpPr/>
          <p:nvPr/>
        </p:nvSpPr>
        <p:spPr>
          <a:xfrm>
            <a:off x="8724600" y="1110960"/>
            <a:ext cx="218376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Virtual Address</a:t>
            </a:r>
            <a:endParaRPr b="0" lang="de-AT" sz="1800" spc="-1" strike="noStrike">
              <a:latin typeface="Arial"/>
            </a:endParaRPr>
          </a:p>
          <a:p>
            <a:pPr algn="ctr">
              <a:lnSpc>
                <a:spcPct val="100000"/>
              </a:lnSpc>
            </a:pPr>
            <a:r>
              <a:rPr b="1" lang="de-AT" sz="1800" spc="-1" strike="noStrike">
                <a:solidFill>
                  <a:srgbClr val="ffffff"/>
                </a:solidFill>
                <a:latin typeface="Segoe UI Light"/>
              </a:rPr>
              <a:t>Space</a:t>
            </a:r>
            <a:endParaRPr b="0" lang="de-AT" sz="1800" spc="-1" strike="noStrike">
              <a:latin typeface="Arial"/>
            </a:endParaRPr>
          </a:p>
        </p:txBody>
      </p:sp>
      <p:sp>
        <p:nvSpPr>
          <p:cNvPr id="914" name="CustomShape 39"/>
          <p:cNvSpPr/>
          <p:nvPr/>
        </p:nvSpPr>
        <p:spPr>
          <a:xfrm>
            <a:off x="3497040" y="4762080"/>
            <a:ext cx="1831320" cy="36288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I/O Request</a:t>
            </a:r>
            <a:endParaRPr b="0" lang="de-AT" sz="1900" spc="-1" strike="noStrike">
              <a:latin typeface="Arial"/>
            </a:endParaRPr>
          </a:p>
        </p:txBody>
      </p:sp>
      <p:sp>
        <p:nvSpPr>
          <p:cNvPr id="915" name="CustomShape 40"/>
          <p:cNvSpPr/>
          <p:nvPr/>
        </p:nvSpPr>
        <p:spPr>
          <a:xfrm>
            <a:off x="1104840" y="1096920"/>
            <a:ext cx="4696920" cy="48780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2400" spc="-1" strike="noStrike">
                <a:solidFill>
                  <a:srgbClr val="ffffff"/>
                </a:solidFill>
                <a:latin typeface="Consolas"/>
              </a:rPr>
              <a:t>WSARecv(socket, buffer)</a:t>
            </a:r>
            <a:endParaRPr b="0" lang="de-AT" sz="2400" spc="-1" strike="noStrike">
              <a:latin typeface="Arial"/>
            </a:endParaRPr>
          </a:p>
        </p:txBody>
      </p:sp>
      <p:sp>
        <p:nvSpPr>
          <p:cNvPr id="916" name="CustomShape 41"/>
          <p:cNvSpPr/>
          <p:nvPr/>
        </p:nvSpPr>
        <p:spPr>
          <a:xfrm>
            <a:off x="4245480" y="1532160"/>
            <a:ext cx="4112280" cy="4939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89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xit" presetID="1">
                                  <p:stCondLst>
                                    <p:cond delay="0"/>
                                  </p:stCondLst>
                                  <p:childTnLst>
                                    <p:set>
                                      <p:cBhvr>
                                        <p:cTn id="176" dur="1" fill="hold">
                                          <p:stCondLst>
                                            <p:cond delay="0"/>
                                          </p:stCondLst>
                                        </p:cTn>
                                        <p:tgtEl>
                                          <p:spTgt spid="891"/>
                                        </p:tgtEl>
                                        <p:attrNameLst>
                                          <p:attrName>style.visibility</p:attrName>
                                        </p:attrNameLst>
                                      </p:cBhvr>
                                      <p:to>
                                        <p:strVal val="hidden"/>
                                      </p:to>
                                    </p:set>
                                  </p:childTnLst>
                                </p:cTn>
                              </p:par>
                              <p:par>
                                <p:cTn id="177" nodeType="withEffect" fill="hold" presetClass="exit" presetID="1">
                                  <p:stCondLst>
                                    <p:cond delay="0"/>
                                  </p:stCondLst>
                                  <p:childTnLst>
                                    <p:set>
                                      <p:cBhvr>
                                        <p:cTn id="178" dur="1" fill="hold">
                                          <p:stCondLst>
                                            <p:cond delay="0"/>
                                          </p:stCondLst>
                                        </p:cTn>
                                        <p:tgtEl>
                                          <p:spTgt spid="89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901"/>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89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02"/>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90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TextShape 1"/>
          <p:cNvSpPr txBox="1"/>
          <p:nvPr/>
        </p:nvSpPr>
        <p:spPr>
          <a:xfrm>
            <a:off x="453240" y="100944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918" name="TextShape 2"/>
          <p:cNvSpPr txBox="1"/>
          <p:nvPr/>
        </p:nvSpPr>
        <p:spPr>
          <a:xfrm>
            <a:off x="500760" y="21744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Summary</a:t>
            </a:r>
            <a:endParaRPr b="0" lang="en-US" sz="4400" spc="-1" strike="noStrike">
              <a:solidFill>
                <a:srgbClr val="ffffff"/>
              </a:solidFill>
              <a:latin typeface="Segoe UI Light"/>
            </a:endParaRPr>
          </a:p>
        </p:txBody>
      </p:sp>
      <p:sp>
        <p:nvSpPr>
          <p:cNvPr id="919" name="TextShape 3"/>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920" name="TextShape 4"/>
          <p:cNvSpPr txBox="1"/>
          <p:nvPr/>
        </p:nvSpPr>
        <p:spPr>
          <a:xfrm>
            <a:off x="637560" y="1452240"/>
            <a:ext cx="8151480" cy="294804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Single I/O request may involve</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Memory lock &amp; unlock</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Multiple handle look-ups</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Multiple system calls</a:t>
            </a:r>
            <a:endParaRPr b="0" lang="en-US" sz="28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Works fine for general Windows I/O</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Can do much better for demanding apps</a:t>
            </a:r>
            <a:endParaRPr b="0" lang="en-US" sz="3200" spc="-1" strike="noStrike">
              <a:solidFill>
                <a:srgbClr val="ffffff"/>
              </a:solidFill>
              <a:latin typeface="Segoe UI Light"/>
            </a:endParaRPr>
          </a:p>
        </p:txBody>
      </p:sp>
      <p:sp>
        <p:nvSpPr>
          <p:cNvPr id="921" name="CustomShape 5"/>
          <p:cNvSpPr/>
          <p:nvPr/>
        </p:nvSpPr>
        <p:spPr>
          <a:xfrm flipH="1">
            <a:off x="8451360" y="1976760"/>
            <a:ext cx="1507320" cy="1324080"/>
          </a:xfrm>
          <a:prstGeom prst="rect">
            <a:avLst/>
          </a:prstGeom>
          <a:solidFill>
            <a:srgbClr val="65bc46"/>
          </a:solidFill>
          <a:ln w="9360">
            <a:noFill/>
          </a:ln>
          <a:effectLst>
            <a:outerShdw dist="23040" dir="5400000">
              <a:srgbClr val="000000">
                <a:alpha val="35000"/>
              </a:srgbClr>
            </a:outerShdw>
          </a:effectLst>
        </p:spPr>
        <p:style>
          <a:lnRef idx="0"/>
          <a:fillRef idx="0"/>
          <a:effectRef idx="0"/>
          <a:fontRef idx="minor"/>
        </p:style>
        <p:txBody>
          <a:bodyPr anchor="ctr"/>
          <a:p>
            <a:pPr algn="ctr">
              <a:lnSpc>
                <a:spcPct val="100000"/>
              </a:lnSpc>
            </a:pPr>
            <a:r>
              <a:rPr b="1" lang="de-AT" sz="2800" spc="-1" strike="noStrike">
                <a:solidFill>
                  <a:srgbClr val="232323"/>
                </a:solidFill>
                <a:latin typeface="Segoe UI Semibold"/>
              </a:rPr>
              <a:t>RIO</a:t>
            </a:r>
            <a:endParaRPr b="0" lang="de-AT" sz="2800" spc="-1" strike="noStrike">
              <a:latin typeface="Arial"/>
            </a:endParaRPr>
          </a:p>
        </p:txBody>
      </p:sp>
      <p:sp>
        <p:nvSpPr>
          <p:cNvPr id="922" name="CustomShape 6"/>
          <p:cNvSpPr/>
          <p:nvPr/>
        </p:nvSpPr>
        <p:spPr>
          <a:xfrm>
            <a:off x="569160" y="1976760"/>
            <a:ext cx="5565960" cy="361440"/>
          </a:xfrm>
          <a:prstGeom prst="mathMultiply">
            <a:avLst>
              <a:gd name="adj1" fmla="val 23520"/>
            </a:avLst>
          </a:prstGeom>
          <a:solidFill>
            <a:srgbClr val="ef4423">
              <a:alpha val="75000"/>
            </a:srgbClr>
          </a:solidFill>
          <a:ln w="9360">
            <a:noFill/>
          </a:ln>
          <a:effectLst>
            <a:outerShdw dist="23040" dir="5400000">
              <a:srgbClr val="000000">
                <a:alpha val="35000"/>
              </a:srgbClr>
            </a:outerShdw>
          </a:effectLst>
        </p:spPr>
        <p:style>
          <a:lnRef idx="0"/>
          <a:fillRef idx="0"/>
          <a:effectRef idx="0"/>
          <a:fontRef idx="minor"/>
        </p:style>
      </p:sp>
      <p:sp>
        <p:nvSpPr>
          <p:cNvPr id="923" name="CustomShape 7"/>
          <p:cNvSpPr/>
          <p:nvPr/>
        </p:nvSpPr>
        <p:spPr>
          <a:xfrm>
            <a:off x="569160" y="2449800"/>
            <a:ext cx="5565960" cy="361440"/>
          </a:xfrm>
          <a:prstGeom prst="mathMultiply">
            <a:avLst>
              <a:gd name="adj1" fmla="val 23520"/>
            </a:avLst>
          </a:prstGeom>
          <a:solidFill>
            <a:srgbClr val="ef4423">
              <a:alpha val="75000"/>
            </a:srgbClr>
          </a:solidFill>
          <a:ln w="9360">
            <a:noFill/>
          </a:ln>
          <a:effectLst>
            <a:outerShdw dist="23040" dir="5400000">
              <a:srgbClr val="000000">
                <a:alpha val="35000"/>
              </a:srgbClr>
            </a:outerShdw>
          </a:effectLst>
        </p:spPr>
        <p:style>
          <a:lnRef idx="0"/>
          <a:fillRef idx="0"/>
          <a:effectRef idx="0"/>
          <a:fontRef idx="minor"/>
        </p:style>
      </p:sp>
      <p:sp>
        <p:nvSpPr>
          <p:cNvPr id="924" name="CustomShape 8"/>
          <p:cNvSpPr/>
          <p:nvPr/>
        </p:nvSpPr>
        <p:spPr>
          <a:xfrm>
            <a:off x="582840" y="2939400"/>
            <a:ext cx="5565960" cy="361440"/>
          </a:xfrm>
          <a:prstGeom prst="mathMultiply">
            <a:avLst>
              <a:gd name="adj1" fmla="val 23520"/>
            </a:avLst>
          </a:prstGeom>
          <a:solidFill>
            <a:srgbClr val="ef4423">
              <a:alpha val="75000"/>
            </a:srgbClr>
          </a:solidFill>
          <a:ln w="9360">
            <a:noFill/>
          </a:ln>
          <a:effectLst>
            <a:outerShdw dist="23040" dir="5400000">
              <a:srgbClr val="000000">
                <a:alpha val="35000"/>
              </a:srgbClr>
            </a:outerShdw>
          </a:effectLst>
        </p:spPr>
        <p:style>
          <a:lnRef idx="0"/>
          <a:fillRef idx="0"/>
          <a:effectRef idx="0"/>
          <a:fontRef idx="minor"/>
        </p:style>
      </p:sp>
      <p:sp>
        <p:nvSpPr>
          <p:cNvPr id="925" name="CustomShape 9"/>
          <p:cNvSpPr/>
          <p:nvPr/>
        </p:nvSpPr>
        <p:spPr>
          <a:xfrm flipH="1">
            <a:off x="5145120" y="2157480"/>
            <a:ext cx="3206880" cy="360"/>
          </a:xfrm>
          <a:custGeom>
            <a:avLst/>
            <a:gdLst/>
            <a:ahLst/>
            <a:rect l="l" t="t" r="r" b="b"/>
            <a:pathLst>
              <a:path w="21600" h="21600">
                <a:moveTo>
                  <a:pt x="0" y="0"/>
                </a:moveTo>
                <a:lnTo>
                  <a:pt x="21600" y="21600"/>
                </a:lnTo>
              </a:path>
            </a:pathLst>
          </a:custGeom>
          <a:noFill/>
          <a:ln w="57240">
            <a:solidFill>
              <a:srgbClr val="ef4423"/>
            </a:solidFill>
            <a:round/>
            <a:tailEnd len="med" type="triangle" w="med"/>
          </a:ln>
        </p:spPr>
        <p:style>
          <a:lnRef idx="0"/>
          <a:fillRef idx="0"/>
          <a:effectRef idx="0"/>
          <a:fontRef idx="minor"/>
        </p:style>
      </p:sp>
      <p:sp>
        <p:nvSpPr>
          <p:cNvPr id="926" name="CustomShape 10"/>
          <p:cNvSpPr/>
          <p:nvPr/>
        </p:nvSpPr>
        <p:spPr>
          <a:xfrm flipH="1">
            <a:off x="5145120" y="2620440"/>
            <a:ext cx="3206880" cy="360"/>
          </a:xfrm>
          <a:custGeom>
            <a:avLst/>
            <a:gdLst/>
            <a:ahLst/>
            <a:rect l="l" t="t" r="r" b="b"/>
            <a:pathLst>
              <a:path w="21600" h="21600">
                <a:moveTo>
                  <a:pt x="0" y="0"/>
                </a:moveTo>
                <a:lnTo>
                  <a:pt x="21600" y="21600"/>
                </a:lnTo>
              </a:path>
            </a:pathLst>
          </a:custGeom>
          <a:noFill/>
          <a:ln w="57240">
            <a:solidFill>
              <a:srgbClr val="ef4423"/>
            </a:solidFill>
            <a:round/>
            <a:tailEnd len="med" type="triangle" w="med"/>
          </a:ln>
        </p:spPr>
        <p:style>
          <a:lnRef idx="0"/>
          <a:fillRef idx="0"/>
          <a:effectRef idx="0"/>
          <a:fontRef idx="minor"/>
        </p:style>
      </p:sp>
      <p:sp>
        <p:nvSpPr>
          <p:cNvPr id="927" name="CustomShape 11"/>
          <p:cNvSpPr/>
          <p:nvPr/>
        </p:nvSpPr>
        <p:spPr>
          <a:xfrm flipH="1">
            <a:off x="5145120" y="3120120"/>
            <a:ext cx="3206880" cy="360"/>
          </a:xfrm>
          <a:custGeom>
            <a:avLst/>
            <a:gdLst/>
            <a:ahLst/>
            <a:rect l="l" t="t" r="r" b="b"/>
            <a:pathLst>
              <a:path w="21600" h="21600">
                <a:moveTo>
                  <a:pt x="0" y="0"/>
                </a:moveTo>
                <a:lnTo>
                  <a:pt x="21600" y="21600"/>
                </a:lnTo>
              </a:path>
            </a:pathLst>
          </a:custGeom>
          <a:noFill/>
          <a:ln w="57240">
            <a:solidFill>
              <a:srgbClr val="ef4423"/>
            </a:solidFill>
            <a:round/>
            <a:tailEnd len="med" type="triangle" w="med"/>
          </a:ln>
        </p:spPr>
        <p:style>
          <a:lnRef idx="0"/>
          <a:fillRef idx="0"/>
          <a:effectRef idx="0"/>
          <a:fontRef idx="minor"/>
        </p:style>
      </p:sp>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92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925"/>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92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926"/>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92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927"/>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92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CustomShape 1"/>
          <p:cNvSpPr/>
          <p:nvPr/>
        </p:nvSpPr>
        <p:spPr>
          <a:xfrm>
            <a:off x="914760" y="4551120"/>
            <a:ext cx="5892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29" name="Line 2"/>
          <p:cNvSpPr/>
          <p:nvPr/>
        </p:nvSpPr>
        <p:spPr>
          <a:xfrm>
            <a:off x="0" y="3619080"/>
            <a:ext cx="9553320" cy="360"/>
          </a:xfrm>
          <a:prstGeom prst="line">
            <a:avLst/>
          </a:prstGeom>
          <a:ln w="38160">
            <a:solidFill>
              <a:srgbClr val="ffffff"/>
            </a:solidFill>
            <a:custDash>
              <a:ds d="300000" sp="100000"/>
            </a:custDash>
            <a:round/>
          </a:ln>
        </p:spPr>
        <p:style>
          <a:lnRef idx="0"/>
          <a:fillRef idx="0"/>
          <a:effectRef idx="0"/>
          <a:fontRef idx="minor"/>
        </p:style>
      </p:sp>
      <p:sp>
        <p:nvSpPr>
          <p:cNvPr id="930" name="CustomShape 3"/>
          <p:cNvSpPr/>
          <p:nvPr/>
        </p:nvSpPr>
        <p:spPr>
          <a:xfrm>
            <a:off x="3960" y="328068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
        <p:nvSpPr>
          <p:cNvPr id="931" name="CustomShape 4"/>
          <p:cNvSpPr/>
          <p:nvPr/>
        </p:nvSpPr>
        <p:spPr>
          <a:xfrm>
            <a:off x="914760" y="3688560"/>
            <a:ext cx="5892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32" name="CustomShape 5"/>
          <p:cNvSpPr/>
          <p:nvPr/>
        </p:nvSpPr>
        <p:spPr>
          <a:xfrm>
            <a:off x="914760" y="2826000"/>
            <a:ext cx="5892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33" name="CustomShape 6"/>
          <p:cNvSpPr/>
          <p:nvPr/>
        </p:nvSpPr>
        <p:spPr>
          <a:xfrm>
            <a:off x="914760" y="1963440"/>
            <a:ext cx="5892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34" name="CustomShape 7"/>
          <p:cNvSpPr/>
          <p:nvPr/>
        </p:nvSpPr>
        <p:spPr>
          <a:xfrm>
            <a:off x="970920" y="203220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935" name="CustomShape 8"/>
          <p:cNvSpPr/>
          <p:nvPr/>
        </p:nvSpPr>
        <p:spPr>
          <a:xfrm>
            <a:off x="971280" y="287712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936" name="CustomShape 9"/>
          <p:cNvSpPr/>
          <p:nvPr/>
        </p:nvSpPr>
        <p:spPr>
          <a:xfrm>
            <a:off x="974880" y="375588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937" name="CustomShape 10"/>
          <p:cNvSpPr/>
          <p:nvPr/>
        </p:nvSpPr>
        <p:spPr>
          <a:xfrm>
            <a:off x="974880" y="463068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938" name="TextShape 11"/>
          <p:cNvSpPr txBox="1"/>
          <p:nvPr/>
        </p:nvSpPr>
        <p:spPr>
          <a:xfrm>
            <a:off x="142920" y="92808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939" name="TextShape 12"/>
          <p:cNvSpPr txBox="1"/>
          <p:nvPr/>
        </p:nvSpPr>
        <p:spPr>
          <a:xfrm>
            <a:off x="480960" y="218160"/>
            <a:ext cx="11031120" cy="1142640"/>
          </a:xfrm>
          <a:prstGeom prst="rect">
            <a:avLst/>
          </a:prstGeom>
          <a:noFill/>
          <a:ln>
            <a:noFill/>
          </a:ln>
        </p:spPr>
        <p:txBody>
          <a:bodyPr lIns="0" rIns="0" tIns="0" bIns="0">
            <a:normAutofit/>
          </a:bodyPr>
          <a:p>
            <a:pPr>
              <a:lnSpc>
                <a:spcPct val="90000"/>
              </a:lnSpc>
            </a:pPr>
            <a:r>
              <a:rPr b="0" lang="en-US" sz="4400" spc="-97" strike="noStrike">
                <a:solidFill>
                  <a:srgbClr val="ffffff"/>
                </a:solidFill>
                <a:latin typeface="Segoe UI Semibold"/>
              </a:rPr>
              <a:t>RIO Buffer Handling </a:t>
            </a:r>
            <a:endParaRPr b="0" lang="en-US" sz="4400" spc="-1" strike="noStrike">
              <a:solidFill>
                <a:srgbClr val="ffffff"/>
              </a:solidFill>
              <a:latin typeface="Segoe UI Light"/>
            </a:endParaRPr>
          </a:p>
        </p:txBody>
      </p:sp>
      <p:sp>
        <p:nvSpPr>
          <p:cNvPr id="940" name="CustomShape 13"/>
          <p:cNvSpPr/>
          <p:nvPr/>
        </p:nvSpPr>
        <p:spPr>
          <a:xfrm>
            <a:off x="1748160" y="1940040"/>
            <a:ext cx="5059440" cy="366120"/>
          </a:xfrm>
          <a:prstGeom prst="rect">
            <a:avLst/>
          </a:prstGeom>
          <a:noFill/>
          <a:ln>
            <a:noFill/>
          </a:ln>
        </p:spPr>
        <p:style>
          <a:lnRef idx="0"/>
          <a:fillRef idx="0"/>
          <a:effectRef idx="0"/>
          <a:fontRef idx="minor"/>
        </p:style>
        <p:txBody>
          <a:bodyPr lIns="0" rIns="0" tIns="0" bIns="0"/>
          <a:p>
            <a:pPr algn="ctr">
              <a:lnSpc>
                <a:spcPct val="100000"/>
              </a:lnSpc>
            </a:pPr>
            <a:r>
              <a:rPr b="1" lang="de-AT" sz="2400" spc="-1" strike="noStrike">
                <a:solidFill>
                  <a:srgbClr val="ffffff"/>
                </a:solidFill>
                <a:latin typeface="Consolas"/>
              </a:rPr>
              <a:t>RIORegisterBuffer(buffer,size)</a:t>
            </a:r>
            <a:endParaRPr b="0" lang="de-AT" sz="2400" spc="-1" strike="noStrike">
              <a:latin typeface="Arial"/>
            </a:endParaRPr>
          </a:p>
        </p:txBody>
      </p:sp>
      <p:sp>
        <p:nvSpPr>
          <p:cNvPr id="941" name="CustomShape 14"/>
          <p:cNvSpPr/>
          <p:nvPr/>
        </p:nvSpPr>
        <p:spPr>
          <a:xfrm flipV="1">
            <a:off x="6855480" y="2025000"/>
            <a:ext cx="1502280" cy="1270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42" name="CustomShape 15"/>
          <p:cNvSpPr/>
          <p:nvPr/>
        </p:nvSpPr>
        <p:spPr>
          <a:xfrm>
            <a:off x="5105880" y="2554560"/>
            <a:ext cx="360" cy="228348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43" name="CustomShape 16"/>
          <p:cNvSpPr/>
          <p:nvPr/>
        </p:nvSpPr>
        <p:spPr>
          <a:xfrm flipV="1">
            <a:off x="6078240" y="2688840"/>
            <a:ext cx="2160" cy="230940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44" name="CustomShape 17"/>
          <p:cNvSpPr/>
          <p:nvPr/>
        </p:nvSpPr>
        <p:spPr>
          <a:xfrm>
            <a:off x="5616720" y="2309400"/>
            <a:ext cx="927360" cy="366120"/>
          </a:xfrm>
          <a:prstGeom prst="rect">
            <a:avLst/>
          </a:prstGeom>
          <a:noFill/>
          <a:ln>
            <a:noFill/>
          </a:ln>
        </p:spPr>
        <p:style>
          <a:lnRef idx="0"/>
          <a:fillRef idx="0"/>
          <a:effectRef idx="0"/>
          <a:fontRef idx="minor"/>
        </p:style>
        <p:txBody>
          <a:bodyPr lIns="0" rIns="0" tIns="0" bIns="0"/>
          <a:p>
            <a:pPr algn="ctr">
              <a:lnSpc>
                <a:spcPct val="100000"/>
              </a:lnSpc>
            </a:pPr>
            <a:r>
              <a:rPr b="1" lang="de-AT" sz="2400" spc="-1" strike="noStrike">
                <a:solidFill>
                  <a:srgbClr val="ffffff"/>
                </a:solidFill>
                <a:latin typeface="Consolas"/>
              </a:rPr>
              <a:t>rbid</a:t>
            </a:r>
            <a:endParaRPr b="0" lang="de-AT" sz="2400" spc="-1" strike="noStrike">
              <a:latin typeface="Arial"/>
            </a:endParaRPr>
          </a:p>
        </p:txBody>
      </p:sp>
      <p:sp>
        <p:nvSpPr>
          <p:cNvPr id="945" name="CustomShape 18"/>
          <p:cNvSpPr/>
          <p:nvPr/>
        </p:nvSpPr>
        <p:spPr>
          <a:xfrm flipH="1">
            <a:off x="6257520" y="4426920"/>
            <a:ext cx="4753080" cy="6361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46" name="CustomShape 19"/>
          <p:cNvSpPr/>
          <p:nvPr/>
        </p:nvSpPr>
        <p:spPr>
          <a:xfrm rot="16200000">
            <a:off x="9984960" y="4723560"/>
            <a:ext cx="29214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947" name="CustomShape 20"/>
          <p:cNvSpPr/>
          <p:nvPr/>
        </p:nvSpPr>
        <p:spPr>
          <a:xfrm>
            <a:off x="11012400" y="2910960"/>
            <a:ext cx="1132560" cy="670680"/>
          </a:xfrm>
          <a:prstGeom prst="rect">
            <a:avLst/>
          </a:prstGeom>
          <a:noFill/>
          <a:ln>
            <a:noFill/>
          </a:ln>
        </p:spPr>
        <p:style>
          <a:lnRef idx="0"/>
          <a:fillRef idx="0"/>
          <a:effectRef idx="0"/>
          <a:fontRef idx="minor"/>
        </p:style>
        <p:txBody>
          <a:bodyPr lIns="122040" rIns="122040" tIns="60840" bIns="60840"/>
          <a:p>
            <a:pPr algn="ctr">
              <a:lnSpc>
                <a:spcPct val="100000"/>
              </a:lnSpc>
            </a:pPr>
            <a:r>
              <a:rPr b="1" lang="de-AT" sz="1800" spc="-1" strike="noStrike">
                <a:solidFill>
                  <a:srgbClr val="ffffff"/>
                </a:solidFill>
                <a:latin typeface="Segoe UI Light"/>
              </a:rPr>
              <a:t>Physical</a:t>
            </a:r>
            <a:endParaRPr b="0" lang="de-AT" sz="1800" spc="-1" strike="noStrike">
              <a:latin typeface="Arial"/>
            </a:endParaRPr>
          </a:p>
          <a:p>
            <a:pPr algn="ctr">
              <a:lnSpc>
                <a:spcPct val="100000"/>
              </a:lnSpc>
            </a:pPr>
            <a:r>
              <a:rPr b="1" lang="de-AT" sz="1800" spc="-1" strike="noStrike">
                <a:solidFill>
                  <a:srgbClr val="ffffff"/>
                </a:solidFill>
                <a:latin typeface="Segoe UI Light"/>
              </a:rPr>
              <a:t>Memory</a:t>
            </a:r>
            <a:endParaRPr b="0" lang="de-AT" sz="1800" spc="-1" strike="noStrike">
              <a:latin typeface="Arial"/>
            </a:endParaRPr>
          </a:p>
        </p:txBody>
      </p:sp>
      <p:sp>
        <p:nvSpPr>
          <p:cNvPr id="948" name="CustomShape 21"/>
          <p:cNvSpPr/>
          <p:nvPr/>
        </p:nvSpPr>
        <p:spPr>
          <a:xfrm rot="16200000">
            <a:off x="11324880" y="3993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949" name="CustomShape 22"/>
          <p:cNvSpPr/>
          <p:nvPr/>
        </p:nvSpPr>
        <p:spPr>
          <a:xfrm rot="16200000">
            <a:off x="7782120" y="1979640"/>
            <a:ext cx="2016000" cy="86688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950" name="CustomShape 23"/>
          <p:cNvSpPr/>
          <p:nvPr/>
        </p:nvSpPr>
        <p:spPr>
          <a:xfrm rot="16200000">
            <a:off x="8670600" y="1599480"/>
            <a:ext cx="241920" cy="86688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951" name="CustomShape 24"/>
          <p:cNvSpPr/>
          <p:nvPr/>
        </p:nvSpPr>
        <p:spPr>
          <a:xfrm>
            <a:off x="8724600" y="1110960"/>
            <a:ext cx="218376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Virtual Address</a:t>
            </a:r>
            <a:endParaRPr b="0" lang="de-AT" sz="1800" spc="-1" strike="noStrike">
              <a:latin typeface="Arial"/>
            </a:endParaRPr>
          </a:p>
          <a:p>
            <a:pPr algn="ctr">
              <a:lnSpc>
                <a:spcPct val="100000"/>
              </a:lnSpc>
            </a:pPr>
            <a:r>
              <a:rPr b="1" lang="de-AT" sz="1800" spc="-1" strike="noStrike">
                <a:solidFill>
                  <a:srgbClr val="ffffff"/>
                </a:solidFill>
                <a:latin typeface="Segoe UI Light"/>
              </a:rPr>
              <a:t>Space</a:t>
            </a:r>
            <a:endParaRPr b="0" lang="de-AT" sz="1800" spc="-1" strike="noStrike">
              <a:latin typeface="Arial"/>
            </a:endParaRPr>
          </a:p>
        </p:txBody>
      </p:sp>
      <p:sp>
        <p:nvSpPr>
          <p:cNvPr id="952" name="CustomShape 25"/>
          <p:cNvSpPr/>
          <p:nvPr/>
        </p:nvSpPr>
        <p:spPr>
          <a:xfrm>
            <a:off x="9225360" y="2032920"/>
            <a:ext cx="1696320" cy="22723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53" name="CustomShape 26"/>
          <p:cNvSpPr/>
          <p:nvPr/>
        </p:nvSpPr>
        <p:spPr>
          <a:xfrm>
            <a:off x="5573880" y="4881600"/>
            <a:ext cx="643320" cy="36288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RB</a:t>
            </a:r>
            <a:endParaRPr b="0" lang="de-AT" sz="1900" spc="-1" strike="noStrike">
              <a:latin typeface="Arial"/>
            </a:endParaRPr>
          </a:p>
        </p:txBody>
      </p:sp>
      <p:grpSp>
        <p:nvGrpSpPr>
          <p:cNvPr id="954" name="Group 27"/>
          <p:cNvGrpSpPr/>
          <p:nvPr/>
        </p:nvGrpSpPr>
        <p:grpSpPr>
          <a:xfrm>
            <a:off x="2764080" y="5437080"/>
            <a:ext cx="1023120" cy="591120"/>
            <a:chOff x="2764080" y="5437080"/>
            <a:chExt cx="1023120" cy="591120"/>
          </a:xfrm>
        </p:grpSpPr>
        <p:sp>
          <p:nvSpPr>
            <p:cNvPr id="955" name="CustomShape 28"/>
            <p:cNvSpPr/>
            <p:nvPr/>
          </p:nvSpPr>
          <p:spPr>
            <a:xfrm>
              <a:off x="2764080" y="543708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956" name="CustomShape 29"/>
            <p:cNvSpPr/>
            <p:nvPr/>
          </p:nvSpPr>
          <p:spPr>
            <a:xfrm>
              <a:off x="2764080" y="584532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Tree>
  </p:cSld>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940"/>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94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942"/>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952"/>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94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945"/>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953"/>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943"/>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9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CustomShape 1"/>
          <p:cNvSpPr/>
          <p:nvPr/>
        </p:nvSpPr>
        <p:spPr>
          <a:xfrm>
            <a:off x="2061000" y="4687560"/>
            <a:ext cx="7881840" cy="8859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58" name="CustomShape 2"/>
          <p:cNvSpPr/>
          <p:nvPr/>
        </p:nvSpPr>
        <p:spPr>
          <a:xfrm>
            <a:off x="2061000" y="3844440"/>
            <a:ext cx="7881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59" name="CustomShape 3"/>
          <p:cNvSpPr/>
          <p:nvPr/>
        </p:nvSpPr>
        <p:spPr>
          <a:xfrm>
            <a:off x="2061000" y="2810160"/>
            <a:ext cx="7881840" cy="91764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60" name="CustomShape 4"/>
          <p:cNvSpPr/>
          <p:nvPr/>
        </p:nvSpPr>
        <p:spPr>
          <a:xfrm>
            <a:off x="2061000" y="1513440"/>
            <a:ext cx="7881840" cy="11800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961" name="CustomShape 5"/>
          <p:cNvSpPr/>
          <p:nvPr/>
        </p:nvSpPr>
        <p:spPr>
          <a:xfrm>
            <a:off x="2137320" y="201096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962" name="CustomShape 6"/>
          <p:cNvSpPr/>
          <p:nvPr/>
        </p:nvSpPr>
        <p:spPr>
          <a:xfrm>
            <a:off x="2137680" y="301356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963" name="CustomShape 7"/>
          <p:cNvSpPr/>
          <p:nvPr/>
        </p:nvSpPr>
        <p:spPr>
          <a:xfrm>
            <a:off x="2141280" y="389232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964" name="CustomShape 8"/>
          <p:cNvSpPr/>
          <p:nvPr/>
        </p:nvSpPr>
        <p:spPr>
          <a:xfrm>
            <a:off x="2141280" y="476712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965" name="TextShape 9"/>
          <p:cNvSpPr txBox="1"/>
          <p:nvPr/>
        </p:nvSpPr>
        <p:spPr>
          <a:xfrm>
            <a:off x="142920" y="92808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966" name="TextShape 10"/>
          <p:cNvSpPr txBox="1"/>
          <p:nvPr/>
        </p:nvSpPr>
        <p:spPr>
          <a:xfrm>
            <a:off x="354960" y="218160"/>
            <a:ext cx="11031120" cy="1142640"/>
          </a:xfrm>
          <a:prstGeom prst="rect">
            <a:avLst/>
          </a:prstGeom>
          <a:noFill/>
          <a:ln>
            <a:noFill/>
          </a:ln>
        </p:spPr>
        <p:txBody>
          <a:bodyPr lIns="0" rIns="0" tIns="0" bIns="0">
            <a:normAutofit/>
          </a:bodyPr>
          <a:p>
            <a:pPr>
              <a:lnSpc>
                <a:spcPct val="90000"/>
              </a:lnSpc>
            </a:pPr>
            <a:r>
              <a:rPr b="0" lang="en-US" sz="4400" spc="-97" strike="noStrike">
                <a:solidFill>
                  <a:srgbClr val="ffffff"/>
                </a:solidFill>
                <a:latin typeface="Segoe UI Semibold"/>
              </a:rPr>
              <a:t>RIO Queues</a:t>
            </a:r>
            <a:endParaRPr b="0" lang="en-US" sz="4400" spc="-1" strike="noStrike">
              <a:solidFill>
                <a:srgbClr val="ffffff"/>
              </a:solidFill>
              <a:latin typeface="Segoe UI Light"/>
            </a:endParaRPr>
          </a:p>
        </p:txBody>
      </p:sp>
      <p:sp>
        <p:nvSpPr>
          <p:cNvPr id="967" name="Line 11"/>
          <p:cNvSpPr/>
          <p:nvPr/>
        </p:nvSpPr>
        <p:spPr>
          <a:xfrm>
            <a:off x="409680" y="3783960"/>
            <a:ext cx="10440360" cy="360"/>
          </a:xfrm>
          <a:prstGeom prst="line">
            <a:avLst/>
          </a:prstGeom>
          <a:ln w="38160">
            <a:solidFill>
              <a:srgbClr val="ffffff"/>
            </a:solidFill>
            <a:custDash>
              <a:ds d="300000" sp="100000"/>
            </a:custDash>
            <a:round/>
          </a:ln>
        </p:spPr>
        <p:style>
          <a:lnRef idx="0"/>
          <a:fillRef idx="0"/>
          <a:effectRef idx="0"/>
          <a:fontRef idx="minor"/>
        </p:style>
      </p:sp>
      <p:sp>
        <p:nvSpPr>
          <p:cNvPr id="968" name="CustomShape 12"/>
          <p:cNvSpPr/>
          <p:nvPr/>
        </p:nvSpPr>
        <p:spPr>
          <a:xfrm>
            <a:off x="2265840" y="1846800"/>
            <a:ext cx="5665680" cy="305280"/>
          </a:xfrm>
          <a:prstGeom prst="rect">
            <a:avLst/>
          </a:prstGeom>
          <a:noFill/>
          <a:ln>
            <a:noFill/>
          </a:ln>
        </p:spPr>
        <p:style>
          <a:lnRef idx="0"/>
          <a:fillRef idx="0"/>
          <a:effectRef idx="0"/>
          <a:fontRef idx="minor"/>
        </p:style>
        <p:txBody>
          <a:bodyPr lIns="0" rIns="0" tIns="0" bIns="0"/>
          <a:p>
            <a:pPr algn="ctr">
              <a:lnSpc>
                <a:spcPct val="100000"/>
              </a:lnSpc>
            </a:pPr>
            <a:r>
              <a:rPr b="1" lang="de-AT" sz="2000" spc="-1" strike="noStrike">
                <a:solidFill>
                  <a:srgbClr val="ffffff"/>
                </a:solidFill>
                <a:latin typeface="Consolas"/>
              </a:rPr>
              <a:t>RIOCreateRequestQueue(socket,size,cq)</a:t>
            </a:r>
            <a:endParaRPr b="0" lang="de-AT" sz="2000" spc="-1" strike="noStrike">
              <a:latin typeface="Arial"/>
            </a:endParaRPr>
          </a:p>
        </p:txBody>
      </p:sp>
      <p:sp>
        <p:nvSpPr>
          <p:cNvPr id="969" name="CustomShape 13"/>
          <p:cNvSpPr/>
          <p:nvPr/>
        </p:nvSpPr>
        <p:spPr>
          <a:xfrm>
            <a:off x="8448840" y="1985040"/>
            <a:ext cx="360" cy="14097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70" name="CustomShape 14"/>
          <p:cNvSpPr/>
          <p:nvPr/>
        </p:nvSpPr>
        <p:spPr>
          <a:xfrm>
            <a:off x="5598720" y="1557000"/>
            <a:ext cx="4255920" cy="305280"/>
          </a:xfrm>
          <a:prstGeom prst="rect">
            <a:avLst/>
          </a:prstGeom>
          <a:noFill/>
          <a:ln>
            <a:noFill/>
          </a:ln>
        </p:spPr>
        <p:style>
          <a:lnRef idx="0"/>
          <a:fillRef idx="0"/>
          <a:effectRef idx="0"/>
          <a:fontRef idx="minor"/>
        </p:style>
        <p:txBody>
          <a:bodyPr lIns="0" rIns="0" tIns="0" bIns="0"/>
          <a:p>
            <a:pPr algn="ctr">
              <a:lnSpc>
                <a:spcPct val="100000"/>
              </a:lnSpc>
            </a:pPr>
            <a:r>
              <a:rPr b="1" lang="de-AT" sz="2000" spc="-1" strike="noStrike">
                <a:solidFill>
                  <a:srgbClr val="ffffff"/>
                </a:solidFill>
                <a:latin typeface="Consolas"/>
              </a:rPr>
              <a:t>RIOCreateCompletionQueue(size)</a:t>
            </a:r>
            <a:endParaRPr b="0" lang="de-AT" sz="2000" spc="-1" strike="noStrike">
              <a:latin typeface="Arial"/>
            </a:endParaRPr>
          </a:p>
        </p:txBody>
      </p:sp>
      <p:grpSp>
        <p:nvGrpSpPr>
          <p:cNvPr id="971" name="Group 15"/>
          <p:cNvGrpSpPr/>
          <p:nvPr/>
        </p:nvGrpSpPr>
        <p:grpSpPr>
          <a:xfrm>
            <a:off x="8659440" y="2906640"/>
            <a:ext cx="428760" cy="687960"/>
            <a:chOff x="8659440" y="2906640"/>
            <a:chExt cx="428760" cy="687960"/>
          </a:xfrm>
        </p:grpSpPr>
        <p:sp>
          <p:nvSpPr>
            <p:cNvPr id="972" name="Line 16"/>
            <p:cNvSpPr/>
            <p:nvPr/>
          </p:nvSpPr>
          <p:spPr>
            <a:xfrm flipV="1">
              <a:off x="9084960" y="2906640"/>
              <a:ext cx="360" cy="687960"/>
            </a:xfrm>
            <a:prstGeom prst="line">
              <a:avLst/>
            </a:prstGeom>
            <a:ln w="28440">
              <a:solidFill>
                <a:srgbClr val="ffffff"/>
              </a:solidFill>
              <a:round/>
            </a:ln>
          </p:spPr>
          <p:style>
            <a:lnRef idx="0"/>
            <a:fillRef idx="0"/>
            <a:effectRef idx="0"/>
            <a:fontRef idx="minor"/>
          </p:style>
        </p:sp>
        <p:sp>
          <p:nvSpPr>
            <p:cNvPr id="973" name="Line 17"/>
            <p:cNvSpPr/>
            <p:nvPr/>
          </p:nvSpPr>
          <p:spPr>
            <a:xfrm flipV="1">
              <a:off x="8659440" y="2906640"/>
              <a:ext cx="360" cy="687960"/>
            </a:xfrm>
            <a:prstGeom prst="line">
              <a:avLst/>
            </a:prstGeom>
            <a:ln w="28440">
              <a:solidFill>
                <a:srgbClr val="ffffff"/>
              </a:solidFill>
              <a:round/>
            </a:ln>
          </p:spPr>
          <p:style>
            <a:lnRef idx="0"/>
            <a:fillRef idx="0"/>
            <a:effectRef idx="0"/>
            <a:fontRef idx="minor"/>
          </p:style>
        </p:sp>
        <p:sp>
          <p:nvSpPr>
            <p:cNvPr id="974" name="Line 18"/>
            <p:cNvSpPr/>
            <p:nvPr/>
          </p:nvSpPr>
          <p:spPr>
            <a:xfrm>
              <a:off x="8659440" y="2912400"/>
              <a:ext cx="428760" cy="360"/>
            </a:xfrm>
            <a:prstGeom prst="line">
              <a:avLst/>
            </a:prstGeom>
            <a:ln w="28440">
              <a:solidFill>
                <a:srgbClr val="ffffff"/>
              </a:solidFill>
              <a:round/>
            </a:ln>
          </p:spPr>
          <p:style>
            <a:lnRef idx="0"/>
            <a:fillRef idx="0"/>
            <a:effectRef idx="0"/>
            <a:fontRef idx="minor"/>
          </p:style>
        </p:sp>
        <p:sp>
          <p:nvSpPr>
            <p:cNvPr id="975" name="Line 19"/>
            <p:cNvSpPr/>
            <p:nvPr/>
          </p:nvSpPr>
          <p:spPr>
            <a:xfrm>
              <a:off x="8755200" y="2987640"/>
              <a:ext cx="225720" cy="360"/>
            </a:xfrm>
            <a:prstGeom prst="line">
              <a:avLst/>
            </a:prstGeom>
            <a:ln w="28440">
              <a:solidFill>
                <a:srgbClr val="ffffff"/>
              </a:solidFill>
              <a:round/>
            </a:ln>
          </p:spPr>
          <p:style>
            <a:lnRef idx="0"/>
            <a:fillRef idx="0"/>
            <a:effectRef idx="0"/>
            <a:fontRef idx="minor"/>
          </p:style>
        </p:sp>
        <p:sp>
          <p:nvSpPr>
            <p:cNvPr id="976" name="Line 20"/>
            <p:cNvSpPr/>
            <p:nvPr/>
          </p:nvSpPr>
          <p:spPr>
            <a:xfrm>
              <a:off x="8755200" y="3065760"/>
              <a:ext cx="225720" cy="360"/>
            </a:xfrm>
            <a:prstGeom prst="line">
              <a:avLst/>
            </a:prstGeom>
            <a:ln w="28440">
              <a:solidFill>
                <a:srgbClr val="ffffff"/>
              </a:solidFill>
              <a:round/>
            </a:ln>
          </p:spPr>
          <p:style>
            <a:lnRef idx="0"/>
            <a:fillRef idx="0"/>
            <a:effectRef idx="0"/>
            <a:fontRef idx="minor"/>
          </p:style>
        </p:sp>
        <p:sp>
          <p:nvSpPr>
            <p:cNvPr id="977" name="Line 21"/>
            <p:cNvSpPr/>
            <p:nvPr/>
          </p:nvSpPr>
          <p:spPr>
            <a:xfrm>
              <a:off x="8755200" y="3147840"/>
              <a:ext cx="225720" cy="360"/>
            </a:xfrm>
            <a:prstGeom prst="line">
              <a:avLst/>
            </a:prstGeom>
            <a:ln w="28440">
              <a:solidFill>
                <a:srgbClr val="ffffff"/>
              </a:solidFill>
              <a:round/>
            </a:ln>
          </p:spPr>
          <p:style>
            <a:lnRef idx="0"/>
            <a:fillRef idx="0"/>
            <a:effectRef idx="0"/>
            <a:fontRef idx="minor"/>
          </p:style>
        </p:sp>
        <p:sp>
          <p:nvSpPr>
            <p:cNvPr id="978" name="Line 22"/>
            <p:cNvSpPr/>
            <p:nvPr/>
          </p:nvSpPr>
          <p:spPr>
            <a:xfrm>
              <a:off x="8755200" y="3229560"/>
              <a:ext cx="225720" cy="360"/>
            </a:xfrm>
            <a:prstGeom prst="line">
              <a:avLst/>
            </a:prstGeom>
            <a:ln w="28440">
              <a:solidFill>
                <a:srgbClr val="ffffff"/>
              </a:solidFill>
              <a:round/>
            </a:ln>
          </p:spPr>
          <p:style>
            <a:lnRef idx="0"/>
            <a:fillRef idx="0"/>
            <a:effectRef idx="0"/>
            <a:fontRef idx="minor"/>
          </p:style>
        </p:sp>
      </p:grpSp>
      <p:grpSp>
        <p:nvGrpSpPr>
          <p:cNvPr id="979" name="Group 23"/>
          <p:cNvGrpSpPr/>
          <p:nvPr/>
        </p:nvGrpSpPr>
        <p:grpSpPr>
          <a:xfrm>
            <a:off x="8665920" y="4750560"/>
            <a:ext cx="428760" cy="678240"/>
            <a:chOff x="8665920" y="4750560"/>
            <a:chExt cx="428760" cy="678240"/>
          </a:xfrm>
        </p:grpSpPr>
        <p:sp>
          <p:nvSpPr>
            <p:cNvPr id="980" name="Line 24"/>
            <p:cNvSpPr/>
            <p:nvPr/>
          </p:nvSpPr>
          <p:spPr>
            <a:xfrm flipV="1">
              <a:off x="9091440" y="4750560"/>
              <a:ext cx="360" cy="678240"/>
            </a:xfrm>
            <a:prstGeom prst="line">
              <a:avLst/>
            </a:prstGeom>
            <a:ln w="22320">
              <a:solidFill>
                <a:srgbClr val="ffffff"/>
              </a:solidFill>
              <a:custDash>
                <a:ds d="100000" sp="100000"/>
              </a:custDash>
              <a:round/>
            </a:ln>
          </p:spPr>
          <p:style>
            <a:lnRef idx="0"/>
            <a:fillRef idx="0"/>
            <a:effectRef idx="0"/>
            <a:fontRef idx="minor"/>
          </p:style>
        </p:sp>
        <p:sp>
          <p:nvSpPr>
            <p:cNvPr id="981" name="Line 25"/>
            <p:cNvSpPr/>
            <p:nvPr/>
          </p:nvSpPr>
          <p:spPr>
            <a:xfrm flipV="1">
              <a:off x="8665920" y="4750560"/>
              <a:ext cx="360" cy="678240"/>
            </a:xfrm>
            <a:prstGeom prst="line">
              <a:avLst/>
            </a:prstGeom>
            <a:ln w="22320">
              <a:solidFill>
                <a:srgbClr val="ffffff"/>
              </a:solidFill>
              <a:custDash>
                <a:ds d="100000" sp="100000"/>
              </a:custDash>
              <a:round/>
            </a:ln>
          </p:spPr>
          <p:style>
            <a:lnRef idx="0"/>
            <a:fillRef idx="0"/>
            <a:effectRef idx="0"/>
            <a:fontRef idx="minor"/>
          </p:style>
        </p:sp>
        <p:sp>
          <p:nvSpPr>
            <p:cNvPr id="982" name="Line 26"/>
            <p:cNvSpPr/>
            <p:nvPr/>
          </p:nvSpPr>
          <p:spPr>
            <a:xfrm>
              <a:off x="8665920" y="4756320"/>
              <a:ext cx="428760" cy="360"/>
            </a:xfrm>
            <a:prstGeom prst="line">
              <a:avLst/>
            </a:prstGeom>
            <a:ln w="22320">
              <a:solidFill>
                <a:srgbClr val="ffffff"/>
              </a:solidFill>
              <a:custDash>
                <a:ds d="100000" sp="100000"/>
              </a:custDash>
              <a:round/>
            </a:ln>
          </p:spPr>
          <p:style>
            <a:lnRef idx="0"/>
            <a:fillRef idx="0"/>
            <a:effectRef idx="0"/>
            <a:fontRef idx="minor"/>
          </p:style>
        </p:sp>
        <p:sp>
          <p:nvSpPr>
            <p:cNvPr id="983" name="Line 27"/>
            <p:cNvSpPr/>
            <p:nvPr/>
          </p:nvSpPr>
          <p:spPr>
            <a:xfrm>
              <a:off x="8761680" y="4830480"/>
              <a:ext cx="225720" cy="360"/>
            </a:xfrm>
            <a:prstGeom prst="line">
              <a:avLst/>
            </a:prstGeom>
            <a:ln w="22320">
              <a:solidFill>
                <a:srgbClr val="ffffff"/>
              </a:solidFill>
              <a:custDash>
                <a:ds d="100000" sp="100000"/>
              </a:custDash>
              <a:round/>
            </a:ln>
          </p:spPr>
          <p:style>
            <a:lnRef idx="0"/>
            <a:fillRef idx="0"/>
            <a:effectRef idx="0"/>
            <a:fontRef idx="minor"/>
          </p:style>
        </p:sp>
        <p:sp>
          <p:nvSpPr>
            <p:cNvPr id="984" name="Line 28"/>
            <p:cNvSpPr/>
            <p:nvPr/>
          </p:nvSpPr>
          <p:spPr>
            <a:xfrm>
              <a:off x="8761680" y="4907520"/>
              <a:ext cx="225720" cy="360"/>
            </a:xfrm>
            <a:prstGeom prst="line">
              <a:avLst/>
            </a:prstGeom>
            <a:ln w="22320">
              <a:solidFill>
                <a:srgbClr val="ffffff"/>
              </a:solidFill>
              <a:custDash>
                <a:ds d="100000" sp="100000"/>
              </a:custDash>
              <a:round/>
            </a:ln>
          </p:spPr>
          <p:style>
            <a:lnRef idx="0"/>
            <a:fillRef idx="0"/>
            <a:effectRef idx="0"/>
            <a:fontRef idx="minor"/>
          </p:style>
        </p:sp>
        <p:sp>
          <p:nvSpPr>
            <p:cNvPr id="985" name="Line 29"/>
            <p:cNvSpPr/>
            <p:nvPr/>
          </p:nvSpPr>
          <p:spPr>
            <a:xfrm>
              <a:off x="8761680" y="4988160"/>
              <a:ext cx="225720" cy="360"/>
            </a:xfrm>
            <a:prstGeom prst="line">
              <a:avLst/>
            </a:prstGeom>
            <a:ln w="22320">
              <a:solidFill>
                <a:srgbClr val="ffffff"/>
              </a:solidFill>
              <a:custDash>
                <a:ds d="100000" sp="100000"/>
              </a:custDash>
              <a:round/>
            </a:ln>
          </p:spPr>
          <p:style>
            <a:lnRef idx="0"/>
            <a:fillRef idx="0"/>
            <a:effectRef idx="0"/>
            <a:fontRef idx="minor"/>
          </p:style>
        </p:sp>
        <p:sp>
          <p:nvSpPr>
            <p:cNvPr id="986" name="Line 30"/>
            <p:cNvSpPr/>
            <p:nvPr/>
          </p:nvSpPr>
          <p:spPr>
            <a:xfrm>
              <a:off x="8761680" y="5069160"/>
              <a:ext cx="225720" cy="360"/>
            </a:xfrm>
            <a:prstGeom prst="line">
              <a:avLst/>
            </a:prstGeom>
            <a:ln w="22320">
              <a:solidFill>
                <a:srgbClr val="ffffff"/>
              </a:solidFill>
              <a:custDash>
                <a:ds d="100000" sp="100000"/>
              </a:custDash>
              <a:round/>
            </a:ln>
          </p:spPr>
          <p:style>
            <a:lnRef idx="0"/>
            <a:fillRef idx="0"/>
            <a:effectRef idx="0"/>
            <a:fontRef idx="minor"/>
          </p:style>
        </p:sp>
      </p:grpSp>
      <p:sp>
        <p:nvSpPr>
          <p:cNvPr id="987" name="CustomShape 31"/>
          <p:cNvSpPr/>
          <p:nvPr/>
        </p:nvSpPr>
        <p:spPr>
          <a:xfrm>
            <a:off x="8659800" y="3317400"/>
            <a:ext cx="406080" cy="274680"/>
          </a:xfrm>
          <a:prstGeom prst="rect">
            <a:avLst/>
          </a:prstGeom>
          <a:noFill/>
          <a:ln>
            <a:noFill/>
          </a:ln>
        </p:spPr>
        <p:style>
          <a:lnRef idx="0"/>
          <a:fillRef idx="0"/>
          <a:effectRef idx="0"/>
          <a:fontRef idx="minor"/>
        </p:style>
        <p:txBody>
          <a:bodyPr lIns="0" rIns="0" tIns="0" bIns="0"/>
          <a:p>
            <a:pPr algn="ctr">
              <a:lnSpc>
                <a:spcPct val="100000"/>
              </a:lnSpc>
            </a:pPr>
            <a:r>
              <a:rPr b="1" lang="de-AT" sz="1800" spc="-1" strike="noStrike">
                <a:solidFill>
                  <a:srgbClr val="232323"/>
                </a:solidFill>
                <a:latin typeface="Segoe UI Light"/>
              </a:rPr>
              <a:t>CQ</a:t>
            </a:r>
            <a:endParaRPr b="0" lang="de-AT" sz="1800" spc="-1" strike="noStrike">
              <a:latin typeface="Arial"/>
            </a:endParaRPr>
          </a:p>
        </p:txBody>
      </p:sp>
      <p:sp>
        <p:nvSpPr>
          <p:cNvPr id="988" name="CustomShape 32"/>
          <p:cNvSpPr/>
          <p:nvPr/>
        </p:nvSpPr>
        <p:spPr>
          <a:xfrm>
            <a:off x="8448840" y="3515760"/>
            <a:ext cx="360" cy="175860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89" name="CustomShape 33"/>
          <p:cNvSpPr/>
          <p:nvPr/>
        </p:nvSpPr>
        <p:spPr>
          <a:xfrm flipV="1">
            <a:off x="9291240" y="3372480"/>
            <a:ext cx="360" cy="18633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90" name="CustomShape 34"/>
          <p:cNvSpPr/>
          <p:nvPr/>
        </p:nvSpPr>
        <p:spPr>
          <a:xfrm flipV="1">
            <a:off x="9291240" y="2448360"/>
            <a:ext cx="6480" cy="84564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991" name="CustomShape 35"/>
          <p:cNvSpPr/>
          <p:nvPr/>
        </p:nvSpPr>
        <p:spPr>
          <a:xfrm>
            <a:off x="9095040" y="2106720"/>
            <a:ext cx="406080" cy="305280"/>
          </a:xfrm>
          <a:prstGeom prst="rect">
            <a:avLst/>
          </a:prstGeom>
          <a:noFill/>
          <a:ln>
            <a:noFill/>
          </a:ln>
        </p:spPr>
        <p:style>
          <a:lnRef idx="0"/>
          <a:fillRef idx="0"/>
          <a:effectRef idx="0"/>
          <a:fontRef idx="minor"/>
        </p:style>
        <p:txBody>
          <a:bodyPr lIns="0" rIns="0" tIns="0" bIns="0"/>
          <a:p>
            <a:pPr algn="ctr">
              <a:lnSpc>
                <a:spcPct val="100000"/>
              </a:lnSpc>
            </a:pPr>
            <a:r>
              <a:rPr b="1" lang="de-AT" sz="2000" spc="-1" strike="noStrike">
                <a:solidFill>
                  <a:srgbClr val="ffffff"/>
                </a:solidFill>
                <a:latin typeface="Consolas"/>
              </a:rPr>
              <a:t>cq</a:t>
            </a:r>
            <a:endParaRPr b="0" lang="de-AT" sz="2000" spc="-1" strike="noStrike">
              <a:latin typeface="Arial"/>
            </a:endParaRPr>
          </a:p>
        </p:txBody>
      </p:sp>
      <p:sp>
        <p:nvSpPr>
          <p:cNvPr id="992" name="CustomShape 36"/>
          <p:cNvSpPr/>
          <p:nvPr/>
        </p:nvSpPr>
        <p:spPr>
          <a:xfrm>
            <a:off x="4361760" y="2195640"/>
            <a:ext cx="360" cy="12805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grpSp>
        <p:nvGrpSpPr>
          <p:cNvPr id="993" name="Group 37"/>
          <p:cNvGrpSpPr/>
          <p:nvPr/>
        </p:nvGrpSpPr>
        <p:grpSpPr>
          <a:xfrm>
            <a:off x="4572720" y="2893320"/>
            <a:ext cx="429120" cy="687960"/>
            <a:chOff x="4572720" y="2893320"/>
            <a:chExt cx="429120" cy="687960"/>
          </a:xfrm>
        </p:grpSpPr>
        <p:sp>
          <p:nvSpPr>
            <p:cNvPr id="994" name="Line 38"/>
            <p:cNvSpPr/>
            <p:nvPr/>
          </p:nvSpPr>
          <p:spPr>
            <a:xfrm>
              <a:off x="4576320" y="2893320"/>
              <a:ext cx="360" cy="687960"/>
            </a:xfrm>
            <a:prstGeom prst="line">
              <a:avLst/>
            </a:prstGeom>
            <a:ln w="28440">
              <a:solidFill>
                <a:srgbClr val="ffffff"/>
              </a:solidFill>
              <a:round/>
            </a:ln>
          </p:spPr>
          <p:style>
            <a:lnRef idx="0"/>
            <a:fillRef idx="0"/>
            <a:effectRef idx="0"/>
            <a:fontRef idx="minor"/>
          </p:style>
        </p:sp>
        <p:sp>
          <p:nvSpPr>
            <p:cNvPr id="995" name="Line 39"/>
            <p:cNvSpPr/>
            <p:nvPr/>
          </p:nvSpPr>
          <p:spPr>
            <a:xfrm>
              <a:off x="5001480" y="2893320"/>
              <a:ext cx="360" cy="687960"/>
            </a:xfrm>
            <a:prstGeom prst="line">
              <a:avLst/>
            </a:prstGeom>
            <a:ln w="28440">
              <a:solidFill>
                <a:srgbClr val="ffffff"/>
              </a:solidFill>
              <a:round/>
            </a:ln>
          </p:spPr>
          <p:style>
            <a:lnRef idx="0"/>
            <a:fillRef idx="0"/>
            <a:effectRef idx="0"/>
            <a:fontRef idx="minor"/>
          </p:style>
        </p:sp>
        <p:sp>
          <p:nvSpPr>
            <p:cNvPr id="996" name="Line 40"/>
            <p:cNvSpPr/>
            <p:nvPr/>
          </p:nvSpPr>
          <p:spPr>
            <a:xfrm flipH="1">
              <a:off x="4572720" y="3575520"/>
              <a:ext cx="428760" cy="360"/>
            </a:xfrm>
            <a:prstGeom prst="line">
              <a:avLst/>
            </a:prstGeom>
            <a:ln w="28440">
              <a:solidFill>
                <a:srgbClr val="ffffff"/>
              </a:solidFill>
              <a:round/>
            </a:ln>
          </p:spPr>
          <p:style>
            <a:lnRef idx="0"/>
            <a:fillRef idx="0"/>
            <a:effectRef idx="0"/>
            <a:fontRef idx="minor"/>
          </p:style>
        </p:sp>
        <p:sp>
          <p:nvSpPr>
            <p:cNvPr id="997" name="Line 41"/>
            <p:cNvSpPr/>
            <p:nvPr/>
          </p:nvSpPr>
          <p:spPr>
            <a:xfrm flipH="1">
              <a:off x="4680000" y="3500280"/>
              <a:ext cx="225720" cy="360"/>
            </a:xfrm>
            <a:prstGeom prst="line">
              <a:avLst/>
            </a:prstGeom>
            <a:ln w="28440">
              <a:solidFill>
                <a:srgbClr val="ffffff"/>
              </a:solidFill>
              <a:round/>
            </a:ln>
          </p:spPr>
          <p:style>
            <a:lnRef idx="0"/>
            <a:fillRef idx="0"/>
            <a:effectRef idx="0"/>
            <a:fontRef idx="minor"/>
          </p:style>
        </p:sp>
        <p:sp>
          <p:nvSpPr>
            <p:cNvPr id="998" name="Line 42"/>
            <p:cNvSpPr/>
            <p:nvPr/>
          </p:nvSpPr>
          <p:spPr>
            <a:xfrm flipH="1">
              <a:off x="4680000" y="3422160"/>
              <a:ext cx="225720" cy="360"/>
            </a:xfrm>
            <a:prstGeom prst="line">
              <a:avLst/>
            </a:prstGeom>
            <a:ln w="28440">
              <a:solidFill>
                <a:srgbClr val="ffffff"/>
              </a:solidFill>
              <a:round/>
            </a:ln>
          </p:spPr>
          <p:style>
            <a:lnRef idx="0"/>
            <a:fillRef idx="0"/>
            <a:effectRef idx="0"/>
            <a:fontRef idx="minor"/>
          </p:style>
        </p:sp>
        <p:sp>
          <p:nvSpPr>
            <p:cNvPr id="999" name="Line 43"/>
            <p:cNvSpPr/>
            <p:nvPr/>
          </p:nvSpPr>
          <p:spPr>
            <a:xfrm flipH="1">
              <a:off x="4680000" y="3340080"/>
              <a:ext cx="225720" cy="360"/>
            </a:xfrm>
            <a:prstGeom prst="line">
              <a:avLst/>
            </a:prstGeom>
            <a:ln w="28440">
              <a:solidFill>
                <a:srgbClr val="ffffff"/>
              </a:solidFill>
              <a:round/>
            </a:ln>
          </p:spPr>
          <p:style>
            <a:lnRef idx="0"/>
            <a:fillRef idx="0"/>
            <a:effectRef idx="0"/>
            <a:fontRef idx="minor"/>
          </p:style>
        </p:sp>
        <p:sp>
          <p:nvSpPr>
            <p:cNvPr id="1000" name="Line 44"/>
            <p:cNvSpPr/>
            <p:nvPr/>
          </p:nvSpPr>
          <p:spPr>
            <a:xfrm flipH="1">
              <a:off x="4680000" y="3258000"/>
              <a:ext cx="225720" cy="360"/>
            </a:xfrm>
            <a:prstGeom prst="line">
              <a:avLst/>
            </a:prstGeom>
            <a:ln w="28440">
              <a:solidFill>
                <a:srgbClr val="ffffff"/>
              </a:solidFill>
              <a:round/>
            </a:ln>
          </p:spPr>
          <p:style>
            <a:lnRef idx="0"/>
            <a:fillRef idx="0"/>
            <a:effectRef idx="0"/>
            <a:fontRef idx="minor"/>
          </p:style>
        </p:sp>
      </p:grpSp>
      <p:grpSp>
        <p:nvGrpSpPr>
          <p:cNvPr id="1001" name="Group 45"/>
          <p:cNvGrpSpPr/>
          <p:nvPr/>
        </p:nvGrpSpPr>
        <p:grpSpPr>
          <a:xfrm>
            <a:off x="4578480" y="4830480"/>
            <a:ext cx="429120" cy="678240"/>
            <a:chOff x="4578480" y="4830480"/>
            <a:chExt cx="429120" cy="678240"/>
          </a:xfrm>
        </p:grpSpPr>
        <p:sp>
          <p:nvSpPr>
            <p:cNvPr id="1002" name="Line 46"/>
            <p:cNvSpPr/>
            <p:nvPr/>
          </p:nvSpPr>
          <p:spPr>
            <a:xfrm>
              <a:off x="4581720" y="4830480"/>
              <a:ext cx="360" cy="678240"/>
            </a:xfrm>
            <a:prstGeom prst="line">
              <a:avLst/>
            </a:prstGeom>
            <a:ln w="22320">
              <a:solidFill>
                <a:srgbClr val="ffffff"/>
              </a:solidFill>
              <a:custDash>
                <a:ds d="100000" sp="100000"/>
              </a:custDash>
              <a:round/>
            </a:ln>
          </p:spPr>
          <p:style>
            <a:lnRef idx="0"/>
            <a:fillRef idx="0"/>
            <a:effectRef idx="0"/>
            <a:fontRef idx="minor"/>
          </p:style>
        </p:sp>
        <p:sp>
          <p:nvSpPr>
            <p:cNvPr id="1003" name="Line 47"/>
            <p:cNvSpPr/>
            <p:nvPr/>
          </p:nvSpPr>
          <p:spPr>
            <a:xfrm>
              <a:off x="5007240" y="4830480"/>
              <a:ext cx="360" cy="678240"/>
            </a:xfrm>
            <a:prstGeom prst="line">
              <a:avLst/>
            </a:prstGeom>
            <a:ln w="22320">
              <a:solidFill>
                <a:srgbClr val="ffffff"/>
              </a:solidFill>
              <a:custDash>
                <a:ds d="100000" sp="100000"/>
              </a:custDash>
              <a:round/>
            </a:ln>
          </p:spPr>
          <p:style>
            <a:lnRef idx="0"/>
            <a:fillRef idx="0"/>
            <a:effectRef idx="0"/>
            <a:fontRef idx="minor"/>
          </p:style>
        </p:sp>
        <p:sp>
          <p:nvSpPr>
            <p:cNvPr id="1004" name="Line 48"/>
            <p:cNvSpPr/>
            <p:nvPr/>
          </p:nvSpPr>
          <p:spPr>
            <a:xfrm flipH="1">
              <a:off x="4578480" y="5502960"/>
              <a:ext cx="428760" cy="360"/>
            </a:xfrm>
            <a:prstGeom prst="line">
              <a:avLst/>
            </a:prstGeom>
            <a:ln w="22320">
              <a:solidFill>
                <a:srgbClr val="ffffff"/>
              </a:solidFill>
              <a:custDash>
                <a:ds d="100000" sp="100000"/>
              </a:custDash>
              <a:round/>
            </a:ln>
          </p:spPr>
          <p:style>
            <a:lnRef idx="0"/>
            <a:fillRef idx="0"/>
            <a:effectRef idx="0"/>
            <a:fontRef idx="minor"/>
          </p:style>
        </p:sp>
        <p:sp>
          <p:nvSpPr>
            <p:cNvPr id="1005" name="Line 49"/>
            <p:cNvSpPr/>
            <p:nvPr/>
          </p:nvSpPr>
          <p:spPr>
            <a:xfrm flipH="1">
              <a:off x="4685760" y="5428800"/>
              <a:ext cx="225720" cy="360"/>
            </a:xfrm>
            <a:prstGeom prst="line">
              <a:avLst/>
            </a:prstGeom>
            <a:ln w="22320">
              <a:solidFill>
                <a:srgbClr val="ffffff"/>
              </a:solidFill>
              <a:custDash>
                <a:ds d="100000" sp="100000"/>
              </a:custDash>
              <a:round/>
            </a:ln>
          </p:spPr>
          <p:style>
            <a:lnRef idx="0"/>
            <a:fillRef idx="0"/>
            <a:effectRef idx="0"/>
            <a:fontRef idx="minor"/>
          </p:style>
        </p:sp>
        <p:sp>
          <p:nvSpPr>
            <p:cNvPr id="1006" name="Line 50"/>
            <p:cNvSpPr/>
            <p:nvPr/>
          </p:nvSpPr>
          <p:spPr>
            <a:xfrm flipH="1">
              <a:off x="4685760" y="5351760"/>
              <a:ext cx="225720" cy="360"/>
            </a:xfrm>
            <a:prstGeom prst="line">
              <a:avLst/>
            </a:prstGeom>
            <a:ln w="22320">
              <a:solidFill>
                <a:srgbClr val="ffffff"/>
              </a:solidFill>
              <a:custDash>
                <a:ds d="100000" sp="100000"/>
              </a:custDash>
              <a:round/>
            </a:ln>
          </p:spPr>
          <p:style>
            <a:lnRef idx="0"/>
            <a:fillRef idx="0"/>
            <a:effectRef idx="0"/>
            <a:fontRef idx="minor"/>
          </p:style>
        </p:sp>
        <p:sp>
          <p:nvSpPr>
            <p:cNvPr id="1007" name="Line 51"/>
            <p:cNvSpPr/>
            <p:nvPr/>
          </p:nvSpPr>
          <p:spPr>
            <a:xfrm flipH="1">
              <a:off x="4685760" y="5270760"/>
              <a:ext cx="225720" cy="360"/>
            </a:xfrm>
            <a:prstGeom prst="line">
              <a:avLst/>
            </a:prstGeom>
            <a:ln w="22320">
              <a:solidFill>
                <a:srgbClr val="ffffff"/>
              </a:solidFill>
              <a:custDash>
                <a:ds d="100000" sp="100000"/>
              </a:custDash>
              <a:round/>
            </a:ln>
          </p:spPr>
          <p:style>
            <a:lnRef idx="0"/>
            <a:fillRef idx="0"/>
            <a:effectRef idx="0"/>
            <a:fontRef idx="minor"/>
          </p:style>
        </p:sp>
        <p:sp>
          <p:nvSpPr>
            <p:cNvPr id="1008" name="Line 52"/>
            <p:cNvSpPr/>
            <p:nvPr/>
          </p:nvSpPr>
          <p:spPr>
            <a:xfrm flipH="1">
              <a:off x="4685760" y="5190120"/>
              <a:ext cx="225720" cy="360"/>
            </a:xfrm>
            <a:prstGeom prst="line">
              <a:avLst/>
            </a:prstGeom>
            <a:ln w="22320">
              <a:solidFill>
                <a:srgbClr val="ffffff"/>
              </a:solidFill>
              <a:custDash>
                <a:ds d="100000" sp="100000"/>
              </a:custDash>
              <a:round/>
            </a:ln>
          </p:spPr>
          <p:style>
            <a:lnRef idx="0"/>
            <a:fillRef idx="0"/>
            <a:effectRef idx="0"/>
            <a:fontRef idx="minor"/>
          </p:style>
        </p:sp>
      </p:grpSp>
      <p:sp>
        <p:nvSpPr>
          <p:cNvPr id="1009" name="CustomShape 53"/>
          <p:cNvSpPr/>
          <p:nvPr/>
        </p:nvSpPr>
        <p:spPr>
          <a:xfrm>
            <a:off x="4572720" y="2878560"/>
            <a:ext cx="406080" cy="274680"/>
          </a:xfrm>
          <a:prstGeom prst="rect">
            <a:avLst/>
          </a:prstGeom>
          <a:noFill/>
          <a:ln>
            <a:noFill/>
          </a:ln>
        </p:spPr>
        <p:style>
          <a:lnRef idx="0"/>
          <a:fillRef idx="0"/>
          <a:effectRef idx="0"/>
          <a:fontRef idx="minor"/>
        </p:style>
        <p:txBody>
          <a:bodyPr lIns="0" rIns="0" tIns="0" bIns="0"/>
          <a:p>
            <a:pPr algn="ctr">
              <a:lnSpc>
                <a:spcPct val="100000"/>
              </a:lnSpc>
            </a:pPr>
            <a:r>
              <a:rPr b="1" lang="de-AT" sz="1800" spc="-1" strike="noStrike">
                <a:solidFill>
                  <a:srgbClr val="232323"/>
                </a:solidFill>
                <a:latin typeface="Segoe UI Light"/>
              </a:rPr>
              <a:t>RQ</a:t>
            </a:r>
            <a:endParaRPr b="0" lang="de-AT" sz="1800" spc="-1" strike="noStrike">
              <a:latin typeface="Arial"/>
            </a:endParaRPr>
          </a:p>
        </p:txBody>
      </p:sp>
      <p:sp>
        <p:nvSpPr>
          <p:cNvPr id="1010" name="CustomShape 54"/>
          <p:cNvSpPr/>
          <p:nvPr/>
        </p:nvSpPr>
        <p:spPr>
          <a:xfrm>
            <a:off x="4361760" y="3581280"/>
            <a:ext cx="360" cy="175860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11" name="CustomShape 55"/>
          <p:cNvSpPr/>
          <p:nvPr/>
        </p:nvSpPr>
        <p:spPr>
          <a:xfrm flipV="1">
            <a:off x="5204520" y="3438000"/>
            <a:ext cx="360" cy="18633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12" name="CustomShape 56"/>
          <p:cNvSpPr/>
          <p:nvPr/>
        </p:nvSpPr>
        <p:spPr>
          <a:xfrm flipV="1">
            <a:off x="5204520" y="2448360"/>
            <a:ext cx="360" cy="9111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13" name="CustomShape 57"/>
          <p:cNvSpPr/>
          <p:nvPr/>
        </p:nvSpPr>
        <p:spPr>
          <a:xfrm>
            <a:off x="4961520" y="2099880"/>
            <a:ext cx="406080" cy="305280"/>
          </a:xfrm>
          <a:prstGeom prst="rect">
            <a:avLst/>
          </a:prstGeom>
          <a:noFill/>
          <a:ln>
            <a:noFill/>
          </a:ln>
        </p:spPr>
        <p:style>
          <a:lnRef idx="0"/>
          <a:fillRef idx="0"/>
          <a:effectRef idx="0"/>
          <a:fontRef idx="minor"/>
        </p:style>
        <p:txBody>
          <a:bodyPr lIns="0" rIns="0" tIns="0" bIns="0"/>
          <a:p>
            <a:pPr algn="ctr">
              <a:lnSpc>
                <a:spcPct val="100000"/>
              </a:lnSpc>
            </a:pPr>
            <a:r>
              <a:rPr b="1" lang="de-AT" sz="2000" spc="-1" strike="noStrike">
                <a:solidFill>
                  <a:srgbClr val="ffffff"/>
                </a:solidFill>
                <a:latin typeface="Consolas"/>
              </a:rPr>
              <a:t>rq</a:t>
            </a:r>
            <a:endParaRPr b="0" lang="de-AT" sz="2000" spc="-1" strike="noStrike">
              <a:latin typeface="Arial"/>
            </a:endParaRPr>
          </a:p>
        </p:txBody>
      </p:sp>
      <p:sp>
        <p:nvSpPr>
          <p:cNvPr id="1014" name="CustomShape 58"/>
          <p:cNvSpPr/>
          <p:nvPr/>
        </p:nvSpPr>
        <p:spPr>
          <a:xfrm>
            <a:off x="414000" y="344376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grpSp>
        <p:nvGrpSpPr>
          <p:cNvPr id="1015" name="Group 59"/>
          <p:cNvGrpSpPr/>
          <p:nvPr/>
        </p:nvGrpSpPr>
        <p:grpSpPr>
          <a:xfrm>
            <a:off x="4264200" y="5854320"/>
            <a:ext cx="1023120" cy="591120"/>
            <a:chOff x="4264200" y="5854320"/>
            <a:chExt cx="1023120" cy="591120"/>
          </a:xfrm>
        </p:grpSpPr>
        <p:sp>
          <p:nvSpPr>
            <p:cNvPr id="1016" name="CustomShape 60"/>
            <p:cNvSpPr/>
            <p:nvPr/>
          </p:nvSpPr>
          <p:spPr>
            <a:xfrm>
              <a:off x="4264200" y="585432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1017" name="CustomShape 61"/>
            <p:cNvSpPr/>
            <p:nvPr/>
          </p:nvSpPr>
          <p:spPr>
            <a:xfrm>
              <a:off x="4264200" y="626256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Tree>
  </p:cSld>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970"/>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969"/>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971"/>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98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98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979"/>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989"/>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990"/>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991"/>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968"/>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992"/>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993"/>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1009"/>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010"/>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1001"/>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1011"/>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1012"/>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10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18" name="Group 1"/>
          <p:cNvGrpSpPr/>
          <p:nvPr/>
        </p:nvGrpSpPr>
        <p:grpSpPr>
          <a:xfrm>
            <a:off x="4264200" y="5854320"/>
            <a:ext cx="1023120" cy="591120"/>
            <a:chOff x="4264200" y="5854320"/>
            <a:chExt cx="1023120" cy="591120"/>
          </a:xfrm>
        </p:grpSpPr>
        <p:sp>
          <p:nvSpPr>
            <p:cNvPr id="1019" name="CustomShape 2"/>
            <p:cNvSpPr/>
            <p:nvPr/>
          </p:nvSpPr>
          <p:spPr>
            <a:xfrm>
              <a:off x="4264200" y="5854320"/>
              <a:ext cx="1023120" cy="407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gn="ctr">
                <a:lnSpc>
                  <a:spcPct val="115000"/>
                </a:lnSpc>
                <a:spcAft>
                  <a:spcPts val="1001"/>
                </a:spcAft>
              </a:pPr>
              <a:r>
                <a:rPr b="0" lang="de-AT" sz="1800" spc="-1" strike="noStrike">
                  <a:solidFill>
                    <a:srgbClr val="232323"/>
                  </a:solidFill>
                  <a:latin typeface="Segoe UI Semibold"/>
                </a:rPr>
                <a:t>NIC</a:t>
              </a:r>
              <a:endParaRPr b="0" lang="de-AT" sz="1800" spc="-1" strike="noStrike">
                <a:latin typeface="Arial"/>
              </a:endParaRPr>
            </a:p>
          </p:txBody>
        </p:sp>
        <p:sp>
          <p:nvSpPr>
            <p:cNvPr id="1020" name="CustomShape 3"/>
            <p:cNvSpPr/>
            <p:nvPr/>
          </p:nvSpPr>
          <p:spPr>
            <a:xfrm>
              <a:off x="4264200" y="6262560"/>
              <a:ext cx="607680" cy="182880"/>
            </a:xfrm>
            <a:prstGeom prst="rect">
              <a:avLst/>
            </a:prstGeom>
            <a:solidFill>
              <a:srgbClr val="b0d685"/>
            </a:solidFill>
            <a:ln>
              <a:noFill/>
            </a:ln>
            <a:effectLst>
              <a:outerShdw dist="23040" dir="5400000">
                <a:srgbClr val="000000">
                  <a:alpha val="35000"/>
                </a:srgbClr>
              </a:outerShdw>
            </a:effectLst>
          </p:spPr>
          <p:style>
            <a:lnRef idx="0"/>
            <a:fillRef idx="0"/>
            <a:effectRef idx="0"/>
            <a:fontRef idx="minor"/>
          </p:style>
          <p:txBody>
            <a:bodyPr anchor="ctr"/>
            <a:p>
              <a:pPr>
                <a:lnSpc>
                  <a:spcPct val="115000"/>
                </a:lnSpc>
                <a:spcAft>
                  <a:spcPts val="1001"/>
                </a:spcAft>
              </a:pPr>
              <a:r>
                <a:rPr b="0" lang="de-AT" sz="1100" spc="-1" strike="noStrike">
                  <a:solidFill>
                    <a:srgbClr val="ffffff"/>
                  </a:solidFill>
                  <a:latin typeface="Calibri"/>
                  <a:ea typeface="Times New Roman"/>
                </a:rPr>
                <a:t> </a:t>
              </a:r>
              <a:endParaRPr b="0" lang="de-AT" sz="1100" spc="-1" strike="noStrike">
                <a:latin typeface="Arial"/>
              </a:endParaRPr>
            </a:p>
          </p:txBody>
        </p:sp>
      </p:grpSp>
      <p:sp>
        <p:nvSpPr>
          <p:cNvPr id="1021" name="CustomShape 4"/>
          <p:cNvSpPr/>
          <p:nvPr/>
        </p:nvSpPr>
        <p:spPr>
          <a:xfrm>
            <a:off x="2061000" y="4687560"/>
            <a:ext cx="7881840" cy="8859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grpSp>
        <p:nvGrpSpPr>
          <p:cNvPr id="1022" name="Group 5"/>
          <p:cNvGrpSpPr/>
          <p:nvPr/>
        </p:nvGrpSpPr>
        <p:grpSpPr>
          <a:xfrm>
            <a:off x="4578480" y="4830480"/>
            <a:ext cx="429120" cy="678240"/>
            <a:chOff x="4578480" y="4830480"/>
            <a:chExt cx="429120" cy="678240"/>
          </a:xfrm>
        </p:grpSpPr>
        <p:sp>
          <p:nvSpPr>
            <p:cNvPr id="1023" name="Line 6"/>
            <p:cNvSpPr/>
            <p:nvPr/>
          </p:nvSpPr>
          <p:spPr>
            <a:xfrm>
              <a:off x="4581720" y="4830480"/>
              <a:ext cx="360" cy="678240"/>
            </a:xfrm>
            <a:prstGeom prst="line">
              <a:avLst/>
            </a:prstGeom>
            <a:ln w="22320">
              <a:solidFill>
                <a:srgbClr val="ffffff"/>
              </a:solidFill>
              <a:custDash>
                <a:ds d="100000" sp="100000"/>
              </a:custDash>
              <a:round/>
            </a:ln>
          </p:spPr>
          <p:style>
            <a:lnRef idx="0"/>
            <a:fillRef idx="0"/>
            <a:effectRef idx="0"/>
            <a:fontRef idx="minor"/>
          </p:style>
        </p:sp>
        <p:sp>
          <p:nvSpPr>
            <p:cNvPr id="1024" name="Line 7"/>
            <p:cNvSpPr/>
            <p:nvPr/>
          </p:nvSpPr>
          <p:spPr>
            <a:xfrm>
              <a:off x="5007240" y="4830480"/>
              <a:ext cx="360" cy="678240"/>
            </a:xfrm>
            <a:prstGeom prst="line">
              <a:avLst/>
            </a:prstGeom>
            <a:ln w="22320">
              <a:solidFill>
                <a:srgbClr val="ffffff"/>
              </a:solidFill>
              <a:custDash>
                <a:ds d="100000" sp="100000"/>
              </a:custDash>
              <a:round/>
            </a:ln>
          </p:spPr>
          <p:style>
            <a:lnRef idx="0"/>
            <a:fillRef idx="0"/>
            <a:effectRef idx="0"/>
            <a:fontRef idx="minor"/>
          </p:style>
        </p:sp>
        <p:sp>
          <p:nvSpPr>
            <p:cNvPr id="1025" name="Line 8"/>
            <p:cNvSpPr/>
            <p:nvPr/>
          </p:nvSpPr>
          <p:spPr>
            <a:xfrm flipH="1">
              <a:off x="4578480" y="5502960"/>
              <a:ext cx="428760" cy="360"/>
            </a:xfrm>
            <a:prstGeom prst="line">
              <a:avLst/>
            </a:prstGeom>
            <a:ln w="22320">
              <a:solidFill>
                <a:srgbClr val="ffffff"/>
              </a:solidFill>
              <a:custDash>
                <a:ds d="100000" sp="100000"/>
              </a:custDash>
              <a:round/>
            </a:ln>
          </p:spPr>
          <p:style>
            <a:lnRef idx="0"/>
            <a:fillRef idx="0"/>
            <a:effectRef idx="0"/>
            <a:fontRef idx="minor"/>
          </p:style>
        </p:sp>
        <p:sp>
          <p:nvSpPr>
            <p:cNvPr id="1026" name="Line 9"/>
            <p:cNvSpPr/>
            <p:nvPr/>
          </p:nvSpPr>
          <p:spPr>
            <a:xfrm flipH="1">
              <a:off x="4685760" y="5428800"/>
              <a:ext cx="225720" cy="360"/>
            </a:xfrm>
            <a:prstGeom prst="line">
              <a:avLst/>
            </a:prstGeom>
            <a:ln w="22320">
              <a:solidFill>
                <a:srgbClr val="ffffff"/>
              </a:solidFill>
              <a:custDash>
                <a:ds d="100000" sp="100000"/>
              </a:custDash>
              <a:round/>
            </a:ln>
          </p:spPr>
          <p:style>
            <a:lnRef idx="0"/>
            <a:fillRef idx="0"/>
            <a:effectRef idx="0"/>
            <a:fontRef idx="minor"/>
          </p:style>
        </p:sp>
        <p:sp>
          <p:nvSpPr>
            <p:cNvPr id="1027" name="Line 10"/>
            <p:cNvSpPr/>
            <p:nvPr/>
          </p:nvSpPr>
          <p:spPr>
            <a:xfrm flipH="1">
              <a:off x="4685760" y="5351760"/>
              <a:ext cx="225720" cy="360"/>
            </a:xfrm>
            <a:prstGeom prst="line">
              <a:avLst/>
            </a:prstGeom>
            <a:ln w="22320">
              <a:solidFill>
                <a:srgbClr val="ffffff"/>
              </a:solidFill>
              <a:custDash>
                <a:ds d="100000" sp="100000"/>
              </a:custDash>
              <a:round/>
            </a:ln>
          </p:spPr>
          <p:style>
            <a:lnRef idx="0"/>
            <a:fillRef idx="0"/>
            <a:effectRef idx="0"/>
            <a:fontRef idx="minor"/>
          </p:style>
        </p:sp>
        <p:sp>
          <p:nvSpPr>
            <p:cNvPr id="1028" name="Line 11"/>
            <p:cNvSpPr/>
            <p:nvPr/>
          </p:nvSpPr>
          <p:spPr>
            <a:xfrm flipH="1">
              <a:off x="4685760" y="5270760"/>
              <a:ext cx="225720" cy="360"/>
            </a:xfrm>
            <a:prstGeom prst="line">
              <a:avLst/>
            </a:prstGeom>
            <a:ln w="22320">
              <a:solidFill>
                <a:srgbClr val="ffffff"/>
              </a:solidFill>
              <a:custDash>
                <a:ds d="100000" sp="100000"/>
              </a:custDash>
              <a:round/>
            </a:ln>
          </p:spPr>
          <p:style>
            <a:lnRef idx="0"/>
            <a:fillRef idx="0"/>
            <a:effectRef idx="0"/>
            <a:fontRef idx="minor"/>
          </p:style>
        </p:sp>
        <p:sp>
          <p:nvSpPr>
            <p:cNvPr id="1029" name="Line 12"/>
            <p:cNvSpPr/>
            <p:nvPr/>
          </p:nvSpPr>
          <p:spPr>
            <a:xfrm flipH="1">
              <a:off x="4685760" y="5190120"/>
              <a:ext cx="225720" cy="360"/>
            </a:xfrm>
            <a:prstGeom prst="line">
              <a:avLst/>
            </a:prstGeom>
            <a:ln w="22320">
              <a:solidFill>
                <a:srgbClr val="ffffff"/>
              </a:solidFill>
              <a:custDash>
                <a:ds d="100000" sp="100000"/>
              </a:custDash>
              <a:round/>
            </a:ln>
          </p:spPr>
          <p:style>
            <a:lnRef idx="0"/>
            <a:fillRef idx="0"/>
            <a:effectRef idx="0"/>
            <a:fontRef idx="minor"/>
          </p:style>
        </p:sp>
      </p:grpSp>
      <p:sp>
        <p:nvSpPr>
          <p:cNvPr id="1030" name="CustomShape 13"/>
          <p:cNvSpPr/>
          <p:nvPr/>
        </p:nvSpPr>
        <p:spPr>
          <a:xfrm>
            <a:off x="2061000" y="2810160"/>
            <a:ext cx="7881840" cy="91764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grpSp>
        <p:nvGrpSpPr>
          <p:cNvPr id="1031" name="Group 14"/>
          <p:cNvGrpSpPr/>
          <p:nvPr/>
        </p:nvGrpSpPr>
        <p:grpSpPr>
          <a:xfrm>
            <a:off x="4572720" y="2893320"/>
            <a:ext cx="429120" cy="687960"/>
            <a:chOff x="4572720" y="2893320"/>
            <a:chExt cx="429120" cy="687960"/>
          </a:xfrm>
        </p:grpSpPr>
        <p:sp>
          <p:nvSpPr>
            <p:cNvPr id="1032" name="Line 15"/>
            <p:cNvSpPr/>
            <p:nvPr/>
          </p:nvSpPr>
          <p:spPr>
            <a:xfrm>
              <a:off x="4576320" y="2893320"/>
              <a:ext cx="360" cy="687960"/>
            </a:xfrm>
            <a:prstGeom prst="line">
              <a:avLst/>
            </a:prstGeom>
            <a:ln w="28440">
              <a:solidFill>
                <a:srgbClr val="ffffff"/>
              </a:solidFill>
              <a:round/>
            </a:ln>
          </p:spPr>
          <p:style>
            <a:lnRef idx="0"/>
            <a:fillRef idx="0"/>
            <a:effectRef idx="0"/>
            <a:fontRef idx="minor"/>
          </p:style>
        </p:sp>
        <p:sp>
          <p:nvSpPr>
            <p:cNvPr id="1033" name="Line 16"/>
            <p:cNvSpPr/>
            <p:nvPr/>
          </p:nvSpPr>
          <p:spPr>
            <a:xfrm>
              <a:off x="5001480" y="2893320"/>
              <a:ext cx="360" cy="687960"/>
            </a:xfrm>
            <a:prstGeom prst="line">
              <a:avLst/>
            </a:prstGeom>
            <a:ln w="28440">
              <a:solidFill>
                <a:srgbClr val="ffffff"/>
              </a:solidFill>
              <a:round/>
            </a:ln>
          </p:spPr>
          <p:style>
            <a:lnRef idx="0"/>
            <a:fillRef idx="0"/>
            <a:effectRef idx="0"/>
            <a:fontRef idx="minor"/>
          </p:style>
        </p:sp>
        <p:sp>
          <p:nvSpPr>
            <p:cNvPr id="1034" name="Line 17"/>
            <p:cNvSpPr/>
            <p:nvPr/>
          </p:nvSpPr>
          <p:spPr>
            <a:xfrm flipH="1">
              <a:off x="4572720" y="3575520"/>
              <a:ext cx="428760" cy="360"/>
            </a:xfrm>
            <a:prstGeom prst="line">
              <a:avLst/>
            </a:prstGeom>
            <a:ln w="28440">
              <a:solidFill>
                <a:srgbClr val="ffffff"/>
              </a:solidFill>
              <a:round/>
            </a:ln>
          </p:spPr>
          <p:style>
            <a:lnRef idx="0"/>
            <a:fillRef idx="0"/>
            <a:effectRef idx="0"/>
            <a:fontRef idx="minor"/>
          </p:style>
        </p:sp>
        <p:sp>
          <p:nvSpPr>
            <p:cNvPr id="1035" name="Line 18"/>
            <p:cNvSpPr/>
            <p:nvPr/>
          </p:nvSpPr>
          <p:spPr>
            <a:xfrm flipH="1">
              <a:off x="4680000" y="3500280"/>
              <a:ext cx="225720" cy="360"/>
            </a:xfrm>
            <a:prstGeom prst="line">
              <a:avLst/>
            </a:prstGeom>
            <a:ln w="28440">
              <a:solidFill>
                <a:srgbClr val="ffffff"/>
              </a:solidFill>
              <a:round/>
            </a:ln>
          </p:spPr>
          <p:style>
            <a:lnRef idx="0"/>
            <a:fillRef idx="0"/>
            <a:effectRef idx="0"/>
            <a:fontRef idx="minor"/>
          </p:style>
        </p:sp>
        <p:sp>
          <p:nvSpPr>
            <p:cNvPr id="1036" name="Line 19"/>
            <p:cNvSpPr/>
            <p:nvPr/>
          </p:nvSpPr>
          <p:spPr>
            <a:xfrm flipH="1">
              <a:off x="4680000" y="3422160"/>
              <a:ext cx="225720" cy="360"/>
            </a:xfrm>
            <a:prstGeom prst="line">
              <a:avLst/>
            </a:prstGeom>
            <a:ln w="28440">
              <a:solidFill>
                <a:srgbClr val="ffffff"/>
              </a:solidFill>
              <a:round/>
            </a:ln>
          </p:spPr>
          <p:style>
            <a:lnRef idx="0"/>
            <a:fillRef idx="0"/>
            <a:effectRef idx="0"/>
            <a:fontRef idx="minor"/>
          </p:style>
        </p:sp>
        <p:sp>
          <p:nvSpPr>
            <p:cNvPr id="1037" name="Line 20"/>
            <p:cNvSpPr/>
            <p:nvPr/>
          </p:nvSpPr>
          <p:spPr>
            <a:xfrm flipH="1">
              <a:off x="4680000" y="3340080"/>
              <a:ext cx="225720" cy="360"/>
            </a:xfrm>
            <a:prstGeom prst="line">
              <a:avLst/>
            </a:prstGeom>
            <a:ln w="28440">
              <a:solidFill>
                <a:srgbClr val="ffffff"/>
              </a:solidFill>
              <a:round/>
            </a:ln>
          </p:spPr>
          <p:style>
            <a:lnRef idx="0"/>
            <a:fillRef idx="0"/>
            <a:effectRef idx="0"/>
            <a:fontRef idx="minor"/>
          </p:style>
        </p:sp>
        <p:sp>
          <p:nvSpPr>
            <p:cNvPr id="1038" name="Line 21"/>
            <p:cNvSpPr/>
            <p:nvPr/>
          </p:nvSpPr>
          <p:spPr>
            <a:xfrm flipH="1">
              <a:off x="4680000" y="3258000"/>
              <a:ext cx="225720" cy="360"/>
            </a:xfrm>
            <a:prstGeom prst="line">
              <a:avLst/>
            </a:prstGeom>
            <a:ln w="28440">
              <a:solidFill>
                <a:srgbClr val="ffffff"/>
              </a:solidFill>
              <a:round/>
            </a:ln>
          </p:spPr>
          <p:style>
            <a:lnRef idx="0"/>
            <a:fillRef idx="0"/>
            <a:effectRef idx="0"/>
            <a:fontRef idx="minor"/>
          </p:style>
        </p:sp>
      </p:grpSp>
      <p:grpSp>
        <p:nvGrpSpPr>
          <p:cNvPr id="1039" name="Group 22"/>
          <p:cNvGrpSpPr/>
          <p:nvPr/>
        </p:nvGrpSpPr>
        <p:grpSpPr>
          <a:xfrm>
            <a:off x="7026120" y="4797720"/>
            <a:ext cx="429120" cy="678240"/>
            <a:chOff x="7026120" y="4797720"/>
            <a:chExt cx="429120" cy="678240"/>
          </a:xfrm>
        </p:grpSpPr>
        <p:sp>
          <p:nvSpPr>
            <p:cNvPr id="1040" name="Line 23"/>
            <p:cNvSpPr/>
            <p:nvPr/>
          </p:nvSpPr>
          <p:spPr>
            <a:xfrm flipV="1">
              <a:off x="7451640" y="4797720"/>
              <a:ext cx="360" cy="678240"/>
            </a:xfrm>
            <a:prstGeom prst="line">
              <a:avLst/>
            </a:prstGeom>
            <a:ln w="22320">
              <a:solidFill>
                <a:srgbClr val="ffffff"/>
              </a:solidFill>
              <a:custDash>
                <a:ds d="100000" sp="100000"/>
              </a:custDash>
              <a:round/>
            </a:ln>
          </p:spPr>
          <p:style>
            <a:lnRef idx="0"/>
            <a:fillRef idx="0"/>
            <a:effectRef idx="0"/>
            <a:fontRef idx="minor"/>
          </p:style>
        </p:sp>
        <p:sp>
          <p:nvSpPr>
            <p:cNvPr id="1041" name="Line 24"/>
            <p:cNvSpPr/>
            <p:nvPr/>
          </p:nvSpPr>
          <p:spPr>
            <a:xfrm flipV="1">
              <a:off x="7026120" y="4797720"/>
              <a:ext cx="360" cy="678240"/>
            </a:xfrm>
            <a:prstGeom prst="line">
              <a:avLst/>
            </a:prstGeom>
            <a:ln w="22320">
              <a:solidFill>
                <a:srgbClr val="ffffff"/>
              </a:solidFill>
              <a:custDash>
                <a:ds d="100000" sp="100000"/>
              </a:custDash>
              <a:round/>
            </a:ln>
          </p:spPr>
          <p:style>
            <a:lnRef idx="0"/>
            <a:fillRef idx="0"/>
            <a:effectRef idx="0"/>
            <a:fontRef idx="minor"/>
          </p:style>
        </p:sp>
        <p:sp>
          <p:nvSpPr>
            <p:cNvPr id="1042" name="Line 25"/>
            <p:cNvSpPr/>
            <p:nvPr/>
          </p:nvSpPr>
          <p:spPr>
            <a:xfrm>
              <a:off x="7026120" y="4803480"/>
              <a:ext cx="429120" cy="360"/>
            </a:xfrm>
            <a:prstGeom prst="line">
              <a:avLst/>
            </a:prstGeom>
            <a:ln w="22320">
              <a:solidFill>
                <a:srgbClr val="ffffff"/>
              </a:solidFill>
              <a:custDash>
                <a:ds d="100000" sp="100000"/>
              </a:custDash>
              <a:round/>
            </a:ln>
          </p:spPr>
          <p:style>
            <a:lnRef idx="0"/>
            <a:fillRef idx="0"/>
            <a:effectRef idx="0"/>
            <a:fontRef idx="minor"/>
          </p:style>
        </p:sp>
        <p:sp>
          <p:nvSpPr>
            <p:cNvPr id="1043" name="Line 26"/>
            <p:cNvSpPr/>
            <p:nvPr/>
          </p:nvSpPr>
          <p:spPr>
            <a:xfrm>
              <a:off x="7122240" y="4877640"/>
              <a:ext cx="225720" cy="360"/>
            </a:xfrm>
            <a:prstGeom prst="line">
              <a:avLst/>
            </a:prstGeom>
            <a:ln w="22320">
              <a:solidFill>
                <a:srgbClr val="ffffff"/>
              </a:solidFill>
              <a:custDash>
                <a:ds d="100000" sp="100000"/>
              </a:custDash>
              <a:round/>
            </a:ln>
          </p:spPr>
          <p:style>
            <a:lnRef idx="0"/>
            <a:fillRef idx="0"/>
            <a:effectRef idx="0"/>
            <a:fontRef idx="minor"/>
          </p:style>
        </p:sp>
        <p:sp>
          <p:nvSpPr>
            <p:cNvPr id="1044" name="Line 27"/>
            <p:cNvSpPr/>
            <p:nvPr/>
          </p:nvSpPr>
          <p:spPr>
            <a:xfrm>
              <a:off x="7122240" y="4954680"/>
              <a:ext cx="225720" cy="360"/>
            </a:xfrm>
            <a:prstGeom prst="line">
              <a:avLst/>
            </a:prstGeom>
            <a:ln w="22320">
              <a:solidFill>
                <a:srgbClr val="ffffff"/>
              </a:solidFill>
              <a:custDash>
                <a:ds d="100000" sp="100000"/>
              </a:custDash>
              <a:round/>
            </a:ln>
          </p:spPr>
          <p:style>
            <a:lnRef idx="0"/>
            <a:fillRef idx="0"/>
            <a:effectRef idx="0"/>
            <a:fontRef idx="minor"/>
          </p:style>
        </p:sp>
        <p:sp>
          <p:nvSpPr>
            <p:cNvPr id="1045" name="Line 28"/>
            <p:cNvSpPr/>
            <p:nvPr/>
          </p:nvSpPr>
          <p:spPr>
            <a:xfrm>
              <a:off x="7122240" y="5035680"/>
              <a:ext cx="225720" cy="360"/>
            </a:xfrm>
            <a:prstGeom prst="line">
              <a:avLst/>
            </a:prstGeom>
            <a:ln w="22320">
              <a:solidFill>
                <a:srgbClr val="ffffff"/>
              </a:solidFill>
              <a:custDash>
                <a:ds d="100000" sp="100000"/>
              </a:custDash>
              <a:round/>
            </a:ln>
          </p:spPr>
          <p:style>
            <a:lnRef idx="0"/>
            <a:fillRef idx="0"/>
            <a:effectRef idx="0"/>
            <a:fontRef idx="minor"/>
          </p:style>
        </p:sp>
        <p:sp>
          <p:nvSpPr>
            <p:cNvPr id="1046" name="Line 29"/>
            <p:cNvSpPr/>
            <p:nvPr/>
          </p:nvSpPr>
          <p:spPr>
            <a:xfrm>
              <a:off x="7122240" y="5116320"/>
              <a:ext cx="225720" cy="360"/>
            </a:xfrm>
            <a:prstGeom prst="line">
              <a:avLst/>
            </a:prstGeom>
            <a:ln w="22320">
              <a:solidFill>
                <a:srgbClr val="ffffff"/>
              </a:solidFill>
              <a:custDash>
                <a:ds d="100000" sp="100000"/>
              </a:custDash>
              <a:round/>
            </a:ln>
          </p:spPr>
          <p:style>
            <a:lnRef idx="0"/>
            <a:fillRef idx="0"/>
            <a:effectRef idx="0"/>
            <a:fontRef idx="minor"/>
          </p:style>
        </p:sp>
      </p:grpSp>
      <p:grpSp>
        <p:nvGrpSpPr>
          <p:cNvPr id="1047" name="Group 30"/>
          <p:cNvGrpSpPr/>
          <p:nvPr/>
        </p:nvGrpSpPr>
        <p:grpSpPr>
          <a:xfrm>
            <a:off x="7020000" y="2906640"/>
            <a:ext cx="428760" cy="687960"/>
            <a:chOff x="7020000" y="2906640"/>
            <a:chExt cx="428760" cy="687960"/>
          </a:xfrm>
        </p:grpSpPr>
        <p:sp>
          <p:nvSpPr>
            <p:cNvPr id="1048" name="Line 31"/>
            <p:cNvSpPr/>
            <p:nvPr/>
          </p:nvSpPr>
          <p:spPr>
            <a:xfrm flipV="1">
              <a:off x="7445160" y="2906640"/>
              <a:ext cx="360" cy="687960"/>
            </a:xfrm>
            <a:prstGeom prst="line">
              <a:avLst/>
            </a:prstGeom>
            <a:ln w="28440">
              <a:solidFill>
                <a:srgbClr val="ffffff"/>
              </a:solidFill>
              <a:round/>
            </a:ln>
          </p:spPr>
          <p:style>
            <a:lnRef idx="0"/>
            <a:fillRef idx="0"/>
            <a:effectRef idx="0"/>
            <a:fontRef idx="minor"/>
          </p:style>
        </p:sp>
        <p:sp>
          <p:nvSpPr>
            <p:cNvPr id="1049" name="Line 32"/>
            <p:cNvSpPr/>
            <p:nvPr/>
          </p:nvSpPr>
          <p:spPr>
            <a:xfrm flipV="1">
              <a:off x="7020000" y="2906640"/>
              <a:ext cx="360" cy="687960"/>
            </a:xfrm>
            <a:prstGeom prst="line">
              <a:avLst/>
            </a:prstGeom>
            <a:ln w="28440">
              <a:solidFill>
                <a:srgbClr val="ffffff"/>
              </a:solidFill>
              <a:round/>
            </a:ln>
          </p:spPr>
          <p:style>
            <a:lnRef idx="0"/>
            <a:fillRef idx="0"/>
            <a:effectRef idx="0"/>
            <a:fontRef idx="minor"/>
          </p:style>
        </p:sp>
        <p:sp>
          <p:nvSpPr>
            <p:cNvPr id="1050" name="Line 33"/>
            <p:cNvSpPr/>
            <p:nvPr/>
          </p:nvSpPr>
          <p:spPr>
            <a:xfrm>
              <a:off x="7020000" y="2912400"/>
              <a:ext cx="428760" cy="360"/>
            </a:xfrm>
            <a:prstGeom prst="line">
              <a:avLst/>
            </a:prstGeom>
            <a:ln w="28440">
              <a:solidFill>
                <a:srgbClr val="ffffff"/>
              </a:solidFill>
              <a:round/>
            </a:ln>
          </p:spPr>
          <p:style>
            <a:lnRef idx="0"/>
            <a:fillRef idx="0"/>
            <a:effectRef idx="0"/>
            <a:fontRef idx="minor"/>
          </p:style>
        </p:sp>
        <p:sp>
          <p:nvSpPr>
            <p:cNvPr id="1051" name="Line 34"/>
            <p:cNvSpPr/>
            <p:nvPr/>
          </p:nvSpPr>
          <p:spPr>
            <a:xfrm>
              <a:off x="7115760" y="2987640"/>
              <a:ext cx="225720" cy="360"/>
            </a:xfrm>
            <a:prstGeom prst="line">
              <a:avLst/>
            </a:prstGeom>
            <a:ln w="28440">
              <a:solidFill>
                <a:srgbClr val="ffffff"/>
              </a:solidFill>
              <a:round/>
            </a:ln>
          </p:spPr>
          <p:style>
            <a:lnRef idx="0"/>
            <a:fillRef idx="0"/>
            <a:effectRef idx="0"/>
            <a:fontRef idx="minor"/>
          </p:style>
        </p:sp>
        <p:sp>
          <p:nvSpPr>
            <p:cNvPr id="1052" name="Line 35"/>
            <p:cNvSpPr/>
            <p:nvPr/>
          </p:nvSpPr>
          <p:spPr>
            <a:xfrm>
              <a:off x="7115760" y="3065760"/>
              <a:ext cx="225720" cy="360"/>
            </a:xfrm>
            <a:prstGeom prst="line">
              <a:avLst/>
            </a:prstGeom>
            <a:ln w="28440">
              <a:solidFill>
                <a:srgbClr val="ffffff"/>
              </a:solidFill>
              <a:round/>
            </a:ln>
          </p:spPr>
          <p:style>
            <a:lnRef idx="0"/>
            <a:fillRef idx="0"/>
            <a:effectRef idx="0"/>
            <a:fontRef idx="minor"/>
          </p:style>
        </p:sp>
        <p:sp>
          <p:nvSpPr>
            <p:cNvPr id="1053" name="Line 36"/>
            <p:cNvSpPr/>
            <p:nvPr/>
          </p:nvSpPr>
          <p:spPr>
            <a:xfrm>
              <a:off x="7115760" y="3147840"/>
              <a:ext cx="225720" cy="360"/>
            </a:xfrm>
            <a:prstGeom prst="line">
              <a:avLst/>
            </a:prstGeom>
            <a:ln w="28440">
              <a:solidFill>
                <a:srgbClr val="ffffff"/>
              </a:solidFill>
              <a:round/>
            </a:ln>
          </p:spPr>
          <p:style>
            <a:lnRef idx="0"/>
            <a:fillRef idx="0"/>
            <a:effectRef idx="0"/>
            <a:fontRef idx="minor"/>
          </p:style>
        </p:sp>
        <p:sp>
          <p:nvSpPr>
            <p:cNvPr id="1054" name="Line 37"/>
            <p:cNvSpPr/>
            <p:nvPr/>
          </p:nvSpPr>
          <p:spPr>
            <a:xfrm>
              <a:off x="7115760" y="3229560"/>
              <a:ext cx="225720" cy="360"/>
            </a:xfrm>
            <a:prstGeom prst="line">
              <a:avLst/>
            </a:prstGeom>
            <a:ln w="28440">
              <a:solidFill>
                <a:srgbClr val="ffffff"/>
              </a:solidFill>
              <a:round/>
            </a:ln>
          </p:spPr>
          <p:style>
            <a:lnRef idx="0"/>
            <a:fillRef idx="0"/>
            <a:effectRef idx="0"/>
            <a:fontRef idx="minor"/>
          </p:style>
        </p:sp>
      </p:grpSp>
      <p:sp>
        <p:nvSpPr>
          <p:cNvPr id="1055" name="CustomShape 38"/>
          <p:cNvSpPr/>
          <p:nvPr/>
        </p:nvSpPr>
        <p:spPr>
          <a:xfrm>
            <a:off x="7020000" y="3317400"/>
            <a:ext cx="406080" cy="274680"/>
          </a:xfrm>
          <a:prstGeom prst="rect">
            <a:avLst/>
          </a:prstGeom>
          <a:noFill/>
          <a:ln>
            <a:noFill/>
          </a:ln>
        </p:spPr>
        <p:style>
          <a:lnRef idx="0"/>
          <a:fillRef idx="0"/>
          <a:effectRef idx="0"/>
          <a:fontRef idx="minor"/>
        </p:style>
        <p:txBody>
          <a:bodyPr lIns="0" rIns="0" tIns="0" bIns="0"/>
          <a:p>
            <a:pPr algn="ctr">
              <a:lnSpc>
                <a:spcPct val="100000"/>
              </a:lnSpc>
            </a:pPr>
            <a:r>
              <a:rPr b="1" lang="de-AT" sz="1800" spc="-1" strike="noStrike">
                <a:solidFill>
                  <a:srgbClr val="232323"/>
                </a:solidFill>
                <a:latin typeface="Segoe UI Light"/>
              </a:rPr>
              <a:t>CQ</a:t>
            </a:r>
            <a:endParaRPr b="0" lang="de-AT" sz="1800" spc="-1" strike="noStrike">
              <a:latin typeface="Arial"/>
            </a:endParaRPr>
          </a:p>
        </p:txBody>
      </p:sp>
      <p:sp>
        <p:nvSpPr>
          <p:cNvPr id="1056" name="CustomShape 39"/>
          <p:cNvSpPr/>
          <p:nvPr/>
        </p:nvSpPr>
        <p:spPr>
          <a:xfrm>
            <a:off x="2061000" y="3844440"/>
            <a:ext cx="7881840" cy="7264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057" name="CustomShape 40"/>
          <p:cNvSpPr/>
          <p:nvPr/>
        </p:nvSpPr>
        <p:spPr>
          <a:xfrm>
            <a:off x="2061000" y="1513440"/>
            <a:ext cx="7881840" cy="11800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058" name="CustomShape 41"/>
          <p:cNvSpPr/>
          <p:nvPr/>
        </p:nvSpPr>
        <p:spPr>
          <a:xfrm>
            <a:off x="2137320" y="201096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1059" name="CustomShape 42"/>
          <p:cNvSpPr/>
          <p:nvPr/>
        </p:nvSpPr>
        <p:spPr>
          <a:xfrm>
            <a:off x="2137680" y="3013560"/>
            <a:ext cx="1060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a:t>
            </a:r>
            <a:endParaRPr b="0" lang="de-AT" sz="1800" spc="-1" strike="noStrike">
              <a:latin typeface="Arial"/>
            </a:endParaRPr>
          </a:p>
        </p:txBody>
      </p:sp>
      <p:sp>
        <p:nvSpPr>
          <p:cNvPr id="1060" name="CustomShape 43"/>
          <p:cNvSpPr/>
          <p:nvPr/>
        </p:nvSpPr>
        <p:spPr>
          <a:xfrm>
            <a:off x="2141280" y="3892320"/>
            <a:ext cx="150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I/O Manager</a:t>
            </a:r>
            <a:endParaRPr b="0" lang="de-AT" sz="1800" spc="-1" strike="noStrike">
              <a:latin typeface="Arial"/>
            </a:endParaRPr>
          </a:p>
        </p:txBody>
      </p:sp>
      <p:sp>
        <p:nvSpPr>
          <p:cNvPr id="1061" name="CustomShape 44"/>
          <p:cNvSpPr/>
          <p:nvPr/>
        </p:nvSpPr>
        <p:spPr>
          <a:xfrm>
            <a:off x="2141280" y="4767120"/>
            <a:ext cx="2148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Winsock/Transport</a:t>
            </a:r>
            <a:endParaRPr b="0" lang="de-AT" sz="1800" spc="-1" strike="noStrike">
              <a:latin typeface="Arial"/>
            </a:endParaRPr>
          </a:p>
        </p:txBody>
      </p:sp>
      <p:sp>
        <p:nvSpPr>
          <p:cNvPr id="1062" name="Line 45"/>
          <p:cNvSpPr/>
          <p:nvPr/>
        </p:nvSpPr>
        <p:spPr>
          <a:xfrm>
            <a:off x="409680" y="3783960"/>
            <a:ext cx="10440360" cy="360"/>
          </a:xfrm>
          <a:prstGeom prst="line">
            <a:avLst/>
          </a:prstGeom>
          <a:ln w="38160">
            <a:solidFill>
              <a:srgbClr val="ffffff"/>
            </a:solidFill>
            <a:custDash>
              <a:ds d="300000" sp="100000"/>
            </a:custDash>
            <a:round/>
          </a:ln>
        </p:spPr>
        <p:style>
          <a:lnRef idx="0"/>
          <a:fillRef idx="0"/>
          <a:effectRef idx="0"/>
          <a:fontRef idx="minor"/>
        </p:style>
      </p:sp>
      <p:sp>
        <p:nvSpPr>
          <p:cNvPr id="1063" name="CustomShape 46"/>
          <p:cNvSpPr/>
          <p:nvPr/>
        </p:nvSpPr>
        <p:spPr>
          <a:xfrm>
            <a:off x="414000" y="344376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
        <p:nvSpPr>
          <p:cNvPr id="1064" name="TextShape 47"/>
          <p:cNvSpPr txBox="1"/>
          <p:nvPr/>
        </p:nvSpPr>
        <p:spPr>
          <a:xfrm>
            <a:off x="142920" y="92808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065" name="TextShape 48"/>
          <p:cNvSpPr txBox="1"/>
          <p:nvPr/>
        </p:nvSpPr>
        <p:spPr>
          <a:xfrm>
            <a:off x="354960" y="218160"/>
            <a:ext cx="11031120" cy="1142640"/>
          </a:xfrm>
          <a:prstGeom prst="rect">
            <a:avLst/>
          </a:prstGeom>
          <a:noFill/>
          <a:ln>
            <a:noFill/>
          </a:ln>
        </p:spPr>
        <p:txBody>
          <a:bodyPr lIns="0" rIns="0" tIns="0" bIns="0">
            <a:normAutofit/>
          </a:bodyPr>
          <a:p>
            <a:pPr>
              <a:lnSpc>
                <a:spcPct val="90000"/>
              </a:lnSpc>
            </a:pPr>
            <a:r>
              <a:rPr b="0" lang="en-US" sz="4400" spc="-97" strike="noStrike">
                <a:solidFill>
                  <a:srgbClr val="ffffff"/>
                </a:solidFill>
                <a:latin typeface="Segoe UI Semibold"/>
              </a:rPr>
              <a:t>RIO I/O Initiation &amp; Completion</a:t>
            </a:r>
            <a:endParaRPr b="0" lang="en-US" sz="4400" spc="-1" strike="noStrike">
              <a:solidFill>
                <a:srgbClr val="ffffff"/>
              </a:solidFill>
              <a:latin typeface="Segoe UI Light"/>
            </a:endParaRPr>
          </a:p>
        </p:txBody>
      </p:sp>
      <p:sp>
        <p:nvSpPr>
          <p:cNvPr id="1066" name="CustomShape 49"/>
          <p:cNvSpPr/>
          <p:nvPr/>
        </p:nvSpPr>
        <p:spPr>
          <a:xfrm>
            <a:off x="1991880" y="1537560"/>
            <a:ext cx="3714840" cy="366120"/>
          </a:xfrm>
          <a:prstGeom prst="rect">
            <a:avLst/>
          </a:prstGeom>
          <a:noFill/>
          <a:ln>
            <a:noFill/>
          </a:ln>
        </p:spPr>
        <p:style>
          <a:lnRef idx="0"/>
          <a:fillRef idx="0"/>
          <a:effectRef idx="0"/>
          <a:fontRef idx="minor"/>
        </p:style>
        <p:txBody>
          <a:bodyPr lIns="0" rIns="0" tIns="0" bIns="0"/>
          <a:p>
            <a:pPr algn="ctr">
              <a:lnSpc>
                <a:spcPct val="100000"/>
              </a:lnSpc>
            </a:pPr>
            <a:r>
              <a:rPr b="1" lang="de-AT" sz="2400" spc="-1" strike="noStrike">
                <a:solidFill>
                  <a:srgbClr val="ffffff"/>
                </a:solidFill>
                <a:latin typeface="Consolas"/>
              </a:rPr>
              <a:t>RIOReceive(rq,rbid)</a:t>
            </a:r>
            <a:endParaRPr b="0" lang="de-AT" sz="2400" spc="-1" strike="noStrike">
              <a:latin typeface="Arial"/>
            </a:endParaRPr>
          </a:p>
        </p:txBody>
      </p:sp>
      <p:sp>
        <p:nvSpPr>
          <p:cNvPr id="1067" name="CustomShape 50"/>
          <p:cNvSpPr/>
          <p:nvPr/>
        </p:nvSpPr>
        <p:spPr>
          <a:xfrm>
            <a:off x="5550840" y="1537560"/>
            <a:ext cx="4155480" cy="366120"/>
          </a:xfrm>
          <a:prstGeom prst="rect">
            <a:avLst/>
          </a:prstGeom>
          <a:noFill/>
          <a:ln>
            <a:noFill/>
          </a:ln>
        </p:spPr>
        <p:style>
          <a:lnRef idx="0"/>
          <a:fillRef idx="0"/>
          <a:effectRef idx="0"/>
          <a:fontRef idx="minor"/>
        </p:style>
        <p:txBody>
          <a:bodyPr lIns="0" rIns="0" tIns="0" bIns="0"/>
          <a:p>
            <a:pPr algn="ctr">
              <a:lnSpc>
                <a:spcPct val="100000"/>
              </a:lnSpc>
            </a:pPr>
            <a:r>
              <a:rPr b="1" lang="de-AT" sz="2400" spc="-1" strike="noStrike">
                <a:solidFill>
                  <a:srgbClr val="ffffff"/>
                </a:solidFill>
                <a:latin typeface="Consolas"/>
              </a:rPr>
              <a:t>RIODequeueCompletion(cq)</a:t>
            </a:r>
            <a:endParaRPr b="0" lang="de-AT" sz="2400" spc="-1" strike="noStrike">
              <a:latin typeface="Arial"/>
            </a:endParaRPr>
          </a:p>
        </p:txBody>
      </p:sp>
      <p:sp>
        <p:nvSpPr>
          <p:cNvPr id="1068" name="CustomShape 51"/>
          <p:cNvSpPr/>
          <p:nvPr/>
        </p:nvSpPr>
        <p:spPr>
          <a:xfrm flipV="1">
            <a:off x="4820040" y="5556240"/>
            <a:ext cx="360" cy="47196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69" name="CustomShape 52"/>
          <p:cNvSpPr/>
          <p:nvPr/>
        </p:nvSpPr>
        <p:spPr>
          <a:xfrm flipV="1">
            <a:off x="3145320" y="6247080"/>
            <a:ext cx="1647360" cy="519480"/>
          </a:xfrm>
          <a:prstGeom prst="bentConnector2">
            <a:avLst/>
          </a:prstGeom>
          <a:noFill/>
          <a:ln w="57240">
            <a:solidFill>
              <a:srgbClr val="ffffff"/>
            </a:solidFill>
            <a:round/>
            <a:tailEnd len="med" type="triangle" w="med"/>
          </a:ln>
        </p:spPr>
        <p:style>
          <a:lnRef idx="0"/>
          <a:fillRef idx="0"/>
          <a:effectRef idx="0"/>
          <a:fontRef idx="minor"/>
        </p:style>
      </p:sp>
      <p:sp>
        <p:nvSpPr>
          <p:cNvPr id="1070" name="CustomShape 53"/>
          <p:cNvSpPr/>
          <p:nvPr/>
        </p:nvSpPr>
        <p:spPr>
          <a:xfrm>
            <a:off x="5124960" y="5124960"/>
            <a:ext cx="1638000" cy="151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71" name="CustomShape 54"/>
          <p:cNvSpPr/>
          <p:nvPr/>
        </p:nvSpPr>
        <p:spPr>
          <a:xfrm>
            <a:off x="4796280" y="1932840"/>
            <a:ext cx="360" cy="92160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72" name="CustomShape 55"/>
          <p:cNvSpPr/>
          <p:nvPr/>
        </p:nvSpPr>
        <p:spPr>
          <a:xfrm flipH="1">
            <a:off x="7217280" y="1933920"/>
            <a:ext cx="16560" cy="920520"/>
          </a:xfrm>
          <a:custGeom>
            <a:avLst/>
            <a:gdLst/>
            <a:ahLst/>
            <a:rect l="l" t="t" r="r" b="b"/>
            <a:pathLst>
              <a:path w="21600" h="21600">
                <a:moveTo>
                  <a:pt x="0" y="0"/>
                </a:moveTo>
                <a:lnTo>
                  <a:pt x="21600" y="21600"/>
                </a:lnTo>
              </a:path>
            </a:pathLst>
          </a:custGeom>
          <a:noFill/>
          <a:ln w="57240">
            <a:solidFill>
              <a:srgbClr val="ffffff"/>
            </a:solidFill>
            <a:round/>
            <a:tailEnd len="med" type="triangle" w="med"/>
          </a:ln>
        </p:spPr>
        <p:style>
          <a:lnRef idx="0"/>
          <a:fillRef idx="0"/>
          <a:effectRef idx="0"/>
          <a:fontRef idx="minor"/>
        </p:style>
      </p:sp>
      <p:sp>
        <p:nvSpPr>
          <p:cNvPr id="1073" name="CustomShape 56"/>
          <p:cNvSpPr/>
          <p:nvPr/>
        </p:nvSpPr>
        <p:spPr>
          <a:xfrm>
            <a:off x="7681680" y="2010960"/>
            <a:ext cx="2261160" cy="366120"/>
          </a:xfrm>
          <a:prstGeom prst="rect">
            <a:avLst/>
          </a:prstGeom>
          <a:noFill/>
          <a:ln>
            <a:noFill/>
          </a:ln>
        </p:spPr>
        <p:style>
          <a:lnRef idx="0"/>
          <a:fillRef idx="0"/>
          <a:effectRef idx="0"/>
          <a:fontRef idx="minor"/>
        </p:style>
        <p:txBody>
          <a:bodyPr lIns="0" rIns="0" tIns="0" bIns="0"/>
          <a:p>
            <a:pPr algn="ctr">
              <a:lnSpc>
                <a:spcPct val="100000"/>
              </a:lnSpc>
            </a:pPr>
            <a:r>
              <a:rPr b="1" lang="de-AT" sz="2400" spc="-1" strike="noStrike">
                <a:solidFill>
                  <a:srgbClr val="ffffff"/>
                </a:solidFill>
                <a:latin typeface="Consolas"/>
              </a:rPr>
              <a:t>RIONotify(cq)</a:t>
            </a:r>
            <a:endParaRPr b="0" lang="de-AT" sz="2400" spc="-1" strike="noStrike">
              <a:latin typeface="Arial"/>
            </a:endParaRPr>
          </a:p>
        </p:txBody>
      </p:sp>
      <p:sp>
        <p:nvSpPr>
          <p:cNvPr id="1074" name="CustomShape 57"/>
          <p:cNvSpPr/>
          <p:nvPr/>
        </p:nvSpPr>
        <p:spPr>
          <a:xfrm rot="5400000">
            <a:off x="7293240" y="2805120"/>
            <a:ext cx="2801520" cy="2129760"/>
          </a:xfrm>
          <a:prstGeom prst="bentConnector3">
            <a:avLst>
              <a:gd name="adj1" fmla="val 100080"/>
            </a:avLst>
          </a:prstGeom>
          <a:noFill/>
          <a:ln w="57240">
            <a:solidFill>
              <a:srgbClr val="ffffff"/>
            </a:solidFill>
            <a:round/>
            <a:tailEnd len="med" type="triangle" w="med"/>
          </a:ln>
        </p:spPr>
        <p:style>
          <a:lnRef idx="0"/>
          <a:fillRef idx="0"/>
          <a:effectRef idx="0"/>
          <a:fontRef idx="minor"/>
        </p:style>
      </p:sp>
      <p:sp>
        <p:nvSpPr>
          <p:cNvPr id="1075" name="CustomShape 58"/>
          <p:cNvSpPr/>
          <p:nvPr/>
        </p:nvSpPr>
        <p:spPr>
          <a:xfrm>
            <a:off x="4572720" y="2878560"/>
            <a:ext cx="406080" cy="274680"/>
          </a:xfrm>
          <a:prstGeom prst="rect">
            <a:avLst/>
          </a:prstGeom>
          <a:noFill/>
          <a:ln>
            <a:noFill/>
          </a:ln>
        </p:spPr>
        <p:style>
          <a:lnRef idx="0"/>
          <a:fillRef idx="0"/>
          <a:effectRef idx="0"/>
          <a:fontRef idx="minor"/>
        </p:style>
        <p:txBody>
          <a:bodyPr lIns="0" rIns="0" tIns="0" bIns="0"/>
          <a:p>
            <a:pPr algn="ctr">
              <a:lnSpc>
                <a:spcPct val="100000"/>
              </a:lnSpc>
            </a:pPr>
            <a:r>
              <a:rPr b="1" lang="de-AT" sz="1800" spc="-1" strike="noStrike">
                <a:solidFill>
                  <a:srgbClr val="232323"/>
                </a:solidFill>
                <a:latin typeface="Segoe UI Light"/>
              </a:rPr>
              <a:t>RQ</a:t>
            </a:r>
            <a:endParaRPr b="0" lang="de-AT" sz="1800" spc="-1" strike="noStrike">
              <a:latin typeface="Arial"/>
            </a:endParaRPr>
          </a:p>
        </p:txBody>
      </p:sp>
      <p:sp>
        <p:nvSpPr>
          <p:cNvPr id="1076" name="CustomShape 59"/>
          <p:cNvSpPr/>
          <p:nvPr/>
        </p:nvSpPr>
        <p:spPr>
          <a:xfrm>
            <a:off x="4611240" y="3214800"/>
            <a:ext cx="351720" cy="31644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R</a:t>
            </a:r>
            <a:endParaRPr b="0" lang="de-AT" sz="1900" spc="-1" strike="noStrike">
              <a:latin typeface="Arial"/>
            </a:endParaRPr>
          </a:p>
        </p:txBody>
      </p:sp>
      <p:sp>
        <p:nvSpPr>
          <p:cNvPr id="1077" name="CustomShape 60"/>
          <p:cNvSpPr/>
          <p:nvPr/>
        </p:nvSpPr>
        <p:spPr>
          <a:xfrm>
            <a:off x="4634640" y="5132520"/>
            <a:ext cx="351720" cy="31644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R</a:t>
            </a:r>
            <a:endParaRPr b="0" lang="de-AT" sz="1900" spc="-1" strike="noStrike">
              <a:latin typeface="Arial"/>
            </a:endParaRPr>
          </a:p>
        </p:txBody>
      </p:sp>
      <p:sp>
        <p:nvSpPr>
          <p:cNvPr id="1078" name="CustomShape 61"/>
          <p:cNvSpPr/>
          <p:nvPr/>
        </p:nvSpPr>
        <p:spPr>
          <a:xfrm>
            <a:off x="7049880" y="2941560"/>
            <a:ext cx="351720" cy="31644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C</a:t>
            </a:r>
            <a:endParaRPr b="0" lang="de-AT" sz="1900" spc="-1" strike="noStrike">
              <a:latin typeface="Arial"/>
            </a:endParaRPr>
          </a:p>
        </p:txBody>
      </p:sp>
      <p:sp>
        <p:nvSpPr>
          <p:cNvPr id="1079" name="CustomShape 62"/>
          <p:cNvSpPr/>
          <p:nvPr/>
        </p:nvSpPr>
        <p:spPr>
          <a:xfrm>
            <a:off x="7073280" y="4859280"/>
            <a:ext cx="351720" cy="316440"/>
          </a:xfrm>
          <a:prstGeom prst="rect">
            <a:avLst/>
          </a:prstGeom>
          <a:solidFill>
            <a:srgbClr val="ffffff"/>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C</a:t>
            </a:r>
            <a:endParaRPr b="0" lang="de-AT" sz="1900" spc="-1" strike="noStrike">
              <a:latin typeface="Arial"/>
            </a:endParaRPr>
          </a:p>
        </p:txBody>
      </p:sp>
    </p:spTree>
  </p:cSld>
  <p:timing>
    <p:tnLst>
      <p:par>
        <p:cTn id="309" dur="indefinite" restart="never" nodeType="tmRoot">
          <p:childTnLst>
            <p:seq>
              <p:cTn id="310" dur="indefinite" nodeType="mainSeq">
                <p:childTnLst>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10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071"/>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077"/>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1076"/>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069"/>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068"/>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070"/>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079"/>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1078"/>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106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1072"/>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073"/>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0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TextShape 1"/>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Summary</a:t>
            </a:r>
            <a:endParaRPr b="0" lang="en-US" sz="4400" spc="-1" strike="noStrike">
              <a:solidFill>
                <a:srgbClr val="ffffff"/>
              </a:solidFill>
              <a:latin typeface="Segoe UI Light"/>
            </a:endParaRPr>
          </a:p>
        </p:txBody>
      </p:sp>
      <p:sp>
        <p:nvSpPr>
          <p:cNvPr id="1081" name="TextShape 2"/>
          <p:cNvSpPr txBox="1"/>
          <p:nvPr/>
        </p:nvSpPr>
        <p:spPr>
          <a:xfrm>
            <a:off x="609480" y="5943600"/>
            <a:ext cx="9547560" cy="304560"/>
          </a:xfrm>
          <a:prstGeom prst="rect">
            <a:avLst/>
          </a:prstGeom>
          <a:noFill/>
          <a:ln>
            <a:noFill/>
          </a:ln>
        </p:spPr>
        <p:txBody>
          <a:bodyPr lIns="0" rIns="0" tIns="0" bIns="0"/>
          <a:p>
            <a:endParaRPr b="0" lang="en-US" sz="3200" spc="-1" strike="noStrike">
              <a:solidFill>
                <a:srgbClr val="ffffff"/>
              </a:solidFill>
              <a:latin typeface="Segoe UI Light"/>
            </a:endParaRPr>
          </a:p>
        </p:txBody>
      </p:sp>
      <p:sp>
        <p:nvSpPr>
          <p:cNvPr id="1082" name="TextShape 3"/>
          <p:cNvSpPr txBox="1"/>
          <p:nvPr/>
        </p:nvSpPr>
        <p:spPr>
          <a:xfrm>
            <a:off x="614160" y="1600200"/>
            <a:ext cx="9569520" cy="52848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Separated I/O buffer handling from actual I/O</a:t>
            </a:r>
            <a:endParaRPr b="0" lang="en-US" sz="3200" spc="-1" strike="noStrike">
              <a:solidFill>
                <a:srgbClr val="ffffff"/>
              </a:solidFill>
              <a:latin typeface="Segoe UI Light"/>
            </a:endParaRPr>
          </a:p>
          <a:p>
            <a:pPr>
              <a:lnSpc>
                <a:spcPct val="90000"/>
              </a:lnSpc>
              <a:spcBef>
                <a:spcPts val="641"/>
              </a:spcBef>
            </a:pPr>
            <a:endParaRPr b="0" lang="en-US" sz="3200" spc="-1" strike="noStrike">
              <a:solidFill>
                <a:srgbClr val="ffffff"/>
              </a:solidFill>
              <a:latin typeface="Segoe UI Light"/>
            </a:endParaRPr>
          </a:p>
        </p:txBody>
      </p:sp>
    </p:spTree>
  </p:cSld>
  <p:timing>
    <p:tnLst>
      <p:par>
        <p:cTn id="359" dur="indefinite" restart="never" nodeType="tmRoot">
          <p:childTnLst>
            <p:seq>
              <p:cTn id="360" dur="indefinite" nodeType="mainSeq">
                <p:childTnLst>
                  <p:par>
                    <p:cTn id="361" fill="hold">
                      <p:stCondLst>
                        <p:cond delay="indefinite"/>
                      </p:stCondLst>
                      <p:childTnLst>
                        <p:par>
                          <p:cTn id="362" fill="hold">
                            <p:stCondLst>
                              <p:cond delay="0"/>
                            </p:stCondLst>
                            <p:childTnLst>
                              <p:par>
                                <p:cTn id="363" nodeType="clickEffect" fill="hold" presetClass="entr" presetID="10">
                                  <p:stCondLst>
                                    <p:cond delay="0"/>
                                  </p:stCondLst>
                                  <p:childTnLst>
                                    <p:set>
                                      <p:cBhvr>
                                        <p:cTn id="364" dur="1" fill="hold">
                                          <p:stCondLst>
                                            <p:cond delay="0"/>
                                          </p:stCondLst>
                                        </p:cTn>
                                        <p:tgtEl>
                                          <p:spTgt spid="1082">
                                            <p:txEl>
                                              <p:pRg st="0" end="0"/>
                                            </p:txEl>
                                          </p:spTgt>
                                        </p:tgtEl>
                                        <p:attrNameLst>
                                          <p:attrName>style.visibility</p:attrName>
                                        </p:attrNameLst>
                                      </p:cBhvr>
                                      <p:to>
                                        <p:strVal val="visible"/>
                                      </p:to>
                                    </p:set>
                                    <p:animEffect filter="fade" transition="in">
                                      <p:cBhvr additive="repl">
                                        <p:cTn id="365" dur="500"/>
                                        <p:tgtEl>
                                          <p:spTgt spid="1082">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8" name="Picture 5" descr=""/>
          <p:cNvPicPr/>
          <p:nvPr/>
        </p:nvPicPr>
        <p:blipFill>
          <a:blip r:embed="rId1"/>
          <a:srcRect l="0" t="0" r="50865" b="0"/>
          <a:stretch/>
        </p:blipFill>
        <p:spPr>
          <a:xfrm>
            <a:off x="0" y="1330920"/>
            <a:ext cx="6044040" cy="4799160"/>
          </a:xfrm>
          <a:prstGeom prst="rect">
            <a:avLst/>
          </a:prstGeom>
          <a:ln>
            <a:noFill/>
          </a:ln>
        </p:spPr>
      </p:pic>
      <p:sp>
        <p:nvSpPr>
          <p:cNvPr id="769" name="CustomShape 1"/>
          <p:cNvSpPr/>
          <p:nvPr/>
        </p:nvSpPr>
        <p:spPr>
          <a:xfrm>
            <a:off x="817200" y="1432440"/>
            <a:ext cx="84096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3600" spc="-1" strike="noStrike">
                <a:solidFill>
                  <a:srgbClr val="ffffff"/>
                </a:solidFill>
                <a:latin typeface="Segoe UI Light"/>
              </a:rPr>
              <a:t>Pay</a:t>
            </a:r>
            <a:endParaRPr b="0" lang="de-AT" sz="3600" spc="-1" strike="noStrike">
              <a:latin typeface="Arial"/>
            </a:endParaRPr>
          </a:p>
        </p:txBody>
      </p:sp>
      <p:pic>
        <p:nvPicPr>
          <p:cNvPr id="770" name="Picture 5" descr=""/>
          <p:cNvPicPr/>
          <p:nvPr/>
        </p:nvPicPr>
        <p:blipFill>
          <a:blip r:embed="rId2"/>
          <a:srcRect l="48951" t="0" r="0" b="0"/>
          <a:stretch/>
        </p:blipFill>
        <p:spPr>
          <a:xfrm>
            <a:off x="6020640" y="1330920"/>
            <a:ext cx="6279480" cy="4799160"/>
          </a:xfrm>
          <a:prstGeom prst="rect">
            <a:avLst/>
          </a:prstGeom>
          <a:ln>
            <a:noFill/>
          </a:ln>
        </p:spPr>
      </p:pic>
      <p:sp>
        <p:nvSpPr>
          <p:cNvPr id="771" name="CustomShape 2"/>
          <p:cNvSpPr/>
          <p:nvPr/>
        </p:nvSpPr>
        <p:spPr>
          <a:xfrm>
            <a:off x="6607800" y="1485000"/>
            <a:ext cx="148248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3200" spc="-1" strike="noStrike">
                <a:solidFill>
                  <a:srgbClr val="ffffff"/>
                </a:solidFill>
                <a:latin typeface="Segoe UI Light"/>
              </a:rPr>
              <a:t>Pre-Pay</a:t>
            </a:r>
            <a:endParaRPr b="0" lang="de-AT" sz="3200" spc="-1" strike="noStrike">
              <a:latin typeface="Arial"/>
            </a:endParaRPr>
          </a:p>
        </p:txBody>
      </p:sp>
    </p:spTree>
  </p:cSld>
  <p:transition>
    <p:fade/>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770"/>
                                        </p:tgtEl>
                                        <p:attrNameLst>
                                          <p:attrName>style.visibility</p:attrName>
                                        </p:attrNameLst>
                                      </p:cBhvr>
                                      <p:to>
                                        <p:strVal val="visible"/>
                                      </p:to>
                                    </p:set>
                                    <p:animEffect filter="fade" transition="in">
                                      <p:cBhvr additive="repl">
                                        <p:cTn id="9" dur="500"/>
                                        <p:tgtEl>
                                          <p:spTgt spid="770"/>
                                        </p:tgtEl>
                                      </p:cBhvr>
                                    </p:animEffect>
                                  </p:childTnLst>
                                </p:cTn>
                              </p:par>
                              <p:par>
                                <p:cTn id="10" nodeType="withEffect" fill="hold" presetClass="entr" presetID="10">
                                  <p:stCondLst>
                                    <p:cond delay="0"/>
                                  </p:stCondLst>
                                  <p:childTnLst>
                                    <p:set>
                                      <p:cBhvr>
                                        <p:cTn id="11" dur="1" fill="hold">
                                          <p:stCondLst>
                                            <p:cond delay="0"/>
                                          </p:stCondLst>
                                        </p:cTn>
                                        <p:tgtEl>
                                          <p:spTgt spid="771"/>
                                        </p:tgtEl>
                                        <p:attrNameLst>
                                          <p:attrName>style.visibility</p:attrName>
                                        </p:attrNameLst>
                                      </p:cBhvr>
                                      <p:to>
                                        <p:strVal val="visible"/>
                                      </p:to>
                                    </p:set>
                                    <p:animEffect filter="fade" transition="in">
                                      <p:cBhvr additive="repl">
                                        <p:cTn id="12" dur="500"/>
                                        <p:tgtEl>
                                          <p:spTgt spid="77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CustomShape 1"/>
          <p:cNvSpPr/>
          <p:nvPr/>
        </p:nvSpPr>
        <p:spPr>
          <a:xfrm>
            <a:off x="1482120" y="2342880"/>
            <a:ext cx="7881840" cy="11800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084" name="CustomShape 2"/>
          <p:cNvSpPr/>
          <p:nvPr/>
        </p:nvSpPr>
        <p:spPr>
          <a:xfrm>
            <a:off x="1497600" y="250524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1085" name="CustomShape 3"/>
          <p:cNvSpPr/>
          <p:nvPr/>
        </p:nvSpPr>
        <p:spPr>
          <a:xfrm>
            <a:off x="1482120" y="3746160"/>
            <a:ext cx="7881840" cy="11800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086" name="CustomShape 4"/>
          <p:cNvSpPr/>
          <p:nvPr/>
        </p:nvSpPr>
        <p:spPr>
          <a:xfrm>
            <a:off x="1499400" y="3908520"/>
            <a:ext cx="12006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OS Kernel</a:t>
            </a:r>
            <a:endParaRPr b="0" lang="de-AT" sz="1800" spc="-1" strike="noStrike">
              <a:latin typeface="Arial"/>
            </a:endParaRPr>
          </a:p>
        </p:txBody>
      </p:sp>
      <p:sp>
        <p:nvSpPr>
          <p:cNvPr id="1087" name="TextShape 5"/>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Summary</a:t>
            </a:r>
            <a:endParaRPr b="0" lang="en-US" sz="4400" spc="-1" strike="noStrike">
              <a:solidFill>
                <a:srgbClr val="ffffff"/>
              </a:solidFill>
              <a:latin typeface="Segoe UI Light"/>
            </a:endParaRPr>
          </a:p>
        </p:txBody>
      </p:sp>
      <p:sp>
        <p:nvSpPr>
          <p:cNvPr id="1088" name="TextShape 6"/>
          <p:cNvSpPr txBox="1"/>
          <p:nvPr/>
        </p:nvSpPr>
        <p:spPr>
          <a:xfrm>
            <a:off x="609480" y="5943600"/>
            <a:ext cx="9547560" cy="304560"/>
          </a:xfrm>
          <a:prstGeom prst="rect">
            <a:avLst/>
          </a:prstGeom>
          <a:noFill/>
          <a:ln>
            <a:noFill/>
          </a:ln>
        </p:spPr>
        <p:txBody>
          <a:bodyPr lIns="0" rIns="0" tIns="0" bIns="0"/>
          <a:p>
            <a:endParaRPr b="0" lang="en-US" sz="3200" spc="-1" strike="noStrike">
              <a:solidFill>
                <a:srgbClr val="ffffff"/>
              </a:solidFill>
              <a:latin typeface="Segoe UI Light"/>
            </a:endParaRPr>
          </a:p>
        </p:txBody>
      </p:sp>
      <p:sp>
        <p:nvSpPr>
          <p:cNvPr id="1089" name="TextShape 7"/>
          <p:cNvSpPr txBox="1"/>
          <p:nvPr/>
        </p:nvSpPr>
        <p:spPr>
          <a:xfrm>
            <a:off x="614160" y="1600200"/>
            <a:ext cx="9569520" cy="52848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Separated I/O buffer handling from actual I/O</a:t>
            </a:r>
            <a:endParaRPr b="0" lang="en-US" sz="3200" spc="-1" strike="noStrike">
              <a:solidFill>
                <a:srgbClr val="ffffff"/>
              </a:solidFill>
              <a:latin typeface="Segoe UI Light"/>
            </a:endParaRPr>
          </a:p>
          <a:p>
            <a:pPr>
              <a:lnSpc>
                <a:spcPct val="90000"/>
              </a:lnSpc>
              <a:spcBef>
                <a:spcPts val="641"/>
              </a:spcBef>
            </a:pPr>
            <a:endParaRPr b="0" lang="en-US" sz="3200" spc="-1" strike="noStrike">
              <a:solidFill>
                <a:srgbClr val="ffffff"/>
              </a:solidFill>
              <a:latin typeface="Segoe UI Light"/>
            </a:endParaRPr>
          </a:p>
        </p:txBody>
      </p:sp>
      <p:sp>
        <p:nvSpPr>
          <p:cNvPr id="1090" name="Line 8"/>
          <p:cNvSpPr/>
          <p:nvPr/>
        </p:nvSpPr>
        <p:spPr>
          <a:xfrm>
            <a:off x="0" y="3620160"/>
            <a:ext cx="9511200" cy="360"/>
          </a:xfrm>
          <a:prstGeom prst="line">
            <a:avLst/>
          </a:prstGeom>
          <a:ln w="38160">
            <a:solidFill>
              <a:srgbClr val="ffffff"/>
            </a:solidFill>
            <a:custDash>
              <a:ds d="300000" sp="100000"/>
            </a:custDash>
            <a:round/>
          </a:ln>
        </p:spPr>
        <p:style>
          <a:lnRef idx="0"/>
          <a:fillRef idx="0"/>
          <a:effectRef idx="0"/>
          <a:fontRef idx="minor"/>
        </p:style>
      </p:sp>
      <p:sp>
        <p:nvSpPr>
          <p:cNvPr id="1091" name="CustomShape 9"/>
          <p:cNvSpPr/>
          <p:nvPr/>
        </p:nvSpPr>
        <p:spPr>
          <a:xfrm>
            <a:off x="3040920" y="3968640"/>
            <a:ext cx="2085120" cy="549000"/>
          </a:xfrm>
          <a:prstGeom prst="rect">
            <a:avLst/>
          </a:prstGeom>
          <a:solidFill>
            <a:srgbClr val="d0e6b6"/>
          </a:solidFill>
          <a:ln>
            <a:noFill/>
          </a:ln>
        </p:spPr>
        <p:style>
          <a:lnRef idx="0"/>
          <a:fillRef idx="0"/>
          <a:effectRef idx="0"/>
          <a:fontRef idx="minor"/>
        </p:style>
        <p:txBody>
          <a:bodyPr lIns="0" rIns="0" tIns="0" bIns="0"/>
          <a:p>
            <a:pPr algn="ctr">
              <a:lnSpc>
                <a:spcPct val="100000"/>
              </a:lnSpc>
            </a:pPr>
            <a:r>
              <a:rPr b="0" lang="de-AT" sz="1800" spc="-1" strike="noStrike">
                <a:solidFill>
                  <a:srgbClr val="232323"/>
                </a:solidFill>
                <a:latin typeface="Segoe UI Semibold"/>
              </a:rPr>
              <a:t>Pending I/O requests</a:t>
            </a:r>
            <a:endParaRPr b="0" lang="de-AT" sz="1800" spc="-1" strike="noStrike">
              <a:latin typeface="Arial"/>
            </a:endParaRPr>
          </a:p>
        </p:txBody>
      </p:sp>
      <p:sp>
        <p:nvSpPr>
          <p:cNvPr id="1092" name="CustomShape 10"/>
          <p:cNvSpPr/>
          <p:nvPr/>
        </p:nvSpPr>
        <p:spPr>
          <a:xfrm>
            <a:off x="5996880" y="3968640"/>
            <a:ext cx="2368800" cy="549000"/>
          </a:xfrm>
          <a:prstGeom prst="rect">
            <a:avLst/>
          </a:prstGeom>
          <a:solidFill>
            <a:srgbClr val="d0e6b6"/>
          </a:solidFill>
          <a:ln>
            <a:noFill/>
          </a:ln>
        </p:spPr>
        <p:style>
          <a:lnRef idx="0"/>
          <a:fillRef idx="0"/>
          <a:effectRef idx="0"/>
          <a:fontRef idx="minor"/>
        </p:style>
        <p:txBody>
          <a:bodyPr lIns="0" rIns="0" tIns="0" bIns="0"/>
          <a:p>
            <a:pPr algn="ctr">
              <a:lnSpc>
                <a:spcPct val="100000"/>
              </a:lnSpc>
            </a:pPr>
            <a:r>
              <a:rPr b="0" lang="de-AT" sz="1800" spc="-1" strike="noStrike">
                <a:solidFill>
                  <a:srgbClr val="232323"/>
                </a:solidFill>
                <a:latin typeface="Segoe UI Semibold"/>
              </a:rPr>
              <a:t>Completed I/O requests</a:t>
            </a:r>
            <a:endParaRPr b="0" lang="de-AT" sz="1800" spc="-1" strike="noStrike">
              <a:latin typeface="Arial"/>
            </a:endParaRPr>
          </a:p>
        </p:txBody>
      </p:sp>
      <p:sp>
        <p:nvSpPr>
          <p:cNvPr id="1093" name="CustomShape 11"/>
          <p:cNvSpPr/>
          <p:nvPr/>
        </p:nvSpPr>
        <p:spPr>
          <a:xfrm>
            <a:off x="614160" y="5164920"/>
            <a:ext cx="9569520" cy="438840"/>
          </a:xfrm>
          <a:prstGeom prst="rect">
            <a:avLst/>
          </a:prstGeom>
          <a:noFill/>
          <a:ln>
            <a:noFill/>
          </a:ln>
        </p:spPr>
        <p:style>
          <a:lnRef idx="0"/>
          <a:fillRef idx="0"/>
          <a:effectRef idx="0"/>
          <a:fontRef idx="minor"/>
        </p:style>
        <p:txBody>
          <a:bodyPr lIns="0" rIns="0" tIns="0" bIns="0"/>
          <a:p>
            <a:pPr marL="460440" indent="-460080">
              <a:lnSpc>
                <a:spcPct val="90000"/>
              </a:lnSpc>
              <a:spcBef>
                <a:spcPts val="641"/>
              </a:spcBef>
              <a:buClr>
                <a:srgbClr val="ffffff"/>
              </a:buClr>
              <a:buSzPct val="90000"/>
              <a:buFont typeface="Arial"/>
              <a:buChar char="•"/>
            </a:pPr>
            <a:r>
              <a:rPr b="0" lang="de-AT" sz="3200" spc="-1" strike="noStrike">
                <a:solidFill>
                  <a:srgbClr val="ffffff"/>
                </a:solidFill>
                <a:latin typeface="Segoe UI Light"/>
              </a:rPr>
              <a:t>Reduced I/O cost, improved predictability</a:t>
            </a:r>
            <a:endParaRPr b="0" lang="de-AT" sz="3200" spc="-1" strike="noStrike">
              <a:latin typeface="Arial"/>
            </a:endParaRPr>
          </a:p>
        </p:txBody>
      </p:sp>
      <p:sp>
        <p:nvSpPr>
          <p:cNvPr id="1094" name="CustomShape 12"/>
          <p:cNvSpPr/>
          <p:nvPr/>
        </p:nvSpPr>
        <p:spPr>
          <a:xfrm>
            <a:off x="3960" y="3291480"/>
            <a:ext cx="836640" cy="670680"/>
          </a:xfrm>
          <a:prstGeom prst="rect">
            <a:avLst/>
          </a:prstGeom>
          <a:noFill/>
          <a:ln>
            <a:noFill/>
          </a:ln>
        </p:spPr>
        <p:style>
          <a:lnRef idx="0"/>
          <a:fillRef idx="0"/>
          <a:effectRef idx="0"/>
          <a:fontRef idx="minor"/>
        </p:style>
        <p:txBody>
          <a:bodyPr wrap="none" lIns="122040" rIns="122040" tIns="60840" bIns="60840"/>
          <a:p>
            <a:pPr algn="ctr">
              <a:lnSpc>
                <a:spcPct val="100000"/>
              </a:lnSpc>
            </a:pPr>
            <a:r>
              <a:rPr b="1" lang="de-AT" sz="1800" spc="-1" strike="noStrike">
                <a:solidFill>
                  <a:srgbClr val="ffffff"/>
                </a:solidFill>
                <a:latin typeface="Segoe UI Light"/>
              </a:rPr>
              <a:t>User </a:t>
            </a:r>
            <a:endParaRPr b="0" lang="de-AT" sz="1800" spc="-1" strike="noStrike">
              <a:latin typeface="Arial"/>
            </a:endParaRPr>
          </a:p>
          <a:p>
            <a:pPr algn="ctr">
              <a:lnSpc>
                <a:spcPct val="100000"/>
              </a:lnSpc>
            </a:pPr>
            <a:r>
              <a:rPr b="1" lang="de-AT" sz="1800" spc="-1" strike="noStrike">
                <a:solidFill>
                  <a:srgbClr val="ffffff"/>
                </a:solidFill>
                <a:latin typeface="Segoe UI Light"/>
              </a:rPr>
              <a:t>Kernel</a:t>
            </a:r>
            <a:endParaRPr b="0" lang="de-AT" sz="1800" spc="-1" strike="noStrike">
              <a:latin typeface="Arial"/>
            </a:endParaRPr>
          </a:p>
        </p:txBody>
      </p:sp>
    </p:spTree>
  </p:cSld>
  <p:timing>
    <p:tnLst>
      <p:par>
        <p:cTn id="366" dur="indefinite" restart="never" nodeType="tmRoot">
          <p:childTnLst>
            <p:seq>
              <p:cTn id="367" dur="indefinite" nodeType="mainSeq">
                <p:childTnLst>
                  <p:par>
                    <p:cTn id="368" fill="hold">
                      <p:stCondLst>
                        <p:cond delay="indefinite"/>
                      </p:stCondLst>
                      <p:childTnLst>
                        <p:par>
                          <p:cTn id="369" fill="hold">
                            <p:stCondLst>
                              <p:cond delay="0"/>
                            </p:stCondLst>
                            <p:childTnLst>
                              <p:par>
                                <p:cTn id="370" nodeType="clickEffect" fill="hold" presetClass="path" presetID="42">
                                  <p:stCondLst>
                                    <p:cond delay="0"/>
                                  </p:stCondLst>
                                  <p:childTnLst>
                                    <p:animMotion path="M 3.29686E-6 1.11933E-6 L 3.29686E-6 -0.16559">
                                      <p:cBhvr>
                                        <p:cTn id="371" dur="2000" fill="hold"/>
                                        <p:tgtEl>
                                          <p:spTgt spid="1091"/>
                                        </p:tgtEl>
                                      </p:cBhvr>
                                    </p:animMotion>
                                  </p:childTnLst>
                                </p:cTn>
                              </p:par>
                              <p:par>
                                <p:cTn id="372" nodeType="withEffect" fill="hold" presetClass="path" presetID="42">
                                  <p:stCondLst>
                                    <p:cond delay="0"/>
                                  </p:stCondLst>
                                  <p:childTnLst>
                                    <p:animMotion path="M -2.43324E-6 -2.82146E-6 L -2.43324E-6 -0.16558">
                                      <p:cBhvr>
                                        <p:cTn id="373" dur="2000" fill="hold"/>
                                        <p:tgtEl>
                                          <p:spTgt spid="1092"/>
                                        </p:tgtEl>
                                      </p:cBhvr>
                                    </p:animMotion>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10">
                                  <p:stCondLst>
                                    <p:cond delay="0"/>
                                  </p:stCondLst>
                                  <p:childTnLst>
                                    <p:set>
                                      <p:cBhvr>
                                        <p:cTn id="377" dur="1" fill="hold">
                                          <p:stCondLst>
                                            <p:cond delay="0"/>
                                          </p:stCondLst>
                                        </p:cTn>
                                        <p:tgtEl>
                                          <p:spTgt spid="1093"/>
                                        </p:tgtEl>
                                        <p:attrNameLst>
                                          <p:attrName>style.visibility</p:attrName>
                                        </p:attrNameLst>
                                      </p:cBhvr>
                                      <p:to>
                                        <p:strVal val="visible"/>
                                      </p:to>
                                    </p:set>
                                    <p:animEffect filter="fade" transition="in">
                                      <p:cBhvr additive="repl">
                                        <p:cTn id="378" dur="500"/>
                                        <p:tgtEl>
                                          <p:spTgt spid="109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5" name="TextShape 1"/>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096" name="TextShape 2"/>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Key RIO Programming Considerations</a:t>
            </a:r>
            <a:endParaRPr b="0" lang="en-US" sz="4400" spc="-1" strike="noStrike">
              <a:solidFill>
                <a:srgbClr val="ffffff"/>
              </a:solidFill>
              <a:latin typeface="Segoe UI Light"/>
            </a:endParaRPr>
          </a:p>
        </p:txBody>
      </p:sp>
      <p:sp>
        <p:nvSpPr>
          <p:cNvPr id="1097" name="TextShape 3"/>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098" name="TextShape 4"/>
          <p:cNvSpPr txBox="1"/>
          <p:nvPr/>
        </p:nvSpPr>
        <p:spPr>
          <a:xfrm>
            <a:off x="560520" y="1371600"/>
            <a:ext cx="10019880" cy="413604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Buffer handling moved to app</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SO_SNDBUF, SO_RCVBUF are not applicable for RIO</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Ensure to prepost enough requests</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To avoid dropping incoming packets</a:t>
            </a:r>
            <a:endParaRPr b="0" lang="en-US" sz="24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To avoid stalling the send pipe</a:t>
            </a:r>
            <a:endParaRPr b="0" lang="en-US" sz="24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RIO buffers, RQs, CQs always locked in physical memory</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Trading memory for reduced CPU cycles per I/O</a:t>
            </a:r>
            <a:endParaRPr b="0" lang="en-US" sz="2800" spc="-1" strike="noStrike">
              <a:solidFill>
                <a:srgbClr val="ffffff"/>
              </a:solidFill>
              <a:latin typeface="Segoe UI Light"/>
            </a:endParaRPr>
          </a:p>
          <a:p>
            <a:endParaRPr b="0" lang="en-US" sz="2800" spc="-1" strike="noStrike">
              <a:solidFill>
                <a:srgbClr val="ffffff"/>
              </a:solidFill>
              <a:latin typeface="Segoe UI Light"/>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CustomShape 1"/>
          <p:cNvSpPr/>
          <p:nvPr/>
        </p:nvSpPr>
        <p:spPr>
          <a:xfrm>
            <a:off x="614160" y="3429000"/>
            <a:ext cx="7719120" cy="1736280"/>
          </a:xfrm>
          <a:prstGeom prst="rect">
            <a:avLst/>
          </a:prstGeom>
          <a:noFill/>
          <a:ln>
            <a:noFill/>
          </a:ln>
        </p:spPr>
        <p:style>
          <a:lnRef idx="0"/>
          <a:fillRef idx="0"/>
          <a:effectRef idx="0"/>
          <a:fontRef idx="minor"/>
        </p:style>
        <p:txBody>
          <a:bodyPr lIns="90000" rIns="90000" tIns="45000" bIns="45000"/>
          <a:p>
            <a:pPr>
              <a:lnSpc>
                <a:spcPct val="100000"/>
              </a:lnSpc>
            </a:pPr>
            <a:r>
              <a:rPr b="0" lang="de-AT" sz="5400" spc="-1" strike="noStrike">
                <a:solidFill>
                  <a:srgbClr val="ffffff"/>
                </a:solidFill>
                <a:latin typeface="Segoe UI Light"/>
              </a:rPr>
              <a:t>Developing apps with the RIO socket API</a:t>
            </a:r>
            <a:endParaRPr b="0" lang="de-AT" sz="54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Sockets are an extension to Winsock</a:t>
            </a:r>
            <a:endParaRPr b="0" lang="en-US" sz="4400" spc="-1" strike="noStrike">
              <a:solidFill>
                <a:srgbClr val="ffffff"/>
              </a:solidFill>
              <a:latin typeface="Segoe UI Light"/>
            </a:endParaRPr>
          </a:p>
        </p:txBody>
      </p:sp>
      <p:sp>
        <p:nvSpPr>
          <p:cNvPr id="1101" name="TextShape 2"/>
          <p:cNvSpPr txBox="1"/>
          <p:nvPr/>
        </p:nvSpPr>
        <p:spPr>
          <a:xfrm>
            <a:off x="393120" y="1447920"/>
            <a:ext cx="5486040" cy="5010120"/>
          </a:xfrm>
          <a:prstGeom prst="rect">
            <a:avLst/>
          </a:prstGeom>
          <a:noFill/>
          <a:ln>
            <a:noFill/>
          </a:ln>
        </p:spPr>
        <p:txBody>
          <a:bodyPr lIns="0" rIns="0" tIns="0" bIns="0"/>
          <a:p>
            <a:pPr marL="339840" indent="-3394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Same as regular sockets</a:t>
            </a:r>
            <a:endParaRPr b="0" lang="en-US" sz="32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bind</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listen</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accept</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connect</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join multicast groups</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setsockopt (not all options apply to RIO)</a:t>
            </a:r>
            <a:endParaRPr b="0" lang="en-US" sz="2800" spc="-1" strike="noStrike">
              <a:solidFill>
                <a:srgbClr val="ffffff"/>
              </a:solidFill>
              <a:latin typeface="Segoe UI Light"/>
            </a:endParaRPr>
          </a:p>
          <a:p>
            <a:pPr lvl="1" marL="673200" indent="-3250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IOCTL (not all IOCTLs apply to RIO)</a:t>
            </a:r>
            <a:endParaRPr b="0" lang="en-US" sz="2800" spc="-1" strike="noStrike">
              <a:solidFill>
                <a:srgbClr val="ffffff"/>
              </a:solidFill>
              <a:latin typeface="Segoe UI Light"/>
            </a:endParaRPr>
          </a:p>
          <a:p>
            <a:endParaRPr b="0" lang="en-US" sz="2800" spc="-1" strike="noStrike">
              <a:solidFill>
                <a:srgbClr val="ffffff"/>
              </a:solidFill>
              <a:latin typeface="Segoe UI Light"/>
            </a:endParaRPr>
          </a:p>
        </p:txBody>
      </p:sp>
      <p:sp>
        <p:nvSpPr>
          <p:cNvPr id="1102" name="TextShape 3"/>
          <p:cNvSpPr txBox="1"/>
          <p:nvPr/>
        </p:nvSpPr>
        <p:spPr>
          <a:xfrm>
            <a:off x="6449760" y="1447920"/>
            <a:ext cx="5486040" cy="4991760"/>
          </a:xfrm>
          <a:prstGeom prst="rect">
            <a:avLst/>
          </a:prstGeom>
          <a:noFill/>
          <a:ln>
            <a:noFill/>
          </a:ln>
        </p:spPr>
        <p:txBody>
          <a:bodyPr lIns="0" rIns="0" tIns="0" bIns="0"/>
          <a:p>
            <a:pPr marL="347760" indent="-34740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What is New for RIO</a:t>
            </a:r>
            <a:endParaRPr b="0" lang="en-US" sz="32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RIOSend, RIOSendEx, RIOReceive, RIOReceiveEx</a:t>
            </a:r>
            <a:endParaRPr b="0" lang="en-US" sz="28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RIOCreateRequestQueue (and related)</a:t>
            </a:r>
            <a:endParaRPr b="0" lang="en-US" sz="28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RIOCreateCompletionQueue (and related)</a:t>
            </a:r>
            <a:endParaRPr b="0" lang="en-US" sz="28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RIODequeueCompletion</a:t>
            </a:r>
            <a:endParaRPr b="0" lang="en-US" sz="28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RIONotify</a:t>
            </a:r>
            <a:endParaRPr b="0" lang="en-US" sz="2800" spc="-1" strike="noStrike">
              <a:solidFill>
                <a:srgbClr val="ffffff"/>
              </a:solidFill>
              <a:latin typeface="Segoe UI Light"/>
            </a:endParaRPr>
          </a:p>
          <a:p>
            <a:pPr lvl="1" marL="673200" indent="-33948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RIORegisterBuffer</a:t>
            </a:r>
            <a:endParaRPr b="0" lang="en-US" sz="2800" spc="-1" strike="noStrike">
              <a:solidFill>
                <a:srgbClr val="ffffff"/>
              </a:solidFill>
              <a:latin typeface="Segoe UI Light"/>
            </a:endParaRPr>
          </a:p>
          <a:p>
            <a:pPr>
              <a:lnSpc>
                <a:spcPct val="90000"/>
              </a:lnSpc>
              <a:spcBef>
                <a:spcPts val="641"/>
              </a:spcBef>
            </a:pPr>
            <a:endParaRPr b="0" lang="en-US" sz="2800" spc="-1" strike="noStrike">
              <a:solidFill>
                <a:srgbClr val="ffffff"/>
              </a:solidFill>
              <a:latin typeface="Segoe UI Light"/>
            </a:endParaRPr>
          </a:p>
        </p:txBody>
      </p:sp>
    </p:spTree>
  </p:cSld>
  <p:transition>
    <p:fade/>
  </p:transition>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10">
                                  <p:stCondLst>
                                    <p:cond delay="0"/>
                                  </p:stCondLst>
                                  <p:childTnLst>
                                    <p:set>
                                      <p:cBhvr>
                                        <p:cTn id="384" dur="1" fill="hold">
                                          <p:stCondLst>
                                            <p:cond delay="0"/>
                                          </p:stCondLst>
                                        </p:cTn>
                                        <p:tgtEl>
                                          <p:spTgt spid="1102">
                                            <p:txEl>
                                              <p:pRg st="0" end="0"/>
                                            </p:txEl>
                                          </p:spTgt>
                                        </p:tgtEl>
                                        <p:attrNameLst>
                                          <p:attrName>style.visibility</p:attrName>
                                        </p:attrNameLst>
                                      </p:cBhvr>
                                      <p:to>
                                        <p:strVal val="visible"/>
                                      </p:to>
                                    </p:set>
                                    <p:animEffect filter="fade" transition="in">
                                      <p:cBhvr additive="repl">
                                        <p:cTn id="385" dur="500"/>
                                        <p:tgtEl>
                                          <p:spTgt spid="1102">
                                            <p:txEl>
                                              <p:pRg st="0" end="0"/>
                                            </p:txEl>
                                          </p:spTgt>
                                        </p:tgtEl>
                                      </p:cBhvr>
                                    </p:animEffect>
                                  </p:childTnLst>
                                </p:cTn>
                              </p:par>
                              <p:par>
                                <p:cTn id="386" nodeType="withEffect" fill="hold" presetClass="entr" presetID="10">
                                  <p:stCondLst>
                                    <p:cond delay="0"/>
                                  </p:stCondLst>
                                  <p:childTnLst>
                                    <p:set>
                                      <p:cBhvr>
                                        <p:cTn id="387" dur="1" fill="hold">
                                          <p:stCondLst>
                                            <p:cond delay="0"/>
                                          </p:stCondLst>
                                        </p:cTn>
                                        <p:tgtEl>
                                          <p:spTgt spid="1102">
                                            <p:txEl>
                                              <p:pRg st="1" end="1"/>
                                            </p:txEl>
                                          </p:spTgt>
                                        </p:tgtEl>
                                        <p:attrNameLst>
                                          <p:attrName>style.visibility</p:attrName>
                                        </p:attrNameLst>
                                      </p:cBhvr>
                                      <p:to>
                                        <p:strVal val="visible"/>
                                      </p:to>
                                    </p:set>
                                    <p:animEffect filter="fade" transition="in">
                                      <p:cBhvr additive="repl">
                                        <p:cTn id="388" dur="500"/>
                                        <p:tgtEl>
                                          <p:spTgt spid="1102">
                                            <p:txEl>
                                              <p:pRg st="1" end="1"/>
                                            </p:txEl>
                                          </p:spTgt>
                                        </p:tgtEl>
                                      </p:cBhvr>
                                    </p:animEffect>
                                  </p:childTnLst>
                                </p:cTn>
                              </p:par>
                              <p:par>
                                <p:cTn id="389" nodeType="withEffect" fill="hold" presetClass="entr" presetID="10">
                                  <p:stCondLst>
                                    <p:cond delay="0"/>
                                  </p:stCondLst>
                                  <p:childTnLst>
                                    <p:set>
                                      <p:cBhvr>
                                        <p:cTn id="390" dur="1" fill="hold">
                                          <p:stCondLst>
                                            <p:cond delay="0"/>
                                          </p:stCondLst>
                                        </p:cTn>
                                        <p:tgtEl>
                                          <p:spTgt spid="1102">
                                            <p:txEl>
                                              <p:pRg st="2" end="2"/>
                                            </p:txEl>
                                          </p:spTgt>
                                        </p:tgtEl>
                                        <p:attrNameLst>
                                          <p:attrName>style.visibility</p:attrName>
                                        </p:attrNameLst>
                                      </p:cBhvr>
                                      <p:to>
                                        <p:strVal val="visible"/>
                                      </p:to>
                                    </p:set>
                                    <p:animEffect filter="fade" transition="in">
                                      <p:cBhvr additive="repl">
                                        <p:cTn id="391" dur="500"/>
                                        <p:tgtEl>
                                          <p:spTgt spid="1102">
                                            <p:txEl>
                                              <p:pRg st="2" end="2"/>
                                            </p:txEl>
                                          </p:spTgt>
                                        </p:tgtEl>
                                      </p:cBhvr>
                                    </p:animEffect>
                                  </p:childTnLst>
                                </p:cTn>
                              </p:par>
                              <p:par>
                                <p:cTn id="392" nodeType="withEffect" fill="hold" presetClass="entr" presetID="10">
                                  <p:stCondLst>
                                    <p:cond delay="0"/>
                                  </p:stCondLst>
                                  <p:childTnLst>
                                    <p:set>
                                      <p:cBhvr>
                                        <p:cTn id="393" dur="1" fill="hold">
                                          <p:stCondLst>
                                            <p:cond delay="0"/>
                                          </p:stCondLst>
                                        </p:cTn>
                                        <p:tgtEl>
                                          <p:spTgt spid="1102">
                                            <p:txEl>
                                              <p:pRg st="3" end="3"/>
                                            </p:txEl>
                                          </p:spTgt>
                                        </p:tgtEl>
                                        <p:attrNameLst>
                                          <p:attrName>style.visibility</p:attrName>
                                        </p:attrNameLst>
                                      </p:cBhvr>
                                      <p:to>
                                        <p:strVal val="visible"/>
                                      </p:to>
                                    </p:set>
                                    <p:animEffect filter="fade" transition="in">
                                      <p:cBhvr additive="repl">
                                        <p:cTn id="394" dur="500"/>
                                        <p:tgtEl>
                                          <p:spTgt spid="1102">
                                            <p:txEl>
                                              <p:pRg st="3" end="3"/>
                                            </p:txEl>
                                          </p:spTgt>
                                        </p:tgtEl>
                                      </p:cBhvr>
                                    </p:animEffect>
                                  </p:childTnLst>
                                </p:cTn>
                              </p:par>
                              <p:par>
                                <p:cTn id="395" nodeType="withEffect" fill="hold" presetClass="entr" presetID="10">
                                  <p:stCondLst>
                                    <p:cond delay="0"/>
                                  </p:stCondLst>
                                  <p:childTnLst>
                                    <p:set>
                                      <p:cBhvr>
                                        <p:cTn id="396" dur="1" fill="hold">
                                          <p:stCondLst>
                                            <p:cond delay="0"/>
                                          </p:stCondLst>
                                        </p:cTn>
                                        <p:tgtEl>
                                          <p:spTgt spid="1102">
                                            <p:txEl>
                                              <p:pRg st="4" end="4"/>
                                            </p:txEl>
                                          </p:spTgt>
                                        </p:tgtEl>
                                        <p:attrNameLst>
                                          <p:attrName>style.visibility</p:attrName>
                                        </p:attrNameLst>
                                      </p:cBhvr>
                                      <p:to>
                                        <p:strVal val="visible"/>
                                      </p:to>
                                    </p:set>
                                    <p:animEffect filter="fade" transition="in">
                                      <p:cBhvr additive="repl">
                                        <p:cTn id="397" dur="500"/>
                                        <p:tgtEl>
                                          <p:spTgt spid="1102">
                                            <p:txEl>
                                              <p:pRg st="4" end="4"/>
                                            </p:txEl>
                                          </p:spTgt>
                                        </p:tgtEl>
                                      </p:cBhvr>
                                    </p:animEffect>
                                  </p:childTnLst>
                                </p:cTn>
                              </p:par>
                              <p:par>
                                <p:cTn id="398" nodeType="withEffect" fill="hold" presetClass="entr" presetID="10">
                                  <p:stCondLst>
                                    <p:cond delay="0"/>
                                  </p:stCondLst>
                                  <p:childTnLst>
                                    <p:set>
                                      <p:cBhvr>
                                        <p:cTn id="399" dur="1" fill="hold">
                                          <p:stCondLst>
                                            <p:cond delay="0"/>
                                          </p:stCondLst>
                                        </p:cTn>
                                        <p:tgtEl>
                                          <p:spTgt spid="1102">
                                            <p:txEl>
                                              <p:pRg st="5" end="5"/>
                                            </p:txEl>
                                          </p:spTgt>
                                        </p:tgtEl>
                                        <p:attrNameLst>
                                          <p:attrName>style.visibility</p:attrName>
                                        </p:attrNameLst>
                                      </p:cBhvr>
                                      <p:to>
                                        <p:strVal val="visible"/>
                                      </p:to>
                                    </p:set>
                                    <p:animEffect filter="fade" transition="in">
                                      <p:cBhvr additive="repl">
                                        <p:cTn id="400" dur="500"/>
                                        <p:tgtEl>
                                          <p:spTgt spid="1102">
                                            <p:txEl>
                                              <p:pRg st="5" end="5"/>
                                            </p:txEl>
                                          </p:spTgt>
                                        </p:tgtEl>
                                      </p:cBhvr>
                                    </p:animEffect>
                                  </p:childTnLst>
                                </p:cTn>
                              </p:par>
                              <p:par>
                                <p:cTn id="401" nodeType="withEffect" fill="hold" presetClass="entr" presetID="10">
                                  <p:stCondLst>
                                    <p:cond delay="0"/>
                                  </p:stCondLst>
                                  <p:childTnLst>
                                    <p:set>
                                      <p:cBhvr>
                                        <p:cTn id="402" dur="1" fill="hold">
                                          <p:stCondLst>
                                            <p:cond delay="0"/>
                                          </p:stCondLst>
                                        </p:cTn>
                                        <p:tgtEl>
                                          <p:spTgt spid="1102">
                                            <p:txEl>
                                              <p:pRg st="6" end="6"/>
                                            </p:txEl>
                                          </p:spTgt>
                                        </p:tgtEl>
                                        <p:attrNameLst>
                                          <p:attrName>style.visibility</p:attrName>
                                        </p:attrNameLst>
                                      </p:cBhvr>
                                      <p:to>
                                        <p:strVal val="visible"/>
                                      </p:to>
                                    </p:set>
                                    <p:animEffect filter="fade" transition="in">
                                      <p:cBhvr additive="repl">
                                        <p:cTn id="403" dur="500"/>
                                        <p:tgtEl>
                                          <p:spTgt spid="1102">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TextShape 1"/>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104" name="TextShape 2"/>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Socket API Concepts</a:t>
            </a:r>
            <a:endParaRPr b="0" lang="en-US" sz="4400" spc="-1" strike="noStrike">
              <a:solidFill>
                <a:srgbClr val="ffffff"/>
              </a:solidFill>
              <a:latin typeface="Segoe UI Light"/>
            </a:endParaRPr>
          </a:p>
        </p:txBody>
      </p:sp>
      <p:sp>
        <p:nvSpPr>
          <p:cNvPr id="1105" name="TextShape 3"/>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Quick Review</a:t>
            </a:r>
            <a:endParaRPr b="0" lang="en-US" sz="1500" spc="-1" strike="noStrike">
              <a:solidFill>
                <a:srgbClr val="ffffff"/>
              </a:solidFill>
              <a:latin typeface="Segoe UI Light"/>
            </a:endParaRPr>
          </a:p>
        </p:txBody>
      </p:sp>
      <p:sp>
        <p:nvSpPr>
          <p:cNvPr id="1106" name="TextShape 4"/>
          <p:cNvSpPr txBox="1"/>
          <p:nvPr/>
        </p:nvSpPr>
        <p:spPr>
          <a:xfrm>
            <a:off x="614160" y="1805040"/>
            <a:ext cx="9569520" cy="376056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All RIO IO is performed with Registered Buffers</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Typical use:</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Allocate a large buffer area </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0" lang="en-US" sz="2400" spc="-1" strike="noStrike">
                <a:solidFill>
                  <a:srgbClr val="ffffff"/>
                </a:solidFill>
                <a:latin typeface="Segoe UI Light"/>
              </a:rPr>
              <a:t>Malloc, new(),  HeapAlloc, VirtualAllocExNuma()</a:t>
            </a:r>
            <a:endParaRPr b="0" lang="en-US" sz="24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Register it with </a:t>
            </a:r>
            <a:r>
              <a:rPr b="1" lang="en-US" sz="2800" spc="-1" strike="noStrike">
                <a:solidFill>
                  <a:srgbClr val="ffffff"/>
                </a:solidFill>
                <a:latin typeface="Segoe UI Light"/>
              </a:rPr>
              <a:t>RIORegisterBuffer()</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Carve it up with RIO_BUF descriptors</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When you are all finished (e.g. at shutdown) </a:t>
            </a:r>
            <a:endParaRPr b="0" lang="en-US" sz="2800" spc="-1" strike="noStrike">
              <a:solidFill>
                <a:srgbClr val="ffffff"/>
              </a:solidFill>
              <a:latin typeface="Segoe UI Light"/>
            </a:endParaRPr>
          </a:p>
          <a:p>
            <a:pPr lvl="2" marL="1258920" indent="-402840">
              <a:lnSpc>
                <a:spcPct val="90000"/>
              </a:lnSpc>
              <a:spcBef>
                <a:spcPts val="479"/>
              </a:spcBef>
              <a:buClr>
                <a:srgbClr val="ffffff"/>
              </a:buClr>
              <a:buSzPct val="90000"/>
              <a:buFont typeface="Arial"/>
              <a:buChar char="•"/>
            </a:pPr>
            <a:r>
              <a:rPr b="1" lang="en-US" sz="2400" spc="-1" strike="noStrike">
                <a:solidFill>
                  <a:srgbClr val="ffffff"/>
                </a:solidFill>
                <a:latin typeface="Segoe UI Light"/>
              </a:rPr>
              <a:t>RIODeregisterBuffer()</a:t>
            </a:r>
            <a:endParaRPr b="0" lang="en-US" sz="2400" spc="-1" strike="noStrike">
              <a:solidFill>
                <a:srgbClr val="ffffff"/>
              </a:solidFill>
              <a:latin typeface="Segoe UI Light"/>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CustomShape 1"/>
          <p:cNvSpPr/>
          <p:nvPr/>
        </p:nvSpPr>
        <p:spPr>
          <a:xfrm>
            <a:off x="6305400" y="462780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Length</a:t>
            </a:r>
            <a:endParaRPr b="0" lang="de-AT" sz="1900" spc="-1" strike="noStrike">
              <a:latin typeface="Arial"/>
            </a:endParaRPr>
          </a:p>
        </p:txBody>
      </p:sp>
      <p:sp>
        <p:nvSpPr>
          <p:cNvPr id="1108" name="TextShape 2"/>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API Description</a:t>
            </a:r>
            <a:endParaRPr b="0" lang="en-US" sz="4400" spc="-1" strike="noStrike">
              <a:solidFill>
                <a:srgbClr val="ffffff"/>
              </a:solidFill>
              <a:latin typeface="Segoe UI Light"/>
            </a:endParaRPr>
          </a:p>
        </p:txBody>
      </p:sp>
      <p:sp>
        <p:nvSpPr>
          <p:cNvPr id="1109" name="CustomShape 3"/>
          <p:cNvSpPr/>
          <p:nvPr/>
        </p:nvSpPr>
        <p:spPr>
          <a:xfrm>
            <a:off x="0" y="58680"/>
            <a:ext cx="245880" cy="492120"/>
          </a:xfrm>
          <a:prstGeom prst="rect">
            <a:avLst/>
          </a:prstGeom>
          <a:noFill/>
          <a:ln w="9360">
            <a:noFill/>
          </a:ln>
        </p:spPr>
        <p:style>
          <a:lnRef idx="0"/>
          <a:fillRef idx="0"/>
          <a:effectRef idx="0"/>
          <a:fontRef idx="minor"/>
        </p:style>
      </p:sp>
      <p:sp>
        <p:nvSpPr>
          <p:cNvPr id="1110" name="CustomShape 4"/>
          <p:cNvSpPr/>
          <p:nvPr/>
        </p:nvSpPr>
        <p:spPr>
          <a:xfrm>
            <a:off x="0" y="668160"/>
            <a:ext cx="245880" cy="492120"/>
          </a:xfrm>
          <a:prstGeom prst="rect">
            <a:avLst/>
          </a:prstGeom>
          <a:noFill/>
          <a:ln w="9360">
            <a:noFill/>
          </a:ln>
        </p:spPr>
        <p:style>
          <a:lnRef idx="0"/>
          <a:fillRef idx="0"/>
          <a:effectRef idx="0"/>
          <a:fontRef idx="minor"/>
        </p:style>
      </p:sp>
      <p:sp>
        <p:nvSpPr>
          <p:cNvPr id="1111" name="CustomShape 5"/>
          <p:cNvSpPr/>
          <p:nvPr/>
        </p:nvSpPr>
        <p:spPr>
          <a:xfrm>
            <a:off x="0" y="-200160"/>
            <a:ext cx="245880" cy="399600"/>
          </a:xfrm>
          <a:prstGeom prst="rect">
            <a:avLst/>
          </a:prstGeom>
          <a:noFill/>
          <a:ln w="9360">
            <a:noFill/>
          </a:ln>
        </p:spPr>
        <p:style>
          <a:lnRef idx="0"/>
          <a:fillRef idx="0"/>
          <a:effectRef idx="0"/>
          <a:fontRef idx="minor"/>
        </p:style>
      </p:sp>
      <p:sp>
        <p:nvSpPr>
          <p:cNvPr id="1112" name="CustomShape 6"/>
          <p:cNvSpPr/>
          <p:nvPr/>
        </p:nvSpPr>
        <p:spPr>
          <a:xfrm>
            <a:off x="246240" y="1779840"/>
            <a:ext cx="5592960" cy="2681640"/>
          </a:xfrm>
          <a:prstGeom prst="rect">
            <a:avLst/>
          </a:prstGeom>
          <a:noFill/>
          <a:ln>
            <a:noFill/>
          </a:ln>
        </p:spPr>
        <p:style>
          <a:lnRef idx="0"/>
          <a:fillRef idx="0"/>
          <a:effectRef idx="0"/>
          <a:fontRef idx="minor"/>
        </p:style>
        <p:txBody>
          <a:bodyPr lIns="122040" rIns="122040" tIns="60840" bIns="60840"/>
          <a:p>
            <a:pPr>
              <a:lnSpc>
                <a:spcPct val="100000"/>
              </a:lnSpc>
            </a:pPr>
            <a:r>
              <a:rPr b="0" lang="de-AT" sz="2800" spc="-1" strike="noStrike">
                <a:solidFill>
                  <a:srgbClr val="ffffff"/>
                </a:solidFill>
                <a:latin typeface="Segoe UI Light"/>
              </a:rPr>
              <a:t>RIO_BUF descriptors are used to carve up the large RIOBUFFER which is ‘locked down’</a:t>
            </a:r>
            <a:endParaRPr b="0" lang="de-AT" sz="2800" spc="-1" strike="noStrike">
              <a:latin typeface="Arial"/>
            </a:endParaRPr>
          </a:p>
          <a:p>
            <a:pPr>
              <a:lnSpc>
                <a:spcPct val="100000"/>
              </a:lnSpc>
            </a:pPr>
            <a:endParaRPr b="0" lang="de-AT" sz="2800" spc="-1" strike="noStrike">
              <a:latin typeface="Arial"/>
            </a:endParaRPr>
          </a:p>
          <a:p>
            <a:pPr>
              <a:lnSpc>
                <a:spcPct val="100000"/>
              </a:lnSpc>
            </a:pPr>
            <a:r>
              <a:rPr b="0" lang="de-AT" sz="2800" spc="-1" strike="noStrike">
                <a:solidFill>
                  <a:srgbClr val="ffffff"/>
                </a:solidFill>
                <a:latin typeface="Segoe UI Light"/>
              </a:rPr>
              <a:t>RIOSend/RIOReceive calls use RIO_BUF descriptors to perform I/O</a:t>
            </a:r>
            <a:endParaRPr b="0" lang="de-AT" sz="2800" spc="-1" strike="noStrike">
              <a:latin typeface="Arial"/>
            </a:endParaRPr>
          </a:p>
        </p:txBody>
      </p:sp>
      <p:sp>
        <p:nvSpPr>
          <p:cNvPr id="1113" name="CustomShape 7"/>
          <p:cNvSpPr/>
          <p:nvPr/>
        </p:nvSpPr>
        <p:spPr>
          <a:xfrm rot="16200000">
            <a:off x="8937720" y="3329280"/>
            <a:ext cx="4319280" cy="1220760"/>
          </a:xfrm>
          <a:prstGeom prst="parallelogram">
            <a:avLst>
              <a:gd name="adj" fmla="val 25000"/>
            </a:avLst>
          </a:prstGeom>
          <a:solidFill>
            <a:srgbClr val="b0d685"/>
          </a:solidFill>
          <a:ln w="9360">
            <a:noFill/>
          </a:ln>
          <a:effectLst>
            <a:outerShdw dist="23040" dir="5400000">
              <a:srgbClr val="000000">
                <a:alpha val="35000"/>
              </a:srgbClr>
            </a:outerShdw>
          </a:effectLst>
        </p:spPr>
        <p:style>
          <a:lnRef idx="0"/>
          <a:fillRef idx="0"/>
          <a:effectRef idx="0"/>
          <a:fontRef idx="minor"/>
        </p:style>
      </p:sp>
      <p:sp>
        <p:nvSpPr>
          <p:cNvPr id="1114" name="CustomShape 8"/>
          <p:cNvSpPr/>
          <p:nvPr/>
        </p:nvSpPr>
        <p:spPr>
          <a:xfrm>
            <a:off x="10228320" y="380160"/>
            <a:ext cx="1738440" cy="13701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2800" spc="-1" strike="noStrike">
                <a:solidFill>
                  <a:srgbClr val="ffffff"/>
                </a:solidFill>
                <a:latin typeface="Segoe UI Light"/>
              </a:rPr>
              <a:t>RIO Buffer</a:t>
            </a:r>
            <a:endParaRPr b="0" lang="de-AT" sz="2800" spc="-1" strike="noStrike">
              <a:latin typeface="Arial"/>
            </a:endParaRPr>
          </a:p>
          <a:p>
            <a:pPr algn="ctr">
              <a:lnSpc>
                <a:spcPct val="100000"/>
              </a:lnSpc>
            </a:pPr>
            <a:r>
              <a:rPr b="0" lang="de-AT" sz="2800" spc="-1" strike="noStrike">
                <a:solidFill>
                  <a:srgbClr val="ffffff"/>
                </a:solidFill>
                <a:latin typeface="Segoe UI Light"/>
              </a:rPr>
              <a:t>Registered</a:t>
            </a:r>
            <a:endParaRPr b="0" lang="de-AT" sz="2800" spc="-1" strike="noStrike">
              <a:latin typeface="Arial"/>
            </a:endParaRPr>
          </a:p>
          <a:p>
            <a:pPr algn="ctr">
              <a:lnSpc>
                <a:spcPct val="100000"/>
              </a:lnSpc>
            </a:pPr>
            <a:r>
              <a:rPr b="0" lang="de-AT" sz="2800" spc="-1" strike="noStrike">
                <a:solidFill>
                  <a:srgbClr val="ffffff"/>
                </a:solidFill>
                <a:latin typeface="Segoe UI Light"/>
              </a:rPr>
              <a:t>Memory</a:t>
            </a:r>
            <a:endParaRPr b="0" lang="de-AT" sz="2800" spc="-1" strike="noStrike">
              <a:latin typeface="Arial"/>
            </a:endParaRPr>
          </a:p>
        </p:txBody>
      </p:sp>
      <p:sp>
        <p:nvSpPr>
          <p:cNvPr id="1115" name="CustomShape 9"/>
          <p:cNvSpPr/>
          <p:nvPr/>
        </p:nvSpPr>
        <p:spPr>
          <a:xfrm>
            <a:off x="6317280" y="746280"/>
            <a:ext cx="1845360" cy="9435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2800" spc="-1" strike="noStrike">
                <a:solidFill>
                  <a:srgbClr val="ffffff"/>
                </a:solidFill>
                <a:latin typeface="Segoe UI Light"/>
              </a:rPr>
              <a:t>RIO_Buf</a:t>
            </a:r>
            <a:endParaRPr b="0" lang="de-AT" sz="2800" spc="-1" strike="noStrike">
              <a:latin typeface="Arial"/>
            </a:endParaRPr>
          </a:p>
          <a:p>
            <a:pPr algn="ctr">
              <a:lnSpc>
                <a:spcPct val="100000"/>
              </a:lnSpc>
            </a:pPr>
            <a:r>
              <a:rPr b="0" lang="de-AT" sz="2800" spc="-1" strike="noStrike">
                <a:solidFill>
                  <a:srgbClr val="ffffff"/>
                </a:solidFill>
                <a:latin typeface="Segoe UI Light"/>
              </a:rPr>
              <a:t>Descriptors</a:t>
            </a:r>
            <a:endParaRPr b="0" lang="de-AT" sz="2800" spc="-1" strike="noStrike">
              <a:latin typeface="Arial"/>
            </a:endParaRPr>
          </a:p>
        </p:txBody>
      </p:sp>
      <p:sp>
        <p:nvSpPr>
          <p:cNvPr id="1116" name="CustomShape 10"/>
          <p:cNvSpPr/>
          <p:nvPr/>
        </p:nvSpPr>
        <p:spPr>
          <a:xfrm rot="16200000">
            <a:off x="10785240" y="1913040"/>
            <a:ext cx="624600" cy="122076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1117" name="CustomShape 11"/>
          <p:cNvSpPr/>
          <p:nvPr/>
        </p:nvSpPr>
        <p:spPr>
          <a:xfrm rot="16200000">
            <a:off x="10785240" y="2504880"/>
            <a:ext cx="624600" cy="122076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1118" name="CustomShape 12"/>
          <p:cNvSpPr/>
          <p:nvPr/>
        </p:nvSpPr>
        <p:spPr>
          <a:xfrm rot="16200000">
            <a:off x="10785240" y="3911400"/>
            <a:ext cx="624600" cy="1220760"/>
          </a:xfrm>
          <a:prstGeom prst="parallelogram">
            <a:avLst>
              <a:gd name="adj" fmla="val 5273"/>
            </a:avLst>
          </a:prstGeom>
          <a:solidFill>
            <a:srgbClr val="65bc46"/>
          </a:solidFill>
          <a:ln w="19080">
            <a:solidFill>
              <a:srgbClr val="4a8b33"/>
            </a:solidFill>
            <a:round/>
          </a:ln>
        </p:spPr>
        <p:style>
          <a:lnRef idx="0"/>
          <a:fillRef idx="0"/>
          <a:effectRef idx="0"/>
          <a:fontRef idx="minor"/>
        </p:style>
      </p:sp>
      <p:sp>
        <p:nvSpPr>
          <p:cNvPr id="1119" name="CustomShape 13"/>
          <p:cNvSpPr/>
          <p:nvPr/>
        </p:nvSpPr>
        <p:spPr>
          <a:xfrm>
            <a:off x="8248680" y="2243160"/>
            <a:ext cx="2238120" cy="279360"/>
          </a:xfrm>
          <a:custGeom>
            <a:avLst/>
            <a:gdLst/>
            <a:ahLst/>
            <a:rect l="l" t="t" r="r" b="b"/>
            <a:pathLst>
              <a:path w="21600" h="21600">
                <a:moveTo>
                  <a:pt x="0" y="0"/>
                </a:moveTo>
                <a:lnTo>
                  <a:pt x="21600" y="21600"/>
                </a:lnTo>
              </a:path>
            </a:pathLst>
          </a:custGeom>
          <a:noFill/>
          <a:ln w="57240">
            <a:solidFill>
              <a:srgbClr val="61ba41"/>
            </a:solidFill>
            <a:round/>
            <a:tailEnd len="med" type="triangle" w="med"/>
          </a:ln>
        </p:spPr>
        <p:style>
          <a:lnRef idx="0"/>
          <a:fillRef idx="0"/>
          <a:effectRef idx="0"/>
          <a:fontRef idx="minor"/>
        </p:style>
      </p:sp>
      <p:sp>
        <p:nvSpPr>
          <p:cNvPr id="1120" name="CustomShape 14"/>
          <p:cNvSpPr/>
          <p:nvPr/>
        </p:nvSpPr>
        <p:spPr>
          <a:xfrm flipV="1">
            <a:off x="8248680" y="3148560"/>
            <a:ext cx="2238120" cy="275760"/>
          </a:xfrm>
          <a:custGeom>
            <a:avLst/>
            <a:gdLst/>
            <a:ahLst/>
            <a:rect l="l" t="t" r="r" b="b"/>
            <a:pathLst>
              <a:path w="21600" h="21600">
                <a:moveTo>
                  <a:pt x="0" y="0"/>
                </a:moveTo>
                <a:lnTo>
                  <a:pt x="21600" y="21600"/>
                </a:lnTo>
              </a:path>
            </a:pathLst>
          </a:custGeom>
          <a:noFill/>
          <a:ln w="57240">
            <a:solidFill>
              <a:srgbClr val="61ba41"/>
            </a:solidFill>
            <a:round/>
            <a:tailEnd len="med" type="triangle" w="med"/>
          </a:ln>
        </p:spPr>
        <p:style>
          <a:lnRef idx="0"/>
          <a:fillRef idx="0"/>
          <a:effectRef idx="0"/>
          <a:fontRef idx="minor"/>
        </p:style>
      </p:sp>
      <p:sp>
        <p:nvSpPr>
          <p:cNvPr id="1121" name="CustomShape 15"/>
          <p:cNvSpPr/>
          <p:nvPr/>
        </p:nvSpPr>
        <p:spPr>
          <a:xfrm flipV="1">
            <a:off x="8248680" y="4557960"/>
            <a:ext cx="2238120" cy="51840"/>
          </a:xfrm>
          <a:custGeom>
            <a:avLst/>
            <a:gdLst/>
            <a:ahLst/>
            <a:rect l="l" t="t" r="r" b="b"/>
            <a:pathLst>
              <a:path w="21600" h="21600">
                <a:moveTo>
                  <a:pt x="0" y="0"/>
                </a:moveTo>
                <a:lnTo>
                  <a:pt x="21600" y="21600"/>
                </a:lnTo>
              </a:path>
            </a:pathLst>
          </a:custGeom>
          <a:noFill/>
          <a:ln w="57240">
            <a:solidFill>
              <a:srgbClr val="61ba41"/>
            </a:solidFill>
            <a:round/>
            <a:tailEnd len="med" type="triangle" w="med"/>
          </a:ln>
        </p:spPr>
        <p:style>
          <a:lnRef idx="0"/>
          <a:fillRef idx="0"/>
          <a:effectRef idx="0"/>
          <a:fontRef idx="minor"/>
        </p:style>
      </p:sp>
      <p:sp>
        <p:nvSpPr>
          <p:cNvPr id="1122" name="CustomShape 16"/>
          <p:cNvSpPr/>
          <p:nvPr/>
        </p:nvSpPr>
        <p:spPr>
          <a:xfrm>
            <a:off x="6305400" y="417384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Offset</a:t>
            </a:r>
            <a:endParaRPr b="0" lang="de-AT" sz="1900" spc="-1" strike="noStrike">
              <a:latin typeface="Arial"/>
            </a:endParaRPr>
          </a:p>
        </p:txBody>
      </p:sp>
      <p:sp>
        <p:nvSpPr>
          <p:cNvPr id="1123" name="CustomShape 17"/>
          <p:cNvSpPr/>
          <p:nvPr/>
        </p:nvSpPr>
        <p:spPr>
          <a:xfrm>
            <a:off x="6305400" y="4173840"/>
            <a:ext cx="1942920" cy="872640"/>
          </a:xfrm>
          <a:prstGeom prst="rect">
            <a:avLst/>
          </a:prstGeom>
          <a:noFill/>
          <a:ln w="38160">
            <a:solidFill>
              <a:srgbClr val="65bc46"/>
            </a:solidFill>
            <a:round/>
          </a:ln>
          <a:effectLst>
            <a:outerShdw dist="23040" dir="5400000">
              <a:srgbClr val="000000">
                <a:alpha val="35000"/>
              </a:srgbClr>
            </a:outerShdw>
          </a:effectLst>
        </p:spPr>
        <p:style>
          <a:lnRef idx="0"/>
          <a:fillRef idx="0"/>
          <a:effectRef idx="0"/>
          <a:fontRef idx="minor"/>
        </p:style>
      </p:sp>
      <p:sp>
        <p:nvSpPr>
          <p:cNvPr id="1124" name="CustomShape 18"/>
          <p:cNvSpPr/>
          <p:nvPr/>
        </p:nvSpPr>
        <p:spPr>
          <a:xfrm>
            <a:off x="6305400" y="344484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Length</a:t>
            </a:r>
            <a:endParaRPr b="0" lang="de-AT" sz="1900" spc="-1" strike="noStrike">
              <a:latin typeface="Arial"/>
            </a:endParaRPr>
          </a:p>
        </p:txBody>
      </p:sp>
      <p:sp>
        <p:nvSpPr>
          <p:cNvPr id="1125" name="CustomShape 19"/>
          <p:cNvSpPr/>
          <p:nvPr/>
        </p:nvSpPr>
        <p:spPr>
          <a:xfrm>
            <a:off x="6305400" y="299088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Offset</a:t>
            </a:r>
            <a:endParaRPr b="0" lang="de-AT" sz="1900" spc="-1" strike="noStrike">
              <a:latin typeface="Arial"/>
            </a:endParaRPr>
          </a:p>
        </p:txBody>
      </p:sp>
      <p:sp>
        <p:nvSpPr>
          <p:cNvPr id="1126" name="CustomShape 20"/>
          <p:cNvSpPr/>
          <p:nvPr/>
        </p:nvSpPr>
        <p:spPr>
          <a:xfrm>
            <a:off x="6305400" y="2990880"/>
            <a:ext cx="1942920" cy="872640"/>
          </a:xfrm>
          <a:prstGeom prst="rect">
            <a:avLst/>
          </a:prstGeom>
          <a:noFill/>
          <a:ln w="38160">
            <a:solidFill>
              <a:srgbClr val="65bc46"/>
            </a:solidFill>
            <a:round/>
          </a:ln>
          <a:effectLst>
            <a:outerShdw dist="23040" dir="5400000">
              <a:srgbClr val="000000">
                <a:alpha val="35000"/>
              </a:srgbClr>
            </a:outerShdw>
          </a:effectLst>
        </p:spPr>
        <p:style>
          <a:lnRef idx="0"/>
          <a:fillRef idx="0"/>
          <a:effectRef idx="0"/>
          <a:fontRef idx="minor"/>
        </p:style>
      </p:sp>
      <p:sp>
        <p:nvSpPr>
          <p:cNvPr id="1127" name="CustomShape 21"/>
          <p:cNvSpPr/>
          <p:nvPr/>
        </p:nvSpPr>
        <p:spPr>
          <a:xfrm>
            <a:off x="6305400" y="222804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Length</a:t>
            </a:r>
            <a:endParaRPr b="0" lang="de-AT" sz="1900" spc="-1" strike="noStrike">
              <a:latin typeface="Arial"/>
            </a:endParaRPr>
          </a:p>
        </p:txBody>
      </p:sp>
      <p:sp>
        <p:nvSpPr>
          <p:cNvPr id="1128" name="CustomShape 22"/>
          <p:cNvSpPr/>
          <p:nvPr/>
        </p:nvSpPr>
        <p:spPr>
          <a:xfrm>
            <a:off x="6305400" y="1774080"/>
            <a:ext cx="1942920" cy="41868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1900" spc="-1" strike="noStrike">
                <a:solidFill>
                  <a:srgbClr val="232323"/>
                </a:solidFill>
                <a:latin typeface="Segoe UI Semibold"/>
              </a:rPr>
              <a:t>Offset</a:t>
            </a:r>
            <a:endParaRPr b="0" lang="de-AT" sz="1900" spc="-1" strike="noStrike">
              <a:latin typeface="Arial"/>
            </a:endParaRPr>
          </a:p>
        </p:txBody>
      </p:sp>
      <p:sp>
        <p:nvSpPr>
          <p:cNvPr id="1129" name="CustomShape 23"/>
          <p:cNvSpPr/>
          <p:nvPr/>
        </p:nvSpPr>
        <p:spPr>
          <a:xfrm>
            <a:off x="6305400" y="1774080"/>
            <a:ext cx="1942920" cy="872640"/>
          </a:xfrm>
          <a:prstGeom prst="rect">
            <a:avLst/>
          </a:prstGeom>
          <a:noFill/>
          <a:ln w="38160">
            <a:solidFill>
              <a:srgbClr val="65bc46"/>
            </a:solidFill>
            <a:round/>
          </a:ln>
          <a:effectLst>
            <a:outerShdw dist="23040" dir="5400000">
              <a:srgbClr val="000000">
                <a:alpha val="35000"/>
              </a:srgbClr>
            </a:outerShdw>
          </a:effectLst>
        </p:spPr>
        <p:style>
          <a:lnRef idx="0"/>
          <a:fillRef idx="0"/>
          <a:effectRef idx="0"/>
          <a:fontRef idx="minor"/>
        </p:style>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CustomShape 1"/>
          <p:cNvSpPr/>
          <p:nvPr/>
        </p:nvSpPr>
        <p:spPr>
          <a:xfrm>
            <a:off x="6353640" y="4367160"/>
            <a:ext cx="571500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31" name="CustomShape 2"/>
          <p:cNvSpPr/>
          <p:nvPr/>
        </p:nvSpPr>
        <p:spPr>
          <a:xfrm>
            <a:off x="6348240" y="2337840"/>
            <a:ext cx="572004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32" name="CustomShape 3"/>
          <p:cNvSpPr/>
          <p:nvPr/>
        </p:nvSpPr>
        <p:spPr>
          <a:xfrm>
            <a:off x="6591240" y="2499840"/>
            <a:ext cx="6948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1133" name="CustomShape 4"/>
          <p:cNvSpPr/>
          <p:nvPr/>
        </p:nvSpPr>
        <p:spPr>
          <a:xfrm>
            <a:off x="6483960" y="4391640"/>
            <a:ext cx="98892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de-AT" sz="1800" spc="-1" strike="noStrike">
                <a:solidFill>
                  <a:srgbClr val="232323"/>
                </a:solidFill>
                <a:latin typeface="Segoe UI Semibold"/>
              </a:rPr>
              <a:t>Socket</a:t>
            </a:r>
            <a:endParaRPr b="0" lang="de-AT" sz="1800" spc="-1" strike="noStrike">
              <a:latin typeface="Arial"/>
            </a:endParaRPr>
          </a:p>
          <a:p>
            <a:pPr algn="ctr">
              <a:lnSpc>
                <a:spcPct val="100000"/>
              </a:lnSpc>
            </a:pPr>
            <a:r>
              <a:rPr b="0" lang="de-AT" sz="1800" spc="-1" strike="noStrike">
                <a:solidFill>
                  <a:srgbClr val="232323"/>
                </a:solidFill>
                <a:latin typeface="Segoe UI Semibold"/>
              </a:rPr>
              <a:t>DLLs</a:t>
            </a:r>
            <a:endParaRPr b="0" lang="de-AT" sz="1800" spc="-1" strike="noStrike">
              <a:latin typeface="Arial"/>
            </a:endParaRPr>
          </a:p>
        </p:txBody>
      </p:sp>
      <p:sp>
        <p:nvSpPr>
          <p:cNvPr id="1134" name="CustomShape 5"/>
          <p:cNvSpPr/>
          <p:nvPr/>
        </p:nvSpPr>
        <p:spPr>
          <a:xfrm>
            <a:off x="8632080" y="3555360"/>
            <a:ext cx="2148120" cy="9054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sp>
      <p:sp>
        <p:nvSpPr>
          <p:cNvPr id="1135" name="CustomShape 6"/>
          <p:cNvSpPr/>
          <p:nvPr/>
        </p:nvSpPr>
        <p:spPr>
          <a:xfrm>
            <a:off x="8602560" y="3643560"/>
            <a:ext cx="9889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AT" sz="1800" spc="-1" strike="noStrike">
                <a:solidFill>
                  <a:srgbClr val="232323"/>
                </a:solidFill>
                <a:latin typeface="Segoe UI Semibold"/>
              </a:rPr>
              <a:t>Socket</a:t>
            </a:r>
            <a:endParaRPr b="0" lang="de-AT" sz="1800" spc="-1" strike="noStrike">
              <a:latin typeface="Arial"/>
            </a:endParaRPr>
          </a:p>
        </p:txBody>
      </p:sp>
      <p:sp>
        <p:nvSpPr>
          <p:cNvPr id="1136" name="CustomShape 7"/>
          <p:cNvSpPr/>
          <p:nvPr/>
        </p:nvSpPr>
        <p:spPr>
          <a:xfrm>
            <a:off x="127800" y="4372200"/>
            <a:ext cx="509004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37" name="TextShape 8"/>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138" name="TextShape 9"/>
          <p:cNvSpPr txBox="1"/>
          <p:nvPr/>
        </p:nvSpPr>
        <p:spPr>
          <a:xfrm>
            <a:off x="48168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Request and Completion Queues</a:t>
            </a:r>
            <a:endParaRPr b="0" lang="en-US" sz="4400" spc="-1" strike="noStrike">
              <a:solidFill>
                <a:srgbClr val="ffffff"/>
              </a:solidFill>
              <a:latin typeface="Segoe UI Light"/>
            </a:endParaRPr>
          </a:p>
        </p:txBody>
      </p:sp>
      <p:sp>
        <p:nvSpPr>
          <p:cNvPr id="1139" name="CustomShape 10"/>
          <p:cNvSpPr/>
          <p:nvPr/>
        </p:nvSpPr>
        <p:spPr>
          <a:xfrm>
            <a:off x="0" y="-200160"/>
            <a:ext cx="245880" cy="399600"/>
          </a:xfrm>
          <a:prstGeom prst="rect">
            <a:avLst/>
          </a:prstGeom>
          <a:noFill/>
          <a:ln w="9360">
            <a:noFill/>
          </a:ln>
        </p:spPr>
        <p:style>
          <a:lnRef idx="0"/>
          <a:fillRef idx="0"/>
          <a:effectRef idx="0"/>
          <a:fontRef idx="minor"/>
        </p:style>
      </p:sp>
      <p:sp>
        <p:nvSpPr>
          <p:cNvPr id="1140" name="CustomShape 11"/>
          <p:cNvSpPr/>
          <p:nvPr/>
        </p:nvSpPr>
        <p:spPr>
          <a:xfrm>
            <a:off x="0" y="-200160"/>
            <a:ext cx="245880" cy="399600"/>
          </a:xfrm>
          <a:prstGeom prst="rect">
            <a:avLst/>
          </a:prstGeom>
          <a:noFill/>
          <a:ln w="9360">
            <a:noFill/>
          </a:ln>
        </p:spPr>
        <p:style>
          <a:lnRef idx="0"/>
          <a:fillRef idx="0"/>
          <a:effectRef idx="0"/>
          <a:fontRef idx="minor"/>
        </p:style>
      </p:sp>
      <p:sp>
        <p:nvSpPr>
          <p:cNvPr id="1141" name="CustomShape 12"/>
          <p:cNvSpPr/>
          <p:nvPr/>
        </p:nvSpPr>
        <p:spPr>
          <a:xfrm>
            <a:off x="419760" y="1130040"/>
            <a:ext cx="4719600" cy="1219320"/>
          </a:xfrm>
          <a:prstGeom prst="rect">
            <a:avLst/>
          </a:prstGeom>
          <a:noFill/>
          <a:ln>
            <a:noFill/>
          </a:ln>
        </p:spPr>
        <p:style>
          <a:lnRef idx="0"/>
          <a:fillRef idx="0"/>
          <a:effectRef idx="0"/>
          <a:fontRef idx="minor"/>
        </p:style>
        <p:txBody>
          <a:bodyPr lIns="122040" rIns="122040" tIns="60840" bIns="60840"/>
          <a:p>
            <a:pPr>
              <a:lnSpc>
                <a:spcPct val="100000"/>
              </a:lnSpc>
            </a:pPr>
            <a:r>
              <a:rPr b="0" lang="de-AT" sz="2400" spc="-1" strike="noStrike">
                <a:solidFill>
                  <a:srgbClr val="ffffff"/>
                </a:solidFill>
                <a:latin typeface="Segoe UI Light"/>
              </a:rPr>
              <a:t>Each RIO socket has dedicated request queue, and a completion queue</a:t>
            </a:r>
            <a:endParaRPr b="0" lang="de-AT" sz="2400" spc="-1" strike="noStrike">
              <a:latin typeface="Arial"/>
            </a:endParaRPr>
          </a:p>
        </p:txBody>
      </p:sp>
      <p:sp>
        <p:nvSpPr>
          <p:cNvPr id="1142" name="CustomShape 13"/>
          <p:cNvSpPr/>
          <p:nvPr/>
        </p:nvSpPr>
        <p:spPr>
          <a:xfrm>
            <a:off x="786600" y="5032440"/>
            <a:ext cx="11959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Request Queue</a:t>
            </a:r>
            <a:endParaRPr b="0" lang="de-AT" sz="1800" spc="-1" strike="noStrike">
              <a:latin typeface="Arial"/>
            </a:endParaRPr>
          </a:p>
        </p:txBody>
      </p:sp>
      <p:grpSp>
        <p:nvGrpSpPr>
          <p:cNvPr id="1143" name="Group 14"/>
          <p:cNvGrpSpPr/>
          <p:nvPr/>
        </p:nvGrpSpPr>
        <p:grpSpPr>
          <a:xfrm>
            <a:off x="1982520" y="4565520"/>
            <a:ext cx="701280" cy="1407960"/>
            <a:chOff x="1982520" y="4565520"/>
            <a:chExt cx="701280" cy="1407960"/>
          </a:xfrm>
        </p:grpSpPr>
        <p:sp>
          <p:nvSpPr>
            <p:cNvPr id="1144" name="Line 15"/>
            <p:cNvSpPr/>
            <p:nvPr/>
          </p:nvSpPr>
          <p:spPr>
            <a:xfrm>
              <a:off x="1990080" y="4565520"/>
              <a:ext cx="360" cy="1401840"/>
            </a:xfrm>
            <a:prstGeom prst="line">
              <a:avLst/>
            </a:prstGeom>
            <a:ln w="57240">
              <a:solidFill>
                <a:srgbClr val="ffffff"/>
              </a:solidFill>
              <a:round/>
            </a:ln>
          </p:spPr>
          <p:style>
            <a:lnRef idx="0"/>
            <a:fillRef idx="0"/>
            <a:effectRef idx="0"/>
            <a:fontRef idx="minor"/>
          </p:style>
        </p:sp>
        <p:sp>
          <p:nvSpPr>
            <p:cNvPr id="1145" name="Line 16"/>
            <p:cNvSpPr/>
            <p:nvPr/>
          </p:nvSpPr>
          <p:spPr>
            <a:xfrm>
              <a:off x="2675880" y="4571640"/>
              <a:ext cx="360" cy="1401840"/>
            </a:xfrm>
            <a:prstGeom prst="line">
              <a:avLst/>
            </a:prstGeom>
            <a:ln w="57240">
              <a:solidFill>
                <a:srgbClr val="ffffff"/>
              </a:solidFill>
              <a:round/>
            </a:ln>
          </p:spPr>
          <p:style>
            <a:lnRef idx="0"/>
            <a:fillRef idx="0"/>
            <a:effectRef idx="0"/>
            <a:fontRef idx="minor"/>
          </p:style>
        </p:sp>
        <p:sp>
          <p:nvSpPr>
            <p:cNvPr id="1146" name="Line 17"/>
            <p:cNvSpPr/>
            <p:nvPr/>
          </p:nvSpPr>
          <p:spPr>
            <a:xfrm flipH="1">
              <a:off x="1982520" y="5965560"/>
              <a:ext cx="701280" cy="360"/>
            </a:xfrm>
            <a:prstGeom prst="line">
              <a:avLst/>
            </a:prstGeom>
            <a:ln w="57240">
              <a:solidFill>
                <a:srgbClr val="ffffff"/>
              </a:solidFill>
              <a:round/>
            </a:ln>
          </p:spPr>
          <p:style>
            <a:lnRef idx="0"/>
            <a:fillRef idx="0"/>
            <a:effectRef idx="0"/>
            <a:fontRef idx="minor"/>
          </p:style>
        </p:sp>
        <p:sp>
          <p:nvSpPr>
            <p:cNvPr id="1147" name="Line 18"/>
            <p:cNvSpPr/>
            <p:nvPr/>
          </p:nvSpPr>
          <p:spPr>
            <a:xfrm flipH="1">
              <a:off x="2142000" y="5799240"/>
              <a:ext cx="369000" cy="360"/>
            </a:xfrm>
            <a:prstGeom prst="line">
              <a:avLst/>
            </a:prstGeom>
            <a:ln w="57240">
              <a:solidFill>
                <a:srgbClr val="ffffff"/>
              </a:solidFill>
              <a:round/>
            </a:ln>
          </p:spPr>
          <p:style>
            <a:lnRef idx="0"/>
            <a:fillRef idx="0"/>
            <a:effectRef idx="0"/>
            <a:fontRef idx="minor"/>
          </p:style>
        </p:sp>
        <p:sp>
          <p:nvSpPr>
            <p:cNvPr id="1148" name="Line 19"/>
            <p:cNvSpPr/>
            <p:nvPr/>
          </p:nvSpPr>
          <p:spPr>
            <a:xfrm flipH="1">
              <a:off x="2142000" y="5640120"/>
              <a:ext cx="369000" cy="360"/>
            </a:xfrm>
            <a:prstGeom prst="line">
              <a:avLst/>
            </a:prstGeom>
            <a:ln w="57240">
              <a:solidFill>
                <a:srgbClr val="ffffff"/>
              </a:solidFill>
              <a:round/>
            </a:ln>
          </p:spPr>
          <p:style>
            <a:lnRef idx="0"/>
            <a:fillRef idx="0"/>
            <a:effectRef idx="0"/>
            <a:fontRef idx="minor"/>
          </p:style>
        </p:sp>
        <p:sp>
          <p:nvSpPr>
            <p:cNvPr id="1149" name="Line 20"/>
            <p:cNvSpPr/>
            <p:nvPr/>
          </p:nvSpPr>
          <p:spPr>
            <a:xfrm flipH="1">
              <a:off x="2142000" y="5473080"/>
              <a:ext cx="369000" cy="360"/>
            </a:xfrm>
            <a:prstGeom prst="line">
              <a:avLst/>
            </a:prstGeom>
            <a:ln w="57240">
              <a:solidFill>
                <a:srgbClr val="ffffff"/>
              </a:solidFill>
              <a:round/>
            </a:ln>
          </p:spPr>
          <p:style>
            <a:lnRef idx="0"/>
            <a:fillRef idx="0"/>
            <a:effectRef idx="0"/>
            <a:fontRef idx="minor"/>
          </p:style>
        </p:sp>
        <p:sp>
          <p:nvSpPr>
            <p:cNvPr id="1150" name="Line 21"/>
            <p:cNvSpPr/>
            <p:nvPr/>
          </p:nvSpPr>
          <p:spPr>
            <a:xfrm flipH="1">
              <a:off x="2142000" y="5305680"/>
              <a:ext cx="369000" cy="360"/>
            </a:xfrm>
            <a:prstGeom prst="line">
              <a:avLst/>
            </a:prstGeom>
            <a:ln w="57240">
              <a:solidFill>
                <a:srgbClr val="ffffff"/>
              </a:solidFill>
              <a:round/>
            </a:ln>
          </p:spPr>
          <p:style>
            <a:lnRef idx="0"/>
            <a:fillRef idx="0"/>
            <a:effectRef idx="0"/>
            <a:fontRef idx="minor"/>
          </p:style>
        </p:sp>
      </p:grpSp>
      <p:sp>
        <p:nvSpPr>
          <p:cNvPr id="1151" name="CustomShape 22"/>
          <p:cNvSpPr/>
          <p:nvPr/>
        </p:nvSpPr>
        <p:spPr>
          <a:xfrm>
            <a:off x="3675600" y="5032440"/>
            <a:ext cx="13345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Completion Queue (CQ)</a:t>
            </a:r>
            <a:endParaRPr b="0" lang="de-AT" sz="1800" spc="-1" strike="noStrike">
              <a:latin typeface="Arial"/>
            </a:endParaRPr>
          </a:p>
        </p:txBody>
      </p:sp>
      <p:grpSp>
        <p:nvGrpSpPr>
          <p:cNvPr id="1152" name="Group 23"/>
          <p:cNvGrpSpPr/>
          <p:nvPr/>
        </p:nvGrpSpPr>
        <p:grpSpPr>
          <a:xfrm>
            <a:off x="2964960" y="4565520"/>
            <a:ext cx="701280" cy="1407960"/>
            <a:chOff x="2964960" y="4565520"/>
            <a:chExt cx="701280" cy="1407960"/>
          </a:xfrm>
        </p:grpSpPr>
        <p:sp>
          <p:nvSpPr>
            <p:cNvPr id="1153" name="Line 24"/>
            <p:cNvSpPr/>
            <p:nvPr/>
          </p:nvSpPr>
          <p:spPr>
            <a:xfrm flipV="1">
              <a:off x="3658680" y="4571640"/>
              <a:ext cx="360" cy="1401840"/>
            </a:xfrm>
            <a:prstGeom prst="line">
              <a:avLst/>
            </a:prstGeom>
            <a:ln w="57240">
              <a:solidFill>
                <a:srgbClr val="ffffff"/>
              </a:solidFill>
              <a:round/>
            </a:ln>
          </p:spPr>
          <p:style>
            <a:lnRef idx="0"/>
            <a:fillRef idx="0"/>
            <a:effectRef idx="0"/>
            <a:fontRef idx="minor"/>
          </p:style>
        </p:sp>
        <p:sp>
          <p:nvSpPr>
            <p:cNvPr id="1154" name="Line 25"/>
            <p:cNvSpPr/>
            <p:nvPr/>
          </p:nvSpPr>
          <p:spPr>
            <a:xfrm flipV="1">
              <a:off x="2972880" y="4565520"/>
              <a:ext cx="360" cy="1401840"/>
            </a:xfrm>
            <a:prstGeom prst="line">
              <a:avLst/>
            </a:prstGeom>
            <a:ln w="57240">
              <a:solidFill>
                <a:srgbClr val="ffffff"/>
              </a:solidFill>
              <a:round/>
            </a:ln>
          </p:spPr>
          <p:style>
            <a:lnRef idx="0"/>
            <a:fillRef idx="0"/>
            <a:effectRef idx="0"/>
            <a:fontRef idx="minor"/>
          </p:style>
        </p:sp>
        <p:sp>
          <p:nvSpPr>
            <p:cNvPr id="1155" name="Line 26"/>
            <p:cNvSpPr/>
            <p:nvPr/>
          </p:nvSpPr>
          <p:spPr>
            <a:xfrm>
              <a:off x="2964960" y="4573440"/>
              <a:ext cx="701280" cy="360"/>
            </a:xfrm>
            <a:prstGeom prst="line">
              <a:avLst/>
            </a:prstGeom>
            <a:ln w="57240">
              <a:solidFill>
                <a:srgbClr val="ffffff"/>
              </a:solidFill>
              <a:round/>
            </a:ln>
          </p:spPr>
          <p:style>
            <a:lnRef idx="0"/>
            <a:fillRef idx="0"/>
            <a:effectRef idx="0"/>
            <a:fontRef idx="minor"/>
          </p:style>
        </p:sp>
        <p:sp>
          <p:nvSpPr>
            <p:cNvPr id="1156" name="Line 27"/>
            <p:cNvSpPr/>
            <p:nvPr/>
          </p:nvSpPr>
          <p:spPr>
            <a:xfrm>
              <a:off x="3138120" y="4739760"/>
              <a:ext cx="369000" cy="360"/>
            </a:xfrm>
            <a:prstGeom prst="line">
              <a:avLst/>
            </a:prstGeom>
            <a:ln w="57240">
              <a:solidFill>
                <a:srgbClr val="ffffff"/>
              </a:solidFill>
              <a:round/>
            </a:ln>
          </p:spPr>
          <p:style>
            <a:lnRef idx="0"/>
            <a:fillRef idx="0"/>
            <a:effectRef idx="0"/>
            <a:fontRef idx="minor"/>
          </p:style>
        </p:sp>
        <p:sp>
          <p:nvSpPr>
            <p:cNvPr id="1157" name="Line 28"/>
            <p:cNvSpPr/>
            <p:nvPr/>
          </p:nvSpPr>
          <p:spPr>
            <a:xfrm>
              <a:off x="3138120" y="4898880"/>
              <a:ext cx="369000" cy="360"/>
            </a:xfrm>
            <a:prstGeom prst="line">
              <a:avLst/>
            </a:prstGeom>
            <a:ln w="57240">
              <a:solidFill>
                <a:srgbClr val="ffffff"/>
              </a:solidFill>
              <a:round/>
            </a:ln>
          </p:spPr>
          <p:style>
            <a:lnRef idx="0"/>
            <a:fillRef idx="0"/>
            <a:effectRef idx="0"/>
            <a:fontRef idx="minor"/>
          </p:style>
        </p:sp>
        <p:sp>
          <p:nvSpPr>
            <p:cNvPr id="1158" name="Line 29"/>
            <p:cNvSpPr/>
            <p:nvPr/>
          </p:nvSpPr>
          <p:spPr>
            <a:xfrm>
              <a:off x="3138120" y="5066280"/>
              <a:ext cx="369000" cy="360"/>
            </a:xfrm>
            <a:prstGeom prst="line">
              <a:avLst/>
            </a:prstGeom>
            <a:ln w="57240">
              <a:solidFill>
                <a:srgbClr val="ffffff"/>
              </a:solidFill>
              <a:round/>
            </a:ln>
          </p:spPr>
          <p:style>
            <a:lnRef idx="0"/>
            <a:fillRef idx="0"/>
            <a:effectRef idx="0"/>
            <a:fontRef idx="minor"/>
          </p:style>
        </p:sp>
        <p:sp>
          <p:nvSpPr>
            <p:cNvPr id="1159" name="Line 30"/>
            <p:cNvSpPr/>
            <p:nvPr/>
          </p:nvSpPr>
          <p:spPr>
            <a:xfrm>
              <a:off x="3138120" y="5233320"/>
              <a:ext cx="369000" cy="360"/>
            </a:xfrm>
            <a:prstGeom prst="line">
              <a:avLst/>
            </a:prstGeom>
            <a:ln w="57240">
              <a:solidFill>
                <a:srgbClr val="ffffff"/>
              </a:solidFill>
              <a:round/>
            </a:ln>
          </p:spPr>
          <p:style>
            <a:lnRef idx="0"/>
            <a:fillRef idx="0"/>
            <a:effectRef idx="0"/>
            <a:fontRef idx="minor"/>
          </p:style>
        </p:sp>
      </p:grpSp>
      <p:sp>
        <p:nvSpPr>
          <p:cNvPr id="1160" name="CustomShape 31"/>
          <p:cNvSpPr/>
          <p:nvPr/>
        </p:nvSpPr>
        <p:spPr>
          <a:xfrm>
            <a:off x="5366160" y="1592640"/>
            <a:ext cx="950760" cy="76068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4400" spc="-1" strike="noStrike">
                <a:solidFill>
                  <a:srgbClr val="ffffff"/>
                </a:solidFill>
                <a:latin typeface="Segoe UI Semibold"/>
              </a:rPr>
              <a:t>OR</a:t>
            </a:r>
            <a:endParaRPr b="0" lang="de-AT" sz="4400" spc="-1" strike="noStrike">
              <a:latin typeface="Arial"/>
            </a:endParaRPr>
          </a:p>
        </p:txBody>
      </p:sp>
      <p:grpSp>
        <p:nvGrpSpPr>
          <p:cNvPr id="1161" name="Group 32"/>
          <p:cNvGrpSpPr/>
          <p:nvPr/>
        </p:nvGrpSpPr>
        <p:grpSpPr>
          <a:xfrm>
            <a:off x="6521400" y="1130040"/>
            <a:ext cx="5494320" cy="4851360"/>
            <a:chOff x="6521400" y="1130040"/>
            <a:chExt cx="5494320" cy="4851360"/>
          </a:xfrm>
        </p:grpSpPr>
        <p:sp>
          <p:nvSpPr>
            <p:cNvPr id="1162" name="CustomShape 33"/>
            <p:cNvSpPr/>
            <p:nvPr/>
          </p:nvSpPr>
          <p:spPr>
            <a:xfrm>
              <a:off x="6789240" y="1130040"/>
              <a:ext cx="4861080" cy="1219320"/>
            </a:xfrm>
            <a:prstGeom prst="rect">
              <a:avLst/>
            </a:prstGeom>
            <a:noFill/>
            <a:ln>
              <a:noFill/>
            </a:ln>
          </p:spPr>
          <p:style>
            <a:lnRef idx="0"/>
            <a:fillRef idx="0"/>
            <a:effectRef idx="0"/>
            <a:fontRef idx="minor"/>
          </p:style>
          <p:txBody>
            <a:bodyPr lIns="122040" rIns="122040" tIns="60840" bIns="60840"/>
            <a:p>
              <a:pPr>
                <a:lnSpc>
                  <a:spcPct val="100000"/>
                </a:lnSpc>
              </a:pPr>
              <a:r>
                <a:rPr b="0" lang="de-AT" sz="2400" spc="-1" strike="noStrike">
                  <a:solidFill>
                    <a:srgbClr val="ffffff"/>
                  </a:solidFill>
                  <a:latin typeface="Segoe UI Light"/>
                </a:rPr>
                <a:t>Each  RIO socket has separate completion queues for SEND and RECV</a:t>
              </a:r>
              <a:endParaRPr b="0" lang="de-AT" sz="2400" spc="-1" strike="noStrike">
                <a:latin typeface="Arial"/>
              </a:endParaRPr>
            </a:p>
          </p:txBody>
        </p:sp>
        <p:sp>
          <p:nvSpPr>
            <p:cNvPr id="1163" name="CustomShape 34"/>
            <p:cNvSpPr/>
            <p:nvPr/>
          </p:nvSpPr>
          <p:spPr>
            <a:xfrm>
              <a:off x="6521400" y="4996080"/>
              <a:ext cx="11959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Request Queue</a:t>
              </a:r>
              <a:endParaRPr b="0" lang="de-AT" sz="1800" spc="-1" strike="noStrike">
                <a:latin typeface="Arial"/>
              </a:endParaRPr>
            </a:p>
          </p:txBody>
        </p:sp>
        <p:grpSp>
          <p:nvGrpSpPr>
            <p:cNvPr id="1164" name="Group 35"/>
            <p:cNvGrpSpPr/>
            <p:nvPr/>
          </p:nvGrpSpPr>
          <p:grpSpPr>
            <a:xfrm>
              <a:off x="7717320" y="4529160"/>
              <a:ext cx="701280" cy="1407960"/>
              <a:chOff x="7717320" y="4529160"/>
              <a:chExt cx="701280" cy="1407960"/>
            </a:xfrm>
          </p:grpSpPr>
          <p:sp>
            <p:nvSpPr>
              <p:cNvPr id="1165" name="Line 36"/>
              <p:cNvSpPr/>
              <p:nvPr/>
            </p:nvSpPr>
            <p:spPr>
              <a:xfrm>
                <a:off x="7725240" y="4529160"/>
                <a:ext cx="360" cy="1401840"/>
              </a:xfrm>
              <a:prstGeom prst="line">
                <a:avLst/>
              </a:prstGeom>
              <a:ln w="57240">
                <a:solidFill>
                  <a:srgbClr val="ffffff"/>
                </a:solidFill>
                <a:round/>
              </a:ln>
            </p:spPr>
            <p:style>
              <a:lnRef idx="0"/>
              <a:fillRef idx="0"/>
              <a:effectRef idx="0"/>
              <a:fontRef idx="minor"/>
            </p:style>
          </p:sp>
          <p:sp>
            <p:nvSpPr>
              <p:cNvPr id="1166" name="Line 37"/>
              <p:cNvSpPr/>
              <p:nvPr/>
            </p:nvSpPr>
            <p:spPr>
              <a:xfrm>
                <a:off x="8411040" y="4535280"/>
                <a:ext cx="360" cy="1401840"/>
              </a:xfrm>
              <a:prstGeom prst="line">
                <a:avLst/>
              </a:prstGeom>
              <a:ln w="57240">
                <a:solidFill>
                  <a:srgbClr val="ffffff"/>
                </a:solidFill>
                <a:round/>
              </a:ln>
            </p:spPr>
            <p:style>
              <a:lnRef idx="0"/>
              <a:fillRef idx="0"/>
              <a:effectRef idx="0"/>
              <a:fontRef idx="minor"/>
            </p:style>
          </p:sp>
          <p:sp>
            <p:nvSpPr>
              <p:cNvPr id="1167" name="Line 38"/>
              <p:cNvSpPr/>
              <p:nvPr/>
            </p:nvSpPr>
            <p:spPr>
              <a:xfrm flipH="1">
                <a:off x="7717320" y="5929200"/>
                <a:ext cx="701280" cy="360"/>
              </a:xfrm>
              <a:prstGeom prst="line">
                <a:avLst/>
              </a:prstGeom>
              <a:ln w="57240">
                <a:solidFill>
                  <a:srgbClr val="ffffff"/>
                </a:solidFill>
                <a:round/>
              </a:ln>
            </p:spPr>
            <p:style>
              <a:lnRef idx="0"/>
              <a:fillRef idx="0"/>
              <a:effectRef idx="0"/>
              <a:fontRef idx="minor"/>
            </p:style>
          </p:sp>
          <p:sp>
            <p:nvSpPr>
              <p:cNvPr id="1168" name="Line 39"/>
              <p:cNvSpPr/>
              <p:nvPr/>
            </p:nvSpPr>
            <p:spPr>
              <a:xfrm flipH="1">
                <a:off x="7876800" y="5762880"/>
                <a:ext cx="369000" cy="360"/>
              </a:xfrm>
              <a:prstGeom prst="line">
                <a:avLst/>
              </a:prstGeom>
              <a:ln w="57240">
                <a:solidFill>
                  <a:srgbClr val="ffffff"/>
                </a:solidFill>
                <a:round/>
              </a:ln>
            </p:spPr>
            <p:style>
              <a:lnRef idx="0"/>
              <a:fillRef idx="0"/>
              <a:effectRef idx="0"/>
              <a:fontRef idx="minor"/>
            </p:style>
          </p:sp>
          <p:sp>
            <p:nvSpPr>
              <p:cNvPr id="1169" name="Line 40"/>
              <p:cNvSpPr/>
              <p:nvPr/>
            </p:nvSpPr>
            <p:spPr>
              <a:xfrm flipH="1">
                <a:off x="7876800" y="5603760"/>
                <a:ext cx="369000" cy="360"/>
              </a:xfrm>
              <a:prstGeom prst="line">
                <a:avLst/>
              </a:prstGeom>
              <a:ln w="57240">
                <a:solidFill>
                  <a:srgbClr val="ffffff"/>
                </a:solidFill>
                <a:round/>
              </a:ln>
            </p:spPr>
            <p:style>
              <a:lnRef idx="0"/>
              <a:fillRef idx="0"/>
              <a:effectRef idx="0"/>
              <a:fontRef idx="minor"/>
            </p:style>
          </p:sp>
          <p:sp>
            <p:nvSpPr>
              <p:cNvPr id="1170" name="Line 41"/>
              <p:cNvSpPr/>
              <p:nvPr/>
            </p:nvSpPr>
            <p:spPr>
              <a:xfrm flipH="1">
                <a:off x="7876800" y="5436720"/>
                <a:ext cx="369000" cy="360"/>
              </a:xfrm>
              <a:prstGeom prst="line">
                <a:avLst/>
              </a:prstGeom>
              <a:ln w="57240">
                <a:solidFill>
                  <a:srgbClr val="ffffff"/>
                </a:solidFill>
                <a:round/>
              </a:ln>
            </p:spPr>
            <p:style>
              <a:lnRef idx="0"/>
              <a:fillRef idx="0"/>
              <a:effectRef idx="0"/>
              <a:fontRef idx="minor"/>
            </p:style>
          </p:sp>
          <p:sp>
            <p:nvSpPr>
              <p:cNvPr id="1171" name="Line 42"/>
              <p:cNvSpPr/>
              <p:nvPr/>
            </p:nvSpPr>
            <p:spPr>
              <a:xfrm flipH="1">
                <a:off x="7876800" y="5269680"/>
                <a:ext cx="369000" cy="360"/>
              </a:xfrm>
              <a:prstGeom prst="line">
                <a:avLst/>
              </a:prstGeom>
              <a:ln w="57240">
                <a:solidFill>
                  <a:srgbClr val="ffffff"/>
                </a:solidFill>
                <a:round/>
              </a:ln>
            </p:spPr>
            <p:style>
              <a:lnRef idx="0"/>
              <a:fillRef idx="0"/>
              <a:effectRef idx="0"/>
              <a:fontRef idx="minor"/>
            </p:style>
          </p:sp>
        </p:grpSp>
        <p:sp>
          <p:nvSpPr>
            <p:cNvPr id="1172" name="CustomShape 43"/>
            <p:cNvSpPr/>
            <p:nvPr/>
          </p:nvSpPr>
          <p:spPr>
            <a:xfrm>
              <a:off x="11106000" y="5032440"/>
              <a:ext cx="9097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Receive </a:t>
              </a:r>
              <a:endParaRPr b="0" lang="de-AT" sz="1800" spc="-1" strike="noStrike">
                <a:latin typeface="Arial"/>
              </a:endParaRPr>
            </a:p>
            <a:p>
              <a:pPr>
                <a:lnSpc>
                  <a:spcPct val="100000"/>
                </a:lnSpc>
              </a:pPr>
              <a:r>
                <a:rPr b="1" lang="de-AT" sz="1800" spc="-1" strike="noStrike">
                  <a:solidFill>
                    <a:srgbClr val="ffffff"/>
                  </a:solidFill>
                  <a:latin typeface="Segoe UI Light"/>
                </a:rPr>
                <a:t>CQ</a:t>
              </a:r>
              <a:endParaRPr b="0" lang="de-AT" sz="1800" spc="-1" strike="noStrike">
                <a:latin typeface="Arial"/>
              </a:endParaRPr>
            </a:p>
          </p:txBody>
        </p:sp>
        <p:grpSp>
          <p:nvGrpSpPr>
            <p:cNvPr id="1173" name="Group 44"/>
            <p:cNvGrpSpPr/>
            <p:nvPr/>
          </p:nvGrpSpPr>
          <p:grpSpPr>
            <a:xfrm>
              <a:off x="10380240" y="4565520"/>
              <a:ext cx="701280" cy="1407960"/>
              <a:chOff x="10380240" y="4565520"/>
              <a:chExt cx="701280" cy="1407960"/>
            </a:xfrm>
          </p:grpSpPr>
          <p:sp>
            <p:nvSpPr>
              <p:cNvPr id="1174" name="Line 45"/>
              <p:cNvSpPr/>
              <p:nvPr/>
            </p:nvSpPr>
            <p:spPr>
              <a:xfrm flipV="1">
                <a:off x="11073600" y="4571640"/>
                <a:ext cx="360" cy="1401840"/>
              </a:xfrm>
              <a:prstGeom prst="line">
                <a:avLst/>
              </a:prstGeom>
              <a:ln w="57240">
                <a:solidFill>
                  <a:srgbClr val="ffffff"/>
                </a:solidFill>
                <a:round/>
              </a:ln>
            </p:spPr>
            <p:style>
              <a:lnRef idx="0"/>
              <a:fillRef idx="0"/>
              <a:effectRef idx="0"/>
              <a:fontRef idx="minor"/>
            </p:style>
          </p:sp>
          <p:sp>
            <p:nvSpPr>
              <p:cNvPr id="1175" name="Line 46"/>
              <p:cNvSpPr/>
              <p:nvPr/>
            </p:nvSpPr>
            <p:spPr>
              <a:xfrm flipV="1">
                <a:off x="10388160" y="4565520"/>
                <a:ext cx="360" cy="1401840"/>
              </a:xfrm>
              <a:prstGeom prst="line">
                <a:avLst/>
              </a:prstGeom>
              <a:ln w="57240">
                <a:solidFill>
                  <a:srgbClr val="ffffff"/>
                </a:solidFill>
                <a:round/>
              </a:ln>
            </p:spPr>
            <p:style>
              <a:lnRef idx="0"/>
              <a:fillRef idx="0"/>
              <a:effectRef idx="0"/>
              <a:fontRef idx="minor"/>
            </p:style>
          </p:sp>
          <p:sp>
            <p:nvSpPr>
              <p:cNvPr id="1176" name="Line 47"/>
              <p:cNvSpPr/>
              <p:nvPr/>
            </p:nvSpPr>
            <p:spPr>
              <a:xfrm>
                <a:off x="10380240" y="4573440"/>
                <a:ext cx="701280" cy="360"/>
              </a:xfrm>
              <a:prstGeom prst="line">
                <a:avLst/>
              </a:prstGeom>
              <a:ln w="57240">
                <a:solidFill>
                  <a:srgbClr val="ffffff"/>
                </a:solidFill>
                <a:round/>
              </a:ln>
            </p:spPr>
            <p:style>
              <a:lnRef idx="0"/>
              <a:fillRef idx="0"/>
              <a:effectRef idx="0"/>
              <a:fontRef idx="minor"/>
            </p:style>
          </p:sp>
          <p:sp>
            <p:nvSpPr>
              <p:cNvPr id="1177" name="Line 48"/>
              <p:cNvSpPr/>
              <p:nvPr/>
            </p:nvSpPr>
            <p:spPr>
              <a:xfrm>
                <a:off x="10553040" y="4739760"/>
                <a:ext cx="369000" cy="360"/>
              </a:xfrm>
              <a:prstGeom prst="line">
                <a:avLst/>
              </a:prstGeom>
              <a:ln w="57240">
                <a:solidFill>
                  <a:srgbClr val="ffffff"/>
                </a:solidFill>
                <a:round/>
              </a:ln>
            </p:spPr>
            <p:style>
              <a:lnRef idx="0"/>
              <a:fillRef idx="0"/>
              <a:effectRef idx="0"/>
              <a:fontRef idx="minor"/>
            </p:style>
          </p:sp>
          <p:sp>
            <p:nvSpPr>
              <p:cNvPr id="1178" name="Line 49"/>
              <p:cNvSpPr/>
              <p:nvPr/>
            </p:nvSpPr>
            <p:spPr>
              <a:xfrm>
                <a:off x="10553040" y="4898880"/>
                <a:ext cx="369000" cy="360"/>
              </a:xfrm>
              <a:prstGeom prst="line">
                <a:avLst/>
              </a:prstGeom>
              <a:ln w="57240">
                <a:solidFill>
                  <a:srgbClr val="ffffff"/>
                </a:solidFill>
                <a:round/>
              </a:ln>
            </p:spPr>
            <p:style>
              <a:lnRef idx="0"/>
              <a:fillRef idx="0"/>
              <a:effectRef idx="0"/>
              <a:fontRef idx="minor"/>
            </p:style>
          </p:sp>
          <p:sp>
            <p:nvSpPr>
              <p:cNvPr id="1179" name="Line 50"/>
              <p:cNvSpPr/>
              <p:nvPr/>
            </p:nvSpPr>
            <p:spPr>
              <a:xfrm>
                <a:off x="10553040" y="5066280"/>
                <a:ext cx="369000" cy="360"/>
              </a:xfrm>
              <a:prstGeom prst="line">
                <a:avLst/>
              </a:prstGeom>
              <a:ln w="57240">
                <a:solidFill>
                  <a:srgbClr val="ffffff"/>
                </a:solidFill>
                <a:round/>
              </a:ln>
            </p:spPr>
            <p:style>
              <a:lnRef idx="0"/>
              <a:fillRef idx="0"/>
              <a:effectRef idx="0"/>
              <a:fontRef idx="minor"/>
            </p:style>
          </p:sp>
          <p:sp>
            <p:nvSpPr>
              <p:cNvPr id="1180" name="Line 51"/>
              <p:cNvSpPr/>
              <p:nvPr/>
            </p:nvSpPr>
            <p:spPr>
              <a:xfrm>
                <a:off x="10553040" y="5233320"/>
                <a:ext cx="369000" cy="360"/>
              </a:xfrm>
              <a:prstGeom prst="line">
                <a:avLst/>
              </a:prstGeom>
              <a:ln w="57240">
                <a:solidFill>
                  <a:srgbClr val="ffffff"/>
                </a:solidFill>
                <a:round/>
              </a:ln>
            </p:spPr>
            <p:style>
              <a:lnRef idx="0"/>
              <a:fillRef idx="0"/>
              <a:effectRef idx="0"/>
              <a:fontRef idx="minor"/>
            </p:style>
          </p:sp>
        </p:grpSp>
        <p:grpSp>
          <p:nvGrpSpPr>
            <p:cNvPr id="1181" name="Group 52"/>
            <p:cNvGrpSpPr/>
            <p:nvPr/>
          </p:nvGrpSpPr>
          <p:grpSpPr>
            <a:xfrm>
              <a:off x="9455760" y="4573440"/>
              <a:ext cx="701280" cy="1407960"/>
              <a:chOff x="9455760" y="4573440"/>
              <a:chExt cx="701280" cy="1407960"/>
            </a:xfrm>
          </p:grpSpPr>
          <p:sp>
            <p:nvSpPr>
              <p:cNvPr id="1182" name="Line 53"/>
              <p:cNvSpPr/>
              <p:nvPr/>
            </p:nvSpPr>
            <p:spPr>
              <a:xfrm flipV="1">
                <a:off x="10149480" y="4579560"/>
                <a:ext cx="360" cy="1401840"/>
              </a:xfrm>
              <a:prstGeom prst="line">
                <a:avLst/>
              </a:prstGeom>
              <a:ln w="57240">
                <a:solidFill>
                  <a:srgbClr val="ffffff"/>
                </a:solidFill>
                <a:round/>
              </a:ln>
            </p:spPr>
            <p:style>
              <a:lnRef idx="0"/>
              <a:fillRef idx="0"/>
              <a:effectRef idx="0"/>
              <a:fontRef idx="minor"/>
            </p:style>
          </p:sp>
          <p:sp>
            <p:nvSpPr>
              <p:cNvPr id="1183" name="Line 54"/>
              <p:cNvSpPr/>
              <p:nvPr/>
            </p:nvSpPr>
            <p:spPr>
              <a:xfrm flipV="1">
                <a:off x="9463680" y="4573440"/>
                <a:ext cx="360" cy="1401840"/>
              </a:xfrm>
              <a:prstGeom prst="line">
                <a:avLst/>
              </a:prstGeom>
              <a:ln w="57240">
                <a:solidFill>
                  <a:srgbClr val="ffffff"/>
                </a:solidFill>
                <a:round/>
              </a:ln>
            </p:spPr>
            <p:style>
              <a:lnRef idx="0"/>
              <a:fillRef idx="0"/>
              <a:effectRef idx="0"/>
              <a:fontRef idx="minor"/>
            </p:style>
          </p:sp>
          <p:sp>
            <p:nvSpPr>
              <p:cNvPr id="1184" name="Line 55"/>
              <p:cNvSpPr/>
              <p:nvPr/>
            </p:nvSpPr>
            <p:spPr>
              <a:xfrm>
                <a:off x="9455760" y="4581360"/>
                <a:ext cx="701280" cy="360"/>
              </a:xfrm>
              <a:prstGeom prst="line">
                <a:avLst/>
              </a:prstGeom>
              <a:ln w="57240">
                <a:solidFill>
                  <a:srgbClr val="ffffff"/>
                </a:solidFill>
                <a:round/>
              </a:ln>
            </p:spPr>
            <p:style>
              <a:lnRef idx="0"/>
              <a:fillRef idx="0"/>
              <a:effectRef idx="0"/>
              <a:fontRef idx="minor"/>
            </p:style>
          </p:sp>
          <p:sp>
            <p:nvSpPr>
              <p:cNvPr id="1185" name="Line 56"/>
              <p:cNvSpPr/>
              <p:nvPr/>
            </p:nvSpPr>
            <p:spPr>
              <a:xfrm>
                <a:off x="9628920" y="4747680"/>
                <a:ext cx="369000" cy="360"/>
              </a:xfrm>
              <a:prstGeom prst="line">
                <a:avLst/>
              </a:prstGeom>
              <a:ln w="57240">
                <a:solidFill>
                  <a:srgbClr val="ffffff"/>
                </a:solidFill>
                <a:round/>
              </a:ln>
            </p:spPr>
            <p:style>
              <a:lnRef idx="0"/>
              <a:fillRef idx="0"/>
              <a:effectRef idx="0"/>
              <a:fontRef idx="minor"/>
            </p:style>
          </p:sp>
          <p:sp>
            <p:nvSpPr>
              <p:cNvPr id="1186" name="Line 57"/>
              <p:cNvSpPr/>
              <p:nvPr/>
            </p:nvSpPr>
            <p:spPr>
              <a:xfrm>
                <a:off x="9628920" y="4906800"/>
                <a:ext cx="369000" cy="360"/>
              </a:xfrm>
              <a:prstGeom prst="line">
                <a:avLst/>
              </a:prstGeom>
              <a:ln w="57240">
                <a:solidFill>
                  <a:srgbClr val="ffffff"/>
                </a:solidFill>
                <a:round/>
              </a:ln>
            </p:spPr>
            <p:style>
              <a:lnRef idx="0"/>
              <a:fillRef idx="0"/>
              <a:effectRef idx="0"/>
              <a:fontRef idx="minor"/>
            </p:style>
          </p:sp>
          <p:sp>
            <p:nvSpPr>
              <p:cNvPr id="1187" name="Line 58"/>
              <p:cNvSpPr/>
              <p:nvPr/>
            </p:nvSpPr>
            <p:spPr>
              <a:xfrm>
                <a:off x="9628920" y="5074200"/>
                <a:ext cx="369000" cy="360"/>
              </a:xfrm>
              <a:prstGeom prst="line">
                <a:avLst/>
              </a:prstGeom>
              <a:ln w="57240">
                <a:solidFill>
                  <a:srgbClr val="ffffff"/>
                </a:solidFill>
                <a:round/>
              </a:ln>
            </p:spPr>
            <p:style>
              <a:lnRef idx="0"/>
              <a:fillRef idx="0"/>
              <a:effectRef idx="0"/>
              <a:fontRef idx="minor"/>
            </p:style>
          </p:sp>
          <p:sp>
            <p:nvSpPr>
              <p:cNvPr id="1188" name="Line 59"/>
              <p:cNvSpPr/>
              <p:nvPr/>
            </p:nvSpPr>
            <p:spPr>
              <a:xfrm>
                <a:off x="9628920" y="5241240"/>
                <a:ext cx="369000" cy="360"/>
              </a:xfrm>
              <a:prstGeom prst="line">
                <a:avLst/>
              </a:prstGeom>
              <a:ln w="57240">
                <a:solidFill>
                  <a:srgbClr val="ffffff"/>
                </a:solidFill>
                <a:round/>
              </a:ln>
            </p:spPr>
            <p:style>
              <a:lnRef idx="0"/>
              <a:fillRef idx="0"/>
              <a:effectRef idx="0"/>
              <a:fontRef idx="minor"/>
            </p:style>
          </p:sp>
        </p:grpSp>
        <p:sp>
          <p:nvSpPr>
            <p:cNvPr id="1189" name="CustomShape 60"/>
            <p:cNvSpPr/>
            <p:nvPr/>
          </p:nvSpPr>
          <p:spPr>
            <a:xfrm>
              <a:off x="8734320" y="5058360"/>
              <a:ext cx="7027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Send </a:t>
              </a:r>
              <a:endParaRPr b="0" lang="de-AT" sz="1800" spc="-1" strike="noStrike">
                <a:latin typeface="Arial"/>
              </a:endParaRPr>
            </a:p>
            <a:p>
              <a:pPr>
                <a:lnSpc>
                  <a:spcPct val="100000"/>
                </a:lnSpc>
              </a:pPr>
              <a:r>
                <a:rPr b="1" lang="de-AT" sz="1800" spc="-1" strike="noStrike">
                  <a:solidFill>
                    <a:srgbClr val="ffffff"/>
                  </a:solidFill>
                  <a:latin typeface="Segoe UI Light"/>
                </a:rPr>
                <a:t>CQ</a:t>
              </a:r>
              <a:endParaRPr b="0" lang="de-AT" sz="1800" spc="-1" strike="noStrike">
                <a:latin typeface="Arial"/>
              </a:endParaRPr>
            </a:p>
          </p:txBody>
        </p:sp>
      </p:grpSp>
      <p:sp>
        <p:nvSpPr>
          <p:cNvPr id="1190" name="CustomShape 61"/>
          <p:cNvSpPr/>
          <p:nvPr/>
        </p:nvSpPr>
        <p:spPr>
          <a:xfrm>
            <a:off x="123120" y="2342880"/>
            <a:ext cx="509508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91" name="CustomShape 62"/>
          <p:cNvSpPr/>
          <p:nvPr/>
        </p:nvSpPr>
        <p:spPr>
          <a:xfrm>
            <a:off x="326160" y="2505240"/>
            <a:ext cx="609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1192" name="CustomShape 63"/>
          <p:cNvSpPr/>
          <p:nvPr/>
        </p:nvSpPr>
        <p:spPr>
          <a:xfrm>
            <a:off x="156240" y="4397040"/>
            <a:ext cx="87156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Socket</a:t>
            </a:r>
            <a:endParaRPr b="0" lang="de-AT" sz="1800" spc="-1" strike="noStrike">
              <a:latin typeface="Arial"/>
            </a:endParaRPr>
          </a:p>
          <a:p>
            <a:pPr algn="ctr">
              <a:lnSpc>
                <a:spcPct val="100000"/>
              </a:lnSpc>
            </a:pPr>
            <a:r>
              <a:rPr b="0" lang="de-AT" sz="1800" spc="-1" strike="noStrike">
                <a:solidFill>
                  <a:srgbClr val="232323"/>
                </a:solidFill>
                <a:latin typeface="Segoe UI Semibold"/>
              </a:rPr>
              <a:t>DLLs</a:t>
            </a:r>
            <a:endParaRPr b="0" lang="de-AT" sz="1800" spc="-1" strike="noStrike">
              <a:latin typeface="Arial"/>
            </a:endParaRPr>
          </a:p>
        </p:txBody>
      </p:sp>
      <p:sp>
        <p:nvSpPr>
          <p:cNvPr id="1193" name="CustomShape 64"/>
          <p:cNvSpPr/>
          <p:nvPr/>
        </p:nvSpPr>
        <p:spPr>
          <a:xfrm>
            <a:off x="2016360" y="3560760"/>
            <a:ext cx="1913040" cy="9054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sp>
      <p:sp>
        <p:nvSpPr>
          <p:cNvPr id="1194" name="CustomShape 65"/>
          <p:cNvSpPr/>
          <p:nvPr/>
        </p:nvSpPr>
        <p:spPr>
          <a:xfrm>
            <a:off x="2038320" y="3648600"/>
            <a:ext cx="871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de-AT" sz="1800" spc="-1" strike="noStrike">
                <a:solidFill>
                  <a:srgbClr val="232323"/>
                </a:solidFill>
                <a:latin typeface="Segoe UI Semibold"/>
              </a:rPr>
              <a:t>Socket</a:t>
            </a:r>
            <a:endParaRPr b="0" lang="de-AT" sz="1800" spc="-1" strike="noStrike">
              <a:latin typeface="Arial"/>
            </a:endParaRPr>
          </a:p>
        </p:txBody>
      </p:sp>
    </p:spTree>
  </p:cSld>
  <p:timing>
    <p:tnLst>
      <p:par>
        <p:cTn id="404" dur="indefinite" restart="never" nodeType="tmRoot">
          <p:childTnLst>
            <p:seq>
              <p:cTn id="405" dur="indefinite" nodeType="mainSeq">
                <p:childTnLst>
                  <p:par>
                    <p:cTn id="406" fill="hold">
                      <p:stCondLst>
                        <p:cond delay="indefinite"/>
                      </p:stCondLst>
                      <p:childTnLst>
                        <p:par>
                          <p:cTn id="407" fill="hold">
                            <p:stCondLst>
                              <p:cond delay="0"/>
                            </p:stCondLst>
                            <p:childTnLst>
                              <p:par>
                                <p:cTn id="408" nodeType="clickEffect" fill="hold" presetClass="entr" presetID="10">
                                  <p:stCondLst>
                                    <p:cond delay="0"/>
                                  </p:stCondLst>
                                  <p:childTnLst>
                                    <p:set>
                                      <p:cBhvr>
                                        <p:cTn id="409" dur="1" fill="hold">
                                          <p:stCondLst>
                                            <p:cond delay="0"/>
                                          </p:stCondLst>
                                        </p:cTn>
                                        <p:tgtEl>
                                          <p:spTgt spid="1130"/>
                                        </p:tgtEl>
                                        <p:attrNameLst>
                                          <p:attrName>style.visibility</p:attrName>
                                        </p:attrNameLst>
                                      </p:cBhvr>
                                      <p:to>
                                        <p:strVal val="visible"/>
                                      </p:to>
                                    </p:set>
                                    <p:animEffect filter="fade" transition="in">
                                      <p:cBhvr additive="repl">
                                        <p:cTn id="410" dur="500"/>
                                        <p:tgtEl>
                                          <p:spTgt spid="1130"/>
                                        </p:tgtEl>
                                      </p:cBhvr>
                                    </p:animEffect>
                                  </p:childTnLst>
                                </p:cTn>
                              </p:par>
                              <p:par>
                                <p:cTn id="411" nodeType="withEffect" fill="hold" presetClass="entr" presetID="10">
                                  <p:stCondLst>
                                    <p:cond delay="0"/>
                                  </p:stCondLst>
                                  <p:childTnLst>
                                    <p:set>
                                      <p:cBhvr>
                                        <p:cTn id="412" dur="1" fill="hold">
                                          <p:stCondLst>
                                            <p:cond delay="0"/>
                                          </p:stCondLst>
                                        </p:cTn>
                                        <p:tgtEl>
                                          <p:spTgt spid="1131"/>
                                        </p:tgtEl>
                                        <p:attrNameLst>
                                          <p:attrName>style.visibility</p:attrName>
                                        </p:attrNameLst>
                                      </p:cBhvr>
                                      <p:to>
                                        <p:strVal val="visible"/>
                                      </p:to>
                                    </p:set>
                                    <p:animEffect filter="fade" transition="in">
                                      <p:cBhvr additive="repl">
                                        <p:cTn id="413" dur="500"/>
                                        <p:tgtEl>
                                          <p:spTgt spid="1131"/>
                                        </p:tgtEl>
                                      </p:cBhvr>
                                    </p:animEffect>
                                  </p:childTnLst>
                                </p:cTn>
                              </p:par>
                              <p:par>
                                <p:cTn id="414" nodeType="withEffect" fill="hold" presetClass="entr" presetID="10">
                                  <p:stCondLst>
                                    <p:cond delay="0"/>
                                  </p:stCondLst>
                                  <p:childTnLst>
                                    <p:set>
                                      <p:cBhvr>
                                        <p:cTn id="415" dur="1" fill="hold">
                                          <p:stCondLst>
                                            <p:cond delay="0"/>
                                          </p:stCondLst>
                                        </p:cTn>
                                        <p:tgtEl>
                                          <p:spTgt spid="1132"/>
                                        </p:tgtEl>
                                        <p:attrNameLst>
                                          <p:attrName>style.visibility</p:attrName>
                                        </p:attrNameLst>
                                      </p:cBhvr>
                                      <p:to>
                                        <p:strVal val="visible"/>
                                      </p:to>
                                    </p:set>
                                    <p:animEffect filter="fade" transition="in">
                                      <p:cBhvr additive="repl">
                                        <p:cTn id="416" dur="500"/>
                                        <p:tgtEl>
                                          <p:spTgt spid="1132"/>
                                        </p:tgtEl>
                                      </p:cBhvr>
                                    </p:animEffect>
                                  </p:childTnLst>
                                </p:cTn>
                              </p:par>
                              <p:par>
                                <p:cTn id="417" nodeType="withEffect" fill="hold" presetClass="entr" presetID="10">
                                  <p:stCondLst>
                                    <p:cond delay="0"/>
                                  </p:stCondLst>
                                  <p:childTnLst>
                                    <p:set>
                                      <p:cBhvr>
                                        <p:cTn id="418" dur="1" fill="hold">
                                          <p:stCondLst>
                                            <p:cond delay="0"/>
                                          </p:stCondLst>
                                        </p:cTn>
                                        <p:tgtEl>
                                          <p:spTgt spid="1133"/>
                                        </p:tgtEl>
                                        <p:attrNameLst>
                                          <p:attrName>style.visibility</p:attrName>
                                        </p:attrNameLst>
                                      </p:cBhvr>
                                      <p:to>
                                        <p:strVal val="visible"/>
                                      </p:to>
                                    </p:set>
                                    <p:animEffect filter="fade" transition="in">
                                      <p:cBhvr additive="repl">
                                        <p:cTn id="419" dur="500"/>
                                        <p:tgtEl>
                                          <p:spTgt spid="1133"/>
                                        </p:tgtEl>
                                      </p:cBhvr>
                                    </p:animEffect>
                                  </p:childTnLst>
                                </p:cTn>
                              </p:par>
                              <p:par>
                                <p:cTn id="420" nodeType="withEffect" fill="hold" presetClass="entr" presetID="10">
                                  <p:stCondLst>
                                    <p:cond delay="0"/>
                                  </p:stCondLst>
                                  <p:childTnLst>
                                    <p:set>
                                      <p:cBhvr>
                                        <p:cTn id="421" dur="1" fill="hold">
                                          <p:stCondLst>
                                            <p:cond delay="0"/>
                                          </p:stCondLst>
                                        </p:cTn>
                                        <p:tgtEl>
                                          <p:spTgt spid="1134"/>
                                        </p:tgtEl>
                                        <p:attrNameLst>
                                          <p:attrName>style.visibility</p:attrName>
                                        </p:attrNameLst>
                                      </p:cBhvr>
                                      <p:to>
                                        <p:strVal val="visible"/>
                                      </p:to>
                                    </p:set>
                                    <p:animEffect filter="fade" transition="in">
                                      <p:cBhvr additive="repl">
                                        <p:cTn id="422" dur="500"/>
                                        <p:tgtEl>
                                          <p:spTgt spid="1134"/>
                                        </p:tgtEl>
                                      </p:cBhvr>
                                    </p:animEffect>
                                  </p:childTnLst>
                                </p:cTn>
                              </p:par>
                              <p:par>
                                <p:cTn id="423" nodeType="withEffect" fill="hold" presetClass="entr" presetID="10">
                                  <p:stCondLst>
                                    <p:cond delay="0"/>
                                  </p:stCondLst>
                                  <p:childTnLst>
                                    <p:set>
                                      <p:cBhvr>
                                        <p:cTn id="424" dur="1" fill="hold">
                                          <p:stCondLst>
                                            <p:cond delay="0"/>
                                          </p:stCondLst>
                                        </p:cTn>
                                        <p:tgtEl>
                                          <p:spTgt spid="1135"/>
                                        </p:tgtEl>
                                        <p:attrNameLst>
                                          <p:attrName>style.visibility</p:attrName>
                                        </p:attrNameLst>
                                      </p:cBhvr>
                                      <p:to>
                                        <p:strVal val="visible"/>
                                      </p:to>
                                    </p:set>
                                    <p:animEffect filter="fade" transition="in">
                                      <p:cBhvr additive="repl">
                                        <p:cTn id="425" dur="500"/>
                                        <p:tgtEl>
                                          <p:spTgt spid="1135"/>
                                        </p:tgtEl>
                                      </p:cBhvr>
                                    </p:animEffect>
                                  </p:childTnLst>
                                </p:cTn>
                              </p:par>
                              <p:par>
                                <p:cTn id="426" nodeType="withEffect" fill="hold" presetClass="entr" presetID="10">
                                  <p:stCondLst>
                                    <p:cond delay="0"/>
                                  </p:stCondLst>
                                  <p:childTnLst>
                                    <p:set>
                                      <p:cBhvr>
                                        <p:cTn id="427" dur="1" fill="hold">
                                          <p:stCondLst>
                                            <p:cond delay="0"/>
                                          </p:stCondLst>
                                        </p:cTn>
                                        <p:tgtEl>
                                          <p:spTgt spid="1160"/>
                                        </p:tgtEl>
                                        <p:attrNameLst>
                                          <p:attrName>style.visibility</p:attrName>
                                        </p:attrNameLst>
                                      </p:cBhvr>
                                      <p:to>
                                        <p:strVal val="visible"/>
                                      </p:to>
                                    </p:set>
                                    <p:animEffect filter="fade" transition="in">
                                      <p:cBhvr additive="repl">
                                        <p:cTn id="428" dur="500"/>
                                        <p:tgtEl>
                                          <p:spTgt spid="1160"/>
                                        </p:tgtEl>
                                      </p:cBhvr>
                                    </p:animEffect>
                                  </p:childTnLst>
                                </p:cTn>
                              </p:par>
                              <p:par>
                                <p:cTn id="429" nodeType="withEffect" fill="hold" presetClass="entr" presetID="10">
                                  <p:stCondLst>
                                    <p:cond delay="0"/>
                                  </p:stCondLst>
                                  <p:childTnLst>
                                    <p:set>
                                      <p:cBhvr>
                                        <p:cTn id="430" dur="1" fill="hold">
                                          <p:stCondLst>
                                            <p:cond delay="0"/>
                                          </p:stCondLst>
                                        </p:cTn>
                                        <p:tgtEl>
                                          <p:spTgt spid="1161"/>
                                        </p:tgtEl>
                                        <p:attrNameLst>
                                          <p:attrName>style.visibility</p:attrName>
                                        </p:attrNameLst>
                                      </p:cBhvr>
                                      <p:to>
                                        <p:strVal val="visible"/>
                                      </p:to>
                                    </p:set>
                                    <p:animEffect filter="fade" transition="in">
                                      <p:cBhvr additive="repl">
                                        <p:cTn id="431" dur="500"/>
                                        <p:tgtEl>
                                          <p:spTgt spid="11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CustomShape 1"/>
          <p:cNvSpPr/>
          <p:nvPr/>
        </p:nvSpPr>
        <p:spPr>
          <a:xfrm>
            <a:off x="5927760" y="3920760"/>
            <a:ext cx="571500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96" name="CustomShape 2"/>
          <p:cNvSpPr/>
          <p:nvPr/>
        </p:nvSpPr>
        <p:spPr>
          <a:xfrm>
            <a:off x="5922360" y="1911960"/>
            <a:ext cx="5720040" cy="1811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sp>
      <p:sp>
        <p:nvSpPr>
          <p:cNvPr id="1197" name="CustomShape 3"/>
          <p:cNvSpPr/>
          <p:nvPr/>
        </p:nvSpPr>
        <p:spPr>
          <a:xfrm>
            <a:off x="6165720" y="2074320"/>
            <a:ext cx="6948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de-AT" sz="1800" spc="-1" strike="noStrike">
                <a:solidFill>
                  <a:srgbClr val="232323"/>
                </a:solidFill>
                <a:latin typeface="Segoe UI Semibold"/>
              </a:rPr>
              <a:t>App</a:t>
            </a:r>
            <a:endParaRPr b="0" lang="de-AT" sz="1800" spc="-1" strike="noStrike">
              <a:latin typeface="Arial"/>
            </a:endParaRPr>
          </a:p>
        </p:txBody>
      </p:sp>
      <p:sp>
        <p:nvSpPr>
          <p:cNvPr id="1198" name="CustomShape 4"/>
          <p:cNvSpPr/>
          <p:nvPr/>
        </p:nvSpPr>
        <p:spPr>
          <a:xfrm>
            <a:off x="6058080" y="3966120"/>
            <a:ext cx="98892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de-AT" sz="1800" spc="-1" strike="noStrike">
                <a:solidFill>
                  <a:srgbClr val="232323"/>
                </a:solidFill>
                <a:latin typeface="Segoe UI Semibold"/>
              </a:rPr>
              <a:t>Socket</a:t>
            </a:r>
            <a:endParaRPr b="0" lang="de-AT" sz="1800" spc="-1" strike="noStrike">
              <a:latin typeface="Arial"/>
            </a:endParaRPr>
          </a:p>
          <a:p>
            <a:pPr algn="ctr">
              <a:lnSpc>
                <a:spcPct val="100000"/>
              </a:lnSpc>
            </a:pPr>
            <a:r>
              <a:rPr b="0" lang="de-AT" sz="1800" spc="-1" strike="noStrike">
                <a:solidFill>
                  <a:srgbClr val="232323"/>
                </a:solidFill>
                <a:latin typeface="Segoe UI Semibold"/>
              </a:rPr>
              <a:t>DLLs</a:t>
            </a:r>
            <a:endParaRPr b="0" lang="de-AT" sz="1800" spc="-1" strike="noStrike">
              <a:latin typeface="Arial"/>
            </a:endParaRPr>
          </a:p>
        </p:txBody>
      </p:sp>
      <p:sp>
        <p:nvSpPr>
          <p:cNvPr id="1199" name="TextShape 5"/>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200" name="TextShape 6"/>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Request and Completion Queues</a:t>
            </a:r>
            <a:endParaRPr b="0" lang="en-US" sz="4400" spc="-1" strike="noStrike">
              <a:solidFill>
                <a:srgbClr val="ffffff"/>
              </a:solidFill>
              <a:latin typeface="Segoe UI Light"/>
            </a:endParaRPr>
          </a:p>
        </p:txBody>
      </p:sp>
      <p:sp>
        <p:nvSpPr>
          <p:cNvPr id="1201" name="TextShape 7"/>
          <p:cNvSpPr txBox="1"/>
          <p:nvPr/>
        </p:nvSpPr>
        <p:spPr>
          <a:xfrm>
            <a:off x="581040" y="579132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202" name="CustomShape 8"/>
          <p:cNvSpPr/>
          <p:nvPr/>
        </p:nvSpPr>
        <p:spPr>
          <a:xfrm>
            <a:off x="0" y="-200160"/>
            <a:ext cx="245880" cy="399600"/>
          </a:xfrm>
          <a:prstGeom prst="rect">
            <a:avLst/>
          </a:prstGeom>
          <a:noFill/>
          <a:ln w="9360">
            <a:noFill/>
          </a:ln>
        </p:spPr>
        <p:style>
          <a:lnRef idx="0"/>
          <a:fillRef idx="0"/>
          <a:effectRef idx="0"/>
          <a:fontRef idx="minor"/>
        </p:style>
      </p:sp>
      <p:sp>
        <p:nvSpPr>
          <p:cNvPr id="1203" name="CustomShape 9"/>
          <p:cNvSpPr/>
          <p:nvPr/>
        </p:nvSpPr>
        <p:spPr>
          <a:xfrm>
            <a:off x="377280" y="1794600"/>
            <a:ext cx="4746240" cy="3961440"/>
          </a:xfrm>
          <a:prstGeom prst="rect">
            <a:avLst/>
          </a:prstGeom>
          <a:noFill/>
          <a:ln>
            <a:noFill/>
          </a:ln>
        </p:spPr>
        <p:style>
          <a:lnRef idx="0"/>
          <a:fillRef idx="0"/>
          <a:effectRef idx="0"/>
          <a:fontRef idx="minor"/>
        </p:style>
        <p:txBody>
          <a:bodyPr lIns="122040" rIns="122040" tIns="60840" bIns="60840"/>
          <a:p>
            <a:pPr marL="457200" indent="-456840">
              <a:lnSpc>
                <a:spcPct val="100000"/>
              </a:lnSpc>
              <a:buClr>
                <a:srgbClr val="ffffff"/>
              </a:buClr>
              <a:buFont typeface="Arial"/>
              <a:buChar char="•"/>
            </a:pPr>
            <a:r>
              <a:rPr b="0" lang="de-AT" sz="2800" spc="-1" strike="noStrike">
                <a:solidFill>
                  <a:srgbClr val="ffffff"/>
                </a:solidFill>
                <a:latin typeface="Segoe UI Light"/>
              </a:rPr>
              <a:t>Completion Queues may be shared, making it easy to handle multiple sockets.  </a:t>
            </a:r>
            <a:endParaRPr b="0" lang="de-AT" sz="2800" spc="-1" strike="noStrike">
              <a:latin typeface="Arial"/>
            </a:endParaRPr>
          </a:p>
          <a:p>
            <a:pPr>
              <a:lnSpc>
                <a:spcPct val="100000"/>
              </a:lnSpc>
            </a:pPr>
            <a:endParaRPr b="0" lang="de-AT" sz="2800" spc="-1" strike="noStrike">
              <a:latin typeface="Arial"/>
            </a:endParaRPr>
          </a:p>
          <a:p>
            <a:pPr marL="457200" indent="-456840">
              <a:lnSpc>
                <a:spcPct val="100000"/>
              </a:lnSpc>
              <a:buClr>
                <a:srgbClr val="ffffff"/>
              </a:buClr>
              <a:buFont typeface="Arial"/>
              <a:buChar char="•"/>
            </a:pPr>
            <a:r>
              <a:rPr b="0" lang="de-AT" sz="2800" spc="-1" strike="noStrike">
                <a:solidFill>
                  <a:srgbClr val="ffffff"/>
                </a:solidFill>
                <a:latin typeface="Segoe UI Light"/>
              </a:rPr>
              <a:t>Alternatively, separate completion queues make it easy to segregate completions to different cores or NUMA nodes.</a:t>
            </a:r>
            <a:endParaRPr b="0" lang="de-AT" sz="2800" spc="-1" strike="noStrike">
              <a:latin typeface="Arial"/>
            </a:endParaRPr>
          </a:p>
        </p:txBody>
      </p:sp>
      <p:sp>
        <p:nvSpPr>
          <p:cNvPr id="1204" name="CustomShape 10"/>
          <p:cNvSpPr/>
          <p:nvPr/>
        </p:nvSpPr>
        <p:spPr>
          <a:xfrm>
            <a:off x="6210720" y="4785480"/>
            <a:ext cx="11959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Request Queues</a:t>
            </a:r>
            <a:endParaRPr b="0" lang="de-AT" sz="1800" spc="-1" strike="noStrike">
              <a:latin typeface="Arial"/>
            </a:endParaRPr>
          </a:p>
        </p:txBody>
      </p:sp>
      <p:grpSp>
        <p:nvGrpSpPr>
          <p:cNvPr id="1205" name="Group 11"/>
          <p:cNvGrpSpPr/>
          <p:nvPr/>
        </p:nvGrpSpPr>
        <p:grpSpPr>
          <a:xfrm>
            <a:off x="7249680" y="4135320"/>
            <a:ext cx="701280" cy="1402560"/>
            <a:chOff x="7249680" y="4135320"/>
            <a:chExt cx="701280" cy="1402560"/>
          </a:xfrm>
        </p:grpSpPr>
        <p:sp>
          <p:nvSpPr>
            <p:cNvPr id="1206" name="Line 12"/>
            <p:cNvSpPr/>
            <p:nvPr/>
          </p:nvSpPr>
          <p:spPr>
            <a:xfrm>
              <a:off x="7277760" y="4135680"/>
              <a:ext cx="360" cy="1402200"/>
            </a:xfrm>
            <a:prstGeom prst="line">
              <a:avLst/>
            </a:prstGeom>
            <a:ln w="57240">
              <a:solidFill>
                <a:srgbClr val="ffffff"/>
              </a:solidFill>
              <a:round/>
            </a:ln>
          </p:spPr>
          <p:style>
            <a:lnRef idx="0"/>
            <a:fillRef idx="0"/>
            <a:effectRef idx="0"/>
            <a:fontRef idx="minor"/>
          </p:style>
        </p:sp>
        <p:sp>
          <p:nvSpPr>
            <p:cNvPr id="1207" name="Line 13"/>
            <p:cNvSpPr/>
            <p:nvPr/>
          </p:nvSpPr>
          <p:spPr>
            <a:xfrm>
              <a:off x="7922880" y="4135320"/>
              <a:ext cx="360" cy="1401840"/>
            </a:xfrm>
            <a:prstGeom prst="line">
              <a:avLst/>
            </a:prstGeom>
            <a:ln w="57240">
              <a:solidFill>
                <a:srgbClr val="ffffff"/>
              </a:solidFill>
              <a:round/>
            </a:ln>
          </p:spPr>
          <p:style>
            <a:lnRef idx="0"/>
            <a:fillRef idx="0"/>
            <a:effectRef idx="0"/>
            <a:fontRef idx="minor"/>
          </p:style>
        </p:sp>
        <p:sp>
          <p:nvSpPr>
            <p:cNvPr id="1208" name="Line 14"/>
            <p:cNvSpPr/>
            <p:nvPr/>
          </p:nvSpPr>
          <p:spPr>
            <a:xfrm flipH="1">
              <a:off x="7249680" y="5522400"/>
              <a:ext cx="701280" cy="360"/>
            </a:xfrm>
            <a:prstGeom prst="line">
              <a:avLst/>
            </a:prstGeom>
            <a:ln w="57240">
              <a:solidFill>
                <a:srgbClr val="ffffff"/>
              </a:solidFill>
              <a:round/>
            </a:ln>
          </p:spPr>
          <p:style>
            <a:lnRef idx="0"/>
            <a:fillRef idx="0"/>
            <a:effectRef idx="0"/>
            <a:fontRef idx="minor"/>
          </p:style>
        </p:sp>
        <p:sp>
          <p:nvSpPr>
            <p:cNvPr id="1209" name="Line 15"/>
            <p:cNvSpPr/>
            <p:nvPr/>
          </p:nvSpPr>
          <p:spPr>
            <a:xfrm flipH="1">
              <a:off x="7408800" y="5356080"/>
              <a:ext cx="369000" cy="360"/>
            </a:xfrm>
            <a:prstGeom prst="line">
              <a:avLst/>
            </a:prstGeom>
            <a:ln w="57240">
              <a:solidFill>
                <a:srgbClr val="ffffff"/>
              </a:solidFill>
              <a:round/>
            </a:ln>
          </p:spPr>
          <p:style>
            <a:lnRef idx="0"/>
            <a:fillRef idx="0"/>
            <a:effectRef idx="0"/>
            <a:fontRef idx="minor"/>
          </p:style>
        </p:sp>
        <p:sp>
          <p:nvSpPr>
            <p:cNvPr id="1210" name="Line 16"/>
            <p:cNvSpPr/>
            <p:nvPr/>
          </p:nvSpPr>
          <p:spPr>
            <a:xfrm flipH="1">
              <a:off x="7408800" y="5196600"/>
              <a:ext cx="369000" cy="360"/>
            </a:xfrm>
            <a:prstGeom prst="line">
              <a:avLst/>
            </a:prstGeom>
            <a:ln w="57240">
              <a:solidFill>
                <a:srgbClr val="ffffff"/>
              </a:solidFill>
              <a:round/>
            </a:ln>
          </p:spPr>
          <p:style>
            <a:lnRef idx="0"/>
            <a:fillRef idx="0"/>
            <a:effectRef idx="0"/>
            <a:fontRef idx="minor"/>
          </p:style>
        </p:sp>
        <p:sp>
          <p:nvSpPr>
            <p:cNvPr id="1211" name="Line 17"/>
            <p:cNvSpPr/>
            <p:nvPr/>
          </p:nvSpPr>
          <p:spPr>
            <a:xfrm flipH="1">
              <a:off x="7408800" y="5029560"/>
              <a:ext cx="369000" cy="360"/>
            </a:xfrm>
            <a:prstGeom prst="line">
              <a:avLst/>
            </a:prstGeom>
            <a:ln w="57240">
              <a:solidFill>
                <a:srgbClr val="ffffff"/>
              </a:solidFill>
              <a:round/>
            </a:ln>
          </p:spPr>
          <p:style>
            <a:lnRef idx="0"/>
            <a:fillRef idx="0"/>
            <a:effectRef idx="0"/>
            <a:fontRef idx="minor"/>
          </p:style>
        </p:sp>
        <p:sp>
          <p:nvSpPr>
            <p:cNvPr id="1212" name="Line 18"/>
            <p:cNvSpPr/>
            <p:nvPr/>
          </p:nvSpPr>
          <p:spPr>
            <a:xfrm flipH="1">
              <a:off x="7408800" y="4862520"/>
              <a:ext cx="369000" cy="360"/>
            </a:xfrm>
            <a:prstGeom prst="line">
              <a:avLst/>
            </a:prstGeom>
            <a:ln w="57240">
              <a:solidFill>
                <a:srgbClr val="ffffff"/>
              </a:solidFill>
              <a:round/>
            </a:ln>
          </p:spPr>
          <p:style>
            <a:lnRef idx="0"/>
            <a:fillRef idx="0"/>
            <a:effectRef idx="0"/>
            <a:fontRef idx="minor"/>
          </p:style>
        </p:sp>
      </p:grpSp>
      <p:sp>
        <p:nvSpPr>
          <p:cNvPr id="1213" name="CustomShape 19"/>
          <p:cNvSpPr/>
          <p:nvPr/>
        </p:nvSpPr>
        <p:spPr>
          <a:xfrm>
            <a:off x="10838520" y="4785480"/>
            <a:ext cx="909720" cy="639000"/>
          </a:xfrm>
          <a:prstGeom prst="rect">
            <a:avLst/>
          </a:prstGeom>
          <a:noFill/>
          <a:ln>
            <a:noFill/>
          </a:ln>
        </p:spPr>
        <p:style>
          <a:lnRef idx="0"/>
          <a:fillRef idx="0"/>
          <a:effectRef idx="0"/>
          <a:fontRef idx="minor"/>
        </p:style>
        <p:txBody>
          <a:bodyPr lIns="90000" rIns="90000" tIns="45000" bIns="45000"/>
          <a:p>
            <a:pPr>
              <a:lnSpc>
                <a:spcPct val="100000"/>
              </a:lnSpc>
            </a:pPr>
            <a:r>
              <a:rPr b="1" lang="de-AT" sz="1800" spc="-1" strike="noStrike">
                <a:solidFill>
                  <a:srgbClr val="ffffff"/>
                </a:solidFill>
                <a:latin typeface="Segoe UI Light"/>
              </a:rPr>
              <a:t>Shared </a:t>
            </a:r>
            <a:endParaRPr b="0" lang="de-AT" sz="1800" spc="-1" strike="noStrike">
              <a:latin typeface="Arial"/>
            </a:endParaRPr>
          </a:p>
          <a:p>
            <a:pPr>
              <a:lnSpc>
                <a:spcPct val="100000"/>
              </a:lnSpc>
            </a:pPr>
            <a:r>
              <a:rPr b="1" lang="de-AT" sz="1800" spc="-1" strike="noStrike">
                <a:solidFill>
                  <a:srgbClr val="ffffff"/>
                </a:solidFill>
                <a:latin typeface="Segoe UI Light"/>
              </a:rPr>
              <a:t>CQ</a:t>
            </a:r>
            <a:endParaRPr b="0" lang="de-AT" sz="1800" spc="-1" strike="noStrike">
              <a:latin typeface="Arial"/>
            </a:endParaRPr>
          </a:p>
        </p:txBody>
      </p:sp>
      <p:sp>
        <p:nvSpPr>
          <p:cNvPr id="1214" name="CustomShape 20"/>
          <p:cNvSpPr/>
          <p:nvPr/>
        </p:nvSpPr>
        <p:spPr>
          <a:xfrm>
            <a:off x="8728920" y="2729520"/>
            <a:ext cx="947160" cy="905400"/>
          </a:xfrm>
          <a:prstGeom prst="rect">
            <a:avLst/>
          </a:prstGeom>
          <a:solidFill>
            <a:srgbClr val="a3d790"/>
          </a:solidFill>
          <a:ln w="9360">
            <a:solidFill>
              <a:srgbClr val="c1e4b5"/>
            </a:solidFill>
            <a:round/>
          </a:ln>
          <a:effectLst>
            <a:outerShdw dist="20160" dir="5400000">
              <a:srgbClr val="000000">
                <a:alpha val="38000"/>
              </a:srgbClr>
            </a:outerShdw>
          </a:effectLst>
        </p:spPr>
        <p:style>
          <a:lnRef idx="0"/>
          <a:fillRef idx="0"/>
          <a:effectRef idx="0"/>
          <a:fontRef idx="minor"/>
        </p:style>
      </p:sp>
      <p:sp>
        <p:nvSpPr>
          <p:cNvPr id="1215" name="CustomShape 21"/>
          <p:cNvSpPr/>
          <p:nvPr/>
        </p:nvSpPr>
        <p:spPr>
          <a:xfrm>
            <a:off x="8733240" y="2813040"/>
            <a:ext cx="8121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1800" spc="-1" strike="noStrike">
                <a:solidFill>
                  <a:srgbClr val="232323"/>
                </a:solidFill>
                <a:latin typeface="Segoe UI Light"/>
              </a:rPr>
              <a:t>Socket</a:t>
            </a:r>
            <a:endParaRPr b="0" lang="de-AT" sz="1800" spc="-1" strike="noStrike">
              <a:latin typeface="Arial"/>
            </a:endParaRPr>
          </a:p>
        </p:txBody>
      </p:sp>
      <p:sp>
        <p:nvSpPr>
          <p:cNvPr id="1216" name="CustomShape 22"/>
          <p:cNvSpPr/>
          <p:nvPr/>
        </p:nvSpPr>
        <p:spPr>
          <a:xfrm>
            <a:off x="7910280" y="2963160"/>
            <a:ext cx="947160" cy="905400"/>
          </a:xfrm>
          <a:prstGeom prst="rect">
            <a:avLst/>
          </a:prstGeom>
          <a:solidFill>
            <a:srgbClr val="a3d790"/>
          </a:solidFill>
          <a:ln w="9360">
            <a:solidFill>
              <a:srgbClr val="c1e4b5"/>
            </a:solidFill>
            <a:round/>
          </a:ln>
          <a:effectLst>
            <a:outerShdw dist="20160" dir="5400000">
              <a:srgbClr val="000000">
                <a:alpha val="38000"/>
              </a:srgbClr>
            </a:outerShdw>
          </a:effectLst>
        </p:spPr>
        <p:style>
          <a:lnRef idx="0"/>
          <a:fillRef idx="0"/>
          <a:effectRef idx="0"/>
          <a:fontRef idx="minor"/>
        </p:style>
      </p:sp>
      <p:sp>
        <p:nvSpPr>
          <p:cNvPr id="1217" name="CustomShape 23"/>
          <p:cNvSpPr/>
          <p:nvPr/>
        </p:nvSpPr>
        <p:spPr>
          <a:xfrm>
            <a:off x="7914600" y="3047040"/>
            <a:ext cx="8121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1800" spc="-1" strike="noStrike">
                <a:solidFill>
                  <a:srgbClr val="232323"/>
                </a:solidFill>
                <a:latin typeface="Segoe UI Light"/>
              </a:rPr>
              <a:t>Socket</a:t>
            </a:r>
            <a:endParaRPr b="0" lang="de-AT" sz="1800" spc="-1" strike="noStrike">
              <a:latin typeface="Arial"/>
            </a:endParaRPr>
          </a:p>
        </p:txBody>
      </p:sp>
      <p:sp>
        <p:nvSpPr>
          <p:cNvPr id="1218" name="CustomShape 24"/>
          <p:cNvSpPr/>
          <p:nvPr/>
        </p:nvSpPr>
        <p:spPr>
          <a:xfrm>
            <a:off x="7063200" y="3179880"/>
            <a:ext cx="947160" cy="905400"/>
          </a:xfrm>
          <a:prstGeom prst="rect">
            <a:avLst/>
          </a:prstGeom>
          <a:solidFill>
            <a:srgbClr val="a3d790"/>
          </a:solidFill>
          <a:ln w="9360">
            <a:solidFill>
              <a:srgbClr val="c1e4b5"/>
            </a:solidFill>
            <a:round/>
          </a:ln>
          <a:effectLst>
            <a:outerShdw dist="20160" dir="5400000">
              <a:srgbClr val="000000">
                <a:alpha val="38000"/>
              </a:srgbClr>
            </a:outerShdw>
          </a:effectLst>
        </p:spPr>
        <p:style>
          <a:lnRef idx="0"/>
          <a:fillRef idx="0"/>
          <a:effectRef idx="0"/>
          <a:fontRef idx="minor"/>
        </p:style>
      </p:sp>
      <p:sp>
        <p:nvSpPr>
          <p:cNvPr id="1219" name="CustomShape 25"/>
          <p:cNvSpPr/>
          <p:nvPr/>
        </p:nvSpPr>
        <p:spPr>
          <a:xfrm>
            <a:off x="7067520" y="3263400"/>
            <a:ext cx="8121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1800" spc="-1" strike="noStrike">
                <a:solidFill>
                  <a:srgbClr val="232323"/>
                </a:solidFill>
                <a:latin typeface="Segoe UI Light"/>
              </a:rPr>
              <a:t>Socket</a:t>
            </a:r>
            <a:endParaRPr b="0" lang="de-AT" sz="1800" spc="-1" strike="noStrike">
              <a:latin typeface="Arial"/>
            </a:endParaRPr>
          </a:p>
        </p:txBody>
      </p:sp>
      <p:grpSp>
        <p:nvGrpSpPr>
          <p:cNvPr id="1220" name="Group 26"/>
          <p:cNvGrpSpPr/>
          <p:nvPr/>
        </p:nvGrpSpPr>
        <p:grpSpPr>
          <a:xfrm>
            <a:off x="8094960" y="4135320"/>
            <a:ext cx="701280" cy="1402560"/>
            <a:chOff x="8094960" y="4135320"/>
            <a:chExt cx="701280" cy="1402560"/>
          </a:xfrm>
        </p:grpSpPr>
        <p:sp>
          <p:nvSpPr>
            <p:cNvPr id="1221" name="Line 27"/>
            <p:cNvSpPr/>
            <p:nvPr/>
          </p:nvSpPr>
          <p:spPr>
            <a:xfrm>
              <a:off x="8123040" y="4135680"/>
              <a:ext cx="360" cy="1402200"/>
            </a:xfrm>
            <a:prstGeom prst="line">
              <a:avLst/>
            </a:prstGeom>
            <a:ln w="57240">
              <a:solidFill>
                <a:srgbClr val="ffffff"/>
              </a:solidFill>
              <a:round/>
            </a:ln>
          </p:spPr>
          <p:style>
            <a:lnRef idx="0"/>
            <a:fillRef idx="0"/>
            <a:effectRef idx="0"/>
            <a:fontRef idx="minor"/>
          </p:style>
        </p:sp>
        <p:sp>
          <p:nvSpPr>
            <p:cNvPr id="1222" name="Line 28"/>
            <p:cNvSpPr/>
            <p:nvPr/>
          </p:nvSpPr>
          <p:spPr>
            <a:xfrm>
              <a:off x="8768160" y="4135320"/>
              <a:ext cx="360" cy="1401840"/>
            </a:xfrm>
            <a:prstGeom prst="line">
              <a:avLst/>
            </a:prstGeom>
            <a:ln w="57240">
              <a:solidFill>
                <a:srgbClr val="ffffff"/>
              </a:solidFill>
              <a:round/>
            </a:ln>
          </p:spPr>
          <p:style>
            <a:lnRef idx="0"/>
            <a:fillRef idx="0"/>
            <a:effectRef idx="0"/>
            <a:fontRef idx="minor"/>
          </p:style>
        </p:sp>
        <p:sp>
          <p:nvSpPr>
            <p:cNvPr id="1223" name="Line 29"/>
            <p:cNvSpPr/>
            <p:nvPr/>
          </p:nvSpPr>
          <p:spPr>
            <a:xfrm flipH="1">
              <a:off x="8094960" y="5522400"/>
              <a:ext cx="701280" cy="360"/>
            </a:xfrm>
            <a:prstGeom prst="line">
              <a:avLst/>
            </a:prstGeom>
            <a:ln w="57240">
              <a:solidFill>
                <a:srgbClr val="ffffff"/>
              </a:solidFill>
              <a:round/>
            </a:ln>
          </p:spPr>
          <p:style>
            <a:lnRef idx="0"/>
            <a:fillRef idx="0"/>
            <a:effectRef idx="0"/>
            <a:fontRef idx="minor"/>
          </p:style>
        </p:sp>
        <p:sp>
          <p:nvSpPr>
            <p:cNvPr id="1224" name="Line 30"/>
            <p:cNvSpPr/>
            <p:nvPr/>
          </p:nvSpPr>
          <p:spPr>
            <a:xfrm flipH="1">
              <a:off x="8254440" y="5356080"/>
              <a:ext cx="369000" cy="360"/>
            </a:xfrm>
            <a:prstGeom prst="line">
              <a:avLst/>
            </a:prstGeom>
            <a:ln w="57240">
              <a:solidFill>
                <a:srgbClr val="ffffff"/>
              </a:solidFill>
              <a:round/>
            </a:ln>
          </p:spPr>
          <p:style>
            <a:lnRef idx="0"/>
            <a:fillRef idx="0"/>
            <a:effectRef idx="0"/>
            <a:fontRef idx="minor"/>
          </p:style>
        </p:sp>
        <p:sp>
          <p:nvSpPr>
            <p:cNvPr id="1225" name="Line 31"/>
            <p:cNvSpPr/>
            <p:nvPr/>
          </p:nvSpPr>
          <p:spPr>
            <a:xfrm flipH="1">
              <a:off x="8254440" y="5196600"/>
              <a:ext cx="369000" cy="360"/>
            </a:xfrm>
            <a:prstGeom prst="line">
              <a:avLst/>
            </a:prstGeom>
            <a:ln w="57240">
              <a:solidFill>
                <a:srgbClr val="ffffff"/>
              </a:solidFill>
              <a:round/>
            </a:ln>
          </p:spPr>
          <p:style>
            <a:lnRef idx="0"/>
            <a:fillRef idx="0"/>
            <a:effectRef idx="0"/>
            <a:fontRef idx="minor"/>
          </p:style>
        </p:sp>
        <p:sp>
          <p:nvSpPr>
            <p:cNvPr id="1226" name="Line 32"/>
            <p:cNvSpPr/>
            <p:nvPr/>
          </p:nvSpPr>
          <p:spPr>
            <a:xfrm flipH="1">
              <a:off x="8254440" y="5029560"/>
              <a:ext cx="369000" cy="360"/>
            </a:xfrm>
            <a:prstGeom prst="line">
              <a:avLst/>
            </a:prstGeom>
            <a:ln w="57240">
              <a:solidFill>
                <a:srgbClr val="ffffff"/>
              </a:solidFill>
              <a:round/>
            </a:ln>
          </p:spPr>
          <p:style>
            <a:lnRef idx="0"/>
            <a:fillRef idx="0"/>
            <a:effectRef idx="0"/>
            <a:fontRef idx="minor"/>
          </p:style>
        </p:sp>
        <p:sp>
          <p:nvSpPr>
            <p:cNvPr id="1227" name="Line 33"/>
            <p:cNvSpPr/>
            <p:nvPr/>
          </p:nvSpPr>
          <p:spPr>
            <a:xfrm flipH="1">
              <a:off x="8254440" y="4862520"/>
              <a:ext cx="369000" cy="360"/>
            </a:xfrm>
            <a:prstGeom prst="line">
              <a:avLst/>
            </a:prstGeom>
            <a:ln w="57240">
              <a:solidFill>
                <a:srgbClr val="ffffff"/>
              </a:solidFill>
              <a:round/>
            </a:ln>
          </p:spPr>
          <p:style>
            <a:lnRef idx="0"/>
            <a:fillRef idx="0"/>
            <a:effectRef idx="0"/>
            <a:fontRef idx="minor"/>
          </p:style>
        </p:sp>
      </p:grpSp>
      <p:grpSp>
        <p:nvGrpSpPr>
          <p:cNvPr id="1228" name="Group 34"/>
          <p:cNvGrpSpPr/>
          <p:nvPr/>
        </p:nvGrpSpPr>
        <p:grpSpPr>
          <a:xfrm>
            <a:off x="8940600" y="4135320"/>
            <a:ext cx="701280" cy="1402560"/>
            <a:chOff x="8940600" y="4135320"/>
            <a:chExt cx="701280" cy="1402560"/>
          </a:xfrm>
        </p:grpSpPr>
        <p:sp>
          <p:nvSpPr>
            <p:cNvPr id="1229" name="Line 35"/>
            <p:cNvSpPr/>
            <p:nvPr/>
          </p:nvSpPr>
          <p:spPr>
            <a:xfrm>
              <a:off x="8968320" y="4135680"/>
              <a:ext cx="360" cy="1402200"/>
            </a:xfrm>
            <a:prstGeom prst="line">
              <a:avLst/>
            </a:prstGeom>
            <a:ln w="57240">
              <a:solidFill>
                <a:srgbClr val="ffffff"/>
              </a:solidFill>
              <a:round/>
            </a:ln>
          </p:spPr>
          <p:style>
            <a:lnRef idx="0"/>
            <a:fillRef idx="0"/>
            <a:effectRef idx="0"/>
            <a:fontRef idx="minor"/>
          </p:style>
        </p:sp>
        <p:sp>
          <p:nvSpPr>
            <p:cNvPr id="1230" name="Line 36"/>
            <p:cNvSpPr/>
            <p:nvPr/>
          </p:nvSpPr>
          <p:spPr>
            <a:xfrm>
              <a:off x="9613440" y="4135320"/>
              <a:ext cx="360" cy="1401840"/>
            </a:xfrm>
            <a:prstGeom prst="line">
              <a:avLst/>
            </a:prstGeom>
            <a:ln w="57240">
              <a:solidFill>
                <a:srgbClr val="ffffff"/>
              </a:solidFill>
              <a:round/>
            </a:ln>
          </p:spPr>
          <p:style>
            <a:lnRef idx="0"/>
            <a:fillRef idx="0"/>
            <a:effectRef idx="0"/>
            <a:fontRef idx="minor"/>
          </p:style>
        </p:sp>
        <p:sp>
          <p:nvSpPr>
            <p:cNvPr id="1231" name="Line 37"/>
            <p:cNvSpPr/>
            <p:nvPr/>
          </p:nvSpPr>
          <p:spPr>
            <a:xfrm flipH="1">
              <a:off x="8940600" y="5522400"/>
              <a:ext cx="701280" cy="360"/>
            </a:xfrm>
            <a:prstGeom prst="line">
              <a:avLst/>
            </a:prstGeom>
            <a:ln w="57240">
              <a:solidFill>
                <a:srgbClr val="ffffff"/>
              </a:solidFill>
              <a:round/>
            </a:ln>
          </p:spPr>
          <p:style>
            <a:lnRef idx="0"/>
            <a:fillRef idx="0"/>
            <a:effectRef idx="0"/>
            <a:fontRef idx="minor"/>
          </p:style>
        </p:sp>
        <p:sp>
          <p:nvSpPr>
            <p:cNvPr id="1232" name="Line 38"/>
            <p:cNvSpPr/>
            <p:nvPr/>
          </p:nvSpPr>
          <p:spPr>
            <a:xfrm flipH="1">
              <a:off x="9099720" y="5356080"/>
              <a:ext cx="369000" cy="360"/>
            </a:xfrm>
            <a:prstGeom prst="line">
              <a:avLst/>
            </a:prstGeom>
            <a:ln w="57240">
              <a:solidFill>
                <a:srgbClr val="ffffff"/>
              </a:solidFill>
              <a:round/>
            </a:ln>
          </p:spPr>
          <p:style>
            <a:lnRef idx="0"/>
            <a:fillRef idx="0"/>
            <a:effectRef idx="0"/>
            <a:fontRef idx="minor"/>
          </p:style>
        </p:sp>
        <p:sp>
          <p:nvSpPr>
            <p:cNvPr id="1233" name="Line 39"/>
            <p:cNvSpPr/>
            <p:nvPr/>
          </p:nvSpPr>
          <p:spPr>
            <a:xfrm flipH="1">
              <a:off x="9099720" y="5196600"/>
              <a:ext cx="369000" cy="360"/>
            </a:xfrm>
            <a:prstGeom prst="line">
              <a:avLst/>
            </a:prstGeom>
            <a:ln w="57240">
              <a:solidFill>
                <a:srgbClr val="ffffff"/>
              </a:solidFill>
              <a:round/>
            </a:ln>
          </p:spPr>
          <p:style>
            <a:lnRef idx="0"/>
            <a:fillRef idx="0"/>
            <a:effectRef idx="0"/>
            <a:fontRef idx="minor"/>
          </p:style>
        </p:sp>
        <p:sp>
          <p:nvSpPr>
            <p:cNvPr id="1234" name="Line 40"/>
            <p:cNvSpPr/>
            <p:nvPr/>
          </p:nvSpPr>
          <p:spPr>
            <a:xfrm flipH="1">
              <a:off x="9099720" y="5029560"/>
              <a:ext cx="369000" cy="360"/>
            </a:xfrm>
            <a:prstGeom prst="line">
              <a:avLst/>
            </a:prstGeom>
            <a:ln w="57240">
              <a:solidFill>
                <a:srgbClr val="ffffff"/>
              </a:solidFill>
              <a:round/>
            </a:ln>
          </p:spPr>
          <p:style>
            <a:lnRef idx="0"/>
            <a:fillRef idx="0"/>
            <a:effectRef idx="0"/>
            <a:fontRef idx="minor"/>
          </p:style>
        </p:sp>
        <p:sp>
          <p:nvSpPr>
            <p:cNvPr id="1235" name="Line 41"/>
            <p:cNvSpPr/>
            <p:nvPr/>
          </p:nvSpPr>
          <p:spPr>
            <a:xfrm flipH="1">
              <a:off x="9099720" y="4862520"/>
              <a:ext cx="369000" cy="360"/>
            </a:xfrm>
            <a:prstGeom prst="line">
              <a:avLst/>
            </a:prstGeom>
            <a:ln w="57240">
              <a:solidFill>
                <a:srgbClr val="ffffff"/>
              </a:solidFill>
              <a:round/>
            </a:ln>
          </p:spPr>
          <p:style>
            <a:lnRef idx="0"/>
            <a:fillRef idx="0"/>
            <a:effectRef idx="0"/>
            <a:fontRef idx="minor"/>
          </p:style>
        </p:sp>
      </p:grpSp>
      <p:grpSp>
        <p:nvGrpSpPr>
          <p:cNvPr id="1236" name="Group 42"/>
          <p:cNvGrpSpPr/>
          <p:nvPr/>
        </p:nvGrpSpPr>
        <p:grpSpPr>
          <a:xfrm>
            <a:off x="10135800" y="4135320"/>
            <a:ext cx="701280" cy="1402560"/>
            <a:chOff x="10135800" y="4135320"/>
            <a:chExt cx="701280" cy="1402560"/>
          </a:xfrm>
        </p:grpSpPr>
        <p:sp>
          <p:nvSpPr>
            <p:cNvPr id="1237" name="Line 43"/>
            <p:cNvSpPr/>
            <p:nvPr/>
          </p:nvSpPr>
          <p:spPr>
            <a:xfrm flipV="1">
              <a:off x="10809000" y="4135320"/>
              <a:ext cx="360" cy="1401840"/>
            </a:xfrm>
            <a:prstGeom prst="line">
              <a:avLst/>
            </a:prstGeom>
            <a:ln w="57240">
              <a:solidFill>
                <a:srgbClr val="ffffff"/>
              </a:solidFill>
              <a:round/>
            </a:ln>
          </p:spPr>
          <p:style>
            <a:lnRef idx="0"/>
            <a:fillRef idx="0"/>
            <a:effectRef idx="0"/>
            <a:fontRef idx="minor"/>
          </p:style>
        </p:sp>
        <p:sp>
          <p:nvSpPr>
            <p:cNvPr id="1238" name="Line 44"/>
            <p:cNvSpPr/>
            <p:nvPr/>
          </p:nvSpPr>
          <p:spPr>
            <a:xfrm flipV="1">
              <a:off x="10164240" y="4135680"/>
              <a:ext cx="360" cy="1402200"/>
            </a:xfrm>
            <a:prstGeom prst="line">
              <a:avLst/>
            </a:prstGeom>
            <a:ln w="57240">
              <a:solidFill>
                <a:srgbClr val="ffffff"/>
              </a:solidFill>
              <a:round/>
            </a:ln>
          </p:spPr>
          <p:style>
            <a:lnRef idx="0"/>
            <a:fillRef idx="0"/>
            <a:effectRef idx="0"/>
            <a:fontRef idx="minor"/>
          </p:style>
        </p:sp>
        <p:sp>
          <p:nvSpPr>
            <p:cNvPr id="1239" name="Line 45"/>
            <p:cNvSpPr/>
            <p:nvPr/>
          </p:nvSpPr>
          <p:spPr>
            <a:xfrm>
              <a:off x="10135800" y="4150440"/>
              <a:ext cx="701280" cy="360"/>
            </a:xfrm>
            <a:prstGeom prst="line">
              <a:avLst/>
            </a:prstGeom>
            <a:ln w="57240">
              <a:solidFill>
                <a:srgbClr val="ffffff"/>
              </a:solidFill>
              <a:round/>
            </a:ln>
          </p:spPr>
          <p:style>
            <a:lnRef idx="0"/>
            <a:fillRef idx="0"/>
            <a:effectRef idx="0"/>
            <a:fontRef idx="minor"/>
          </p:style>
        </p:sp>
        <p:sp>
          <p:nvSpPr>
            <p:cNvPr id="1240" name="Line 46"/>
            <p:cNvSpPr/>
            <p:nvPr/>
          </p:nvSpPr>
          <p:spPr>
            <a:xfrm>
              <a:off x="10308960" y="4317120"/>
              <a:ext cx="369000" cy="360"/>
            </a:xfrm>
            <a:prstGeom prst="line">
              <a:avLst/>
            </a:prstGeom>
            <a:ln w="57240">
              <a:solidFill>
                <a:srgbClr val="ffffff"/>
              </a:solidFill>
              <a:round/>
            </a:ln>
          </p:spPr>
          <p:style>
            <a:lnRef idx="0"/>
            <a:fillRef idx="0"/>
            <a:effectRef idx="0"/>
            <a:fontRef idx="minor"/>
          </p:style>
        </p:sp>
        <p:sp>
          <p:nvSpPr>
            <p:cNvPr id="1241" name="Line 47"/>
            <p:cNvSpPr/>
            <p:nvPr/>
          </p:nvSpPr>
          <p:spPr>
            <a:xfrm>
              <a:off x="10308960" y="4476240"/>
              <a:ext cx="369000" cy="360"/>
            </a:xfrm>
            <a:prstGeom prst="line">
              <a:avLst/>
            </a:prstGeom>
            <a:ln w="57240">
              <a:solidFill>
                <a:srgbClr val="ffffff"/>
              </a:solidFill>
              <a:round/>
            </a:ln>
          </p:spPr>
          <p:style>
            <a:lnRef idx="0"/>
            <a:fillRef idx="0"/>
            <a:effectRef idx="0"/>
            <a:fontRef idx="minor"/>
          </p:style>
        </p:sp>
        <p:sp>
          <p:nvSpPr>
            <p:cNvPr id="1242" name="Line 48"/>
            <p:cNvSpPr/>
            <p:nvPr/>
          </p:nvSpPr>
          <p:spPr>
            <a:xfrm>
              <a:off x="10308960" y="4643280"/>
              <a:ext cx="369000" cy="360"/>
            </a:xfrm>
            <a:prstGeom prst="line">
              <a:avLst/>
            </a:prstGeom>
            <a:ln w="57240">
              <a:solidFill>
                <a:srgbClr val="ffffff"/>
              </a:solidFill>
              <a:round/>
            </a:ln>
          </p:spPr>
          <p:style>
            <a:lnRef idx="0"/>
            <a:fillRef idx="0"/>
            <a:effectRef idx="0"/>
            <a:fontRef idx="minor"/>
          </p:style>
        </p:sp>
        <p:sp>
          <p:nvSpPr>
            <p:cNvPr id="1243" name="Line 49"/>
            <p:cNvSpPr/>
            <p:nvPr/>
          </p:nvSpPr>
          <p:spPr>
            <a:xfrm>
              <a:off x="10308960" y="4810320"/>
              <a:ext cx="369000" cy="360"/>
            </a:xfrm>
            <a:prstGeom prst="line">
              <a:avLst/>
            </a:prstGeom>
            <a:ln w="57240">
              <a:solidFill>
                <a:srgbClr val="ffffff"/>
              </a:solidFill>
              <a:round/>
            </a:ln>
          </p:spPr>
          <p:style>
            <a:lnRef idx="0"/>
            <a:fillRef idx="0"/>
            <a:effectRef idx="0"/>
            <a:fontRef idx="minor"/>
          </p:style>
        </p:sp>
      </p:gr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44"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Creating a RIO Socket</a:t>
            </a:r>
            <a:endParaRPr b="0" lang="en-US" sz="4400" spc="-1" strike="noStrike">
              <a:solidFill>
                <a:srgbClr val="ffffff"/>
              </a:solidFill>
              <a:latin typeface="Segoe"/>
            </a:endParaRPr>
          </a:p>
        </p:txBody>
      </p:sp>
      <p:sp>
        <p:nvSpPr>
          <p:cNvPr id="1245" name="TextShape 2"/>
          <p:cNvSpPr txBox="1"/>
          <p:nvPr/>
        </p:nvSpPr>
        <p:spPr>
          <a:xfrm>
            <a:off x="519120" y="1905120"/>
            <a:ext cx="11148480" cy="3446640"/>
          </a:xfrm>
          <a:prstGeom prst="rect">
            <a:avLst/>
          </a:prstGeom>
          <a:noFill/>
          <a:ln>
            <a:noFill/>
          </a:ln>
        </p:spPr>
        <p:txBody>
          <a:bodyPr lIns="0" rIns="0" tIns="0" bIns="0"/>
          <a:p>
            <a:pPr>
              <a:lnSpc>
                <a:spcPct val="100000"/>
              </a:lnSpc>
            </a:pPr>
            <a:r>
              <a:rPr b="0" lang="en-US" sz="2800" spc="-1" strike="noStrike">
                <a:solidFill>
                  <a:srgbClr val="232323"/>
                </a:solidFill>
                <a:latin typeface="Consolas"/>
              </a:rPr>
              <a:t>SOCKET SocketHandle = </a:t>
            </a:r>
            <a:r>
              <a:rPr b="1" lang="en-US" sz="2800" spc="-1" strike="noStrike">
                <a:solidFill>
                  <a:srgbClr val="232323"/>
                </a:solidFill>
                <a:latin typeface="Consolas"/>
              </a:rPr>
              <a:t>WSASocket</a:t>
            </a:r>
            <a:r>
              <a:rPr b="0" lang="en-US" sz="2800" spc="-1" strike="noStrike">
                <a:solidFill>
                  <a:srgbClr val="232323"/>
                </a:solidFill>
                <a:latin typeface="Consolas"/>
              </a:rPr>
              <a:t>(  </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0" lang="en-US" sz="2800" spc="-1" strike="noStrike">
                <a:solidFill>
                  <a:srgbClr val="232323"/>
                </a:solidFill>
                <a:latin typeface="Consolas"/>
              </a:rPr>
              <a:t>AF_INET,</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0" lang="en-US" sz="2800" spc="-1" strike="noStrike">
                <a:solidFill>
                  <a:srgbClr val="232323"/>
                </a:solidFill>
                <a:latin typeface="Consolas"/>
              </a:rPr>
              <a:t>SOCK_DGRAM,</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0" lang="en-US" sz="2800" spc="-1" strike="noStrike">
                <a:solidFill>
                  <a:srgbClr val="232323"/>
                </a:solidFill>
                <a:latin typeface="Consolas"/>
              </a:rPr>
              <a:t>IPPROTO_UDP,</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0" lang="en-US" sz="2800" spc="-1" strike="noStrike">
                <a:solidFill>
                  <a:srgbClr val="232323"/>
                </a:solidFill>
                <a:latin typeface="Consolas"/>
              </a:rPr>
              <a:t>NULL,</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0" lang="en-US" sz="2800" spc="-1" strike="noStrike">
                <a:solidFill>
                  <a:srgbClr val="232323"/>
                </a:solidFill>
                <a:latin typeface="Consolas"/>
              </a:rPr>
              <a:t>0,</a:t>
            </a:r>
            <a:endParaRPr b="0" lang="en-US" sz="2800" spc="-1" strike="noStrike">
              <a:solidFill>
                <a:srgbClr val="000000"/>
              </a:solidFill>
              <a:latin typeface="Consolas"/>
            </a:endParaRPr>
          </a:p>
          <a:p>
            <a:pPr>
              <a:lnSpc>
                <a:spcPct val="100000"/>
              </a:lnSpc>
            </a:pPr>
            <a:r>
              <a:rPr b="0" lang="en-US" sz="2800" spc="-1" strike="noStrike">
                <a:solidFill>
                  <a:srgbClr val="232323"/>
                </a:solidFill>
                <a:latin typeface="Consolas"/>
              </a:rPr>
              <a:t>               </a:t>
            </a:r>
            <a:r>
              <a:rPr b="1" lang="en-US" sz="2800" spc="-1" strike="noStrike">
                <a:solidFill>
                  <a:srgbClr val="ff0000"/>
                </a:solidFill>
                <a:latin typeface="Consolas"/>
              </a:rPr>
              <a:t>WSA_FLAG_REGISTERED_IO</a:t>
            </a:r>
            <a:r>
              <a:rPr b="0" lang="en-US" sz="2800" spc="-1" strike="noStrike">
                <a:solidFill>
                  <a:srgbClr val="232323"/>
                </a:solidFill>
                <a:latin typeface="Consolas"/>
              </a:rPr>
              <a:t>);</a:t>
            </a:r>
            <a:endParaRPr b="0" lang="en-US" sz="2800" spc="-1" strike="noStrike">
              <a:solidFill>
                <a:srgbClr val="000000"/>
              </a:solidFill>
              <a:latin typeface="Consolas"/>
            </a:endParaRPr>
          </a:p>
          <a:p>
            <a:pPr>
              <a:lnSpc>
                <a:spcPct val="100000"/>
              </a:lnSpc>
            </a:pPr>
            <a:endParaRPr b="0" lang="en-US" sz="2800" spc="-1" strike="noStrike">
              <a:solidFill>
                <a:srgbClr val="000000"/>
              </a:solidFill>
              <a:latin typeface="Consolas"/>
            </a:endParaRPr>
          </a:p>
        </p:txBody>
      </p:sp>
    </p:spTree>
  </p:cSld>
  <p:transition>
    <p:fade/>
  </p:transition>
  <p:timing>
    <p:tnLst>
      <p:par>
        <p:cTn id="432" dur="indefinite" restart="never" nodeType="tmRoot">
          <p:childTnLst>
            <p:seq>
              <p:cTn id="433"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46"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Creating a RIO Completion Queue</a:t>
            </a:r>
            <a:endParaRPr b="0" lang="en-US" sz="4400" spc="-1" strike="noStrike">
              <a:solidFill>
                <a:srgbClr val="ffffff"/>
              </a:solidFill>
              <a:latin typeface="Segoe"/>
            </a:endParaRPr>
          </a:p>
        </p:txBody>
      </p:sp>
      <p:sp>
        <p:nvSpPr>
          <p:cNvPr id="1247" name="TextShape 2"/>
          <p:cNvSpPr txBox="1"/>
          <p:nvPr/>
        </p:nvSpPr>
        <p:spPr>
          <a:xfrm>
            <a:off x="519120" y="1905120"/>
            <a:ext cx="11148480" cy="4690080"/>
          </a:xfrm>
          <a:prstGeom prst="rect">
            <a:avLst/>
          </a:prstGeom>
          <a:noFill/>
          <a:ln>
            <a:noFill/>
          </a:ln>
        </p:spPr>
        <p:txBody>
          <a:bodyPr lIns="0" rIns="0" tIns="0" bIns="0"/>
          <a:p>
            <a:pPr>
              <a:lnSpc>
                <a:spcPct val="90000"/>
              </a:lnSpc>
              <a:spcBef>
                <a:spcPts val="479"/>
              </a:spcBef>
            </a:pPr>
            <a:r>
              <a:rPr b="0" lang="en-US" sz="2400" spc="-1" strike="noStrike">
                <a:solidFill>
                  <a:srgbClr val="232323"/>
                </a:solidFill>
                <a:latin typeface="Consolas"/>
              </a:rPr>
              <a:t>R</a:t>
            </a:r>
            <a:r>
              <a:rPr b="0" lang="en-US" sz="2400" spc="-1" strike="noStrike">
                <a:solidFill>
                  <a:srgbClr val="000000"/>
                </a:solidFill>
                <a:latin typeface="Consolas"/>
              </a:rPr>
              <a:t>RIO_CQ  </a:t>
            </a:r>
            <a:r>
              <a:rPr b="1" lang="en-US" sz="2400" spc="-1" strike="noStrike">
                <a:solidFill>
                  <a:srgbClr val="000000"/>
                </a:solidFill>
                <a:latin typeface="Consolas"/>
              </a:rPr>
              <a:t>RIOCreateCompletionQueue</a:t>
            </a:r>
            <a:r>
              <a:rPr b="0" lang="en-US" sz="2400" spc="-1" strike="noStrike">
                <a:solidFill>
                  <a:srgbClr val="000000"/>
                </a:solidFill>
                <a:latin typeface="Consolas"/>
              </a:rPr>
              <a:t>(</a:t>
            </a: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	</a:t>
            </a:r>
            <a:r>
              <a:rPr b="0" lang="en-US" sz="2400" spc="-1" strike="noStrike">
                <a:solidFill>
                  <a:srgbClr val="000000"/>
                </a:solidFill>
                <a:latin typeface="Consolas"/>
              </a:rPr>
              <a:t>    </a:t>
            </a:r>
            <a:r>
              <a:rPr b="0" lang="en-US" sz="2400" spc="-1" strike="noStrike">
                <a:solidFill>
                  <a:srgbClr val="000000"/>
                </a:solidFill>
                <a:latin typeface="Consolas"/>
              </a:rPr>
              <a:t>DWORD QueueSize,   </a:t>
            </a: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	</a:t>
            </a:r>
            <a:r>
              <a:rPr b="0" lang="en-US" sz="2400" spc="-1" strike="noStrike">
                <a:solidFill>
                  <a:srgbClr val="000000"/>
                </a:solidFill>
                <a:latin typeface="Consolas"/>
              </a:rPr>
              <a:t>    </a:t>
            </a:r>
            <a:r>
              <a:rPr b="0" lang="en-US" sz="2400" spc="-1" strike="noStrike">
                <a:solidFill>
                  <a:srgbClr val="000000"/>
                </a:solidFill>
                <a:latin typeface="Consolas"/>
              </a:rPr>
              <a:t>PRIO_NOTIFICATION_COMPLETION CompletionNotificationType)</a:t>
            </a:r>
            <a:endParaRPr b="0" lang="en-US" sz="2400" spc="-1" strike="noStrike">
              <a:solidFill>
                <a:srgbClr val="000000"/>
              </a:solidFill>
              <a:latin typeface="Consolas"/>
            </a:endParaRPr>
          </a:p>
          <a:p>
            <a:pPr>
              <a:lnSpc>
                <a:spcPct val="90000"/>
              </a:lnSpc>
              <a:spcBef>
                <a:spcPts val="479"/>
              </a:spcBef>
            </a:pPr>
            <a:endParaRPr b="0" lang="en-US" sz="2400" spc="-1" strike="noStrike">
              <a:solidFill>
                <a:srgbClr val="000000"/>
              </a:solidFill>
              <a:latin typeface="Consolas"/>
            </a:endParaRPr>
          </a:p>
          <a:p>
            <a:pPr>
              <a:lnSpc>
                <a:spcPct val="90000"/>
              </a:lnSpc>
              <a:spcBef>
                <a:spcPts val="479"/>
              </a:spcBef>
            </a:pP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The CompletionNotificationType allows you specify which sort of notification you’d like when and I/O completes:</a:t>
            </a:r>
            <a:endParaRPr b="0" lang="en-US" sz="2400" spc="-1" strike="noStrike">
              <a:solidFill>
                <a:srgbClr val="000000"/>
              </a:solidFill>
              <a:latin typeface="Consolas"/>
            </a:endParaRPr>
          </a:p>
          <a:p>
            <a:pPr>
              <a:lnSpc>
                <a:spcPct val="90000"/>
              </a:lnSpc>
              <a:spcBef>
                <a:spcPts val="479"/>
              </a:spcBef>
            </a:pP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	</a:t>
            </a:r>
            <a:r>
              <a:rPr b="0" lang="en-US" sz="2400" spc="-1" strike="noStrike">
                <a:solidFill>
                  <a:srgbClr val="000000"/>
                </a:solidFill>
                <a:latin typeface="Consolas"/>
              </a:rPr>
              <a:t>None – (used when polling)</a:t>
            </a: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	</a:t>
            </a:r>
            <a:r>
              <a:rPr b="0" lang="en-US" sz="2400" spc="-1" strike="noStrike">
                <a:solidFill>
                  <a:srgbClr val="000000"/>
                </a:solidFill>
                <a:latin typeface="Consolas"/>
              </a:rPr>
              <a:t>Windows IO Completion Port</a:t>
            </a:r>
            <a:endParaRPr b="0" lang="en-US" sz="2400" spc="-1" strike="noStrike">
              <a:solidFill>
                <a:srgbClr val="000000"/>
              </a:solidFill>
              <a:latin typeface="Consolas"/>
            </a:endParaRPr>
          </a:p>
          <a:p>
            <a:pPr>
              <a:lnSpc>
                <a:spcPct val="90000"/>
              </a:lnSpc>
              <a:spcBef>
                <a:spcPts val="479"/>
              </a:spcBef>
            </a:pPr>
            <a:r>
              <a:rPr b="0" lang="en-US" sz="2400" spc="-1" strike="noStrike">
                <a:solidFill>
                  <a:srgbClr val="000000"/>
                </a:solidFill>
                <a:latin typeface="Consolas"/>
              </a:rPr>
              <a:t>	</a:t>
            </a:r>
            <a:r>
              <a:rPr b="0" lang="en-US" sz="2400" spc="-1" strike="noStrike">
                <a:solidFill>
                  <a:srgbClr val="000000"/>
                </a:solidFill>
                <a:latin typeface="Consolas"/>
              </a:rPr>
              <a:t>Windows Event </a:t>
            </a:r>
            <a:endParaRPr b="0" lang="en-US" sz="2400" spc="-1" strike="noStrike">
              <a:solidFill>
                <a:srgbClr val="000000"/>
              </a:solidFill>
              <a:latin typeface="Consolas"/>
            </a:endParaRPr>
          </a:p>
          <a:p>
            <a:pPr>
              <a:lnSpc>
                <a:spcPct val="100000"/>
              </a:lnSpc>
            </a:pPr>
            <a:endParaRPr b="0" lang="en-US" sz="2400" spc="-1" strike="noStrike">
              <a:solidFill>
                <a:srgbClr val="000000"/>
              </a:solidFill>
              <a:latin typeface="Consolas"/>
            </a:endParaRPr>
          </a:p>
        </p:txBody>
      </p:sp>
      <p:sp>
        <p:nvSpPr>
          <p:cNvPr id="1248" name="CustomShape 3"/>
          <p:cNvSpPr/>
          <p:nvPr/>
        </p:nvSpPr>
        <p:spPr>
          <a:xfrm>
            <a:off x="1947240" y="1830600"/>
            <a:ext cx="4144680" cy="4611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249" name="CustomShape 4"/>
          <p:cNvSpPr/>
          <p:nvPr/>
        </p:nvSpPr>
        <p:spPr>
          <a:xfrm>
            <a:off x="1976040" y="1818720"/>
            <a:ext cx="420444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de-AT" sz="2400" spc="-1" strike="noStrike">
                <a:solidFill>
                  <a:srgbClr val="ff0000"/>
                </a:solidFill>
                <a:latin typeface="Consolas"/>
              </a:rPr>
              <a:t>RIOCreateCompletionQueue</a:t>
            </a:r>
            <a:endParaRPr b="0" lang="de-AT" sz="2400" spc="-1" strike="noStrike">
              <a:latin typeface="Arial"/>
            </a:endParaRPr>
          </a:p>
        </p:txBody>
      </p:sp>
    </p:spTree>
  </p:cSld>
  <p:transition>
    <p:fade/>
  </p:transition>
  <p:timing>
    <p:tnLst>
      <p:par>
        <p:cTn id="434" dur="indefinite" restart="never" nodeType="tmRoot">
          <p:childTnLst>
            <p:seq>
              <p:cTn id="435"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Agenda</a:t>
            </a:r>
            <a:endParaRPr b="0" lang="en-US" sz="4400" spc="-1" strike="noStrike">
              <a:solidFill>
                <a:srgbClr val="ffffff"/>
              </a:solidFill>
              <a:latin typeface="Segoe UI Light"/>
            </a:endParaRPr>
          </a:p>
        </p:txBody>
      </p:sp>
      <p:sp>
        <p:nvSpPr>
          <p:cNvPr id="773" name="TextShape 2"/>
          <p:cNvSpPr txBox="1"/>
          <p:nvPr/>
        </p:nvSpPr>
        <p:spPr>
          <a:xfrm>
            <a:off x="519120" y="1447920"/>
            <a:ext cx="11148480" cy="374832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What’s new and why it matters</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How we improved I/O</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How to use Registered I/O (RIO)</a:t>
            </a:r>
            <a:endParaRPr b="0" lang="en-US" sz="3200" spc="-1" strike="noStrike">
              <a:solidFill>
                <a:srgbClr val="ffffff"/>
              </a:solidFill>
              <a:latin typeface="Segoe UI Light"/>
            </a:endParaRPr>
          </a:p>
          <a:p>
            <a:pPr>
              <a:lnSpc>
                <a:spcPct val="90000"/>
              </a:lnSpc>
              <a:spcBef>
                <a:spcPts val="641"/>
              </a:spcBef>
            </a:pPr>
            <a:endParaRPr b="0" lang="en-US" sz="3200" spc="-1" strike="noStrike">
              <a:solidFill>
                <a:srgbClr val="ffffff"/>
              </a:solidFill>
              <a:latin typeface="Segoe UI Light"/>
            </a:endParaRPr>
          </a:p>
          <a:p>
            <a:pPr>
              <a:lnSpc>
                <a:spcPct val="90000"/>
              </a:lnSpc>
              <a:spcBef>
                <a:spcPts val="641"/>
              </a:spcBef>
            </a:pPr>
            <a:endParaRPr b="0" lang="en-US" sz="3200" spc="-1" strike="noStrike">
              <a:solidFill>
                <a:srgbClr val="ffffff"/>
              </a:solidFill>
              <a:latin typeface="Segoe UI Light"/>
            </a:endParaRPr>
          </a:p>
          <a:p>
            <a:pPr>
              <a:lnSpc>
                <a:spcPct val="90000"/>
              </a:lnSpc>
              <a:spcBef>
                <a:spcPts val="641"/>
              </a:spcBef>
            </a:pPr>
            <a:r>
              <a:rPr b="1" lang="en-US" sz="3200" spc="-1" strike="noStrike">
                <a:solidFill>
                  <a:srgbClr val="ffffff"/>
                </a:solidFill>
                <a:latin typeface="Segoe UI Light"/>
              </a:rPr>
              <a:t>You’ll leave with examples of how to</a:t>
            </a:r>
            <a:endParaRPr b="0" lang="en-US" sz="3200" spc="-1" strike="noStrike">
              <a:solidFill>
                <a:srgbClr val="ffffff"/>
              </a:solidFill>
              <a:latin typeface="Segoe UI Light"/>
            </a:endParaRPr>
          </a:p>
          <a:p>
            <a:pPr marL="460440" indent="-460080">
              <a:lnSpc>
                <a:spcPct val="90000"/>
              </a:lnSpc>
              <a:spcBef>
                <a:spcPts val="1199"/>
              </a:spcBef>
              <a:buClr>
                <a:srgbClr val="ffffff"/>
              </a:buClr>
              <a:buSzPct val="90000"/>
              <a:buFont typeface="Arial"/>
              <a:buChar char="•"/>
            </a:pPr>
            <a:r>
              <a:rPr b="0" lang="en-US" sz="3200" spc="-1" strike="noStrike">
                <a:solidFill>
                  <a:srgbClr val="ffffff"/>
                </a:solidFill>
                <a:latin typeface="Segoe UI Light"/>
              </a:rPr>
              <a:t>Create low latency apps with Windows Server 8</a:t>
            </a:r>
            <a:endParaRPr b="0" lang="en-US" sz="3200" spc="-1" strike="noStrike">
              <a:solidFill>
                <a:srgbClr val="ffffff"/>
              </a:solidFill>
              <a:latin typeface="Segoe UI Light"/>
            </a:endParaRPr>
          </a:p>
        </p:txBody>
      </p:sp>
    </p:spTree>
  </p:cSld>
  <p:transition>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0"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Creating a RIO Request Queue</a:t>
            </a:r>
            <a:endParaRPr b="0" lang="en-US" sz="4400" spc="-1" strike="noStrike">
              <a:solidFill>
                <a:srgbClr val="ffffff"/>
              </a:solidFill>
              <a:latin typeface="Segoe"/>
            </a:endParaRPr>
          </a:p>
        </p:txBody>
      </p:sp>
      <p:sp>
        <p:nvSpPr>
          <p:cNvPr id="1251" name="TextShape 2"/>
          <p:cNvSpPr txBox="1"/>
          <p:nvPr/>
        </p:nvSpPr>
        <p:spPr>
          <a:xfrm>
            <a:off x="519120" y="1905120"/>
            <a:ext cx="11148480" cy="3692880"/>
          </a:xfrm>
          <a:prstGeom prst="rect">
            <a:avLst/>
          </a:prstGeom>
          <a:noFill/>
          <a:ln>
            <a:noFill/>
          </a:ln>
        </p:spPr>
        <p:txBody>
          <a:bodyPr lIns="0" rIns="0" tIns="0" bIns="0"/>
          <a:p>
            <a:pPr>
              <a:lnSpc>
                <a:spcPct val="100000"/>
              </a:lnSpc>
            </a:pPr>
            <a:r>
              <a:rPr b="0" lang="en-US" sz="2400" spc="-1" strike="noStrike">
                <a:solidFill>
                  <a:srgbClr val="232323"/>
                </a:solidFill>
                <a:latin typeface="Consolas"/>
              </a:rPr>
              <a:t>RIO_RQ CQ = </a:t>
            </a:r>
            <a:r>
              <a:rPr b="1" lang="en-US" sz="2400" spc="-1" strike="noStrike">
                <a:solidFill>
                  <a:srgbClr val="232323"/>
                </a:solidFill>
                <a:latin typeface="Consolas"/>
              </a:rPr>
              <a:t>RIOCreateRequestQueue</a:t>
            </a:r>
            <a:r>
              <a:rPr b="0" lang="en-US" sz="2400" spc="-1" strike="noStrike">
                <a:solidFill>
                  <a:srgbClr val="232323"/>
                </a:solidFill>
                <a:latin typeface="Consolas"/>
              </a:rPr>
              <a:t>( </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 </a:t>
            </a:r>
            <a:r>
              <a:rPr b="1" lang="en-US" sz="2400" spc="-1" strike="noStrike">
                <a:solidFill>
                  <a:srgbClr val="ff0000"/>
                </a:solidFill>
                <a:latin typeface="Consolas"/>
              </a:rPr>
              <a:t>SocketHandle</a:t>
            </a:r>
            <a:r>
              <a:rPr b="0" lang="en-US" sz="2400" spc="-1" strike="noStrike">
                <a:solidFill>
                  <a:srgbClr val="232323"/>
                </a:solidFill>
                <a:latin typeface="Consolas"/>
              </a:rPr>
              <a:t>,</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MaxOutstandingReceiveRequests,</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Reserved,</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MaxOutstandingSendRequests,</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Reserved,</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	</a:t>
            </a:r>
            <a:r>
              <a:rPr b="0" lang="en-US" sz="2400" spc="-1" strike="noStrike">
                <a:solidFill>
                  <a:srgbClr val="232323"/>
                </a:solidFill>
                <a:latin typeface="Consolas"/>
              </a:rPr>
              <a:t> </a:t>
            </a:r>
            <a:r>
              <a:rPr b="1" lang="en-US" sz="2400" spc="-1" strike="noStrike">
                <a:solidFill>
                  <a:srgbClr val="ff0000"/>
                </a:solidFill>
                <a:latin typeface="Consolas"/>
              </a:rPr>
              <a:t>CompletionQueueForReceiveCompletions</a:t>
            </a:r>
            <a:r>
              <a:rPr b="0" lang="en-US" sz="2400" spc="-1" strike="noStrike">
                <a:solidFill>
                  <a:srgbClr val="232323"/>
                </a:solidFill>
                <a:latin typeface="Consolas"/>
              </a:rPr>
              <a:t>,</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1" lang="en-US" sz="2400" spc="-1" strike="noStrike">
                <a:solidFill>
                  <a:srgbClr val="ff0000"/>
                </a:solidFill>
                <a:latin typeface="Consolas"/>
              </a:rPr>
              <a:t>CompletionQueueForSendCompletions</a:t>
            </a:r>
            <a:r>
              <a:rPr b="0" lang="en-US" sz="2400" spc="-1" strike="noStrike">
                <a:solidFill>
                  <a:srgbClr val="232323"/>
                </a:solidFill>
                <a:latin typeface="Consolas"/>
              </a:rPr>
              <a:t>,</a:t>
            </a:r>
            <a:endParaRPr b="0" lang="en-US" sz="2400" spc="-1" strike="noStrike">
              <a:solidFill>
                <a:srgbClr val="000000"/>
              </a:solidFill>
              <a:latin typeface="Consolas"/>
            </a:endParaRPr>
          </a:p>
          <a:p>
            <a:pPr>
              <a:lnSpc>
                <a:spcPct val="100000"/>
              </a:lnSpc>
            </a:pPr>
            <a:r>
              <a:rPr b="0" lang="en-US" sz="2400" spc="-1" strike="noStrike">
                <a:solidFill>
                  <a:srgbClr val="232323"/>
                </a:solidFill>
                <a:latin typeface="Consolas"/>
              </a:rPr>
              <a:t>            </a:t>
            </a:r>
            <a:r>
              <a:rPr b="0" lang="en-US" sz="2400" spc="-1" strike="noStrike">
                <a:solidFill>
                  <a:srgbClr val="232323"/>
                </a:solidFill>
                <a:latin typeface="Consolas"/>
              </a:rPr>
              <a:t>UserSpecifiedPerSocketContextInformation);</a:t>
            </a:r>
            <a:endParaRPr b="0" lang="en-US" sz="2400" spc="-1" strike="noStrike">
              <a:solidFill>
                <a:srgbClr val="000000"/>
              </a:solidFill>
              <a:latin typeface="Consolas"/>
            </a:endParaRPr>
          </a:p>
          <a:p>
            <a:pPr>
              <a:lnSpc>
                <a:spcPct val="100000"/>
              </a:lnSpc>
            </a:pPr>
            <a:endParaRPr b="0" lang="en-US" sz="2400" spc="-1" strike="noStrike">
              <a:solidFill>
                <a:srgbClr val="000000"/>
              </a:solidFill>
              <a:latin typeface="Consolas"/>
            </a:endParaRPr>
          </a:p>
        </p:txBody>
      </p:sp>
      <p:grpSp>
        <p:nvGrpSpPr>
          <p:cNvPr id="1252" name="Group 3"/>
          <p:cNvGrpSpPr/>
          <p:nvPr/>
        </p:nvGrpSpPr>
        <p:grpSpPr>
          <a:xfrm>
            <a:off x="2458080" y="1823760"/>
            <a:ext cx="3714840" cy="488520"/>
            <a:chOff x="2458080" y="1823760"/>
            <a:chExt cx="3714840" cy="488520"/>
          </a:xfrm>
        </p:grpSpPr>
        <p:sp>
          <p:nvSpPr>
            <p:cNvPr id="1253" name="CustomShape 4"/>
            <p:cNvSpPr/>
            <p:nvPr/>
          </p:nvSpPr>
          <p:spPr>
            <a:xfrm>
              <a:off x="2458080" y="1823760"/>
              <a:ext cx="3633480" cy="461160"/>
            </a:xfrm>
            <a:prstGeom prst="rect">
              <a:avLst/>
            </a:prstGeom>
            <a:solidFill>
              <a:srgbClr val="ffffff"/>
            </a:solidFill>
            <a:ln w="9360">
              <a:noFill/>
            </a:ln>
            <a:effectLst>
              <a:outerShdw dist="23040" dir="5400000">
                <a:srgbClr val="000000">
                  <a:alpha val="35000"/>
                </a:srgbClr>
              </a:outerShdw>
            </a:effectLst>
          </p:spPr>
          <p:style>
            <a:lnRef idx="0"/>
            <a:fillRef idx="0"/>
            <a:effectRef idx="0"/>
            <a:fontRef idx="minor"/>
          </p:style>
        </p:sp>
        <p:sp>
          <p:nvSpPr>
            <p:cNvPr id="1254" name="CustomShape 5"/>
            <p:cNvSpPr/>
            <p:nvPr/>
          </p:nvSpPr>
          <p:spPr>
            <a:xfrm>
              <a:off x="2471400" y="1856160"/>
              <a:ext cx="3701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de-AT" sz="2400" spc="-1" strike="noStrike">
                  <a:solidFill>
                    <a:srgbClr val="232323"/>
                  </a:solidFill>
                  <a:latin typeface="Consolas"/>
                </a:rPr>
                <a:t>RIOCreateRequestQueue</a:t>
              </a:r>
              <a:endParaRPr b="0" lang="de-AT" sz="2400" spc="-1" strike="noStrike">
                <a:latin typeface="Arial"/>
              </a:endParaRPr>
            </a:p>
          </p:txBody>
        </p:sp>
      </p:grpSp>
    </p:spTree>
  </p:cSld>
  <p:transition>
    <p:fade/>
  </p:transition>
  <p:timing>
    <p:tnLst>
      <p:par>
        <p:cTn id="436" dur="indefinite" restart="never" nodeType="tmRoot">
          <p:childTnLst>
            <p:seq>
              <p:cTn id="437"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5"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Send a Message </a:t>
            </a:r>
            <a:endParaRPr b="0" lang="en-US" sz="4400" spc="-1" strike="noStrike">
              <a:solidFill>
                <a:srgbClr val="ffffff"/>
              </a:solidFill>
              <a:latin typeface="Segoe"/>
            </a:endParaRPr>
          </a:p>
        </p:txBody>
      </p:sp>
      <p:sp>
        <p:nvSpPr>
          <p:cNvPr id="1256" name="TextShape 2"/>
          <p:cNvSpPr txBox="1"/>
          <p:nvPr/>
        </p:nvSpPr>
        <p:spPr>
          <a:xfrm>
            <a:off x="-179640" y="1465560"/>
            <a:ext cx="11669400" cy="2461680"/>
          </a:xfrm>
          <a:prstGeom prst="rect">
            <a:avLst/>
          </a:prstGeom>
          <a:noFill/>
          <a:ln>
            <a:noFill/>
          </a:ln>
        </p:spPr>
        <p:txBody>
          <a:bodyPr lIns="0" rIns="0" tIns="0" bIns="0"/>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BOOL</a:t>
            </a:r>
            <a:r>
              <a:rPr b="0" lang="en-US" sz="2000" spc="-1" strike="noStrike">
                <a:solidFill>
                  <a:srgbClr val="457ec1"/>
                </a:solidFill>
                <a:latin typeface="Consolas"/>
              </a:rPr>
              <a:t> </a:t>
            </a:r>
            <a:r>
              <a:rPr b="0" lang="en-US" sz="2000" spc="-1" strike="noStrike">
                <a:solidFill>
                  <a:srgbClr val="232323"/>
                </a:solidFill>
                <a:latin typeface="Consolas"/>
              </a:rPr>
              <a:t>RIOSend( </a:t>
            </a:r>
            <a:r>
              <a:rPr b="1" lang="en-US" sz="2000" spc="-1" strike="noStrike">
                <a:solidFill>
                  <a:srgbClr val="ff0000"/>
                </a:solidFill>
                <a:latin typeface="Consolas"/>
              </a:rPr>
              <a:t>RIO_RQ</a:t>
            </a:r>
            <a:r>
              <a:rPr b="0" lang="en-US" sz="2000" spc="-1" strike="noStrike">
                <a:solidFill>
                  <a:srgbClr val="232323"/>
                </a:solidFill>
                <a:latin typeface="Consolas"/>
              </a:rPr>
              <a:t> SocketQueue,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PRIO_BUF pData,</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ULONG Reserved,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DWORD Flags,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PVOID RequestContext);</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a:t>
            </a:r>
            <a:r>
              <a:rPr b="0" lang="en-US" sz="2000" spc="-1" strike="noStrike">
                <a:solidFill>
                  <a:srgbClr val="00b050"/>
                </a:solidFill>
                <a:latin typeface="Consolas"/>
              </a:rPr>
              <a:t>//RioSendEx allows you specify other parameters  (e.g. destination address etc.)</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
        <p:nvSpPr>
          <p:cNvPr id="1257" name="CustomShape 3"/>
          <p:cNvSpPr/>
          <p:nvPr/>
        </p:nvSpPr>
        <p:spPr>
          <a:xfrm>
            <a:off x="9018720" y="1126440"/>
            <a:ext cx="3046680" cy="1324440"/>
          </a:xfrm>
          <a:prstGeom prst="borderCallout1">
            <a:avLst>
              <a:gd name="adj1" fmla="val 15180"/>
              <a:gd name="adj2" fmla="val 980"/>
              <a:gd name="adj3" fmla="val 39209"/>
              <a:gd name="adj4" fmla="val -126368"/>
            </a:avLst>
          </a:prstGeom>
          <a:solidFill>
            <a:srgbClr val="65bc46"/>
          </a:solidFill>
          <a:ln w="25560">
            <a:solidFill>
              <a:srgbClr val="4a8b33"/>
            </a:solidFill>
            <a:round/>
          </a:ln>
        </p:spPr>
        <p:style>
          <a:lnRef idx="0"/>
          <a:fillRef idx="0"/>
          <a:effectRef idx="0"/>
          <a:fontRef idx="minor"/>
        </p:style>
        <p:txBody>
          <a:bodyPr lIns="122040" rIns="122040" tIns="60840" bIns="60840" anchor="ctr"/>
          <a:p>
            <a:pPr algn="ctr">
              <a:lnSpc>
                <a:spcPct val="100000"/>
              </a:lnSpc>
            </a:pPr>
            <a:r>
              <a:rPr b="0" lang="de-AT" sz="1800" spc="-1" strike="noStrike">
                <a:solidFill>
                  <a:srgbClr val="ffffff"/>
                </a:solidFill>
                <a:latin typeface="Segoe"/>
              </a:rPr>
              <a:t>First Parameter is a Request Queue – not a socket</a:t>
            </a:r>
            <a:endParaRPr b="0" lang="de-AT" sz="1800" spc="-1" strike="noStrike">
              <a:latin typeface="Arial"/>
            </a:endParaRPr>
          </a:p>
        </p:txBody>
      </p:sp>
    </p:spTree>
  </p:cSld>
  <p:transition>
    <p:fade/>
  </p:transition>
  <p:timing>
    <p:tnLst>
      <p:par>
        <p:cTn id="438" dur="indefinite" restart="never" nodeType="tmRoot">
          <p:childTnLst>
            <p:seq>
              <p:cTn id="439"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8"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Send a Message</a:t>
            </a:r>
            <a:endParaRPr b="0" lang="en-US" sz="4400" spc="-1" strike="noStrike">
              <a:solidFill>
                <a:srgbClr val="ffffff"/>
              </a:solidFill>
              <a:latin typeface="Segoe"/>
            </a:endParaRPr>
          </a:p>
        </p:txBody>
      </p:sp>
      <p:sp>
        <p:nvSpPr>
          <p:cNvPr id="1259" name="CustomShape 2"/>
          <p:cNvSpPr/>
          <p:nvPr/>
        </p:nvSpPr>
        <p:spPr>
          <a:xfrm>
            <a:off x="9089280" y="1383120"/>
            <a:ext cx="3098880" cy="1543680"/>
          </a:xfrm>
          <a:prstGeom prst="borderCallout1">
            <a:avLst>
              <a:gd name="adj1" fmla="val 10574"/>
              <a:gd name="adj2" fmla="val -1413"/>
              <a:gd name="adj3" fmla="val 40393"/>
              <a:gd name="adj4" fmla="val -139436"/>
            </a:avLst>
          </a:prstGeom>
          <a:solidFill>
            <a:srgbClr val="65bc46"/>
          </a:solidFill>
          <a:ln w="25560">
            <a:solidFill>
              <a:srgbClr val="4a8b33"/>
            </a:solidFill>
            <a:round/>
          </a:ln>
        </p:spPr>
        <p:style>
          <a:lnRef idx="0"/>
          <a:fillRef idx="0"/>
          <a:effectRef idx="0"/>
          <a:fontRef idx="minor"/>
        </p:style>
        <p:txBody>
          <a:bodyPr lIns="122040" rIns="122040" tIns="60840" bIns="60840" anchor="ctr"/>
          <a:p>
            <a:pPr algn="ctr">
              <a:lnSpc>
                <a:spcPct val="100000"/>
              </a:lnSpc>
            </a:pPr>
            <a:r>
              <a:rPr b="0" lang="de-AT" sz="1800" spc="-1" strike="noStrike">
                <a:solidFill>
                  <a:srgbClr val="ffffff"/>
                </a:solidFill>
                <a:latin typeface="Segoe"/>
              </a:rPr>
              <a:t>The data you send is described by a RIO_BUF</a:t>
            </a:r>
            <a:endParaRPr b="0" lang="de-AT" sz="1800" spc="-1" strike="noStrike">
              <a:latin typeface="Arial"/>
            </a:endParaRPr>
          </a:p>
        </p:txBody>
      </p:sp>
      <p:sp>
        <p:nvSpPr>
          <p:cNvPr id="1260" name="TextShape 3"/>
          <p:cNvSpPr txBox="1"/>
          <p:nvPr/>
        </p:nvSpPr>
        <p:spPr>
          <a:xfrm>
            <a:off x="-179640" y="1465560"/>
            <a:ext cx="11669400" cy="2461680"/>
          </a:xfrm>
          <a:prstGeom prst="rect">
            <a:avLst/>
          </a:prstGeom>
          <a:noFill/>
          <a:ln>
            <a:noFill/>
          </a:ln>
        </p:spPr>
        <p:txBody>
          <a:bodyPr lIns="0" rIns="0" tIns="0" bIns="0"/>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BOOL</a:t>
            </a:r>
            <a:r>
              <a:rPr b="0" lang="en-US" sz="2000" spc="-1" strike="noStrike">
                <a:solidFill>
                  <a:srgbClr val="457ec1"/>
                </a:solidFill>
                <a:latin typeface="Consolas"/>
              </a:rPr>
              <a:t> </a:t>
            </a:r>
            <a:r>
              <a:rPr b="0" lang="en-US" sz="2000" spc="-1" strike="noStrike">
                <a:solidFill>
                  <a:srgbClr val="232323"/>
                </a:solidFill>
                <a:latin typeface="Consolas"/>
              </a:rPr>
              <a:t>RIOSend( RIO_RQ SocketQueue,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a:t>
            </a:r>
            <a:r>
              <a:rPr b="1" lang="en-US" sz="2000" spc="-1" strike="noStrike">
                <a:solidFill>
                  <a:srgbClr val="ff0000"/>
                </a:solidFill>
                <a:latin typeface="Consolas"/>
              </a:rPr>
              <a:t>RIO_BUF</a:t>
            </a:r>
            <a:r>
              <a:rPr b="0" lang="en-US" sz="2000" spc="-1" strike="noStrike">
                <a:solidFill>
                  <a:srgbClr val="232323"/>
                </a:solidFill>
                <a:latin typeface="Consolas"/>
              </a:rPr>
              <a:t> pData,</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ULONG Reserved,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DWORD Flags,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PVOID RequestContext);</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a:t>
            </a:r>
            <a:r>
              <a:rPr b="0" lang="en-US" sz="2000" spc="-1" strike="noStrike">
                <a:solidFill>
                  <a:srgbClr val="00b050"/>
                </a:solidFill>
                <a:latin typeface="Consolas"/>
              </a:rPr>
              <a:t>//RioSendEx allows you specify other parameters  (e.g. destination address etc.)</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40" dur="indefinite" restart="never" nodeType="tmRoot">
          <p:childTnLst>
            <p:seq>
              <p:cTn id="441"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1"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Send a Message</a:t>
            </a:r>
            <a:endParaRPr b="0" lang="en-US" sz="4400" spc="-1" strike="noStrike">
              <a:solidFill>
                <a:srgbClr val="ffffff"/>
              </a:solidFill>
              <a:latin typeface="Segoe"/>
            </a:endParaRPr>
          </a:p>
        </p:txBody>
      </p:sp>
      <p:sp>
        <p:nvSpPr>
          <p:cNvPr id="1262" name="TextShape 2"/>
          <p:cNvSpPr txBox="1"/>
          <p:nvPr/>
        </p:nvSpPr>
        <p:spPr>
          <a:xfrm>
            <a:off x="-179640" y="1465560"/>
            <a:ext cx="11669400" cy="2461680"/>
          </a:xfrm>
          <a:prstGeom prst="rect">
            <a:avLst/>
          </a:prstGeom>
          <a:noFill/>
          <a:ln>
            <a:noFill/>
          </a:ln>
        </p:spPr>
        <p:txBody>
          <a:bodyPr lIns="0" rIns="0" tIns="0" bIns="0"/>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BOOL</a:t>
            </a:r>
            <a:r>
              <a:rPr b="0" lang="en-US" sz="2000" spc="-1" strike="noStrike">
                <a:solidFill>
                  <a:srgbClr val="457ec1"/>
                </a:solidFill>
                <a:latin typeface="Consolas"/>
              </a:rPr>
              <a:t> </a:t>
            </a:r>
            <a:r>
              <a:rPr b="0" lang="en-US" sz="2000" spc="-1" strike="noStrike">
                <a:solidFill>
                  <a:srgbClr val="232323"/>
                </a:solidFill>
                <a:latin typeface="Consolas"/>
              </a:rPr>
              <a:t>RIOSend( RIO_RQ SocketQueue,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PRIO_BUF pData,</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ULONG Reserved,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DWORD Flags,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PVOID </a:t>
            </a:r>
            <a:r>
              <a:rPr b="1" lang="en-US" sz="2000" spc="-1" strike="noStrike">
                <a:solidFill>
                  <a:srgbClr val="ff0000"/>
                </a:solidFill>
                <a:latin typeface="Consolas"/>
              </a:rPr>
              <a:t>RequestContext</a:t>
            </a:r>
            <a:r>
              <a:rPr b="0" lang="en-US" sz="2000" spc="-1" strike="noStrike">
                <a:solidFill>
                  <a:srgbClr val="232323"/>
                </a:solidFill>
                <a:latin typeface="Consolas"/>
              </a:rPr>
              <a:t>);</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a:t>
            </a:r>
            <a:r>
              <a:rPr b="0" lang="en-US" sz="2000" spc="-1" strike="noStrike">
                <a:solidFill>
                  <a:srgbClr val="00b050"/>
                </a:solidFill>
                <a:latin typeface="Consolas"/>
              </a:rPr>
              <a:t>//RioSendEx allows you specify other parameters  (e.g. destination address etc.)</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42" dur="indefinite" restart="never" nodeType="tmRoot">
          <p:childTnLst>
            <p:seq>
              <p:cTn id="443"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3"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Send a Message</a:t>
            </a:r>
            <a:endParaRPr b="0" lang="en-US" sz="4400" spc="-1" strike="noStrike">
              <a:solidFill>
                <a:srgbClr val="ffffff"/>
              </a:solidFill>
              <a:latin typeface="Segoe"/>
            </a:endParaRPr>
          </a:p>
        </p:txBody>
      </p:sp>
      <p:sp>
        <p:nvSpPr>
          <p:cNvPr id="1264" name="TextShape 2"/>
          <p:cNvSpPr txBox="1"/>
          <p:nvPr/>
        </p:nvSpPr>
        <p:spPr>
          <a:xfrm>
            <a:off x="-179640" y="1465560"/>
            <a:ext cx="11669400" cy="2461680"/>
          </a:xfrm>
          <a:prstGeom prst="rect">
            <a:avLst/>
          </a:prstGeom>
          <a:noFill/>
          <a:ln>
            <a:noFill/>
          </a:ln>
        </p:spPr>
        <p:txBody>
          <a:bodyPr lIns="0" rIns="0" tIns="0" bIns="0"/>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BOOL</a:t>
            </a:r>
            <a:r>
              <a:rPr b="0" lang="en-US" sz="2000" spc="-1" strike="noStrike">
                <a:solidFill>
                  <a:srgbClr val="457ec1"/>
                </a:solidFill>
                <a:latin typeface="Consolas"/>
              </a:rPr>
              <a:t> </a:t>
            </a:r>
            <a:r>
              <a:rPr b="0" lang="en-US" sz="2000" spc="-1" strike="noStrike">
                <a:solidFill>
                  <a:srgbClr val="232323"/>
                </a:solidFill>
                <a:latin typeface="Consolas"/>
              </a:rPr>
              <a:t>RIOSend( RIO_RQ SocketQueue,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PRIO_BUF pData,</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ULONG Reserved,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DWORD Flags,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	</a:t>
            </a:r>
            <a:r>
              <a:rPr b="0" lang="en-US" sz="2000" spc="-1" strike="noStrike">
                <a:solidFill>
                  <a:srgbClr val="232323"/>
                </a:solidFill>
                <a:latin typeface="Consolas"/>
              </a:rPr>
              <a:t>PVOID RequestContext);</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a:t>
            </a:r>
            <a:r>
              <a:rPr b="0" lang="en-US" sz="2000" spc="-1" strike="noStrike">
                <a:solidFill>
                  <a:srgbClr val="ff0000"/>
                </a:solidFill>
                <a:latin typeface="Consolas"/>
              </a:rPr>
              <a:t>//RioSendEx allows you specify other parameters  (e.g. destination address etc.)</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44" dur="indefinite" restart="never" nodeType="tmRoot">
          <p:childTnLst>
            <p:seq>
              <p:cTn id="445"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5" name="TextShape 1"/>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I/O completion alternatives</a:t>
            </a:r>
            <a:endParaRPr b="0" lang="en-US" sz="4400" spc="-1" strike="noStrike">
              <a:solidFill>
                <a:srgbClr val="ffffff"/>
              </a:solidFill>
              <a:latin typeface="Segoe UI Light"/>
            </a:endParaRPr>
          </a:p>
        </p:txBody>
      </p:sp>
      <p:sp>
        <p:nvSpPr>
          <p:cNvPr id="1266" name="TextShape 2"/>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267" name="TextShape 3"/>
          <p:cNvSpPr txBox="1"/>
          <p:nvPr/>
        </p:nvSpPr>
        <p:spPr>
          <a:xfrm>
            <a:off x="498240" y="1499400"/>
            <a:ext cx="9569520" cy="4739400"/>
          </a:xfrm>
          <a:prstGeom prst="rect">
            <a:avLst/>
          </a:prstGeom>
          <a:noFill/>
          <a:ln>
            <a:noFill/>
          </a:ln>
        </p:spPr>
        <p:txBody>
          <a:bodyPr lIns="0" rIns="0" tIns="0" bIns="0"/>
          <a:p>
            <a:pPr marL="460440" indent="-460080">
              <a:lnSpc>
                <a:spcPct val="90000"/>
              </a:lnSpc>
              <a:spcBef>
                <a:spcPts val="720"/>
              </a:spcBef>
              <a:buClr>
                <a:srgbClr val="ffffff"/>
              </a:buClr>
              <a:buSzPct val="90000"/>
              <a:buFont typeface="Arial"/>
              <a:buChar char="•"/>
            </a:pPr>
            <a:r>
              <a:rPr b="0" lang="en-US" sz="3600" spc="-1" strike="noStrike">
                <a:solidFill>
                  <a:srgbClr val="ffffff"/>
                </a:solidFill>
                <a:latin typeface="Segoe UI Light"/>
              </a:rPr>
              <a:t>Polling the RIOCompletionQueue </a:t>
            </a:r>
            <a:endParaRPr b="0" lang="en-US" sz="36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May provide the highest performance and lowest latency, but high CPU utilization</a:t>
            </a:r>
            <a:endParaRPr b="0" lang="en-US" sz="3200" spc="-1" strike="noStrike">
              <a:solidFill>
                <a:srgbClr val="ffffff"/>
              </a:solidFill>
              <a:latin typeface="Segoe UI Light"/>
            </a:endParaRPr>
          </a:p>
          <a:p>
            <a:pPr marL="460440" indent="-460080">
              <a:lnSpc>
                <a:spcPct val="90000"/>
              </a:lnSpc>
              <a:spcBef>
                <a:spcPts val="720"/>
              </a:spcBef>
              <a:buClr>
                <a:srgbClr val="ffffff"/>
              </a:buClr>
              <a:buSzPct val="90000"/>
              <a:buFont typeface="Arial"/>
              <a:buChar char="•"/>
            </a:pPr>
            <a:r>
              <a:rPr b="0" lang="en-US" sz="3600" spc="-1" strike="noStrike">
                <a:solidFill>
                  <a:srgbClr val="ffffff"/>
                </a:solidFill>
                <a:latin typeface="Segoe UI Light"/>
              </a:rPr>
              <a:t>I/O CompletionPort Notification</a:t>
            </a:r>
            <a:endParaRPr b="0" lang="en-US" sz="36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Easy to integrate RIO with existing IOCP based code</a:t>
            </a:r>
            <a:endParaRPr b="0" lang="en-US" sz="3200" spc="-1" strike="noStrike">
              <a:solidFill>
                <a:srgbClr val="ffffff"/>
              </a:solidFill>
              <a:latin typeface="Segoe UI Light"/>
            </a:endParaRPr>
          </a:p>
          <a:p>
            <a:pPr marL="460440" indent="-460080">
              <a:lnSpc>
                <a:spcPct val="90000"/>
              </a:lnSpc>
              <a:spcBef>
                <a:spcPts val="799"/>
              </a:spcBef>
              <a:buClr>
                <a:srgbClr val="ffffff"/>
              </a:buClr>
              <a:buSzPct val="90000"/>
              <a:buFont typeface="Arial"/>
              <a:buChar char="•"/>
            </a:pPr>
            <a:r>
              <a:rPr b="0" lang="en-US" sz="4000" spc="-1" strike="noStrike">
                <a:solidFill>
                  <a:srgbClr val="ffffff"/>
                </a:solidFill>
                <a:latin typeface="Segoe UI Light"/>
              </a:rPr>
              <a:t>Windows Event Notification </a:t>
            </a:r>
            <a:endParaRPr b="0" lang="en-US" sz="40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Easy to integrate with existing code that uses Windows Events. </a:t>
            </a:r>
            <a:endParaRPr b="0" lang="en-US" sz="3200" spc="-1" strike="noStrike">
              <a:solidFill>
                <a:srgbClr val="ffffff"/>
              </a:solidFill>
              <a:latin typeface="Segoe UI Light"/>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8"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Polling the Completion Queue</a:t>
            </a:r>
            <a:endParaRPr b="0" lang="en-US" sz="4400" spc="-1" strike="noStrike">
              <a:solidFill>
                <a:srgbClr val="ffffff"/>
              </a:solidFill>
              <a:latin typeface="Segoe"/>
            </a:endParaRPr>
          </a:p>
        </p:txBody>
      </p:sp>
      <p:sp>
        <p:nvSpPr>
          <p:cNvPr id="1269" name="TextShape 2"/>
          <p:cNvSpPr txBox="1"/>
          <p:nvPr/>
        </p:nvSpPr>
        <p:spPr>
          <a:xfrm>
            <a:off x="682560" y="1533240"/>
            <a:ext cx="11219400" cy="4308480"/>
          </a:xfrm>
          <a:prstGeom prst="rect">
            <a:avLst/>
          </a:prstGeom>
          <a:noFill/>
          <a:ln>
            <a:noFill/>
          </a:ln>
        </p:spPr>
        <p:txBody>
          <a:bodyPr lIns="0" rIns="0" tIns="0" bIns="0"/>
          <a:p>
            <a:pPr>
              <a:lnSpc>
                <a:spcPct val="100000"/>
              </a:lnSpc>
            </a:pPr>
            <a:r>
              <a:rPr b="0" lang="en-US" sz="2000" spc="-1" strike="noStrike">
                <a:solidFill>
                  <a:srgbClr val="232323"/>
                </a:solidFill>
                <a:latin typeface="Consolas"/>
              </a:rPr>
              <a:t>ULONG NResults = 0;</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RIORESULT Results[MaxResults];</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Poll the completion queue for completions</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457ec1"/>
                </a:solidFill>
                <a:latin typeface="Consolas"/>
              </a:rPr>
              <a:t>while</a:t>
            </a:r>
            <a:r>
              <a:rPr b="0" lang="en-US" sz="2000" spc="-1" strike="noStrike">
                <a:solidFill>
                  <a:srgbClr val="232323"/>
                </a:solidFill>
                <a:latin typeface="Consolas"/>
              </a:rPr>
              <a:t> (0 == (NResults = </a:t>
            </a:r>
            <a:r>
              <a:rPr b="1" lang="en-US" sz="2000" spc="-1" strike="noStrike">
                <a:solidFill>
                  <a:srgbClr val="ff0000"/>
                </a:solidFill>
                <a:latin typeface="Consolas"/>
              </a:rPr>
              <a:t>RIODequeueCompletion</a:t>
            </a:r>
            <a:r>
              <a:rPr b="0" lang="en-US" sz="2000" spc="-1" strike="noStrike">
                <a:solidFill>
                  <a:srgbClr val="232323"/>
                </a:solidFill>
                <a:latin typeface="Consolas"/>
              </a:rPr>
              <a:t>(CQ,          </a:t>
            </a:r>
            <a:r>
              <a:rPr b="0" lang="en-US" sz="2000" spc="-1" strike="noStrike">
                <a:solidFill>
                  <a:srgbClr val="232323"/>
                </a:solidFill>
                <a:latin typeface="Consolas"/>
              </a:rPr>
              <a:t>	</a:t>
            </a:r>
            <a:r>
              <a:rPr b="0" lang="en-US" sz="2000" spc="-1" strike="noStrike">
                <a:solidFill>
                  <a:srgbClr val="232323"/>
                </a:solidFill>
                <a:latin typeface="Consolas"/>
              </a:rPr>
              <a:t>                           &amp;Results[0], MaxResults))) {</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YieldProcessor();</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46" dur="indefinite" restart="never" nodeType="tmRoot">
          <p:childTnLst>
            <p:seq>
              <p:cTn id="447"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70"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Use RIO with IOCP and Polling</a:t>
            </a:r>
            <a:endParaRPr b="0" lang="en-US" sz="4400" spc="-1" strike="noStrike">
              <a:solidFill>
                <a:srgbClr val="ffffff"/>
              </a:solidFill>
              <a:latin typeface="Segoe"/>
            </a:endParaRPr>
          </a:p>
        </p:txBody>
      </p:sp>
      <p:sp>
        <p:nvSpPr>
          <p:cNvPr id="1271" name="TextShape 2"/>
          <p:cNvSpPr txBox="1"/>
          <p:nvPr/>
        </p:nvSpPr>
        <p:spPr>
          <a:xfrm>
            <a:off x="682560" y="1533240"/>
            <a:ext cx="11219400" cy="3385080"/>
          </a:xfrm>
          <a:prstGeom prst="rect">
            <a:avLst/>
          </a:prstGeom>
          <a:noFill/>
          <a:ln>
            <a:noFill/>
          </a:ln>
        </p:spPr>
        <p:txBody>
          <a:bodyPr lIns="0" rIns="0" tIns="0" bIns="0"/>
          <a:p>
            <a:pPr>
              <a:lnSpc>
                <a:spcPct val="100000"/>
              </a:lnSpc>
            </a:pPr>
            <a:r>
              <a:rPr b="0" lang="en-US" sz="2000" spc="-1" strike="noStrike">
                <a:solidFill>
                  <a:srgbClr val="00b050"/>
                </a:solidFill>
                <a:latin typeface="Consolas"/>
              </a:rPr>
              <a:t>// Wait for one or more completions, and </a:t>
            </a:r>
            <a:endParaRPr b="0" lang="en-US" sz="2000" spc="-1" strike="noStrike">
              <a:solidFill>
                <a:srgbClr val="000000"/>
              </a:solidFill>
              <a:latin typeface="Consolas"/>
            </a:endParaRPr>
          </a:p>
          <a:p>
            <a:pPr>
              <a:lnSpc>
                <a:spcPct val="100000"/>
              </a:lnSpc>
            </a:pPr>
            <a:r>
              <a:rPr b="0" lang="en-US" sz="2000" spc="-1" strike="noStrike">
                <a:solidFill>
                  <a:srgbClr val="00b050"/>
                </a:solidFill>
                <a:latin typeface="Consolas"/>
              </a:rPr>
              <a:t>// get them all in one operation</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GetQueuedCompletionStatus(IocpHandle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r>
              <a:rPr b="0" lang="en-US" sz="2000" spc="-1" strike="noStrike">
                <a:solidFill>
                  <a:srgbClr val="232323"/>
                </a:solidFill>
                <a:latin typeface="Consolas"/>
              </a:rPr>
              <a:t>NResults = RIODequeueCompletion(CQ, &amp;Results[0], MaxResults);</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48" dur="indefinite" restart="never" nodeType="tmRoot">
          <p:childTnLst>
            <p:seq>
              <p:cTn id="449"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72"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232323"/>
                </a:solidFill>
                <a:latin typeface="Segoe UI Semibold"/>
              </a:rPr>
              <a:t>Wiring up a completion port to RIO Sockets</a:t>
            </a:r>
            <a:endParaRPr b="0" lang="en-US" sz="4400" spc="-1" strike="noStrike">
              <a:solidFill>
                <a:srgbClr val="ffffff"/>
              </a:solidFill>
              <a:latin typeface="Segoe"/>
            </a:endParaRPr>
          </a:p>
        </p:txBody>
      </p:sp>
      <p:sp>
        <p:nvSpPr>
          <p:cNvPr id="1273" name="TextShape 2"/>
          <p:cNvSpPr txBox="1"/>
          <p:nvPr/>
        </p:nvSpPr>
        <p:spPr>
          <a:xfrm>
            <a:off x="682560" y="1533240"/>
            <a:ext cx="11219400" cy="3385080"/>
          </a:xfrm>
          <a:prstGeom prst="rect">
            <a:avLst/>
          </a:prstGeom>
          <a:noFill/>
          <a:ln>
            <a:noFill/>
          </a:ln>
        </p:spPr>
        <p:txBody>
          <a:bodyPr lIns="0" rIns="0" tIns="0" bIns="0"/>
          <a:p>
            <a:pPr>
              <a:lnSpc>
                <a:spcPct val="100000"/>
              </a:lnSpc>
            </a:pPr>
            <a:r>
              <a:rPr b="0" lang="en-US" sz="2000" spc="-1" strike="noStrike">
                <a:solidFill>
                  <a:srgbClr val="232323"/>
                </a:solidFill>
                <a:latin typeface="Consolas"/>
              </a:rPr>
              <a:t>RIO_NOTIFICATION_COMPLETION NotificationCompletion;</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NotificationCompletion.Type = RIO_IOCP_COMPLETION;</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NotificationCompletion.Iocp.IocpHandle = Iocp;</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NotificationCompletion.Iocp.Overlapped = &amp;Overlapped;</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NotificationCompletion.Iocp.CompletionKey = NULL;</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 </a:t>
            </a:r>
            <a:endParaRPr b="0" lang="en-US" sz="2000" spc="-1" strike="noStrike">
              <a:solidFill>
                <a:srgbClr val="000000"/>
              </a:solidFill>
              <a:latin typeface="Consolas"/>
            </a:endParaRPr>
          </a:p>
          <a:p>
            <a:pPr>
              <a:lnSpc>
                <a:spcPct val="100000"/>
              </a:lnSpc>
            </a:pPr>
            <a:r>
              <a:rPr b="0" lang="en-US" sz="2000" spc="-1" strike="noStrike">
                <a:solidFill>
                  <a:srgbClr val="232323"/>
                </a:solidFill>
                <a:latin typeface="Consolas"/>
              </a:rPr>
              <a:t>CQ = Rio.RIOCreateCompletionQueue(QueueSize, &amp;NotificationCompletion);</a:t>
            </a: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a:p>
            <a:pPr>
              <a:lnSpc>
                <a:spcPct val="100000"/>
              </a:lnSpc>
            </a:pPr>
            <a:endParaRPr b="0" lang="en-US" sz="2000" spc="-1" strike="noStrike">
              <a:solidFill>
                <a:srgbClr val="000000"/>
              </a:solidFill>
              <a:latin typeface="Consolas"/>
            </a:endParaRPr>
          </a:p>
        </p:txBody>
      </p:sp>
    </p:spTree>
  </p:cSld>
  <p:transition>
    <p:fade/>
  </p:transition>
  <p:timing>
    <p:tnLst>
      <p:par>
        <p:cTn id="450" dur="indefinite" restart="never" nodeType="tmRoot">
          <p:childTnLst>
            <p:seq>
              <p:cTn id="451"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TextShape 1"/>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RIO API Summary</a:t>
            </a:r>
            <a:endParaRPr b="0" lang="en-US" sz="4400" spc="-1" strike="noStrike">
              <a:solidFill>
                <a:srgbClr val="ffffff"/>
              </a:solidFill>
              <a:latin typeface="Segoe UI Light"/>
            </a:endParaRPr>
          </a:p>
        </p:txBody>
      </p:sp>
      <p:sp>
        <p:nvSpPr>
          <p:cNvPr id="1275" name="TextShape 2"/>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276" name="TextShape 3"/>
          <p:cNvSpPr txBox="1"/>
          <p:nvPr/>
        </p:nvSpPr>
        <p:spPr>
          <a:xfrm>
            <a:off x="498240" y="1819440"/>
            <a:ext cx="9569520" cy="4123800"/>
          </a:xfrm>
          <a:prstGeom prst="rect">
            <a:avLst/>
          </a:prstGeom>
          <a:noFill/>
          <a:ln>
            <a:noFill/>
          </a:ln>
        </p:spPr>
        <p:txBody>
          <a:bodyPr lIns="0" rIns="0" tIns="0" bIns="0"/>
          <a:p>
            <a:pPr marL="460440" indent="-460080">
              <a:lnSpc>
                <a:spcPct val="90000"/>
              </a:lnSpc>
              <a:spcBef>
                <a:spcPts val="720"/>
              </a:spcBef>
              <a:buClr>
                <a:srgbClr val="ffffff"/>
              </a:buClr>
              <a:buSzPct val="90000"/>
              <a:buFont typeface="Arial"/>
              <a:buChar char="•"/>
            </a:pPr>
            <a:r>
              <a:rPr b="0" lang="en-US" sz="3600" spc="-1" strike="noStrike">
                <a:solidFill>
                  <a:srgbClr val="ffffff"/>
                </a:solidFill>
                <a:latin typeface="Segoe UI Light"/>
              </a:rPr>
              <a:t>RIO Sockets</a:t>
            </a:r>
            <a:endParaRPr b="0" lang="en-US" sz="36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Extension of WinSock</a:t>
            </a:r>
            <a:endParaRPr b="0" lang="en-US" sz="32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Use Request Queues and Completion Queues</a:t>
            </a:r>
            <a:endParaRPr b="0" lang="en-US" sz="32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Use  previously Registered Buffers for I/O</a:t>
            </a:r>
            <a:endParaRPr b="0" lang="en-US" sz="32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Allow for fast polling of I/O completions</a:t>
            </a:r>
            <a:endParaRPr b="0" lang="en-US" sz="3200" spc="-1" strike="noStrike">
              <a:solidFill>
                <a:srgbClr val="ffffff"/>
              </a:solidFill>
              <a:latin typeface="Segoe UI Light"/>
            </a:endParaRPr>
          </a:p>
          <a:p>
            <a:pPr lvl="1" marL="855720" indent="-39492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Can be used with IOCP and Win32 Events for efficient waits</a:t>
            </a:r>
            <a:endParaRPr b="0" lang="en-US" sz="3200" spc="-1" strike="noStrike">
              <a:solidFill>
                <a:srgbClr val="ffffff"/>
              </a:solidFill>
              <a:latin typeface="Segoe UI Light"/>
            </a:endParaRPr>
          </a:p>
          <a:p>
            <a:endParaRPr b="0" lang="en-US" sz="3200" spc="-1" strike="noStrike">
              <a:solidFill>
                <a:srgbClr val="ffffff"/>
              </a:solidFill>
              <a:latin typeface="Segoe UI Light"/>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592920" y="2455560"/>
            <a:ext cx="11148480" cy="2000160"/>
          </a:xfrm>
          <a:prstGeom prst="rect">
            <a:avLst/>
          </a:prstGeom>
          <a:noFill/>
          <a:ln>
            <a:noFill/>
          </a:ln>
        </p:spPr>
        <p:style>
          <a:lnRef idx="0"/>
          <a:fillRef idx="0"/>
          <a:effectRef idx="0"/>
          <a:fontRef idx="minor"/>
        </p:style>
      </p:sp>
      <p:sp>
        <p:nvSpPr>
          <p:cNvPr id="775" name="CustomShape 2"/>
          <p:cNvSpPr/>
          <p:nvPr/>
        </p:nvSpPr>
        <p:spPr>
          <a:xfrm>
            <a:off x="563400" y="4094640"/>
            <a:ext cx="11148480" cy="2000160"/>
          </a:xfrm>
          <a:prstGeom prst="rect">
            <a:avLst/>
          </a:prstGeom>
          <a:noFill/>
          <a:ln>
            <a:noFill/>
          </a:ln>
        </p:spPr>
        <p:style>
          <a:lnRef idx="0"/>
          <a:fillRef idx="0"/>
          <a:effectRef idx="0"/>
          <a:fontRef idx="minor"/>
        </p:style>
      </p:sp>
      <p:sp>
        <p:nvSpPr>
          <p:cNvPr id="776" name="TextShape 3"/>
          <p:cNvSpPr txBox="1"/>
          <p:nvPr/>
        </p:nvSpPr>
        <p:spPr>
          <a:xfrm>
            <a:off x="519120" y="2133000"/>
            <a:ext cx="11148480" cy="3449880"/>
          </a:xfrm>
          <a:prstGeom prst="rect">
            <a:avLst/>
          </a:prstGeom>
          <a:noFill/>
          <a:ln>
            <a:noFill/>
          </a:ln>
        </p:spPr>
        <p:txBody>
          <a:bodyPr lIns="0" rIns="0" tIns="0" bIns="0"/>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Today’s multicast aggregate stock market feed:  5 million updates/second</a:t>
            </a:r>
            <a:endParaRPr b="0" lang="en-US" sz="3200" spc="-1" strike="noStrike">
              <a:solidFill>
                <a:srgbClr val="ffffff"/>
              </a:solidFill>
              <a:latin typeface="Segoe UI Light"/>
            </a:endParaRPr>
          </a:p>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300,000 packets per second</a:t>
            </a:r>
            <a:endParaRPr b="0" lang="en-US" sz="3200" spc="-1" strike="noStrike">
              <a:solidFill>
                <a:srgbClr val="ffffff"/>
              </a:solidFill>
              <a:latin typeface="Segoe UI Light"/>
            </a:endParaRPr>
          </a:p>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600,000 packets per second</a:t>
            </a:r>
            <a:endParaRPr b="0" lang="en-US" sz="3200" spc="-1" strike="noStrike">
              <a:solidFill>
                <a:srgbClr val="ffffff"/>
              </a:solidFill>
              <a:latin typeface="Segoe UI Light"/>
            </a:endParaRPr>
          </a:p>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Traffic rates are increasing</a:t>
            </a:r>
            <a:endParaRPr b="0" lang="en-US" sz="3200" spc="-1" strike="noStrike">
              <a:solidFill>
                <a:srgbClr val="ffffff"/>
              </a:solidFill>
              <a:latin typeface="Segoe UI Light"/>
            </a:endParaRPr>
          </a:p>
          <a:p>
            <a:pPr>
              <a:lnSpc>
                <a:spcPct val="90000"/>
              </a:lnSpc>
              <a:spcBef>
                <a:spcPts val="641"/>
              </a:spcBef>
            </a:pPr>
            <a:endParaRPr b="0" lang="en-US" sz="3200" spc="-1" strike="noStrike">
              <a:solidFill>
                <a:srgbClr val="ffffff"/>
              </a:solidFill>
              <a:latin typeface="Segoe UI Light"/>
            </a:endParaRPr>
          </a:p>
        </p:txBody>
      </p:sp>
      <p:sp>
        <p:nvSpPr>
          <p:cNvPr id="777" name="TextShape 4"/>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The Problem:</a:t>
            </a:r>
            <a:endParaRPr b="0" lang="en-US" sz="4400" spc="-1" strike="noStrike">
              <a:solidFill>
                <a:srgbClr val="ffffff"/>
              </a:solidFill>
              <a:latin typeface="Segoe UI Light"/>
            </a:endParaRPr>
          </a:p>
        </p:txBody>
      </p:sp>
      <p:sp>
        <p:nvSpPr>
          <p:cNvPr id="778" name="CustomShape 5"/>
          <p:cNvSpPr/>
          <p:nvPr/>
        </p:nvSpPr>
        <p:spPr>
          <a:xfrm>
            <a:off x="3849840" y="196920"/>
            <a:ext cx="7542000" cy="693360"/>
          </a:xfrm>
          <a:prstGeom prst="rect">
            <a:avLst/>
          </a:prstGeom>
          <a:noFill/>
          <a:ln>
            <a:noFill/>
          </a:ln>
        </p:spPr>
        <p:style>
          <a:lnRef idx="0"/>
          <a:fillRef idx="0"/>
          <a:effectRef idx="0"/>
          <a:fontRef idx="minor"/>
        </p:style>
        <p:txBody>
          <a:bodyPr wrap="none" lIns="90000" rIns="90000" tIns="45000" bIns="45000"/>
          <a:p>
            <a:pPr>
              <a:lnSpc>
                <a:spcPct val="90000"/>
              </a:lnSpc>
            </a:pPr>
            <a:r>
              <a:rPr b="0" lang="de-AT" sz="4400" spc="-97" strike="noStrike">
                <a:solidFill>
                  <a:srgbClr val="ffffff"/>
                </a:solidFill>
                <a:latin typeface="Segoe UI Semibold"/>
              </a:rPr>
              <a:t>Low Latency and Predictability</a:t>
            </a:r>
            <a:endParaRPr b="0" lang="de-AT" sz="4400" spc="-1" strike="noStrike">
              <a:latin typeface="Arial"/>
            </a:endParaRPr>
          </a:p>
        </p:txBody>
      </p:sp>
      <p:sp>
        <p:nvSpPr>
          <p:cNvPr id="779" name="CustomShape 6"/>
          <p:cNvSpPr/>
          <p:nvPr/>
        </p:nvSpPr>
        <p:spPr>
          <a:xfrm>
            <a:off x="3762000" y="886320"/>
            <a:ext cx="2576520" cy="693360"/>
          </a:xfrm>
          <a:prstGeom prst="rect">
            <a:avLst/>
          </a:prstGeom>
          <a:noFill/>
          <a:ln>
            <a:noFill/>
          </a:ln>
        </p:spPr>
        <p:style>
          <a:lnRef idx="0"/>
          <a:fillRef idx="0"/>
          <a:effectRef idx="0"/>
          <a:fontRef idx="minor"/>
        </p:style>
        <p:txBody>
          <a:bodyPr wrap="none" lIns="90000" rIns="90000" tIns="45000" bIns="45000"/>
          <a:p>
            <a:pPr>
              <a:lnSpc>
                <a:spcPct val="90000"/>
              </a:lnSpc>
            </a:pPr>
            <a:r>
              <a:rPr b="0" lang="de-AT" sz="4400" spc="-97" strike="noStrike">
                <a:solidFill>
                  <a:srgbClr val="ffffff"/>
                </a:solidFill>
                <a:latin typeface="Segoe UI Semibold"/>
              </a:rPr>
              <a:t>…</a:t>
            </a:r>
            <a:r>
              <a:rPr b="0" lang="de-AT" sz="4400" spc="-97" strike="noStrike">
                <a:solidFill>
                  <a:srgbClr val="ffffff"/>
                </a:solidFill>
                <a:latin typeface="Segoe UI Semibold"/>
              </a:rPr>
              <a:t>At Scale</a:t>
            </a:r>
            <a:endParaRPr b="0" lang="de-AT" sz="4400" spc="-1" strike="noStrike">
              <a:latin typeface="Arial"/>
            </a:endParaRPr>
          </a:p>
        </p:txBody>
      </p:sp>
    </p:spTree>
  </p:cSld>
  <p:transition>
    <p:fade/>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778"/>
                                        </p:tgtEl>
                                        <p:attrNameLst>
                                          <p:attrName>style.visibility</p:attrName>
                                        </p:attrNameLst>
                                      </p:cBhvr>
                                      <p:to>
                                        <p:strVal val="visible"/>
                                      </p:to>
                                    </p:set>
                                    <p:animEffect filter="fade" transition="in">
                                      <p:cBhvr additive="repl">
                                        <p:cTn id="21" dur="500"/>
                                        <p:tgtEl>
                                          <p:spTgt spid="778"/>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779"/>
                                        </p:tgtEl>
                                        <p:attrNameLst>
                                          <p:attrName>style.visibility</p:attrName>
                                        </p:attrNameLst>
                                      </p:cBhvr>
                                      <p:to>
                                        <p:strVal val="visible"/>
                                      </p:to>
                                    </p:set>
                                    <p:animEffect filter="fade" transition="in">
                                      <p:cBhvr additive="repl">
                                        <p:cTn id="26" dur="500"/>
                                        <p:tgtEl>
                                          <p:spTgt spid="779"/>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776">
                                            <p:txEl>
                                              <p:pRg st="0" end="0"/>
                                            </p:txEl>
                                          </p:spTgt>
                                        </p:tgtEl>
                                        <p:attrNameLst>
                                          <p:attrName>style.visibility</p:attrName>
                                        </p:attrNameLst>
                                      </p:cBhvr>
                                      <p:to>
                                        <p:strVal val="visible"/>
                                      </p:to>
                                    </p:set>
                                    <p:animEffect filter="fade" transition="in">
                                      <p:cBhvr additive="repl">
                                        <p:cTn id="31" dur="500"/>
                                        <p:tgtEl>
                                          <p:spTgt spid="77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776">
                                            <p:txEl>
                                              <p:pRg st="1" end="1"/>
                                            </p:txEl>
                                          </p:spTgt>
                                        </p:tgtEl>
                                        <p:attrNameLst>
                                          <p:attrName>style.visibility</p:attrName>
                                        </p:attrNameLst>
                                      </p:cBhvr>
                                      <p:to>
                                        <p:strVal val="visible"/>
                                      </p:to>
                                    </p:set>
                                    <p:animEffect filter="fade" transition="in">
                                      <p:cBhvr additive="repl">
                                        <p:cTn id="36" dur="500"/>
                                        <p:tgtEl>
                                          <p:spTgt spid="77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776">
                                            <p:txEl>
                                              <p:pRg st="2" end="2"/>
                                            </p:txEl>
                                          </p:spTgt>
                                        </p:tgtEl>
                                        <p:attrNameLst>
                                          <p:attrName>style.visibility</p:attrName>
                                        </p:attrNameLst>
                                      </p:cBhvr>
                                      <p:to>
                                        <p:strVal val="visible"/>
                                      </p:to>
                                    </p:set>
                                    <p:animEffect filter="fade" transition="in">
                                      <p:cBhvr additive="repl">
                                        <p:cTn id="41" dur="500"/>
                                        <p:tgtEl>
                                          <p:spTgt spid="77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776">
                                            <p:txEl>
                                              <p:pRg st="3" end="3"/>
                                            </p:txEl>
                                          </p:spTgt>
                                        </p:tgtEl>
                                        <p:attrNameLst>
                                          <p:attrName>style.visibility</p:attrName>
                                        </p:attrNameLst>
                                      </p:cBhvr>
                                      <p:to>
                                        <p:strVal val="visible"/>
                                      </p:to>
                                    </p:set>
                                    <p:animEffect filter="fade" transition="in">
                                      <p:cBhvr additive="repl">
                                        <p:cTn id="46" dur="500"/>
                                        <p:tgtEl>
                                          <p:spTgt spid="776">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CustomShape 1"/>
          <p:cNvSpPr/>
          <p:nvPr/>
        </p:nvSpPr>
        <p:spPr>
          <a:xfrm>
            <a:off x="614160" y="3427560"/>
            <a:ext cx="7719120" cy="1736280"/>
          </a:xfrm>
          <a:prstGeom prst="rect">
            <a:avLst/>
          </a:prstGeom>
          <a:noFill/>
          <a:ln>
            <a:noFill/>
          </a:ln>
        </p:spPr>
        <p:style>
          <a:lnRef idx="0"/>
          <a:fillRef idx="0"/>
          <a:effectRef idx="0"/>
          <a:fontRef idx="minor"/>
        </p:style>
        <p:txBody>
          <a:bodyPr lIns="90000" rIns="90000" tIns="45000" bIns="45000"/>
          <a:p>
            <a:pPr>
              <a:lnSpc>
                <a:spcPct val="100000"/>
              </a:lnSpc>
            </a:pPr>
            <a:r>
              <a:rPr b="0" lang="de-AT" sz="5400" spc="-1" strike="noStrike">
                <a:solidFill>
                  <a:srgbClr val="ffffff"/>
                </a:solidFill>
                <a:latin typeface="Segoe UI Light"/>
              </a:rPr>
              <a:t>Adding RIO Sockets </a:t>
            </a:r>
            <a:endParaRPr b="0" lang="de-AT" sz="5400" spc="-1" strike="noStrike">
              <a:latin typeface="Arial"/>
            </a:endParaRPr>
          </a:p>
          <a:p>
            <a:pPr>
              <a:lnSpc>
                <a:spcPct val="100000"/>
              </a:lnSpc>
            </a:pPr>
            <a:r>
              <a:rPr b="0" lang="de-AT" sz="5400" spc="-1" strike="noStrike">
                <a:solidFill>
                  <a:srgbClr val="ffffff"/>
                </a:solidFill>
                <a:latin typeface="Segoe UI Light"/>
              </a:rPr>
              <a:t>to Your App</a:t>
            </a:r>
            <a:endParaRPr b="0" lang="de-AT" sz="5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8" name="TextShape 1"/>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Adding RIO to Your App</a:t>
            </a:r>
            <a:endParaRPr b="0" lang="en-US" sz="4400" spc="-1" strike="noStrike">
              <a:solidFill>
                <a:srgbClr val="ffffff"/>
              </a:solidFill>
              <a:latin typeface="Segoe UI Light"/>
            </a:endParaRPr>
          </a:p>
        </p:txBody>
      </p:sp>
      <p:sp>
        <p:nvSpPr>
          <p:cNvPr id="1279" name="TextShape 2"/>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280" name="TextShape 3"/>
          <p:cNvSpPr txBox="1"/>
          <p:nvPr/>
        </p:nvSpPr>
        <p:spPr>
          <a:xfrm>
            <a:off x="503640" y="1805040"/>
            <a:ext cx="9569520" cy="406836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Install Windows Server 8</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Install with Windows 8 SDK</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Install Visual Studio 2010</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Set the Visual Studio C++ Project settings to use new SDK headers/libs</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Change “Platform Toolset” to Windows 8 SDK</a:t>
            </a:r>
            <a:endParaRPr b="0" lang="en-US" sz="28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Write your code</a:t>
            </a:r>
            <a:endParaRPr b="0" lang="en-US" sz="32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Compile</a:t>
            </a:r>
            <a:endParaRPr b="0" lang="en-US" sz="3200" spc="-1" strike="noStrike">
              <a:solidFill>
                <a:srgbClr val="ffffff"/>
              </a:solidFill>
              <a:latin typeface="Segoe UI Light"/>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81" name="TextShape 1"/>
          <p:cNvSpPr txBox="1"/>
          <p:nvPr/>
        </p:nvSpPr>
        <p:spPr>
          <a:xfrm>
            <a:off x="609480" y="5943600"/>
            <a:ext cx="9547560" cy="304560"/>
          </a:xfrm>
          <a:prstGeom prst="rect">
            <a:avLst/>
          </a:prstGeom>
          <a:noFill/>
          <a:ln>
            <a:noFill/>
          </a:ln>
        </p:spPr>
        <p:txBody>
          <a:bodyPr lIns="0" rIns="0" tIns="0" bIns="0"/>
          <a:p>
            <a:endParaRPr b="0" lang="en-US" sz="2400" spc="-1" strike="noStrike">
              <a:solidFill>
                <a:srgbClr val="000000"/>
              </a:solidFill>
              <a:latin typeface="Consolas"/>
            </a:endParaRPr>
          </a:p>
        </p:txBody>
      </p:sp>
      <p:pic>
        <p:nvPicPr>
          <p:cNvPr id="1282" name="Picture 9" descr=""/>
          <p:cNvPicPr/>
          <p:nvPr/>
        </p:nvPicPr>
        <p:blipFill>
          <a:blip r:embed="rId2"/>
          <a:srcRect l="2381" t="0" r="4133" b="0"/>
          <a:stretch/>
        </p:blipFill>
        <p:spPr>
          <a:xfrm>
            <a:off x="1749960" y="0"/>
            <a:ext cx="8528760" cy="685764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TextShape 1"/>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284" name="TextShape 2"/>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Adding RIO to Your App</a:t>
            </a:r>
            <a:endParaRPr b="0" lang="en-US" sz="4400" spc="-1" strike="noStrike">
              <a:solidFill>
                <a:srgbClr val="ffffff"/>
              </a:solidFill>
              <a:latin typeface="Segoe UI Light"/>
            </a:endParaRPr>
          </a:p>
        </p:txBody>
      </p:sp>
      <p:grpSp>
        <p:nvGrpSpPr>
          <p:cNvPr id="1285" name="Group 3"/>
          <p:cNvGrpSpPr/>
          <p:nvPr/>
        </p:nvGrpSpPr>
        <p:grpSpPr>
          <a:xfrm>
            <a:off x="421560" y="1214640"/>
            <a:ext cx="11265120" cy="1007280"/>
            <a:chOff x="421560" y="1214640"/>
            <a:chExt cx="11265120" cy="1007280"/>
          </a:xfrm>
        </p:grpSpPr>
        <p:sp>
          <p:nvSpPr>
            <p:cNvPr id="1286" name="CustomShape 4"/>
            <p:cNvSpPr/>
            <p:nvPr/>
          </p:nvSpPr>
          <p:spPr>
            <a:xfrm>
              <a:off x="421560" y="1214640"/>
              <a:ext cx="11265120" cy="1007280"/>
            </a:xfrm>
            <a:prstGeom prst="rect">
              <a:avLst/>
            </a:prstGeom>
            <a:solidFill>
              <a:srgbClr val="65bc46"/>
            </a:solidFill>
            <a:ln w="25560">
              <a:solidFill>
                <a:srgbClr val="65bc46"/>
              </a:solidFill>
              <a:round/>
            </a:ln>
          </p:spPr>
          <p:style>
            <a:lnRef idx="0"/>
            <a:fillRef idx="0"/>
            <a:effectRef idx="0"/>
            <a:fontRef idx="minor"/>
          </p:style>
        </p:sp>
        <p:sp>
          <p:nvSpPr>
            <p:cNvPr id="1287" name="CustomShape 5"/>
            <p:cNvSpPr/>
            <p:nvPr/>
          </p:nvSpPr>
          <p:spPr>
            <a:xfrm>
              <a:off x="421560" y="1214640"/>
              <a:ext cx="11265120" cy="1007280"/>
            </a:xfrm>
            <a:prstGeom prst="rect">
              <a:avLst/>
            </a:prstGeom>
            <a:noFill/>
            <a:ln>
              <a:noFill/>
            </a:ln>
          </p:spPr>
          <p:style>
            <a:lnRef idx="0"/>
            <a:fillRef idx="0"/>
            <a:effectRef idx="0"/>
            <a:fontRef idx="minor"/>
          </p:style>
          <p:txBody>
            <a:bodyPr lIns="185040" rIns="185040" tIns="105840" bIns="105840" anchor="ctr"/>
            <a:p>
              <a:pPr>
                <a:lnSpc>
                  <a:spcPct val="90000"/>
                </a:lnSpc>
                <a:spcAft>
                  <a:spcPts val="981"/>
                </a:spcAft>
              </a:pPr>
              <a:r>
                <a:rPr b="0" lang="de-AT" sz="2800" spc="-1" strike="noStrike">
                  <a:solidFill>
                    <a:srgbClr val="232323"/>
                  </a:solidFill>
                  <a:latin typeface="Segoe UI Semibold"/>
                </a:rPr>
                <a:t>Determine if your system supports RIO at run-time</a:t>
              </a:r>
              <a:endParaRPr b="0" lang="de-AT" sz="2800" spc="-1" strike="noStrike">
                <a:latin typeface="Arial"/>
              </a:endParaRPr>
            </a:p>
          </p:txBody>
        </p:sp>
      </p:grpSp>
      <p:grpSp>
        <p:nvGrpSpPr>
          <p:cNvPr id="1288" name="Group 6"/>
          <p:cNvGrpSpPr/>
          <p:nvPr/>
        </p:nvGrpSpPr>
        <p:grpSpPr>
          <a:xfrm>
            <a:off x="421560" y="2222280"/>
            <a:ext cx="11265120" cy="1416240"/>
            <a:chOff x="421560" y="2222280"/>
            <a:chExt cx="11265120" cy="1416240"/>
          </a:xfrm>
        </p:grpSpPr>
        <p:sp>
          <p:nvSpPr>
            <p:cNvPr id="1289" name="CustomShape 7"/>
            <p:cNvSpPr/>
            <p:nvPr/>
          </p:nvSpPr>
          <p:spPr>
            <a:xfrm>
              <a:off x="421560" y="2222280"/>
              <a:ext cx="11265120" cy="1416240"/>
            </a:xfrm>
            <a:prstGeom prst="rect">
              <a:avLst/>
            </a:prstGeom>
            <a:solidFill>
              <a:srgbClr val="d3e7cf"/>
            </a:solidFill>
            <a:ln w="25560">
              <a:solidFill>
                <a:srgbClr val="d3e7cf"/>
              </a:solidFill>
              <a:round/>
            </a:ln>
          </p:spPr>
          <p:style>
            <a:lnRef idx="0"/>
            <a:fillRef idx="0"/>
            <a:effectRef idx="0"/>
            <a:fontRef idx="minor"/>
          </p:style>
        </p:sp>
        <p:sp>
          <p:nvSpPr>
            <p:cNvPr id="1290" name="CustomShape 8"/>
            <p:cNvSpPr/>
            <p:nvPr/>
          </p:nvSpPr>
          <p:spPr>
            <a:xfrm>
              <a:off x="421560" y="2222280"/>
              <a:ext cx="11265120" cy="1416240"/>
            </a:xfrm>
            <a:prstGeom prst="rect">
              <a:avLst/>
            </a:prstGeom>
            <a:noFill/>
            <a:ln>
              <a:noFill/>
            </a:ln>
          </p:spPr>
          <p:style>
            <a:lnRef idx="0"/>
            <a:fillRef idx="0"/>
            <a:effectRef idx="0"/>
            <a:fontRef idx="minor"/>
          </p:style>
          <p:txBody>
            <a:bodyPr lIns="106560" rIns="142200" tIns="106560" bIns="160200"/>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Check Windows version information.</a:t>
              </a:r>
              <a:endParaRPr b="0" lang="de-AT" sz="2400" spc="-1" strike="noStrike">
                <a:latin typeface="Arial"/>
              </a:endParaRPr>
            </a:p>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Attempt to create a RIO socket. This will fail if RIO is not supported.</a:t>
              </a:r>
              <a:endParaRPr b="0" lang="de-AT" sz="2400" spc="-1" strike="noStrike">
                <a:latin typeface="Arial"/>
              </a:endParaRPr>
            </a:p>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Attempt to retrieve the RIO Function Extensions.  This will fail if RIO is not supported.</a:t>
              </a:r>
              <a:endParaRPr b="0" lang="de-AT" sz="2400" spc="-1" strike="noStrike">
                <a:latin typeface="Arial"/>
              </a:endParaRPr>
            </a:p>
          </p:txBody>
        </p:sp>
      </p:grpSp>
      <p:grpSp>
        <p:nvGrpSpPr>
          <p:cNvPr id="1291" name="Group 9"/>
          <p:cNvGrpSpPr/>
          <p:nvPr/>
        </p:nvGrpSpPr>
        <p:grpSpPr>
          <a:xfrm>
            <a:off x="421560" y="3872160"/>
            <a:ext cx="11265120" cy="1007280"/>
            <a:chOff x="421560" y="3872160"/>
            <a:chExt cx="11265120" cy="1007280"/>
          </a:xfrm>
        </p:grpSpPr>
        <p:sp>
          <p:nvSpPr>
            <p:cNvPr id="1292" name="CustomShape 10"/>
            <p:cNvSpPr/>
            <p:nvPr/>
          </p:nvSpPr>
          <p:spPr>
            <a:xfrm>
              <a:off x="421560" y="3872160"/>
              <a:ext cx="11265120" cy="1007280"/>
            </a:xfrm>
            <a:prstGeom prst="rect">
              <a:avLst/>
            </a:prstGeom>
            <a:solidFill>
              <a:srgbClr val="65bc46"/>
            </a:solidFill>
            <a:ln w="25560">
              <a:solidFill>
                <a:srgbClr val="65bc46"/>
              </a:solidFill>
              <a:round/>
            </a:ln>
          </p:spPr>
          <p:style>
            <a:lnRef idx="0"/>
            <a:fillRef idx="0"/>
            <a:effectRef idx="0"/>
            <a:fontRef idx="minor"/>
          </p:style>
        </p:sp>
        <p:sp>
          <p:nvSpPr>
            <p:cNvPr id="1293" name="CustomShape 11"/>
            <p:cNvSpPr/>
            <p:nvPr/>
          </p:nvSpPr>
          <p:spPr>
            <a:xfrm>
              <a:off x="421560" y="3872160"/>
              <a:ext cx="11265120" cy="1007280"/>
            </a:xfrm>
            <a:prstGeom prst="rect">
              <a:avLst/>
            </a:prstGeom>
            <a:noFill/>
            <a:ln>
              <a:noFill/>
            </a:ln>
          </p:spPr>
          <p:style>
            <a:lnRef idx="0"/>
            <a:fillRef idx="0"/>
            <a:effectRef idx="0"/>
            <a:fontRef idx="minor"/>
          </p:style>
          <p:txBody>
            <a:bodyPr lIns="185040" rIns="185040" tIns="105840" bIns="105840" anchor="ctr"/>
            <a:p>
              <a:pPr>
                <a:lnSpc>
                  <a:spcPct val="90000"/>
                </a:lnSpc>
                <a:spcAft>
                  <a:spcPts val="981"/>
                </a:spcAft>
              </a:pPr>
              <a:r>
                <a:rPr b="0" lang="de-AT" sz="2800" spc="-1" strike="noStrike">
                  <a:solidFill>
                    <a:srgbClr val="232323"/>
                  </a:solidFill>
                  <a:latin typeface="Segoe UI Semibold"/>
                </a:rPr>
                <a:t>You can include RIO code in your app safely</a:t>
              </a:r>
              <a:endParaRPr b="0" lang="de-AT" sz="2800" spc="-1" strike="noStrike">
                <a:latin typeface="Arial"/>
              </a:endParaRPr>
            </a:p>
            <a:p>
              <a:pPr>
                <a:lnSpc>
                  <a:spcPct val="90000"/>
                </a:lnSpc>
                <a:spcAft>
                  <a:spcPts val="981"/>
                </a:spcAft>
              </a:pPr>
              <a:r>
                <a:rPr b="0" lang="de-AT" sz="2800" spc="-1" strike="noStrike">
                  <a:solidFill>
                    <a:srgbClr val="232323"/>
                  </a:solidFill>
                  <a:latin typeface="Segoe UI Semibold"/>
                </a:rPr>
                <a:t>	</a:t>
              </a:r>
              <a:r>
                <a:rPr b="0" lang="de-AT" sz="2800" spc="-1" strike="noStrike">
                  <a:solidFill>
                    <a:srgbClr val="232323"/>
                  </a:solidFill>
                  <a:latin typeface="Segoe UI Semibold"/>
                </a:rPr>
                <a:t>…</a:t>
              </a:r>
              <a:r>
                <a:rPr b="0" lang="de-AT" sz="2800" spc="-1" strike="noStrike">
                  <a:solidFill>
                    <a:srgbClr val="232323"/>
                  </a:solidFill>
                  <a:latin typeface="Segoe UI Semibold"/>
                </a:rPr>
                <a:t>even if the runtime platform doesn’t support RIO</a:t>
              </a:r>
              <a:endParaRPr b="0" lang="de-AT" sz="2800" spc="-1" strike="noStrike">
                <a:latin typeface="Arial"/>
              </a:endParaRPr>
            </a:p>
          </p:txBody>
        </p:sp>
      </p:grpSp>
      <p:grpSp>
        <p:nvGrpSpPr>
          <p:cNvPr id="1294" name="Group 12"/>
          <p:cNvGrpSpPr/>
          <p:nvPr/>
        </p:nvGrpSpPr>
        <p:grpSpPr>
          <a:xfrm>
            <a:off x="421560" y="4879800"/>
            <a:ext cx="11265120" cy="1593720"/>
            <a:chOff x="421560" y="4879800"/>
            <a:chExt cx="11265120" cy="1593720"/>
          </a:xfrm>
        </p:grpSpPr>
        <p:sp>
          <p:nvSpPr>
            <p:cNvPr id="1295" name="CustomShape 13"/>
            <p:cNvSpPr/>
            <p:nvPr/>
          </p:nvSpPr>
          <p:spPr>
            <a:xfrm>
              <a:off x="421560" y="4879800"/>
              <a:ext cx="11265120" cy="1593720"/>
            </a:xfrm>
            <a:prstGeom prst="rect">
              <a:avLst/>
            </a:prstGeom>
            <a:solidFill>
              <a:srgbClr val="d3e7cf"/>
            </a:solidFill>
            <a:ln w="25560">
              <a:solidFill>
                <a:srgbClr val="d3e7cf"/>
              </a:solidFill>
              <a:round/>
            </a:ln>
          </p:spPr>
          <p:style>
            <a:lnRef idx="0"/>
            <a:fillRef idx="0"/>
            <a:effectRef idx="0"/>
            <a:fontRef idx="minor"/>
          </p:style>
        </p:sp>
        <p:sp>
          <p:nvSpPr>
            <p:cNvPr id="1296" name="CustomShape 14"/>
            <p:cNvSpPr/>
            <p:nvPr/>
          </p:nvSpPr>
          <p:spPr>
            <a:xfrm>
              <a:off x="421560" y="4879800"/>
              <a:ext cx="11265120" cy="1452240"/>
            </a:xfrm>
            <a:prstGeom prst="rect">
              <a:avLst/>
            </a:prstGeom>
            <a:noFill/>
            <a:ln>
              <a:noFill/>
            </a:ln>
          </p:spPr>
          <p:style>
            <a:lnRef idx="0"/>
            <a:fillRef idx="0"/>
            <a:effectRef idx="0"/>
            <a:fontRef idx="minor"/>
          </p:style>
          <p:txBody>
            <a:bodyPr lIns="106560" rIns="142200" tIns="106560" bIns="160200"/>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RIO Functionality won’t work – of course</a:t>
              </a:r>
              <a:endParaRPr b="0" lang="de-AT" sz="2400" spc="-1" strike="noStrike">
                <a:latin typeface="Arial"/>
              </a:endParaRPr>
            </a:p>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But no Runtime Linkage problems </a:t>
              </a:r>
              <a:endParaRPr b="0" lang="de-AT" sz="2400" spc="-1" strike="noStrike">
                <a:latin typeface="Arial"/>
              </a:endParaRPr>
            </a:p>
            <a:p>
              <a:pPr lvl="1" marL="228600" indent="-228240">
                <a:lnSpc>
                  <a:spcPct val="90000"/>
                </a:lnSpc>
                <a:spcAft>
                  <a:spcPts val="360"/>
                </a:spcAft>
                <a:buClr>
                  <a:srgbClr val="232323"/>
                </a:buClr>
                <a:buFont typeface="Symbol" charset="2"/>
                <a:buChar char=""/>
              </a:pPr>
              <a:r>
                <a:rPr b="0" lang="de-AT" sz="2400" spc="-1" strike="noStrike">
                  <a:solidFill>
                    <a:srgbClr val="232323"/>
                  </a:solidFill>
                  <a:latin typeface="Segoe UI Light"/>
                </a:rPr>
                <a:t>This also means you could develop your code on Windows 7 and copy it to Windows Server 8 machine for testing.</a:t>
              </a:r>
              <a:endParaRPr b="0" lang="de-AT" sz="2400" spc="-1" strike="noStrike">
                <a:latin typeface="Arial"/>
              </a:endParaRPr>
            </a:p>
          </p:txBody>
        </p:sp>
      </p:grpSp>
    </p:spTree>
  </p:cSld>
  <p:timing>
    <p:tnLst>
      <p:par>
        <p:cTn id="452" dur="indefinite" restart="never" nodeType="tmRoot">
          <p:childTnLst>
            <p:seq>
              <p:cTn id="453" dur="indefinite" nodeType="mainSeq">
                <p:childTnLst>
                  <p:par>
                    <p:cTn id="454" fill="hold">
                      <p:stCondLst>
                        <p:cond delay="indefinite"/>
                      </p:stCondLst>
                      <p:childTnLst>
                        <p:par>
                          <p:cTn id="455" fill="hold">
                            <p:stCondLst>
                              <p:cond delay="0"/>
                            </p:stCondLst>
                            <p:childTnLst>
                              <p:par>
                                <p:cTn id="456" nodeType="clickEffect" fill="hold" presetClass="entr" presetID="10">
                                  <p:stCondLst>
                                    <p:cond delay="0"/>
                                  </p:stCondLst>
                                  <p:childTnLst>
                                    <p:set>
                                      <p:cBhvr>
                                        <p:cTn id="457" dur="1" fill="hold">
                                          <p:stCondLst>
                                            <p:cond delay="0"/>
                                          </p:stCondLst>
                                        </p:cTn>
                                        <p:tgtEl>
                                          <p:spTgt spid="1291"/>
                                        </p:tgtEl>
                                        <p:attrNameLst>
                                          <p:attrName>style.visibility</p:attrName>
                                        </p:attrNameLst>
                                      </p:cBhvr>
                                      <p:to>
                                        <p:strVal val="visible"/>
                                      </p:to>
                                    </p:set>
                                    <p:animEffect filter="fade" transition="in">
                                      <p:cBhvr additive="repl">
                                        <p:cTn id="458" dur="500"/>
                                        <p:tgtEl>
                                          <p:spTgt spid="1291"/>
                                        </p:tgtEl>
                                      </p:cBhvr>
                                    </p:animEffect>
                                  </p:childTnLst>
                                </p:cTn>
                              </p:par>
                              <p:par>
                                <p:cTn id="459" nodeType="withEffect" fill="hold" presetClass="entr" presetID="10">
                                  <p:stCondLst>
                                    <p:cond delay="0"/>
                                  </p:stCondLst>
                                  <p:childTnLst>
                                    <p:set>
                                      <p:cBhvr>
                                        <p:cTn id="460" dur="1" fill="hold">
                                          <p:stCondLst>
                                            <p:cond delay="0"/>
                                          </p:stCondLst>
                                        </p:cTn>
                                        <p:tgtEl>
                                          <p:spTgt spid="1294"/>
                                        </p:tgtEl>
                                        <p:attrNameLst>
                                          <p:attrName>style.visibility</p:attrName>
                                        </p:attrNameLst>
                                      </p:cBhvr>
                                      <p:to>
                                        <p:strVal val="visible"/>
                                      </p:to>
                                    </p:set>
                                    <p:animEffect filter="fade" transition="in">
                                      <p:cBhvr additive="repl">
                                        <p:cTn id="461" dur="500"/>
                                        <p:tgtEl>
                                          <p:spTgt spid="129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TextShape 1"/>
          <p:cNvSpPr txBox="1"/>
          <p:nvPr/>
        </p:nvSpPr>
        <p:spPr>
          <a:xfrm>
            <a:off x="609480" y="1371600"/>
            <a:ext cx="10982520" cy="304560"/>
          </a:xfrm>
          <a:prstGeom prst="rect">
            <a:avLst/>
          </a:prstGeom>
          <a:noFill/>
          <a:ln>
            <a:noFill/>
          </a:ln>
        </p:spPr>
        <p:txBody>
          <a:bodyPr lIns="0" rIns="0" tIns="0" bIns="0" anchor="b"/>
          <a:p>
            <a:pPr>
              <a:lnSpc>
                <a:spcPct val="90000"/>
              </a:lnSpc>
              <a:spcBef>
                <a:spcPts val="320"/>
              </a:spcBef>
            </a:pPr>
            <a:r>
              <a:rPr b="1" lang="en-US" sz="1600" spc="-1" strike="noStrike" cap="all">
                <a:solidFill>
                  <a:srgbClr val="ffffff"/>
                </a:solidFill>
                <a:latin typeface="Segoe UI Light"/>
              </a:rPr>
              <a:t> </a:t>
            </a:r>
            <a:endParaRPr b="0" lang="en-US" sz="1600" spc="-1" strike="noStrike">
              <a:solidFill>
                <a:srgbClr val="ffffff"/>
              </a:solidFill>
              <a:latin typeface="Segoe UI Light"/>
            </a:endParaRPr>
          </a:p>
        </p:txBody>
      </p:sp>
      <p:sp>
        <p:nvSpPr>
          <p:cNvPr id="1298" name="TextShape 2"/>
          <p:cNvSpPr txBox="1"/>
          <p:nvPr/>
        </p:nvSpPr>
        <p:spPr>
          <a:xfrm>
            <a:off x="560520" y="249120"/>
            <a:ext cx="1103112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Adding RIO Sockets to Your App</a:t>
            </a:r>
            <a:endParaRPr b="0" lang="en-US" sz="4400" spc="-1" strike="noStrike">
              <a:solidFill>
                <a:srgbClr val="ffffff"/>
              </a:solidFill>
              <a:latin typeface="Segoe UI Light"/>
            </a:endParaRPr>
          </a:p>
        </p:txBody>
      </p:sp>
      <p:sp>
        <p:nvSpPr>
          <p:cNvPr id="1299" name="TextShape 3"/>
          <p:cNvSpPr txBox="1"/>
          <p:nvPr/>
        </p:nvSpPr>
        <p:spPr>
          <a:xfrm>
            <a:off x="609480" y="5943600"/>
            <a:ext cx="9547560" cy="304560"/>
          </a:xfrm>
          <a:prstGeom prst="rect">
            <a:avLst/>
          </a:prstGeom>
          <a:noFill/>
          <a:ln>
            <a:noFill/>
          </a:ln>
        </p:spPr>
        <p:txBody>
          <a:bodyPr lIns="0" rIns="0" tIns="0" bIns="0"/>
          <a:p>
            <a:pPr>
              <a:lnSpc>
                <a:spcPts val="1803"/>
              </a:lnSpc>
            </a:pPr>
            <a:r>
              <a:rPr b="0" lang="en-US" sz="1500" spc="-38" strike="noStrike">
                <a:solidFill>
                  <a:srgbClr val="ffffff"/>
                </a:solidFill>
                <a:latin typeface="Segoe UI Light"/>
              </a:rPr>
              <a:t> </a:t>
            </a:r>
            <a:endParaRPr b="0" lang="en-US" sz="1500" spc="-1" strike="noStrike">
              <a:solidFill>
                <a:srgbClr val="ffffff"/>
              </a:solidFill>
              <a:latin typeface="Segoe UI Light"/>
            </a:endParaRPr>
          </a:p>
        </p:txBody>
      </p:sp>
      <p:sp>
        <p:nvSpPr>
          <p:cNvPr id="1300" name="TextShape 4"/>
          <p:cNvSpPr txBox="1"/>
          <p:nvPr/>
        </p:nvSpPr>
        <p:spPr>
          <a:xfrm>
            <a:off x="341280" y="1135080"/>
            <a:ext cx="11586600" cy="5551920"/>
          </a:xfrm>
          <a:prstGeom prst="rect">
            <a:avLst/>
          </a:prstGeom>
          <a:noFill/>
          <a:ln>
            <a:noFill/>
          </a:ln>
        </p:spPr>
        <p:txBody>
          <a:bodyPr lIns="0" rIns="0" tIns="0" bIns="0"/>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Determine the style of completion you want</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Poll, IOCP, Event</a:t>
            </a:r>
            <a:endParaRPr b="0" lang="en-US" sz="28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Determine the sort of buffering you require</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Varies by receive rate</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May want to consider lock free lists, or per-NUMA node pools </a:t>
            </a:r>
            <a:endParaRPr b="0" lang="en-US" sz="28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Arrange for more asynchronous I/O where necessary</a:t>
            </a:r>
            <a:endParaRPr b="0" lang="en-US" sz="32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For UDP receive, you can’t rely on a large socket receive buffer with RIO</a:t>
            </a:r>
            <a:endParaRPr b="0" lang="en-US" sz="2800" spc="-1" strike="noStrike">
              <a:solidFill>
                <a:srgbClr val="ffffff"/>
              </a:solidFill>
              <a:latin typeface="Segoe UI Light"/>
            </a:endParaRPr>
          </a:p>
          <a:p>
            <a:pPr lvl="1" marL="855720" indent="-394920">
              <a:lnSpc>
                <a:spcPct val="90000"/>
              </a:lnSpc>
              <a:spcBef>
                <a:spcPts val="561"/>
              </a:spcBef>
              <a:buClr>
                <a:srgbClr val="ffffff"/>
              </a:buClr>
              <a:buSzPct val="90000"/>
              <a:buFont typeface="Arial"/>
              <a:buChar char="•"/>
            </a:pPr>
            <a:r>
              <a:rPr b="0" lang="en-US" sz="2800" spc="-1" strike="noStrike">
                <a:solidFill>
                  <a:srgbClr val="ffffff"/>
                </a:solidFill>
                <a:latin typeface="Segoe UI Light"/>
              </a:rPr>
              <a:t>You many need to post multiple asynchronous receives to create the necessary buffering for high rates of receive traffic</a:t>
            </a:r>
            <a:endParaRPr b="0" lang="en-US" sz="2800" spc="-1" strike="noStrike">
              <a:solidFill>
                <a:srgbClr val="ffffff"/>
              </a:solidFill>
              <a:latin typeface="Segoe UI Light"/>
            </a:endParaRPr>
          </a:p>
          <a:p>
            <a:pPr marL="460440" indent="-460080">
              <a:lnSpc>
                <a:spcPct val="90000"/>
              </a:lnSpc>
              <a:spcBef>
                <a:spcPts val="641"/>
              </a:spcBef>
              <a:buClr>
                <a:srgbClr val="ffffff"/>
              </a:buClr>
              <a:buSzPct val="90000"/>
              <a:buFont typeface="Arial"/>
              <a:buChar char="•"/>
            </a:pPr>
            <a:r>
              <a:rPr b="0" lang="en-US" sz="3200" spc="-1" strike="noStrike">
                <a:solidFill>
                  <a:srgbClr val="ffffff"/>
                </a:solidFill>
                <a:latin typeface="Segoe UI Light"/>
              </a:rPr>
              <a:t>Instrument your code with Concurrency Visualizer markers and/or ETW</a:t>
            </a:r>
            <a:endParaRPr b="0" lang="en-US" sz="3200" spc="-1" strike="noStrike">
              <a:solidFill>
                <a:srgbClr val="ffffff"/>
              </a:solidFill>
              <a:latin typeface="Segoe UI Light"/>
            </a:endParaRPr>
          </a:p>
        </p:txBody>
      </p:sp>
    </p:spTree>
  </p:cSld>
  <p:timing>
    <p:tnLst>
      <p:par>
        <p:cTn id="462" dur="indefinite" restart="never" nodeType="tmRoot">
          <p:childTnLst>
            <p:seq>
              <p:cTn id="463" dur="indefinite" nodeType="mainSeq">
                <p:childTnLst>
                  <p:par>
                    <p:cTn id="464" fill="hold">
                      <p:stCondLst>
                        <p:cond delay="indefinite"/>
                      </p:stCondLst>
                      <p:childTnLst>
                        <p:par>
                          <p:cTn id="465" fill="hold">
                            <p:stCondLst>
                              <p:cond delay="0"/>
                            </p:stCondLst>
                            <p:childTnLst>
                              <p:par>
                                <p:cTn id="466" nodeType="clickEffect" fill="hold" presetClass="entr" presetID="10">
                                  <p:stCondLst>
                                    <p:cond delay="0"/>
                                  </p:stCondLst>
                                  <p:childTnLst>
                                    <p:set>
                                      <p:cBhvr>
                                        <p:cTn id="467" dur="1" fill="hold">
                                          <p:stCondLst>
                                            <p:cond delay="0"/>
                                          </p:stCondLst>
                                        </p:cTn>
                                        <p:tgtEl>
                                          <p:spTgt spid="1300">
                                            <p:txEl>
                                              <p:pRg st="0" end="0"/>
                                            </p:txEl>
                                          </p:spTgt>
                                        </p:tgtEl>
                                        <p:attrNameLst>
                                          <p:attrName>style.visibility</p:attrName>
                                        </p:attrNameLst>
                                      </p:cBhvr>
                                      <p:to>
                                        <p:strVal val="visible"/>
                                      </p:to>
                                    </p:set>
                                    <p:animEffect filter="fade" transition="in">
                                      <p:cBhvr additive="repl">
                                        <p:cTn id="468" dur="500"/>
                                        <p:tgtEl>
                                          <p:spTgt spid="1300">
                                            <p:txEl>
                                              <p:pRg st="0" end="0"/>
                                            </p:txEl>
                                          </p:spTgt>
                                        </p:tgtEl>
                                      </p:cBhvr>
                                    </p:animEffect>
                                  </p:childTnLst>
                                </p:cTn>
                              </p:par>
                              <p:par>
                                <p:cTn id="469" nodeType="withEffect" fill="hold" presetClass="entr" presetID="10">
                                  <p:stCondLst>
                                    <p:cond delay="0"/>
                                  </p:stCondLst>
                                  <p:childTnLst>
                                    <p:set>
                                      <p:cBhvr>
                                        <p:cTn id="470" dur="1" fill="hold">
                                          <p:stCondLst>
                                            <p:cond delay="0"/>
                                          </p:stCondLst>
                                        </p:cTn>
                                        <p:tgtEl>
                                          <p:spTgt spid="1300">
                                            <p:txEl>
                                              <p:pRg st="1" end="1"/>
                                            </p:txEl>
                                          </p:spTgt>
                                        </p:tgtEl>
                                        <p:attrNameLst>
                                          <p:attrName>style.visibility</p:attrName>
                                        </p:attrNameLst>
                                      </p:cBhvr>
                                      <p:to>
                                        <p:strVal val="visible"/>
                                      </p:to>
                                    </p:set>
                                    <p:animEffect filter="fade" transition="in">
                                      <p:cBhvr additive="repl">
                                        <p:cTn id="471" dur="500"/>
                                        <p:tgtEl>
                                          <p:spTgt spid="1300">
                                            <p:txEl>
                                              <p:pRg st="1" end="1"/>
                                            </p:txEl>
                                          </p:spTgt>
                                        </p:tgtEl>
                                      </p:cBhvr>
                                    </p:animEffect>
                                  </p:childTnLst>
                                </p:cTn>
                              </p:par>
                            </p:childTnLst>
                          </p:cTn>
                        </p:par>
                      </p:childTnLst>
                    </p:cTn>
                  </p:par>
                  <p:par>
                    <p:cTn id="472" fill="hold">
                      <p:stCondLst>
                        <p:cond delay="indefinite"/>
                      </p:stCondLst>
                      <p:childTnLst>
                        <p:par>
                          <p:cTn id="473" fill="hold">
                            <p:stCondLst>
                              <p:cond delay="0"/>
                            </p:stCondLst>
                            <p:childTnLst>
                              <p:par>
                                <p:cTn id="474" nodeType="clickEffect" fill="hold" presetClass="entr" presetID="10">
                                  <p:stCondLst>
                                    <p:cond delay="0"/>
                                  </p:stCondLst>
                                  <p:childTnLst>
                                    <p:set>
                                      <p:cBhvr>
                                        <p:cTn id="475" dur="1" fill="hold">
                                          <p:stCondLst>
                                            <p:cond delay="0"/>
                                          </p:stCondLst>
                                        </p:cTn>
                                        <p:tgtEl>
                                          <p:spTgt spid="1300">
                                            <p:txEl>
                                              <p:pRg st="2" end="2"/>
                                            </p:txEl>
                                          </p:spTgt>
                                        </p:tgtEl>
                                        <p:attrNameLst>
                                          <p:attrName>style.visibility</p:attrName>
                                        </p:attrNameLst>
                                      </p:cBhvr>
                                      <p:to>
                                        <p:strVal val="visible"/>
                                      </p:to>
                                    </p:set>
                                    <p:animEffect filter="fade" transition="in">
                                      <p:cBhvr additive="repl">
                                        <p:cTn id="476" dur="500"/>
                                        <p:tgtEl>
                                          <p:spTgt spid="1300">
                                            <p:txEl>
                                              <p:pRg st="2" end="2"/>
                                            </p:txEl>
                                          </p:spTgt>
                                        </p:tgtEl>
                                      </p:cBhvr>
                                    </p:animEffect>
                                  </p:childTnLst>
                                </p:cTn>
                              </p:par>
                              <p:par>
                                <p:cTn id="477" nodeType="withEffect" fill="hold" presetClass="entr" presetID="10">
                                  <p:stCondLst>
                                    <p:cond delay="0"/>
                                  </p:stCondLst>
                                  <p:childTnLst>
                                    <p:set>
                                      <p:cBhvr>
                                        <p:cTn id="478" dur="1" fill="hold">
                                          <p:stCondLst>
                                            <p:cond delay="0"/>
                                          </p:stCondLst>
                                        </p:cTn>
                                        <p:tgtEl>
                                          <p:spTgt spid="1300">
                                            <p:txEl>
                                              <p:pRg st="3" end="3"/>
                                            </p:txEl>
                                          </p:spTgt>
                                        </p:tgtEl>
                                        <p:attrNameLst>
                                          <p:attrName>style.visibility</p:attrName>
                                        </p:attrNameLst>
                                      </p:cBhvr>
                                      <p:to>
                                        <p:strVal val="visible"/>
                                      </p:to>
                                    </p:set>
                                    <p:animEffect filter="fade" transition="in">
                                      <p:cBhvr additive="repl">
                                        <p:cTn id="479" dur="500"/>
                                        <p:tgtEl>
                                          <p:spTgt spid="1300">
                                            <p:txEl>
                                              <p:pRg st="3" end="3"/>
                                            </p:txEl>
                                          </p:spTgt>
                                        </p:tgtEl>
                                      </p:cBhvr>
                                    </p:animEffect>
                                  </p:childTnLst>
                                </p:cTn>
                              </p:par>
                              <p:par>
                                <p:cTn id="480" nodeType="withEffect" fill="hold" presetClass="entr" presetID="10">
                                  <p:stCondLst>
                                    <p:cond delay="0"/>
                                  </p:stCondLst>
                                  <p:childTnLst>
                                    <p:set>
                                      <p:cBhvr>
                                        <p:cTn id="481" dur="1" fill="hold">
                                          <p:stCondLst>
                                            <p:cond delay="0"/>
                                          </p:stCondLst>
                                        </p:cTn>
                                        <p:tgtEl>
                                          <p:spTgt spid="1300">
                                            <p:txEl>
                                              <p:pRg st="4" end="4"/>
                                            </p:txEl>
                                          </p:spTgt>
                                        </p:tgtEl>
                                        <p:attrNameLst>
                                          <p:attrName>style.visibility</p:attrName>
                                        </p:attrNameLst>
                                      </p:cBhvr>
                                      <p:to>
                                        <p:strVal val="visible"/>
                                      </p:to>
                                    </p:set>
                                    <p:animEffect filter="fade" transition="in">
                                      <p:cBhvr additive="repl">
                                        <p:cTn id="482" dur="500"/>
                                        <p:tgtEl>
                                          <p:spTgt spid="1300">
                                            <p:txEl>
                                              <p:pRg st="4" end="4"/>
                                            </p:txEl>
                                          </p:spTgt>
                                        </p:tgtEl>
                                      </p:cBhvr>
                                    </p:animEffec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0">
                                  <p:stCondLst>
                                    <p:cond delay="0"/>
                                  </p:stCondLst>
                                  <p:childTnLst>
                                    <p:set>
                                      <p:cBhvr>
                                        <p:cTn id="486" dur="1" fill="hold">
                                          <p:stCondLst>
                                            <p:cond delay="0"/>
                                          </p:stCondLst>
                                        </p:cTn>
                                        <p:tgtEl>
                                          <p:spTgt spid="1300">
                                            <p:txEl>
                                              <p:pRg st="5" end="5"/>
                                            </p:txEl>
                                          </p:spTgt>
                                        </p:tgtEl>
                                        <p:attrNameLst>
                                          <p:attrName>style.visibility</p:attrName>
                                        </p:attrNameLst>
                                      </p:cBhvr>
                                      <p:to>
                                        <p:strVal val="visible"/>
                                      </p:to>
                                    </p:set>
                                    <p:animEffect filter="fade" transition="in">
                                      <p:cBhvr additive="repl">
                                        <p:cTn id="487" dur="500"/>
                                        <p:tgtEl>
                                          <p:spTgt spid="1300">
                                            <p:txEl>
                                              <p:pRg st="5" end="5"/>
                                            </p:txEl>
                                          </p:spTgt>
                                        </p:tgtEl>
                                      </p:cBhvr>
                                    </p:animEffect>
                                  </p:childTnLst>
                                </p:cTn>
                              </p:par>
                              <p:par>
                                <p:cTn id="488" nodeType="withEffect" fill="hold" presetClass="entr" presetID="10">
                                  <p:stCondLst>
                                    <p:cond delay="0"/>
                                  </p:stCondLst>
                                  <p:childTnLst>
                                    <p:set>
                                      <p:cBhvr>
                                        <p:cTn id="489" dur="1" fill="hold">
                                          <p:stCondLst>
                                            <p:cond delay="0"/>
                                          </p:stCondLst>
                                        </p:cTn>
                                        <p:tgtEl>
                                          <p:spTgt spid="1300">
                                            <p:txEl>
                                              <p:pRg st="6" end="6"/>
                                            </p:txEl>
                                          </p:spTgt>
                                        </p:tgtEl>
                                        <p:attrNameLst>
                                          <p:attrName>style.visibility</p:attrName>
                                        </p:attrNameLst>
                                      </p:cBhvr>
                                      <p:to>
                                        <p:strVal val="visible"/>
                                      </p:to>
                                    </p:set>
                                    <p:animEffect filter="fade" transition="in">
                                      <p:cBhvr additive="repl">
                                        <p:cTn id="490" dur="500"/>
                                        <p:tgtEl>
                                          <p:spTgt spid="1300">
                                            <p:txEl>
                                              <p:pRg st="6" end="6"/>
                                            </p:txEl>
                                          </p:spTgt>
                                        </p:tgtEl>
                                      </p:cBhvr>
                                    </p:animEffect>
                                  </p:childTnLst>
                                </p:cTn>
                              </p:par>
                              <p:par>
                                <p:cTn id="491" nodeType="withEffect" fill="hold" presetClass="entr" presetID="10">
                                  <p:stCondLst>
                                    <p:cond delay="0"/>
                                  </p:stCondLst>
                                  <p:childTnLst>
                                    <p:set>
                                      <p:cBhvr>
                                        <p:cTn id="492" dur="1" fill="hold">
                                          <p:stCondLst>
                                            <p:cond delay="0"/>
                                          </p:stCondLst>
                                        </p:cTn>
                                        <p:tgtEl>
                                          <p:spTgt spid="1300">
                                            <p:txEl>
                                              <p:pRg st="7" end="7"/>
                                            </p:txEl>
                                          </p:spTgt>
                                        </p:tgtEl>
                                        <p:attrNameLst>
                                          <p:attrName>style.visibility</p:attrName>
                                        </p:attrNameLst>
                                      </p:cBhvr>
                                      <p:to>
                                        <p:strVal val="visible"/>
                                      </p:to>
                                    </p:set>
                                    <p:animEffect filter="fade" transition="in">
                                      <p:cBhvr additive="repl">
                                        <p:cTn id="493" dur="500"/>
                                        <p:tgtEl>
                                          <p:spTgt spid="1300">
                                            <p:txEl>
                                              <p:pRg st="7" end="7"/>
                                            </p:txEl>
                                          </p:spTgt>
                                        </p:tgtEl>
                                      </p:cBhvr>
                                    </p:animEffect>
                                  </p:childTnLst>
                                </p:cTn>
                              </p:par>
                            </p:childTnLst>
                          </p:cTn>
                        </p:par>
                      </p:childTnLst>
                    </p:cTn>
                  </p:par>
                  <p:par>
                    <p:cTn id="494" fill="hold">
                      <p:stCondLst>
                        <p:cond delay="indefinite"/>
                      </p:stCondLst>
                      <p:childTnLst>
                        <p:par>
                          <p:cTn id="495" fill="hold">
                            <p:stCondLst>
                              <p:cond delay="0"/>
                            </p:stCondLst>
                            <p:childTnLst>
                              <p:par>
                                <p:cTn id="496" nodeType="clickEffect" fill="hold" presetClass="entr" presetID="10">
                                  <p:stCondLst>
                                    <p:cond delay="0"/>
                                  </p:stCondLst>
                                  <p:childTnLst>
                                    <p:set>
                                      <p:cBhvr>
                                        <p:cTn id="497" dur="1" fill="hold">
                                          <p:stCondLst>
                                            <p:cond delay="0"/>
                                          </p:stCondLst>
                                        </p:cTn>
                                        <p:tgtEl>
                                          <p:spTgt spid="1300">
                                            <p:txEl>
                                              <p:pRg st="8" end="8"/>
                                            </p:txEl>
                                          </p:spTgt>
                                        </p:tgtEl>
                                        <p:attrNameLst>
                                          <p:attrName>style.visibility</p:attrName>
                                        </p:attrNameLst>
                                      </p:cBhvr>
                                      <p:to>
                                        <p:strVal val="visible"/>
                                      </p:to>
                                    </p:set>
                                    <p:animEffect filter="fade" transition="in">
                                      <p:cBhvr additive="repl">
                                        <p:cTn id="498" dur="500"/>
                                        <p:tgtEl>
                                          <p:spTgt spid="1300">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1" name="CustomShape 1"/>
          <p:cNvSpPr/>
          <p:nvPr/>
        </p:nvSpPr>
        <p:spPr>
          <a:xfrm>
            <a:off x="614160" y="3427560"/>
            <a:ext cx="7719120" cy="913320"/>
          </a:xfrm>
          <a:prstGeom prst="rect">
            <a:avLst/>
          </a:prstGeom>
          <a:noFill/>
          <a:ln>
            <a:noFill/>
          </a:ln>
        </p:spPr>
        <p:style>
          <a:lnRef idx="0"/>
          <a:fillRef idx="0"/>
          <a:effectRef idx="0"/>
          <a:fontRef idx="minor"/>
        </p:style>
        <p:txBody>
          <a:bodyPr lIns="90000" rIns="90000" tIns="45000" bIns="45000"/>
          <a:p>
            <a:pPr>
              <a:lnSpc>
                <a:spcPct val="100000"/>
              </a:lnSpc>
            </a:pPr>
            <a:r>
              <a:rPr b="0" lang="de-AT" sz="5400" spc="-1" strike="noStrike">
                <a:solidFill>
                  <a:srgbClr val="ffffff"/>
                </a:solidFill>
                <a:latin typeface="Segoe UI Light"/>
              </a:rPr>
              <a:t>Recap</a:t>
            </a:r>
            <a:endParaRPr b="0" lang="de-AT" sz="54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TextShape 1"/>
          <p:cNvSpPr txBox="1"/>
          <p:nvPr/>
        </p:nvSpPr>
        <p:spPr>
          <a:xfrm>
            <a:off x="1103760" y="2652840"/>
            <a:ext cx="10105200" cy="1990440"/>
          </a:xfrm>
          <a:prstGeom prst="rect">
            <a:avLst/>
          </a:prstGeom>
          <a:noFill/>
          <a:ln>
            <a:noFill/>
          </a:ln>
        </p:spPr>
        <p:txBody>
          <a:bodyPr lIns="0" rIns="0" tIns="0" bIns="0"/>
          <a:p>
            <a:pPr algn="ctr">
              <a:lnSpc>
                <a:spcPct val="90000"/>
              </a:lnSpc>
            </a:pPr>
            <a:r>
              <a:rPr b="0" lang="en-US" sz="4400" spc="-97" strike="noStrike">
                <a:solidFill>
                  <a:srgbClr val="ffffff"/>
                </a:solidFill>
                <a:latin typeface="Segoe UI Light"/>
              </a:rPr>
              <a:t>For many performance critical apps</a:t>
            </a:r>
            <a:br/>
            <a:r>
              <a:rPr b="0" lang="en-US" sz="4400" spc="-97" strike="noStrike">
                <a:solidFill>
                  <a:srgbClr val="ffffff"/>
                </a:solidFill>
                <a:latin typeface="Segoe UI Light"/>
              </a:rPr>
              <a:t>…every microsecond saved means money.</a:t>
            </a:r>
            <a:endParaRPr b="0" lang="en-US" sz="4400" spc="-1" strike="noStrike">
              <a:solidFill>
                <a:srgbClr val="ffffff"/>
              </a:solidFill>
              <a:latin typeface="Segoe UI Light"/>
            </a:endParaRPr>
          </a:p>
        </p:txBody>
      </p:sp>
    </p:spTree>
  </p:cSld>
  <p:transition>
    <p:fade/>
  </p:transition>
  <p:timing>
    <p:tnLst>
      <p:par>
        <p:cTn id="499" dur="indefinite" restart="never" nodeType="tmRoot">
          <p:childTnLst>
            <p:seq>
              <p:cTn id="500"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997200" y="3149640"/>
            <a:ext cx="9950760" cy="75060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Better Predictability</a:t>
            </a:r>
            <a:endParaRPr b="0" lang="de-AT" sz="2800" spc="-1" strike="noStrike">
              <a:latin typeface="Arial"/>
            </a:endParaRPr>
          </a:p>
        </p:txBody>
      </p:sp>
      <p:sp>
        <p:nvSpPr>
          <p:cNvPr id="1304" name="TextShape 2"/>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Windows Server 8 delivers</a:t>
            </a:r>
            <a:endParaRPr b="0" lang="en-US" sz="4400" spc="-1" strike="noStrike">
              <a:solidFill>
                <a:srgbClr val="ffffff"/>
              </a:solidFill>
              <a:latin typeface="Segoe UI Light"/>
            </a:endParaRPr>
          </a:p>
        </p:txBody>
      </p:sp>
      <p:sp>
        <p:nvSpPr>
          <p:cNvPr id="1305" name="CustomShape 3"/>
          <p:cNvSpPr/>
          <p:nvPr/>
        </p:nvSpPr>
        <p:spPr>
          <a:xfrm>
            <a:off x="1004760" y="1134720"/>
            <a:ext cx="9950760" cy="1184760"/>
          </a:xfrm>
          <a:prstGeom prst="rect">
            <a:avLst/>
          </a:prstGeom>
          <a:noFill/>
          <a:ln>
            <a:noFill/>
          </a:ln>
        </p:spPr>
        <p:style>
          <a:lnRef idx="0"/>
          <a:fillRef idx="0"/>
          <a:effectRef idx="0"/>
          <a:fontRef idx="minor"/>
        </p:style>
      </p:sp>
      <p:sp>
        <p:nvSpPr>
          <p:cNvPr id="1306" name="CustomShape 4"/>
          <p:cNvSpPr/>
          <p:nvPr/>
        </p:nvSpPr>
        <p:spPr>
          <a:xfrm>
            <a:off x="997200" y="1316880"/>
            <a:ext cx="9950760" cy="78300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Lower Latency</a:t>
            </a:r>
            <a:endParaRPr b="0" lang="de-AT" sz="2800" spc="-1" strike="noStrike">
              <a:latin typeface="Arial"/>
            </a:endParaRPr>
          </a:p>
        </p:txBody>
      </p:sp>
      <p:sp>
        <p:nvSpPr>
          <p:cNvPr id="1307" name="CustomShape 5"/>
          <p:cNvSpPr/>
          <p:nvPr/>
        </p:nvSpPr>
        <p:spPr>
          <a:xfrm>
            <a:off x="997200" y="4909320"/>
            <a:ext cx="9950760" cy="722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Higher Throughput</a:t>
            </a:r>
            <a:endParaRPr b="0" lang="de-AT" sz="2800" spc="-1" strike="noStrike">
              <a:latin typeface="Arial"/>
            </a:endParaRPr>
          </a:p>
        </p:txBody>
      </p:sp>
      <p:sp>
        <p:nvSpPr>
          <p:cNvPr id="1308" name="CustomShape 6"/>
          <p:cNvSpPr/>
          <p:nvPr/>
        </p:nvSpPr>
        <p:spPr>
          <a:xfrm>
            <a:off x="997200" y="2102040"/>
            <a:ext cx="9950760" cy="7830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RIO ~15 - </a:t>
            </a:r>
            <a:r>
              <a:rPr b="1" lang="de-AT" sz="2000" spc="-1" strike="noStrike">
                <a:solidFill>
                  <a:srgbClr val="232323"/>
                </a:solidFill>
                <a:latin typeface="Segoe UI Light"/>
              </a:rPr>
              <a:t>30% reduction </a:t>
            </a:r>
            <a:r>
              <a:rPr b="0" lang="de-AT" sz="2000" spc="-1" strike="noStrike">
                <a:solidFill>
                  <a:srgbClr val="232323"/>
                </a:solidFill>
                <a:latin typeface="Segoe UI Light"/>
              </a:rPr>
              <a:t>in latency</a:t>
            </a:r>
            <a:endParaRPr b="0" lang="de-AT" sz="2000" spc="-1" strike="noStrike">
              <a:latin typeface="Arial"/>
            </a:endParaRPr>
          </a:p>
        </p:txBody>
      </p:sp>
      <p:sp>
        <p:nvSpPr>
          <p:cNvPr id="1309" name="CustomShape 7"/>
          <p:cNvSpPr/>
          <p:nvPr/>
        </p:nvSpPr>
        <p:spPr>
          <a:xfrm>
            <a:off x="997200" y="3884040"/>
            <a:ext cx="9950760" cy="7506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Variability (stdev) reduced by a </a:t>
            </a:r>
            <a:r>
              <a:rPr b="1" lang="de-AT" sz="2000" spc="-1" strike="noStrike">
                <a:solidFill>
                  <a:srgbClr val="232323"/>
                </a:solidFill>
                <a:latin typeface="Segoe UI Light"/>
              </a:rPr>
              <a:t>factor of 7</a:t>
            </a:r>
            <a:endParaRPr b="0" lang="de-AT" sz="2000" spc="-1" strike="noStrike">
              <a:latin typeface="Arial"/>
            </a:endParaRPr>
          </a:p>
          <a:p>
            <a:pPr algn="ctr">
              <a:lnSpc>
                <a:spcPct val="90000"/>
              </a:lnSpc>
              <a:spcAft>
                <a:spcPts val="700"/>
              </a:spcAft>
            </a:pPr>
            <a:r>
              <a:rPr b="0" lang="de-AT" sz="2000" spc="-1" strike="noStrike">
                <a:solidFill>
                  <a:srgbClr val="232323"/>
                </a:solidFill>
                <a:latin typeface="Segoe UI Light"/>
              </a:rPr>
              <a:t>Maximum values reduced by a </a:t>
            </a:r>
            <a:r>
              <a:rPr b="1" lang="de-AT" sz="2000" spc="-1" strike="noStrike">
                <a:solidFill>
                  <a:srgbClr val="232323"/>
                </a:solidFill>
                <a:latin typeface="Segoe UI Light"/>
              </a:rPr>
              <a:t>factor of 5</a:t>
            </a:r>
            <a:endParaRPr b="0" lang="de-AT" sz="2000" spc="-1" strike="noStrike">
              <a:latin typeface="Arial"/>
            </a:endParaRPr>
          </a:p>
        </p:txBody>
      </p:sp>
      <p:sp>
        <p:nvSpPr>
          <p:cNvPr id="1310" name="CustomShape 8"/>
          <p:cNvSpPr/>
          <p:nvPr/>
        </p:nvSpPr>
        <p:spPr>
          <a:xfrm>
            <a:off x="988920" y="5631120"/>
            <a:ext cx="4936320" cy="72216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Windows Server 2008R2 sustains ~2 Million datagrams per second</a:t>
            </a:r>
            <a:endParaRPr b="0" lang="de-AT" sz="2000" spc="-1" strike="noStrike">
              <a:latin typeface="Arial"/>
            </a:endParaRPr>
          </a:p>
        </p:txBody>
      </p:sp>
      <p:sp>
        <p:nvSpPr>
          <p:cNvPr id="1311" name="CustomShape 9"/>
          <p:cNvSpPr/>
          <p:nvPr/>
        </p:nvSpPr>
        <p:spPr>
          <a:xfrm>
            <a:off x="5925240" y="5631120"/>
            <a:ext cx="5015160" cy="72216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With RIO, we have seen </a:t>
            </a:r>
            <a:r>
              <a:rPr b="1" lang="de-AT" sz="2000" spc="-1" strike="noStrike">
                <a:solidFill>
                  <a:srgbClr val="232323"/>
                </a:solidFill>
                <a:latin typeface="Segoe UI Light"/>
              </a:rPr>
              <a:t>double</a:t>
            </a:r>
            <a:r>
              <a:rPr b="0" lang="de-AT" sz="2000" spc="-1" strike="noStrike">
                <a:solidFill>
                  <a:srgbClr val="232323"/>
                </a:solidFill>
                <a:latin typeface="Segoe UI Light"/>
              </a:rPr>
              <a:t>  the datagrams per second</a:t>
            </a:r>
            <a:endParaRPr b="0" lang="de-AT" sz="2000" spc="-1" strike="noStrike">
              <a:latin typeface="Arial"/>
            </a:endParaRPr>
          </a:p>
        </p:txBody>
      </p:sp>
    </p:spTree>
  </p:cSld>
  <p:transition>
    <p:fade/>
  </p:transition>
  <p:timing>
    <p:tnLst>
      <p:par>
        <p:cTn id="501" dur="indefinite" restart="never" nodeType="tmRoot">
          <p:childTnLst>
            <p:seq>
              <p:cTn id="502"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CustomShape 1"/>
          <p:cNvSpPr/>
          <p:nvPr/>
        </p:nvSpPr>
        <p:spPr>
          <a:xfrm>
            <a:off x="592920" y="2455560"/>
            <a:ext cx="11148480" cy="2000160"/>
          </a:xfrm>
          <a:prstGeom prst="rect">
            <a:avLst/>
          </a:prstGeom>
          <a:noFill/>
          <a:ln>
            <a:noFill/>
          </a:ln>
        </p:spPr>
        <p:style>
          <a:lnRef idx="0"/>
          <a:fillRef idx="0"/>
          <a:effectRef idx="0"/>
          <a:fontRef idx="minor"/>
        </p:style>
      </p:sp>
      <p:sp>
        <p:nvSpPr>
          <p:cNvPr id="1313" name="CustomShape 2"/>
          <p:cNvSpPr/>
          <p:nvPr/>
        </p:nvSpPr>
        <p:spPr>
          <a:xfrm>
            <a:off x="563400" y="4094640"/>
            <a:ext cx="11148480" cy="2000160"/>
          </a:xfrm>
          <a:prstGeom prst="rect">
            <a:avLst/>
          </a:prstGeom>
          <a:noFill/>
          <a:ln>
            <a:noFill/>
          </a:ln>
        </p:spPr>
        <p:style>
          <a:lnRef idx="0"/>
          <a:fillRef idx="0"/>
          <a:effectRef idx="0"/>
          <a:fontRef idx="minor"/>
        </p:style>
      </p:sp>
      <p:sp>
        <p:nvSpPr>
          <p:cNvPr id="1314" name="TextShape 3"/>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Related sessions</a:t>
            </a:r>
            <a:endParaRPr b="0" lang="en-US" sz="4400" spc="-1" strike="noStrike">
              <a:solidFill>
                <a:srgbClr val="ffffff"/>
              </a:solidFill>
              <a:latin typeface="Segoe UI Light"/>
            </a:endParaRPr>
          </a:p>
        </p:txBody>
      </p:sp>
      <p:sp>
        <p:nvSpPr>
          <p:cNvPr id="1315" name="TextShape 4"/>
          <p:cNvSpPr txBox="1"/>
          <p:nvPr/>
        </p:nvSpPr>
        <p:spPr>
          <a:xfrm>
            <a:off x="519120" y="1447920"/>
            <a:ext cx="11148480" cy="2677320"/>
          </a:xfrm>
          <a:prstGeom prst="rect">
            <a:avLst/>
          </a:prstGeom>
          <a:noFill/>
          <a:ln>
            <a:noFill/>
          </a:ln>
        </p:spPr>
        <p:txBody>
          <a:bodyPr lIns="0" rIns="0" tIns="0" bIns="0"/>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[417] Windows Server 8 Performance and Improvements</a:t>
            </a:r>
            <a:endParaRPr b="0" lang="en-US" sz="3200" spc="-1" strike="noStrike">
              <a:solidFill>
                <a:srgbClr val="ffffff"/>
              </a:solidFill>
              <a:latin typeface="Segoe UI Light"/>
            </a:endParaRPr>
          </a:p>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[433] Network Acceleration &amp; Other NIC Technologies for the Datacenter </a:t>
            </a:r>
            <a:endParaRPr b="0" lang="en-US" sz="3200" spc="-1" strike="noStrike">
              <a:solidFill>
                <a:srgbClr val="ffffff"/>
              </a:solidFill>
              <a:latin typeface="Segoe UI Light"/>
            </a:endParaRPr>
          </a:p>
          <a:p>
            <a:pPr marL="460440" indent="-460080">
              <a:lnSpc>
                <a:spcPct val="90000"/>
              </a:lnSpc>
              <a:spcBef>
                <a:spcPts val="1800"/>
              </a:spcBef>
              <a:buClr>
                <a:srgbClr val="ffffff"/>
              </a:buClr>
              <a:buSzPct val="90000"/>
              <a:buFont typeface="Arial"/>
              <a:buChar char="•"/>
            </a:pPr>
            <a:r>
              <a:rPr b="0" lang="en-US" sz="3200" spc="-1" strike="noStrike">
                <a:solidFill>
                  <a:srgbClr val="ffffff"/>
                </a:solidFill>
                <a:latin typeface="Segoe UI Light"/>
              </a:rPr>
              <a:t>[565] Windows Networking with PowerShell: </a:t>
            </a:r>
            <a:br/>
            <a:r>
              <a:rPr b="0" lang="en-US" sz="3200" spc="-1" strike="noStrike">
                <a:solidFill>
                  <a:srgbClr val="ffffff"/>
                </a:solidFill>
                <a:latin typeface="Segoe UI Light"/>
              </a:rPr>
              <a:t>A Foundation for Datacenter Management </a:t>
            </a:r>
            <a:endParaRPr b="0" lang="en-US" sz="3200" spc="-1" strike="noStrike">
              <a:solidFill>
                <a:srgbClr val="ffffff"/>
              </a:solidFill>
              <a:latin typeface="Segoe UI Light"/>
            </a:endParaRPr>
          </a:p>
        </p:txBody>
      </p:sp>
    </p:spTree>
  </p:cSld>
  <p:transition>
    <p:fade/>
  </p:transition>
  <p:timing>
    <p:tnLst>
      <p:par>
        <p:cTn id="503" dur="indefinite" restart="never" nodeType="tmRoot">
          <p:childTnLst>
            <p:seq>
              <p:cTn id="504"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6" name="Picture 2" descr=""/>
          <p:cNvPicPr/>
          <p:nvPr/>
        </p:nvPicPr>
        <p:blipFill>
          <a:blip r:embed="rId1"/>
          <a:stretch/>
        </p:blipFill>
        <p:spPr>
          <a:xfrm>
            <a:off x="4321080" y="3130920"/>
            <a:ext cx="3546000" cy="596160"/>
          </a:xfrm>
          <a:prstGeom prst="rect">
            <a:avLst/>
          </a:prstGeom>
          <a:ln>
            <a:noFill/>
          </a:ln>
        </p:spPr>
      </p:pic>
      <p:sp>
        <p:nvSpPr>
          <p:cNvPr id="1317" name="CustomShape 1"/>
          <p:cNvSpPr/>
          <p:nvPr/>
        </p:nvSpPr>
        <p:spPr>
          <a:xfrm>
            <a:off x="507960" y="6083640"/>
            <a:ext cx="11172600" cy="411480"/>
          </a:xfrm>
          <a:prstGeom prst="rect">
            <a:avLst/>
          </a:prstGeom>
          <a:noFill/>
          <a:ln w="12600">
            <a:noFill/>
          </a:ln>
        </p:spPr>
        <p:style>
          <a:lnRef idx="0"/>
          <a:fillRef idx="0"/>
          <a:effectRef idx="0"/>
          <a:fontRef idx="minor"/>
        </p:style>
        <p:txBody>
          <a:bodyPr/>
          <a:p>
            <a:pPr algn="ctr">
              <a:lnSpc>
                <a:spcPct val="100000"/>
              </a:lnSpc>
            </a:pPr>
            <a:r>
              <a:rPr b="0" lang="de-AT" sz="700" spc="-1" strike="noStrike">
                <a:solidFill>
                  <a:srgbClr val="ffffff"/>
                </a:solidFill>
                <a:latin typeface="Segoe UI"/>
              </a:rPr>
              <a:t>© 2011 Microsoft Corporation. All rights reserved. Microsoft, Windows, Windows Vista and other product names are or may be registered trademarks and/or trademarks in the U.S. and/or other countries.</a:t>
            </a:r>
            <a:endParaRPr b="0" lang="de-AT" sz="700" spc="-1" strike="noStrike">
              <a:latin typeface="Arial"/>
            </a:endParaRPr>
          </a:p>
          <a:p>
            <a:pPr algn="ctr">
              <a:lnSpc>
                <a:spcPct val="100000"/>
              </a:lnSpc>
            </a:pPr>
            <a:r>
              <a:rPr b="0" lang="de-AT" sz="700" spc="-1" strike="noStrike">
                <a:solidFill>
                  <a:srgbClr val="ffffff"/>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de-AT" sz="7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TextShape 1"/>
          <p:cNvSpPr txBox="1"/>
          <p:nvPr/>
        </p:nvSpPr>
        <p:spPr>
          <a:xfrm>
            <a:off x="1103760" y="2652840"/>
            <a:ext cx="10105200" cy="1990440"/>
          </a:xfrm>
          <a:prstGeom prst="rect">
            <a:avLst/>
          </a:prstGeom>
          <a:noFill/>
          <a:ln>
            <a:noFill/>
          </a:ln>
        </p:spPr>
        <p:txBody>
          <a:bodyPr lIns="0" rIns="0" tIns="0" bIns="0"/>
          <a:p>
            <a:pPr algn="ctr">
              <a:lnSpc>
                <a:spcPct val="90000"/>
              </a:lnSpc>
            </a:pPr>
            <a:r>
              <a:rPr b="0" lang="en-US" sz="4400" spc="-97" strike="noStrike">
                <a:solidFill>
                  <a:srgbClr val="ffffff"/>
                </a:solidFill>
                <a:latin typeface="Segoe UI Light"/>
              </a:rPr>
              <a:t>For many performance critical apps</a:t>
            </a:r>
            <a:br/>
            <a:r>
              <a:rPr b="0" lang="en-US" sz="4400" spc="-97" strike="noStrike">
                <a:solidFill>
                  <a:srgbClr val="ffffff"/>
                </a:solidFill>
                <a:latin typeface="Segoe UI Light"/>
              </a:rPr>
              <a:t>…every microsecond saved means money</a:t>
            </a:r>
            <a:endParaRPr b="0" lang="en-US" sz="4400" spc="-1" strike="noStrike">
              <a:solidFill>
                <a:srgbClr val="ffffff"/>
              </a:solidFill>
              <a:latin typeface="Segoe UI Light"/>
            </a:endParaRPr>
          </a:p>
        </p:txBody>
      </p:sp>
    </p:spTree>
  </p:cSld>
  <p:transition>
    <p:fade/>
  </p:transition>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CustomShape 1"/>
          <p:cNvSpPr/>
          <p:nvPr/>
        </p:nvSpPr>
        <p:spPr>
          <a:xfrm>
            <a:off x="563400" y="4094640"/>
            <a:ext cx="11148480" cy="2000160"/>
          </a:xfrm>
          <a:prstGeom prst="rect">
            <a:avLst/>
          </a:prstGeom>
          <a:noFill/>
          <a:ln>
            <a:noFill/>
          </a:ln>
        </p:spPr>
        <p:style>
          <a:lnRef idx="0"/>
          <a:fillRef idx="0"/>
          <a:effectRef idx="0"/>
          <a:fontRef idx="minor"/>
        </p:style>
      </p:sp>
      <p:sp>
        <p:nvSpPr>
          <p:cNvPr id="782" name="TextShape 2"/>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In the past…</a:t>
            </a:r>
            <a:endParaRPr b="0" lang="en-US" sz="4400" spc="-1" strike="noStrike">
              <a:solidFill>
                <a:srgbClr val="ffffff"/>
              </a:solidFill>
              <a:latin typeface="Segoe UI Light"/>
            </a:endParaRPr>
          </a:p>
        </p:txBody>
      </p:sp>
      <p:graphicFrame>
        <p:nvGraphicFramePr>
          <p:cNvPr id="783" name="Table 3"/>
          <p:cNvGraphicFramePr/>
          <p:nvPr/>
        </p:nvGraphicFramePr>
        <p:xfrm>
          <a:off x="734760" y="2031120"/>
          <a:ext cx="2337480" cy="2646000"/>
        </p:xfrm>
        <a:graphic>
          <a:graphicData uri="http://schemas.openxmlformats.org/drawingml/2006/table">
            <a:tbl>
              <a:tblPr/>
              <a:tblGrid>
                <a:gridCol w="2337840"/>
              </a:tblGrid>
              <a:tr h="869040">
                <a:tc>
                  <a:txBody>
                    <a:bodyPr/>
                    <a:p>
                      <a:pPr>
                        <a:lnSpc>
                          <a:spcPct val="100000"/>
                        </a:lnSpc>
                      </a:pPr>
                      <a:r>
                        <a:rPr b="0" lang="de-AT" sz="2000" spc="-1" strike="noStrike">
                          <a:solidFill>
                            <a:srgbClr val="ffffff"/>
                          </a:solidFill>
                          <a:latin typeface="Segoe UI Light"/>
                        </a:rPr>
                        <a:t>Approach</a:t>
                      </a:r>
                      <a:endParaRPr b="0" lang="de-AT" sz="2000" spc="-1" strike="noStrike">
                        <a:latin typeface="Arial"/>
                      </a:endParaRPr>
                    </a:p>
                  </a:txBody>
                  <a:tcPr marL="91440" marR="91440">
                    <a:noFill/>
                  </a:tcPr>
                </a:tc>
              </a:tr>
              <a:tr h="731880">
                <a:tc>
                  <a:txBody>
                    <a:bodyPr/>
                    <a:p>
                      <a:pPr>
                        <a:lnSpc>
                          <a:spcPct val="100000"/>
                        </a:lnSpc>
                      </a:pPr>
                      <a:r>
                        <a:rPr b="0" lang="de-AT" sz="2000" spc="-1" strike="noStrike">
                          <a:solidFill>
                            <a:srgbClr val="000000"/>
                          </a:solidFill>
                          <a:latin typeface="Segoe UI Light"/>
                        </a:rPr>
                        <a:t>Sockets</a:t>
                      </a:r>
                      <a:endParaRPr b="0" lang="de-AT" sz="2000" spc="-1" strike="noStrike">
                        <a:latin typeface="Arial"/>
                      </a:endParaRPr>
                    </a:p>
                  </a:txBody>
                  <a:tcPr marL="91440" marR="91440">
                    <a:solidFill>
                      <a:srgbClr val="e0f2da"/>
                    </a:solidFill>
                  </a:tcPr>
                </a:tc>
              </a:tr>
              <a:tr h="1045440">
                <a:tc>
                  <a:txBody>
                    <a:bodyPr/>
                    <a:p>
                      <a:pPr>
                        <a:lnSpc>
                          <a:spcPct val="100000"/>
                        </a:lnSpc>
                      </a:pPr>
                      <a:r>
                        <a:rPr b="0" lang="de-AT" sz="2000" spc="-1" strike="noStrike">
                          <a:solidFill>
                            <a:srgbClr val="000000"/>
                          </a:solidFill>
                          <a:latin typeface="Segoe UI Light"/>
                        </a:rPr>
                        <a:t>Hardware Acceleration</a:t>
                      </a:r>
                      <a:endParaRPr b="0" lang="de-AT" sz="2000" spc="-1" strike="noStrike">
                        <a:latin typeface="Arial"/>
                      </a:endParaRPr>
                    </a:p>
                  </a:txBody>
                  <a:tcPr marL="91440" marR="91440">
                    <a:solidFill>
                      <a:srgbClr val="e0f2da"/>
                    </a:solidFill>
                  </a:tcPr>
                </a:tc>
              </a:tr>
            </a:tbl>
          </a:graphicData>
        </a:graphic>
      </p:graphicFrame>
      <p:graphicFrame>
        <p:nvGraphicFramePr>
          <p:cNvPr id="784" name="Table 4"/>
          <p:cNvGraphicFramePr/>
          <p:nvPr/>
        </p:nvGraphicFramePr>
        <p:xfrm>
          <a:off x="3068640" y="2031120"/>
          <a:ext cx="2325600" cy="2646000"/>
        </p:xfrm>
        <a:graphic>
          <a:graphicData uri="http://schemas.openxmlformats.org/drawingml/2006/table">
            <a:tbl>
              <a:tblPr/>
              <a:tblGrid>
                <a:gridCol w="2325960"/>
              </a:tblGrid>
              <a:tr h="869040">
                <a:tc>
                  <a:txBody>
                    <a:bodyPr/>
                    <a:p>
                      <a:pPr>
                        <a:lnSpc>
                          <a:spcPct val="100000"/>
                        </a:lnSpc>
                      </a:pPr>
                      <a:r>
                        <a:rPr b="0" lang="de-AT" sz="2000" spc="-1" strike="noStrike">
                          <a:solidFill>
                            <a:srgbClr val="ffffff"/>
                          </a:solidFill>
                          <a:latin typeface="Segoe UI Light"/>
                        </a:rPr>
                        <a:t>Application type</a:t>
                      </a:r>
                      <a:endParaRPr b="0" lang="de-AT" sz="2000" spc="-1" strike="noStrike">
                        <a:latin typeface="Arial"/>
                      </a:endParaRPr>
                    </a:p>
                  </a:txBody>
                  <a:tcPr marL="91440" marR="91440">
                    <a:noFill/>
                  </a:tcPr>
                </a:tc>
              </a:tr>
              <a:tr h="731880">
                <a:tc>
                  <a:txBody>
                    <a:bodyPr/>
                    <a:p>
                      <a:pPr>
                        <a:lnSpc>
                          <a:spcPct val="100000"/>
                        </a:lnSpc>
                      </a:pPr>
                      <a:r>
                        <a:rPr b="0" lang="de-AT" sz="2000" spc="-1" strike="noStrike">
                          <a:solidFill>
                            <a:srgbClr val="000000"/>
                          </a:solidFill>
                          <a:latin typeface="Segoe UI Light"/>
                        </a:rPr>
                        <a:t>General Apps</a:t>
                      </a:r>
                      <a:endParaRPr b="0" lang="de-AT" sz="2000" spc="-1" strike="noStrike">
                        <a:latin typeface="Arial"/>
                      </a:endParaRPr>
                    </a:p>
                  </a:txBody>
                  <a:tcPr marL="91440" marR="91440">
                    <a:solidFill>
                      <a:srgbClr val="e0f2da"/>
                    </a:solidFill>
                  </a:tcPr>
                </a:tc>
              </a:tr>
              <a:tr h="1045440">
                <a:tc>
                  <a:txBody>
                    <a:bodyPr/>
                    <a:p>
                      <a:pPr>
                        <a:lnSpc>
                          <a:spcPct val="100000"/>
                        </a:lnSpc>
                      </a:pPr>
                      <a:r>
                        <a:rPr b="0" lang="de-AT" sz="2000" spc="-1" strike="noStrike">
                          <a:solidFill>
                            <a:srgbClr val="000000"/>
                          </a:solidFill>
                          <a:latin typeface="Segoe UI Light"/>
                        </a:rPr>
                        <a:t>Low Latency</a:t>
                      </a:r>
                      <a:endParaRPr b="0" lang="de-AT" sz="2000" spc="-1" strike="noStrike">
                        <a:latin typeface="Arial"/>
                      </a:endParaRPr>
                    </a:p>
                    <a:p>
                      <a:pPr>
                        <a:lnSpc>
                          <a:spcPct val="100000"/>
                        </a:lnSpc>
                      </a:pPr>
                      <a:r>
                        <a:rPr b="0" lang="de-AT" sz="2000" spc="-1" strike="noStrike">
                          <a:solidFill>
                            <a:srgbClr val="000000"/>
                          </a:solidFill>
                          <a:latin typeface="Segoe UI Light"/>
                        </a:rPr>
                        <a:t>Apps</a:t>
                      </a:r>
                      <a:endParaRPr b="0" lang="de-AT" sz="2000" spc="-1" strike="noStrike">
                        <a:latin typeface="Arial"/>
                      </a:endParaRPr>
                    </a:p>
                  </a:txBody>
                  <a:tcPr marL="91440" marR="91440">
                    <a:solidFill>
                      <a:srgbClr val="e0f2da"/>
                    </a:solidFill>
                  </a:tcPr>
                </a:tc>
              </a:tr>
            </a:tbl>
          </a:graphicData>
        </a:graphic>
      </p:graphicFrame>
      <p:graphicFrame>
        <p:nvGraphicFramePr>
          <p:cNvPr id="785" name="Table 5"/>
          <p:cNvGraphicFramePr/>
          <p:nvPr/>
        </p:nvGraphicFramePr>
        <p:xfrm>
          <a:off x="5394960" y="2031120"/>
          <a:ext cx="2648160" cy="2646000"/>
        </p:xfrm>
        <a:graphic>
          <a:graphicData uri="http://schemas.openxmlformats.org/drawingml/2006/table">
            <a:tbl>
              <a:tblPr/>
              <a:tblGrid>
                <a:gridCol w="2648520"/>
              </a:tblGrid>
              <a:tr h="869040">
                <a:tc>
                  <a:txBody>
                    <a:bodyPr/>
                    <a:p>
                      <a:pPr>
                        <a:lnSpc>
                          <a:spcPct val="100000"/>
                        </a:lnSpc>
                      </a:pPr>
                      <a:r>
                        <a:rPr b="0" lang="de-AT" sz="2000" spc="-1" strike="noStrike">
                          <a:solidFill>
                            <a:srgbClr val="ffffff"/>
                          </a:solidFill>
                          <a:latin typeface="Segoe UI Light"/>
                        </a:rPr>
                        <a:t>Compatibility with UDP/TCP</a:t>
                      </a:r>
                      <a:endParaRPr b="0" lang="de-AT" sz="2000" spc="-1" strike="noStrike">
                        <a:latin typeface="Arial"/>
                      </a:endParaRPr>
                    </a:p>
                  </a:txBody>
                  <a:tcPr marL="91440" marR="91440">
                    <a:noFill/>
                  </a:tcPr>
                </a:tc>
              </a:tr>
              <a:tr h="731880">
                <a:tc>
                  <a:txBody>
                    <a:bodyPr/>
                    <a:p>
                      <a:pPr>
                        <a:lnSpc>
                          <a:spcPct val="100000"/>
                        </a:lnSpc>
                      </a:pPr>
                      <a:r>
                        <a:rPr b="0" lang="de-AT" sz="2000" spc="-1" strike="noStrike">
                          <a:solidFill>
                            <a:srgbClr val="000000"/>
                          </a:solidFill>
                          <a:latin typeface="Segoe UI Light"/>
                        </a:rPr>
                        <a:t>Yes</a:t>
                      </a:r>
                      <a:endParaRPr b="0" lang="de-AT" sz="2000" spc="-1" strike="noStrike">
                        <a:latin typeface="Arial"/>
                      </a:endParaRPr>
                    </a:p>
                  </a:txBody>
                  <a:tcPr marL="91440" marR="91440">
                    <a:solidFill>
                      <a:srgbClr val="e0f2da"/>
                    </a:solidFill>
                  </a:tcPr>
                </a:tc>
              </a:tr>
              <a:tr h="1045440">
                <a:tc>
                  <a:txBody>
                    <a:bodyPr/>
                    <a:p>
                      <a:pPr>
                        <a:lnSpc>
                          <a:spcPct val="100000"/>
                        </a:lnSpc>
                      </a:pPr>
                      <a:r>
                        <a:rPr b="0" lang="de-AT" sz="2000" spc="-1" strike="noStrike">
                          <a:solidFill>
                            <a:srgbClr val="000000"/>
                          </a:solidFill>
                          <a:latin typeface="Segoe UI Light"/>
                        </a:rPr>
                        <a:t>No</a:t>
                      </a:r>
                      <a:endParaRPr b="0" lang="de-AT" sz="2000" spc="-1" strike="noStrike">
                        <a:latin typeface="Arial"/>
                      </a:endParaRPr>
                    </a:p>
                  </a:txBody>
                  <a:tcPr marL="91440" marR="91440">
                    <a:solidFill>
                      <a:srgbClr val="e0f2da"/>
                    </a:solidFill>
                  </a:tcPr>
                </a:tc>
              </a:tr>
            </a:tbl>
          </a:graphicData>
        </a:graphic>
      </p:graphicFrame>
      <p:graphicFrame>
        <p:nvGraphicFramePr>
          <p:cNvPr id="786" name="Table 6"/>
          <p:cNvGraphicFramePr/>
          <p:nvPr/>
        </p:nvGraphicFramePr>
        <p:xfrm>
          <a:off x="8043480" y="2031120"/>
          <a:ext cx="3448440" cy="2646000"/>
        </p:xfrm>
        <a:graphic>
          <a:graphicData uri="http://schemas.openxmlformats.org/drawingml/2006/table">
            <a:tbl>
              <a:tblPr/>
              <a:tblGrid>
                <a:gridCol w="3448800"/>
              </a:tblGrid>
              <a:tr h="869040">
                <a:tc>
                  <a:txBody>
                    <a:bodyPr/>
                    <a:p>
                      <a:pPr>
                        <a:lnSpc>
                          <a:spcPct val="100000"/>
                        </a:lnSpc>
                      </a:pPr>
                      <a:r>
                        <a:rPr b="0" lang="de-AT" sz="2000" spc="-1" strike="noStrike">
                          <a:solidFill>
                            <a:srgbClr val="ffffff"/>
                          </a:solidFill>
                          <a:latin typeface="Segoe UI Light"/>
                        </a:rPr>
                        <a:t>Modifications</a:t>
                      </a:r>
                      <a:endParaRPr b="0" lang="de-AT" sz="2000" spc="-1" strike="noStrike">
                        <a:latin typeface="Arial"/>
                      </a:endParaRPr>
                    </a:p>
                  </a:txBody>
                  <a:tcPr marL="91440" marR="91440">
                    <a:noFill/>
                  </a:tcPr>
                </a:tc>
              </a:tr>
              <a:tr h="731880">
                <a:tc>
                  <a:txBody>
                    <a:bodyPr/>
                    <a:p>
                      <a:pPr>
                        <a:lnSpc>
                          <a:spcPct val="100000"/>
                        </a:lnSpc>
                      </a:pPr>
                      <a:r>
                        <a:rPr b="0" lang="de-AT" sz="2000" spc="-1" strike="noStrike">
                          <a:solidFill>
                            <a:srgbClr val="000000"/>
                          </a:solidFill>
                          <a:latin typeface="Segoe UI Light"/>
                        </a:rPr>
                        <a:t>N/A</a:t>
                      </a:r>
                      <a:endParaRPr b="0" lang="de-AT" sz="2000" spc="-1" strike="noStrike">
                        <a:latin typeface="Arial"/>
                      </a:endParaRPr>
                    </a:p>
                  </a:txBody>
                  <a:tcPr marL="91440" marR="91440">
                    <a:solidFill>
                      <a:srgbClr val="e0f2da"/>
                    </a:solidFill>
                  </a:tcPr>
                </a:tc>
              </a:tr>
              <a:tr h="1045440">
                <a:tc>
                  <a:txBody>
                    <a:bodyPr/>
                    <a:p>
                      <a:pPr>
                        <a:lnSpc>
                          <a:spcPct val="100000"/>
                        </a:lnSpc>
                      </a:pPr>
                      <a:r>
                        <a:rPr b="0" lang="de-AT" sz="2000" spc="-1" strike="noStrike">
                          <a:solidFill>
                            <a:srgbClr val="000000"/>
                          </a:solidFill>
                          <a:latin typeface="Segoe UI Light"/>
                        </a:rPr>
                        <a:t>Extensive</a:t>
                      </a:r>
                      <a:endParaRPr b="0" lang="de-AT" sz="2000" spc="-1" strike="noStrike">
                        <a:latin typeface="Arial"/>
                      </a:endParaRPr>
                    </a:p>
                  </a:txBody>
                  <a:tcPr marL="91440" marR="91440">
                    <a:solidFill>
                      <a:srgbClr val="e0f2da"/>
                    </a:solidFill>
                  </a:tcPr>
                </a:tc>
              </a:tr>
            </a:tbl>
          </a:graphicData>
        </a:graphic>
      </p:graphicFrame>
    </p:spTree>
  </p:cSld>
  <p:transition>
    <p:fade/>
  </p:transition>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0">
                                  <p:stCondLst>
                                    <p:cond delay="0"/>
                                  </p:stCondLst>
                                  <p:childTnLst>
                                    <p:set>
                                      <p:cBhvr>
                                        <p:cTn id="54" dur="1" fill="hold">
                                          <p:stCondLst>
                                            <p:cond delay="0"/>
                                          </p:stCondLst>
                                        </p:cTn>
                                        <p:tgtEl>
                                          <p:spTgt spid="784"/>
                                        </p:tgtEl>
                                        <p:attrNameLst>
                                          <p:attrName>style.visibility</p:attrName>
                                        </p:attrNameLst>
                                      </p:cBhvr>
                                      <p:to>
                                        <p:strVal val="visible"/>
                                      </p:to>
                                    </p:set>
                                    <p:animEffect filter="fade" transition="in">
                                      <p:cBhvr additive="repl">
                                        <p:cTn id="55" dur="500"/>
                                        <p:tgtEl>
                                          <p:spTgt spid="784"/>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785"/>
                                        </p:tgtEl>
                                        <p:attrNameLst>
                                          <p:attrName>style.visibility</p:attrName>
                                        </p:attrNameLst>
                                      </p:cBhvr>
                                      <p:to>
                                        <p:strVal val="visible"/>
                                      </p:to>
                                    </p:set>
                                    <p:animEffect filter="fade" transition="in">
                                      <p:cBhvr additive="repl">
                                        <p:cTn id="60" dur="500"/>
                                        <p:tgtEl>
                                          <p:spTgt spid="785"/>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0">
                                  <p:stCondLst>
                                    <p:cond delay="0"/>
                                  </p:stCondLst>
                                  <p:childTnLst>
                                    <p:set>
                                      <p:cBhvr>
                                        <p:cTn id="64" dur="1" fill="hold">
                                          <p:stCondLst>
                                            <p:cond delay="0"/>
                                          </p:stCondLst>
                                        </p:cTn>
                                        <p:tgtEl>
                                          <p:spTgt spid="786"/>
                                        </p:tgtEl>
                                        <p:attrNameLst>
                                          <p:attrName>style.visibility</p:attrName>
                                        </p:attrNameLst>
                                      </p:cBhvr>
                                      <p:to>
                                        <p:strVal val="visible"/>
                                      </p:to>
                                    </p:set>
                                    <p:animEffect filter="fade" transition="in">
                                      <p:cBhvr additive="repl">
                                        <p:cTn id="65" dur="500"/>
                                        <p:tgtEl>
                                          <p:spTgt spid="78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Windows Server 8</a:t>
            </a:r>
            <a:endParaRPr b="0" lang="en-US" sz="4400" spc="-1" strike="noStrike">
              <a:solidFill>
                <a:srgbClr val="ffffff"/>
              </a:solidFill>
              <a:latin typeface="Segoe UI Light"/>
            </a:endParaRPr>
          </a:p>
        </p:txBody>
      </p:sp>
      <p:graphicFrame>
        <p:nvGraphicFramePr>
          <p:cNvPr id="788" name="Table 2"/>
          <p:cNvGraphicFramePr/>
          <p:nvPr/>
        </p:nvGraphicFramePr>
        <p:xfrm>
          <a:off x="734760" y="3612600"/>
          <a:ext cx="10757160" cy="1108800"/>
        </p:xfrm>
        <a:graphic>
          <a:graphicData uri="http://schemas.openxmlformats.org/drawingml/2006/table">
            <a:tbl>
              <a:tblPr/>
              <a:tblGrid>
                <a:gridCol w="2336760"/>
                <a:gridCol w="2337840"/>
                <a:gridCol w="2601720"/>
                <a:gridCol w="3481200"/>
              </a:tblGrid>
              <a:tr h="1109160">
                <a:tc>
                  <a:txBody>
                    <a:bodyPr/>
                    <a:p>
                      <a:pPr>
                        <a:lnSpc>
                          <a:spcPct val="100000"/>
                        </a:lnSpc>
                      </a:pPr>
                      <a:r>
                        <a:rPr b="0" lang="de-AT" sz="2000" spc="-1" strike="noStrike">
                          <a:solidFill>
                            <a:srgbClr val="000000"/>
                          </a:solidFill>
                          <a:latin typeface="Segoe UI Light"/>
                        </a:rPr>
                        <a:t>Hardware Acceleration</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Low Latency</a:t>
                      </a:r>
                      <a:endParaRPr b="0" lang="de-AT" sz="2000" spc="-1" strike="noStrike">
                        <a:latin typeface="Arial"/>
                      </a:endParaRPr>
                    </a:p>
                    <a:p>
                      <a:pPr>
                        <a:lnSpc>
                          <a:spcPct val="100000"/>
                        </a:lnSpc>
                      </a:pPr>
                      <a:r>
                        <a:rPr b="0" lang="de-AT" sz="2000" spc="-1" strike="noStrike">
                          <a:solidFill>
                            <a:srgbClr val="000000"/>
                          </a:solidFill>
                          <a:latin typeface="Segoe UI Light"/>
                        </a:rPr>
                        <a:t>Apps</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No</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Extensive</a:t>
                      </a:r>
                      <a:endParaRPr b="0" lang="de-AT" sz="2000" spc="-1" strike="noStrike">
                        <a:latin typeface="Arial"/>
                      </a:endParaRPr>
                    </a:p>
                  </a:txBody>
                  <a:tcPr marL="91440" marR="91440">
                    <a:solidFill>
                      <a:srgbClr val="e0f2da"/>
                    </a:solidFill>
                  </a:tcPr>
                </a:tc>
              </a:tr>
            </a:tbl>
          </a:graphicData>
        </a:graphic>
      </p:graphicFrame>
      <p:sp>
        <p:nvSpPr>
          <p:cNvPr id="789" name="CustomShape 3"/>
          <p:cNvSpPr/>
          <p:nvPr/>
        </p:nvSpPr>
        <p:spPr>
          <a:xfrm>
            <a:off x="3061080" y="4186080"/>
            <a:ext cx="1607400" cy="700200"/>
          </a:xfrm>
          <a:prstGeom prst="rect">
            <a:avLst/>
          </a:prstGeom>
          <a:solidFill>
            <a:srgbClr val="e0f2da"/>
          </a:solidFill>
          <a:ln>
            <a:noFill/>
          </a:ln>
        </p:spPr>
        <p:style>
          <a:lnRef idx="0"/>
          <a:fillRef idx="0"/>
          <a:effectRef idx="0"/>
          <a:fontRef idx="minor"/>
        </p:style>
        <p:txBody>
          <a:bodyPr wrap="none" lIns="90000" rIns="90000" tIns="45000" bIns="45000"/>
          <a:p>
            <a:pPr>
              <a:lnSpc>
                <a:spcPct val="100000"/>
              </a:lnSpc>
            </a:pPr>
            <a:r>
              <a:rPr b="0" lang="de-AT" sz="2000" spc="-1" strike="noStrike">
                <a:solidFill>
                  <a:srgbClr val="000000"/>
                </a:solidFill>
                <a:latin typeface="Segoe UI Light"/>
              </a:rPr>
              <a:t>Extreme Low</a:t>
            </a:r>
            <a:endParaRPr b="0" lang="de-AT" sz="2000" spc="-1" strike="noStrike">
              <a:latin typeface="Arial"/>
            </a:endParaRPr>
          </a:p>
          <a:p>
            <a:pPr>
              <a:lnSpc>
                <a:spcPct val="100000"/>
              </a:lnSpc>
            </a:pPr>
            <a:r>
              <a:rPr b="0" lang="de-AT" sz="2000" spc="-1" strike="noStrike">
                <a:solidFill>
                  <a:srgbClr val="000000"/>
                </a:solidFill>
                <a:latin typeface="Segoe UI Light"/>
              </a:rPr>
              <a:t>Latency Apps</a:t>
            </a:r>
            <a:endParaRPr b="0" lang="de-AT" sz="2000" spc="-1" strike="noStrike">
              <a:latin typeface="Arial"/>
            </a:endParaRPr>
          </a:p>
        </p:txBody>
      </p:sp>
      <p:graphicFrame>
        <p:nvGraphicFramePr>
          <p:cNvPr id="790" name="Table 4"/>
          <p:cNvGraphicFramePr/>
          <p:nvPr/>
        </p:nvGraphicFramePr>
        <p:xfrm>
          <a:off x="734760" y="3612600"/>
          <a:ext cx="10757160" cy="570600"/>
        </p:xfrm>
        <a:graphic>
          <a:graphicData uri="http://schemas.openxmlformats.org/drawingml/2006/table">
            <a:tbl>
              <a:tblPr/>
              <a:tblGrid>
                <a:gridCol w="2295000"/>
                <a:gridCol w="2333520"/>
                <a:gridCol w="2647440"/>
                <a:gridCol w="3481560"/>
              </a:tblGrid>
              <a:tr h="570960">
                <a:tc>
                  <a:txBody>
                    <a:bodyPr/>
                    <a:p>
                      <a:pPr>
                        <a:lnSpc>
                          <a:spcPct val="100000"/>
                        </a:lnSpc>
                      </a:pPr>
                      <a:r>
                        <a:rPr b="1" lang="de-AT" sz="2000" spc="-1" strike="noStrike">
                          <a:solidFill>
                            <a:srgbClr val="000000"/>
                          </a:solidFill>
                          <a:latin typeface="Segoe UI Light"/>
                        </a:rPr>
                        <a:t>RIO Sockets</a:t>
                      </a:r>
                      <a:endParaRPr b="0" lang="de-AT" sz="2000" spc="-1" strike="noStrike">
                        <a:latin typeface="Arial"/>
                      </a:endParaRPr>
                    </a:p>
                  </a:txBody>
                  <a:tcPr marL="91440" marR="91440">
                    <a:solidFill>
                      <a:srgbClr val="ffffff"/>
                    </a:solidFill>
                  </a:tcPr>
                </a:tc>
                <a:tc>
                  <a:txBody>
                    <a:bodyPr/>
                    <a:p>
                      <a:pPr>
                        <a:lnSpc>
                          <a:spcPct val="100000"/>
                        </a:lnSpc>
                      </a:pPr>
                      <a:r>
                        <a:rPr b="0" lang="de-AT" sz="2000" spc="-1" strike="noStrike">
                          <a:solidFill>
                            <a:srgbClr val="000000"/>
                          </a:solidFill>
                          <a:latin typeface="Segoe UI Light"/>
                        </a:rPr>
                        <a:t>Low Latency Apps</a:t>
                      </a:r>
                      <a:endParaRPr b="0" lang="de-AT" sz="2000" spc="-1" strike="noStrike">
                        <a:latin typeface="Arial"/>
                      </a:endParaRPr>
                    </a:p>
                  </a:txBody>
                  <a:tcPr marL="91440" marR="91440">
                    <a:solidFill>
                      <a:srgbClr val="ffffff"/>
                    </a:solidFill>
                  </a:tcPr>
                </a:tc>
                <a:tc>
                  <a:txBody>
                    <a:bodyPr/>
                    <a:p>
                      <a:pPr>
                        <a:lnSpc>
                          <a:spcPct val="100000"/>
                        </a:lnSpc>
                      </a:pPr>
                      <a:r>
                        <a:rPr b="0" lang="de-AT" sz="2000" spc="-1" strike="noStrike">
                          <a:solidFill>
                            <a:srgbClr val="000000"/>
                          </a:solidFill>
                          <a:latin typeface="Segoe UI Light"/>
                        </a:rPr>
                        <a:t>Yes</a:t>
                      </a:r>
                      <a:endParaRPr b="0" lang="de-AT" sz="2000" spc="-1" strike="noStrike">
                        <a:latin typeface="Arial"/>
                      </a:endParaRPr>
                    </a:p>
                  </a:txBody>
                  <a:tcPr marL="91440" marR="91440">
                    <a:solidFill>
                      <a:srgbClr val="ffffff"/>
                    </a:solidFill>
                  </a:tcPr>
                </a:tc>
                <a:tc>
                  <a:txBody>
                    <a:bodyPr/>
                    <a:p>
                      <a:pPr>
                        <a:lnSpc>
                          <a:spcPct val="100000"/>
                        </a:lnSpc>
                      </a:pPr>
                      <a:r>
                        <a:rPr b="0" lang="de-AT" sz="2000" spc="-1" strike="noStrike">
                          <a:solidFill>
                            <a:srgbClr val="000000"/>
                          </a:solidFill>
                          <a:latin typeface="Segoe UI Light"/>
                        </a:rPr>
                        <a:t>Moderate</a:t>
                      </a:r>
                      <a:endParaRPr b="0" lang="de-AT" sz="2000" spc="-1" strike="noStrike">
                        <a:latin typeface="Arial"/>
                      </a:endParaRPr>
                    </a:p>
                  </a:txBody>
                  <a:tcPr marL="91440" marR="91440">
                    <a:solidFill>
                      <a:srgbClr val="ffffff"/>
                    </a:solidFill>
                  </a:tcPr>
                </a:tc>
              </a:tr>
            </a:tbl>
          </a:graphicData>
        </a:graphic>
      </p:graphicFrame>
      <p:graphicFrame>
        <p:nvGraphicFramePr>
          <p:cNvPr id="791" name="Table 5"/>
          <p:cNvGraphicFramePr/>
          <p:nvPr/>
        </p:nvGraphicFramePr>
        <p:xfrm>
          <a:off x="735120" y="2069640"/>
          <a:ext cx="10757160" cy="1546200"/>
        </p:xfrm>
        <a:graphic>
          <a:graphicData uri="http://schemas.openxmlformats.org/drawingml/2006/table">
            <a:tbl>
              <a:tblPr/>
              <a:tblGrid>
                <a:gridCol w="2336760"/>
                <a:gridCol w="2325240"/>
                <a:gridCol w="2647440"/>
                <a:gridCol w="3448080"/>
              </a:tblGrid>
              <a:tr h="801000">
                <a:tc>
                  <a:txBody>
                    <a:bodyPr/>
                    <a:p>
                      <a:pPr>
                        <a:lnSpc>
                          <a:spcPct val="100000"/>
                        </a:lnSpc>
                      </a:pPr>
                      <a:r>
                        <a:rPr b="0" lang="de-AT" sz="2000" spc="-1" strike="noStrike">
                          <a:solidFill>
                            <a:srgbClr val="ffffff"/>
                          </a:solidFill>
                          <a:latin typeface="Segoe UI Light"/>
                        </a:rPr>
                        <a:t>Approach</a:t>
                      </a:r>
                      <a:endParaRPr b="0" lang="de-AT" sz="2000" spc="-1" strike="noStrike">
                        <a:latin typeface="Arial"/>
                      </a:endParaRPr>
                    </a:p>
                  </a:txBody>
                  <a:tcPr marL="91440" marR="91440">
                    <a:noFill/>
                  </a:tcPr>
                </a:tc>
                <a:tc>
                  <a:txBody>
                    <a:bodyPr/>
                    <a:p>
                      <a:pPr>
                        <a:lnSpc>
                          <a:spcPct val="100000"/>
                        </a:lnSpc>
                      </a:pPr>
                      <a:r>
                        <a:rPr b="0" lang="de-AT" sz="2000" spc="-1" strike="noStrike">
                          <a:solidFill>
                            <a:srgbClr val="ffffff"/>
                          </a:solidFill>
                          <a:latin typeface="Segoe UI Light"/>
                        </a:rPr>
                        <a:t>Application Type</a:t>
                      </a:r>
                      <a:endParaRPr b="0" lang="de-AT" sz="2000" spc="-1" strike="noStrike">
                        <a:latin typeface="Arial"/>
                      </a:endParaRPr>
                    </a:p>
                  </a:txBody>
                  <a:tcPr marL="91440" marR="91440">
                    <a:noFill/>
                  </a:tcPr>
                </a:tc>
                <a:tc>
                  <a:txBody>
                    <a:bodyPr/>
                    <a:p>
                      <a:pPr>
                        <a:lnSpc>
                          <a:spcPct val="100000"/>
                        </a:lnSpc>
                      </a:pPr>
                      <a:r>
                        <a:rPr b="0" lang="de-AT" sz="2000" spc="-1" strike="noStrike">
                          <a:solidFill>
                            <a:srgbClr val="ffffff"/>
                          </a:solidFill>
                          <a:latin typeface="Segoe UI Light"/>
                        </a:rPr>
                        <a:t>Compatibility with UDP/TCP</a:t>
                      </a:r>
                      <a:endParaRPr b="0" lang="de-AT" sz="2000" spc="-1" strike="noStrike">
                        <a:latin typeface="Arial"/>
                      </a:endParaRPr>
                    </a:p>
                  </a:txBody>
                  <a:tcPr marL="91440" marR="91440">
                    <a:noFill/>
                  </a:tcPr>
                </a:tc>
                <a:tc>
                  <a:txBody>
                    <a:bodyPr/>
                    <a:p>
                      <a:pPr>
                        <a:lnSpc>
                          <a:spcPct val="100000"/>
                        </a:lnSpc>
                      </a:pPr>
                      <a:r>
                        <a:rPr b="0" lang="de-AT" sz="2000" spc="-1" strike="noStrike">
                          <a:solidFill>
                            <a:srgbClr val="ffffff"/>
                          </a:solidFill>
                          <a:latin typeface="Segoe UI Light"/>
                        </a:rPr>
                        <a:t>Modifications</a:t>
                      </a:r>
                      <a:endParaRPr b="0" lang="de-AT" sz="2000" spc="-1" strike="noStrike">
                        <a:latin typeface="Arial"/>
                      </a:endParaRPr>
                    </a:p>
                  </a:txBody>
                  <a:tcPr marL="91440" marR="91440">
                    <a:noFill/>
                  </a:tcPr>
                </a:tc>
              </a:tr>
              <a:tr h="745560">
                <a:tc>
                  <a:txBody>
                    <a:bodyPr/>
                    <a:p>
                      <a:pPr>
                        <a:lnSpc>
                          <a:spcPct val="100000"/>
                        </a:lnSpc>
                      </a:pPr>
                      <a:r>
                        <a:rPr b="0" lang="de-AT" sz="2000" spc="-1" strike="noStrike">
                          <a:solidFill>
                            <a:srgbClr val="000000"/>
                          </a:solidFill>
                          <a:latin typeface="Segoe UI Light"/>
                        </a:rPr>
                        <a:t>Sockets</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General Apps</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Yes</a:t>
                      </a:r>
                      <a:endParaRPr b="0" lang="de-AT" sz="2000" spc="-1" strike="noStrike">
                        <a:latin typeface="Arial"/>
                      </a:endParaRPr>
                    </a:p>
                  </a:txBody>
                  <a:tcPr marL="91440" marR="91440">
                    <a:solidFill>
                      <a:srgbClr val="e0f2da"/>
                    </a:solidFill>
                  </a:tcPr>
                </a:tc>
                <a:tc>
                  <a:txBody>
                    <a:bodyPr/>
                    <a:p>
                      <a:pPr>
                        <a:lnSpc>
                          <a:spcPct val="100000"/>
                        </a:lnSpc>
                      </a:pPr>
                      <a:r>
                        <a:rPr b="0" lang="de-AT" sz="2000" spc="-1" strike="noStrike">
                          <a:solidFill>
                            <a:srgbClr val="000000"/>
                          </a:solidFill>
                          <a:latin typeface="Segoe UI Light"/>
                        </a:rPr>
                        <a:t>N/A</a:t>
                      </a:r>
                      <a:endParaRPr b="0" lang="de-AT" sz="2000" spc="-1" strike="noStrike">
                        <a:latin typeface="Arial"/>
                      </a:endParaRPr>
                    </a:p>
                  </a:txBody>
                  <a:tcPr marL="91440" marR="91440">
                    <a:solidFill>
                      <a:srgbClr val="e0f2da"/>
                    </a:solidFill>
                  </a:tcPr>
                </a:tc>
              </a:tr>
            </a:tbl>
          </a:graphicData>
        </a:graphic>
      </p:graphicFrame>
    </p:spTree>
  </p:cSld>
  <p:transition>
    <p:fade/>
  </p:transition>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path" presetID="42">
                                  <p:stCondLst>
                                    <p:cond delay="0"/>
                                  </p:stCondLst>
                                  <p:childTnLst>
                                    <p:animMotion path="M -2.29167E-6 1.85185E-6 L -2.29167E-6 0.07916">
                                      <p:cBhvr>
                                        <p:cTn id="71" dur="2000" fill="hold"/>
                                        <p:tgtEl>
                                          <p:spTgt spid="788"/>
                                        </p:tgtEl>
                                      </p:cBhvr>
                                    </p:animMotion>
                                  </p:childTnLst>
                                </p:cTn>
                              </p:par>
                            </p:childTnLst>
                          </p:cTn>
                        </p:par>
                        <p:par>
                          <p:cTn id="72" fill="hold">
                            <p:stCondLst>
                              <p:cond delay="2000"/>
                            </p:stCondLst>
                            <p:childTnLst>
                              <p:par>
                                <p:cTn id="73" nodeType="afterEffect" fill="hold" presetClass="entr" presetID="1">
                                  <p:stCondLst>
                                    <p:cond delay="0"/>
                                  </p:stCondLst>
                                  <p:childTnLst>
                                    <p:set>
                                      <p:cBhvr>
                                        <p:cTn id="74" dur="1" fill="hold">
                                          <p:stCondLst>
                                            <p:cond delay="0"/>
                                          </p:stCondLst>
                                        </p:cTn>
                                        <p:tgtEl>
                                          <p:spTgt spid="7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790"/>
                                        </p:tgtEl>
                                        <p:attrNameLst>
                                          <p:attrName>style.visibility</p:attrName>
                                        </p:attrNameLst>
                                      </p:cBhvr>
                                      <p:to>
                                        <p:strVal val="visible"/>
                                      </p:to>
                                    </p:set>
                                    <p:animEffect filter="fade" transition="in">
                                      <p:cBhvr additive="repl">
                                        <p:cTn id="79" dur="500"/>
                                        <p:tgtEl>
                                          <p:spTgt spid="7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TextShape 1"/>
          <p:cNvSpPr txBox="1"/>
          <p:nvPr/>
        </p:nvSpPr>
        <p:spPr>
          <a:xfrm>
            <a:off x="1103760" y="2652840"/>
            <a:ext cx="10105200" cy="1990440"/>
          </a:xfrm>
          <a:prstGeom prst="rect">
            <a:avLst/>
          </a:prstGeom>
          <a:noFill/>
          <a:ln>
            <a:noFill/>
          </a:ln>
        </p:spPr>
        <p:txBody>
          <a:bodyPr lIns="0" rIns="0" tIns="0" bIns="0"/>
          <a:p>
            <a:pPr algn="ctr">
              <a:lnSpc>
                <a:spcPct val="90000"/>
              </a:lnSpc>
            </a:pPr>
            <a:r>
              <a:rPr b="0" lang="en-US" sz="4400" spc="-97" strike="noStrike">
                <a:solidFill>
                  <a:srgbClr val="ffffff"/>
                </a:solidFill>
                <a:latin typeface="Segoe UI Light"/>
              </a:rPr>
              <a:t>Your app must move data quickly</a:t>
            </a:r>
            <a:br/>
            <a:r>
              <a:rPr b="0" lang="en-US" sz="4400" spc="-97" strike="noStrike">
                <a:solidFill>
                  <a:srgbClr val="ffffff"/>
                </a:solidFill>
                <a:latin typeface="Segoe UI Light"/>
              </a:rPr>
              <a:t>…but you don’t want to rewrite your entire app or depend on custom hardware</a:t>
            </a:r>
            <a:endParaRPr b="0" lang="en-US" sz="4400" spc="-1" strike="noStrike">
              <a:solidFill>
                <a:srgbClr val="ffffff"/>
              </a:solidFill>
              <a:latin typeface="Segoe UI Light"/>
            </a:endParaRPr>
          </a:p>
        </p:txBody>
      </p:sp>
    </p:spTree>
  </p:cSld>
  <p:transition>
    <p:fade/>
  </p:transition>
  <p:timing>
    <p:tnLst>
      <p:par>
        <p:cTn id="80" dur="indefinite" restart="never" nodeType="tmRoot">
          <p:childTnLst>
            <p:seq>
              <p:cTn id="8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CustomShape 1"/>
          <p:cNvSpPr/>
          <p:nvPr/>
        </p:nvSpPr>
        <p:spPr>
          <a:xfrm>
            <a:off x="997200" y="3149640"/>
            <a:ext cx="9950760" cy="75060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Better Predictability</a:t>
            </a:r>
            <a:endParaRPr b="0" lang="de-AT" sz="2800" spc="-1" strike="noStrike">
              <a:latin typeface="Arial"/>
            </a:endParaRPr>
          </a:p>
        </p:txBody>
      </p:sp>
      <p:sp>
        <p:nvSpPr>
          <p:cNvPr id="794" name="TextShape 2"/>
          <p:cNvSpPr txBox="1"/>
          <p:nvPr/>
        </p:nvSpPr>
        <p:spPr>
          <a:xfrm>
            <a:off x="519120" y="228600"/>
            <a:ext cx="11148480" cy="609120"/>
          </a:xfrm>
          <a:prstGeom prst="rect">
            <a:avLst/>
          </a:prstGeom>
          <a:noFill/>
          <a:ln>
            <a:noFill/>
          </a:ln>
        </p:spPr>
        <p:txBody>
          <a:bodyPr lIns="0" rIns="0" tIns="0" bIns="0"/>
          <a:p>
            <a:pPr>
              <a:lnSpc>
                <a:spcPct val="90000"/>
              </a:lnSpc>
            </a:pPr>
            <a:r>
              <a:rPr b="0" lang="en-US" sz="4400" spc="-97" strike="noStrike">
                <a:solidFill>
                  <a:srgbClr val="ffffff"/>
                </a:solidFill>
                <a:latin typeface="Segoe UI Semibold"/>
              </a:rPr>
              <a:t>Windows Server 8 delivers</a:t>
            </a:r>
            <a:endParaRPr b="0" lang="en-US" sz="4400" spc="-1" strike="noStrike">
              <a:solidFill>
                <a:srgbClr val="ffffff"/>
              </a:solidFill>
              <a:latin typeface="Segoe UI Light"/>
            </a:endParaRPr>
          </a:p>
        </p:txBody>
      </p:sp>
      <p:sp>
        <p:nvSpPr>
          <p:cNvPr id="795" name="CustomShape 3"/>
          <p:cNvSpPr/>
          <p:nvPr/>
        </p:nvSpPr>
        <p:spPr>
          <a:xfrm>
            <a:off x="1004760" y="1134720"/>
            <a:ext cx="9950760" cy="1184760"/>
          </a:xfrm>
          <a:prstGeom prst="rect">
            <a:avLst/>
          </a:prstGeom>
          <a:noFill/>
          <a:ln>
            <a:noFill/>
          </a:ln>
        </p:spPr>
        <p:style>
          <a:lnRef idx="0"/>
          <a:fillRef idx="0"/>
          <a:effectRef idx="0"/>
          <a:fontRef idx="minor"/>
        </p:style>
      </p:sp>
      <p:sp>
        <p:nvSpPr>
          <p:cNvPr id="796" name="CustomShape 4"/>
          <p:cNvSpPr/>
          <p:nvPr/>
        </p:nvSpPr>
        <p:spPr>
          <a:xfrm>
            <a:off x="997200" y="1316880"/>
            <a:ext cx="9950760" cy="78300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Lower Latency</a:t>
            </a:r>
            <a:endParaRPr b="0" lang="de-AT" sz="2800" spc="-1" strike="noStrike">
              <a:latin typeface="Arial"/>
            </a:endParaRPr>
          </a:p>
        </p:txBody>
      </p:sp>
      <p:sp>
        <p:nvSpPr>
          <p:cNvPr id="797" name="CustomShape 5"/>
          <p:cNvSpPr/>
          <p:nvPr/>
        </p:nvSpPr>
        <p:spPr>
          <a:xfrm>
            <a:off x="997200" y="4909320"/>
            <a:ext cx="9950760" cy="722160"/>
          </a:xfrm>
          <a:prstGeom prst="rect">
            <a:avLst/>
          </a:prstGeom>
          <a:solidFill>
            <a:srgbClr val="65bc46"/>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100000"/>
              </a:lnSpc>
            </a:pPr>
            <a:r>
              <a:rPr b="0" lang="de-AT" sz="2800" spc="-1" strike="noStrike">
                <a:solidFill>
                  <a:srgbClr val="232323"/>
                </a:solidFill>
                <a:latin typeface="Segoe UI Semibold"/>
              </a:rPr>
              <a:t>Higher Throughput</a:t>
            </a:r>
            <a:endParaRPr b="0" lang="de-AT" sz="2800" spc="-1" strike="noStrike">
              <a:latin typeface="Arial"/>
            </a:endParaRPr>
          </a:p>
        </p:txBody>
      </p:sp>
      <p:sp>
        <p:nvSpPr>
          <p:cNvPr id="798" name="CustomShape 6"/>
          <p:cNvSpPr/>
          <p:nvPr/>
        </p:nvSpPr>
        <p:spPr>
          <a:xfrm>
            <a:off x="997200" y="2102040"/>
            <a:ext cx="9950760" cy="7830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RIO ~15 - </a:t>
            </a:r>
            <a:r>
              <a:rPr b="1" lang="de-AT" sz="2000" spc="-1" strike="noStrike">
                <a:solidFill>
                  <a:srgbClr val="232323"/>
                </a:solidFill>
                <a:latin typeface="Segoe UI Light"/>
              </a:rPr>
              <a:t>30% reduction </a:t>
            </a:r>
            <a:r>
              <a:rPr b="0" lang="de-AT" sz="2000" spc="-1" strike="noStrike">
                <a:solidFill>
                  <a:srgbClr val="232323"/>
                </a:solidFill>
                <a:latin typeface="Segoe UI Light"/>
              </a:rPr>
              <a:t>in latency</a:t>
            </a:r>
            <a:endParaRPr b="0" lang="de-AT" sz="2000" spc="-1" strike="noStrike">
              <a:latin typeface="Arial"/>
            </a:endParaRPr>
          </a:p>
        </p:txBody>
      </p:sp>
      <p:sp>
        <p:nvSpPr>
          <p:cNvPr id="799" name="CustomShape 7"/>
          <p:cNvSpPr/>
          <p:nvPr/>
        </p:nvSpPr>
        <p:spPr>
          <a:xfrm>
            <a:off x="997200" y="3884040"/>
            <a:ext cx="9950760" cy="75060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Variability (stdev) reduced by a </a:t>
            </a:r>
            <a:r>
              <a:rPr b="1" lang="de-AT" sz="2000" spc="-1" strike="noStrike">
                <a:solidFill>
                  <a:srgbClr val="232323"/>
                </a:solidFill>
                <a:latin typeface="Segoe UI Light"/>
              </a:rPr>
              <a:t>factor of 7</a:t>
            </a:r>
            <a:endParaRPr b="0" lang="de-AT" sz="2000" spc="-1" strike="noStrike">
              <a:latin typeface="Arial"/>
            </a:endParaRPr>
          </a:p>
          <a:p>
            <a:pPr algn="ctr">
              <a:lnSpc>
                <a:spcPct val="90000"/>
              </a:lnSpc>
              <a:spcAft>
                <a:spcPts val="700"/>
              </a:spcAft>
            </a:pPr>
            <a:r>
              <a:rPr b="0" lang="de-AT" sz="2000" spc="-1" strike="noStrike">
                <a:solidFill>
                  <a:srgbClr val="232323"/>
                </a:solidFill>
                <a:latin typeface="Segoe UI Light"/>
              </a:rPr>
              <a:t>Maximum values reduced by a </a:t>
            </a:r>
            <a:r>
              <a:rPr b="1" lang="de-AT" sz="2000" spc="-1" strike="noStrike">
                <a:solidFill>
                  <a:srgbClr val="232323"/>
                </a:solidFill>
                <a:latin typeface="Segoe UI Light"/>
              </a:rPr>
              <a:t>factor of 5</a:t>
            </a:r>
            <a:endParaRPr b="0" lang="de-AT" sz="2000" spc="-1" strike="noStrike">
              <a:latin typeface="Arial"/>
            </a:endParaRPr>
          </a:p>
        </p:txBody>
      </p:sp>
      <p:sp>
        <p:nvSpPr>
          <p:cNvPr id="800" name="CustomShape 8"/>
          <p:cNvSpPr/>
          <p:nvPr/>
        </p:nvSpPr>
        <p:spPr>
          <a:xfrm>
            <a:off x="997200" y="5631120"/>
            <a:ext cx="4927680" cy="72216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Windows Server 2008R2 sustains ~2 Million datagrams per second</a:t>
            </a:r>
            <a:endParaRPr b="0" lang="de-AT" sz="2000" spc="-1" strike="noStrike">
              <a:latin typeface="Arial"/>
            </a:endParaRPr>
          </a:p>
        </p:txBody>
      </p:sp>
      <p:sp>
        <p:nvSpPr>
          <p:cNvPr id="801" name="CustomShape 9"/>
          <p:cNvSpPr/>
          <p:nvPr/>
        </p:nvSpPr>
        <p:spPr>
          <a:xfrm>
            <a:off x="5925240" y="5631120"/>
            <a:ext cx="5015160" cy="722160"/>
          </a:xfrm>
          <a:prstGeom prst="rect">
            <a:avLst/>
          </a:prstGeom>
          <a:solidFill>
            <a:srgbClr val="e0f2da"/>
          </a:solidFill>
          <a:ln w="9360">
            <a:noFill/>
          </a:ln>
          <a:effectLst>
            <a:outerShdw dist="20160" dir="5400000">
              <a:srgbClr val="000000">
                <a:alpha val="38000"/>
              </a:srgbClr>
            </a:outerShdw>
          </a:effectLst>
        </p:spPr>
        <p:style>
          <a:lnRef idx="0"/>
          <a:fillRef idx="0"/>
          <a:effectRef idx="0"/>
          <a:fontRef idx="minor"/>
        </p:style>
        <p:txBody>
          <a:bodyPr lIns="121680" rIns="121680" tIns="60840" bIns="60840" anchor="ctr"/>
          <a:p>
            <a:pPr algn="ctr">
              <a:lnSpc>
                <a:spcPct val="90000"/>
              </a:lnSpc>
              <a:spcAft>
                <a:spcPts val="700"/>
              </a:spcAft>
            </a:pPr>
            <a:r>
              <a:rPr b="0" lang="de-AT" sz="2000" spc="-1" strike="noStrike">
                <a:solidFill>
                  <a:srgbClr val="232323"/>
                </a:solidFill>
                <a:latin typeface="Segoe UI Light"/>
              </a:rPr>
              <a:t>With RIO, we have seen </a:t>
            </a:r>
            <a:r>
              <a:rPr b="1" lang="de-AT" sz="2000" spc="-1" strike="noStrike">
                <a:solidFill>
                  <a:srgbClr val="232323"/>
                </a:solidFill>
                <a:latin typeface="Segoe UI Light"/>
              </a:rPr>
              <a:t>double</a:t>
            </a:r>
            <a:r>
              <a:rPr b="0" lang="de-AT" sz="2000" spc="-1" strike="noStrike">
                <a:solidFill>
                  <a:srgbClr val="232323"/>
                </a:solidFill>
                <a:latin typeface="Segoe UI Light"/>
              </a:rPr>
              <a:t>  the datagrams per second</a:t>
            </a:r>
            <a:endParaRPr b="0" lang="de-AT" sz="2000" spc="-1" strike="noStrike">
              <a:latin typeface="Arial"/>
            </a:endParaRPr>
          </a:p>
        </p:txBody>
      </p:sp>
    </p:spTree>
  </p:cSld>
  <p:transition>
    <p:fade/>
  </p:transition>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10">
                                  <p:stCondLst>
                                    <p:cond delay="0"/>
                                  </p:stCondLst>
                                  <p:endCondLst>
                                    <p:cond delay="5000"/>
                                  </p:endCondLst>
                                  <p:childTnLst>
                                    <p:set>
                                      <p:cBhvr>
                                        <p:cTn id="87" dur="1" fill="hold">
                                          <p:stCondLst>
                                            <p:cond delay="0"/>
                                          </p:stCondLst>
                                        </p:cTn>
                                        <p:tgtEl>
                                          <p:spTgt spid="795"/>
                                        </p:tgtEl>
                                        <p:attrNameLst>
                                          <p:attrName>style.visibility</p:attrName>
                                        </p:attrNameLst>
                                      </p:cBhvr>
                                      <p:to>
                                        <p:strVal val="visible"/>
                                      </p:to>
                                    </p:set>
                                    <p:animEffect filter="fade" transition="in">
                                      <p:cBhvr additive="repl">
                                        <p:cTn id="88" dur="500"/>
                                        <p:tgtEl>
                                          <p:spTgt spid="795"/>
                                        </p:tgtEl>
                                      </p:cBhvr>
                                    </p:animEffect>
                                  </p:childTnLst>
                                </p:cTn>
                              </p:par>
                              <p:par>
                                <p:cTn id="89" nodeType="withEffect" fill="hold" presetClass="entr" presetID="10">
                                  <p:stCondLst>
                                    <p:cond delay="0"/>
                                  </p:stCondLst>
                                  <p:childTnLst>
                                    <p:set>
                                      <p:cBhvr>
                                        <p:cTn id="90" dur="1" fill="hold">
                                          <p:stCondLst>
                                            <p:cond delay="0"/>
                                          </p:stCondLst>
                                        </p:cTn>
                                        <p:tgtEl>
                                          <p:spTgt spid="796"/>
                                        </p:tgtEl>
                                        <p:attrNameLst>
                                          <p:attrName>style.visibility</p:attrName>
                                        </p:attrNameLst>
                                      </p:cBhvr>
                                      <p:to>
                                        <p:strVal val="visible"/>
                                      </p:to>
                                    </p:set>
                                    <p:animEffect filter="fade" transition="in">
                                      <p:cBhvr additive="repl">
                                        <p:cTn id="91" dur="500"/>
                                        <p:tgtEl>
                                          <p:spTgt spid="796"/>
                                        </p:tgtEl>
                                      </p:cBhvr>
                                    </p:animEffect>
                                  </p:childTnLst>
                                </p:cTn>
                              </p:par>
                              <p:par>
                                <p:cTn id="92" nodeType="withEffect" fill="hold" presetClass="entr" presetID="10">
                                  <p:stCondLst>
                                    <p:cond delay="0"/>
                                  </p:stCondLst>
                                  <p:childTnLst>
                                    <p:set>
                                      <p:cBhvr>
                                        <p:cTn id="93" dur="1" fill="hold">
                                          <p:stCondLst>
                                            <p:cond delay="0"/>
                                          </p:stCondLst>
                                        </p:cTn>
                                        <p:tgtEl>
                                          <p:spTgt spid="798"/>
                                        </p:tgtEl>
                                        <p:attrNameLst>
                                          <p:attrName>style.visibility</p:attrName>
                                        </p:attrNameLst>
                                      </p:cBhvr>
                                      <p:to>
                                        <p:strVal val="visible"/>
                                      </p:to>
                                    </p:set>
                                    <p:animEffect filter="fade" transition="in">
                                      <p:cBhvr additive="repl">
                                        <p:cTn id="94" dur="500"/>
                                        <p:tgtEl>
                                          <p:spTgt spid="798"/>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793"/>
                                        </p:tgtEl>
                                        <p:attrNameLst>
                                          <p:attrName>style.visibility</p:attrName>
                                        </p:attrNameLst>
                                      </p:cBhvr>
                                      <p:to>
                                        <p:strVal val="visible"/>
                                      </p:to>
                                    </p:set>
                                    <p:animEffect filter="fade" transition="in">
                                      <p:cBhvr additive="repl">
                                        <p:cTn id="99" dur="500"/>
                                        <p:tgtEl>
                                          <p:spTgt spid="793"/>
                                        </p:tgtEl>
                                      </p:cBhvr>
                                    </p:animEffect>
                                  </p:childTnLst>
                                </p:cTn>
                              </p:par>
                              <p:par>
                                <p:cTn id="100" nodeType="withEffect" fill="hold" presetClass="entr" presetID="10">
                                  <p:stCondLst>
                                    <p:cond delay="0"/>
                                  </p:stCondLst>
                                  <p:childTnLst>
                                    <p:set>
                                      <p:cBhvr>
                                        <p:cTn id="101" dur="1" fill="hold">
                                          <p:stCondLst>
                                            <p:cond delay="0"/>
                                          </p:stCondLst>
                                        </p:cTn>
                                        <p:tgtEl>
                                          <p:spTgt spid="799"/>
                                        </p:tgtEl>
                                        <p:attrNameLst>
                                          <p:attrName>style.visibility</p:attrName>
                                        </p:attrNameLst>
                                      </p:cBhvr>
                                      <p:to>
                                        <p:strVal val="visible"/>
                                      </p:to>
                                    </p:set>
                                    <p:animEffect filter="fade" transition="in">
                                      <p:cBhvr additive="repl">
                                        <p:cTn id="102" dur="500"/>
                                        <p:tgtEl>
                                          <p:spTgt spid="799"/>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797"/>
                                        </p:tgtEl>
                                        <p:attrNameLst>
                                          <p:attrName>style.visibility</p:attrName>
                                        </p:attrNameLst>
                                      </p:cBhvr>
                                      <p:to>
                                        <p:strVal val="visible"/>
                                      </p:to>
                                    </p:set>
                                    <p:animEffect filter="fade" transition="in">
                                      <p:cBhvr additive="repl">
                                        <p:cTn id="107" dur="500"/>
                                        <p:tgtEl>
                                          <p:spTgt spid="797"/>
                                        </p:tgtEl>
                                      </p:cBhvr>
                                    </p:animEffect>
                                  </p:childTnLst>
                                </p:cTn>
                              </p:par>
                              <p:par>
                                <p:cTn id="108" nodeType="withEffect" fill="hold" presetClass="entr" presetID="10">
                                  <p:stCondLst>
                                    <p:cond delay="0"/>
                                  </p:stCondLst>
                                  <p:childTnLst>
                                    <p:set>
                                      <p:cBhvr>
                                        <p:cTn id="109" dur="1" fill="hold">
                                          <p:stCondLst>
                                            <p:cond delay="0"/>
                                          </p:stCondLst>
                                        </p:cTn>
                                        <p:tgtEl>
                                          <p:spTgt spid="800"/>
                                        </p:tgtEl>
                                        <p:attrNameLst>
                                          <p:attrName>style.visibility</p:attrName>
                                        </p:attrNameLst>
                                      </p:cBhvr>
                                      <p:to>
                                        <p:strVal val="visible"/>
                                      </p:to>
                                    </p:set>
                                    <p:animEffect filter="fade" transition="in">
                                      <p:cBhvr additive="repl">
                                        <p:cTn id="110" dur="500"/>
                                        <p:tgtEl>
                                          <p:spTgt spid="800"/>
                                        </p:tgtEl>
                                      </p:cBhvr>
                                    </p:animEffect>
                                  </p:childTnLst>
                                </p:cTn>
                              </p:par>
                              <p:par>
                                <p:cTn id="111" nodeType="withEffect" fill="hold" presetClass="entr" presetID="10">
                                  <p:stCondLst>
                                    <p:cond delay="0"/>
                                  </p:stCondLst>
                                  <p:childTnLst>
                                    <p:set>
                                      <p:cBhvr>
                                        <p:cTn id="112" dur="1" fill="hold">
                                          <p:stCondLst>
                                            <p:cond delay="0"/>
                                          </p:stCondLst>
                                        </p:cTn>
                                        <p:tgtEl>
                                          <p:spTgt spid="801"/>
                                        </p:tgtEl>
                                        <p:attrNameLst>
                                          <p:attrName>style.visibility</p:attrName>
                                        </p:attrNameLst>
                                      </p:cBhvr>
                                      <p:to>
                                        <p:strVal val="visible"/>
                                      </p:to>
                                    </p:set>
                                    <p:animEffect filter="fade" transition="in">
                                      <p:cBhvr additive="repl">
                                        <p:cTn id="113" dur="500"/>
                                        <p:tgtEl>
                                          <p:spTgt spid="8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BUILD_Breakout_Template _ SAMPLE for Scott 7.28</Template>
  <TotalTime>7832</TotalTime>
  <Application>LibreOffice/6.0.7.3$Windows_X86_64 LibreOffice_project/dc89aa7a9eabfd848af146d5086077aeed2ae4a5</Applicat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2011-08-03T21:25:07Z</dcterms:created>
  <dc:creator>Ed Briggs; Ben Schultz; Osman Ertugay</dc:creator>
  <dc:description>Template: Sam Moore, Silver Fox Productions, Inc.
Formatting: Dana Kim-Wincapaw, Silver Fox Productions, Inc.
Event Date: September 13th–16th
Event Location: Anaheim, CA
Audience Type: External Developers, Programmers</dc:description>
  <cp:keywords>Developers IT Pros TDMs Technical Decision Makers PDC Build Developer Conference ISVs Programmers Partners</cp:keywords>
  <dc:language>de-AT</dc:language>
  <cp:lastModifiedBy/>
  <cp:lastPrinted>2010-05-11T05:02:34Z</cp:lastPrinted>
  <dcterms:modified xsi:type="dcterms:W3CDTF">2019-08-29T21:22:35Z</dcterms:modified>
  <cp:revision>369</cp:revision>
  <dc:subject>BUILD</dc:subject>
  <dc:title> SAC-593T: New Techniques to Develop Low Latency Network Apps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Audience">
    <vt:lpwstr>34;#Developers|389e14a2-def5-4335-8627-c0368c2934a2;#96;#Other|1d63dafe-c6b5-450d-9d7f-2a5af3513850</vt:lpwstr>
  </property>
  <property fmtid="{D5CDD505-2E9C-101B-9397-08002B2CF9AE}" pid="4" name="AudienceTaxHTField0">
    <vt:lpwstr>Developers389e14a2-def5-4335-8627-c0368c2934a2Other1d63dafe-c6b5-450d-9d7f-2a5af3513850</vt:lpwstr>
  </property>
  <property fmtid="{D5CDD505-2E9C-101B-9397-08002B2CF9AE}" pid="5" name="CampaignTaxHTField0">
    <vt:lpwstr/>
  </property>
  <property fmtid="{D5CDD505-2E9C-101B-9397-08002B2CF9AE}" pid="6" name="Company">
    <vt:lpwstr>Microsoft Corporation</vt:lpwstr>
  </property>
  <property fmtid="{D5CDD505-2E9C-101B-9397-08002B2CF9AE}" pid="7" name="ContentTypeId">
    <vt:lpwstr>0x0101005A9A772780AAE043B02F447FDD204C6F</vt:lpwstr>
  </property>
  <property fmtid="{D5CDD505-2E9C-101B-9397-08002B2CF9AE}" pid="8" name="Event End Date">
    <vt:lpwstr>2011-09-16T07:00:00+00:00</vt:lpwstr>
  </property>
  <property fmtid="{D5CDD505-2E9C-101B-9397-08002B2CF9AE}" pid="9" name="Event Location">
    <vt:lpwstr>209;#Anaheim, CA|67ffa72a-1f39-45c3-9bb1-f96b5f9c92e3</vt:lpwstr>
  </property>
  <property fmtid="{D5CDD505-2E9C-101B-9397-08002B2CF9AE}" pid="10" name="Event LocationTaxHTField0">
    <vt:lpwstr>Anaheim, CA67ffa72a-1f39-45c3-9bb1-f96b5f9c92e3</vt:lpwstr>
  </property>
  <property fmtid="{D5CDD505-2E9C-101B-9397-08002B2CF9AE}" pid="11" name="Event Start Date">
    <vt:lpwstr>2011-09-13T07:00:00+00:00</vt:lpwstr>
  </property>
  <property fmtid="{D5CDD505-2E9C-101B-9397-08002B2CF9AE}" pid="12" name="Event Venue">
    <vt:lpwstr>210;#Anaheim CC Anaheim, CA|c525dbc1-fb46-4f9d-a196-ce33b4962b5a</vt:lpwstr>
  </property>
  <property fmtid="{D5CDD505-2E9C-101B-9397-08002B2CF9AE}" pid="13" name="Event VenueTaxHTField0">
    <vt:lpwstr>Anaheim CC Anaheim, CAc525dbc1-fb46-4f9d-a196-ce33b4962b5a</vt:lpwstr>
  </property>
  <property fmtid="{D5CDD505-2E9C-101B-9397-08002B2CF9AE}" pid="14" name="Event1">
    <vt:lpwstr>211;#BUILD|daffb02e-8105-4a1d-9c8d-6ffd36a19d83</vt:lpwstr>
  </property>
  <property fmtid="{D5CDD505-2E9C-101B-9397-08002B2CF9AE}" pid="15" name="Event1TaxHTField0">
    <vt:lpwstr>BUILDdaffb02e-8105-4a1d-9c8d-6ffd36a19d83</vt:lpwstr>
  </property>
  <property fmtid="{D5CDD505-2E9C-101B-9397-08002B2CF9AE}" pid="16" name="HiddenSlides">
    <vt:i4>0</vt:i4>
  </property>
  <property fmtid="{D5CDD505-2E9C-101B-9397-08002B2CF9AE}" pid="17" name="HyperlinksChanged">
    <vt:bool>0</vt:bool>
  </property>
  <property fmtid="{D5CDD505-2E9C-101B-9397-08002B2CF9AE}" pid="18" name="LinksUpToDate">
    <vt:bool>0</vt:bool>
  </property>
  <property fmtid="{D5CDD505-2E9C-101B-9397-08002B2CF9AE}" pid="19" name="MMClips">
    <vt:i4>0</vt:i4>
  </property>
  <property fmtid="{D5CDD505-2E9C-101B-9397-08002B2CF9AE}" pid="20" name="MS Content Owner">
    <vt:lpwstr>Steven Sinofsky53</vt:lpwstr>
  </property>
  <property fmtid="{D5CDD505-2E9C-101B-9397-08002B2CF9AE}" pid="21" name="MS Speaker">
    <vt:lpwstr/>
  </property>
  <property fmtid="{D5CDD505-2E9C-101B-9397-08002B2CF9AE}" pid="22" name="Manager">
    <vt:lpwstr>&lt;Content Manager Name Here&gt;</vt:lpwstr>
  </property>
  <property fmtid="{D5CDD505-2E9C-101B-9397-08002B2CF9AE}" pid="23" name="Notes">
    <vt:i4>39</vt:i4>
  </property>
  <property fmtid="{D5CDD505-2E9C-101B-9397-08002B2CF9AE}" pid="24" name="PresentationFormat">
    <vt:lpwstr>Custom</vt:lpwstr>
  </property>
  <property fmtid="{D5CDD505-2E9C-101B-9397-08002B2CF9AE}" pid="25" name="Product">
    <vt:lpwstr>28;#Windows|d15bdf11-7aa9-4bf1-b584-c45e6bd87557</vt:lpwstr>
  </property>
  <property fmtid="{D5CDD505-2E9C-101B-9397-08002B2CF9AE}" pid="26" name="ProductTaxHTField0">
    <vt:lpwstr>Windowsd15bdf11-7aa9-4bf1-b584-c45e6bd87557</vt:lpwstr>
  </property>
  <property fmtid="{D5CDD505-2E9C-101B-9397-08002B2CF9AE}" pid="27" name="ScaleCrop">
    <vt:bool>0</vt:bool>
  </property>
  <property fmtid="{D5CDD505-2E9C-101B-9397-08002B2CF9AE}" pid="28" name="ShareDoc">
    <vt:bool>0</vt:bool>
  </property>
  <property fmtid="{D5CDD505-2E9C-101B-9397-08002B2CF9AE}" pid="29" name="Slides">
    <vt:i4>50</vt:i4>
  </property>
  <property fmtid="{D5CDD505-2E9C-101B-9397-08002B2CF9AE}" pid="30" name="TaxCatchAll">
    <vt:lpwstr>962834211210209</vt:lpwstr>
  </property>
  <property fmtid="{D5CDD505-2E9C-101B-9397-08002B2CF9AE}" pid="31" name="TrackTaxHTField0">
    <vt:lpwstr/>
  </property>
</Properties>
</file>