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64" r:id="rId8"/>
    <p:sldId id="258" r:id="rId9"/>
    <p:sldId id="259" r:id="rId10"/>
    <p:sldId id="268" r:id="rId11"/>
    <p:sldId id="270" r:id="rId12"/>
    <p:sldId id="271" r:id="rId13"/>
    <p:sldId id="260" r:id="rId14"/>
    <p:sldId id="269" r:id="rId15"/>
    <p:sldId id="273" r:id="rId16"/>
    <p:sldId id="272" r:id="rId17"/>
    <p:sldId id="274" r:id="rId18"/>
    <p:sldId id="275" r:id="rId19"/>
    <p:sldId id="263" r:id="rId20"/>
    <p:sldId id="276" r:id="rId21"/>
  </p:sldIdLst>
  <p:sldSz cx="9144000" cy="5143500" type="screen16x9"/>
  <p:notesSz cx="7772400" cy="100584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3B11-975B-48EA-9095-6B3B871F0C70}" type="datetimeFigureOut">
              <a:rPr lang="ru-KZ" smtClean="0"/>
              <a:t>22.09.2023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F0A-D65D-407E-B860-4B6C798D779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1581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F0A-D65D-407E-B860-4B6C798D779F}" type="slidenum">
              <a:rPr lang="ru-KZ" smtClean="0"/>
              <a:t>8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3672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6"/>
          <p:cNvSpPr/>
          <p:nvPr/>
        </p:nvSpPr>
        <p:spPr>
          <a:xfrm>
            <a:off x="5098320" y="49032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7"/>
          <p:cNvSpPr/>
          <p:nvPr/>
        </p:nvSpPr>
        <p:spPr>
          <a:xfrm>
            <a:off x="5910840" y="42732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1"/>
          <p:cNvSpPr/>
          <p:nvPr/>
        </p:nvSpPr>
        <p:spPr>
          <a:xfrm>
            <a:off x="5098320" y="49032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2"/>
          <p:cNvSpPr/>
          <p:nvPr/>
        </p:nvSpPr>
        <p:spPr>
          <a:xfrm>
            <a:off x="5910840" y="42732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3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TextBox 4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articles/668684/" TargetMode="Externa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371600" y="2795040"/>
            <a:ext cx="6400080" cy="70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5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Агентство «Ньютон»</a:t>
            </a:r>
            <a:br>
              <a:rPr sz="4400" dirty="0"/>
            </a:br>
            <a:endParaRPr lang="en-US" sz="4400" b="0" strike="noStrike" spc="-1" dirty="0">
              <a:latin typeface="Arial"/>
            </a:endParaRPr>
          </a:p>
        </p:txBody>
      </p:sp>
      <p:sp>
        <p:nvSpPr>
          <p:cNvPr id="205" name="TextBox 1"/>
          <p:cNvSpPr/>
          <p:nvPr/>
        </p:nvSpPr>
        <p:spPr>
          <a:xfrm>
            <a:off x="6708341" y="3859823"/>
            <a:ext cx="25142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F8F8F8"/>
                </a:solidFill>
                <a:latin typeface="Golos Text DemiBold"/>
                <a:ea typeface="DejaVu Sans"/>
              </a:rPr>
              <a:t>Работу выполнил</a:t>
            </a:r>
            <a:r>
              <a:rPr lang="en-US" sz="1400" b="0" strike="noStrike" spc="-1" dirty="0">
                <a:solidFill>
                  <a:srgbClr val="F8F8F8"/>
                </a:solidFill>
                <a:latin typeface="Calibri"/>
                <a:ea typeface="DejaVu Sans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F8F8F8"/>
                </a:solidFill>
                <a:latin typeface="Golos Text DemiBold"/>
                <a:ea typeface="DejaVu Sans"/>
              </a:rPr>
              <a:t>Шмидт Арсений </a:t>
            </a:r>
            <a:r>
              <a:rPr lang="en-US" sz="1400" b="0" strike="noStrike" spc="-1" dirty="0">
                <a:solidFill>
                  <a:srgbClr val="F8F8F8"/>
                </a:solidFill>
                <a:latin typeface="Golos Text DemiBold"/>
                <a:ea typeface="DejaVu Sans"/>
              </a:rPr>
              <a:t>K3241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6" name="Прямоугольник 2"/>
          <p:cNvSpPr/>
          <p:nvPr/>
        </p:nvSpPr>
        <p:spPr>
          <a:xfrm>
            <a:off x="201240" y="228600"/>
            <a:ext cx="42213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F8F8F8"/>
                </a:solidFill>
                <a:latin typeface="Golos Text DemiBold"/>
                <a:ea typeface="DejaVu Sans"/>
              </a:rPr>
              <a:t>Преподаватель</a:t>
            </a:r>
            <a:r>
              <a:rPr lang="en-US" sz="1800" b="0" strike="noStrike" spc="-1" dirty="0">
                <a:solidFill>
                  <a:srgbClr val="F8F8F8"/>
                </a:solidFill>
                <a:latin typeface="Golos Text DemiBold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F8F8F8"/>
                </a:solidFill>
                <a:latin typeface="Golos Text DemiBold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F8F8F8"/>
                </a:solidFill>
                <a:latin typeface="Golos Text DemiBold"/>
                <a:ea typeface="DejaVu Sans"/>
              </a:rPr>
              <a:t>Говорова Марина Александровна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510120" y="1230052"/>
            <a:ext cx="7260795" cy="34133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0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600" b="0" strike="noStrike" spc="-1" dirty="0">
                <a:latin typeface="Arial"/>
              </a:rPr>
              <a:t>При анализе данной ИС было выделено три основных подпроцесса: Обработка Заказа, Выполнение Заказа, Предоставление Заказа. 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600" spc="-1" dirty="0">
                <a:latin typeface="Arial"/>
              </a:rPr>
              <a:t>Обработка Заказа предполагает за собой все начальные приготовления перед выполнением Заказа. В Базу Данных собираются данные о Клиенте и его запросе, Директор уточняет информацию о заказе, и после этого анализирует итоговый Заказ.</a:t>
            </a:r>
            <a:br>
              <a:rPr lang="ru-RU" sz="1600" spc="-1" dirty="0">
                <a:latin typeface="Arial"/>
              </a:rPr>
            </a:br>
            <a:endParaRPr lang="ru-RU" sz="16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600" b="0" strike="noStrike" spc="-1" dirty="0">
                <a:latin typeface="Arial"/>
              </a:rPr>
              <a:t>Выполнение Заказа предполагает за собой непосредственную реализацию </a:t>
            </a:r>
            <a:r>
              <a:rPr lang="ru-RU" sz="1600" spc="-1" dirty="0">
                <a:latin typeface="Arial"/>
              </a:rPr>
              <a:t>Заказа. Этот подпроцесс будет описан далее.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6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600" spc="-1" dirty="0">
                <a:latin typeface="Arial"/>
              </a:rPr>
              <a:t>Предоставление Заказа предполагает за собой предоставление Заказа самому клиенту, его монтаж и принятие полной оплаты за Заказ. 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510120" y="313740"/>
            <a:ext cx="6765131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1" spc="-1" dirty="0">
                <a:solidFill>
                  <a:srgbClr val="FFFFFF"/>
                </a:solidFill>
                <a:latin typeface="Golos Text DemiBold"/>
              </a:rPr>
              <a:t>5. Анализ Событий ИС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84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FFFFFF"/>
                </a:solidFill>
                <a:latin typeface="Golos Text DemiBold"/>
              </a:rPr>
              <a:t>6. Детализированная Диаграмма(</a:t>
            </a:r>
            <a:r>
              <a:rPr lang="en-US" sz="3200" b="1" spc="-1" dirty="0">
                <a:solidFill>
                  <a:srgbClr val="FFFFFF"/>
                </a:solidFill>
                <a:latin typeface="Golos Text DemiBold"/>
              </a:rPr>
              <a:t>A0)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536406" y="1197454"/>
            <a:ext cx="2978021" cy="342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Слева представлена Детализированная Диаграмма(А0)</a:t>
            </a:r>
            <a:r>
              <a:rPr lang="ru-RU" sz="2000" spc="-1" dirty="0">
                <a:latin typeface="Arial"/>
              </a:rPr>
              <a:t>. На ней представлены основные подпроцессы данной ИС и проведены потоки данных связывающие эти процессы и </a:t>
            </a:r>
            <a:r>
              <a:rPr lang="ru-RU" sz="2000" spc="-1" dirty="0" err="1">
                <a:latin typeface="Arial"/>
              </a:rPr>
              <a:t>вн</a:t>
            </a:r>
            <a:r>
              <a:rPr lang="ru-RU" sz="2000" spc="-1" dirty="0">
                <a:latin typeface="Arial"/>
              </a:rPr>
              <a:t>. сущности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5BD01A-9743-75ED-26FA-52133463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7" y="1197454"/>
            <a:ext cx="4951648" cy="34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9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510120" y="1128713"/>
            <a:ext cx="7369436" cy="352186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200" b="0" strike="noStrike" spc="-1" dirty="0">
                <a:latin typeface="Arial"/>
              </a:rPr>
              <a:t>В процессе анализа Событий и Процессов данной ИС было решено провести  дополнительный</a:t>
            </a:r>
            <a:r>
              <a:rPr lang="ru-RU" sz="1200" spc="-1" dirty="0">
                <a:latin typeface="Arial"/>
              </a:rPr>
              <a:t> </a:t>
            </a:r>
            <a:r>
              <a:rPr lang="ru-RU" sz="1200" b="0" strike="noStrike" spc="-1" dirty="0">
                <a:latin typeface="Arial"/>
              </a:rPr>
              <a:t>анализ Процесса </a:t>
            </a:r>
            <a:r>
              <a:rPr lang="en-US" sz="1200" b="0" strike="noStrike" spc="-1" dirty="0">
                <a:latin typeface="Arial"/>
              </a:rPr>
              <a:t>“</a:t>
            </a:r>
            <a:r>
              <a:rPr lang="ru-RU" sz="1200" b="0" strike="noStrike" spc="-1" dirty="0">
                <a:latin typeface="Arial"/>
              </a:rPr>
              <a:t>Выполнение Заказа</a:t>
            </a:r>
            <a:r>
              <a:rPr lang="en-US" sz="1200" b="0" strike="noStrike" spc="-1" dirty="0">
                <a:latin typeface="Arial"/>
              </a:rPr>
              <a:t>”</a:t>
            </a:r>
            <a:r>
              <a:rPr lang="ru-RU" sz="1200" b="0" strike="noStrike" spc="-1" dirty="0">
                <a:latin typeface="Arial"/>
              </a:rPr>
              <a:t>. При анализе были выделены подпроцессы: Закупка Материалов, Распределение Задач, Утверждение Макета.  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200" spc="-1" dirty="0">
                <a:latin typeface="Arial"/>
              </a:rPr>
              <a:t>Закупка Материалов – предполагает за собой все процессы связанные с закупкой материалов. Директор производит Заказ Материалов у Поставщиков, они предоставляют Договор о Поставках и информация о складах и наличии материалов поступают в Базу Данных Материалов.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200" spc="-1" dirty="0">
                <a:latin typeface="Arial"/>
              </a:rPr>
              <a:t>Распределение задач – предполагает за собой все процессы связанные с распределением задач между сотрудниками. Директор формирует ТЗ и учитывая информацию о Доступных Материалах ТЗ переходит к сотрудникам. Также процесс загружает итоговую модель из хранилища данных </a:t>
            </a:r>
            <a:r>
              <a:rPr lang="en-US" sz="1200" spc="-1" dirty="0">
                <a:latin typeface="Arial"/>
              </a:rPr>
              <a:t>“</a:t>
            </a:r>
            <a:r>
              <a:rPr lang="ru-RU" sz="1200" spc="-1" dirty="0">
                <a:latin typeface="Arial"/>
              </a:rPr>
              <a:t>Данные о Макетах</a:t>
            </a:r>
            <a:r>
              <a:rPr lang="en-US" sz="1200" spc="-1" dirty="0">
                <a:latin typeface="Arial"/>
              </a:rPr>
              <a:t>”</a:t>
            </a:r>
            <a:r>
              <a:rPr lang="ru-RU" sz="1200" spc="-1" dirty="0">
                <a:latin typeface="Arial"/>
              </a:rPr>
              <a:t> и направляет её мастеру. 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1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200" spc="-1" dirty="0">
                <a:latin typeface="Arial"/>
              </a:rPr>
              <a:t>Утверждение Макета – предполагает за собой процесс утверждения макета для заказа. Макетчик создаёт модель и Клиент оценивает её. Утверждённая клиентом модель загружается в Базу Данных Моделей(хранилище данных </a:t>
            </a:r>
            <a:r>
              <a:rPr lang="en-US" sz="1200" spc="-1" dirty="0">
                <a:latin typeface="Arial"/>
              </a:rPr>
              <a:t>“</a:t>
            </a:r>
            <a:r>
              <a:rPr lang="ru-RU" sz="1200" spc="-1" dirty="0">
                <a:latin typeface="Arial"/>
              </a:rPr>
              <a:t>Данные о Макетах</a:t>
            </a:r>
            <a:r>
              <a:rPr lang="en-US" sz="1200" spc="-1" dirty="0">
                <a:latin typeface="Arial"/>
              </a:rPr>
              <a:t>”</a:t>
            </a:r>
            <a:r>
              <a:rPr lang="ru-RU" sz="1200" spc="-1" dirty="0">
                <a:latin typeface="Arial"/>
              </a:rPr>
              <a:t>).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510120" y="313740"/>
            <a:ext cx="6765131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1" spc="-1" dirty="0">
                <a:solidFill>
                  <a:srgbClr val="FFFFFF"/>
                </a:solidFill>
                <a:latin typeface="Golos Text DemiBold"/>
              </a:rPr>
              <a:t>6-1</a:t>
            </a:r>
            <a:r>
              <a:rPr lang="en-US" sz="2400" b="1" spc="-1" dirty="0">
                <a:solidFill>
                  <a:srgbClr val="FFFFFF"/>
                </a:solidFill>
                <a:latin typeface="Golos Text DemiBold"/>
              </a:rPr>
              <a:t>. </a:t>
            </a:r>
            <a:r>
              <a:rPr lang="ru-RU" sz="2400" b="1" spc="-1" dirty="0">
                <a:solidFill>
                  <a:srgbClr val="FFFFFF"/>
                </a:solidFill>
                <a:latin typeface="Golos Text DemiBold"/>
              </a:rPr>
              <a:t>Анализ Процесса</a:t>
            </a:r>
            <a:r>
              <a:rPr lang="en-US" sz="2400" b="1" spc="-1" dirty="0">
                <a:solidFill>
                  <a:srgbClr val="FFFFFF"/>
                </a:solidFill>
                <a:latin typeface="Golos Text DemiBold"/>
              </a:rPr>
              <a:t> “</a:t>
            </a:r>
            <a:r>
              <a:rPr lang="ru-RU" sz="2400" b="1" spc="-1" dirty="0">
                <a:solidFill>
                  <a:srgbClr val="FFFFFF"/>
                </a:solidFill>
                <a:latin typeface="Golos Text DemiBold"/>
              </a:rPr>
              <a:t>Выполнение Заказа</a:t>
            </a:r>
            <a:r>
              <a:rPr lang="en-US" sz="2400" b="1" spc="-1" dirty="0">
                <a:solidFill>
                  <a:srgbClr val="FFFFFF"/>
                </a:solidFill>
                <a:latin typeface="Golos Text DemiBold"/>
              </a:rPr>
              <a:t>”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45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FFFFFF"/>
                </a:solidFill>
                <a:latin typeface="Golos Text DemiBold"/>
              </a:rPr>
              <a:t>6. Детализированная Диаграмма(</a:t>
            </a:r>
            <a:r>
              <a:rPr lang="en-US" sz="3200" b="1" spc="-1" dirty="0">
                <a:solidFill>
                  <a:srgbClr val="FFFFFF"/>
                </a:solidFill>
                <a:latin typeface="Golos Text DemiBold"/>
              </a:rPr>
              <a:t>A</a:t>
            </a:r>
            <a:r>
              <a:rPr lang="ru-RU" sz="3200" b="1" spc="-1" dirty="0">
                <a:solidFill>
                  <a:srgbClr val="FFFFFF"/>
                </a:solidFill>
                <a:latin typeface="Golos Text DemiBold"/>
              </a:rPr>
              <a:t>6</a:t>
            </a:r>
            <a:r>
              <a:rPr lang="en-US" sz="3200" b="1" spc="-1" dirty="0">
                <a:solidFill>
                  <a:srgbClr val="FFFFFF"/>
                </a:solidFill>
                <a:latin typeface="Golos Text DemiBold"/>
              </a:rPr>
              <a:t>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536406" y="1197454"/>
            <a:ext cx="2978021" cy="342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Слева представлена Детализированная Диаграмма(А6)</a:t>
            </a:r>
            <a:r>
              <a:rPr lang="ru-RU" sz="2000" spc="-1" dirty="0">
                <a:latin typeface="Arial"/>
              </a:rPr>
              <a:t>. На ней представлены подпроцессы Выполнения Заказа и потоки данных связывающие эти подпроцессы и </a:t>
            </a:r>
            <a:r>
              <a:rPr lang="ru-RU" sz="2000" spc="-1" dirty="0" err="1">
                <a:latin typeface="Arial"/>
              </a:rPr>
              <a:t>вн</a:t>
            </a:r>
            <a:r>
              <a:rPr lang="ru-RU" sz="2000" spc="-1" dirty="0">
                <a:latin typeface="Arial"/>
              </a:rPr>
              <a:t>. сущности.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648FEB-C828-6702-7151-5DA04B75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3" y="1197454"/>
            <a:ext cx="4965100" cy="34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3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510120" y="1128713"/>
            <a:ext cx="7369436" cy="352186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latin typeface="Arial"/>
              </a:rPr>
              <a:t>Подводя итоги можно сказать, что основная Цель данного проекта была выполнена. Итоговая Детализированная Диаграмма описывает все основные процессы и потоки данных в данной компании, даёт важную информацию для анализа и позволяет избавиться от большей части документооборота и автоматизировать многие бизнес-процессы.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800" spc="-1" dirty="0">
                <a:latin typeface="Arial"/>
              </a:rPr>
              <a:t>Во время выполнения проекта возникли трудности с проведением связей потоков данных между сущностями и процессами, однако они были преодолены.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latin typeface="Arial"/>
              </a:rPr>
              <a:t>Данный проект </a:t>
            </a:r>
            <a:r>
              <a:rPr lang="ru-RU" sz="1800" spc="-1" dirty="0">
                <a:latin typeface="Arial"/>
              </a:rPr>
              <a:t>подарил опыт в проектировании </a:t>
            </a:r>
            <a:r>
              <a:rPr lang="en-US" sz="1800" spc="-1" dirty="0">
                <a:latin typeface="Arial"/>
              </a:rPr>
              <a:t>DFD</a:t>
            </a:r>
            <a:r>
              <a:rPr lang="ru-RU" sz="1800" spc="-1" dirty="0">
                <a:latin typeface="Arial"/>
              </a:rPr>
              <a:t> диаграмм для бизнеса и наглядно раскрыл все подробности этого процесса.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510120" y="313740"/>
            <a:ext cx="6765131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3600" b="1" spc="-1" dirty="0">
                <a:solidFill>
                  <a:srgbClr val="FFFFFF"/>
                </a:solidFill>
                <a:latin typeface="Golos Text DemiBold"/>
              </a:rPr>
              <a:t>Вывод</a:t>
            </a:r>
            <a:endParaRPr lang="en-US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13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Golos Text DemiBold"/>
              </a:rPr>
              <a:t>Список литературы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12120"/>
            <a:ext cx="7466760" cy="344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ru-RU" sz="1400" b="0" strike="noStrike" spc="-1" dirty="0">
                <a:solidFill>
                  <a:srgbClr val="2C2D2E"/>
                </a:solidFill>
                <a:latin typeface="Golos Text"/>
              </a:rPr>
              <a:t>1.</a:t>
            </a:r>
            <a:r>
              <a:rPr lang="en-US" sz="1400" b="0" strike="noStrike" spc="-1" dirty="0">
                <a:solidFill>
                  <a:srgbClr val="2C2D2E"/>
                </a:solidFill>
                <a:latin typeface="Golos Text"/>
              </a:rPr>
              <a:t> https://www.interface.ru/home.asp?artId=22274</a:t>
            </a:r>
            <a:r>
              <a:rPr lang="ru-RU" sz="1400" b="0" strike="noStrike" spc="-1" dirty="0">
                <a:solidFill>
                  <a:srgbClr val="2C2D2E"/>
                </a:solidFill>
                <a:latin typeface="Golos Text"/>
              </a:rPr>
              <a:t>— Гайд по работе с </a:t>
            </a:r>
            <a:r>
              <a:rPr lang="ru-RU" sz="1400" b="0" strike="noStrike" spc="-1" dirty="0" err="1">
                <a:solidFill>
                  <a:srgbClr val="2C2D2E"/>
                </a:solidFill>
                <a:latin typeface="Golos Text"/>
              </a:rPr>
              <a:t>ERWin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ru-RU" sz="1400" b="0" strike="noStrike" spc="-1" dirty="0">
                <a:solidFill>
                  <a:srgbClr val="2C2D2E"/>
                </a:solidFill>
                <a:latin typeface="Golos Text"/>
              </a:rPr>
              <a:t>2. </a:t>
            </a:r>
            <a:r>
              <a:rPr lang="en-US" sz="1400" b="0" strike="noStrike" spc="-1" dirty="0">
                <a:solidFill>
                  <a:srgbClr val="2C2D2E"/>
                </a:solidFill>
                <a:latin typeface="Golos Text"/>
                <a:hlinkClick r:id="rId2"/>
              </a:rPr>
              <a:t>https://habr.com/ru/articles/668684/</a:t>
            </a:r>
            <a:r>
              <a:rPr lang="ru-RU" sz="1400" b="0" strike="noStrike" spc="-1" dirty="0">
                <a:solidFill>
                  <a:srgbClr val="2C2D2E"/>
                </a:solidFill>
                <a:latin typeface="Golos Text"/>
              </a:rPr>
              <a:t> - Информация о Методологии </a:t>
            </a:r>
            <a:r>
              <a:rPr lang="en-US" sz="1400" b="0" strike="noStrike" spc="-1" dirty="0">
                <a:solidFill>
                  <a:srgbClr val="2C2D2E"/>
                </a:solidFill>
                <a:latin typeface="Golos Text"/>
              </a:rPr>
              <a:t>DFD</a:t>
            </a:r>
            <a:r>
              <a:rPr lang="ru-RU" sz="1400" b="0" strike="noStrike" spc="-1" dirty="0">
                <a:solidFill>
                  <a:srgbClr val="2C2D2E"/>
                </a:solidFill>
                <a:latin typeface="Golos Text"/>
              </a:rPr>
              <a:t> и построении </a:t>
            </a:r>
            <a:r>
              <a:rPr lang="en-US" sz="1400" b="0" strike="noStrike" spc="-1" dirty="0">
                <a:solidFill>
                  <a:srgbClr val="2C2D2E"/>
                </a:solidFill>
                <a:latin typeface="Golos Text"/>
              </a:rPr>
              <a:t>DFD</a:t>
            </a:r>
            <a:r>
              <a:rPr lang="ru-RU" sz="1400" b="0" strike="noStrike" spc="-1" dirty="0">
                <a:solidFill>
                  <a:srgbClr val="2C2D2E"/>
                </a:solidFill>
                <a:latin typeface="Golos Text"/>
              </a:rPr>
              <a:t> диаграмм.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371600" y="2795040"/>
            <a:ext cx="6400080" cy="70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5400" b="1" spc="-1" dirty="0">
                <a:solidFill>
                  <a:schemeClr val="bg1"/>
                </a:solidFill>
                <a:latin typeface="Times New Roman" panose="02020603050405020304" pitchFamily="18" charset="0"/>
              </a:rPr>
              <a:t>Спасибо за Внимание!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75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624240" y="1233720"/>
            <a:ext cx="7169400" cy="341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Агентство по изготовлению наружной рекламы «Ньютон» было открыто в марте 2009 года, на данный момент численность его персонала составляет всего три человека: 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директор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макетчик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и 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мастер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но, тем не менее, «Ньютон» уже успел наработать круг 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клиентов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18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В услуги агентства входит изготовление различных видов наружной рекламы, некоторой полиграфии и установка наружной рекламы.</a:t>
            </a:r>
            <a:br>
              <a:rPr lang="ru-RU" sz="1800" spc="-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sz="18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Работа с клиентами происходит по следующей схеме: Запрос клиента на рекламу, уточнение задачи, создание макета, а после, при одобрении макета клиентом, создание и установка итогового продукта. </a:t>
            </a: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Директор </a:t>
            </a:r>
            <a:r>
              <a:rPr lang="ru-RU" sz="18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занимается организацией работы всей компании, макетчик создаёт макет, а мастер создаёт непосредственную реализацию продукта.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FFFFFF"/>
                </a:solidFill>
                <a:latin typeface="Golos Text DemiBold"/>
              </a:rPr>
              <a:t>Предметная Область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987300" y="2290995"/>
            <a:ext cx="7169400" cy="108799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Golos Text"/>
              </a:rPr>
              <a:t>Проектирование функциональной модели АИС </a:t>
            </a:r>
            <a:br>
              <a:rPr lang="en-US" spc="-1" dirty="0">
                <a:solidFill>
                  <a:srgbClr val="000000"/>
                </a:solidFill>
                <a:latin typeface="Golos Text"/>
              </a:rPr>
            </a:br>
            <a:r>
              <a:rPr lang="en-US" spc="-1" dirty="0">
                <a:solidFill>
                  <a:srgbClr val="000000"/>
                </a:solidFill>
                <a:latin typeface="Golos Text"/>
              </a:rPr>
              <a:t>“</a:t>
            </a:r>
            <a:r>
              <a:rPr lang="ru-RU" spc="-1" dirty="0">
                <a:solidFill>
                  <a:srgbClr val="000000"/>
                </a:solidFill>
                <a:latin typeface="Golos Text"/>
              </a:rPr>
              <a:t>Агентство</a:t>
            </a:r>
            <a:r>
              <a:rPr lang="en-US" spc="-1" dirty="0">
                <a:solidFill>
                  <a:srgbClr val="000000"/>
                </a:solidFill>
                <a:latin typeface="Golos Text"/>
              </a:rPr>
              <a:t> </a:t>
            </a:r>
            <a:r>
              <a:rPr lang="ru-RU" spc="-1" dirty="0">
                <a:solidFill>
                  <a:srgbClr val="000000"/>
                </a:solidFill>
                <a:latin typeface="Golos Text"/>
              </a:rPr>
              <a:t>Ньютон</a:t>
            </a:r>
            <a:r>
              <a:rPr lang="en-US" spc="-1" dirty="0">
                <a:solidFill>
                  <a:srgbClr val="000000"/>
                </a:solidFill>
                <a:latin typeface="Golos Text"/>
              </a:rPr>
              <a:t>”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FFFFFF"/>
                </a:solidFill>
                <a:latin typeface="Golos Text DemiBold"/>
              </a:rPr>
              <a:t>Цель проекта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64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702821" y="1240864"/>
            <a:ext cx="7169400" cy="341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561"/>
              </a:spcBef>
              <a:buAutoNum type="arabicPeriod"/>
              <a:tabLst>
                <a:tab pos="0" algn="l"/>
              </a:tabLst>
            </a:pPr>
            <a:r>
              <a:rPr lang="ru-RU" sz="1800" b="0" strike="noStrike" spc="-1" dirty="0">
                <a:latin typeface="Arial"/>
              </a:rPr>
              <a:t>Определить назначение ИС</a:t>
            </a:r>
          </a:p>
          <a:p>
            <a:pPr marL="514350" indent="-514350">
              <a:lnSpc>
                <a:spcPct val="100000"/>
              </a:lnSpc>
              <a:spcBef>
                <a:spcPts val="561"/>
              </a:spcBef>
              <a:buAutoNum type="arabicPeriod"/>
              <a:tabLst>
                <a:tab pos="0" algn="l"/>
              </a:tabLst>
            </a:pPr>
            <a:r>
              <a:rPr lang="ru-RU" sz="1800" b="0" strike="noStrike" spc="-1" dirty="0">
                <a:latin typeface="Arial"/>
              </a:rPr>
              <a:t>Выделить основной процесс и внешние сущности по отношению к нему</a:t>
            </a:r>
          </a:p>
          <a:p>
            <a:pPr marL="514350" indent="-514350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AutoNum type="arabicPeriod"/>
              <a:tabLst>
                <a:tab pos="0" algn="l"/>
              </a:tabLs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Выделить потоки для внешних сущностей по отношению к основному событию (функции/процесс /работе).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514350" indent="-514350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AutoNum type="arabicPeriod"/>
              <a:tabLst>
                <a:tab pos="0" algn="l"/>
              </a:tabLs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Составить контекстную диаграмму нулевого уровня.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514350" indent="-514350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AutoNum type="arabicPeriod"/>
              <a:tabLst>
                <a:tab pos="0" algn="l"/>
              </a:tabLs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514350" indent="-514350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AutoNum type="arabicPeriod"/>
              <a:tabLst>
                <a:tab pos="0" algn="l"/>
              </a:tabLs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Составить детализированную контекстную диаграмму.</a:t>
            </a:r>
          </a:p>
          <a:p>
            <a:pPr marL="514350" indent="-514350" algn="ctr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AutoNum type="arabicPeriod"/>
              <a:tabLst>
                <a:tab pos="0" algn="l"/>
              </a:tabLst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514350" indent="-514350" algn="ctr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AutoNum type="arabicPeriod"/>
              <a:tabLst>
                <a:tab pos="0" algn="l"/>
              </a:tabLst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514350" indent="-514350" algn="ctr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AutoNum type="arabicPeriod"/>
              <a:tabLst>
                <a:tab pos="0" algn="l"/>
              </a:tabLst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514350" indent="-514350" algn="ctr">
              <a:lnSpc>
                <a:spcPct val="100000"/>
              </a:lnSpc>
              <a:spcBef>
                <a:spcPts val="561"/>
              </a:spcBef>
              <a:buAutoNum type="arabicPeriod"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FFFFFF"/>
                </a:solidFill>
                <a:latin typeface="Golos Text DemiBold"/>
              </a:rPr>
              <a:t>Задачи проекта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5279232" y="2571750"/>
            <a:ext cx="2675272" cy="157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Golos Text"/>
              </a:rPr>
              <a:t>CASE</a:t>
            </a:r>
            <a:r>
              <a:rPr lang="ru-RU" sz="2400" b="0" strike="noStrike" spc="-1" dirty="0">
                <a:solidFill>
                  <a:srgbClr val="000000"/>
                </a:solidFill>
                <a:latin typeface="Golos Text"/>
              </a:rPr>
              <a:t>-средство: </a:t>
            </a:r>
            <a:endParaRPr lang="en-US" sz="2400" b="0" strike="noStrike" spc="-1" dirty="0">
              <a:solidFill>
                <a:srgbClr val="000000"/>
              </a:solidFill>
              <a:latin typeface="Golos Tex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Golos Text"/>
              </a:rPr>
              <a:t>CA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Golos Text"/>
              </a:rPr>
              <a:t>ERWin</a:t>
            </a:r>
            <a:r>
              <a:rPr lang="en-US" sz="2400" b="0" strike="noStrike" spc="-1" dirty="0">
                <a:solidFill>
                  <a:srgbClr val="000000"/>
                </a:solidFill>
                <a:latin typeface="Golos Text"/>
              </a:rPr>
              <a:t> Process Modeler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731576" y="1448010"/>
            <a:ext cx="2304518" cy="191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440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+mj-lt"/>
              </a:rPr>
              <a:t>Методология:</a:t>
            </a:r>
            <a:r>
              <a:rPr lang="en-US" sz="2400" spc="-1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  <a:spcBef>
                <a:spcPts val="1440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+mj-lt"/>
              </a:rPr>
              <a:t>DFD</a:t>
            </a:r>
            <a:r>
              <a:rPr lang="en-US" sz="2400" spc="-1" dirty="0">
                <a:solidFill>
                  <a:srgbClr val="000000"/>
                </a:solidFill>
                <a:latin typeface="+mj-lt"/>
              </a:rPr>
              <a:t>(Data Flow </a:t>
            </a:r>
            <a:r>
              <a:rPr lang="en-US" sz="2400" spc="-1" dirty="0" err="1">
                <a:solidFill>
                  <a:srgbClr val="000000"/>
                </a:solidFill>
                <a:latin typeface="+mj-lt"/>
              </a:rPr>
              <a:t>Diagramm</a:t>
            </a:r>
            <a:r>
              <a:rPr lang="en-US" sz="2400" spc="-1" dirty="0">
                <a:solidFill>
                  <a:srgbClr val="000000"/>
                </a:solidFill>
                <a:latin typeface="+mj-lt"/>
              </a:rPr>
              <a:t>)</a:t>
            </a:r>
            <a:endParaRPr lang="en-US" sz="2400" b="0" strike="noStrike" spc="-1" dirty="0">
              <a:latin typeface="+mj-l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378619" y="292072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FFFFFF"/>
                </a:solidFill>
                <a:latin typeface="Golos Text DemiBold"/>
              </a:rPr>
              <a:t>Методы и Средства Выполнения Проекта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657225" y="1378744"/>
            <a:ext cx="7320882" cy="317896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b="0" strike="noStrike" spc="-1" dirty="0">
                <a:solidFill>
                  <a:srgbClr val="000000"/>
                </a:solidFill>
                <a:latin typeface="+mj-lt"/>
              </a:rPr>
              <a:t>Проектируемая Информационная Система служит для демонстрации связи сущностей, процессов и потоков данных в компании с целью сокращения документооборота, автоматизации бюрократических процессов и упрощения доступа к данным.</a:t>
            </a:r>
            <a:endParaRPr lang="en-US" b="0" strike="noStrike" spc="-1" dirty="0">
              <a:latin typeface="+mj-l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FFFFFF"/>
                </a:solidFill>
                <a:latin typeface="Golos Text DemiBold"/>
              </a:rPr>
              <a:t>1.</a:t>
            </a:r>
            <a:r>
              <a:rPr lang="ru-RU" sz="3200" b="1" strike="noStrike" spc="-1" dirty="0">
                <a:solidFill>
                  <a:srgbClr val="FFFFFF"/>
                </a:solidFill>
                <a:latin typeface="Golos Text DemiBold"/>
              </a:rPr>
              <a:t> Назначение ИС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2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4997880" y="2730240"/>
            <a:ext cx="3635280" cy="157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000" lnSpcReduction="10000"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+mj-lt"/>
              </a:rPr>
              <a:t>Внешние Сущности: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400" i="1" spc="-1" dirty="0">
                <a:solidFill>
                  <a:srgbClr val="000000"/>
                </a:solidFill>
                <a:latin typeface="+mj-lt"/>
              </a:rPr>
              <a:t>Клиент, Маркетолог, Директор, Поставщик, Мастер</a:t>
            </a:r>
            <a:endParaRPr lang="en-US" sz="2400" b="0" i="1" strike="noStrike" spc="-1" dirty="0">
              <a:latin typeface="+mj-lt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10120" y="1441800"/>
            <a:ext cx="3635280" cy="191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440"/>
              </a:spcBef>
              <a:buNone/>
              <a:tabLst>
                <a:tab pos="0" algn="l"/>
              </a:tabLst>
            </a:pPr>
            <a:r>
              <a:rPr lang="ru-RU" sz="2400" u="sng" spc="-1" dirty="0">
                <a:solidFill>
                  <a:srgbClr val="000000"/>
                </a:solidFill>
                <a:latin typeface="+mj-lt"/>
              </a:rPr>
              <a:t>Основной процесс:</a:t>
            </a:r>
          </a:p>
          <a:p>
            <a:pPr algn="ctr">
              <a:lnSpc>
                <a:spcPct val="100000"/>
              </a:lnSpc>
              <a:spcBef>
                <a:spcPts val="1440"/>
              </a:spcBef>
              <a:buNone/>
              <a:tabLst>
                <a:tab pos="0" algn="l"/>
              </a:tabLst>
            </a:pPr>
            <a:r>
              <a:rPr lang="ru-RU" sz="2400" b="0" i="1" strike="noStrike" spc="-1" dirty="0">
                <a:solidFill>
                  <a:srgbClr val="000000"/>
                </a:solidFill>
                <a:latin typeface="+mj-lt"/>
              </a:rPr>
              <a:t>Из</a:t>
            </a:r>
            <a:r>
              <a:rPr lang="ru-RU" sz="2400" i="1" spc="-1" dirty="0">
                <a:solidFill>
                  <a:srgbClr val="000000"/>
                </a:solidFill>
                <a:latin typeface="+mj-lt"/>
              </a:rPr>
              <a:t>готовление наружной рекламы</a:t>
            </a:r>
            <a:endParaRPr lang="en-US" sz="2400" b="0" i="1" strike="noStrike" spc="-1" dirty="0">
              <a:latin typeface="+mj-l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450056" y="213491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1" spc="-1" dirty="0">
                <a:solidFill>
                  <a:schemeClr val="bg1"/>
                </a:solidFill>
                <a:latin typeface="Golos Text DemiBold"/>
              </a:rPr>
              <a:t>2. Основной Процесс и Внешние Сущности</a:t>
            </a: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74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4997880" y="2730240"/>
            <a:ext cx="3635280" cy="157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000"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kk-KZ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title"/>
          </p:nvPr>
        </p:nvSpPr>
        <p:spPr>
          <a:xfrm>
            <a:off x="510120" y="313740"/>
            <a:ext cx="6765131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1" spc="-1" dirty="0">
                <a:solidFill>
                  <a:srgbClr val="FFFFFF"/>
                </a:solidFill>
                <a:latin typeface="Golos Text DemiBold"/>
              </a:rPr>
              <a:t>3.</a:t>
            </a:r>
            <a:r>
              <a:rPr lang="kk-KZ" sz="2400" b="1" spc="-1" dirty="0">
                <a:solidFill>
                  <a:srgbClr val="FFFFFF"/>
                </a:solidFill>
                <a:latin typeface="Golos Text DemiBold"/>
              </a:rPr>
              <a:t> Внешние Потоки Данных</a:t>
            </a:r>
            <a:endParaRPr lang="en-US" sz="2400" b="0" strike="noStrike" spc="-1" dirty="0">
              <a:latin typeface="Arial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EA3D35-3FD8-4455-8DEB-0455DF501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03732"/>
              </p:ext>
            </p:extLst>
          </p:nvPr>
        </p:nvGraphicFramePr>
        <p:xfrm>
          <a:off x="288131" y="888862"/>
          <a:ext cx="8555832" cy="412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916">
                  <a:extLst>
                    <a:ext uri="{9D8B030D-6E8A-4147-A177-3AD203B41FA5}">
                      <a16:colId xmlns:a16="http://schemas.microsoft.com/office/drawing/2014/main" val="1039089867"/>
                    </a:ext>
                  </a:extLst>
                </a:gridCol>
                <a:gridCol w="4277916">
                  <a:extLst>
                    <a:ext uri="{9D8B030D-6E8A-4147-A177-3AD203B41FA5}">
                      <a16:colId xmlns:a16="http://schemas.microsoft.com/office/drawing/2014/main" val="2520419803"/>
                    </a:ext>
                  </a:extLst>
                </a:gridCol>
              </a:tblGrid>
              <a:tr h="612196">
                <a:tc>
                  <a:txBody>
                    <a:bodyPr/>
                    <a:lstStyle/>
                    <a:p>
                      <a:r>
                        <a:rPr lang="ru-RU" dirty="0"/>
                        <a:t>Сущность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Потоки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62644"/>
                  </a:ext>
                </a:extLst>
              </a:tr>
              <a:tr h="719429">
                <a:tc>
                  <a:txBody>
                    <a:bodyPr/>
                    <a:lstStyle/>
                    <a:p>
                      <a:r>
                        <a:rPr lang="ru-RU" dirty="0"/>
                        <a:t>Клиент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Оценка Модели(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), Запрос на Изготовление Модели(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), Оплата(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), Предоплата(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), Завершенная Наружная Реклама(</a:t>
                      </a:r>
                      <a:r>
                        <a:rPr lang="ru-RU" sz="1400" dirty="0" err="1"/>
                        <a:t>вх</a:t>
                      </a:r>
                      <a:r>
                        <a:rPr lang="ru-RU" sz="1400" dirty="0"/>
                        <a:t>)</a:t>
                      </a:r>
                      <a:endParaRPr lang="ru-K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56873"/>
                  </a:ext>
                </a:extLst>
              </a:tr>
              <a:tr h="929262">
                <a:tc>
                  <a:txBody>
                    <a:bodyPr/>
                    <a:lstStyle/>
                    <a:p>
                      <a:r>
                        <a:rPr lang="ru-RU" dirty="0"/>
                        <a:t>Директор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Итоговый Запрос на Рекламу(</a:t>
                      </a:r>
                      <a:r>
                        <a:rPr lang="ru-RU" sz="1400" dirty="0" err="1"/>
                        <a:t>вх</a:t>
                      </a:r>
                      <a:r>
                        <a:rPr lang="ru-RU" sz="1400" dirty="0"/>
                        <a:t>), Отчёт о Выполненной Работе(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), Составленные ТЗ(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), Заказ Материалов(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), Уточнение Заказа на Рекламу(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</a:t>
                      </a:r>
                      <a:endParaRPr lang="ru-K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39179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r>
                        <a:rPr lang="ru-RU" dirty="0"/>
                        <a:t>Мастер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ТЗ для реализации(</a:t>
                      </a:r>
                      <a:r>
                        <a:rPr lang="ru-RU" sz="1400" dirty="0" err="1"/>
                        <a:t>вх</a:t>
                      </a:r>
                      <a:r>
                        <a:rPr lang="ru-RU" sz="1400" dirty="0"/>
                        <a:t>), Утверждённая Модель Рекламы(</a:t>
                      </a:r>
                      <a:r>
                        <a:rPr lang="ru-RU" sz="1400" dirty="0" err="1"/>
                        <a:t>вх</a:t>
                      </a:r>
                      <a:r>
                        <a:rPr lang="ru-RU" sz="1400" dirty="0"/>
                        <a:t>), Готовая Реклама(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</a:t>
                      </a:r>
                      <a:endParaRPr lang="ru-K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16300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r>
                        <a:rPr lang="ru-RU" dirty="0"/>
                        <a:t>Поставщик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Запрос на Материалы(</a:t>
                      </a:r>
                      <a:r>
                        <a:rPr lang="ru-RU" sz="1400" dirty="0" err="1"/>
                        <a:t>вх</a:t>
                      </a:r>
                      <a:r>
                        <a:rPr lang="ru-RU" sz="1400" dirty="0"/>
                        <a:t>), Договор о Поставке(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</a:t>
                      </a:r>
                      <a:endParaRPr lang="ru-K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94637"/>
                  </a:ext>
                </a:extLst>
              </a:tr>
              <a:tr h="612196">
                <a:tc>
                  <a:txBody>
                    <a:bodyPr/>
                    <a:lstStyle/>
                    <a:p>
                      <a:r>
                        <a:rPr lang="ru-RU" dirty="0"/>
                        <a:t>Макетчик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ТЗ для Макета(</a:t>
                      </a:r>
                      <a:r>
                        <a:rPr lang="ru-RU" sz="1400" dirty="0" err="1"/>
                        <a:t>вх</a:t>
                      </a:r>
                      <a:r>
                        <a:rPr lang="ru-RU" sz="1400" dirty="0"/>
                        <a:t>), Модель Макета(</a:t>
                      </a:r>
                      <a:r>
                        <a:rPr lang="ru-RU" sz="1400" dirty="0" err="1"/>
                        <a:t>вых</a:t>
                      </a:r>
                      <a:r>
                        <a:rPr lang="ru-RU" sz="1400" dirty="0"/>
                        <a:t>)</a:t>
                      </a:r>
                      <a:endParaRPr lang="ru-K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02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306360"/>
            <a:ext cx="682380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FFFFFF"/>
                </a:solidFill>
                <a:latin typeface="Golos Text DemiBold"/>
              </a:rPr>
              <a:t>4</a:t>
            </a:r>
            <a:r>
              <a:rPr lang="ru-RU" sz="3200" b="1" strike="noStrike" spc="-1" dirty="0">
                <a:solidFill>
                  <a:srgbClr val="FFFFFF"/>
                </a:solidFill>
                <a:latin typeface="Golos Text DemiBold"/>
              </a:rPr>
              <a:t>.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Golos Text DemiBold"/>
              </a:rPr>
              <a:t>Диаграмма</a:t>
            </a:r>
            <a:r>
              <a:rPr lang="en-US" sz="3200" b="1" strike="noStrike" spc="-1" dirty="0">
                <a:solidFill>
                  <a:srgbClr val="FFFFFF"/>
                </a:solidFill>
                <a:latin typeface="Golos Text DemiBold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Golos Text DemiBold"/>
              </a:rPr>
              <a:t>нулевого</a:t>
            </a:r>
            <a:r>
              <a:rPr lang="en-US" sz="3200" b="1" strike="noStrike" spc="-1" dirty="0">
                <a:solidFill>
                  <a:srgbClr val="FFFFFF"/>
                </a:solidFill>
                <a:latin typeface="Golos Text DemiBold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Golos Text DemiBold"/>
              </a:rPr>
              <a:t>уровня</a:t>
            </a:r>
            <a:r>
              <a:rPr lang="ru-RU" sz="3200" b="1" strike="noStrike" spc="-1" dirty="0">
                <a:solidFill>
                  <a:srgbClr val="FFFFFF"/>
                </a:solidFill>
                <a:latin typeface="Golos Text DemiBold"/>
              </a:rPr>
              <a:t>(</a:t>
            </a:r>
            <a:r>
              <a:rPr lang="en-US" sz="3200" b="1" spc="-1" dirty="0">
                <a:solidFill>
                  <a:srgbClr val="FFFFFF"/>
                </a:solidFill>
                <a:latin typeface="Golos Text DemiBold"/>
              </a:rPr>
              <a:t>A-0)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536406" y="1197454"/>
            <a:ext cx="2978021" cy="342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Слева представлена диаграм</a:t>
            </a:r>
            <a:r>
              <a:rPr lang="ru-RU" sz="2000" spc="-1" dirty="0">
                <a:latin typeface="Arial"/>
              </a:rPr>
              <a:t>ма нулевого уровня. На ней продем</a:t>
            </a:r>
            <a:r>
              <a:rPr lang="ru-RU" sz="2000" b="0" strike="noStrike" spc="-1" dirty="0">
                <a:latin typeface="Arial"/>
              </a:rPr>
              <a:t>онстрированы все внешние сущности и связанные с ними потоки</a:t>
            </a:r>
            <a:r>
              <a:rPr lang="ru-RU" sz="2000" spc="-1" dirty="0">
                <a:latin typeface="Arial"/>
              </a:rPr>
              <a:t> Данных, которые вливаются в Основной Процесс данной ИС.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FF8EDA-B818-7DCB-BE97-10096AF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4" y="1197454"/>
            <a:ext cx="4980552" cy="3424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5547</TotalTime>
  <Words>893</Words>
  <Application>Microsoft Office PowerPoint</Application>
  <PresentationFormat>Экран (16:9)</PresentationFormat>
  <Paragraphs>75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Calibri</vt:lpstr>
      <vt:lpstr>Golos Text</vt:lpstr>
      <vt:lpstr>Golos Text DemiBold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Агентство «Ньютон» </vt:lpstr>
      <vt:lpstr>Предметная Область</vt:lpstr>
      <vt:lpstr>Цель проекта</vt:lpstr>
      <vt:lpstr>Задачи проекта</vt:lpstr>
      <vt:lpstr>Методы и Средства Выполнения Проекта</vt:lpstr>
      <vt:lpstr>1. Назначение ИС</vt:lpstr>
      <vt:lpstr>2. Основной Процесс и Внешние Сущности</vt:lpstr>
      <vt:lpstr>3. Внешние Потоки Данных</vt:lpstr>
      <vt:lpstr>4. Диаграмма нулевого уровня(A-0)</vt:lpstr>
      <vt:lpstr>5. Анализ Событий ИС</vt:lpstr>
      <vt:lpstr>6. Детализированная Диаграмма(A0)</vt:lpstr>
      <vt:lpstr>6-1. Анализ Процесса “Выполнение Заказа”</vt:lpstr>
      <vt:lpstr>6. Детализированная Диаграмма(A6)</vt:lpstr>
      <vt:lpstr>Вывод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</dc:creator>
  <dc:description/>
  <cp:lastModifiedBy>Арсений Шмидт</cp:lastModifiedBy>
  <cp:revision>120</cp:revision>
  <dcterms:created xsi:type="dcterms:W3CDTF">2014-06-27T12:30:22Z</dcterms:created>
  <dcterms:modified xsi:type="dcterms:W3CDTF">2023-09-21T21:51:10Z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8</vt:i4>
  </property>
</Properties>
</file>