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0" r:id="rId4"/>
    <p:sldId id="262" r:id="rId5"/>
    <p:sldId id="264" r:id="rId6"/>
    <p:sldId id="265" r:id="rId7"/>
    <p:sldId id="266" r:id="rId8"/>
    <p:sldId id="267" r:id="rId9"/>
    <p:sldId id="268" r:id="rId10"/>
    <p:sldId id="269" r:id="rId11"/>
    <p:sldId id="270" r:id="rId12"/>
    <p:sldId id="271" r:id="rId13"/>
    <p:sldId id="273" r:id="rId14"/>
    <p:sldId id="27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3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978C6-5A38-4265-828B-F9DD16DCB99D}" type="datetimeFigureOut">
              <a:rPr lang="zh-CN" altLang="en-US" smtClean="0"/>
              <a:t>2017/6/7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517D2-9B18-43AA-B446-F5DF62B38994}" type="slidenum">
              <a:rPr lang="zh-CN" altLang="en-US" smtClean="0"/>
              <a:t>‹#›</a:t>
            </a:fld>
            <a:endParaRPr lang="zh-CN" altLang="en-US"/>
          </a:p>
        </p:txBody>
      </p:sp>
    </p:spTree>
    <p:extLst>
      <p:ext uri="{BB962C8B-B14F-4D97-AF65-F5344CB8AC3E}">
        <p14:creationId xmlns:p14="http://schemas.microsoft.com/office/powerpoint/2010/main" val="240211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根据业主提供资料，超声波焊接工序在集风罩系啊进行，挥发的有机废气直接经抽风系统引至厂房楼顶设置的活性炭吸附装置处理，处理效率在</a:t>
            </a:r>
            <a:r>
              <a:rPr lang="en-US" altLang="zh-CN" dirty="0"/>
              <a:t>80%</a:t>
            </a:r>
            <a:r>
              <a:rPr lang="zh-CN" altLang="en-US" dirty="0"/>
              <a:t>左右，处理后的</a:t>
            </a:r>
            <a:r>
              <a:rPr lang="en-US" altLang="zh-CN" dirty="0"/>
              <a:t>VOCs</a:t>
            </a:r>
            <a:r>
              <a:rPr lang="zh-CN" altLang="en-US" dirty="0"/>
              <a:t>排放浓度降至</a:t>
            </a:r>
            <a:r>
              <a:rPr lang="en-US" altLang="zh-CN" dirty="0"/>
              <a:t>1.33mg/m³</a:t>
            </a:r>
            <a:r>
              <a:rPr lang="zh-CN" altLang="en-US" dirty="0"/>
              <a:t>，达到</a:t>
            </a:r>
            <a:r>
              <a:rPr lang="en-US" altLang="zh-CN" dirty="0"/>
              <a:t>XXX</a:t>
            </a:r>
            <a:r>
              <a:rPr lang="zh-CN" altLang="en-US" dirty="0"/>
              <a:t>排放标准。</a:t>
            </a:r>
          </a:p>
        </p:txBody>
      </p:sp>
      <p:sp>
        <p:nvSpPr>
          <p:cNvPr id="4" name="灯片编号占位符 3"/>
          <p:cNvSpPr>
            <a:spLocks noGrp="1"/>
          </p:cNvSpPr>
          <p:nvPr>
            <p:ph type="sldNum" sz="quarter" idx="10"/>
          </p:nvPr>
        </p:nvSpPr>
        <p:spPr/>
        <p:txBody>
          <a:bodyPr/>
          <a:lstStyle/>
          <a:p>
            <a:fld id="{B4F1E812-8CAC-459A-A121-E5A7EA1DAC9A}" type="slidenum">
              <a:rPr lang="zh-CN" altLang="en-US" smtClean="0"/>
              <a:t>11</a:t>
            </a:fld>
            <a:endParaRPr lang="zh-CN" altLang="en-US"/>
          </a:p>
        </p:txBody>
      </p:sp>
    </p:spTree>
    <p:extLst>
      <p:ext uri="{BB962C8B-B14F-4D97-AF65-F5344CB8AC3E}">
        <p14:creationId xmlns:p14="http://schemas.microsoft.com/office/powerpoint/2010/main" val="3570054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F1E812-8CAC-459A-A121-E5A7EA1DAC9A}" type="slidenum">
              <a:rPr lang="zh-CN" altLang="en-US" smtClean="0"/>
              <a:t>12</a:t>
            </a:fld>
            <a:endParaRPr lang="zh-CN" altLang="en-US"/>
          </a:p>
        </p:txBody>
      </p:sp>
    </p:spTree>
    <p:extLst>
      <p:ext uri="{BB962C8B-B14F-4D97-AF65-F5344CB8AC3E}">
        <p14:creationId xmlns:p14="http://schemas.microsoft.com/office/powerpoint/2010/main" val="2974386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852E4C0-E6D5-4B98-810C-A9198662AF47}" type="datetimeFigureOut">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37C2F-B7A4-4633-B10A-DC17FA4D237D}" type="slidenum">
              <a:rPr lang="zh-CN" altLang="en-US" smtClean="0"/>
              <a:t>‹#›</a:t>
            </a:fld>
            <a:endParaRPr lang="zh-CN" altLang="en-US"/>
          </a:p>
        </p:txBody>
      </p:sp>
    </p:spTree>
    <p:extLst>
      <p:ext uri="{BB962C8B-B14F-4D97-AF65-F5344CB8AC3E}">
        <p14:creationId xmlns:p14="http://schemas.microsoft.com/office/powerpoint/2010/main" val="405704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52E4C0-E6D5-4B98-810C-A9198662AF47}" type="datetimeFigureOut">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37C2F-B7A4-4633-B10A-DC17FA4D237D}" type="slidenum">
              <a:rPr lang="zh-CN" altLang="en-US" smtClean="0"/>
              <a:t>‹#›</a:t>
            </a:fld>
            <a:endParaRPr lang="zh-CN" altLang="en-US"/>
          </a:p>
        </p:txBody>
      </p:sp>
    </p:spTree>
    <p:extLst>
      <p:ext uri="{BB962C8B-B14F-4D97-AF65-F5344CB8AC3E}">
        <p14:creationId xmlns:p14="http://schemas.microsoft.com/office/powerpoint/2010/main" val="32543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52E4C0-E6D5-4B98-810C-A9198662AF47}" type="datetimeFigureOut">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37C2F-B7A4-4633-B10A-DC17FA4D237D}" type="slidenum">
              <a:rPr lang="zh-CN" altLang="en-US" smtClean="0"/>
              <a:t>‹#›</a:t>
            </a:fld>
            <a:endParaRPr lang="zh-CN" altLang="en-US"/>
          </a:p>
        </p:txBody>
      </p:sp>
    </p:spTree>
    <p:extLst>
      <p:ext uri="{BB962C8B-B14F-4D97-AF65-F5344CB8AC3E}">
        <p14:creationId xmlns:p14="http://schemas.microsoft.com/office/powerpoint/2010/main" val="148411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52E4C0-E6D5-4B98-810C-A9198662AF47}" type="datetimeFigureOut">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37C2F-B7A4-4633-B10A-DC17FA4D237D}" type="slidenum">
              <a:rPr lang="zh-CN" altLang="en-US" smtClean="0"/>
              <a:t>‹#›</a:t>
            </a:fld>
            <a:endParaRPr lang="zh-CN" altLang="en-US"/>
          </a:p>
        </p:txBody>
      </p:sp>
    </p:spTree>
    <p:extLst>
      <p:ext uri="{BB962C8B-B14F-4D97-AF65-F5344CB8AC3E}">
        <p14:creationId xmlns:p14="http://schemas.microsoft.com/office/powerpoint/2010/main" val="275269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852E4C0-E6D5-4B98-810C-A9198662AF47}" type="datetimeFigureOut">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37C2F-B7A4-4633-B10A-DC17FA4D237D}" type="slidenum">
              <a:rPr lang="zh-CN" altLang="en-US" smtClean="0"/>
              <a:t>‹#›</a:t>
            </a:fld>
            <a:endParaRPr lang="zh-CN" altLang="en-US"/>
          </a:p>
        </p:txBody>
      </p:sp>
    </p:spTree>
    <p:extLst>
      <p:ext uri="{BB962C8B-B14F-4D97-AF65-F5344CB8AC3E}">
        <p14:creationId xmlns:p14="http://schemas.microsoft.com/office/powerpoint/2010/main" val="211892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852E4C0-E6D5-4B98-810C-A9198662AF47}" type="datetimeFigureOut">
              <a:rPr lang="zh-CN" altLang="en-US" smtClean="0"/>
              <a:t>2017/6/7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637C2F-B7A4-4633-B10A-DC17FA4D237D}" type="slidenum">
              <a:rPr lang="zh-CN" altLang="en-US" smtClean="0"/>
              <a:t>‹#›</a:t>
            </a:fld>
            <a:endParaRPr lang="zh-CN" altLang="en-US"/>
          </a:p>
        </p:txBody>
      </p:sp>
    </p:spTree>
    <p:extLst>
      <p:ext uri="{BB962C8B-B14F-4D97-AF65-F5344CB8AC3E}">
        <p14:creationId xmlns:p14="http://schemas.microsoft.com/office/powerpoint/2010/main" val="279424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852E4C0-E6D5-4B98-810C-A9198662AF47}" type="datetimeFigureOut">
              <a:rPr lang="zh-CN" altLang="en-US" smtClean="0"/>
              <a:t>2017/6/7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637C2F-B7A4-4633-B10A-DC17FA4D237D}" type="slidenum">
              <a:rPr lang="zh-CN" altLang="en-US" smtClean="0"/>
              <a:t>‹#›</a:t>
            </a:fld>
            <a:endParaRPr lang="zh-CN" altLang="en-US"/>
          </a:p>
        </p:txBody>
      </p:sp>
    </p:spTree>
    <p:extLst>
      <p:ext uri="{BB962C8B-B14F-4D97-AF65-F5344CB8AC3E}">
        <p14:creationId xmlns:p14="http://schemas.microsoft.com/office/powerpoint/2010/main" val="205149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852E4C0-E6D5-4B98-810C-A9198662AF47}" type="datetimeFigureOut">
              <a:rPr lang="zh-CN" altLang="en-US" smtClean="0"/>
              <a:t>2017/6/7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637C2F-B7A4-4633-B10A-DC17FA4D237D}" type="slidenum">
              <a:rPr lang="zh-CN" altLang="en-US" smtClean="0"/>
              <a:t>‹#›</a:t>
            </a:fld>
            <a:endParaRPr lang="zh-CN" altLang="en-US"/>
          </a:p>
        </p:txBody>
      </p:sp>
    </p:spTree>
    <p:extLst>
      <p:ext uri="{BB962C8B-B14F-4D97-AF65-F5344CB8AC3E}">
        <p14:creationId xmlns:p14="http://schemas.microsoft.com/office/powerpoint/2010/main" val="102709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52E4C0-E6D5-4B98-810C-A9198662AF47}" type="datetimeFigureOut">
              <a:rPr lang="zh-CN" altLang="en-US" smtClean="0"/>
              <a:t>2017/6/7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637C2F-B7A4-4633-B10A-DC17FA4D237D}" type="slidenum">
              <a:rPr lang="zh-CN" altLang="en-US" smtClean="0"/>
              <a:t>‹#›</a:t>
            </a:fld>
            <a:endParaRPr lang="zh-CN" altLang="en-US"/>
          </a:p>
        </p:txBody>
      </p:sp>
    </p:spTree>
    <p:extLst>
      <p:ext uri="{BB962C8B-B14F-4D97-AF65-F5344CB8AC3E}">
        <p14:creationId xmlns:p14="http://schemas.microsoft.com/office/powerpoint/2010/main" val="3005540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852E4C0-E6D5-4B98-810C-A9198662AF47}" type="datetimeFigureOut">
              <a:rPr lang="zh-CN" altLang="en-US" smtClean="0"/>
              <a:t>2017/6/7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637C2F-B7A4-4633-B10A-DC17FA4D237D}" type="slidenum">
              <a:rPr lang="zh-CN" altLang="en-US" smtClean="0"/>
              <a:t>‹#›</a:t>
            </a:fld>
            <a:endParaRPr lang="zh-CN" altLang="en-US"/>
          </a:p>
        </p:txBody>
      </p:sp>
    </p:spTree>
    <p:extLst>
      <p:ext uri="{BB962C8B-B14F-4D97-AF65-F5344CB8AC3E}">
        <p14:creationId xmlns:p14="http://schemas.microsoft.com/office/powerpoint/2010/main" val="7999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852E4C0-E6D5-4B98-810C-A9198662AF47}" type="datetimeFigureOut">
              <a:rPr lang="zh-CN" altLang="en-US" smtClean="0"/>
              <a:t>2017/6/7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637C2F-B7A4-4633-B10A-DC17FA4D237D}" type="slidenum">
              <a:rPr lang="zh-CN" altLang="en-US" smtClean="0"/>
              <a:t>‹#›</a:t>
            </a:fld>
            <a:endParaRPr lang="zh-CN" altLang="en-US"/>
          </a:p>
        </p:txBody>
      </p:sp>
    </p:spTree>
    <p:extLst>
      <p:ext uri="{BB962C8B-B14F-4D97-AF65-F5344CB8AC3E}">
        <p14:creationId xmlns:p14="http://schemas.microsoft.com/office/powerpoint/2010/main" val="102725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2E4C0-E6D5-4B98-810C-A9198662AF47}" type="datetimeFigureOut">
              <a:rPr lang="zh-CN" altLang="en-US" smtClean="0"/>
              <a:t>2017/6/7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37C2F-B7A4-4633-B10A-DC17FA4D237D}" type="slidenum">
              <a:rPr lang="zh-CN" altLang="en-US" smtClean="0"/>
              <a:t>‹#›</a:t>
            </a:fld>
            <a:endParaRPr lang="zh-CN" altLang="en-US"/>
          </a:p>
        </p:txBody>
      </p:sp>
    </p:spTree>
    <p:extLst>
      <p:ext uri="{BB962C8B-B14F-4D97-AF65-F5344CB8AC3E}">
        <p14:creationId xmlns:p14="http://schemas.microsoft.com/office/powerpoint/2010/main" val="3195991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2941322" y="822799"/>
            <a:ext cx="5989319" cy="2820438"/>
            <a:chOff x="941833" y="237583"/>
            <a:chExt cx="5989319" cy="2820438"/>
          </a:xfrm>
        </p:grpSpPr>
        <p:sp>
          <p:nvSpPr>
            <p:cNvPr id="14" name="TextBox 13"/>
            <p:cNvSpPr txBox="1"/>
            <p:nvPr/>
          </p:nvSpPr>
          <p:spPr>
            <a:xfrm>
              <a:off x="2466803" y="848758"/>
              <a:ext cx="109935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开料</a:t>
              </a:r>
              <a:endParaRPr lang="en-US" sz="1500" dirty="0">
                <a:latin typeface="华文细黑"/>
                <a:ea typeface="华文细黑"/>
                <a:cs typeface="华文细黑"/>
              </a:endParaRPr>
            </a:p>
          </p:txBody>
        </p:sp>
        <p:sp>
          <p:nvSpPr>
            <p:cNvPr id="15" name="TextBox 14"/>
            <p:cNvSpPr txBox="1"/>
            <p:nvPr/>
          </p:nvSpPr>
          <p:spPr>
            <a:xfrm>
              <a:off x="941833" y="847802"/>
              <a:ext cx="984294" cy="323165"/>
            </a:xfrm>
            <a:prstGeom prst="rect">
              <a:avLst/>
            </a:prstGeom>
            <a:noFill/>
            <a:ln>
              <a:noFill/>
            </a:ln>
          </p:spPr>
          <p:txBody>
            <a:bodyPr wrap="square" rtlCol="0">
              <a:spAutoFit/>
            </a:bodyPr>
            <a:lstStyle/>
            <a:p>
              <a:pPr algn="ctr"/>
              <a:r>
                <a:rPr lang="zh-CN" altLang="en-US" sz="1500">
                  <a:latin typeface="华文细黑"/>
                  <a:ea typeface="华文细黑"/>
                  <a:cs typeface="华文细黑"/>
                </a:rPr>
                <a:t>不锈钢带</a:t>
              </a:r>
              <a:endParaRPr lang="en-US" sz="1500" dirty="0">
                <a:latin typeface="华文细黑"/>
                <a:ea typeface="华文细黑"/>
                <a:cs typeface="华文细黑"/>
              </a:endParaRPr>
            </a:p>
          </p:txBody>
        </p:sp>
        <p:sp>
          <p:nvSpPr>
            <p:cNvPr id="20" name="TextBox 19"/>
            <p:cNvSpPr txBox="1"/>
            <p:nvPr/>
          </p:nvSpPr>
          <p:spPr>
            <a:xfrm>
              <a:off x="5611403" y="847800"/>
              <a:ext cx="1099359"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抛光</a:t>
              </a:r>
              <a:endParaRPr lang="en-US" sz="1500" dirty="0">
                <a:latin typeface="华文细黑"/>
                <a:ea typeface="华文细黑"/>
                <a:cs typeface="华文细黑"/>
              </a:endParaRPr>
            </a:p>
          </p:txBody>
        </p:sp>
        <p:cxnSp>
          <p:nvCxnSpPr>
            <p:cNvPr id="33" name="Straight Arrow Connector 32"/>
            <p:cNvCxnSpPr>
              <a:stCxn id="15" idx="3"/>
              <a:endCxn id="14" idx="1"/>
            </p:cNvCxnSpPr>
            <p:nvPr/>
          </p:nvCxnSpPr>
          <p:spPr>
            <a:xfrm>
              <a:off x="1926127" y="1009385"/>
              <a:ext cx="540676" cy="95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4040408" y="2143628"/>
              <a:ext cx="1099358"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切管</a:t>
              </a:r>
              <a:endParaRPr lang="en-US" sz="1500" dirty="0">
                <a:latin typeface="华文细黑"/>
                <a:ea typeface="华文细黑"/>
                <a:cs typeface="华文细黑"/>
              </a:endParaRPr>
            </a:p>
          </p:txBody>
        </p:sp>
        <p:sp>
          <p:nvSpPr>
            <p:cNvPr id="48" name="TextBox 47"/>
            <p:cNvSpPr txBox="1"/>
            <p:nvPr/>
          </p:nvSpPr>
          <p:spPr>
            <a:xfrm>
              <a:off x="941833" y="2143627"/>
              <a:ext cx="98429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成   品</a:t>
              </a:r>
              <a:endParaRPr lang="en-US" sz="1500" dirty="0">
                <a:latin typeface="华文细黑"/>
                <a:ea typeface="华文细黑"/>
                <a:cs typeface="华文细黑"/>
              </a:endParaRPr>
            </a:p>
          </p:txBody>
        </p:sp>
        <p:sp>
          <p:nvSpPr>
            <p:cNvPr id="56" name="TextBox 55"/>
            <p:cNvSpPr txBox="1"/>
            <p:nvPr/>
          </p:nvSpPr>
          <p:spPr>
            <a:xfrm>
              <a:off x="5611403" y="2143627"/>
              <a:ext cx="1099359"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a:latin typeface="华文细黑"/>
                  <a:ea typeface="华文细黑"/>
                  <a:cs typeface="华文细黑"/>
                </a:rPr>
                <a:t>调直</a:t>
              </a:r>
              <a:endParaRPr lang="en-US" sz="1500" dirty="0">
                <a:latin typeface="华文细黑"/>
                <a:ea typeface="华文细黑"/>
                <a:cs typeface="华文细黑"/>
              </a:endParaRPr>
            </a:p>
          </p:txBody>
        </p:sp>
        <p:sp>
          <p:nvSpPr>
            <p:cNvPr id="49" name="TextBox 48"/>
            <p:cNvSpPr txBox="1"/>
            <p:nvPr/>
          </p:nvSpPr>
          <p:spPr>
            <a:xfrm>
              <a:off x="4040407" y="847800"/>
              <a:ext cx="1099359"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制管</a:t>
              </a:r>
              <a:r>
                <a:rPr lang="en-US" altLang="zh-CN" sz="1500" dirty="0">
                  <a:latin typeface="华文细黑"/>
                  <a:ea typeface="华文细黑"/>
                  <a:cs typeface="华文细黑"/>
                </a:rPr>
                <a:t>(</a:t>
              </a:r>
              <a:r>
                <a:rPr lang="zh-CN" altLang="en-US" sz="1500" dirty="0">
                  <a:latin typeface="华文细黑"/>
                  <a:ea typeface="华文细黑"/>
                  <a:cs typeface="华文细黑"/>
                </a:rPr>
                <a:t>焊接</a:t>
              </a:r>
              <a:r>
                <a:rPr lang="en-US" altLang="zh-CN" sz="1500" dirty="0">
                  <a:latin typeface="华文细黑"/>
                  <a:ea typeface="华文细黑"/>
                  <a:cs typeface="华文细黑"/>
                </a:rPr>
                <a:t>)</a:t>
              </a:r>
              <a:endParaRPr lang="en-US" sz="1500" dirty="0">
                <a:latin typeface="华文细黑"/>
                <a:ea typeface="华文细黑"/>
                <a:cs typeface="华文细黑"/>
              </a:endParaRPr>
            </a:p>
          </p:txBody>
        </p:sp>
        <p:sp>
          <p:nvSpPr>
            <p:cNvPr id="50" name="TextBox 49"/>
            <p:cNvSpPr txBox="1"/>
            <p:nvPr/>
          </p:nvSpPr>
          <p:spPr>
            <a:xfrm>
              <a:off x="2433588" y="2143628"/>
              <a:ext cx="1099359"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缩口</a:t>
              </a:r>
              <a:r>
                <a:rPr lang="en-US" altLang="zh-CN" sz="1500" dirty="0">
                  <a:latin typeface="华文细黑"/>
                  <a:ea typeface="华文细黑"/>
                  <a:cs typeface="华文细黑"/>
                </a:rPr>
                <a:t>/</a:t>
              </a:r>
              <a:r>
                <a:rPr lang="zh-CN" altLang="en-US" sz="1500" dirty="0">
                  <a:latin typeface="华文细黑"/>
                  <a:ea typeface="华文细黑"/>
                  <a:cs typeface="华文细黑"/>
                </a:rPr>
                <a:t>扩口</a:t>
              </a:r>
              <a:endParaRPr lang="en-US" sz="1500" dirty="0">
                <a:latin typeface="华文细黑"/>
                <a:ea typeface="华文细黑"/>
                <a:cs typeface="华文细黑"/>
              </a:endParaRPr>
            </a:p>
          </p:txBody>
        </p:sp>
        <p:cxnSp>
          <p:nvCxnSpPr>
            <p:cNvPr id="51" name="Straight Arrow Connector 50"/>
            <p:cNvCxnSpPr>
              <a:stCxn id="14" idx="3"/>
              <a:endCxn id="49" idx="1"/>
            </p:cNvCxnSpPr>
            <p:nvPr/>
          </p:nvCxnSpPr>
          <p:spPr>
            <a:xfrm flipV="1">
              <a:off x="3566160" y="1009383"/>
              <a:ext cx="474247" cy="95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49" idx="3"/>
              <a:endCxn id="20" idx="1"/>
            </p:cNvCxnSpPr>
            <p:nvPr/>
          </p:nvCxnSpPr>
          <p:spPr>
            <a:xfrm>
              <a:off x="5139766" y="1009383"/>
              <a:ext cx="471637"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56" idx="1"/>
              <a:endCxn id="76" idx="3"/>
            </p:cNvCxnSpPr>
            <p:nvPr/>
          </p:nvCxnSpPr>
          <p:spPr>
            <a:xfrm flipH="1">
              <a:off x="5139766" y="2305210"/>
              <a:ext cx="471637"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76" idx="1"/>
              <a:endCxn id="50" idx="3"/>
            </p:cNvCxnSpPr>
            <p:nvPr/>
          </p:nvCxnSpPr>
          <p:spPr>
            <a:xfrm flipH="1">
              <a:off x="3532947" y="2305211"/>
              <a:ext cx="50746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50" idx="1"/>
              <a:endCxn id="48" idx="3"/>
            </p:cNvCxnSpPr>
            <p:nvPr/>
          </p:nvCxnSpPr>
          <p:spPr>
            <a:xfrm flipH="1" flipV="1">
              <a:off x="1926127" y="2305210"/>
              <a:ext cx="50746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20" idx="3"/>
              <a:endCxn id="56" idx="3"/>
            </p:cNvCxnSpPr>
            <p:nvPr/>
          </p:nvCxnSpPr>
          <p:spPr>
            <a:xfrm>
              <a:off x="6710762" y="1009383"/>
              <a:ext cx="12700" cy="1295827"/>
            </a:xfrm>
            <a:prstGeom prst="bentConnector3">
              <a:avLst>
                <a:gd name="adj1" fmla="val 180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14" idx="0"/>
              <a:endCxn id="84" idx="2"/>
            </p:cNvCxnSpPr>
            <p:nvPr/>
          </p:nvCxnSpPr>
          <p:spPr>
            <a:xfrm flipV="1">
              <a:off x="3016482" y="564549"/>
              <a:ext cx="0" cy="28420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49" idx="0"/>
            </p:cNvCxnSpPr>
            <p:nvPr/>
          </p:nvCxnSpPr>
          <p:spPr>
            <a:xfrm flipH="1" flipV="1">
              <a:off x="4587477" y="602546"/>
              <a:ext cx="2610" cy="24525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20" idx="0"/>
            </p:cNvCxnSpPr>
            <p:nvPr/>
          </p:nvCxnSpPr>
          <p:spPr>
            <a:xfrm flipV="1">
              <a:off x="6161083" y="603504"/>
              <a:ext cx="768" cy="24429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1014985" y="2688689"/>
              <a:ext cx="5916167" cy="369332"/>
            </a:xfrm>
            <a:prstGeom prst="rect">
              <a:avLst/>
            </a:prstGeom>
          </p:spPr>
          <p:txBody>
            <a:bodyPr wrap="square">
              <a:spAutoFit/>
            </a:bodyPr>
            <a:lstStyle/>
            <a:p>
              <a:pPr algn="just">
                <a:lnSpc>
                  <a:spcPct val="150000"/>
                </a:lnSpc>
              </a:pPr>
              <a:endParaRPr lang="en-US" sz="1200" kern="100" dirty="0">
                <a:latin typeface="Heiti SC Light" charset="-122"/>
                <a:ea typeface="Heiti SC Light" charset="-122"/>
                <a:cs typeface="Heiti SC Light" charset="-122"/>
              </a:endParaRPr>
            </a:p>
          </p:txBody>
        </p:sp>
        <p:sp>
          <p:nvSpPr>
            <p:cNvPr id="84" name="TextBox 83"/>
            <p:cNvSpPr txBox="1"/>
            <p:nvPr/>
          </p:nvSpPr>
          <p:spPr>
            <a:xfrm>
              <a:off x="2466803" y="241384"/>
              <a:ext cx="1099357" cy="323165"/>
            </a:xfrm>
            <a:prstGeom prst="rect">
              <a:avLst/>
            </a:prstGeom>
            <a:noFill/>
            <a:ln>
              <a:noFill/>
            </a:ln>
          </p:spPr>
          <p:txBody>
            <a:bodyPr wrap="square" rtlCol="0">
              <a:spAutoFit/>
            </a:bodyPr>
            <a:lstStyle/>
            <a:p>
              <a:pPr algn="ctr"/>
              <a:r>
                <a:rPr lang="en-US" altLang="zh-CN" sz="1500" dirty="0">
                  <a:latin typeface="华文细黑"/>
                  <a:ea typeface="华文细黑"/>
                  <a:cs typeface="华文细黑"/>
                </a:rPr>
                <a:t>N1+S1</a:t>
              </a:r>
              <a:endParaRPr lang="en-US" sz="1500" dirty="0">
                <a:latin typeface="华文细黑"/>
                <a:ea typeface="华文细黑"/>
                <a:cs typeface="华文细黑"/>
              </a:endParaRPr>
            </a:p>
          </p:txBody>
        </p:sp>
        <p:sp>
          <p:nvSpPr>
            <p:cNvPr id="86" name="TextBox 85"/>
            <p:cNvSpPr txBox="1"/>
            <p:nvPr/>
          </p:nvSpPr>
          <p:spPr>
            <a:xfrm>
              <a:off x="4040409" y="237583"/>
              <a:ext cx="1099357" cy="323165"/>
            </a:xfrm>
            <a:prstGeom prst="rect">
              <a:avLst/>
            </a:prstGeom>
            <a:noFill/>
            <a:ln>
              <a:noFill/>
            </a:ln>
          </p:spPr>
          <p:txBody>
            <a:bodyPr wrap="square" rtlCol="0">
              <a:spAutoFit/>
            </a:bodyPr>
            <a:lstStyle/>
            <a:p>
              <a:pPr algn="ctr"/>
              <a:r>
                <a:rPr lang="en-US" altLang="zh-CN" sz="1500" dirty="0">
                  <a:latin typeface="华文细黑"/>
                  <a:ea typeface="华文细黑"/>
                  <a:cs typeface="华文细黑"/>
                </a:rPr>
                <a:t>G1+</a:t>
              </a:r>
              <a:r>
                <a:rPr lang="zh-CN" altLang="en-US" sz="1500" dirty="0">
                  <a:latin typeface="华文细黑"/>
                  <a:ea typeface="华文细黑"/>
                  <a:cs typeface="华文细黑"/>
                </a:rPr>
                <a:t> </a:t>
              </a:r>
              <a:r>
                <a:rPr lang="en-US" altLang="zh-CN" sz="1500" dirty="0">
                  <a:latin typeface="华文细黑"/>
                  <a:ea typeface="华文细黑"/>
                  <a:cs typeface="华文细黑"/>
                </a:rPr>
                <a:t>S2</a:t>
              </a:r>
              <a:endParaRPr lang="en-US" sz="1500" dirty="0">
                <a:latin typeface="华文细黑"/>
                <a:ea typeface="华文细黑"/>
                <a:cs typeface="华文细黑"/>
              </a:endParaRPr>
            </a:p>
          </p:txBody>
        </p:sp>
        <p:sp>
          <p:nvSpPr>
            <p:cNvPr id="90" name="TextBox 89"/>
            <p:cNvSpPr txBox="1"/>
            <p:nvPr/>
          </p:nvSpPr>
          <p:spPr>
            <a:xfrm>
              <a:off x="5617755" y="237583"/>
              <a:ext cx="1099357" cy="323165"/>
            </a:xfrm>
            <a:prstGeom prst="rect">
              <a:avLst/>
            </a:prstGeom>
            <a:noFill/>
            <a:ln>
              <a:noFill/>
            </a:ln>
          </p:spPr>
          <p:txBody>
            <a:bodyPr wrap="square" rtlCol="0">
              <a:spAutoFit/>
            </a:bodyPr>
            <a:lstStyle/>
            <a:p>
              <a:pPr algn="ctr"/>
              <a:r>
                <a:rPr lang="en-US" altLang="zh-CN" sz="1500" dirty="0">
                  <a:latin typeface="华文细黑"/>
                  <a:ea typeface="华文细黑"/>
                  <a:cs typeface="华文细黑"/>
                </a:rPr>
                <a:t>N1+S3</a:t>
              </a:r>
              <a:endParaRPr lang="en-US" sz="1500" dirty="0">
                <a:latin typeface="华文细黑"/>
                <a:ea typeface="华文细黑"/>
                <a:cs typeface="华文细黑"/>
              </a:endParaRPr>
            </a:p>
          </p:txBody>
        </p:sp>
        <p:cxnSp>
          <p:nvCxnSpPr>
            <p:cNvPr id="91" name="Straight Arrow Connector 90"/>
            <p:cNvCxnSpPr>
              <a:stCxn id="56" idx="0"/>
              <a:endCxn id="92" idx="2"/>
            </p:cNvCxnSpPr>
            <p:nvPr/>
          </p:nvCxnSpPr>
          <p:spPr>
            <a:xfrm flipH="1" flipV="1">
              <a:off x="6161082" y="1836934"/>
              <a:ext cx="1" cy="30669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5611403" y="1513769"/>
              <a:ext cx="1099357" cy="323165"/>
            </a:xfrm>
            <a:prstGeom prst="rect">
              <a:avLst/>
            </a:prstGeom>
            <a:noFill/>
            <a:ln>
              <a:noFill/>
            </a:ln>
          </p:spPr>
          <p:txBody>
            <a:bodyPr wrap="square" rtlCol="0">
              <a:spAutoFit/>
            </a:bodyPr>
            <a:lstStyle/>
            <a:p>
              <a:pPr algn="ctr"/>
              <a:r>
                <a:rPr lang="en-US" altLang="zh-CN" sz="1500" dirty="0">
                  <a:latin typeface="华文细黑"/>
                  <a:ea typeface="华文细黑"/>
                  <a:cs typeface="华文细黑"/>
                </a:rPr>
                <a:t>N1</a:t>
              </a:r>
              <a:endParaRPr lang="en-US" sz="1500" dirty="0">
                <a:latin typeface="华文细黑"/>
                <a:ea typeface="华文细黑"/>
                <a:cs typeface="华文细黑"/>
              </a:endParaRPr>
            </a:p>
          </p:txBody>
        </p:sp>
      </p:grpSp>
      <p:sp>
        <p:nvSpPr>
          <p:cNvPr id="85" name="Rectangle 2"/>
          <p:cNvSpPr>
            <a:spLocks noChangeArrowheads="1"/>
          </p:cNvSpPr>
          <p:nvPr/>
        </p:nvSpPr>
        <p:spPr bwMode="auto">
          <a:xfrm>
            <a:off x="2648713" y="24547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8" name="Rectangle 97"/>
          <p:cNvSpPr/>
          <p:nvPr/>
        </p:nvSpPr>
        <p:spPr>
          <a:xfrm>
            <a:off x="139603" y="3273905"/>
            <a:ext cx="4572000" cy="923330"/>
          </a:xfrm>
          <a:prstGeom prst="rect">
            <a:avLst/>
          </a:prstGeom>
        </p:spPr>
        <p:txBody>
          <a:bodyPr>
            <a:spAutoFit/>
          </a:bodyPr>
          <a:lstStyle/>
          <a:p>
            <a:pPr algn="just">
              <a:lnSpc>
                <a:spcPct val="150000"/>
              </a:lnSpc>
            </a:pPr>
            <a:r>
              <a:rPr lang="zh-CN" altLang="en-US" b="1" kern="100" dirty="0">
                <a:latin typeface="Heiti SC Light" charset="-122"/>
                <a:ea typeface="Heiti SC Light" charset="-122"/>
                <a:cs typeface="Heiti SC Light" charset="-122"/>
              </a:rPr>
              <a:t>注：</a:t>
            </a:r>
            <a:r>
              <a:rPr lang="en-US" b="1" kern="100" dirty="0">
                <a:latin typeface="Heiti SC Light" charset="-122"/>
                <a:ea typeface="Heiti SC Light" charset="-122"/>
                <a:cs typeface="Heiti SC Light" charset="-122"/>
              </a:rPr>
              <a:t>N1</a:t>
            </a:r>
            <a:r>
              <a:rPr lang="zh-CN" altLang="en-US" b="1" kern="100" dirty="0">
                <a:latin typeface="Heiti SC Light" charset="-122"/>
                <a:ea typeface="Heiti SC Light" charset="-122"/>
                <a:cs typeface="Heiti SC Light" charset="-122"/>
              </a:rPr>
              <a:t>：设备噪声，</a:t>
            </a:r>
            <a:r>
              <a:rPr lang="en-US" b="1" kern="100" dirty="0">
                <a:latin typeface="Heiti SC Light" charset="-122"/>
                <a:ea typeface="Heiti SC Light" charset="-122"/>
                <a:cs typeface="Heiti SC Light" charset="-122"/>
              </a:rPr>
              <a:t>G1</a:t>
            </a:r>
            <a:r>
              <a:rPr lang="zh-CN" altLang="en-US" b="1" kern="100" dirty="0">
                <a:latin typeface="Heiti SC Light" charset="-122"/>
                <a:ea typeface="Heiti SC Light" charset="-122"/>
                <a:cs typeface="Heiti SC Light" charset="-122"/>
              </a:rPr>
              <a:t>：焊接烟尘，</a:t>
            </a:r>
            <a:r>
              <a:rPr lang="en-US" b="1" kern="100" dirty="0">
                <a:latin typeface="Heiti SC Light" charset="-122"/>
                <a:ea typeface="Heiti SC Light" charset="-122"/>
                <a:cs typeface="Heiti SC Light" charset="-122"/>
              </a:rPr>
              <a:t>S1:</a:t>
            </a:r>
            <a:r>
              <a:rPr lang="zh-CN" altLang="en-US" b="1" kern="100" dirty="0">
                <a:latin typeface="Heiti SC Light" charset="-122"/>
                <a:ea typeface="Heiti SC Light" charset="-122"/>
                <a:cs typeface="Heiti SC Light" charset="-122"/>
              </a:rPr>
              <a:t>边角料，</a:t>
            </a:r>
            <a:r>
              <a:rPr lang="en-US" b="1" kern="100" dirty="0">
                <a:latin typeface="Heiti SC Light" charset="-122"/>
                <a:ea typeface="Heiti SC Light" charset="-122"/>
                <a:cs typeface="Heiti SC Light" charset="-122"/>
              </a:rPr>
              <a:t>S2</a:t>
            </a:r>
            <a:r>
              <a:rPr lang="zh-CN" altLang="en-US" b="1" kern="100" dirty="0">
                <a:latin typeface="Heiti SC Light" charset="-122"/>
                <a:ea typeface="Heiti SC Light" charset="-122"/>
                <a:cs typeface="Heiti SC Light" charset="-122"/>
              </a:rPr>
              <a:t>：废乳化液，</a:t>
            </a:r>
            <a:r>
              <a:rPr lang="en-US" altLang="zh-CN" b="1" kern="100" dirty="0">
                <a:latin typeface="Heiti SC Light" charset="-122"/>
                <a:ea typeface="Heiti SC Light" charset="-122"/>
                <a:cs typeface="Heiti SC Light" charset="-122"/>
              </a:rPr>
              <a:t>S3:</a:t>
            </a:r>
            <a:r>
              <a:rPr lang="zh-CN" altLang="en-US" b="1" kern="100" dirty="0">
                <a:latin typeface="Heiti SC Light" charset="-122"/>
                <a:ea typeface="Heiti SC Light" charset="-122"/>
                <a:cs typeface="Heiti SC Light" charset="-122"/>
              </a:rPr>
              <a:t> 粉尘</a:t>
            </a:r>
            <a:endParaRPr lang="en-US" kern="100" dirty="0">
              <a:latin typeface="Heiti SC Light" charset="-122"/>
              <a:ea typeface="Heiti SC Light" charset="-122"/>
              <a:cs typeface="Heiti SC Light" charset="-122"/>
            </a:endParaRPr>
          </a:p>
        </p:txBody>
      </p:sp>
      <p:sp>
        <p:nvSpPr>
          <p:cNvPr id="2" name="矩形 1"/>
          <p:cNvSpPr/>
          <p:nvPr/>
        </p:nvSpPr>
        <p:spPr>
          <a:xfrm>
            <a:off x="614855" y="378372"/>
            <a:ext cx="2218589" cy="444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不锈钢管</a:t>
            </a:r>
          </a:p>
        </p:txBody>
      </p:sp>
      <p:grpSp>
        <p:nvGrpSpPr>
          <p:cNvPr id="30" name="组合 29"/>
          <p:cNvGrpSpPr/>
          <p:nvPr/>
        </p:nvGrpSpPr>
        <p:grpSpPr>
          <a:xfrm>
            <a:off x="5273269" y="3668159"/>
            <a:ext cx="6165677" cy="2884445"/>
            <a:chOff x="3059247" y="2160977"/>
            <a:chExt cx="6165677" cy="2884445"/>
          </a:xfrm>
        </p:grpSpPr>
        <p:sp>
          <p:nvSpPr>
            <p:cNvPr id="31" name="TextBox 13"/>
            <p:cNvSpPr txBox="1"/>
            <p:nvPr/>
          </p:nvSpPr>
          <p:spPr>
            <a:xfrm>
              <a:off x="4968266" y="2772152"/>
              <a:ext cx="109935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开料</a:t>
              </a:r>
              <a:endParaRPr lang="en-US" sz="1500" dirty="0">
                <a:latin typeface="华文细黑"/>
                <a:ea typeface="华文细黑"/>
                <a:cs typeface="华文细黑"/>
              </a:endParaRPr>
            </a:p>
          </p:txBody>
        </p:sp>
        <p:sp>
          <p:nvSpPr>
            <p:cNvPr id="32" name="TextBox 14"/>
            <p:cNvSpPr txBox="1"/>
            <p:nvPr/>
          </p:nvSpPr>
          <p:spPr>
            <a:xfrm>
              <a:off x="3059247" y="2771196"/>
              <a:ext cx="1368343"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不锈钢管</a:t>
              </a:r>
              <a:r>
                <a:rPr lang="en-US" altLang="zh-CN" sz="1500" dirty="0">
                  <a:latin typeface="华文细黑"/>
                  <a:ea typeface="华文细黑"/>
                  <a:cs typeface="华文细黑"/>
                </a:rPr>
                <a:t>/</a:t>
              </a:r>
              <a:r>
                <a:rPr lang="zh-CN" altLang="en-US" sz="1500" dirty="0">
                  <a:latin typeface="华文细黑"/>
                  <a:ea typeface="华文细黑"/>
                  <a:cs typeface="华文细黑"/>
                </a:rPr>
                <a:t>板</a:t>
              </a:r>
              <a:endParaRPr lang="en-US" sz="1500" dirty="0">
                <a:latin typeface="华文细黑"/>
                <a:ea typeface="华文细黑"/>
                <a:cs typeface="华文细黑"/>
              </a:endParaRPr>
            </a:p>
          </p:txBody>
        </p:sp>
        <p:sp>
          <p:nvSpPr>
            <p:cNvPr id="34" name="TextBox 19"/>
            <p:cNvSpPr txBox="1"/>
            <p:nvPr/>
          </p:nvSpPr>
          <p:spPr>
            <a:xfrm>
              <a:off x="8112866" y="2771194"/>
              <a:ext cx="1099359"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铣床车削</a:t>
              </a:r>
              <a:endParaRPr lang="en-US" sz="1500" dirty="0">
                <a:latin typeface="华文细黑"/>
                <a:ea typeface="华文细黑"/>
                <a:cs typeface="华文细黑"/>
              </a:endParaRPr>
            </a:p>
          </p:txBody>
        </p:sp>
        <p:cxnSp>
          <p:nvCxnSpPr>
            <p:cNvPr id="35" name="Straight Arrow Connector 32"/>
            <p:cNvCxnSpPr>
              <a:stCxn id="32" idx="3"/>
              <a:endCxn id="31" idx="1"/>
            </p:cNvCxnSpPr>
            <p:nvPr/>
          </p:nvCxnSpPr>
          <p:spPr>
            <a:xfrm>
              <a:off x="4427589" y="2932778"/>
              <a:ext cx="540676" cy="95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6" name="TextBox 75"/>
            <p:cNvSpPr txBox="1"/>
            <p:nvPr/>
          </p:nvSpPr>
          <p:spPr>
            <a:xfrm>
              <a:off x="6541870" y="4067022"/>
              <a:ext cx="1099358"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磨碟倒角</a:t>
              </a:r>
              <a:endParaRPr lang="en-US" sz="1500" dirty="0">
                <a:latin typeface="华文细黑"/>
                <a:ea typeface="华文细黑"/>
                <a:cs typeface="华文细黑"/>
              </a:endParaRPr>
            </a:p>
          </p:txBody>
        </p:sp>
        <p:sp>
          <p:nvSpPr>
            <p:cNvPr id="37" name="TextBox 47"/>
            <p:cNvSpPr txBox="1"/>
            <p:nvPr/>
          </p:nvSpPr>
          <p:spPr>
            <a:xfrm>
              <a:off x="3059247" y="4067021"/>
              <a:ext cx="1368343"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成   品</a:t>
              </a:r>
              <a:endParaRPr lang="en-US" sz="1500" dirty="0">
                <a:latin typeface="华文细黑"/>
                <a:ea typeface="华文细黑"/>
                <a:cs typeface="华文细黑"/>
              </a:endParaRPr>
            </a:p>
          </p:txBody>
        </p:sp>
        <p:sp>
          <p:nvSpPr>
            <p:cNvPr id="38" name="TextBox 55"/>
            <p:cNvSpPr txBox="1"/>
            <p:nvPr/>
          </p:nvSpPr>
          <p:spPr>
            <a:xfrm>
              <a:off x="8112866" y="4067021"/>
              <a:ext cx="1099359"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缩口</a:t>
              </a:r>
              <a:r>
                <a:rPr lang="en-US" altLang="zh-CN" sz="1500" dirty="0">
                  <a:latin typeface="华文细黑"/>
                  <a:ea typeface="华文细黑"/>
                  <a:cs typeface="华文细黑"/>
                </a:rPr>
                <a:t>/</a:t>
              </a:r>
              <a:r>
                <a:rPr lang="zh-CN" altLang="en-US" sz="1500" dirty="0">
                  <a:latin typeface="华文细黑"/>
                  <a:ea typeface="华文细黑"/>
                  <a:cs typeface="华文细黑"/>
                </a:rPr>
                <a:t>扩口</a:t>
              </a:r>
              <a:endParaRPr lang="en-US" sz="1500" dirty="0">
                <a:latin typeface="华文细黑"/>
                <a:ea typeface="华文细黑"/>
                <a:cs typeface="华文细黑"/>
              </a:endParaRPr>
            </a:p>
          </p:txBody>
        </p:sp>
        <p:sp>
          <p:nvSpPr>
            <p:cNvPr id="40" name="TextBox 48"/>
            <p:cNvSpPr txBox="1"/>
            <p:nvPr/>
          </p:nvSpPr>
          <p:spPr>
            <a:xfrm>
              <a:off x="6541870" y="2771194"/>
              <a:ext cx="1099359"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拉伸</a:t>
              </a:r>
              <a:endParaRPr lang="en-US" sz="1500" dirty="0">
                <a:latin typeface="华文细黑"/>
                <a:ea typeface="华文细黑"/>
                <a:cs typeface="华文细黑"/>
              </a:endParaRPr>
            </a:p>
          </p:txBody>
        </p:sp>
        <p:sp>
          <p:nvSpPr>
            <p:cNvPr id="41" name="TextBox 49"/>
            <p:cNvSpPr txBox="1"/>
            <p:nvPr/>
          </p:nvSpPr>
          <p:spPr>
            <a:xfrm>
              <a:off x="4935051" y="4067022"/>
              <a:ext cx="1099359"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研磨</a:t>
              </a:r>
              <a:endParaRPr lang="en-US" sz="1500" dirty="0">
                <a:latin typeface="华文细黑"/>
                <a:ea typeface="华文细黑"/>
                <a:cs typeface="华文细黑"/>
              </a:endParaRPr>
            </a:p>
          </p:txBody>
        </p:sp>
        <p:cxnSp>
          <p:nvCxnSpPr>
            <p:cNvPr id="42" name="Straight Arrow Connector 50"/>
            <p:cNvCxnSpPr>
              <a:stCxn id="31" idx="3"/>
              <a:endCxn id="40" idx="1"/>
            </p:cNvCxnSpPr>
            <p:nvPr/>
          </p:nvCxnSpPr>
          <p:spPr>
            <a:xfrm flipV="1">
              <a:off x="6067623" y="2932776"/>
              <a:ext cx="474247" cy="95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52"/>
            <p:cNvCxnSpPr>
              <a:stCxn id="40" idx="3"/>
              <a:endCxn id="34" idx="1"/>
            </p:cNvCxnSpPr>
            <p:nvPr/>
          </p:nvCxnSpPr>
          <p:spPr>
            <a:xfrm>
              <a:off x="7641229" y="2932776"/>
              <a:ext cx="471637"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53"/>
            <p:cNvCxnSpPr>
              <a:stCxn id="38" idx="1"/>
              <a:endCxn id="36" idx="3"/>
            </p:cNvCxnSpPr>
            <p:nvPr/>
          </p:nvCxnSpPr>
          <p:spPr>
            <a:xfrm flipH="1">
              <a:off x="7641229" y="4228604"/>
              <a:ext cx="471637"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63"/>
            <p:cNvCxnSpPr>
              <a:stCxn id="36" idx="1"/>
              <a:endCxn id="41" idx="3"/>
            </p:cNvCxnSpPr>
            <p:nvPr/>
          </p:nvCxnSpPr>
          <p:spPr>
            <a:xfrm flipH="1">
              <a:off x="6034410" y="4228604"/>
              <a:ext cx="50746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65"/>
            <p:cNvCxnSpPr>
              <a:stCxn id="41" idx="1"/>
              <a:endCxn id="37" idx="3"/>
            </p:cNvCxnSpPr>
            <p:nvPr/>
          </p:nvCxnSpPr>
          <p:spPr>
            <a:xfrm flipH="1" flipV="1">
              <a:off x="4427590" y="4228604"/>
              <a:ext cx="50746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38"/>
            <p:cNvCxnSpPr>
              <a:stCxn id="34" idx="3"/>
              <a:endCxn id="38" idx="3"/>
            </p:cNvCxnSpPr>
            <p:nvPr/>
          </p:nvCxnSpPr>
          <p:spPr>
            <a:xfrm>
              <a:off x="9212224" y="2932777"/>
              <a:ext cx="12700" cy="1295827"/>
            </a:xfrm>
            <a:prstGeom prst="bentConnector3">
              <a:avLst>
                <a:gd name="adj1" fmla="val 180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77"/>
            <p:cNvCxnSpPr>
              <a:stCxn id="31" idx="0"/>
              <a:endCxn id="58" idx="2"/>
            </p:cNvCxnSpPr>
            <p:nvPr/>
          </p:nvCxnSpPr>
          <p:spPr>
            <a:xfrm flipV="1">
              <a:off x="5517944" y="2487943"/>
              <a:ext cx="0" cy="28420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79"/>
            <p:cNvCxnSpPr>
              <a:stCxn id="34" idx="0"/>
            </p:cNvCxnSpPr>
            <p:nvPr/>
          </p:nvCxnSpPr>
          <p:spPr>
            <a:xfrm flipV="1">
              <a:off x="8662545" y="2526897"/>
              <a:ext cx="768" cy="24429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7" name="Rectangle 66"/>
            <p:cNvSpPr/>
            <p:nvPr/>
          </p:nvSpPr>
          <p:spPr>
            <a:xfrm>
              <a:off x="3178120" y="4676090"/>
              <a:ext cx="5916167" cy="369332"/>
            </a:xfrm>
            <a:prstGeom prst="rect">
              <a:avLst/>
            </a:prstGeom>
          </p:spPr>
          <p:txBody>
            <a:bodyPr wrap="square">
              <a:spAutoFit/>
            </a:bodyPr>
            <a:lstStyle/>
            <a:p>
              <a:pPr algn="just">
                <a:lnSpc>
                  <a:spcPct val="150000"/>
                </a:lnSpc>
              </a:pPr>
              <a:r>
                <a:rPr lang="zh-CN" altLang="en-US" sz="1200" b="1" kern="100" dirty="0">
                  <a:latin typeface="Heiti SC Light" charset="-122"/>
                  <a:ea typeface="Heiti SC Light" charset="-122"/>
                  <a:cs typeface="Heiti SC Light" charset="-122"/>
                </a:rPr>
                <a:t>注：</a:t>
              </a:r>
              <a:r>
                <a:rPr lang="en-US" sz="1200" b="1" kern="100" dirty="0">
                  <a:latin typeface="Heiti SC Light" charset="-122"/>
                  <a:ea typeface="Heiti SC Light" charset="-122"/>
                  <a:cs typeface="Heiti SC Light" charset="-122"/>
                </a:rPr>
                <a:t>N1</a:t>
              </a:r>
              <a:r>
                <a:rPr lang="zh-CN" altLang="en-US" sz="1200" b="1" kern="100" dirty="0">
                  <a:latin typeface="Heiti SC Light" charset="-122"/>
                  <a:ea typeface="Heiti SC Light" charset="-122"/>
                  <a:cs typeface="Heiti SC Light" charset="-122"/>
                </a:rPr>
                <a:t>：设备噪声，</a:t>
              </a:r>
              <a:r>
                <a:rPr lang="en-US" sz="1200" b="1" kern="100" dirty="0">
                  <a:latin typeface="Heiti SC Light" charset="-122"/>
                  <a:ea typeface="Heiti SC Light" charset="-122"/>
                  <a:cs typeface="Heiti SC Light" charset="-122"/>
                </a:rPr>
                <a:t>S1:</a:t>
              </a:r>
              <a:r>
                <a:rPr lang="zh-CN" altLang="en-US" sz="1200" b="1" kern="100" dirty="0">
                  <a:latin typeface="Heiti SC Light" charset="-122"/>
                  <a:ea typeface="Heiti SC Light" charset="-122"/>
                  <a:cs typeface="Heiti SC Light" charset="-122"/>
                </a:rPr>
                <a:t>边角料，</a:t>
              </a:r>
              <a:r>
                <a:rPr lang="en-US" sz="1200" b="1" kern="100" dirty="0">
                  <a:latin typeface="Heiti SC Light" charset="-122"/>
                  <a:ea typeface="Heiti SC Light" charset="-122"/>
                  <a:cs typeface="Heiti SC Light" charset="-122"/>
                </a:rPr>
                <a:t>S2</a:t>
              </a:r>
              <a:r>
                <a:rPr lang="zh-CN" altLang="en-US" sz="1200" b="1" kern="100" dirty="0">
                  <a:latin typeface="Heiti SC Light" charset="-122"/>
                  <a:ea typeface="Heiti SC Light" charset="-122"/>
                  <a:cs typeface="Heiti SC Light" charset="-122"/>
                </a:rPr>
                <a:t>：粉尘</a:t>
              </a:r>
              <a:endParaRPr lang="en-US" sz="1200" kern="100" dirty="0">
                <a:latin typeface="Heiti SC Light" charset="-122"/>
                <a:ea typeface="Heiti SC Light" charset="-122"/>
                <a:cs typeface="Heiti SC Light" charset="-122"/>
              </a:endParaRPr>
            </a:p>
          </p:txBody>
        </p:sp>
        <p:sp>
          <p:nvSpPr>
            <p:cNvPr id="58" name="TextBox 83"/>
            <p:cNvSpPr txBox="1"/>
            <p:nvPr/>
          </p:nvSpPr>
          <p:spPr>
            <a:xfrm>
              <a:off x="4968266" y="2164778"/>
              <a:ext cx="1099357" cy="323165"/>
            </a:xfrm>
            <a:prstGeom prst="rect">
              <a:avLst/>
            </a:prstGeom>
            <a:noFill/>
            <a:ln>
              <a:noFill/>
            </a:ln>
          </p:spPr>
          <p:txBody>
            <a:bodyPr wrap="square" rtlCol="0">
              <a:spAutoFit/>
            </a:bodyPr>
            <a:lstStyle/>
            <a:p>
              <a:pPr algn="ctr"/>
              <a:r>
                <a:rPr lang="en-US" altLang="zh-CN" sz="1500" dirty="0">
                  <a:latin typeface="华文细黑"/>
                  <a:ea typeface="华文细黑"/>
                  <a:cs typeface="华文细黑"/>
                </a:rPr>
                <a:t>N1+S1</a:t>
              </a:r>
              <a:endParaRPr lang="en-US" sz="1500" dirty="0">
                <a:latin typeface="华文细黑"/>
                <a:ea typeface="华文细黑"/>
                <a:cs typeface="华文细黑"/>
              </a:endParaRPr>
            </a:p>
          </p:txBody>
        </p:sp>
        <p:sp>
          <p:nvSpPr>
            <p:cNvPr id="59" name="TextBox 89"/>
            <p:cNvSpPr txBox="1"/>
            <p:nvPr/>
          </p:nvSpPr>
          <p:spPr>
            <a:xfrm>
              <a:off x="8119218" y="2160977"/>
              <a:ext cx="1099357" cy="323165"/>
            </a:xfrm>
            <a:prstGeom prst="rect">
              <a:avLst/>
            </a:prstGeom>
            <a:noFill/>
            <a:ln>
              <a:noFill/>
            </a:ln>
          </p:spPr>
          <p:txBody>
            <a:bodyPr wrap="square" rtlCol="0">
              <a:spAutoFit/>
            </a:bodyPr>
            <a:lstStyle/>
            <a:p>
              <a:pPr algn="ctr"/>
              <a:r>
                <a:rPr lang="en-US" altLang="zh-CN" sz="1500" dirty="0">
                  <a:latin typeface="华文细黑"/>
                  <a:ea typeface="华文细黑"/>
                  <a:cs typeface="华文细黑"/>
                </a:rPr>
                <a:t>N1</a:t>
              </a:r>
              <a:r>
                <a:rPr lang="zh-CN" altLang="en-US" sz="1500" dirty="0">
                  <a:latin typeface="华文细黑"/>
                  <a:ea typeface="华文细黑"/>
                  <a:cs typeface="华文细黑"/>
                </a:rPr>
                <a:t>、</a:t>
              </a:r>
              <a:r>
                <a:rPr lang="en-US" altLang="zh-CN" sz="1500" dirty="0">
                  <a:latin typeface="华文细黑"/>
                  <a:ea typeface="华文细黑"/>
                  <a:cs typeface="华文细黑"/>
                </a:rPr>
                <a:t>S1</a:t>
              </a:r>
              <a:endParaRPr lang="en-US" sz="1500" dirty="0">
                <a:latin typeface="华文细黑"/>
                <a:ea typeface="华文细黑"/>
                <a:cs typeface="华文细黑"/>
              </a:endParaRPr>
            </a:p>
          </p:txBody>
        </p:sp>
        <p:cxnSp>
          <p:nvCxnSpPr>
            <p:cNvPr id="60" name="Straight Arrow Connector 90"/>
            <p:cNvCxnSpPr>
              <a:stCxn id="38" idx="0"/>
              <a:endCxn id="61" idx="2"/>
            </p:cNvCxnSpPr>
            <p:nvPr/>
          </p:nvCxnSpPr>
          <p:spPr>
            <a:xfrm flipH="1" flipV="1">
              <a:off x="8662545" y="3760328"/>
              <a:ext cx="1" cy="30669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1" name="TextBox 91"/>
            <p:cNvSpPr txBox="1"/>
            <p:nvPr/>
          </p:nvSpPr>
          <p:spPr>
            <a:xfrm>
              <a:off x="8112866" y="3437163"/>
              <a:ext cx="1099357" cy="323165"/>
            </a:xfrm>
            <a:prstGeom prst="rect">
              <a:avLst/>
            </a:prstGeom>
            <a:noFill/>
            <a:ln>
              <a:noFill/>
            </a:ln>
          </p:spPr>
          <p:txBody>
            <a:bodyPr wrap="square" rtlCol="0">
              <a:spAutoFit/>
            </a:bodyPr>
            <a:lstStyle/>
            <a:p>
              <a:pPr algn="ctr"/>
              <a:r>
                <a:rPr lang="en-US" altLang="zh-CN" sz="1500" dirty="0">
                  <a:latin typeface="华文细黑"/>
                  <a:ea typeface="华文细黑"/>
                  <a:cs typeface="华文细黑"/>
                </a:rPr>
                <a:t>N1</a:t>
              </a:r>
              <a:endParaRPr lang="en-US" sz="1500" dirty="0">
                <a:latin typeface="华文细黑"/>
                <a:ea typeface="华文细黑"/>
                <a:cs typeface="华文细黑"/>
              </a:endParaRPr>
            </a:p>
          </p:txBody>
        </p:sp>
        <p:sp>
          <p:nvSpPr>
            <p:cNvPr id="62" name="Rectangle 2"/>
            <p:cNvSpPr>
              <a:spLocks noChangeArrowheads="1"/>
            </p:cNvSpPr>
            <p:nvPr/>
          </p:nvSpPr>
          <p:spPr bwMode="auto">
            <a:xfrm>
              <a:off x="3626175" y="437814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63" name="Straight Arrow Connector 33"/>
            <p:cNvCxnSpPr/>
            <p:nvPr/>
          </p:nvCxnSpPr>
          <p:spPr>
            <a:xfrm flipV="1">
              <a:off x="5478378" y="3813534"/>
              <a:ext cx="768" cy="24429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34"/>
            <p:cNvSpPr txBox="1"/>
            <p:nvPr/>
          </p:nvSpPr>
          <p:spPr>
            <a:xfrm>
              <a:off x="4935051" y="3447614"/>
              <a:ext cx="1099357" cy="323165"/>
            </a:xfrm>
            <a:prstGeom prst="rect">
              <a:avLst/>
            </a:prstGeom>
            <a:noFill/>
            <a:ln>
              <a:noFill/>
            </a:ln>
          </p:spPr>
          <p:txBody>
            <a:bodyPr wrap="square" rtlCol="0">
              <a:spAutoFit/>
            </a:bodyPr>
            <a:lstStyle/>
            <a:p>
              <a:pPr algn="ctr"/>
              <a:r>
                <a:rPr lang="en-US" altLang="zh-CN" sz="1500" dirty="0">
                  <a:latin typeface="华文细黑"/>
                  <a:ea typeface="华文细黑"/>
                  <a:cs typeface="华文细黑"/>
                </a:rPr>
                <a:t>S2</a:t>
              </a:r>
              <a:endParaRPr lang="en-US" sz="1500" dirty="0">
                <a:latin typeface="华文细黑"/>
                <a:ea typeface="华文细黑"/>
                <a:cs typeface="华文细黑"/>
              </a:endParaRPr>
            </a:p>
          </p:txBody>
        </p:sp>
        <p:cxnSp>
          <p:nvCxnSpPr>
            <p:cNvPr id="68" name="Straight Arrow Connector 35"/>
            <p:cNvCxnSpPr>
              <a:stCxn id="36" idx="0"/>
              <a:endCxn id="69" idx="2"/>
            </p:cNvCxnSpPr>
            <p:nvPr/>
          </p:nvCxnSpPr>
          <p:spPr>
            <a:xfrm flipV="1">
              <a:off x="7091550" y="3770777"/>
              <a:ext cx="1" cy="29624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9" name="TextBox 36"/>
            <p:cNvSpPr txBox="1"/>
            <p:nvPr/>
          </p:nvSpPr>
          <p:spPr>
            <a:xfrm>
              <a:off x="6541872" y="3447613"/>
              <a:ext cx="1099357" cy="323165"/>
            </a:xfrm>
            <a:prstGeom prst="rect">
              <a:avLst/>
            </a:prstGeom>
            <a:noFill/>
            <a:ln>
              <a:noFill/>
            </a:ln>
          </p:spPr>
          <p:txBody>
            <a:bodyPr wrap="square" rtlCol="0">
              <a:spAutoFit/>
            </a:bodyPr>
            <a:lstStyle/>
            <a:p>
              <a:pPr algn="ctr"/>
              <a:r>
                <a:rPr lang="en-US" altLang="zh-CN" sz="1500" dirty="0">
                  <a:latin typeface="华文细黑"/>
                  <a:ea typeface="华文细黑"/>
                  <a:cs typeface="华文细黑"/>
                </a:rPr>
                <a:t>S2</a:t>
              </a:r>
              <a:endParaRPr lang="en-US" sz="1500" dirty="0">
                <a:latin typeface="华文细黑"/>
                <a:ea typeface="华文细黑"/>
                <a:cs typeface="华文细黑"/>
              </a:endParaRPr>
            </a:p>
          </p:txBody>
        </p:sp>
      </p:grpSp>
    </p:spTree>
    <p:extLst>
      <p:ext uri="{BB962C8B-B14F-4D97-AF65-F5344CB8AC3E}">
        <p14:creationId xmlns:p14="http://schemas.microsoft.com/office/powerpoint/2010/main" val="493985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2132049" y="589776"/>
            <a:ext cx="6877292" cy="4782348"/>
            <a:chOff x="2348617" y="541650"/>
            <a:chExt cx="6877292" cy="4782348"/>
          </a:xfrm>
        </p:grpSpPr>
        <p:grpSp>
          <p:nvGrpSpPr>
            <p:cNvPr id="3" name="组合 2"/>
            <p:cNvGrpSpPr/>
            <p:nvPr/>
          </p:nvGrpSpPr>
          <p:grpSpPr>
            <a:xfrm>
              <a:off x="2348617" y="541650"/>
              <a:ext cx="6877292" cy="4782348"/>
              <a:chOff x="2132873" y="1031814"/>
              <a:chExt cx="6877292" cy="4782348"/>
            </a:xfrm>
          </p:grpSpPr>
          <p:grpSp>
            <p:nvGrpSpPr>
              <p:cNvPr id="2" name="Group 1"/>
              <p:cNvGrpSpPr/>
              <p:nvPr/>
            </p:nvGrpSpPr>
            <p:grpSpPr>
              <a:xfrm>
                <a:off x="2132873" y="1031814"/>
                <a:ext cx="6877292" cy="4782348"/>
                <a:chOff x="608873" y="994234"/>
                <a:chExt cx="6877292" cy="4782348"/>
              </a:xfrm>
            </p:grpSpPr>
            <p:grpSp>
              <p:nvGrpSpPr>
                <p:cNvPr id="35" name="Group 34"/>
                <p:cNvGrpSpPr/>
                <p:nvPr/>
              </p:nvGrpSpPr>
              <p:grpSpPr>
                <a:xfrm>
                  <a:off x="608873" y="994234"/>
                  <a:ext cx="6877292" cy="4782348"/>
                  <a:chOff x="608873" y="994234"/>
                  <a:chExt cx="6877292" cy="4782348"/>
                </a:xfrm>
              </p:grpSpPr>
              <p:grpSp>
                <p:nvGrpSpPr>
                  <p:cNvPr id="88" name="Group 87"/>
                  <p:cNvGrpSpPr/>
                  <p:nvPr/>
                </p:nvGrpSpPr>
                <p:grpSpPr>
                  <a:xfrm>
                    <a:off x="608873" y="994234"/>
                    <a:ext cx="6877292" cy="4782348"/>
                    <a:chOff x="882983" y="936407"/>
                    <a:chExt cx="6877292" cy="4782348"/>
                  </a:xfrm>
                </p:grpSpPr>
                <p:sp>
                  <p:nvSpPr>
                    <p:cNvPr id="9" name="TextBox 8"/>
                    <p:cNvSpPr txBox="1"/>
                    <p:nvPr/>
                  </p:nvSpPr>
                  <p:spPr>
                    <a:xfrm>
                      <a:off x="882983" y="966113"/>
                      <a:ext cx="942789"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原材料</a:t>
                      </a:r>
                      <a:endParaRPr lang="en-US" sz="1500" dirty="0">
                        <a:latin typeface="华文细黑"/>
                        <a:ea typeface="华文细黑"/>
                        <a:cs typeface="华文细黑"/>
                      </a:endParaRPr>
                    </a:p>
                  </p:txBody>
                </p:sp>
                <p:sp>
                  <p:nvSpPr>
                    <p:cNvPr id="10" name="TextBox 9"/>
                    <p:cNvSpPr txBox="1"/>
                    <p:nvPr/>
                  </p:nvSpPr>
                  <p:spPr>
                    <a:xfrm>
                      <a:off x="6616368" y="936407"/>
                      <a:ext cx="1023361" cy="323165"/>
                    </a:xfrm>
                    <a:prstGeom prst="rect">
                      <a:avLst/>
                    </a:prstGeom>
                    <a:noFill/>
                  </p:spPr>
                  <p:txBody>
                    <a:bodyPr wrap="square" rtlCol="0">
                      <a:spAutoFit/>
                    </a:bodyPr>
                    <a:lstStyle/>
                    <a:p>
                      <a:pPr algn="ctr"/>
                      <a:r>
                        <a:rPr lang="zh-CN" altLang="en-US" sz="1500" dirty="0">
                          <a:latin typeface="华文细黑"/>
                          <a:ea typeface="华文细黑"/>
                          <a:cs typeface="华文细黑"/>
                        </a:rPr>
                        <a:t>设备</a:t>
                      </a:r>
                      <a:endParaRPr lang="en-US" sz="1500" dirty="0">
                        <a:latin typeface="华文细黑"/>
                        <a:ea typeface="华文细黑"/>
                        <a:cs typeface="华文细黑"/>
                      </a:endParaRPr>
                    </a:p>
                  </p:txBody>
                </p:sp>
                <p:sp>
                  <p:nvSpPr>
                    <p:cNvPr id="11" name="TextBox 10"/>
                    <p:cNvSpPr txBox="1"/>
                    <p:nvPr/>
                  </p:nvSpPr>
                  <p:spPr>
                    <a:xfrm>
                      <a:off x="4979698" y="966113"/>
                      <a:ext cx="819495" cy="323165"/>
                    </a:xfrm>
                    <a:prstGeom prst="rect">
                      <a:avLst/>
                    </a:prstGeom>
                    <a:noFill/>
                  </p:spPr>
                  <p:txBody>
                    <a:bodyPr wrap="square" rtlCol="0">
                      <a:spAutoFit/>
                    </a:bodyPr>
                    <a:lstStyle/>
                    <a:p>
                      <a:pPr algn="ctr"/>
                      <a:r>
                        <a:rPr lang="zh-CN" altLang="en-US" sz="1500" dirty="0">
                          <a:latin typeface="华文细黑"/>
                          <a:ea typeface="华文细黑"/>
                          <a:cs typeface="华文细黑"/>
                        </a:rPr>
                        <a:t>污染</a:t>
                      </a:r>
                      <a:endParaRPr lang="en-US" sz="1500" dirty="0">
                        <a:latin typeface="华文细黑"/>
                        <a:ea typeface="华文细黑"/>
                        <a:cs typeface="华文细黑"/>
                      </a:endParaRPr>
                    </a:p>
                  </p:txBody>
                </p:sp>
                <p:sp>
                  <p:nvSpPr>
                    <p:cNvPr id="12" name="TextBox 11"/>
                    <p:cNvSpPr txBox="1"/>
                    <p:nvPr/>
                  </p:nvSpPr>
                  <p:spPr>
                    <a:xfrm>
                      <a:off x="3139600" y="966114"/>
                      <a:ext cx="819495" cy="323165"/>
                    </a:xfrm>
                    <a:prstGeom prst="rect">
                      <a:avLst/>
                    </a:prstGeom>
                    <a:noFill/>
                    <a:ln>
                      <a:solidFill>
                        <a:srgbClr val="FFFFFF"/>
                      </a:solidFill>
                    </a:ln>
                  </p:spPr>
                  <p:txBody>
                    <a:bodyPr wrap="square" rtlCol="0">
                      <a:spAutoFit/>
                    </a:bodyPr>
                    <a:lstStyle/>
                    <a:p>
                      <a:pPr algn="ctr"/>
                      <a:r>
                        <a:rPr lang="zh-CN" altLang="en-US" sz="1500" dirty="0">
                          <a:latin typeface="华文细黑"/>
                          <a:ea typeface="华文细黑"/>
                          <a:cs typeface="华文细黑"/>
                        </a:rPr>
                        <a:t>工艺</a:t>
                      </a:r>
                      <a:endParaRPr lang="en-US" sz="1500" dirty="0">
                        <a:latin typeface="华文细黑"/>
                        <a:ea typeface="华文细黑"/>
                        <a:cs typeface="华文细黑"/>
                      </a:endParaRPr>
                    </a:p>
                  </p:txBody>
                </p:sp>
                <p:sp>
                  <p:nvSpPr>
                    <p:cNvPr id="15" name="TextBox 14"/>
                    <p:cNvSpPr txBox="1"/>
                    <p:nvPr/>
                  </p:nvSpPr>
                  <p:spPr>
                    <a:xfrm>
                      <a:off x="882983" y="1580589"/>
                      <a:ext cx="942789"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铝锭</a:t>
                      </a:r>
                      <a:endParaRPr lang="en-US" sz="1500" dirty="0">
                        <a:latin typeface="华文细黑"/>
                        <a:ea typeface="华文细黑"/>
                        <a:cs typeface="华文细黑"/>
                      </a:endParaRPr>
                    </a:p>
                  </p:txBody>
                </p:sp>
                <p:sp>
                  <p:nvSpPr>
                    <p:cNvPr id="18" name="TextBox 17"/>
                    <p:cNvSpPr txBox="1"/>
                    <p:nvPr/>
                  </p:nvSpPr>
                  <p:spPr>
                    <a:xfrm>
                      <a:off x="2962160" y="1586369"/>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压铸</a:t>
                      </a:r>
                      <a:endParaRPr lang="en-US" sz="1500" dirty="0">
                        <a:latin typeface="华文细黑"/>
                        <a:ea typeface="华文细黑"/>
                        <a:cs typeface="华文细黑"/>
                      </a:endParaRPr>
                    </a:p>
                  </p:txBody>
                </p:sp>
                <p:sp>
                  <p:nvSpPr>
                    <p:cNvPr id="20" name="TextBox 19"/>
                    <p:cNvSpPr txBox="1"/>
                    <p:nvPr/>
                  </p:nvSpPr>
                  <p:spPr>
                    <a:xfrm>
                      <a:off x="2962160" y="4728291"/>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喷砂</a:t>
                      </a:r>
                      <a:endParaRPr lang="en-GB" altLang="zh-CN" sz="1500" dirty="0">
                        <a:latin typeface="华文细黑"/>
                        <a:ea typeface="华文细黑"/>
                        <a:cs typeface="华文细黑"/>
                      </a:endParaRPr>
                    </a:p>
                  </p:txBody>
                </p:sp>
                <p:sp>
                  <p:nvSpPr>
                    <p:cNvPr id="23" name="TextBox 22"/>
                    <p:cNvSpPr txBox="1"/>
                    <p:nvPr/>
                  </p:nvSpPr>
                  <p:spPr>
                    <a:xfrm>
                      <a:off x="4643751" y="1588308"/>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烟尘</a:t>
                      </a:r>
                      <a:endParaRPr lang="en-US" sz="1500" dirty="0">
                        <a:latin typeface="华文细黑"/>
                        <a:ea typeface="华文细黑"/>
                        <a:cs typeface="华文细黑"/>
                      </a:endParaRPr>
                    </a:p>
                  </p:txBody>
                </p:sp>
                <p:cxnSp>
                  <p:nvCxnSpPr>
                    <p:cNvPr id="33" name="Straight Arrow Connector 32"/>
                    <p:cNvCxnSpPr>
                      <a:cxnSpLocks/>
                      <a:stCxn id="15" idx="3"/>
                      <a:endCxn id="18" idx="1"/>
                    </p:cNvCxnSpPr>
                    <p:nvPr/>
                  </p:nvCxnSpPr>
                  <p:spPr>
                    <a:xfrm>
                      <a:off x="1825772" y="1742172"/>
                      <a:ext cx="1136388" cy="578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cxnSpLocks/>
                      <a:stCxn id="55" idx="3"/>
                      <a:endCxn id="45" idx="1"/>
                    </p:cNvCxnSpPr>
                    <p:nvPr/>
                  </p:nvCxnSpPr>
                  <p:spPr>
                    <a:xfrm flipV="1">
                      <a:off x="4136537" y="2369700"/>
                      <a:ext cx="507214" cy="226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643751" y="2208117"/>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a:t>
                      </a:r>
                      <a:r>
                        <a:rPr lang="en-US" altLang="zh-CN" sz="1500" dirty="0">
                          <a:latin typeface="华文细黑"/>
                          <a:ea typeface="华文细黑"/>
                          <a:cs typeface="华文细黑"/>
                        </a:rPr>
                        <a:t>+</a:t>
                      </a:r>
                      <a:r>
                        <a:rPr lang="zh-CN" altLang="en-US" sz="1500" dirty="0">
                          <a:latin typeface="华文细黑"/>
                          <a:ea typeface="华文细黑"/>
                          <a:cs typeface="华文细黑"/>
                        </a:rPr>
                        <a:t>噪声</a:t>
                      </a:r>
                      <a:endParaRPr lang="en-US" sz="1500" dirty="0">
                        <a:latin typeface="华文细黑"/>
                        <a:ea typeface="华文细黑"/>
                        <a:cs typeface="华文细黑"/>
                      </a:endParaRPr>
                    </a:p>
                  </p:txBody>
                </p:sp>
                <p:cxnSp>
                  <p:nvCxnSpPr>
                    <p:cNvPr id="61" name="Straight Arrow Connector 60"/>
                    <p:cNvCxnSpPr>
                      <a:cxnSpLocks/>
                      <a:stCxn id="55" idx="2"/>
                      <a:endCxn id="40" idx="0"/>
                    </p:cNvCxnSpPr>
                    <p:nvPr/>
                  </p:nvCxnSpPr>
                  <p:spPr>
                    <a:xfrm>
                      <a:off x="3549349" y="2533551"/>
                      <a:ext cx="0" cy="28418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6524995" y="1459344"/>
                      <a:ext cx="1235280" cy="553998"/>
                    </a:xfrm>
                    <a:prstGeom prst="rect">
                      <a:avLst/>
                    </a:prstGeom>
                    <a:noFill/>
                  </p:spPr>
                  <p:txBody>
                    <a:bodyPr wrap="square" rtlCol="0">
                      <a:spAutoFit/>
                    </a:bodyPr>
                    <a:lstStyle/>
                    <a:p>
                      <a:pPr algn="ctr"/>
                      <a:r>
                        <a:rPr lang="zh-CN" altLang="en-US" sz="1500" dirty="0">
                          <a:latin typeface="华文细黑"/>
                          <a:ea typeface="华文细黑"/>
                          <a:cs typeface="华文细黑"/>
                        </a:rPr>
                        <a:t>冲床</a:t>
                      </a:r>
                      <a:endParaRPr lang="en-US" altLang="zh-CN" sz="1500" dirty="0">
                        <a:latin typeface="华文细黑"/>
                        <a:ea typeface="华文细黑"/>
                        <a:cs typeface="华文细黑"/>
                      </a:endParaRPr>
                    </a:p>
                    <a:p>
                      <a:pPr algn="ctr"/>
                      <a:r>
                        <a:rPr lang="zh-CN" altLang="en-US" sz="1500" dirty="0">
                          <a:latin typeface="华文细黑"/>
                          <a:ea typeface="华文细黑"/>
                          <a:cs typeface="华文细黑"/>
                        </a:rPr>
                        <a:t>压铸机</a:t>
                      </a:r>
                      <a:endParaRPr lang="en-US" sz="1500" dirty="0">
                        <a:latin typeface="华文细黑"/>
                        <a:ea typeface="华文细黑"/>
                        <a:cs typeface="华文细黑"/>
                      </a:endParaRPr>
                    </a:p>
                  </p:txBody>
                </p:sp>
                <p:cxnSp>
                  <p:nvCxnSpPr>
                    <p:cNvPr id="77" name="Straight Arrow Connector 76"/>
                    <p:cNvCxnSpPr>
                      <a:cxnSpLocks/>
                      <a:stCxn id="20" idx="2"/>
                      <a:endCxn id="81" idx="0"/>
                    </p:cNvCxnSpPr>
                    <p:nvPr/>
                  </p:nvCxnSpPr>
                  <p:spPr>
                    <a:xfrm>
                      <a:off x="3549349" y="5051456"/>
                      <a:ext cx="0" cy="34413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2962161" y="5395590"/>
                      <a:ext cx="1174376"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成品</a:t>
                      </a:r>
                      <a:endParaRPr lang="en-US" sz="1500" dirty="0">
                        <a:latin typeface="华文细黑"/>
                        <a:ea typeface="华文细黑"/>
                        <a:cs typeface="华文细黑"/>
                      </a:endParaRPr>
                    </a:p>
                  </p:txBody>
                </p:sp>
              </p:grpSp>
              <p:sp>
                <p:nvSpPr>
                  <p:cNvPr id="62" name="TextBox 61"/>
                  <p:cNvSpPr txBox="1"/>
                  <p:nvPr/>
                </p:nvSpPr>
                <p:spPr>
                  <a:xfrm>
                    <a:off x="6433636" y="4156440"/>
                    <a:ext cx="840609" cy="323165"/>
                  </a:xfrm>
                  <a:prstGeom prst="rect">
                    <a:avLst/>
                  </a:prstGeom>
                  <a:noFill/>
                </p:spPr>
                <p:txBody>
                  <a:bodyPr wrap="square" rtlCol="0">
                    <a:spAutoFit/>
                  </a:bodyPr>
                  <a:lstStyle/>
                  <a:p>
                    <a:pPr algn="ctr"/>
                    <a:r>
                      <a:rPr lang="zh-CN" altLang="en-US" sz="1500" dirty="0">
                        <a:latin typeface="华文细黑"/>
                        <a:ea typeface="华文细黑"/>
                        <a:cs typeface="华文细黑"/>
                      </a:rPr>
                      <a:t>打磨机</a:t>
                    </a:r>
                    <a:endParaRPr lang="en-US" sz="1500" dirty="0">
                      <a:latin typeface="华文细黑"/>
                      <a:ea typeface="华文细黑"/>
                      <a:cs typeface="华文细黑"/>
                    </a:endParaRPr>
                  </a:p>
                </p:txBody>
              </p:sp>
            </p:grpSp>
            <p:sp>
              <p:nvSpPr>
                <p:cNvPr id="52" name="TextBox 51"/>
                <p:cNvSpPr txBox="1"/>
                <p:nvPr/>
              </p:nvSpPr>
              <p:spPr>
                <a:xfrm>
                  <a:off x="6318373" y="2875565"/>
                  <a:ext cx="1105024" cy="323165"/>
                </a:xfrm>
                <a:prstGeom prst="rect">
                  <a:avLst/>
                </a:prstGeom>
                <a:noFill/>
              </p:spPr>
              <p:txBody>
                <a:bodyPr wrap="square" rtlCol="0">
                  <a:spAutoFit/>
                </a:bodyPr>
                <a:lstStyle/>
                <a:p>
                  <a:pPr algn="ctr"/>
                  <a:r>
                    <a:rPr lang="zh-CN" altLang="en-US" sz="1500" dirty="0">
                      <a:latin typeface="华文细黑"/>
                      <a:ea typeface="华文细黑"/>
                      <a:cs typeface="华文细黑"/>
                    </a:rPr>
                    <a:t>攻牙机</a:t>
                  </a:r>
                  <a:endParaRPr lang="en-US" sz="1500" dirty="0">
                    <a:latin typeface="华文细黑"/>
                    <a:ea typeface="华文细黑"/>
                    <a:cs typeface="华文细黑"/>
                  </a:endParaRPr>
                </a:p>
              </p:txBody>
            </p:sp>
            <p:sp>
              <p:nvSpPr>
                <p:cNvPr id="53" name="TextBox 52"/>
                <p:cNvSpPr txBox="1"/>
                <p:nvPr/>
              </p:nvSpPr>
              <p:spPr>
                <a:xfrm>
                  <a:off x="6316013" y="3466132"/>
                  <a:ext cx="1105024" cy="323165"/>
                </a:xfrm>
                <a:prstGeom prst="rect">
                  <a:avLst/>
                </a:prstGeom>
                <a:noFill/>
              </p:spPr>
              <p:txBody>
                <a:bodyPr wrap="square" rtlCol="0">
                  <a:spAutoFit/>
                </a:bodyPr>
                <a:lstStyle/>
                <a:p>
                  <a:pPr algn="ctr"/>
                  <a:r>
                    <a:rPr lang="en-US" sz="1500" dirty="0">
                      <a:latin typeface="华文细黑"/>
                      <a:ea typeface="华文细黑"/>
                      <a:cs typeface="华文细黑"/>
                    </a:rPr>
                    <a:t>CNC</a:t>
                  </a:r>
                  <a:r>
                    <a:rPr lang="zh-CN" altLang="en-US" sz="1500" dirty="0">
                      <a:latin typeface="华文细黑"/>
                      <a:ea typeface="华文细黑"/>
                      <a:cs typeface="华文细黑"/>
                    </a:rPr>
                    <a:t>车床</a:t>
                  </a:r>
                  <a:endParaRPr lang="en-US" sz="1500" dirty="0">
                    <a:latin typeface="华文细黑"/>
                    <a:ea typeface="华文细黑"/>
                    <a:cs typeface="华文细黑"/>
                  </a:endParaRPr>
                </a:p>
              </p:txBody>
            </p:sp>
          </p:grpSp>
          <p:sp>
            <p:nvSpPr>
              <p:cNvPr id="55" name="TextBox 17"/>
              <p:cNvSpPr txBox="1"/>
              <p:nvPr/>
            </p:nvSpPr>
            <p:spPr>
              <a:xfrm>
                <a:off x="4212050" y="2305793"/>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钻孔</a:t>
                </a:r>
                <a:endParaRPr lang="en-US" sz="1500" dirty="0">
                  <a:latin typeface="华文细黑"/>
                  <a:ea typeface="华文细黑"/>
                  <a:cs typeface="华文细黑"/>
                </a:endParaRPr>
              </a:p>
            </p:txBody>
          </p:sp>
          <p:cxnSp>
            <p:nvCxnSpPr>
              <p:cNvPr id="56" name="Straight Arrow Connector 36"/>
              <p:cNvCxnSpPr>
                <a:cxnSpLocks/>
                <a:stCxn id="18" idx="2"/>
                <a:endCxn id="55" idx="0"/>
              </p:cNvCxnSpPr>
              <p:nvPr/>
            </p:nvCxnSpPr>
            <p:spPr>
              <a:xfrm>
                <a:off x="4799239" y="2004941"/>
                <a:ext cx="0" cy="30085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43"/>
              <p:cNvCxnSpPr>
                <a:cxnSpLocks/>
                <a:stCxn id="18" idx="3"/>
                <a:endCxn id="23" idx="1"/>
              </p:cNvCxnSpPr>
              <p:nvPr/>
            </p:nvCxnSpPr>
            <p:spPr>
              <a:xfrm>
                <a:off x="5386427" y="1843359"/>
                <a:ext cx="507214" cy="193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 name="TextBox 72"/>
              <p:cNvSpPr txBox="1"/>
              <p:nvPr/>
            </p:nvSpPr>
            <p:spPr>
              <a:xfrm>
                <a:off x="7760299" y="2182928"/>
                <a:ext cx="1235280" cy="553998"/>
              </a:xfrm>
              <a:prstGeom prst="rect">
                <a:avLst/>
              </a:prstGeom>
              <a:noFill/>
            </p:spPr>
            <p:txBody>
              <a:bodyPr wrap="square" rtlCol="0">
                <a:spAutoFit/>
              </a:bodyPr>
              <a:lstStyle/>
              <a:p>
                <a:pPr algn="ctr"/>
                <a:r>
                  <a:rPr lang="zh-CN" altLang="en-US" sz="1500" dirty="0">
                    <a:latin typeface="华文细黑"/>
                    <a:ea typeface="华文细黑"/>
                    <a:cs typeface="华文细黑"/>
                  </a:rPr>
                  <a:t>钻床</a:t>
                </a:r>
                <a:endParaRPr lang="en-US" altLang="zh-CN" sz="1500" dirty="0">
                  <a:latin typeface="华文细黑"/>
                  <a:ea typeface="华文细黑"/>
                  <a:cs typeface="华文细黑"/>
                </a:endParaRPr>
              </a:p>
              <a:p>
                <a:pPr algn="ctr"/>
                <a:r>
                  <a:rPr lang="zh-CN" altLang="en-US" sz="1500" dirty="0">
                    <a:latin typeface="华文细黑"/>
                    <a:ea typeface="华文细黑"/>
                    <a:cs typeface="华文细黑"/>
                  </a:rPr>
                  <a:t>铣床</a:t>
                </a:r>
                <a:endParaRPr lang="en-US" sz="1500" dirty="0">
                  <a:latin typeface="华文细黑"/>
                  <a:ea typeface="华文细黑"/>
                  <a:cs typeface="华文细黑"/>
                </a:endParaRPr>
              </a:p>
            </p:txBody>
          </p:sp>
        </p:grpSp>
        <p:sp>
          <p:nvSpPr>
            <p:cNvPr id="40" name="TextBox 17"/>
            <p:cNvSpPr txBox="1"/>
            <p:nvPr/>
          </p:nvSpPr>
          <p:spPr>
            <a:xfrm>
              <a:off x="4427794" y="2422981"/>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攻牙</a:t>
              </a:r>
              <a:endParaRPr lang="en-US" sz="1500" dirty="0">
                <a:latin typeface="华文细黑"/>
                <a:ea typeface="华文细黑"/>
                <a:cs typeface="华文细黑"/>
              </a:endParaRPr>
            </a:p>
          </p:txBody>
        </p:sp>
        <p:sp>
          <p:nvSpPr>
            <p:cNvPr id="41" name="TextBox 17"/>
            <p:cNvSpPr txBox="1"/>
            <p:nvPr/>
          </p:nvSpPr>
          <p:spPr>
            <a:xfrm>
              <a:off x="4427794" y="3010779"/>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500" dirty="0">
                  <a:latin typeface="华文细黑"/>
                  <a:ea typeface="华文细黑"/>
                  <a:cs typeface="华文细黑"/>
                </a:rPr>
                <a:t>CNC</a:t>
              </a:r>
              <a:r>
                <a:rPr lang="zh-CN" altLang="en-US" sz="1500" dirty="0">
                  <a:latin typeface="华文细黑"/>
                  <a:ea typeface="华文细黑"/>
                  <a:cs typeface="华文细黑"/>
                </a:rPr>
                <a:t>加工</a:t>
              </a:r>
              <a:endParaRPr lang="en-US" sz="1500" dirty="0">
                <a:latin typeface="华文细黑"/>
                <a:ea typeface="华文细黑"/>
                <a:cs typeface="华文细黑"/>
              </a:endParaRPr>
            </a:p>
          </p:txBody>
        </p:sp>
        <p:cxnSp>
          <p:nvCxnSpPr>
            <p:cNvPr id="43" name="Straight Arrow Connector 60"/>
            <p:cNvCxnSpPr>
              <a:cxnSpLocks/>
              <a:stCxn id="40" idx="2"/>
              <a:endCxn id="41" idx="0"/>
            </p:cNvCxnSpPr>
            <p:nvPr/>
          </p:nvCxnSpPr>
          <p:spPr>
            <a:xfrm>
              <a:off x="5014983" y="2746146"/>
              <a:ext cx="0" cy="26463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17"/>
            <p:cNvSpPr txBox="1"/>
            <p:nvPr/>
          </p:nvSpPr>
          <p:spPr>
            <a:xfrm>
              <a:off x="4427794" y="3678078"/>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打磨</a:t>
              </a:r>
              <a:endParaRPr lang="en-US" sz="1500" dirty="0">
                <a:latin typeface="华文细黑"/>
                <a:ea typeface="华文细黑"/>
                <a:cs typeface="华文细黑"/>
              </a:endParaRPr>
            </a:p>
          </p:txBody>
        </p:sp>
        <p:cxnSp>
          <p:nvCxnSpPr>
            <p:cNvPr id="89" name="Straight Arrow Connector 60"/>
            <p:cNvCxnSpPr>
              <a:cxnSpLocks/>
              <a:stCxn id="49" idx="2"/>
              <a:endCxn id="20" idx="0"/>
            </p:cNvCxnSpPr>
            <p:nvPr/>
          </p:nvCxnSpPr>
          <p:spPr>
            <a:xfrm>
              <a:off x="5014983" y="4001243"/>
              <a:ext cx="0" cy="33229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60"/>
            <p:cNvCxnSpPr>
              <a:cxnSpLocks/>
              <a:stCxn id="41" idx="2"/>
              <a:endCxn id="49" idx="0"/>
            </p:cNvCxnSpPr>
            <p:nvPr/>
          </p:nvCxnSpPr>
          <p:spPr>
            <a:xfrm>
              <a:off x="5014983" y="3333944"/>
              <a:ext cx="0" cy="34413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61"/>
            <p:cNvSpPr txBox="1"/>
            <p:nvPr/>
          </p:nvSpPr>
          <p:spPr>
            <a:xfrm>
              <a:off x="8173379" y="4333534"/>
              <a:ext cx="840609" cy="323165"/>
            </a:xfrm>
            <a:prstGeom prst="rect">
              <a:avLst/>
            </a:prstGeom>
            <a:noFill/>
          </p:spPr>
          <p:txBody>
            <a:bodyPr wrap="square" rtlCol="0">
              <a:spAutoFit/>
            </a:bodyPr>
            <a:lstStyle/>
            <a:p>
              <a:pPr algn="ctr"/>
              <a:r>
                <a:rPr lang="zh-CN" altLang="en-US" sz="1500" dirty="0">
                  <a:latin typeface="华文细黑"/>
                  <a:ea typeface="华文细黑"/>
                  <a:cs typeface="华文细黑"/>
                </a:rPr>
                <a:t>喷砂机</a:t>
              </a:r>
              <a:endParaRPr lang="en-US" sz="1500" dirty="0">
                <a:latin typeface="华文细黑"/>
                <a:ea typeface="华文细黑"/>
                <a:cs typeface="华文细黑"/>
              </a:endParaRPr>
            </a:p>
          </p:txBody>
        </p:sp>
        <p:sp>
          <p:nvSpPr>
            <p:cNvPr id="99" name="TextBox 44"/>
            <p:cNvSpPr txBox="1"/>
            <p:nvPr/>
          </p:nvSpPr>
          <p:spPr>
            <a:xfrm>
              <a:off x="6109385" y="2891176"/>
              <a:ext cx="1359185" cy="553998"/>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a:t>
              </a:r>
              <a:r>
                <a:rPr lang="en-US" altLang="zh-CN" sz="1500" dirty="0">
                  <a:latin typeface="华文细黑"/>
                  <a:ea typeface="华文细黑"/>
                  <a:cs typeface="华文细黑"/>
                </a:rPr>
                <a:t>+</a:t>
              </a:r>
              <a:r>
                <a:rPr lang="zh-CN" altLang="en-US" sz="1500" dirty="0">
                  <a:latin typeface="华文细黑"/>
                  <a:ea typeface="华文细黑"/>
                  <a:cs typeface="华文细黑"/>
                </a:rPr>
                <a:t>粉尘</a:t>
              </a:r>
              <a:endParaRPr lang="en-US" altLang="zh-CN" sz="1500" dirty="0">
                <a:latin typeface="华文细黑"/>
                <a:ea typeface="华文细黑"/>
                <a:cs typeface="华文细黑"/>
              </a:endParaRPr>
            </a:p>
            <a:p>
              <a:pPr algn="ctr"/>
              <a:r>
                <a:rPr lang="en-US" altLang="zh-CN" sz="1500" dirty="0">
                  <a:latin typeface="华文细黑"/>
                  <a:ea typeface="华文细黑"/>
                  <a:cs typeface="华文细黑"/>
                </a:rPr>
                <a:t>+</a:t>
              </a:r>
              <a:r>
                <a:rPr lang="zh-CN" altLang="en-US" sz="1500" dirty="0">
                  <a:latin typeface="华文细黑"/>
                  <a:ea typeface="华文细黑"/>
                  <a:cs typeface="华文细黑"/>
                </a:rPr>
                <a:t>噪声</a:t>
              </a:r>
              <a:endParaRPr lang="en-US" sz="1500" dirty="0">
                <a:latin typeface="华文细黑"/>
                <a:ea typeface="华文细黑"/>
                <a:cs typeface="华文细黑"/>
              </a:endParaRPr>
            </a:p>
          </p:txBody>
        </p:sp>
        <p:cxnSp>
          <p:nvCxnSpPr>
            <p:cNvPr id="100" name="Straight Arrow Connector 43"/>
            <p:cNvCxnSpPr>
              <a:cxnSpLocks/>
              <a:stCxn id="41" idx="3"/>
              <a:endCxn id="99" idx="1"/>
            </p:cNvCxnSpPr>
            <p:nvPr/>
          </p:nvCxnSpPr>
          <p:spPr>
            <a:xfrm flipV="1">
              <a:off x="5602171" y="3168175"/>
              <a:ext cx="507214" cy="4187"/>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114" name="TextBox 44"/>
          <p:cNvSpPr txBox="1"/>
          <p:nvPr/>
        </p:nvSpPr>
        <p:spPr>
          <a:xfrm>
            <a:off x="5902602" y="2471106"/>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噪声</a:t>
            </a:r>
            <a:endParaRPr lang="en-US" sz="1500" dirty="0">
              <a:latin typeface="华文细黑"/>
              <a:ea typeface="华文细黑"/>
              <a:cs typeface="华文细黑"/>
            </a:endParaRPr>
          </a:p>
        </p:txBody>
      </p:sp>
      <p:cxnSp>
        <p:nvCxnSpPr>
          <p:cNvPr id="115" name="Straight Arrow Connector 43"/>
          <p:cNvCxnSpPr>
            <a:cxnSpLocks/>
            <a:stCxn id="40" idx="3"/>
            <a:endCxn id="114" idx="1"/>
          </p:cNvCxnSpPr>
          <p:nvPr/>
        </p:nvCxnSpPr>
        <p:spPr>
          <a:xfrm flipV="1">
            <a:off x="5385603" y="2632689"/>
            <a:ext cx="516999" cy="1"/>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20" name="矩形 119"/>
          <p:cNvSpPr/>
          <p:nvPr/>
        </p:nvSpPr>
        <p:spPr>
          <a:xfrm>
            <a:off x="2591209" y="5576810"/>
            <a:ext cx="6096000" cy="1200329"/>
          </a:xfrm>
          <a:prstGeom prst="rect">
            <a:avLst/>
          </a:prstGeom>
        </p:spPr>
        <p:txBody>
          <a:bodyPr>
            <a:spAutoFit/>
          </a:bodyPr>
          <a:lstStyle/>
          <a:p>
            <a:pPr indent="304800">
              <a:lnSpc>
                <a:spcPct val="150000"/>
              </a:lnSpc>
              <a:spcAft>
                <a:spcPts val="0"/>
              </a:spcAft>
            </a:pPr>
            <a:r>
              <a:rPr lang="zh-CN" altLang="en-US" sz="1200" kern="100" dirty="0">
                <a:solidFill>
                  <a:srgbClr val="FF0000"/>
                </a:solidFill>
                <a:latin typeface="Times New Roman" panose="02020603050405020304" pitchFamily="18" charset="0"/>
                <a:ea typeface="宋体" panose="02010600030101010101" pitchFamily="2" charset="-122"/>
              </a:rPr>
              <a:t>参考描述：</a:t>
            </a:r>
            <a:r>
              <a:rPr lang="zh-CN" altLang="zh-CN" sz="1200" kern="100" dirty="0">
                <a:solidFill>
                  <a:srgbClr val="FF0000"/>
                </a:solidFill>
                <a:latin typeface="Times New Roman" panose="02020603050405020304" pitchFamily="18" charset="0"/>
                <a:ea typeface="宋体" panose="02010600030101010101" pitchFamily="2" charset="-122"/>
              </a:rPr>
              <a:t>本项目</a:t>
            </a:r>
            <a:r>
              <a:rPr lang="zh-CN" altLang="en-US" sz="1200" kern="100" dirty="0">
                <a:solidFill>
                  <a:srgbClr val="FF0000"/>
                </a:solidFill>
                <a:latin typeface="Times New Roman" panose="02020603050405020304" pitchFamily="18" charset="0"/>
                <a:ea typeface="宋体" panose="02010600030101010101" pitchFamily="2" charset="-122"/>
              </a:rPr>
              <a:t>五金加工配件</a:t>
            </a:r>
            <a:r>
              <a:rPr lang="zh-CN" altLang="zh-CN" sz="1200" kern="100" dirty="0">
                <a:solidFill>
                  <a:srgbClr val="FF0000"/>
                </a:solidFill>
                <a:latin typeface="Times New Roman" panose="02020603050405020304" pitchFamily="18" charset="0"/>
                <a:ea typeface="宋体" panose="02010600030101010101" pitchFamily="2" charset="-122"/>
              </a:rPr>
              <a:t>生产工艺比较简单，将外购回来的</a:t>
            </a:r>
            <a:r>
              <a:rPr lang="zh-CN" altLang="en-US" sz="1200" kern="100" dirty="0">
                <a:solidFill>
                  <a:srgbClr val="FF0000"/>
                </a:solidFill>
                <a:latin typeface="Times New Roman" panose="02020603050405020304" pitchFamily="18" charset="0"/>
                <a:ea typeface="宋体" panose="02010600030101010101" pitchFamily="2" charset="-122"/>
              </a:rPr>
              <a:t>铝锭</a:t>
            </a:r>
            <a:r>
              <a:rPr lang="zh-CN" altLang="zh-CN" sz="1200" kern="100" dirty="0">
                <a:solidFill>
                  <a:srgbClr val="FF0000"/>
                </a:solidFill>
                <a:latin typeface="Times New Roman" panose="02020603050405020304" pitchFamily="18" charset="0"/>
                <a:ea typeface="宋体" panose="02010600030101010101" pitchFamily="2" charset="-122"/>
              </a:rPr>
              <a:t>经冲床</a:t>
            </a:r>
            <a:r>
              <a:rPr lang="zh-CN" altLang="en-US" sz="1200" kern="100" dirty="0">
                <a:solidFill>
                  <a:srgbClr val="FF0000"/>
                </a:solidFill>
                <a:latin typeface="Times New Roman" panose="02020603050405020304" pitchFamily="18" charset="0"/>
                <a:ea typeface="宋体" panose="02010600030101010101" pitchFamily="2" charset="-122"/>
              </a:rPr>
              <a:t>和压铸机</a:t>
            </a:r>
            <a:r>
              <a:rPr lang="zh-CN" altLang="zh-CN" sz="1200" kern="100" dirty="0">
                <a:solidFill>
                  <a:srgbClr val="FF0000"/>
                </a:solidFill>
                <a:latin typeface="Times New Roman" panose="02020603050405020304" pitchFamily="18" charset="0"/>
                <a:ea typeface="宋体" panose="02010600030101010101" pitchFamily="2" charset="-122"/>
              </a:rPr>
              <a:t>成型后，进行</a:t>
            </a:r>
            <a:r>
              <a:rPr lang="zh-CN" altLang="en-US" sz="1200" kern="100" dirty="0">
                <a:solidFill>
                  <a:srgbClr val="FF0000"/>
                </a:solidFill>
                <a:latin typeface="Times New Roman" panose="02020603050405020304" pitchFamily="18" charset="0"/>
                <a:ea typeface="宋体" panose="02010600030101010101" pitchFamily="2" charset="-122"/>
              </a:rPr>
              <a:t>钻孔和</a:t>
            </a:r>
            <a:r>
              <a:rPr lang="zh-CN" altLang="zh-CN" sz="1200" kern="100" dirty="0">
                <a:solidFill>
                  <a:srgbClr val="FF0000"/>
                </a:solidFill>
                <a:latin typeface="Times New Roman" panose="02020603050405020304" pitchFamily="18" charset="0"/>
                <a:ea typeface="宋体" panose="02010600030101010101" pitchFamily="2" charset="-122"/>
              </a:rPr>
              <a:t>攻牙，然后</a:t>
            </a:r>
            <a:r>
              <a:rPr lang="zh-CN" altLang="en-US" sz="1200" kern="100" dirty="0">
                <a:solidFill>
                  <a:srgbClr val="FF0000"/>
                </a:solidFill>
                <a:latin typeface="Times New Roman" panose="02020603050405020304" pitchFamily="18" charset="0"/>
                <a:ea typeface="宋体" panose="02010600030101010101" pitchFamily="2" charset="-122"/>
              </a:rPr>
              <a:t>送至</a:t>
            </a:r>
            <a:r>
              <a:rPr lang="en-US" altLang="zh-CN" sz="1200" kern="100" dirty="0">
                <a:solidFill>
                  <a:srgbClr val="FF0000"/>
                </a:solidFill>
                <a:latin typeface="Times New Roman" panose="02020603050405020304" pitchFamily="18" charset="0"/>
                <a:ea typeface="宋体" panose="02010600030101010101" pitchFamily="2" charset="-122"/>
              </a:rPr>
              <a:t>CNC</a:t>
            </a:r>
            <a:r>
              <a:rPr lang="zh-CN" altLang="en-US" sz="1200" kern="100" dirty="0">
                <a:solidFill>
                  <a:srgbClr val="FF0000"/>
                </a:solidFill>
                <a:latin typeface="Times New Roman" panose="02020603050405020304" pitchFamily="18" charset="0"/>
                <a:ea typeface="宋体" panose="02010600030101010101" pitchFamily="2" charset="-122"/>
              </a:rPr>
              <a:t>车床进行进一步加工，然后使用打磨机和喷砂机对产品主体进行打磨后，</a:t>
            </a:r>
            <a:r>
              <a:rPr lang="zh-CN" altLang="zh-CN" sz="1200" kern="100" dirty="0">
                <a:solidFill>
                  <a:srgbClr val="FF0000"/>
                </a:solidFill>
                <a:latin typeface="Times New Roman" panose="02020603050405020304" pitchFamily="18" charset="0"/>
                <a:ea typeface="宋体" panose="02010600030101010101" pitchFamily="2" charset="-122"/>
              </a:rPr>
              <a:t>即为成品。该生产过程产生的主要污染物为机加工过程的设备运行噪声</a:t>
            </a:r>
            <a:r>
              <a:rPr lang="zh-CN" altLang="en-US" sz="1200" kern="100" dirty="0">
                <a:solidFill>
                  <a:srgbClr val="FF0000"/>
                </a:solidFill>
                <a:latin typeface="Times New Roman" panose="02020603050405020304" pitchFamily="18" charset="0"/>
                <a:ea typeface="宋体" panose="02010600030101010101" pitchFamily="2" charset="-122"/>
              </a:rPr>
              <a:t>，不同工序产生的烟尘、粉尘和</a:t>
            </a:r>
            <a:r>
              <a:rPr lang="zh-CN" altLang="zh-CN" sz="1200" kern="100" dirty="0">
                <a:solidFill>
                  <a:srgbClr val="FF0000"/>
                </a:solidFill>
                <a:latin typeface="Times New Roman" panose="02020603050405020304" pitchFamily="18" charset="0"/>
                <a:ea typeface="宋体" panose="02010600030101010101" pitchFamily="2" charset="-122"/>
              </a:rPr>
              <a:t>边角料等。</a:t>
            </a:r>
            <a:endParaRPr lang="zh-CN" altLang="zh-CN" sz="1200" kern="100" dirty="0">
              <a:solidFill>
                <a:srgbClr val="FF0000"/>
              </a:solidFill>
              <a:effectLst/>
              <a:latin typeface="Times New Roman" panose="02020603050405020304" pitchFamily="18" charset="0"/>
              <a:ea typeface="宋体" panose="02010600030101010101" pitchFamily="2" charset="-122"/>
            </a:endParaRPr>
          </a:p>
        </p:txBody>
      </p:sp>
      <p:sp>
        <p:nvSpPr>
          <p:cNvPr id="121" name="TextBox 22"/>
          <p:cNvSpPr txBox="1"/>
          <p:nvPr/>
        </p:nvSpPr>
        <p:spPr>
          <a:xfrm>
            <a:off x="5892816" y="3726204"/>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烟尘</a:t>
            </a:r>
            <a:r>
              <a:rPr lang="en-US" altLang="zh-CN" sz="1500" dirty="0">
                <a:latin typeface="华文细黑"/>
                <a:ea typeface="华文细黑"/>
                <a:cs typeface="华文细黑"/>
              </a:rPr>
              <a:t>+</a:t>
            </a:r>
            <a:r>
              <a:rPr lang="zh-CN" altLang="en-US" sz="1500" dirty="0">
                <a:latin typeface="华文细黑"/>
                <a:ea typeface="华文细黑"/>
                <a:cs typeface="华文细黑"/>
              </a:rPr>
              <a:t>噪声</a:t>
            </a:r>
            <a:endParaRPr lang="en-US" sz="1500" dirty="0">
              <a:latin typeface="华文细黑"/>
              <a:ea typeface="华文细黑"/>
              <a:cs typeface="华文细黑"/>
            </a:endParaRPr>
          </a:p>
        </p:txBody>
      </p:sp>
      <p:cxnSp>
        <p:nvCxnSpPr>
          <p:cNvPr id="122" name="Straight Arrow Connector 43"/>
          <p:cNvCxnSpPr>
            <a:cxnSpLocks/>
            <a:stCxn id="49" idx="3"/>
            <a:endCxn id="121" idx="1"/>
          </p:cNvCxnSpPr>
          <p:nvPr/>
        </p:nvCxnSpPr>
        <p:spPr>
          <a:xfrm>
            <a:off x="5385603" y="3887787"/>
            <a:ext cx="507213"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25" name="TextBox 22"/>
          <p:cNvSpPr txBox="1"/>
          <p:nvPr/>
        </p:nvSpPr>
        <p:spPr>
          <a:xfrm>
            <a:off x="5902602" y="4383825"/>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粉尘</a:t>
            </a:r>
            <a:r>
              <a:rPr lang="en-US" altLang="zh-CN" sz="1500" dirty="0">
                <a:latin typeface="华文细黑"/>
                <a:ea typeface="华文细黑"/>
                <a:cs typeface="华文细黑"/>
              </a:rPr>
              <a:t>+</a:t>
            </a:r>
            <a:r>
              <a:rPr lang="zh-CN" altLang="en-US" sz="1500" dirty="0">
                <a:latin typeface="华文细黑"/>
                <a:ea typeface="华文细黑"/>
                <a:cs typeface="华文细黑"/>
              </a:rPr>
              <a:t>噪声</a:t>
            </a:r>
            <a:endParaRPr lang="en-US" sz="1500" dirty="0">
              <a:latin typeface="华文细黑"/>
              <a:ea typeface="华文细黑"/>
              <a:cs typeface="华文细黑"/>
            </a:endParaRPr>
          </a:p>
        </p:txBody>
      </p:sp>
      <p:cxnSp>
        <p:nvCxnSpPr>
          <p:cNvPr id="126" name="Straight Arrow Connector 43"/>
          <p:cNvCxnSpPr>
            <a:cxnSpLocks/>
            <a:stCxn id="20" idx="3"/>
            <a:endCxn id="125" idx="1"/>
          </p:cNvCxnSpPr>
          <p:nvPr/>
        </p:nvCxnSpPr>
        <p:spPr>
          <a:xfrm>
            <a:off x="5385603" y="4543243"/>
            <a:ext cx="516999" cy="2165"/>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33" name="TextBox 14"/>
          <p:cNvSpPr txBox="1"/>
          <p:nvPr/>
        </p:nvSpPr>
        <p:spPr>
          <a:xfrm>
            <a:off x="2132049" y="4266243"/>
            <a:ext cx="942789" cy="553998"/>
          </a:xfrm>
          <a:prstGeom prst="rect">
            <a:avLst/>
          </a:prstGeom>
          <a:noFill/>
          <a:ln>
            <a:noFill/>
          </a:ln>
        </p:spPr>
        <p:txBody>
          <a:bodyPr wrap="square" rtlCol="0">
            <a:spAutoFit/>
          </a:bodyPr>
          <a:lstStyle/>
          <a:p>
            <a:pPr algn="r"/>
            <a:r>
              <a:rPr lang="zh-CN" altLang="en-US" sz="1500" dirty="0">
                <a:latin typeface="华文细黑"/>
                <a:ea typeface="华文细黑"/>
                <a:cs typeface="华文细黑"/>
              </a:rPr>
              <a:t>钢砂</a:t>
            </a:r>
            <a:endParaRPr lang="en-US" altLang="zh-CN" sz="1500" dirty="0">
              <a:latin typeface="华文细黑"/>
              <a:ea typeface="华文细黑"/>
              <a:cs typeface="华文细黑"/>
            </a:endParaRPr>
          </a:p>
          <a:p>
            <a:pPr algn="r"/>
            <a:r>
              <a:rPr lang="zh-CN" altLang="en-US" sz="1500" dirty="0">
                <a:latin typeface="华文细黑"/>
                <a:ea typeface="华文细黑"/>
                <a:cs typeface="华文细黑"/>
              </a:rPr>
              <a:t>玻璃珠</a:t>
            </a:r>
            <a:endParaRPr lang="en-US" sz="1500" dirty="0">
              <a:latin typeface="华文细黑"/>
              <a:ea typeface="华文细黑"/>
              <a:cs typeface="华文细黑"/>
            </a:endParaRPr>
          </a:p>
        </p:txBody>
      </p:sp>
      <p:cxnSp>
        <p:nvCxnSpPr>
          <p:cNvPr id="135" name="Straight Arrow Connector 32"/>
          <p:cNvCxnSpPr>
            <a:cxnSpLocks/>
            <a:stCxn id="133" idx="3"/>
            <a:endCxn id="20" idx="1"/>
          </p:cNvCxnSpPr>
          <p:nvPr/>
        </p:nvCxnSpPr>
        <p:spPr>
          <a:xfrm>
            <a:off x="3074838" y="4543242"/>
            <a:ext cx="1136388"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 name="矩形 4"/>
          <p:cNvSpPr/>
          <p:nvPr/>
        </p:nvSpPr>
        <p:spPr>
          <a:xfrm>
            <a:off x="9366418" y="1464046"/>
            <a:ext cx="1891999" cy="1938992"/>
          </a:xfrm>
          <a:prstGeom prst="rect">
            <a:avLst/>
          </a:prstGeom>
        </p:spPr>
        <p:txBody>
          <a:bodyPr wrap="square">
            <a:spAutoFit/>
          </a:bodyPr>
          <a:lstStyle/>
          <a:p>
            <a:r>
              <a:rPr lang="zh-CN" altLang="en-US" sz="1200" dirty="0"/>
              <a:t>每台喷砂机均配套有布袋除尘装置，由管道与各自的喷砂机相连接。喷砂过程是在密闭的工作舱内自动喷砂，属于全密闭、全自动过程，喷砂产生的粉尘均在喷砂机工作舱内由风机、管道收集至布袋除尘系统（未设排气筒、收集率达95%以上），</a:t>
            </a:r>
          </a:p>
        </p:txBody>
      </p:sp>
      <p:sp>
        <p:nvSpPr>
          <p:cNvPr id="48" name="圆角矩形 53"/>
          <p:cNvSpPr/>
          <p:nvPr/>
        </p:nvSpPr>
        <p:spPr>
          <a:xfrm>
            <a:off x="215567" y="268753"/>
            <a:ext cx="1916482" cy="701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五金加工</a:t>
            </a:r>
          </a:p>
        </p:txBody>
      </p:sp>
    </p:spTree>
    <p:extLst>
      <p:ext uri="{BB962C8B-B14F-4D97-AF65-F5344CB8AC3E}">
        <p14:creationId xmlns:p14="http://schemas.microsoft.com/office/powerpoint/2010/main" val="373002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9645109" y="2014114"/>
          <a:ext cx="2324100" cy="891540"/>
        </p:xfrm>
        <a:graphic>
          <a:graphicData uri="http://schemas.openxmlformats.org/drawingml/2006/table">
            <a:tbl>
              <a:tblPr/>
              <a:tblGrid>
                <a:gridCol w="682073">
                  <a:extLst>
                    <a:ext uri="{9D8B030D-6E8A-4147-A177-3AD203B41FA5}">
                      <a16:colId xmlns:a16="http://schemas.microsoft.com/office/drawing/2014/main" val="1264105401"/>
                    </a:ext>
                  </a:extLst>
                </a:gridCol>
                <a:gridCol w="404191">
                  <a:extLst>
                    <a:ext uri="{9D8B030D-6E8A-4147-A177-3AD203B41FA5}">
                      <a16:colId xmlns:a16="http://schemas.microsoft.com/office/drawing/2014/main" val="2261797406"/>
                    </a:ext>
                  </a:extLst>
                </a:gridCol>
                <a:gridCol w="404191">
                  <a:extLst>
                    <a:ext uri="{9D8B030D-6E8A-4147-A177-3AD203B41FA5}">
                      <a16:colId xmlns:a16="http://schemas.microsoft.com/office/drawing/2014/main" val="2119337586"/>
                    </a:ext>
                  </a:extLst>
                </a:gridCol>
                <a:gridCol w="833645">
                  <a:extLst>
                    <a:ext uri="{9D8B030D-6E8A-4147-A177-3AD203B41FA5}">
                      <a16:colId xmlns:a16="http://schemas.microsoft.com/office/drawing/2014/main" val="956380648"/>
                    </a:ext>
                  </a:extLst>
                </a:gridCol>
              </a:tblGrid>
              <a:tr h="180975">
                <a:tc>
                  <a:txBody>
                    <a:bodyPr/>
                    <a:lstStyle/>
                    <a:p>
                      <a:pPr algn="ctr" fontAlgn="ctr"/>
                      <a:r>
                        <a:rPr lang="zh-CN" altLang="en-US" sz="900" b="0" i="0" u="none" strike="noStrike">
                          <a:solidFill>
                            <a:srgbClr val="000000"/>
                          </a:solidFill>
                          <a:effectLst/>
                          <a:latin typeface="宋体" panose="02010600030101010101" pitchFamily="2" charset="-122"/>
                          <a:ea typeface="宋体" panose="02010600030101010101" pitchFamily="2" charset="-122"/>
                        </a:rPr>
                        <a:t>塑料配件</a:t>
                      </a:r>
                    </a:p>
                  </a:txBody>
                  <a:tcPr marL="9525" marR="9525" marT="9525"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Times New Roman" panose="02020603050405020304" pitchFamily="18" charset="0"/>
                          <a:ea typeface="等线" panose="02010600030101010101" pitchFamily="2" charset="-122"/>
                        </a:rPr>
                        <a:t>25</a:t>
                      </a:r>
                    </a:p>
                  </a:txBody>
                  <a:tcPr marL="9525" marR="9525" marT="9525" anchor="ctr">
                    <a:lnL>
                      <a:noFill/>
                    </a:lnL>
                    <a:lnR>
                      <a:noFill/>
                    </a:lnR>
                    <a:lnT>
                      <a:noFill/>
                    </a:lnT>
                    <a:lnB>
                      <a:noFill/>
                    </a:lnB>
                  </a:tcPr>
                </a:tc>
                <a:tc>
                  <a:txBody>
                    <a:bodyPr/>
                    <a:lstStyle/>
                    <a:p>
                      <a:pPr algn="ctr" fontAlgn="ctr"/>
                      <a:r>
                        <a:rPr lang="zh-CN" altLang="en-US" sz="900" b="0" i="0" u="none" strike="noStrike">
                          <a:solidFill>
                            <a:srgbClr val="000000"/>
                          </a:solidFill>
                          <a:effectLst/>
                          <a:latin typeface="宋体" panose="02010600030101010101" pitchFamily="2" charset="-122"/>
                          <a:ea typeface="宋体" panose="02010600030101010101" pitchFamily="2" charset="-122"/>
                        </a:rPr>
                        <a:t>吨</a:t>
                      </a:r>
                      <a:r>
                        <a:rPr lang="en-US" altLang="zh-CN" sz="900" b="0" i="0" u="none" strike="noStrike">
                          <a:solidFill>
                            <a:srgbClr val="000000"/>
                          </a:solidFill>
                          <a:effectLst/>
                          <a:latin typeface="Times New Roman" panose="02020603050405020304" pitchFamily="18" charset="0"/>
                          <a:ea typeface="等线" panose="02010600030101010101" pitchFamily="2" charset="-122"/>
                        </a:rPr>
                        <a:t>/</a:t>
                      </a:r>
                      <a:r>
                        <a:rPr lang="zh-CN" altLang="en-US" sz="900" b="0" i="0" u="none" strike="noStrike">
                          <a:solidFill>
                            <a:srgbClr val="000000"/>
                          </a:solidFill>
                          <a:effectLst/>
                          <a:latin typeface="宋体" panose="02010600030101010101" pitchFamily="2" charset="-122"/>
                          <a:ea typeface="宋体" panose="02010600030101010101" pitchFamily="2" charset="-122"/>
                        </a:rPr>
                        <a:t>年</a:t>
                      </a:r>
                      <a:endParaRPr lang="zh-CN" altLang="en-US" sz="9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anchor="ctr">
                    <a:lnL>
                      <a:noFill/>
                    </a:lnL>
                    <a:lnR>
                      <a:noFill/>
                    </a:lnR>
                    <a:lnT>
                      <a:noFill/>
                    </a:lnT>
                    <a:lnB>
                      <a:noFill/>
                    </a:lnB>
                  </a:tcP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否</a:t>
                      </a:r>
                    </a:p>
                  </a:txBody>
                  <a:tcPr marL="9525" marR="9525" marT="9525" anchor="b">
                    <a:lnL>
                      <a:noFill/>
                    </a:lnL>
                    <a:lnR>
                      <a:noFill/>
                    </a:lnR>
                    <a:lnT>
                      <a:noFill/>
                    </a:lnT>
                    <a:lnB>
                      <a:noFill/>
                    </a:lnB>
                  </a:tcPr>
                </a:tc>
                <a:extLst>
                  <a:ext uri="{0D108BD9-81ED-4DB2-BD59-A6C34878D82A}">
                    <a16:rowId xmlns:a16="http://schemas.microsoft.com/office/drawing/2014/main" val="1073364134"/>
                  </a:ext>
                </a:extLst>
              </a:tr>
              <a:tr h="180975">
                <a:tc>
                  <a:txBody>
                    <a:bodyPr/>
                    <a:lstStyle/>
                    <a:p>
                      <a:pPr algn="ctr" fontAlgn="ctr"/>
                      <a:r>
                        <a:rPr lang="zh-CN" altLang="en-US" sz="900" b="0" i="0" u="none" strike="noStrike" dirty="0">
                          <a:solidFill>
                            <a:srgbClr val="000000"/>
                          </a:solidFill>
                          <a:effectLst/>
                          <a:latin typeface="宋体" panose="02010600030101010101" pitchFamily="2" charset="-122"/>
                          <a:ea typeface="宋体" panose="02010600030101010101" pitchFamily="2" charset="-122"/>
                        </a:rPr>
                        <a:t>铜管</a:t>
                      </a:r>
                    </a:p>
                  </a:txBody>
                  <a:tcPr marL="9525" marR="9525" marT="9525"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Times New Roman" panose="02020603050405020304" pitchFamily="18" charset="0"/>
                          <a:ea typeface="等线" panose="02010600030101010101" pitchFamily="2" charset="-122"/>
                        </a:rPr>
                        <a:t>3</a:t>
                      </a:r>
                    </a:p>
                  </a:txBody>
                  <a:tcPr marL="9525" marR="9525" marT="9525" anchor="ctr">
                    <a:lnL>
                      <a:noFill/>
                    </a:lnL>
                    <a:lnR>
                      <a:noFill/>
                    </a:lnR>
                    <a:lnT>
                      <a:noFill/>
                    </a:lnT>
                    <a:lnB>
                      <a:noFill/>
                    </a:lnB>
                  </a:tcPr>
                </a:tc>
                <a:tc>
                  <a:txBody>
                    <a:bodyPr/>
                    <a:lstStyle/>
                    <a:p>
                      <a:pPr algn="ctr" fontAlgn="ctr"/>
                      <a:r>
                        <a:rPr lang="zh-CN" altLang="en-US" sz="900" b="0" i="0" u="none" strike="noStrike">
                          <a:solidFill>
                            <a:srgbClr val="000000"/>
                          </a:solidFill>
                          <a:effectLst/>
                          <a:latin typeface="宋体" panose="02010600030101010101" pitchFamily="2" charset="-122"/>
                          <a:ea typeface="宋体" panose="02010600030101010101" pitchFamily="2" charset="-122"/>
                        </a:rPr>
                        <a:t>吨</a:t>
                      </a:r>
                      <a:r>
                        <a:rPr lang="en-US" altLang="zh-CN" sz="900" b="0" i="0" u="none" strike="noStrike">
                          <a:solidFill>
                            <a:srgbClr val="000000"/>
                          </a:solidFill>
                          <a:effectLst/>
                          <a:latin typeface="Times New Roman" panose="02020603050405020304" pitchFamily="18" charset="0"/>
                          <a:ea typeface="等线" panose="02010600030101010101" pitchFamily="2" charset="-122"/>
                        </a:rPr>
                        <a:t>/</a:t>
                      </a:r>
                      <a:r>
                        <a:rPr lang="zh-CN" altLang="en-US" sz="900" b="0" i="0" u="none" strike="noStrike">
                          <a:solidFill>
                            <a:srgbClr val="000000"/>
                          </a:solidFill>
                          <a:effectLst/>
                          <a:latin typeface="宋体" panose="02010600030101010101" pitchFamily="2" charset="-122"/>
                          <a:ea typeface="宋体" panose="02010600030101010101" pitchFamily="2" charset="-122"/>
                        </a:rPr>
                        <a:t>年</a:t>
                      </a:r>
                      <a:endParaRPr lang="zh-CN" altLang="en-US" sz="9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anchor="ctr">
                    <a:lnL>
                      <a:noFill/>
                    </a:lnL>
                    <a:lnR>
                      <a:noFill/>
                    </a:lnR>
                    <a:lnT>
                      <a:noFill/>
                    </a:lnT>
                    <a:lnB>
                      <a:noFill/>
                    </a:lnB>
                  </a:tcP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是</a:t>
                      </a:r>
                    </a:p>
                  </a:txBody>
                  <a:tcPr marL="9525" marR="9525" marT="9525" anchor="b">
                    <a:lnL>
                      <a:noFill/>
                    </a:lnL>
                    <a:lnR>
                      <a:noFill/>
                    </a:lnR>
                    <a:lnT>
                      <a:noFill/>
                    </a:lnT>
                    <a:lnB>
                      <a:noFill/>
                    </a:lnB>
                  </a:tcPr>
                </a:tc>
                <a:extLst>
                  <a:ext uri="{0D108BD9-81ED-4DB2-BD59-A6C34878D82A}">
                    <a16:rowId xmlns:a16="http://schemas.microsoft.com/office/drawing/2014/main" val="1501763295"/>
                  </a:ext>
                </a:extLst>
              </a:tr>
              <a:tr h="18097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花洒管</a:t>
                      </a:r>
                    </a:p>
                  </a:txBody>
                  <a:tcPr marL="9525" marR="9525" marT="9525"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36</a:t>
                      </a:r>
                    </a:p>
                  </a:txBody>
                  <a:tcPr marL="9525" marR="9525" marT="9525" anchor="ctr">
                    <a:lnL>
                      <a:noFill/>
                    </a:lnL>
                    <a:lnR>
                      <a:noFill/>
                    </a:lnR>
                    <a:lnT>
                      <a:noFill/>
                    </a:lnT>
                    <a:lnB>
                      <a:noFill/>
                    </a:lnB>
                  </a:tcPr>
                </a:tc>
                <a:tc>
                  <a:txBody>
                    <a:bodyPr/>
                    <a:lstStyle/>
                    <a:p>
                      <a:pPr algn="ctr" fontAlgn="ctr"/>
                      <a:r>
                        <a:rPr lang="zh-CN" altLang="en-US" sz="900" b="0" i="0" u="none" strike="noStrike">
                          <a:solidFill>
                            <a:srgbClr val="000000"/>
                          </a:solidFill>
                          <a:effectLst/>
                          <a:latin typeface="宋体" panose="02010600030101010101" pitchFamily="2" charset="-122"/>
                          <a:ea typeface="宋体" panose="02010600030101010101" pitchFamily="2" charset="-122"/>
                        </a:rPr>
                        <a:t>吨</a:t>
                      </a:r>
                      <a:r>
                        <a:rPr lang="en-US" altLang="zh-CN" sz="900" b="0" i="0" u="none" strike="noStrike">
                          <a:solidFill>
                            <a:srgbClr val="000000"/>
                          </a:solidFill>
                          <a:effectLst/>
                          <a:latin typeface="Times New Roman" panose="02020603050405020304" pitchFamily="18" charset="0"/>
                          <a:ea typeface="等线" panose="02010600030101010101" pitchFamily="2" charset="-122"/>
                        </a:rPr>
                        <a:t>/</a:t>
                      </a:r>
                      <a:r>
                        <a:rPr lang="zh-CN" altLang="en-US" sz="900" b="0" i="0" u="none" strike="noStrike">
                          <a:solidFill>
                            <a:srgbClr val="000000"/>
                          </a:solidFill>
                          <a:effectLst/>
                          <a:latin typeface="宋体" panose="02010600030101010101" pitchFamily="2" charset="-122"/>
                          <a:ea typeface="宋体" panose="02010600030101010101" pitchFamily="2" charset="-122"/>
                        </a:rPr>
                        <a:t>年</a:t>
                      </a:r>
                      <a:endParaRPr lang="zh-CN" altLang="en-US" sz="9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anchor="ctr">
                    <a:lnL>
                      <a:noFill/>
                    </a:lnL>
                    <a:lnR>
                      <a:noFill/>
                    </a:lnR>
                    <a:lnT>
                      <a:noFill/>
                    </a:lnT>
                    <a:lnB>
                      <a:noFill/>
                    </a:lnB>
                  </a:tcP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否</a:t>
                      </a:r>
                    </a:p>
                  </a:txBody>
                  <a:tcPr marL="9525" marR="9525" marT="9525" anchor="b">
                    <a:lnL>
                      <a:noFill/>
                    </a:lnL>
                    <a:lnR>
                      <a:noFill/>
                    </a:lnR>
                    <a:lnT>
                      <a:noFill/>
                    </a:lnT>
                    <a:lnB>
                      <a:noFill/>
                    </a:lnB>
                  </a:tcPr>
                </a:tc>
                <a:extLst>
                  <a:ext uri="{0D108BD9-81ED-4DB2-BD59-A6C34878D82A}">
                    <a16:rowId xmlns:a16="http://schemas.microsoft.com/office/drawing/2014/main" val="3711724555"/>
                  </a:ext>
                </a:extLst>
              </a:tr>
              <a:tr h="18097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其他配件</a:t>
                      </a:r>
                    </a:p>
                  </a:txBody>
                  <a:tcPr marL="9525" marR="9525" marT="9525" anchor="ctr">
                    <a:lnL>
                      <a:noFill/>
                    </a:lnL>
                    <a:lnR>
                      <a:noFill/>
                    </a:lnR>
                    <a:lnT>
                      <a:noFill/>
                    </a:lnT>
                    <a:lnB>
                      <a:noFill/>
                    </a:lnB>
                  </a:tcP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a:t>
                      </a:r>
                    </a:p>
                  </a:txBody>
                  <a:tcPr marL="9525" marR="9525" marT="9525" anchor="ctr">
                    <a:lnL>
                      <a:noFill/>
                    </a:lnL>
                    <a:lnR>
                      <a:noFill/>
                    </a:lnR>
                    <a:lnT>
                      <a:noFill/>
                    </a:lnT>
                    <a:lnB>
                      <a:noFill/>
                    </a:lnB>
                  </a:tcPr>
                </a:tc>
                <a:tc>
                  <a:txBody>
                    <a:bodyPr/>
                    <a:lstStyle/>
                    <a:p>
                      <a:pPr algn="ctr" fontAlgn="ctr"/>
                      <a:r>
                        <a:rPr lang="zh-CN" altLang="en-US" sz="900" b="0" i="0" u="none" strike="noStrike" dirty="0">
                          <a:solidFill>
                            <a:srgbClr val="000000"/>
                          </a:solidFill>
                          <a:effectLst/>
                          <a:latin typeface="宋体" panose="02010600030101010101" pitchFamily="2" charset="-122"/>
                          <a:ea typeface="宋体" panose="02010600030101010101" pitchFamily="2" charset="-122"/>
                        </a:rPr>
                        <a:t>吨</a:t>
                      </a:r>
                      <a:r>
                        <a:rPr lang="en-US" altLang="zh-CN" sz="900" b="0" i="0" u="none" strike="noStrike" dirty="0">
                          <a:solidFill>
                            <a:srgbClr val="000000"/>
                          </a:solidFill>
                          <a:effectLst/>
                          <a:latin typeface="Times New Roman" panose="02020603050405020304" pitchFamily="18" charset="0"/>
                          <a:ea typeface="等线" panose="02010600030101010101" pitchFamily="2" charset="-122"/>
                        </a:rPr>
                        <a:t>/</a:t>
                      </a:r>
                      <a:r>
                        <a:rPr lang="zh-CN" altLang="en-US" sz="900" b="0" i="0" u="none" strike="noStrike" dirty="0">
                          <a:solidFill>
                            <a:srgbClr val="000000"/>
                          </a:solidFill>
                          <a:effectLst/>
                          <a:latin typeface="宋体" panose="02010600030101010101" pitchFamily="2" charset="-122"/>
                          <a:ea typeface="宋体" panose="02010600030101010101" pitchFamily="2" charset="-122"/>
                        </a:rPr>
                        <a:t>年</a:t>
                      </a:r>
                      <a:endParaRPr lang="zh-CN" altLang="en-US" sz="9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anchor="ctr">
                    <a:lnL>
                      <a:noFill/>
                    </a:lnL>
                    <a:lnR>
                      <a:noFill/>
                    </a:lnR>
                    <a:lnT>
                      <a:noFill/>
                    </a:lnT>
                    <a:lnB>
                      <a:noFill/>
                    </a:lnB>
                  </a:tcPr>
                </a:tc>
                <a:tc>
                  <a:txBody>
                    <a:bodyPr/>
                    <a:lstStyle/>
                    <a:p>
                      <a:pPr algn="l" fontAlgn="b"/>
                      <a:r>
                        <a:rPr lang="zh-CN" altLang="en-US" sz="1100" b="0" i="0" u="none" strike="noStrike" dirty="0">
                          <a:solidFill>
                            <a:srgbClr val="000000"/>
                          </a:solidFill>
                          <a:effectLst/>
                          <a:latin typeface="等线" panose="02010600030101010101" pitchFamily="2" charset="-122"/>
                          <a:ea typeface="等线" panose="02010600030101010101" pitchFamily="2" charset="-122"/>
                        </a:rPr>
                        <a:t>否</a:t>
                      </a:r>
                    </a:p>
                  </a:txBody>
                  <a:tcPr marL="9525" marR="9525" marT="9525" anchor="b">
                    <a:lnL>
                      <a:noFill/>
                    </a:lnL>
                    <a:lnR>
                      <a:noFill/>
                    </a:lnR>
                    <a:lnT>
                      <a:noFill/>
                    </a:lnT>
                    <a:lnB>
                      <a:noFill/>
                    </a:lnB>
                  </a:tcPr>
                </a:tc>
                <a:extLst>
                  <a:ext uri="{0D108BD9-81ED-4DB2-BD59-A6C34878D82A}">
                    <a16:rowId xmlns:a16="http://schemas.microsoft.com/office/drawing/2014/main" val="1649372254"/>
                  </a:ext>
                </a:extLst>
              </a:tr>
            </a:tbl>
          </a:graphicData>
        </a:graphic>
      </p:graphicFrame>
      <p:grpSp>
        <p:nvGrpSpPr>
          <p:cNvPr id="13" name="组合 12"/>
          <p:cNvGrpSpPr/>
          <p:nvPr/>
        </p:nvGrpSpPr>
        <p:grpSpPr>
          <a:xfrm>
            <a:off x="2006353" y="589776"/>
            <a:ext cx="7070317" cy="2786390"/>
            <a:chOff x="2006353" y="589776"/>
            <a:chExt cx="7070317" cy="2786390"/>
          </a:xfrm>
        </p:grpSpPr>
        <p:grpSp>
          <p:nvGrpSpPr>
            <p:cNvPr id="109" name="组合 108"/>
            <p:cNvGrpSpPr/>
            <p:nvPr/>
          </p:nvGrpSpPr>
          <p:grpSpPr>
            <a:xfrm>
              <a:off x="2006353" y="589776"/>
              <a:ext cx="7070317" cy="2786390"/>
              <a:chOff x="2222921" y="541650"/>
              <a:chExt cx="7070317" cy="2786390"/>
            </a:xfrm>
          </p:grpSpPr>
          <p:grpSp>
            <p:nvGrpSpPr>
              <p:cNvPr id="3" name="组合 2"/>
              <p:cNvGrpSpPr/>
              <p:nvPr/>
            </p:nvGrpSpPr>
            <p:grpSpPr>
              <a:xfrm>
                <a:off x="2222921" y="541650"/>
                <a:ext cx="7070317" cy="2786390"/>
                <a:chOff x="2007177" y="1031814"/>
                <a:chExt cx="7070317" cy="2786390"/>
              </a:xfrm>
            </p:grpSpPr>
            <p:grpSp>
              <p:nvGrpSpPr>
                <p:cNvPr id="2" name="Group 1"/>
                <p:cNvGrpSpPr/>
                <p:nvPr/>
              </p:nvGrpSpPr>
              <p:grpSpPr>
                <a:xfrm>
                  <a:off x="2007177" y="1031814"/>
                  <a:ext cx="7070317" cy="2786390"/>
                  <a:chOff x="483177" y="994234"/>
                  <a:chExt cx="7070317" cy="2786390"/>
                </a:xfrm>
              </p:grpSpPr>
              <p:grpSp>
                <p:nvGrpSpPr>
                  <p:cNvPr id="88" name="Group 87"/>
                  <p:cNvGrpSpPr/>
                  <p:nvPr/>
                </p:nvGrpSpPr>
                <p:grpSpPr>
                  <a:xfrm>
                    <a:off x="483177" y="994234"/>
                    <a:ext cx="7070317" cy="2786390"/>
                    <a:chOff x="757287" y="936407"/>
                    <a:chExt cx="7070317" cy="2786390"/>
                  </a:xfrm>
                </p:grpSpPr>
                <p:sp>
                  <p:nvSpPr>
                    <p:cNvPr id="9" name="TextBox 8"/>
                    <p:cNvSpPr txBox="1"/>
                    <p:nvPr/>
                  </p:nvSpPr>
                  <p:spPr>
                    <a:xfrm>
                      <a:off x="882983" y="966113"/>
                      <a:ext cx="942789"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原材料</a:t>
                      </a:r>
                      <a:endParaRPr lang="en-US" sz="1500" dirty="0">
                        <a:latin typeface="华文细黑"/>
                        <a:ea typeface="华文细黑"/>
                        <a:cs typeface="华文细黑"/>
                      </a:endParaRPr>
                    </a:p>
                  </p:txBody>
                </p:sp>
                <p:sp>
                  <p:nvSpPr>
                    <p:cNvPr id="10" name="TextBox 9"/>
                    <p:cNvSpPr txBox="1"/>
                    <p:nvPr/>
                  </p:nvSpPr>
                  <p:spPr>
                    <a:xfrm>
                      <a:off x="6616368" y="936407"/>
                      <a:ext cx="1023361" cy="323165"/>
                    </a:xfrm>
                    <a:prstGeom prst="rect">
                      <a:avLst/>
                    </a:prstGeom>
                    <a:noFill/>
                  </p:spPr>
                  <p:txBody>
                    <a:bodyPr wrap="square" rtlCol="0">
                      <a:spAutoFit/>
                    </a:bodyPr>
                    <a:lstStyle/>
                    <a:p>
                      <a:pPr algn="ctr"/>
                      <a:r>
                        <a:rPr lang="zh-CN" altLang="en-US" sz="1500" dirty="0">
                          <a:latin typeface="华文细黑"/>
                          <a:ea typeface="华文细黑"/>
                          <a:cs typeface="华文细黑"/>
                        </a:rPr>
                        <a:t>设备</a:t>
                      </a:r>
                      <a:endParaRPr lang="en-US" sz="1500" dirty="0">
                        <a:latin typeface="华文细黑"/>
                        <a:ea typeface="华文细黑"/>
                        <a:cs typeface="华文细黑"/>
                      </a:endParaRPr>
                    </a:p>
                  </p:txBody>
                </p:sp>
                <p:sp>
                  <p:nvSpPr>
                    <p:cNvPr id="11" name="TextBox 10"/>
                    <p:cNvSpPr txBox="1"/>
                    <p:nvPr/>
                  </p:nvSpPr>
                  <p:spPr>
                    <a:xfrm>
                      <a:off x="4979698" y="966113"/>
                      <a:ext cx="819495" cy="323165"/>
                    </a:xfrm>
                    <a:prstGeom prst="rect">
                      <a:avLst/>
                    </a:prstGeom>
                    <a:noFill/>
                  </p:spPr>
                  <p:txBody>
                    <a:bodyPr wrap="square" rtlCol="0">
                      <a:spAutoFit/>
                    </a:bodyPr>
                    <a:lstStyle/>
                    <a:p>
                      <a:pPr algn="ctr"/>
                      <a:r>
                        <a:rPr lang="zh-CN" altLang="en-US" sz="1500" dirty="0">
                          <a:latin typeface="华文细黑"/>
                          <a:ea typeface="华文细黑"/>
                          <a:cs typeface="华文细黑"/>
                        </a:rPr>
                        <a:t>污染</a:t>
                      </a:r>
                      <a:endParaRPr lang="en-US" sz="1500" dirty="0">
                        <a:latin typeface="华文细黑"/>
                        <a:ea typeface="华文细黑"/>
                        <a:cs typeface="华文细黑"/>
                      </a:endParaRPr>
                    </a:p>
                  </p:txBody>
                </p:sp>
                <p:sp>
                  <p:nvSpPr>
                    <p:cNvPr id="12" name="TextBox 11"/>
                    <p:cNvSpPr txBox="1"/>
                    <p:nvPr/>
                  </p:nvSpPr>
                  <p:spPr>
                    <a:xfrm>
                      <a:off x="3139600" y="966114"/>
                      <a:ext cx="819495" cy="323165"/>
                    </a:xfrm>
                    <a:prstGeom prst="rect">
                      <a:avLst/>
                    </a:prstGeom>
                    <a:noFill/>
                    <a:ln>
                      <a:solidFill>
                        <a:srgbClr val="FFFFFF"/>
                      </a:solidFill>
                    </a:ln>
                  </p:spPr>
                  <p:txBody>
                    <a:bodyPr wrap="square" rtlCol="0">
                      <a:spAutoFit/>
                    </a:bodyPr>
                    <a:lstStyle/>
                    <a:p>
                      <a:pPr algn="ctr"/>
                      <a:r>
                        <a:rPr lang="zh-CN" altLang="en-US" sz="1500" dirty="0">
                          <a:latin typeface="华文细黑"/>
                          <a:ea typeface="华文细黑"/>
                          <a:cs typeface="华文细黑"/>
                        </a:rPr>
                        <a:t>工艺</a:t>
                      </a:r>
                      <a:endParaRPr lang="en-US" sz="1500" dirty="0">
                        <a:latin typeface="华文细黑"/>
                        <a:ea typeface="华文细黑"/>
                        <a:cs typeface="华文细黑"/>
                      </a:endParaRPr>
                    </a:p>
                  </p:txBody>
                </p:sp>
                <p:sp>
                  <p:nvSpPr>
                    <p:cNvPr id="15" name="TextBox 14"/>
                    <p:cNvSpPr txBox="1"/>
                    <p:nvPr/>
                  </p:nvSpPr>
                  <p:spPr>
                    <a:xfrm>
                      <a:off x="757287" y="1580589"/>
                      <a:ext cx="1068485"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塑料配件</a:t>
                      </a:r>
                      <a:endParaRPr lang="en-US" sz="1500" dirty="0">
                        <a:latin typeface="华文细黑"/>
                        <a:ea typeface="华文细黑"/>
                        <a:cs typeface="华文细黑"/>
                      </a:endParaRPr>
                    </a:p>
                  </p:txBody>
                </p:sp>
                <p:sp>
                  <p:nvSpPr>
                    <p:cNvPr id="18" name="TextBox 17"/>
                    <p:cNvSpPr txBox="1"/>
                    <p:nvPr/>
                  </p:nvSpPr>
                  <p:spPr>
                    <a:xfrm>
                      <a:off x="2962160" y="1586369"/>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超声波焊接</a:t>
                      </a:r>
                      <a:endParaRPr lang="en-US" sz="1500" dirty="0">
                        <a:latin typeface="华文细黑"/>
                        <a:ea typeface="华文细黑"/>
                        <a:cs typeface="华文细黑"/>
                      </a:endParaRPr>
                    </a:p>
                  </p:txBody>
                </p:sp>
                <p:sp>
                  <p:nvSpPr>
                    <p:cNvPr id="23" name="TextBox 22"/>
                    <p:cNvSpPr txBox="1"/>
                    <p:nvPr/>
                  </p:nvSpPr>
                  <p:spPr>
                    <a:xfrm>
                      <a:off x="4643751" y="1588308"/>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500" dirty="0">
                          <a:latin typeface="华文细黑"/>
                          <a:ea typeface="华文细黑"/>
                          <a:cs typeface="华文细黑"/>
                        </a:rPr>
                        <a:t>VOC</a:t>
                      </a:r>
                      <a:r>
                        <a:rPr lang="en-US" altLang="zh-CN" sz="1500" dirty="0">
                          <a:latin typeface="华文细黑"/>
                          <a:ea typeface="华文细黑"/>
                          <a:cs typeface="华文细黑"/>
                        </a:rPr>
                        <a:t>s</a:t>
                      </a:r>
                      <a:r>
                        <a:rPr lang="zh-CN" altLang="en-US" sz="1500" dirty="0">
                          <a:latin typeface="华文细黑"/>
                          <a:ea typeface="华文细黑"/>
                          <a:cs typeface="华文细黑"/>
                        </a:rPr>
                        <a:t>、噪声</a:t>
                      </a:r>
                      <a:endParaRPr lang="en-US" sz="1500" dirty="0">
                        <a:latin typeface="华文细黑"/>
                        <a:ea typeface="华文细黑"/>
                        <a:cs typeface="华文细黑"/>
                      </a:endParaRPr>
                    </a:p>
                  </p:txBody>
                </p:sp>
                <p:cxnSp>
                  <p:nvCxnSpPr>
                    <p:cNvPr id="33" name="Straight Arrow Connector 32"/>
                    <p:cNvCxnSpPr>
                      <a:cxnSpLocks/>
                      <a:stCxn id="15" idx="3"/>
                      <a:endCxn id="18" idx="1"/>
                    </p:cNvCxnSpPr>
                    <p:nvPr/>
                  </p:nvCxnSpPr>
                  <p:spPr>
                    <a:xfrm>
                      <a:off x="1825772" y="1742172"/>
                      <a:ext cx="1136388" cy="578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cxnSpLocks/>
                      <a:stCxn id="55" idx="2"/>
                      <a:endCxn id="40" idx="0"/>
                    </p:cNvCxnSpPr>
                    <p:nvPr/>
                  </p:nvCxnSpPr>
                  <p:spPr>
                    <a:xfrm>
                      <a:off x="3549349" y="2533551"/>
                      <a:ext cx="0" cy="28418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6457665" y="1580589"/>
                      <a:ext cx="1369939" cy="323165"/>
                    </a:xfrm>
                    <a:prstGeom prst="rect">
                      <a:avLst/>
                    </a:prstGeom>
                    <a:noFill/>
                  </p:spPr>
                  <p:txBody>
                    <a:bodyPr wrap="square" rtlCol="0">
                      <a:spAutoFit/>
                    </a:bodyPr>
                    <a:lstStyle/>
                    <a:p>
                      <a:pPr algn="ctr"/>
                      <a:r>
                        <a:rPr lang="zh-CN" altLang="en-US" sz="1500" dirty="0">
                          <a:latin typeface="华文细黑"/>
                          <a:ea typeface="华文细黑"/>
                          <a:cs typeface="华文细黑"/>
                        </a:rPr>
                        <a:t>超声波焊接机</a:t>
                      </a:r>
                      <a:endParaRPr lang="en-US" altLang="zh-CN" sz="1500" dirty="0">
                        <a:latin typeface="华文细黑"/>
                        <a:ea typeface="华文细黑"/>
                        <a:cs typeface="华文细黑"/>
                      </a:endParaRPr>
                    </a:p>
                  </p:txBody>
                </p:sp>
                <p:sp>
                  <p:nvSpPr>
                    <p:cNvPr id="81" name="TextBox 80"/>
                    <p:cNvSpPr txBox="1"/>
                    <p:nvPr/>
                  </p:nvSpPr>
                  <p:spPr>
                    <a:xfrm>
                      <a:off x="2962161" y="3399632"/>
                      <a:ext cx="1174376"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成品</a:t>
                      </a:r>
                      <a:endParaRPr lang="en-US" sz="1500" dirty="0">
                        <a:latin typeface="华文细黑"/>
                        <a:ea typeface="华文细黑"/>
                        <a:cs typeface="华文细黑"/>
                      </a:endParaRPr>
                    </a:p>
                  </p:txBody>
                </p:sp>
              </p:grpSp>
              <p:sp>
                <p:nvSpPr>
                  <p:cNvPr id="52" name="TextBox 51"/>
                  <p:cNvSpPr txBox="1"/>
                  <p:nvPr/>
                </p:nvSpPr>
                <p:spPr>
                  <a:xfrm>
                    <a:off x="6318373" y="2875565"/>
                    <a:ext cx="1105024" cy="323165"/>
                  </a:xfrm>
                  <a:prstGeom prst="rect">
                    <a:avLst/>
                  </a:prstGeom>
                  <a:noFill/>
                </p:spPr>
                <p:txBody>
                  <a:bodyPr wrap="square" rtlCol="0">
                    <a:spAutoFit/>
                  </a:bodyPr>
                  <a:lstStyle/>
                  <a:p>
                    <a:pPr algn="ctr"/>
                    <a:r>
                      <a:rPr lang="zh-CN" altLang="en-US" sz="1500" dirty="0">
                        <a:latin typeface="华文细黑"/>
                        <a:ea typeface="华文细黑"/>
                        <a:cs typeface="华文细黑"/>
                      </a:rPr>
                      <a:t>试水台</a:t>
                    </a:r>
                    <a:endParaRPr lang="en-US" sz="1500" dirty="0">
                      <a:latin typeface="华文细黑"/>
                      <a:ea typeface="华文细黑"/>
                      <a:cs typeface="华文细黑"/>
                    </a:endParaRPr>
                  </a:p>
                </p:txBody>
              </p:sp>
            </p:grpSp>
            <p:sp>
              <p:nvSpPr>
                <p:cNvPr id="55" name="TextBox 17"/>
                <p:cNvSpPr txBox="1"/>
                <p:nvPr/>
              </p:nvSpPr>
              <p:spPr>
                <a:xfrm>
                  <a:off x="4212050" y="2305793"/>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组装</a:t>
                  </a:r>
                  <a:endParaRPr lang="en-US" sz="1500" dirty="0">
                    <a:latin typeface="华文细黑"/>
                    <a:ea typeface="华文细黑"/>
                    <a:cs typeface="华文细黑"/>
                  </a:endParaRPr>
                </a:p>
              </p:txBody>
            </p:sp>
            <p:cxnSp>
              <p:nvCxnSpPr>
                <p:cNvPr id="56" name="Straight Arrow Connector 36"/>
                <p:cNvCxnSpPr>
                  <a:cxnSpLocks/>
                  <a:stCxn id="18" idx="2"/>
                  <a:endCxn id="55" idx="0"/>
                </p:cNvCxnSpPr>
                <p:nvPr/>
              </p:nvCxnSpPr>
              <p:spPr>
                <a:xfrm>
                  <a:off x="4799239" y="2004941"/>
                  <a:ext cx="0" cy="30085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43"/>
                <p:cNvCxnSpPr>
                  <a:cxnSpLocks/>
                  <a:stCxn id="18" idx="3"/>
                  <a:endCxn id="23" idx="1"/>
                </p:cNvCxnSpPr>
                <p:nvPr/>
              </p:nvCxnSpPr>
              <p:spPr>
                <a:xfrm>
                  <a:off x="5386427" y="1843359"/>
                  <a:ext cx="507214" cy="193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 name="TextBox 72"/>
                <p:cNvSpPr txBox="1"/>
                <p:nvPr/>
              </p:nvSpPr>
              <p:spPr>
                <a:xfrm>
                  <a:off x="7779534" y="2294570"/>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组装线</a:t>
                  </a:r>
                  <a:endParaRPr lang="en-US" sz="1500" dirty="0">
                    <a:latin typeface="华文细黑"/>
                    <a:ea typeface="华文细黑"/>
                    <a:cs typeface="华文细黑"/>
                  </a:endParaRPr>
                </a:p>
              </p:txBody>
            </p:sp>
          </p:grpSp>
          <p:sp>
            <p:nvSpPr>
              <p:cNvPr id="40" name="TextBox 17"/>
              <p:cNvSpPr txBox="1"/>
              <p:nvPr/>
            </p:nvSpPr>
            <p:spPr>
              <a:xfrm>
                <a:off x="4427794" y="2422981"/>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试水</a:t>
                </a:r>
                <a:endParaRPr lang="en-US" sz="1500" dirty="0">
                  <a:latin typeface="华文细黑"/>
                  <a:ea typeface="华文细黑"/>
                  <a:cs typeface="华文细黑"/>
                </a:endParaRPr>
              </a:p>
            </p:txBody>
          </p:sp>
          <p:cxnSp>
            <p:nvCxnSpPr>
              <p:cNvPr id="43" name="Straight Arrow Connector 60"/>
              <p:cNvCxnSpPr>
                <a:cxnSpLocks/>
                <a:stCxn id="40" idx="2"/>
                <a:endCxn id="81" idx="0"/>
              </p:cNvCxnSpPr>
              <p:nvPr/>
            </p:nvCxnSpPr>
            <p:spPr>
              <a:xfrm>
                <a:off x="5014983" y="2746146"/>
                <a:ext cx="0" cy="25872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28" name="TextBox 14"/>
            <p:cNvSpPr txBox="1"/>
            <p:nvPr/>
          </p:nvSpPr>
          <p:spPr>
            <a:xfrm>
              <a:off x="2006353" y="1863755"/>
              <a:ext cx="1068485"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其他配件</a:t>
              </a:r>
              <a:endParaRPr lang="en-US" sz="1500" dirty="0">
                <a:latin typeface="华文细黑"/>
                <a:ea typeface="华文细黑"/>
                <a:cs typeface="华文细黑"/>
              </a:endParaRPr>
            </a:p>
          </p:txBody>
        </p:sp>
        <p:cxnSp>
          <p:nvCxnSpPr>
            <p:cNvPr id="29" name="Straight Arrow Connector 32"/>
            <p:cNvCxnSpPr>
              <a:cxnSpLocks/>
              <a:stCxn id="28" idx="3"/>
              <a:endCxn id="55" idx="1"/>
            </p:cNvCxnSpPr>
            <p:nvPr/>
          </p:nvCxnSpPr>
          <p:spPr>
            <a:xfrm>
              <a:off x="3074838" y="2025338"/>
              <a:ext cx="1136388"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35" name="矩形 34"/>
          <p:cNvSpPr/>
          <p:nvPr/>
        </p:nvSpPr>
        <p:spPr>
          <a:xfrm>
            <a:off x="5840795" y="3671715"/>
            <a:ext cx="6096000" cy="1200329"/>
          </a:xfrm>
          <a:prstGeom prst="rect">
            <a:avLst/>
          </a:prstGeom>
        </p:spPr>
        <p:txBody>
          <a:bodyPr>
            <a:spAutoFit/>
          </a:bodyPr>
          <a:lstStyle/>
          <a:p>
            <a:r>
              <a:rPr lang="zh-CN" altLang="en-US" dirty="0"/>
              <a:t>本项目塑料注塑所得的零部件需用超声波焊接机进行焊接组装，焊接熔融温 度约为 </a:t>
            </a:r>
            <a:r>
              <a:rPr lang="en-US" altLang="zh-CN" dirty="0"/>
              <a:t>260℃</a:t>
            </a:r>
            <a:r>
              <a:rPr lang="zh-CN" altLang="en-US" dirty="0"/>
              <a:t>。焊接过程中产生少量的有机废气，由于焊接接触面积较少，废气 产生量少，本环评对焊接废气不做定量计算。</a:t>
            </a:r>
          </a:p>
        </p:txBody>
      </p:sp>
      <p:sp>
        <p:nvSpPr>
          <p:cNvPr id="30" name="圆角矩形 53"/>
          <p:cNvSpPr/>
          <p:nvPr/>
        </p:nvSpPr>
        <p:spPr>
          <a:xfrm>
            <a:off x="215567" y="268753"/>
            <a:ext cx="1916482" cy="701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超声波焊机</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塑料</a:t>
            </a:r>
          </a:p>
        </p:txBody>
      </p:sp>
    </p:spTree>
    <p:extLst>
      <p:ext uri="{BB962C8B-B14F-4D97-AF65-F5344CB8AC3E}">
        <p14:creationId xmlns:p14="http://schemas.microsoft.com/office/powerpoint/2010/main" val="320940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267419" y="404707"/>
            <a:ext cx="6881941" cy="4115049"/>
            <a:chOff x="2348617" y="541650"/>
            <a:chExt cx="6881941" cy="4115049"/>
          </a:xfrm>
        </p:grpSpPr>
        <p:grpSp>
          <p:nvGrpSpPr>
            <p:cNvPr id="3" name="组合 2"/>
            <p:cNvGrpSpPr/>
            <p:nvPr/>
          </p:nvGrpSpPr>
          <p:grpSpPr>
            <a:xfrm>
              <a:off x="2348617" y="541650"/>
              <a:ext cx="6881941" cy="4115049"/>
              <a:chOff x="2132873" y="1031814"/>
              <a:chExt cx="6881941" cy="4115049"/>
            </a:xfrm>
          </p:grpSpPr>
          <p:grpSp>
            <p:nvGrpSpPr>
              <p:cNvPr id="2" name="Group 1"/>
              <p:cNvGrpSpPr/>
              <p:nvPr/>
            </p:nvGrpSpPr>
            <p:grpSpPr>
              <a:xfrm>
                <a:off x="2132873" y="1031814"/>
                <a:ext cx="6877292" cy="4115049"/>
                <a:chOff x="608873" y="994234"/>
                <a:chExt cx="6877292" cy="4115049"/>
              </a:xfrm>
            </p:grpSpPr>
            <p:grpSp>
              <p:nvGrpSpPr>
                <p:cNvPr id="35" name="Group 34"/>
                <p:cNvGrpSpPr/>
                <p:nvPr/>
              </p:nvGrpSpPr>
              <p:grpSpPr>
                <a:xfrm>
                  <a:off x="608873" y="994234"/>
                  <a:ext cx="6877292" cy="4115049"/>
                  <a:chOff x="608873" y="994234"/>
                  <a:chExt cx="6877292" cy="4115049"/>
                </a:xfrm>
              </p:grpSpPr>
              <p:grpSp>
                <p:nvGrpSpPr>
                  <p:cNvPr id="88" name="Group 87"/>
                  <p:cNvGrpSpPr/>
                  <p:nvPr/>
                </p:nvGrpSpPr>
                <p:grpSpPr>
                  <a:xfrm>
                    <a:off x="608873" y="994234"/>
                    <a:ext cx="6877292" cy="4115049"/>
                    <a:chOff x="882983" y="936407"/>
                    <a:chExt cx="6877292" cy="4115049"/>
                  </a:xfrm>
                </p:grpSpPr>
                <p:sp>
                  <p:nvSpPr>
                    <p:cNvPr id="9" name="TextBox 8"/>
                    <p:cNvSpPr txBox="1"/>
                    <p:nvPr/>
                  </p:nvSpPr>
                  <p:spPr>
                    <a:xfrm>
                      <a:off x="882983" y="966113"/>
                      <a:ext cx="942789"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原材料</a:t>
                      </a:r>
                      <a:endParaRPr lang="en-US" sz="1500" dirty="0">
                        <a:latin typeface="华文细黑"/>
                        <a:ea typeface="华文细黑"/>
                        <a:cs typeface="华文细黑"/>
                      </a:endParaRPr>
                    </a:p>
                  </p:txBody>
                </p:sp>
                <p:sp>
                  <p:nvSpPr>
                    <p:cNvPr id="10" name="TextBox 9"/>
                    <p:cNvSpPr txBox="1"/>
                    <p:nvPr/>
                  </p:nvSpPr>
                  <p:spPr>
                    <a:xfrm>
                      <a:off x="6616368" y="936407"/>
                      <a:ext cx="1023361" cy="323165"/>
                    </a:xfrm>
                    <a:prstGeom prst="rect">
                      <a:avLst/>
                    </a:prstGeom>
                    <a:noFill/>
                  </p:spPr>
                  <p:txBody>
                    <a:bodyPr wrap="square" rtlCol="0">
                      <a:spAutoFit/>
                    </a:bodyPr>
                    <a:lstStyle/>
                    <a:p>
                      <a:pPr algn="ctr"/>
                      <a:r>
                        <a:rPr lang="zh-CN" altLang="en-US" sz="1500" dirty="0">
                          <a:latin typeface="华文细黑"/>
                          <a:ea typeface="华文细黑"/>
                          <a:cs typeface="华文细黑"/>
                        </a:rPr>
                        <a:t>设备</a:t>
                      </a:r>
                      <a:endParaRPr lang="en-US" sz="1500" dirty="0">
                        <a:latin typeface="华文细黑"/>
                        <a:ea typeface="华文细黑"/>
                        <a:cs typeface="华文细黑"/>
                      </a:endParaRPr>
                    </a:p>
                  </p:txBody>
                </p:sp>
                <p:sp>
                  <p:nvSpPr>
                    <p:cNvPr id="11" name="TextBox 10"/>
                    <p:cNvSpPr txBox="1"/>
                    <p:nvPr/>
                  </p:nvSpPr>
                  <p:spPr>
                    <a:xfrm>
                      <a:off x="4979698" y="966113"/>
                      <a:ext cx="819495" cy="323165"/>
                    </a:xfrm>
                    <a:prstGeom prst="rect">
                      <a:avLst/>
                    </a:prstGeom>
                    <a:noFill/>
                  </p:spPr>
                  <p:txBody>
                    <a:bodyPr wrap="square" rtlCol="0">
                      <a:spAutoFit/>
                    </a:bodyPr>
                    <a:lstStyle/>
                    <a:p>
                      <a:pPr algn="ctr"/>
                      <a:r>
                        <a:rPr lang="zh-CN" altLang="en-US" sz="1500" dirty="0">
                          <a:latin typeface="华文细黑"/>
                          <a:ea typeface="华文细黑"/>
                          <a:cs typeface="华文细黑"/>
                        </a:rPr>
                        <a:t>污染</a:t>
                      </a:r>
                      <a:endParaRPr lang="en-US" sz="1500" dirty="0">
                        <a:latin typeface="华文细黑"/>
                        <a:ea typeface="华文细黑"/>
                        <a:cs typeface="华文细黑"/>
                      </a:endParaRPr>
                    </a:p>
                  </p:txBody>
                </p:sp>
                <p:sp>
                  <p:nvSpPr>
                    <p:cNvPr id="12" name="TextBox 11"/>
                    <p:cNvSpPr txBox="1"/>
                    <p:nvPr/>
                  </p:nvSpPr>
                  <p:spPr>
                    <a:xfrm>
                      <a:off x="3139600" y="966114"/>
                      <a:ext cx="819495" cy="323165"/>
                    </a:xfrm>
                    <a:prstGeom prst="rect">
                      <a:avLst/>
                    </a:prstGeom>
                    <a:noFill/>
                    <a:ln>
                      <a:solidFill>
                        <a:srgbClr val="FFFFFF"/>
                      </a:solidFill>
                    </a:ln>
                  </p:spPr>
                  <p:txBody>
                    <a:bodyPr wrap="square" rtlCol="0">
                      <a:spAutoFit/>
                    </a:bodyPr>
                    <a:lstStyle/>
                    <a:p>
                      <a:pPr algn="ctr"/>
                      <a:r>
                        <a:rPr lang="zh-CN" altLang="en-US" sz="1500" dirty="0">
                          <a:latin typeface="华文细黑"/>
                          <a:ea typeface="华文细黑"/>
                          <a:cs typeface="华文细黑"/>
                        </a:rPr>
                        <a:t>工艺</a:t>
                      </a:r>
                      <a:endParaRPr lang="en-US" sz="1500" dirty="0">
                        <a:latin typeface="华文细黑"/>
                        <a:ea typeface="华文细黑"/>
                        <a:cs typeface="华文细黑"/>
                      </a:endParaRPr>
                    </a:p>
                  </p:txBody>
                </p:sp>
                <p:sp>
                  <p:nvSpPr>
                    <p:cNvPr id="15" name="TextBox 14"/>
                    <p:cNvSpPr txBox="1"/>
                    <p:nvPr/>
                  </p:nvSpPr>
                  <p:spPr>
                    <a:xfrm>
                      <a:off x="882983" y="1580589"/>
                      <a:ext cx="942789"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铜管</a:t>
                      </a:r>
                      <a:endParaRPr lang="en-US" sz="1500" dirty="0">
                        <a:latin typeface="华文细黑"/>
                        <a:ea typeface="华文细黑"/>
                        <a:cs typeface="华文细黑"/>
                      </a:endParaRPr>
                    </a:p>
                  </p:txBody>
                </p:sp>
                <p:sp>
                  <p:nvSpPr>
                    <p:cNvPr id="18" name="TextBox 17"/>
                    <p:cNvSpPr txBox="1"/>
                    <p:nvPr/>
                  </p:nvSpPr>
                  <p:spPr>
                    <a:xfrm>
                      <a:off x="2962160" y="1586369"/>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开料</a:t>
                      </a:r>
                      <a:endParaRPr lang="en-US" sz="1500" dirty="0">
                        <a:latin typeface="华文细黑"/>
                        <a:ea typeface="华文细黑"/>
                        <a:cs typeface="华文细黑"/>
                      </a:endParaRPr>
                    </a:p>
                  </p:txBody>
                </p:sp>
                <p:sp>
                  <p:nvSpPr>
                    <p:cNvPr id="23" name="TextBox 22"/>
                    <p:cNvSpPr txBox="1"/>
                    <p:nvPr/>
                  </p:nvSpPr>
                  <p:spPr>
                    <a:xfrm>
                      <a:off x="4643751" y="1596457"/>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边角料、噪声</a:t>
                      </a:r>
                      <a:endParaRPr lang="en-US" sz="1500" dirty="0">
                        <a:latin typeface="华文细黑"/>
                        <a:ea typeface="华文细黑"/>
                        <a:cs typeface="华文细黑"/>
                      </a:endParaRPr>
                    </a:p>
                  </p:txBody>
                </p:sp>
                <p:cxnSp>
                  <p:nvCxnSpPr>
                    <p:cNvPr id="33" name="Straight Arrow Connector 32"/>
                    <p:cNvCxnSpPr>
                      <a:cxnSpLocks/>
                      <a:stCxn id="15" idx="3"/>
                      <a:endCxn id="18" idx="1"/>
                    </p:cNvCxnSpPr>
                    <p:nvPr/>
                  </p:nvCxnSpPr>
                  <p:spPr>
                    <a:xfrm>
                      <a:off x="1825772" y="1742172"/>
                      <a:ext cx="1136388" cy="578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cxnSpLocks/>
                      <a:stCxn id="55" idx="3"/>
                      <a:endCxn id="45" idx="1"/>
                    </p:cNvCxnSpPr>
                    <p:nvPr/>
                  </p:nvCxnSpPr>
                  <p:spPr>
                    <a:xfrm flipV="1">
                      <a:off x="4136537" y="2370834"/>
                      <a:ext cx="507214" cy="1135"/>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643751" y="2093835"/>
                      <a:ext cx="1359185" cy="553998"/>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粉尘、废机油噪声</a:t>
                      </a:r>
                      <a:endParaRPr lang="en-US" sz="1500" dirty="0">
                        <a:latin typeface="华文细黑"/>
                        <a:ea typeface="华文细黑"/>
                        <a:cs typeface="华文细黑"/>
                      </a:endParaRPr>
                    </a:p>
                  </p:txBody>
                </p:sp>
                <p:cxnSp>
                  <p:nvCxnSpPr>
                    <p:cNvPr id="61" name="Straight Arrow Connector 60"/>
                    <p:cNvCxnSpPr>
                      <a:cxnSpLocks/>
                      <a:stCxn id="55" idx="2"/>
                      <a:endCxn id="40" idx="0"/>
                    </p:cNvCxnSpPr>
                    <p:nvPr/>
                  </p:nvCxnSpPr>
                  <p:spPr>
                    <a:xfrm>
                      <a:off x="3549349" y="2533551"/>
                      <a:ext cx="0" cy="28418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6524995" y="1580589"/>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开料机</a:t>
                      </a:r>
                      <a:endParaRPr lang="en-US" altLang="zh-CN" sz="1500" dirty="0">
                        <a:latin typeface="华文细黑"/>
                        <a:ea typeface="华文细黑"/>
                        <a:cs typeface="华文细黑"/>
                      </a:endParaRPr>
                    </a:p>
                  </p:txBody>
                </p:sp>
                <p:sp>
                  <p:nvSpPr>
                    <p:cNvPr id="81" name="TextBox 80"/>
                    <p:cNvSpPr txBox="1"/>
                    <p:nvPr/>
                  </p:nvSpPr>
                  <p:spPr>
                    <a:xfrm>
                      <a:off x="2962159" y="4728291"/>
                      <a:ext cx="1174376"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成品</a:t>
                      </a:r>
                      <a:endParaRPr lang="en-US" sz="1500" dirty="0">
                        <a:latin typeface="华文细黑"/>
                        <a:ea typeface="华文细黑"/>
                        <a:cs typeface="华文细黑"/>
                      </a:endParaRPr>
                    </a:p>
                  </p:txBody>
                </p:sp>
              </p:grpSp>
              <p:sp>
                <p:nvSpPr>
                  <p:cNvPr id="62" name="TextBox 61"/>
                  <p:cNvSpPr txBox="1"/>
                  <p:nvPr/>
                </p:nvSpPr>
                <p:spPr>
                  <a:xfrm>
                    <a:off x="6433636" y="4156440"/>
                    <a:ext cx="840609" cy="323165"/>
                  </a:xfrm>
                  <a:prstGeom prst="rect">
                    <a:avLst/>
                  </a:prstGeom>
                  <a:noFill/>
                </p:spPr>
                <p:txBody>
                  <a:bodyPr wrap="square" rtlCol="0">
                    <a:spAutoFit/>
                  </a:bodyPr>
                  <a:lstStyle/>
                  <a:p>
                    <a:pPr algn="ctr"/>
                    <a:r>
                      <a:rPr lang="zh-CN" altLang="en-US" sz="1500" dirty="0">
                        <a:latin typeface="华文细黑"/>
                        <a:ea typeface="华文细黑"/>
                        <a:cs typeface="华文细黑"/>
                      </a:rPr>
                      <a:t>试水台</a:t>
                    </a:r>
                    <a:endParaRPr lang="en-US" sz="1500" dirty="0">
                      <a:latin typeface="华文细黑"/>
                      <a:ea typeface="华文细黑"/>
                      <a:cs typeface="华文细黑"/>
                    </a:endParaRPr>
                  </a:p>
                </p:txBody>
              </p:sp>
            </p:grpSp>
            <p:sp>
              <p:nvSpPr>
                <p:cNvPr id="52" name="TextBox 51"/>
                <p:cNvSpPr txBox="1"/>
                <p:nvPr/>
              </p:nvSpPr>
              <p:spPr>
                <a:xfrm>
                  <a:off x="6318373" y="2875565"/>
                  <a:ext cx="1105024" cy="323165"/>
                </a:xfrm>
                <a:prstGeom prst="rect">
                  <a:avLst/>
                </a:prstGeom>
                <a:noFill/>
              </p:spPr>
              <p:txBody>
                <a:bodyPr wrap="square" rtlCol="0">
                  <a:spAutoFit/>
                </a:bodyPr>
                <a:lstStyle/>
                <a:p>
                  <a:pPr algn="ctr"/>
                  <a:r>
                    <a:rPr lang="zh-CN" altLang="en-US" sz="1500" dirty="0">
                      <a:latin typeface="华文细黑"/>
                      <a:ea typeface="华文细黑"/>
                      <a:cs typeface="华文细黑"/>
                    </a:rPr>
                    <a:t>弯管机</a:t>
                  </a:r>
                  <a:endParaRPr lang="en-US" sz="1500" dirty="0">
                    <a:latin typeface="华文细黑"/>
                    <a:ea typeface="华文细黑"/>
                    <a:cs typeface="华文细黑"/>
                  </a:endParaRPr>
                </a:p>
              </p:txBody>
            </p:sp>
            <p:sp>
              <p:nvSpPr>
                <p:cNvPr id="53" name="TextBox 52"/>
                <p:cNvSpPr txBox="1"/>
                <p:nvPr/>
              </p:nvSpPr>
              <p:spPr>
                <a:xfrm>
                  <a:off x="6316013" y="3466132"/>
                  <a:ext cx="1105024" cy="323165"/>
                </a:xfrm>
                <a:prstGeom prst="rect">
                  <a:avLst/>
                </a:prstGeom>
                <a:noFill/>
              </p:spPr>
              <p:txBody>
                <a:bodyPr wrap="square" rtlCol="0">
                  <a:spAutoFit/>
                </a:bodyPr>
                <a:lstStyle/>
                <a:p>
                  <a:pPr algn="ctr"/>
                  <a:r>
                    <a:rPr lang="zh-CN" altLang="en-US" sz="1500" dirty="0">
                      <a:latin typeface="华文细黑"/>
                      <a:ea typeface="华文细黑"/>
                      <a:cs typeface="华文细黑"/>
                    </a:rPr>
                    <a:t>振光机</a:t>
                  </a:r>
                  <a:endParaRPr lang="en-US" sz="1500" dirty="0">
                    <a:latin typeface="华文细黑"/>
                    <a:ea typeface="华文细黑"/>
                    <a:cs typeface="华文细黑"/>
                  </a:endParaRPr>
                </a:p>
              </p:txBody>
            </p:sp>
          </p:grpSp>
          <p:sp>
            <p:nvSpPr>
              <p:cNvPr id="55" name="TextBox 17"/>
              <p:cNvSpPr txBox="1"/>
              <p:nvPr/>
            </p:nvSpPr>
            <p:spPr>
              <a:xfrm>
                <a:off x="4212050" y="2305793"/>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打头</a:t>
                </a:r>
                <a:endParaRPr lang="en-US" sz="1500" dirty="0">
                  <a:latin typeface="华文细黑"/>
                  <a:ea typeface="华文细黑"/>
                  <a:cs typeface="华文细黑"/>
                </a:endParaRPr>
              </a:p>
            </p:txBody>
          </p:sp>
          <p:cxnSp>
            <p:nvCxnSpPr>
              <p:cNvPr id="56" name="Straight Arrow Connector 36"/>
              <p:cNvCxnSpPr>
                <a:cxnSpLocks/>
                <a:stCxn id="18" idx="2"/>
                <a:endCxn id="55" idx="0"/>
              </p:cNvCxnSpPr>
              <p:nvPr/>
            </p:nvCxnSpPr>
            <p:spPr>
              <a:xfrm>
                <a:off x="4799239" y="2004941"/>
                <a:ext cx="0" cy="30085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43"/>
              <p:cNvCxnSpPr>
                <a:cxnSpLocks/>
                <a:stCxn id="18" idx="3"/>
                <a:endCxn id="23" idx="1"/>
              </p:cNvCxnSpPr>
              <p:nvPr/>
            </p:nvCxnSpPr>
            <p:spPr>
              <a:xfrm>
                <a:off x="5386427" y="1843359"/>
                <a:ext cx="507214" cy="10088"/>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 name="TextBox 72"/>
              <p:cNvSpPr txBox="1"/>
              <p:nvPr/>
            </p:nvSpPr>
            <p:spPr>
              <a:xfrm>
                <a:off x="7779534" y="2294570"/>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打头机</a:t>
                </a:r>
                <a:endParaRPr lang="en-US" sz="1500" dirty="0">
                  <a:latin typeface="华文细黑"/>
                  <a:ea typeface="华文细黑"/>
                  <a:cs typeface="华文细黑"/>
                </a:endParaRPr>
              </a:p>
            </p:txBody>
          </p:sp>
        </p:grpSp>
        <p:sp>
          <p:nvSpPr>
            <p:cNvPr id="40" name="TextBox 17"/>
            <p:cNvSpPr txBox="1"/>
            <p:nvPr/>
          </p:nvSpPr>
          <p:spPr>
            <a:xfrm>
              <a:off x="4427794" y="2422981"/>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弯管</a:t>
              </a:r>
              <a:endParaRPr lang="en-US" sz="1500" dirty="0">
                <a:latin typeface="华文细黑"/>
                <a:ea typeface="华文细黑"/>
                <a:cs typeface="华文细黑"/>
              </a:endParaRPr>
            </a:p>
          </p:txBody>
        </p:sp>
        <p:sp>
          <p:nvSpPr>
            <p:cNvPr id="41" name="TextBox 17"/>
            <p:cNvSpPr txBox="1"/>
            <p:nvPr/>
          </p:nvSpPr>
          <p:spPr>
            <a:xfrm>
              <a:off x="4427794" y="3010779"/>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振光</a:t>
              </a:r>
              <a:endParaRPr lang="en-US" sz="1500" dirty="0">
                <a:latin typeface="华文细黑"/>
                <a:ea typeface="华文细黑"/>
                <a:cs typeface="华文细黑"/>
              </a:endParaRPr>
            </a:p>
          </p:txBody>
        </p:sp>
        <p:cxnSp>
          <p:nvCxnSpPr>
            <p:cNvPr id="43" name="Straight Arrow Connector 60"/>
            <p:cNvCxnSpPr>
              <a:cxnSpLocks/>
              <a:stCxn id="40" idx="2"/>
              <a:endCxn id="41" idx="0"/>
            </p:cNvCxnSpPr>
            <p:nvPr/>
          </p:nvCxnSpPr>
          <p:spPr>
            <a:xfrm>
              <a:off x="5014983" y="2746146"/>
              <a:ext cx="0" cy="26463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17"/>
            <p:cNvSpPr txBox="1"/>
            <p:nvPr/>
          </p:nvSpPr>
          <p:spPr>
            <a:xfrm>
              <a:off x="4427794" y="3678078"/>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试水</a:t>
              </a:r>
              <a:endParaRPr lang="en-US" sz="1500" dirty="0">
                <a:latin typeface="华文细黑"/>
                <a:ea typeface="华文细黑"/>
                <a:cs typeface="华文细黑"/>
              </a:endParaRPr>
            </a:p>
          </p:txBody>
        </p:sp>
        <p:cxnSp>
          <p:nvCxnSpPr>
            <p:cNvPr id="89" name="Straight Arrow Connector 60"/>
            <p:cNvCxnSpPr>
              <a:cxnSpLocks/>
              <a:stCxn id="49" idx="2"/>
              <a:endCxn id="81" idx="0"/>
            </p:cNvCxnSpPr>
            <p:nvPr/>
          </p:nvCxnSpPr>
          <p:spPr>
            <a:xfrm flipH="1">
              <a:off x="5014981" y="4001243"/>
              <a:ext cx="2" cy="33229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60"/>
            <p:cNvCxnSpPr>
              <a:cxnSpLocks/>
              <a:stCxn id="41" idx="2"/>
              <a:endCxn id="49" idx="0"/>
            </p:cNvCxnSpPr>
            <p:nvPr/>
          </p:nvCxnSpPr>
          <p:spPr>
            <a:xfrm>
              <a:off x="5014983" y="3333944"/>
              <a:ext cx="0" cy="34413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9" name="TextBox 44"/>
            <p:cNvSpPr txBox="1"/>
            <p:nvPr/>
          </p:nvSpPr>
          <p:spPr>
            <a:xfrm>
              <a:off x="6109385" y="3010779"/>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废水</a:t>
              </a:r>
              <a:endParaRPr lang="en-US" sz="1500" dirty="0">
                <a:latin typeface="华文细黑"/>
                <a:ea typeface="华文细黑"/>
                <a:cs typeface="华文细黑"/>
              </a:endParaRPr>
            </a:p>
          </p:txBody>
        </p:sp>
        <p:cxnSp>
          <p:nvCxnSpPr>
            <p:cNvPr id="100" name="Straight Arrow Connector 43"/>
            <p:cNvCxnSpPr>
              <a:cxnSpLocks/>
              <a:stCxn id="41" idx="3"/>
              <a:endCxn id="99" idx="1"/>
            </p:cNvCxnSpPr>
            <p:nvPr/>
          </p:nvCxnSpPr>
          <p:spPr>
            <a:xfrm>
              <a:off x="5602171" y="3172362"/>
              <a:ext cx="507214"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20" name="矩形 19"/>
          <p:cNvSpPr/>
          <p:nvPr/>
        </p:nvSpPr>
        <p:spPr>
          <a:xfrm>
            <a:off x="5167468" y="5096288"/>
            <a:ext cx="6096000" cy="1200329"/>
          </a:xfrm>
          <a:prstGeom prst="rect">
            <a:avLst/>
          </a:prstGeom>
        </p:spPr>
        <p:txBody>
          <a:bodyPr>
            <a:spAutoFit/>
          </a:bodyPr>
          <a:lstStyle/>
          <a:p>
            <a:r>
              <a:rPr lang="zh-CN" altLang="zh-CN" dirty="0"/>
              <a:t>项目的振光工序采用湿式作业，其过程需加入自来水。振光用水的用量约为</a:t>
            </a:r>
            <a:r>
              <a:rPr lang="en-US" altLang="zh-CN" dirty="0"/>
              <a:t>10 m</a:t>
            </a:r>
            <a:r>
              <a:rPr lang="en-US" altLang="zh-CN" baseline="30000" dirty="0"/>
              <a:t>3</a:t>
            </a:r>
            <a:r>
              <a:rPr lang="en-US" altLang="zh-CN" dirty="0"/>
              <a:t>/a</a:t>
            </a:r>
            <a:r>
              <a:rPr lang="zh-CN" altLang="zh-CN" dirty="0"/>
              <a:t>，产污系数按</a:t>
            </a:r>
            <a:r>
              <a:rPr lang="en-US" altLang="zh-CN" dirty="0"/>
              <a:t>0.9</a:t>
            </a:r>
            <a:r>
              <a:rPr lang="zh-CN" altLang="zh-CN" dirty="0"/>
              <a:t>计，则振光废水的产生量约为</a:t>
            </a:r>
            <a:r>
              <a:rPr lang="en-US" altLang="zh-CN" dirty="0"/>
              <a:t>9m</a:t>
            </a:r>
            <a:r>
              <a:rPr lang="en-US" altLang="zh-CN" baseline="30000" dirty="0"/>
              <a:t>3</a:t>
            </a:r>
            <a:r>
              <a:rPr lang="en-US" altLang="zh-CN" dirty="0"/>
              <a:t>/a</a:t>
            </a:r>
            <a:r>
              <a:rPr lang="zh-CN" altLang="zh-CN" dirty="0"/>
              <a:t>。振光废水的主要污染因子为</a:t>
            </a:r>
            <a:r>
              <a:rPr lang="en-US" altLang="zh-CN" dirty="0"/>
              <a:t>SS</a:t>
            </a:r>
            <a:r>
              <a:rPr lang="zh-CN" altLang="zh-CN" dirty="0"/>
              <a:t>。根据同类型项目类比分析，振光废水中不含重金属。</a:t>
            </a:r>
          </a:p>
        </p:txBody>
      </p:sp>
      <p:sp>
        <p:nvSpPr>
          <p:cNvPr id="22" name="矩形 21"/>
          <p:cNvSpPr/>
          <p:nvPr/>
        </p:nvSpPr>
        <p:spPr>
          <a:xfrm>
            <a:off x="7969882" y="477073"/>
            <a:ext cx="3293586" cy="3970318"/>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本项目的振光工序采用湿式作业，其过程需加入自来水。因此振光工序不产生粉尘。其振光原理是：通过振动弹簧带动振动盘中的振光混合物</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即振光材料、振光加工零件等混合物</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产生三个方向的运动，即上下振动、由里向外的翻转、螺旋式的顺时针旋转，在这种立体的振光方式下，与振光抛光材料相互摩擦，达到表面抛光、去批锋、倒角、去毛边、除锈、粗磨光等目的。振光材料为研磨石或钢珠，循环使用</a:t>
            </a:r>
            <a:endParaRPr lang="zh-CN" altLang="en-US" dirty="0"/>
          </a:p>
        </p:txBody>
      </p:sp>
      <p:sp>
        <p:nvSpPr>
          <p:cNvPr id="37" name="圆角矩形 53"/>
          <p:cNvSpPr/>
          <p:nvPr/>
        </p:nvSpPr>
        <p:spPr>
          <a:xfrm>
            <a:off x="738813" y="5541085"/>
            <a:ext cx="1916482" cy="701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振光机</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混水阀</a:t>
            </a:r>
          </a:p>
        </p:txBody>
      </p:sp>
    </p:spTree>
    <p:extLst>
      <p:ext uri="{BB962C8B-B14F-4D97-AF65-F5344CB8AC3E}">
        <p14:creationId xmlns:p14="http://schemas.microsoft.com/office/powerpoint/2010/main" val="427038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2175700" y="227617"/>
            <a:ext cx="7245064" cy="6126410"/>
            <a:chOff x="2175700" y="227617"/>
            <a:chExt cx="7245064" cy="6126410"/>
          </a:xfrm>
        </p:grpSpPr>
        <p:grpSp>
          <p:nvGrpSpPr>
            <p:cNvPr id="107" name="组合 106"/>
            <p:cNvGrpSpPr/>
            <p:nvPr/>
          </p:nvGrpSpPr>
          <p:grpSpPr>
            <a:xfrm>
              <a:off x="2175700" y="227617"/>
              <a:ext cx="7245064" cy="6126410"/>
              <a:chOff x="1797328" y="148789"/>
              <a:chExt cx="7245064" cy="6126410"/>
            </a:xfrm>
          </p:grpSpPr>
          <p:grpSp>
            <p:nvGrpSpPr>
              <p:cNvPr id="16" name="组合 15"/>
              <p:cNvGrpSpPr/>
              <p:nvPr/>
            </p:nvGrpSpPr>
            <p:grpSpPr>
              <a:xfrm>
                <a:off x="1797328" y="148789"/>
                <a:ext cx="7245064" cy="6126410"/>
                <a:chOff x="1826777" y="-159884"/>
                <a:chExt cx="7245064" cy="6126410"/>
              </a:xfrm>
            </p:grpSpPr>
            <p:grpSp>
              <p:nvGrpSpPr>
                <p:cNvPr id="109" name="组合 108"/>
                <p:cNvGrpSpPr/>
                <p:nvPr/>
              </p:nvGrpSpPr>
              <p:grpSpPr>
                <a:xfrm>
                  <a:off x="1826777" y="-159884"/>
                  <a:ext cx="7245064" cy="6126410"/>
                  <a:chOff x="2043345" y="-171915"/>
                  <a:chExt cx="7245064" cy="6126410"/>
                </a:xfrm>
              </p:grpSpPr>
              <p:grpSp>
                <p:nvGrpSpPr>
                  <p:cNvPr id="3" name="组合 2"/>
                  <p:cNvGrpSpPr/>
                  <p:nvPr/>
                </p:nvGrpSpPr>
                <p:grpSpPr>
                  <a:xfrm>
                    <a:off x="2043345" y="-171915"/>
                    <a:ext cx="7245064" cy="6126410"/>
                    <a:chOff x="1827601" y="318249"/>
                    <a:chExt cx="7245064" cy="6126410"/>
                  </a:xfrm>
                </p:grpSpPr>
                <p:grpSp>
                  <p:nvGrpSpPr>
                    <p:cNvPr id="88" name="Group 87"/>
                    <p:cNvGrpSpPr/>
                    <p:nvPr/>
                  </p:nvGrpSpPr>
                  <p:grpSpPr>
                    <a:xfrm>
                      <a:off x="1827601" y="318249"/>
                      <a:ext cx="7222063" cy="6126410"/>
                      <a:chOff x="577711" y="222842"/>
                      <a:chExt cx="7222063" cy="6126410"/>
                    </a:xfrm>
                  </p:grpSpPr>
                  <p:sp>
                    <p:nvSpPr>
                      <p:cNvPr id="9" name="TextBox 8"/>
                      <p:cNvSpPr txBox="1"/>
                      <p:nvPr/>
                    </p:nvSpPr>
                    <p:spPr>
                      <a:xfrm>
                        <a:off x="935542" y="222842"/>
                        <a:ext cx="942789"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原材料</a:t>
                        </a:r>
                        <a:endParaRPr lang="en-US" sz="1500" dirty="0">
                          <a:latin typeface="华文细黑"/>
                          <a:ea typeface="华文细黑"/>
                          <a:cs typeface="华文细黑"/>
                        </a:endParaRPr>
                      </a:p>
                    </p:txBody>
                  </p:sp>
                  <p:sp>
                    <p:nvSpPr>
                      <p:cNvPr id="10" name="TextBox 9"/>
                      <p:cNvSpPr txBox="1"/>
                      <p:nvPr/>
                    </p:nvSpPr>
                    <p:spPr>
                      <a:xfrm>
                        <a:off x="6693454" y="222842"/>
                        <a:ext cx="1023361" cy="323165"/>
                      </a:xfrm>
                      <a:prstGeom prst="rect">
                        <a:avLst/>
                      </a:prstGeom>
                      <a:noFill/>
                    </p:spPr>
                    <p:txBody>
                      <a:bodyPr wrap="square" rtlCol="0">
                        <a:spAutoFit/>
                      </a:bodyPr>
                      <a:lstStyle/>
                      <a:p>
                        <a:pPr algn="ctr"/>
                        <a:r>
                          <a:rPr lang="zh-CN" altLang="en-US" sz="1500" dirty="0">
                            <a:latin typeface="华文细黑"/>
                            <a:ea typeface="华文细黑"/>
                            <a:cs typeface="华文细黑"/>
                          </a:rPr>
                          <a:t>设备</a:t>
                        </a:r>
                        <a:endParaRPr lang="en-US" sz="1500" dirty="0">
                          <a:latin typeface="华文细黑"/>
                          <a:ea typeface="华文细黑"/>
                          <a:cs typeface="华文细黑"/>
                        </a:endParaRPr>
                      </a:p>
                    </p:txBody>
                  </p:sp>
                  <p:sp>
                    <p:nvSpPr>
                      <p:cNvPr id="11" name="TextBox 10"/>
                      <p:cNvSpPr txBox="1"/>
                      <p:nvPr/>
                    </p:nvSpPr>
                    <p:spPr>
                      <a:xfrm>
                        <a:off x="4913595" y="222842"/>
                        <a:ext cx="819495" cy="323165"/>
                      </a:xfrm>
                      <a:prstGeom prst="rect">
                        <a:avLst/>
                      </a:prstGeom>
                      <a:noFill/>
                    </p:spPr>
                    <p:txBody>
                      <a:bodyPr wrap="square" rtlCol="0">
                        <a:spAutoFit/>
                      </a:bodyPr>
                      <a:lstStyle/>
                      <a:p>
                        <a:pPr algn="ctr"/>
                        <a:r>
                          <a:rPr lang="zh-CN" altLang="en-US" sz="1500" dirty="0">
                            <a:latin typeface="华文细黑"/>
                            <a:ea typeface="华文细黑"/>
                            <a:cs typeface="华文细黑"/>
                          </a:rPr>
                          <a:t>污染</a:t>
                        </a:r>
                        <a:endParaRPr lang="en-US" sz="1500" dirty="0">
                          <a:latin typeface="华文细黑"/>
                          <a:ea typeface="华文细黑"/>
                          <a:cs typeface="华文细黑"/>
                        </a:endParaRPr>
                      </a:p>
                    </p:txBody>
                  </p:sp>
                  <p:sp>
                    <p:nvSpPr>
                      <p:cNvPr id="12" name="TextBox 11"/>
                      <p:cNvSpPr txBox="1"/>
                      <p:nvPr/>
                    </p:nvSpPr>
                    <p:spPr>
                      <a:xfrm>
                        <a:off x="3133736" y="222842"/>
                        <a:ext cx="819495" cy="323165"/>
                      </a:xfrm>
                      <a:prstGeom prst="rect">
                        <a:avLst/>
                      </a:prstGeom>
                      <a:noFill/>
                      <a:ln>
                        <a:solidFill>
                          <a:srgbClr val="FFFFFF"/>
                        </a:solidFill>
                      </a:ln>
                    </p:spPr>
                    <p:txBody>
                      <a:bodyPr wrap="square" rtlCol="0">
                        <a:spAutoFit/>
                      </a:bodyPr>
                      <a:lstStyle/>
                      <a:p>
                        <a:pPr algn="ctr"/>
                        <a:r>
                          <a:rPr lang="zh-CN" altLang="en-US" sz="1500" dirty="0">
                            <a:latin typeface="华文细黑"/>
                            <a:ea typeface="华文细黑"/>
                            <a:cs typeface="华文细黑"/>
                          </a:rPr>
                          <a:t>工艺</a:t>
                        </a:r>
                        <a:endParaRPr lang="en-US" sz="1500" dirty="0">
                          <a:latin typeface="华文细黑"/>
                          <a:ea typeface="华文细黑"/>
                          <a:cs typeface="华文细黑"/>
                        </a:endParaRPr>
                      </a:p>
                    </p:txBody>
                  </p:sp>
                  <p:sp>
                    <p:nvSpPr>
                      <p:cNvPr id="15" name="TextBox 14"/>
                      <p:cNvSpPr txBox="1"/>
                      <p:nvPr/>
                    </p:nvSpPr>
                    <p:spPr>
                      <a:xfrm>
                        <a:off x="577711" y="880167"/>
                        <a:ext cx="1290043"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木方</a:t>
                        </a:r>
                        <a:endParaRPr lang="en-US" sz="1500" dirty="0">
                          <a:latin typeface="华文细黑"/>
                          <a:ea typeface="华文细黑"/>
                          <a:cs typeface="华文细黑"/>
                        </a:endParaRPr>
                      </a:p>
                    </p:txBody>
                  </p:sp>
                  <p:sp>
                    <p:nvSpPr>
                      <p:cNvPr id="18" name="TextBox 17"/>
                      <p:cNvSpPr txBox="1"/>
                      <p:nvPr/>
                    </p:nvSpPr>
                    <p:spPr>
                      <a:xfrm>
                        <a:off x="2962160" y="1586369"/>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钉架</a:t>
                        </a:r>
                        <a:endParaRPr lang="en-US" sz="1500" dirty="0">
                          <a:latin typeface="华文细黑"/>
                          <a:ea typeface="华文细黑"/>
                          <a:cs typeface="华文细黑"/>
                        </a:endParaRPr>
                      </a:p>
                    </p:txBody>
                  </p:sp>
                  <p:sp>
                    <p:nvSpPr>
                      <p:cNvPr id="23" name="TextBox 22"/>
                      <p:cNvSpPr txBox="1"/>
                      <p:nvPr/>
                    </p:nvSpPr>
                    <p:spPr>
                      <a:xfrm>
                        <a:off x="4643751" y="1588309"/>
                        <a:ext cx="1735612"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噪声</a:t>
                        </a:r>
                        <a:endParaRPr lang="en-US" sz="1500" dirty="0">
                          <a:latin typeface="华文细黑"/>
                          <a:ea typeface="华文细黑"/>
                          <a:cs typeface="华文细黑"/>
                        </a:endParaRPr>
                      </a:p>
                    </p:txBody>
                  </p:sp>
                  <p:cxnSp>
                    <p:nvCxnSpPr>
                      <p:cNvPr id="33" name="Straight Arrow Connector 32"/>
                      <p:cNvCxnSpPr>
                        <a:cxnSpLocks/>
                        <a:stCxn id="15" idx="3"/>
                        <a:endCxn id="101" idx="1"/>
                      </p:cNvCxnSpPr>
                      <p:nvPr/>
                    </p:nvCxnSpPr>
                    <p:spPr>
                      <a:xfrm>
                        <a:off x="1867754" y="1041750"/>
                        <a:ext cx="1094402"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cxnSpLocks/>
                        <a:stCxn id="55" idx="2"/>
                        <a:endCxn id="40" idx="0"/>
                      </p:cNvCxnSpPr>
                      <p:nvPr/>
                    </p:nvCxnSpPr>
                    <p:spPr>
                      <a:xfrm>
                        <a:off x="3549349" y="2533551"/>
                        <a:ext cx="0" cy="28418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6564494" y="1594022"/>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码钉枪</a:t>
                        </a:r>
                        <a:endParaRPr lang="en-US" sz="1500" dirty="0">
                          <a:latin typeface="华文细黑"/>
                          <a:ea typeface="华文细黑"/>
                          <a:cs typeface="华文细黑"/>
                        </a:endParaRPr>
                      </a:p>
                    </p:txBody>
                  </p:sp>
                  <p:sp>
                    <p:nvSpPr>
                      <p:cNvPr id="81" name="TextBox 80"/>
                      <p:cNvSpPr txBox="1"/>
                      <p:nvPr/>
                    </p:nvSpPr>
                    <p:spPr>
                      <a:xfrm>
                        <a:off x="2962157" y="6026087"/>
                        <a:ext cx="1174376"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成品</a:t>
                        </a:r>
                        <a:endParaRPr lang="en-US" sz="1500" dirty="0">
                          <a:latin typeface="华文细黑"/>
                          <a:ea typeface="华文细黑"/>
                          <a:cs typeface="华文细黑"/>
                        </a:endParaRPr>
                      </a:p>
                    </p:txBody>
                  </p:sp>
                </p:grpSp>
                <p:sp>
                  <p:nvSpPr>
                    <p:cNvPr id="55" name="TextBox 17"/>
                    <p:cNvSpPr txBox="1"/>
                    <p:nvPr/>
                  </p:nvSpPr>
                  <p:spPr>
                    <a:xfrm>
                      <a:off x="4212050" y="2305793"/>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开绵</a:t>
                      </a:r>
                      <a:endParaRPr lang="en-US" sz="1500" dirty="0">
                        <a:latin typeface="华文细黑"/>
                        <a:ea typeface="华文细黑"/>
                        <a:cs typeface="华文细黑"/>
                      </a:endParaRPr>
                    </a:p>
                  </p:txBody>
                </p:sp>
                <p:cxnSp>
                  <p:nvCxnSpPr>
                    <p:cNvPr id="56" name="Straight Arrow Connector 36"/>
                    <p:cNvCxnSpPr>
                      <a:cxnSpLocks/>
                      <a:stCxn id="18" idx="2"/>
                      <a:endCxn id="55" idx="0"/>
                    </p:cNvCxnSpPr>
                    <p:nvPr/>
                  </p:nvCxnSpPr>
                  <p:spPr>
                    <a:xfrm>
                      <a:off x="4799239" y="2004941"/>
                      <a:ext cx="0" cy="30085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43"/>
                    <p:cNvCxnSpPr>
                      <a:cxnSpLocks/>
                      <a:stCxn id="18" idx="3"/>
                      <a:endCxn id="23" idx="1"/>
                    </p:cNvCxnSpPr>
                    <p:nvPr/>
                  </p:nvCxnSpPr>
                  <p:spPr>
                    <a:xfrm>
                      <a:off x="5386427" y="1843359"/>
                      <a:ext cx="507214" cy="194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 name="TextBox 72"/>
                    <p:cNvSpPr txBox="1"/>
                    <p:nvPr/>
                  </p:nvSpPr>
                  <p:spPr>
                    <a:xfrm>
                      <a:off x="7837385" y="2913144"/>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喷枪</a:t>
                      </a:r>
                      <a:endParaRPr lang="en-US" altLang="zh-CN" sz="1500" dirty="0">
                        <a:latin typeface="华文细黑"/>
                        <a:ea typeface="华文细黑"/>
                        <a:cs typeface="华文细黑"/>
                      </a:endParaRPr>
                    </a:p>
                  </p:txBody>
                </p:sp>
              </p:grpSp>
              <p:sp>
                <p:nvSpPr>
                  <p:cNvPr id="40" name="TextBox 17"/>
                  <p:cNvSpPr txBox="1"/>
                  <p:nvPr/>
                </p:nvSpPr>
                <p:spPr>
                  <a:xfrm>
                    <a:off x="4427794" y="2422981"/>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贴绵</a:t>
                    </a:r>
                    <a:endParaRPr lang="en-US" sz="1500" dirty="0">
                      <a:latin typeface="华文细黑"/>
                      <a:ea typeface="华文细黑"/>
                      <a:cs typeface="华文细黑"/>
                    </a:endParaRPr>
                  </a:p>
                </p:txBody>
              </p:sp>
              <p:cxnSp>
                <p:nvCxnSpPr>
                  <p:cNvPr id="43" name="Straight Arrow Connector 60"/>
                  <p:cNvCxnSpPr>
                    <a:cxnSpLocks/>
                    <a:stCxn id="40" idx="2"/>
                    <a:endCxn id="59" idx="0"/>
                  </p:cNvCxnSpPr>
                  <p:nvPr/>
                </p:nvCxnSpPr>
                <p:spPr>
                  <a:xfrm flipH="1">
                    <a:off x="5014981" y="2746146"/>
                    <a:ext cx="2" cy="39341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4" name="组合 13"/>
                <p:cNvGrpSpPr/>
                <p:nvPr/>
              </p:nvGrpSpPr>
              <p:grpSpPr>
                <a:xfrm>
                  <a:off x="5385603" y="1823192"/>
                  <a:ext cx="2242826" cy="323165"/>
                  <a:chOff x="5385603" y="1823192"/>
                  <a:chExt cx="2242826" cy="323165"/>
                </a:xfrm>
              </p:grpSpPr>
              <p:sp>
                <p:nvSpPr>
                  <p:cNvPr id="114" name="TextBox 44"/>
                  <p:cNvSpPr txBox="1"/>
                  <p:nvPr/>
                </p:nvSpPr>
                <p:spPr>
                  <a:xfrm>
                    <a:off x="5892817" y="1823192"/>
                    <a:ext cx="1735612"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噪声</a:t>
                    </a:r>
                  </a:p>
                </p:txBody>
              </p:sp>
              <p:cxnSp>
                <p:nvCxnSpPr>
                  <p:cNvPr id="115" name="Straight Arrow Connector 43"/>
                  <p:cNvCxnSpPr>
                    <a:cxnSpLocks/>
                    <a:stCxn id="55" idx="3"/>
                    <a:endCxn id="114" idx="1"/>
                  </p:cNvCxnSpPr>
                  <p:nvPr/>
                </p:nvCxnSpPr>
                <p:spPr>
                  <a:xfrm flipV="1">
                    <a:off x="5385603" y="1984775"/>
                    <a:ext cx="507214" cy="4468"/>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sp>
            <p:nvSpPr>
              <p:cNvPr id="59" name="TextBox 17"/>
              <p:cNvSpPr txBox="1"/>
              <p:nvPr/>
            </p:nvSpPr>
            <p:spPr>
              <a:xfrm>
                <a:off x="4181775" y="3460263"/>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裁面料</a:t>
                </a:r>
                <a:endParaRPr lang="en-US" sz="1500" dirty="0">
                  <a:latin typeface="华文细黑"/>
                  <a:ea typeface="华文细黑"/>
                  <a:cs typeface="华文细黑"/>
                </a:endParaRPr>
              </a:p>
            </p:txBody>
          </p:sp>
          <p:cxnSp>
            <p:nvCxnSpPr>
              <p:cNvPr id="63" name="Straight Arrow Connector 60"/>
              <p:cNvCxnSpPr>
                <a:cxnSpLocks/>
                <a:stCxn id="78" idx="2"/>
                <a:endCxn id="91" idx="0"/>
              </p:cNvCxnSpPr>
              <p:nvPr/>
            </p:nvCxnSpPr>
            <p:spPr>
              <a:xfrm flipH="1">
                <a:off x="4768962" y="4495918"/>
                <a:ext cx="1" cy="34358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8" name="TextBox 72"/>
              <p:cNvSpPr txBox="1"/>
              <p:nvPr/>
            </p:nvSpPr>
            <p:spPr>
              <a:xfrm>
                <a:off x="7807112" y="3495907"/>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电剪</a:t>
                </a:r>
                <a:endParaRPr lang="en-US" altLang="zh-CN" sz="1500" dirty="0">
                  <a:latin typeface="华文细黑"/>
                  <a:ea typeface="华文细黑"/>
                  <a:cs typeface="华文细黑"/>
                </a:endParaRPr>
              </a:p>
            </p:txBody>
          </p:sp>
          <p:sp>
            <p:nvSpPr>
              <p:cNvPr id="69" name="TextBox 44"/>
              <p:cNvSpPr txBox="1"/>
              <p:nvPr/>
            </p:nvSpPr>
            <p:spPr>
              <a:xfrm>
                <a:off x="5902039" y="3456174"/>
                <a:ext cx="1696941"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a:t>
                </a:r>
                <a:endParaRPr lang="en-US" altLang="zh-CN" sz="1500" dirty="0">
                  <a:latin typeface="华文细黑"/>
                  <a:ea typeface="华文细黑"/>
                  <a:cs typeface="华文细黑"/>
                </a:endParaRPr>
              </a:p>
            </p:txBody>
          </p:sp>
          <p:cxnSp>
            <p:nvCxnSpPr>
              <p:cNvPr id="70" name="Straight Arrow Connector 43"/>
              <p:cNvCxnSpPr>
                <a:cxnSpLocks/>
                <a:stCxn id="59" idx="3"/>
                <a:endCxn id="69" idx="1"/>
              </p:cNvCxnSpPr>
              <p:nvPr/>
            </p:nvCxnSpPr>
            <p:spPr>
              <a:xfrm flipV="1">
                <a:off x="5356152" y="3617757"/>
                <a:ext cx="545887" cy="408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6" name="TextBox 72"/>
              <p:cNvSpPr txBox="1"/>
              <p:nvPr/>
            </p:nvSpPr>
            <p:spPr>
              <a:xfrm>
                <a:off x="7807112" y="2136332"/>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电剪</a:t>
                </a:r>
                <a:endParaRPr lang="en-US" altLang="zh-CN" sz="1500" dirty="0">
                  <a:latin typeface="华文细黑"/>
                  <a:ea typeface="华文细黑"/>
                  <a:cs typeface="华文细黑"/>
                </a:endParaRPr>
              </a:p>
            </p:txBody>
          </p:sp>
          <p:sp>
            <p:nvSpPr>
              <p:cNvPr id="78" name="TextBox 17"/>
              <p:cNvSpPr txBox="1"/>
              <p:nvPr/>
            </p:nvSpPr>
            <p:spPr>
              <a:xfrm>
                <a:off x="4181774" y="4172753"/>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车工</a:t>
                </a:r>
                <a:endParaRPr lang="en-US" sz="1500" dirty="0">
                  <a:latin typeface="华文细黑"/>
                  <a:ea typeface="华文细黑"/>
                  <a:cs typeface="华文细黑"/>
                </a:endParaRPr>
              </a:p>
            </p:txBody>
          </p:sp>
          <p:cxnSp>
            <p:nvCxnSpPr>
              <p:cNvPr id="82" name="Straight Arrow Connector 60"/>
              <p:cNvCxnSpPr>
                <a:cxnSpLocks/>
                <a:stCxn id="59" idx="2"/>
                <a:endCxn id="78" idx="0"/>
              </p:cNvCxnSpPr>
              <p:nvPr/>
            </p:nvCxnSpPr>
            <p:spPr>
              <a:xfrm flipH="1">
                <a:off x="4768963" y="3783428"/>
                <a:ext cx="1" cy="38932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1" name="TextBox 17"/>
              <p:cNvSpPr txBox="1"/>
              <p:nvPr/>
            </p:nvSpPr>
            <p:spPr>
              <a:xfrm>
                <a:off x="4181773" y="4839504"/>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扪工</a:t>
                </a:r>
                <a:endParaRPr lang="en-US" sz="1500" dirty="0">
                  <a:latin typeface="华文细黑"/>
                  <a:ea typeface="华文细黑"/>
                  <a:cs typeface="华文细黑"/>
                </a:endParaRPr>
              </a:p>
            </p:txBody>
          </p:sp>
          <p:cxnSp>
            <p:nvCxnSpPr>
              <p:cNvPr id="92" name="Straight Arrow Connector 60"/>
              <p:cNvCxnSpPr>
                <a:cxnSpLocks/>
                <a:stCxn id="91" idx="2"/>
                <a:endCxn id="57" idx="0"/>
              </p:cNvCxnSpPr>
              <p:nvPr/>
            </p:nvCxnSpPr>
            <p:spPr>
              <a:xfrm flipH="1">
                <a:off x="4763100" y="5162669"/>
                <a:ext cx="5862" cy="22042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1" name="TextBox 17"/>
              <p:cNvSpPr txBox="1"/>
              <p:nvPr/>
            </p:nvSpPr>
            <p:spPr>
              <a:xfrm>
                <a:off x="4181773" y="806115"/>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开料</a:t>
                </a:r>
                <a:endParaRPr lang="en-US" sz="1500" dirty="0">
                  <a:latin typeface="华文细黑"/>
                  <a:ea typeface="华文细黑"/>
                  <a:cs typeface="华文细黑"/>
                </a:endParaRPr>
              </a:p>
            </p:txBody>
          </p:sp>
          <p:sp>
            <p:nvSpPr>
              <p:cNvPr id="102" name="TextBox 72"/>
              <p:cNvSpPr txBox="1"/>
              <p:nvPr/>
            </p:nvSpPr>
            <p:spPr>
              <a:xfrm>
                <a:off x="7807111" y="588540"/>
                <a:ext cx="1235280" cy="784830"/>
              </a:xfrm>
              <a:prstGeom prst="rect">
                <a:avLst/>
              </a:prstGeom>
              <a:noFill/>
            </p:spPr>
            <p:txBody>
              <a:bodyPr wrap="square" rtlCol="0">
                <a:spAutoFit/>
              </a:bodyPr>
              <a:lstStyle/>
              <a:p>
                <a:pPr algn="ctr"/>
                <a:r>
                  <a:rPr lang="zh-CN" altLang="en-US" sz="1500" dirty="0">
                    <a:latin typeface="华文细黑"/>
                    <a:ea typeface="华文细黑"/>
                    <a:cs typeface="华文细黑"/>
                  </a:rPr>
                  <a:t>台锯</a:t>
                </a:r>
                <a:endParaRPr lang="en-US" altLang="zh-CN" sz="1500" dirty="0">
                  <a:latin typeface="华文细黑"/>
                  <a:ea typeface="华文细黑"/>
                  <a:cs typeface="华文细黑"/>
                </a:endParaRPr>
              </a:p>
              <a:p>
                <a:pPr algn="ctr"/>
                <a:r>
                  <a:rPr lang="zh-CN" altLang="en-US" sz="1500" dirty="0">
                    <a:latin typeface="华文细黑"/>
                    <a:ea typeface="华文细黑"/>
                    <a:cs typeface="华文细黑"/>
                  </a:rPr>
                  <a:t>带锯</a:t>
                </a:r>
                <a:endParaRPr lang="en-US" altLang="zh-CN" sz="1500" dirty="0">
                  <a:latin typeface="华文细黑"/>
                  <a:ea typeface="华文细黑"/>
                  <a:cs typeface="华文细黑"/>
                </a:endParaRPr>
              </a:p>
              <a:p>
                <a:pPr algn="ctr"/>
                <a:r>
                  <a:rPr lang="zh-CN" altLang="en-US" sz="1500" dirty="0">
                    <a:latin typeface="华文细黑"/>
                    <a:ea typeface="华文细黑"/>
                    <a:cs typeface="华文细黑"/>
                  </a:rPr>
                  <a:t>断料锯</a:t>
                </a:r>
                <a:endParaRPr lang="en-US" sz="1500" dirty="0">
                  <a:latin typeface="华文细黑"/>
                  <a:ea typeface="华文细黑"/>
                  <a:cs typeface="华文细黑"/>
                </a:endParaRPr>
              </a:p>
            </p:txBody>
          </p:sp>
          <p:cxnSp>
            <p:nvCxnSpPr>
              <p:cNvPr id="110" name="Straight Arrow Connector 36"/>
              <p:cNvCxnSpPr>
                <a:cxnSpLocks/>
                <a:stCxn id="101" idx="2"/>
                <a:endCxn id="18" idx="0"/>
              </p:cNvCxnSpPr>
              <p:nvPr/>
            </p:nvCxnSpPr>
            <p:spPr>
              <a:xfrm>
                <a:off x="4768962" y="1129280"/>
                <a:ext cx="4" cy="38303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2" name="TextBox 22"/>
              <p:cNvSpPr txBox="1"/>
              <p:nvPr/>
            </p:nvSpPr>
            <p:spPr>
              <a:xfrm>
                <a:off x="5855249" y="807554"/>
                <a:ext cx="1928862"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粉尘、边角料、噪声</a:t>
                </a:r>
                <a:endParaRPr lang="en-US" sz="1500" dirty="0">
                  <a:latin typeface="华文细黑"/>
                  <a:ea typeface="华文细黑"/>
                  <a:cs typeface="华文细黑"/>
                </a:endParaRPr>
              </a:p>
            </p:txBody>
          </p:sp>
          <p:cxnSp>
            <p:nvCxnSpPr>
              <p:cNvPr id="113" name="Straight Arrow Connector 43"/>
              <p:cNvCxnSpPr>
                <a:cxnSpLocks/>
                <a:stCxn id="101" idx="3"/>
                <a:endCxn id="112" idx="1"/>
              </p:cNvCxnSpPr>
              <p:nvPr/>
            </p:nvCxnSpPr>
            <p:spPr>
              <a:xfrm>
                <a:off x="5356150" y="967698"/>
                <a:ext cx="499099" cy="143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16" name="TextBox 44"/>
              <p:cNvSpPr txBox="1"/>
              <p:nvPr/>
            </p:nvSpPr>
            <p:spPr>
              <a:xfrm>
                <a:off x="5902039" y="4172752"/>
                <a:ext cx="1707676"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a:t>
                </a:r>
                <a:endParaRPr lang="en-US" altLang="zh-CN" sz="1500" dirty="0">
                  <a:latin typeface="华文细黑"/>
                  <a:ea typeface="华文细黑"/>
                  <a:cs typeface="华文细黑"/>
                </a:endParaRPr>
              </a:p>
            </p:txBody>
          </p:sp>
          <p:cxnSp>
            <p:nvCxnSpPr>
              <p:cNvPr id="117" name="Straight Arrow Connector 43"/>
              <p:cNvCxnSpPr>
                <a:cxnSpLocks/>
                <a:stCxn id="78" idx="3"/>
                <a:endCxn id="116" idx="1"/>
              </p:cNvCxnSpPr>
              <p:nvPr/>
            </p:nvCxnSpPr>
            <p:spPr>
              <a:xfrm flipV="1">
                <a:off x="5356151" y="4334335"/>
                <a:ext cx="545888" cy="1"/>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57" name="TextBox 17"/>
            <p:cNvSpPr txBox="1"/>
            <p:nvPr/>
          </p:nvSpPr>
          <p:spPr>
            <a:xfrm>
              <a:off x="4554283" y="5461919"/>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组装</a:t>
              </a:r>
              <a:endParaRPr lang="en-US" sz="1500" dirty="0">
                <a:latin typeface="华文细黑"/>
                <a:ea typeface="华文细黑"/>
                <a:cs typeface="华文细黑"/>
              </a:endParaRPr>
            </a:p>
          </p:txBody>
        </p:sp>
        <p:cxnSp>
          <p:nvCxnSpPr>
            <p:cNvPr id="62" name="Straight Arrow Connector 60"/>
            <p:cNvCxnSpPr>
              <a:cxnSpLocks/>
              <a:stCxn id="57" idx="2"/>
              <a:endCxn id="81" idx="0"/>
            </p:cNvCxnSpPr>
            <p:nvPr/>
          </p:nvCxnSpPr>
          <p:spPr>
            <a:xfrm>
              <a:off x="5141472" y="5785084"/>
              <a:ext cx="5862" cy="24577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7" name="TextBox 44"/>
            <p:cNvSpPr txBox="1"/>
            <p:nvPr/>
          </p:nvSpPr>
          <p:spPr>
            <a:xfrm>
              <a:off x="6269561" y="2822512"/>
              <a:ext cx="1707791"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有机废气</a:t>
              </a:r>
              <a:endParaRPr lang="en-US" altLang="zh-CN" sz="1500" dirty="0">
                <a:latin typeface="华文细黑"/>
                <a:ea typeface="华文细黑"/>
                <a:cs typeface="华文细黑"/>
              </a:endParaRPr>
            </a:p>
          </p:txBody>
        </p:sp>
        <p:cxnSp>
          <p:nvCxnSpPr>
            <p:cNvPr id="71" name="Straight Arrow Connector 43"/>
            <p:cNvCxnSpPr>
              <a:cxnSpLocks/>
              <a:stCxn id="40" idx="3"/>
              <a:endCxn id="67" idx="1"/>
            </p:cNvCxnSpPr>
            <p:nvPr/>
          </p:nvCxnSpPr>
          <p:spPr>
            <a:xfrm flipV="1">
              <a:off x="5734526" y="2984095"/>
              <a:ext cx="535035" cy="1"/>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5" name="TextBox 14"/>
            <p:cNvSpPr txBox="1"/>
            <p:nvPr/>
          </p:nvSpPr>
          <p:spPr>
            <a:xfrm>
              <a:off x="2208556" y="2210693"/>
              <a:ext cx="1290043"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海绵</a:t>
              </a:r>
              <a:endParaRPr lang="en-US" sz="1500" dirty="0">
                <a:latin typeface="华文细黑"/>
                <a:ea typeface="华文细黑"/>
                <a:cs typeface="华文细黑"/>
              </a:endParaRPr>
            </a:p>
          </p:txBody>
        </p:sp>
        <p:cxnSp>
          <p:nvCxnSpPr>
            <p:cNvPr id="79" name="Straight Arrow Connector 32"/>
            <p:cNvCxnSpPr>
              <a:cxnSpLocks/>
              <a:stCxn id="83" idx="3"/>
              <a:endCxn id="40" idx="1"/>
            </p:cNvCxnSpPr>
            <p:nvPr/>
          </p:nvCxnSpPr>
          <p:spPr>
            <a:xfrm>
              <a:off x="3476320" y="2984094"/>
              <a:ext cx="1083829" cy="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32"/>
            <p:cNvCxnSpPr>
              <a:cxnSpLocks/>
              <a:stCxn id="75" idx="3"/>
              <a:endCxn id="55" idx="1"/>
            </p:cNvCxnSpPr>
            <p:nvPr/>
          </p:nvCxnSpPr>
          <p:spPr>
            <a:xfrm>
              <a:off x="3498599" y="2372276"/>
              <a:ext cx="1061550" cy="446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3" name="TextBox 14"/>
            <p:cNvSpPr txBox="1"/>
            <p:nvPr/>
          </p:nvSpPr>
          <p:spPr>
            <a:xfrm>
              <a:off x="2186277" y="2822511"/>
              <a:ext cx="1290043"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环保胶水</a:t>
              </a:r>
              <a:endParaRPr lang="en-US" sz="1500" dirty="0">
                <a:latin typeface="华文细黑"/>
                <a:ea typeface="华文细黑"/>
                <a:cs typeface="华文细黑"/>
              </a:endParaRPr>
            </a:p>
          </p:txBody>
        </p:sp>
        <p:sp>
          <p:nvSpPr>
            <p:cNvPr id="89" name="TextBox 14"/>
            <p:cNvSpPr txBox="1"/>
            <p:nvPr/>
          </p:nvSpPr>
          <p:spPr>
            <a:xfrm>
              <a:off x="2208555" y="3543749"/>
              <a:ext cx="1290043"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布料、皮料</a:t>
              </a:r>
              <a:endParaRPr lang="en-US" sz="1500" dirty="0">
                <a:latin typeface="华文细黑"/>
                <a:ea typeface="华文细黑"/>
                <a:cs typeface="华文细黑"/>
              </a:endParaRPr>
            </a:p>
          </p:txBody>
        </p:sp>
        <p:cxnSp>
          <p:nvCxnSpPr>
            <p:cNvPr id="90" name="Straight Arrow Connector 32"/>
            <p:cNvCxnSpPr>
              <a:cxnSpLocks/>
              <a:stCxn id="89" idx="3"/>
              <a:endCxn id="59" idx="1"/>
            </p:cNvCxnSpPr>
            <p:nvPr/>
          </p:nvCxnSpPr>
          <p:spPr>
            <a:xfrm flipV="1">
              <a:off x="3498598" y="3700674"/>
              <a:ext cx="1061549" cy="465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4" name="TextBox 72"/>
            <p:cNvSpPr txBox="1"/>
            <p:nvPr/>
          </p:nvSpPr>
          <p:spPr>
            <a:xfrm>
              <a:off x="8185483" y="4251580"/>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电车</a:t>
              </a:r>
              <a:endParaRPr lang="en-US" altLang="zh-CN" sz="1500" dirty="0">
                <a:latin typeface="华文细黑"/>
                <a:ea typeface="华文细黑"/>
                <a:cs typeface="华文细黑"/>
              </a:endParaRPr>
            </a:p>
          </p:txBody>
        </p:sp>
      </p:grpSp>
      <p:sp>
        <p:nvSpPr>
          <p:cNvPr id="58" name="圆角矩形 53"/>
          <p:cNvSpPr/>
          <p:nvPr/>
        </p:nvSpPr>
        <p:spPr>
          <a:xfrm>
            <a:off x="738813" y="5541085"/>
            <a:ext cx="1916482" cy="701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软皮床工艺</a:t>
            </a:r>
          </a:p>
        </p:txBody>
      </p:sp>
    </p:spTree>
    <p:extLst>
      <p:ext uri="{BB962C8B-B14F-4D97-AF65-F5344CB8AC3E}">
        <p14:creationId xmlns:p14="http://schemas.microsoft.com/office/powerpoint/2010/main" val="358560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组合 106"/>
          <p:cNvGrpSpPr/>
          <p:nvPr/>
        </p:nvGrpSpPr>
        <p:grpSpPr>
          <a:xfrm>
            <a:off x="2183819" y="227617"/>
            <a:ext cx="7236945" cy="4441823"/>
            <a:chOff x="1805447" y="148789"/>
            <a:chExt cx="7236945" cy="4441823"/>
          </a:xfrm>
        </p:grpSpPr>
        <p:grpSp>
          <p:nvGrpSpPr>
            <p:cNvPr id="16" name="组合 15"/>
            <p:cNvGrpSpPr/>
            <p:nvPr/>
          </p:nvGrpSpPr>
          <p:grpSpPr>
            <a:xfrm>
              <a:off x="1805447" y="148789"/>
              <a:ext cx="7236945" cy="4441823"/>
              <a:chOff x="1834896" y="-159884"/>
              <a:chExt cx="7236945" cy="4441823"/>
            </a:xfrm>
          </p:grpSpPr>
          <p:grpSp>
            <p:nvGrpSpPr>
              <p:cNvPr id="109" name="组合 108"/>
              <p:cNvGrpSpPr/>
              <p:nvPr/>
            </p:nvGrpSpPr>
            <p:grpSpPr>
              <a:xfrm>
                <a:off x="1834896" y="-159884"/>
                <a:ext cx="7236945" cy="4441823"/>
                <a:chOff x="2051464" y="-171915"/>
                <a:chExt cx="7236945" cy="4441823"/>
              </a:xfrm>
            </p:grpSpPr>
            <p:grpSp>
              <p:nvGrpSpPr>
                <p:cNvPr id="3" name="组合 2"/>
                <p:cNvGrpSpPr/>
                <p:nvPr/>
              </p:nvGrpSpPr>
              <p:grpSpPr>
                <a:xfrm>
                  <a:off x="2051464" y="-171915"/>
                  <a:ext cx="7236945" cy="4441823"/>
                  <a:chOff x="1835720" y="318249"/>
                  <a:chExt cx="7236945" cy="4441823"/>
                </a:xfrm>
              </p:grpSpPr>
              <p:grpSp>
                <p:nvGrpSpPr>
                  <p:cNvPr id="88" name="Group 87"/>
                  <p:cNvGrpSpPr/>
                  <p:nvPr/>
                </p:nvGrpSpPr>
                <p:grpSpPr>
                  <a:xfrm>
                    <a:off x="1835720" y="318249"/>
                    <a:ext cx="7213944" cy="4441823"/>
                    <a:chOff x="585830" y="222842"/>
                    <a:chExt cx="7213944" cy="4441823"/>
                  </a:xfrm>
                </p:grpSpPr>
                <p:sp>
                  <p:nvSpPr>
                    <p:cNvPr id="9" name="TextBox 8"/>
                    <p:cNvSpPr txBox="1"/>
                    <p:nvPr/>
                  </p:nvSpPr>
                  <p:spPr>
                    <a:xfrm>
                      <a:off x="935542" y="222842"/>
                      <a:ext cx="942789"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原材料</a:t>
                      </a:r>
                      <a:endParaRPr lang="en-US" sz="1500" dirty="0">
                        <a:latin typeface="华文细黑"/>
                        <a:ea typeface="华文细黑"/>
                        <a:cs typeface="华文细黑"/>
                      </a:endParaRPr>
                    </a:p>
                  </p:txBody>
                </p:sp>
                <p:sp>
                  <p:nvSpPr>
                    <p:cNvPr id="10" name="TextBox 9"/>
                    <p:cNvSpPr txBox="1"/>
                    <p:nvPr/>
                  </p:nvSpPr>
                  <p:spPr>
                    <a:xfrm>
                      <a:off x="6693454" y="222842"/>
                      <a:ext cx="1023361" cy="323165"/>
                    </a:xfrm>
                    <a:prstGeom prst="rect">
                      <a:avLst/>
                    </a:prstGeom>
                    <a:noFill/>
                  </p:spPr>
                  <p:txBody>
                    <a:bodyPr wrap="square" rtlCol="0">
                      <a:spAutoFit/>
                    </a:bodyPr>
                    <a:lstStyle/>
                    <a:p>
                      <a:pPr algn="ctr"/>
                      <a:r>
                        <a:rPr lang="zh-CN" altLang="en-US" sz="1500" dirty="0">
                          <a:latin typeface="华文细黑"/>
                          <a:ea typeface="华文细黑"/>
                          <a:cs typeface="华文细黑"/>
                        </a:rPr>
                        <a:t>设备</a:t>
                      </a:r>
                      <a:endParaRPr lang="en-US" sz="1500" dirty="0">
                        <a:latin typeface="华文细黑"/>
                        <a:ea typeface="华文细黑"/>
                        <a:cs typeface="华文细黑"/>
                      </a:endParaRPr>
                    </a:p>
                  </p:txBody>
                </p:sp>
                <p:sp>
                  <p:nvSpPr>
                    <p:cNvPr id="11" name="TextBox 10"/>
                    <p:cNvSpPr txBox="1"/>
                    <p:nvPr/>
                  </p:nvSpPr>
                  <p:spPr>
                    <a:xfrm>
                      <a:off x="4913595" y="222842"/>
                      <a:ext cx="819495" cy="323165"/>
                    </a:xfrm>
                    <a:prstGeom prst="rect">
                      <a:avLst/>
                    </a:prstGeom>
                    <a:noFill/>
                  </p:spPr>
                  <p:txBody>
                    <a:bodyPr wrap="square" rtlCol="0">
                      <a:spAutoFit/>
                    </a:bodyPr>
                    <a:lstStyle/>
                    <a:p>
                      <a:pPr algn="ctr"/>
                      <a:r>
                        <a:rPr lang="zh-CN" altLang="en-US" sz="1500" dirty="0">
                          <a:latin typeface="华文细黑"/>
                          <a:ea typeface="华文细黑"/>
                          <a:cs typeface="华文细黑"/>
                        </a:rPr>
                        <a:t>污染</a:t>
                      </a:r>
                      <a:endParaRPr lang="en-US" sz="1500" dirty="0">
                        <a:latin typeface="华文细黑"/>
                        <a:ea typeface="华文细黑"/>
                        <a:cs typeface="华文细黑"/>
                      </a:endParaRPr>
                    </a:p>
                  </p:txBody>
                </p:sp>
                <p:sp>
                  <p:nvSpPr>
                    <p:cNvPr id="12" name="TextBox 11"/>
                    <p:cNvSpPr txBox="1"/>
                    <p:nvPr/>
                  </p:nvSpPr>
                  <p:spPr>
                    <a:xfrm>
                      <a:off x="3133736" y="222842"/>
                      <a:ext cx="819495" cy="323165"/>
                    </a:xfrm>
                    <a:prstGeom prst="rect">
                      <a:avLst/>
                    </a:prstGeom>
                    <a:noFill/>
                    <a:ln>
                      <a:solidFill>
                        <a:srgbClr val="FFFFFF"/>
                      </a:solidFill>
                    </a:ln>
                  </p:spPr>
                  <p:txBody>
                    <a:bodyPr wrap="square" rtlCol="0">
                      <a:spAutoFit/>
                    </a:bodyPr>
                    <a:lstStyle/>
                    <a:p>
                      <a:pPr algn="ctr"/>
                      <a:r>
                        <a:rPr lang="zh-CN" altLang="en-US" sz="1500" dirty="0">
                          <a:latin typeface="华文细黑"/>
                          <a:ea typeface="华文细黑"/>
                          <a:cs typeface="华文细黑"/>
                        </a:rPr>
                        <a:t>工艺</a:t>
                      </a:r>
                      <a:endParaRPr lang="en-US" sz="1500" dirty="0">
                        <a:latin typeface="华文细黑"/>
                        <a:ea typeface="华文细黑"/>
                        <a:cs typeface="华文细黑"/>
                      </a:endParaRPr>
                    </a:p>
                  </p:txBody>
                </p:sp>
                <p:sp>
                  <p:nvSpPr>
                    <p:cNvPr id="15" name="TextBox 14"/>
                    <p:cNvSpPr txBox="1"/>
                    <p:nvPr/>
                  </p:nvSpPr>
                  <p:spPr>
                    <a:xfrm>
                      <a:off x="585830" y="880168"/>
                      <a:ext cx="1290043"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各种原材料</a:t>
                      </a:r>
                      <a:endParaRPr lang="en-US" sz="1500" dirty="0">
                        <a:latin typeface="华文细黑"/>
                        <a:ea typeface="华文细黑"/>
                        <a:cs typeface="华文细黑"/>
                      </a:endParaRPr>
                    </a:p>
                  </p:txBody>
                </p:sp>
                <p:sp>
                  <p:nvSpPr>
                    <p:cNvPr id="18" name="TextBox 17"/>
                    <p:cNvSpPr txBox="1"/>
                    <p:nvPr/>
                  </p:nvSpPr>
                  <p:spPr>
                    <a:xfrm>
                      <a:off x="2962160" y="1586369"/>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车面料</a:t>
                      </a:r>
                      <a:endParaRPr lang="en-US" sz="1500" dirty="0">
                        <a:latin typeface="华文细黑"/>
                        <a:ea typeface="华文细黑"/>
                        <a:cs typeface="华文细黑"/>
                      </a:endParaRPr>
                    </a:p>
                  </p:txBody>
                </p:sp>
                <p:sp>
                  <p:nvSpPr>
                    <p:cNvPr id="23" name="TextBox 22"/>
                    <p:cNvSpPr txBox="1"/>
                    <p:nvPr/>
                  </p:nvSpPr>
                  <p:spPr>
                    <a:xfrm>
                      <a:off x="4643751" y="1588308"/>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边角料、噪声</a:t>
                      </a:r>
                      <a:endParaRPr lang="en-US" sz="1500" dirty="0">
                        <a:latin typeface="华文细黑"/>
                        <a:ea typeface="华文细黑"/>
                        <a:cs typeface="华文细黑"/>
                      </a:endParaRPr>
                    </a:p>
                  </p:txBody>
                </p:sp>
                <p:cxnSp>
                  <p:nvCxnSpPr>
                    <p:cNvPr id="33" name="Straight Arrow Connector 32"/>
                    <p:cNvCxnSpPr>
                      <a:cxnSpLocks/>
                      <a:stCxn id="15" idx="3"/>
                      <a:endCxn id="101" idx="1"/>
                    </p:cNvCxnSpPr>
                    <p:nvPr/>
                  </p:nvCxnSpPr>
                  <p:spPr>
                    <a:xfrm>
                      <a:off x="1875873" y="1041751"/>
                      <a:ext cx="1086283"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cxnSpLocks/>
                      <a:stCxn id="55" idx="2"/>
                      <a:endCxn id="40" idx="0"/>
                    </p:cNvCxnSpPr>
                    <p:nvPr/>
                  </p:nvCxnSpPr>
                  <p:spPr>
                    <a:xfrm>
                      <a:off x="3549349" y="2533551"/>
                      <a:ext cx="0" cy="28418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6564494" y="1594022"/>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电衣车</a:t>
                      </a:r>
                      <a:endParaRPr lang="en-US" sz="1500" dirty="0">
                        <a:latin typeface="华文细黑"/>
                        <a:ea typeface="华文细黑"/>
                        <a:cs typeface="华文细黑"/>
                      </a:endParaRPr>
                    </a:p>
                  </p:txBody>
                </p:sp>
                <p:sp>
                  <p:nvSpPr>
                    <p:cNvPr id="81" name="TextBox 80"/>
                    <p:cNvSpPr txBox="1"/>
                    <p:nvPr/>
                  </p:nvSpPr>
                  <p:spPr>
                    <a:xfrm>
                      <a:off x="2962156" y="4341500"/>
                      <a:ext cx="1174376"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成品</a:t>
                      </a:r>
                      <a:endParaRPr lang="en-US" sz="1500" dirty="0">
                        <a:latin typeface="华文细黑"/>
                        <a:ea typeface="华文细黑"/>
                        <a:cs typeface="华文细黑"/>
                      </a:endParaRPr>
                    </a:p>
                  </p:txBody>
                </p:sp>
              </p:grpSp>
              <p:sp>
                <p:nvSpPr>
                  <p:cNvPr id="55" name="TextBox 17"/>
                  <p:cNvSpPr txBox="1"/>
                  <p:nvPr/>
                </p:nvSpPr>
                <p:spPr>
                  <a:xfrm>
                    <a:off x="4212050" y="2305793"/>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扣布</a:t>
                    </a:r>
                    <a:endParaRPr lang="en-US" sz="1500" dirty="0">
                      <a:latin typeface="华文细黑"/>
                      <a:ea typeface="华文细黑"/>
                      <a:cs typeface="华文细黑"/>
                    </a:endParaRPr>
                  </a:p>
                </p:txBody>
              </p:sp>
              <p:cxnSp>
                <p:nvCxnSpPr>
                  <p:cNvPr id="56" name="Straight Arrow Connector 36"/>
                  <p:cNvCxnSpPr>
                    <a:cxnSpLocks/>
                    <a:stCxn id="18" idx="2"/>
                    <a:endCxn id="55" idx="0"/>
                  </p:cNvCxnSpPr>
                  <p:nvPr/>
                </p:nvCxnSpPr>
                <p:spPr>
                  <a:xfrm>
                    <a:off x="4799239" y="2004941"/>
                    <a:ext cx="0" cy="30085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43"/>
                  <p:cNvCxnSpPr>
                    <a:cxnSpLocks/>
                    <a:stCxn id="18" idx="3"/>
                    <a:endCxn id="23" idx="1"/>
                  </p:cNvCxnSpPr>
                  <p:nvPr/>
                </p:nvCxnSpPr>
                <p:spPr>
                  <a:xfrm>
                    <a:off x="5386427" y="1843359"/>
                    <a:ext cx="507214" cy="193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 name="TextBox 72"/>
                  <p:cNvSpPr txBox="1"/>
                  <p:nvPr/>
                </p:nvSpPr>
                <p:spPr>
                  <a:xfrm>
                    <a:off x="7837385" y="2913144"/>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围边机</a:t>
                    </a:r>
                    <a:endParaRPr lang="en-US" altLang="zh-CN" sz="1500" dirty="0">
                      <a:latin typeface="华文细黑"/>
                      <a:ea typeface="华文细黑"/>
                      <a:cs typeface="华文细黑"/>
                    </a:endParaRPr>
                  </a:p>
                </p:txBody>
              </p:sp>
            </p:grpSp>
            <p:sp>
              <p:nvSpPr>
                <p:cNvPr id="40" name="TextBox 17"/>
                <p:cNvSpPr txBox="1"/>
                <p:nvPr/>
              </p:nvSpPr>
              <p:spPr>
                <a:xfrm>
                  <a:off x="4427794" y="2422981"/>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围边</a:t>
                  </a:r>
                  <a:endParaRPr lang="en-US" sz="1500" dirty="0">
                    <a:latin typeface="华文细黑"/>
                    <a:ea typeface="华文细黑"/>
                    <a:cs typeface="华文细黑"/>
                  </a:endParaRPr>
                </a:p>
              </p:txBody>
            </p:sp>
            <p:cxnSp>
              <p:nvCxnSpPr>
                <p:cNvPr id="43" name="Straight Arrow Connector 60"/>
                <p:cNvCxnSpPr>
                  <a:cxnSpLocks/>
                  <a:stCxn id="40" idx="2"/>
                  <a:endCxn id="59" idx="0"/>
                </p:cNvCxnSpPr>
                <p:nvPr/>
              </p:nvCxnSpPr>
              <p:spPr>
                <a:xfrm flipH="1">
                  <a:off x="5014981" y="2746146"/>
                  <a:ext cx="2" cy="39341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4" name="组合 13"/>
              <p:cNvGrpSpPr/>
              <p:nvPr/>
            </p:nvGrpSpPr>
            <p:grpSpPr>
              <a:xfrm>
                <a:off x="5385603" y="1827659"/>
                <a:ext cx="1883097" cy="323165"/>
                <a:chOff x="5385603" y="1827659"/>
                <a:chExt cx="1883097" cy="323165"/>
              </a:xfrm>
            </p:grpSpPr>
            <p:sp>
              <p:nvSpPr>
                <p:cNvPr id="114" name="TextBox 44"/>
                <p:cNvSpPr txBox="1"/>
                <p:nvPr/>
              </p:nvSpPr>
              <p:spPr>
                <a:xfrm>
                  <a:off x="5909515" y="1827659"/>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a:t>
                  </a:r>
                </a:p>
              </p:txBody>
            </p:sp>
            <p:cxnSp>
              <p:nvCxnSpPr>
                <p:cNvPr id="115" name="Straight Arrow Connector 43"/>
                <p:cNvCxnSpPr>
                  <a:cxnSpLocks/>
                  <a:stCxn id="55" idx="3"/>
                  <a:endCxn id="114" idx="1"/>
                </p:cNvCxnSpPr>
                <p:nvPr/>
              </p:nvCxnSpPr>
              <p:spPr>
                <a:xfrm flipV="1">
                  <a:off x="5385603" y="1989242"/>
                  <a:ext cx="523912" cy="1"/>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sp>
          <p:nvSpPr>
            <p:cNvPr id="59" name="TextBox 17"/>
            <p:cNvSpPr txBox="1"/>
            <p:nvPr/>
          </p:nvSpPr>
          <p:spPr>
            <a:xfrm>
              <a:off x="4181775" y="3460263"/>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包装</a:t>
              </a:r>
              <a:endParaRPr lang="en-US" sz="1500" dirty="0">
                <a:latin typeface="华文细黑"/>
                <a:ea typeface="华文细黑"/>
                <a:cs typeface="华文细黑"/>
              </a:endParaRPr>
            </a:p>
          </p:txBody>
        </p:sp>
        <p:sp>
          <p:nvSpPr>
            <p:cNvPr id="76" name="TextBox 72"/>
            <p:cNvSpPr txBox="1"/>
            <p:nvPr/>
          </p:nvSpPr>
          <p:spPr>
            <a:xfrm>
              <a:off x="7807112" y="2136332"/>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扣布枪</a:t>
              </a:r>
              <a:endParaRPr lang="en-US" altLang="zh-CN" sz="1500" dirty="0">
                <a:latin typeface="华文细黑"/>
                <a:ea typeface="华文细黑"/>
                <a:cs typeface="华文细黑"/>
              </a:endParaRPr>
            </a:p>
          </p:txBody>
        </p:sp>
        <p:cxnSp>
          <p:nvCxnSpPr>
            <p:cNvPr id="82" name="Straight Arrow Connector 60"/>
            <p:cNvCxnSpPr>
              <a:cxnSpLocks/>
              <a:stCxn id="59" idx="2"/>
              <a:endCxn id="81" idx="0"/>
            </p:cNvCxnSpPr>
            <p:nvPr/>
          </p:nvCxnSpPr>
          <p:spPr>
            <a:xfrm flipH="1">
              <a:off x="4768961" y="3783428"/>
              <a:ext cx="3" cy="48401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1" name="TextBox 17"/>
            <p:cNvSpPr txBox="1"/>
            <p:nvPr/>
          </p:nvSpPr>
          <p:spPr>
            <a:xfrm>
              <a:off x="4181773" y="806115"/>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裁面料</a:t>
              </a:r>
              <a:endParaRPr lang="en-US" sz="1500" dirty="0">
                <a:latin typeface="华文细黑"/>
                <a:ea typeface="华文细黑"/>
                <a:cs typeface="华文细黑"/>
              </a:endParaRPr>
            </a:p>
          </p:txBody>
        </p:sp>
        <p:sp>
          <p:nvSpPr>
            <p:cNvPr id="102" name="TextBox 72"/>
            <p:cNvSpPr txBox="1"/>
            <p:nvPr/>
          </p:nvSpPr>
          <p:spPr>
            <a:xfrm>
              <a:off x="7807112" y="770173"/>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电剪</a:t>
              </a:r>
              <a:endParaRPr lang="en-US" sz="1500" dirty="0">
                <a:latin typeface="华文细黑"/>
                <a:ea typeface="华文细黑"/>
                <a:cs typeface="华文细黑"/>
              </a:endParaRPr>
            </a:p>
          </p:txBody>
        </p:sp>
        <p:cxnSp>
          <p:nvCxnSpPr>
            <p:cNvPr id="110" name="Straight Arrow Connector 36"/>
            <p:cNvCxnSpPr>
              <a:cxnSpLocks/>
              <a:stCxn id="101" idx="2"/>
              <a:endCxn id="18" idx="0"/>
            </p:cNvCxnSpPr>
            <p:nvPr/>
          </p:nvCxnSpPr>
          <p:spPr>
            <a:xfrm>
              <a:off x="4768962" y="1129280"/>
              <a:ext cx="4" cy="38303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2" name="TextBox 22"/>
            <p:cNvSpPr txBox="1"/>
            <p:nvPr/>
          </p:nvSpPr>
          <p:spPr>
            <a:xfrm>
              <a:off x="5855249" y="807554"/>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边角料、噪声</a:t>
              </a:r>
              <a:endParaRPr lang="en-US" sz="1500" dirty="0">
                <a:latin typeface="华文细黑"/>
                <a:ea typeface="华文细黑"/>
                <a:cs typeface="华文细黑"/>
              </a:endParaRPr>
            </a:p>
          </p:txBody>
        </p:sp>
        <p:cxnSp>
          <p:nvCxnSpPr>
            <p:cNvPr id="113" name="Straight Arrow Connector 43"/>
            <p:cNvCxnSpPr>
              <a:cxnSpLocks/>
              <a:stCxn id="101" idx="3"/>
              <a:endCxn id="112" idx="1"/>
            </p:cNvCxnSpPr>
            <p:nvPr/>
          </p:nvCxnSpPr>
          <p:spPr>
            <a:xfrm>
              <a:off x="5356150" y="967698"/>
              <a:ext cx="499099" cy="143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58" name="矩形 57"/>
          <p:cNvSpPr/>
          <p:nvPr/>
        </p:nvSpPr>
        <p:spPr>
          <a:xfrm>
            <a:off x="898634" y="4611582"/>
            <a:ext cx="7830938" cy="1015663"/>
          </a:xfrm>
          <a:prstGeom prst="rect">
            <a:avLst/>
          </a:prstGeom>
        </p:spPr>
        <p:txBody>
          <a:bodyPr wrap="square">
            <a:spAutoFit/>
          </a:bodyPr>
          <a:lstStyle/>
          <a:p>
            <a:pPr indent="304800" algn="just">
              <a:lnSpc>
                <a:spcPct val="150000"/>
              </a:lnSpc>
              <a:spcAft>
                <a:spcPts val="0"/>
              </a:spcAft>
            </a:pPr>
            <a:r>
              <a:rPr lang="zh-CN" altLang="en-US" sz="2000" kern="100" dirty="0">
                <a:effectLst/>
                <a:latin typeface="Times New Roman" panose="02020603050405020304" pitchFamily="18" charset="0"/>
                <a:ea typeface="宋体" panose="02010600030101010101" pitchFamily="2" charset="-122"/>
              </a:rPr>
              <a:t>床垫加工过程：将棕榈床垫用床网包住，然后在电衣车上用布料进行包裹，进行扣布、围边，经包装后即为成品。</a:t>
            </a:r>
            <a:endParaRPr lang="zh-CN" altLang="zh-CN" sz="2000" kern="100" dirty="0">
              <a:effectLst/>
              <a:latin typeface="Times New Roman" panose="02020603050405020304" pitchFamily="18" charset="0"/>
              <a:ea typeface="宋体" panose="02010600030101010101" pitchFamily="2" charset="-122"/>
            </a:endParaRPr>
          </a:p>
        </p:txBody>
      </p:sp>
      <p:sp>
        <p:nvSpPr>
          <p:cNvPr id="36" name="圆角矩形 53"/>
          <p:cNvSpPr/>
          <p:nvPr/>
        </p:nvSpPr>
        <p:spPr>
          <a:xfrm>
            <a:off x="267337" y="6025842"/>
            <a:ext cx="1916482" cy="701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棕榈床垫加工</a:t>
            </a:r>
          </a:p>
        </p:txBody>
      </p:sp>
    </p:spTree>
    <p:extLst>
      <p:ext uri="{BB962C8B-B14F-4D97-AF65-F5344CB8AC3E}">
        <p14:creationId xmlns:p14="http://schemas.microsoft.com/office/powerpoint/2010/main" val="171331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614855" y="378372"/>
            <a:ext cx="2218589" cy="444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制锁工艺</a:t>
            </a:r>
          </a:p>
        </p:txBody>
      </p:sp>
      <p:grpSp>
        <p:nvGrpSpPr>
          <p:cNvPr id="31" name="Group 93"/>
          <p:cNvGrpSpPr/>
          <p:nvPr/>
        </p:nvGrpSpPr>
        <p:grpSpPr>
          <a:xfrm>
            <a:off x="2120868" y="2190721"/>
            <a:ext cx="6984320" cy="3395132"/>
            <a:chOff x="941833" y="564549"/>
            <a:chExt cx="6984320" cy="3395132"/>
          </a:xfrm>
        </p:grpSpPr>
        <p:sp>
          <p:nvSpPr>
            <p:cNvPr id="32" name="TextBox 13"/>
            <p:cNvSpPr txBox="1"/>
            <p:nvPr/>
          </p:nvSpPr>
          <p:spPr>
            <a:xfrm>
              <a:off x="2466803" y="848758"/>
              <a:ext cx="109935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下料</a:t>
              </a:r>
              <a:endParaRPr lang="en-US" sz="1500" dirty="0">
                <a:latin typeface="华文细黑"/>
                <a:ea typeface="华文细黑"/>
                <a:cs typeface="华文细黑"/>
              </a:endParaRPr>
            </a:p>
          </p:txBody>
        </p:sp>
        <p:sp>
          <p:nvSpPr>
            <p:cNvPr id="38" name="TextBox 14"/>
            <p:cNvSpPr txBox="1"/>
            <p:nvPr/>
          </p:nvSpPr>
          <p:spPr>
            <a:xfrm>
              <a:off x="941833" y="847802"/>
              <a:ext cx="98429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铜条</a:t>
              </a:r>
              <a:endParaRPr lang="en-US" sz="1500" dirty="0">
                <a:latin typeface="华文细黑"/>
                <a:ea typeface="华文细黑"/>
                <a:cs typeface="华文细黑"/>
              </a:endParaRPr>
            </a:p>
          </p:txBody>
        </p:sp>
        <p:sp>
          <p:nvSpPr>
            <p:cNvPr id="40" name="TextBox 19"/>
            <p:cNvSpPr txBox="1"/>
            <p:nvPr/>
          </p:nvSpPr>
          <p:spPr>
            <a:xfrm>
              <a:off x="5611403" y="847800"/>
              <a:ext cx="1099359"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钻孔</a:t>
              </a:r>
              <a:endParaRPr lang="en-US" sz="1500" dirty="0">
                <a:latin typeface="华文细黑"/>
                <a:ea typeface="华文细黑"/>
                <a:cs typeface="华文细黑"/>
              </a:endParaRPr>
            </a:p>
          </p:txBody>
        </p:sp>
        <p:cxnSp>
          <p:nvCxnSpPr>
            <p:cNvPr id="41" name="Straight Arrow Connector 32"/>
            <p:cNvCxnSpPr>
              <a:stCxn id="38" idx="3"/>
              <a:endCxn id="32" idx="1"/>
            </p:cNvCxnSpPr>
            <p:nvPr/>
          </p:nvCxnSpPr>
          <p:spPr>
            <a:xfrm>
              <a:off x="1926127" y="1009385"/>
              <a:ext cx="540676" cy="95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2" name="TextBox 75"/>
            <p:cNvSpPr txBox="1"/>
            <p:nvPr/>
          </p:nvSpPr>
          <p:spPr>
            <a:xfrm>
              <a:off x="4057858" y="1865036"/>
              <a:ext cx="1099358"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磨锋</a:t>
              </a:r>
              <a:endParaRPr lang="en-US" sz="1500" dirty="0">
                <a:latin typeface="华文细黑"/>
                <a:ea typeface="华文细黑"/>
                <a:cs typeface="华文细黑"/>
              </a:endParaRPr>
            </a:p>
          </p:txBody>
        </p:sp>
        <p:sp>
          <p:nvSpPr>
            <p:cNvPr id="43" name="TextBox 47"/>
            <p:cNvSpPr txBox="1"/>
            <p:nvPr/>
          </p:nvSpPr>
          <p:spPr>
            <a:xfrm>
              <a:off x="6941859" y="2757142"/>
              <a:ext cx="98429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成   品</a:t>
              </a:r>
              <a:endParaRPr lang="en-US" sz="1500" dirty="0">
                <a:latin typeface="华文细黑"/>
                <a:ea typeface="华文细黑"/>
                <a:cs typeface="华文细黑"/>
              </a:endParaRPr>
            </a:p>
          </p:txBody>
        </p:sp>
        <p:sp>
          <p:nvSpPr>
            <p:cNvPr id="44" name="TextBox 55"/>
            <p:cNvSpPr txBox="1"/>
            <p:nvPr/>
          </p:nvSpPr>
          <p:spPr>
            <a:xfrm>
              <a:off x="5578190" y="1861137"/>
              <a:ext cx="1099359"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铣槽</a:t>
              </a:r>
              <a:endParaRPr lang="en-US" sz="1500" dirty="0">
                <a:latin typeface="华文细黑"/>
                <a:ea typeface="华文细黑"/>
                <a:cs typeface="华文细黑"/>
              </a:endParaRPr>
            </a:p>
          </p:txBody>
        </p:sp>
        <p:sp>
          <p:nvSpPr>
            <p:cNvPr id="45" name="TextBox 48"/>
            <p:cNvSpPr txBox="1"/>
            <p:nvPr/>
          </p:nvSpPr>
          <p:spPr>
            <a:xfrm>
              <a:off x="4040407" y="847800"/>
              <a:ext cx="1099359"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冲孔</a:t>
              </a:r>
              <a:endParaRPr lang="en-US" sz="1500" dirty="0">
                <a:latin typeface="华文细黑"/>
                <a:ea typeface="华文细黑"/>
                <a:cs typeface="华文细黑"/>
              </a:endParaRPr>
            </a:p>
          </p:txBody>
        </p:sp>
        <p:sp>
          <p:nvSpPr>
            <p:cNvPr id="46" name="TextBox 49"/>
            <p:cNvSpPr txBox="1"/>
            <p:nvPr/>
          </p:nvSpPr>
          <p:spPr>
            <a:xfrm>
              <a:off x="2475807" y="1861137"/>
              <a:ext cx="1099359"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热处理</a:t>
              </a:r>
              <a:endParaRPr lang="en-US" sz="1500" dirty="0">
                <a:latin typeface="华文细黑"/>
                <a:ea typeface="华文细黑"/>
                <a:cs typeface="华文细黑"/>
              </a:endParaRPr>
            </a:p>
          </p:txBody>
        </p:sp>
        <p:cxnSp>
          <p:nvCxnSpPr>
            <p:cNvPr id="47" name="Straight Arrow Connector 50"/>
            <p:cNvCxnSpPr>
              <a:stCxn id="32" idx="3"/>
              <a:endCxn id="45" idx="1"/>
            </p:cNvCxnSpPr>
            <p:nvPr/>
          </p:nvCxnSpPr>
          <p:spPr>
            <a:xfrm flipV="1">
              <a:off x="3566160" y="1009383"/>
              <a:ext cx="474247" cy="95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2"/>
            <p:cNvCxnSpPr>
              <a:stCxn id="45" idx="3"/>
              <a:endCxn id="40" idx="1"/>
            </p:cNvCxnSpPr>
            <p:nvPr/>
          </p:nvCxnSpPr>
          <p:spPr>
            <a:xfrm>
              <a:off x="5139766" y="1009383"/>
              <a:ext cx="471637"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3"/>
            <p:cNvCxnSpPr>
              <a:stCxn id="44" idx="1"/>
              <a:endCxn id="42" idx="3"/>
            </p:cNvCxnSpPr>
            <p:nvPr/>
          </p:nvCxnSpPr>
          <p:spPr>
            <a:xfrm flipH="1">
              <a:off x="5157216" y="2022720"/>
              <a:ext cx="420974" cy="38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63"/>
            <p:cNvCxnSpPr>
              <a:stCxn id="42" idx="1"/>
              <a:endCxn id="46" idx="3"/>
            </p:cNvCxnSpPr>
            <p:nvPr/>
          </p:nvCxnSpPr>
          <p:spPr>
            <a:xfrm flipH="1" flipV="1">
              <a:off x="3575166" y="2022720"/>
              <a:ext cx="482692" cy="38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65"/>
            <p:cNvCxnSpPr>
              <a:stCxn id="70" idx="3"/>
            </p:cNvCxnSpPr>
            <p:nvPr/>
          </p:nvCxnSpPr>
          <p:spPr>
            <a:xfrm flipV="1">
              <a:off x="5896659" y="3959680"/>
              <a:ext cx="438785"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9" name="Elbow Connector 38"/>
            <p:cNvCxnSpPr>
              <a:stCxn id="40" idx="3"/>
              <a:endCxn id="44" idx="3"/>
            </p:cNvCxnSpPr>
            <p:nvPr/>
          </p:nvCxnSpPr>
          <p:spPr>
            <a:xfrm flipH="1">
              <a:off x="6677549" y="1009383"/>
              <a:ext cx="33213" cy="1013337"/>
            </a:xfrm>
            <a:prstGeom prst="bentConnector3">
              <a:avLst>
                <a:gd name="adj1" fmla="val -68828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77"/>
            <p:cNvCxnSpPr>
              <a:stCxn id="32" idx="0"/>
            </p:cNvCxnSpPr>
            <p:nvPr/>
          </p:nvCxnSpPr>
          <p:spPr>
            <a:xfrm flipV="1">
              <a:off x="3016482" y="564549"/>
              <a:ext cx="0" cy="28420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78"/>
            <p:cNvCxnSpPr>
              <a:stCxn id="45" idx="0"/>
            </p:cNvCxnSpPr>
            <p:nvPr/>
          </p:nvCxnSpPr>
          <p:spPr>
            <a:xfrm flipH="1" flipV="1">
              <a:off x="4587477" y="602546"/>
              <a:ext cx="2610" cy="24525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79"/>
            <p:cNvCxnSpPr>
              <a:stCxn id="40" idx="0"/>
            </p:cNvCxnSpPr>
            <p:nvPr/>
          </p:nvCxnSpPr>
          <p:spPr>
            <a:xfrm flipV="1">
              <a:off x="6161083" y="603504"/>
              <a:ext cx="768" cy="24429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3" name="Rectangle 66"/>
            <p:cNvSpPr/>
            <p:nvPr/>
          </p:nvSpPr>
          <p:spPr>
            <a:xfrm>
              <a:off x="1014985" y="2688689"/>
              <a:ext cx="5916167" cy="369332"/>
            </a:xfrm>
            <a:prstGeom prst="rect">
              <a:avLst/>
            </a:prstGeom>
          </p:spPr>
          <p:txBody>
            <a:bodyPr wrap="square">
              <a:spAutoFit/>
            </a:bodyPr>
            <a:lstStyle/>
            <a:p>
              <a:pPr algn="just">
                <a:lnSpc>
                  <a:spcPct val="150000"/>
                </a:lnSpc>
              </a:pPr>
              <a:endParaRPr lang="en-US" sz="1200" kern="100" dirty="0">
                <a:latin typeface="Heiti SC Light" charset="-122"/>
                <a:ea typeface="Heiti SC Light" charset="-122"/>
                <a:cs typeface="Heiti SC Light" charset="-122"/>
              </a:endParaRPr>
            </a:p>
          </p:txBody>
        </p:sp>
        <p:cxnSp>
          <p:nvCxnSpPr>
            <p:cNvPr id="65" name="Straight Arrow Connector 90"/>
            <p:cNvCxnSpPr>
              <a:stCxn id="44" idx="0"/>
            </p:cNvCxnSpPr>
            <p:nvPr/>
          </p:nvCxnSpPr>
          <p:spPr>
            <a:xfrm flipV="1">
              <a:off x="6127870" y="1599491"/>
              <a:ext cx="23288" cy="26164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Straight Arrow Connector 65"/>
          <p:cNvCxnSpPr>
            <a:stCxn id="46" idx="2"/>
            <a:endCxn id="69" idx="0"/>
          </p:cNvCxnSpPr>
          <p:nvPr/>
        </p:nvCxnSpPr>
        <p:spPr>
          <a:xfrm flipH="1">
            <a:off x="4204521" y="3810474"/>
            <a:ext cx="1" cy="45742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9" name="TextBox 49"/>
          <p:cNvSpPr txBox="1"/>
          <p:nvPr/>
        </p:nvSpPr>
        <p:spPr>
          <a:xfrm>
            <a:off x="3602253" y="4267898"/>
            <a:ext cx="1204535" cy="553998"/>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发外</a:t>
            </a:r>
            <a:endParaRPr lang="en-US" altLang="zh-CN" sz="1500" dirty="0">
              <a:latin typeface="华文细黑"/>
              <a:ea typeface="华文细黑"/>
              <a:cs typeface="华文细黑"/>
            </a:endParaRPr>
          </a:p>
          <a:p>
            <a:pPr algn="ctr"/>
            <a:r>
              <a:rPr lang="zh-CN" altLang="en-US" sz="1500" dirty="0">
                <a:latin typeface="华文细黑"/>
                <a:ea typeface="华文细黑"/>
                <a:cs typeface="华文细黑"/>
              </a:rPr>
              <a:t>抛光、电镀</a:t>
            </a:r>
            <a:endParaRPr lang="en-US" sz="1500" dirty="0">
              <a:latin typeface="华文细黑"/>
              <a:ea typeface="华文细黑"/>
              <a:cs typeface="华文细黑"/>
            </a:endParaRPr>
          </a:p>
        </p:txBody>
      </p:sp>
      <p:sp>
        <p:nvSpPr>
          <p:cNvPr id="70" name="TextBox 75"/>
          <p:cNvSpPr txBox="1"/>
          <p:nvPr/>
        </p:nvSpPr>
        <p:spPr>
          <a:xfrm>
            <a:off x="6796790" y="4383314"/>
            <a:ext cx="1099358"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打包装</a:t>
            </a:r>
            <a:endParaRPr lang="en-US" sz="1500" dirty="0">
              <a:latin typeface="华文细黑"/>
              <a:ea typeface="华文细黑"/>
              <a:cs typeface="华文细黑"/>
            </a:endParaRPr>
          </a:p>
        </p:txBody>
      </p:sp>
      <p:sp>
        <p:nvSpPr>
          <p:cNvPr id="71" name="TextBox 75"/>
          <p:cNvSpPr txBox="1"/>
          <p:nvPr/>
        </p:nvSpPr>
        <p:spPr>
          <a:xfrm>
            <a:off x="5216833" y="4383314"/>
            <a:ext cx="1099358"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包装</a:t>
            </a:r>
            <a:endParaRPr lang="en-US" sz="1500" dirty="0">
              <a:latin typeface="华文细黑"/>
              <a:ea typeface="华文细黑"/>
              <a:cs typeface="华文细黑"/>
            </a:endParaRPr>
          </a:p>
        </p:txBody>
      </p:sp>
      <p:cxnSp>
        <p:nvCxnSpPr>
          <p:cNvPr id="72" name="Straight Arrow Connector 65"/>
          <p:cNvCxnSpPr>
            <a:stCxn id="69" idx="3"/>
            <a:endCxn id="71" idx="1"/>
          </p:cNvCxnSpPr>
          <p:nvPr/>
        </p:nvCxnSpPr>
        <p:spPr>
          <a:xfrm>
            <a:off x="4806788" y="4544897"/>
            <a:ext cx="410045"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65"/>
          <p:cNvCxnSpPr>
            <a:stCxn id="71" idx="3"/>
            <a:endCxn id="70" idx="1"/>
          </p:cNvCxnSpPr>
          <p:nvPr/>
        </p:nvCxnSpPr>
        <p:spPr>
          <a:xfrm>
            <a:off x="6316191" y="4544897"/>
            <a:ext cx="480599"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4" name="文本框 73"/>
          <p:cNvSpPr txBox="1"/>
          <p:nvPr/>
        </p:nvSpPr>
        <p:spPr>
          <a:xfrm>
            <a:off x="5216833" y="1617153"/>
            <a:ext cx="1099358" cy="323165"/>
          </a:xfrm>
          <a:prstGeom prst="rect">
            <a:avLst/>
          </a:prstGeom>
          <a:noFill/>
          <a:ln>
            <a:solidFill>
              <a:schemeClr val="bg2">
                <a:lumMod val="50000"/>
              </a:schemeClr>
            </a:solidFill>
            <a:prstDash val="dashDot"/>
          </a:ln>
        </p:spPr>
        <p:txBody>
          <a:bodyPr wrap="square" rtlCol="0">
            <a:spAutoFit/>
          </a:bodyPr>
          <a:lstStyle/>
          <a:p>
            <a:pPr algn="ctr"/>
            <a:r>
              <a:rPr lang="zh-CN" altLang="en-US" sz="1500" dirty="0"/>
              <a:t>噪声</a:t>
            </a:r>
            <a:r>
              <a:rPr lang="en-US" altLang="zh-CN" sz="1500" dirty="0"/>
              <a:t>+</a:t>
            </a:r>
            <a:r>
              <a:rPr lang="zh-CN" altLang="en-US" sz="1500" dirty="0"/>
              <a:t>固废</a:t>
            </a:r>
          </a:p>
        </p:txBody>
      </p:sp>
      <p:sp>
        <p:nvSpPr>
          <p:cNvPr id="75" name="文本框 74"/>
          <p:cNvSpPr txBox="1"/>
          <p:nvPr/>
        </p:nvSpPr>
        <p:spPr>
          <a:xfrm>
            <a:off x="6773832" y="1622781"/>
            <a:ext cx="1099358" cy="323165"/>
          </a:xfrm>
          <a:prstGeom prst="rect">
            <a:avLst/>
          </a:prstGeom>
          <a:noFill/>
          <a:ln>
            <a:solidFill>
              <a:schemeClr val="bg2">
                <a:lumMod val="50000"/>
              </a:schemeClr>
            </a:solidFill>
            <a:prstDash val="dashDot"/>
          </a:ln>
        </p:spPr>
        <p:txBody>
          <a:bodyPr wrap="square" rtlCol="0">
            <a:spAutoFit/>
          </a:bodyPr>
          <a:lstStyle/>
          <a:p>
            <a:pPr algn="ctr"/>
            <a:r>
              <a:rPr lang="zh-CN" altLang="en-US" sz="1500" dirty="0"/>
              <a:t>噪声</a:t>
            </a:r>
            <a:r>
              <a:rPr lang="en-US" altLang="zh-CN" sz="1500" dirty="0"/>
              <a:t>+</a:t>
            </a:r>
            <a:r>
              <a:rPr lang="zh-CN" altLang="en-US" sz="1500" dirty="0"/>
              <a:t>固废</a:t>
            </a:r>
          </a:p>
        </p:txBody>
      </p:sp>
    </p:spTree>
    <p:extLst>
      <p:ext uri="{BB962C8B-B14F-4D97-AF65-F5344CB8AC3E}">
        <p14:creationId xmlns:p14="http://schemas.microsoft.com/office/powerpoint/2010/main" val="171547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11118" y="371250"/>
            <a:ext cx="78579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原材料</a:t>
            </a:r>
            <a:endParaRPr lang="en-US" sz="1500" dirty="0">
              <a:latin typeface="华文细黑"/>
              <a:ea typeface="华文细黑"/>
              <a:cs typeface="华文细黑"/>
            </a:endParaRPr>
          </a:p>
        </p:txBody>
      </p:sp>
      <p:sp>
        <p:nvSpPr>
          <p:cNvPr id="10" name="TextBox 9"/>
          <p:cNvSpPr txBox="1"/>
          <p:nvPr/>
        </p:nvSpPr>
        <p:spPr>
          <a:xfrm>
            <a:off x="8861180" y="371250"/>
            <a:ext cx="1023361" cy="323165"/>
          </a:xfrm>
          <a:prstGeom prst="rect">
            <a:avLst/>
          </a:prstGeom>
          <a:noFill/>
        </p:spPr>
        <p:txBody>
          <a:bodyPr wrap="square" rtlCol="0">
            <a:spAutoFit/>
          </a:bodyPr>
          <a:lstStyle/>
          <a:p>
            <a:pPr algn="ctr"/>
            <a:r>
              <a:rPr lang="zh-CN" altLang="en-US" sz="1500" dirty="0">
                <a:latin typeface="华文细黑"/>
                <a:ea typeface="华文细黑"/>
                <a:cs typeface="华文细黑"/>
              </a:rPr>
              <a:t>设备</a:t>
            </a:r>
            <a:endParaRPr lang="en-US" sz="1500" dirty="0">
              <a:latin typeface="华文细黑"/>
              <a:ea typeface="华文细黑"/>
              <a:cs typeface="华文细黑"/>
            </a:endParaRPr>
          </a:p>
        </p:txBody>
      </p:sp>
      <p:sp>
        <p:nvSpPr>
          <p:cNvPr id="11" name="TextBox 10"/>
          <p:cNvSpPr txBox="1"/>
          <p:nvPr/>
        </p:nvSpPr>
        <p:spPr>
          <a:xfrm>
            <a:off x="5921494" y="371250"/>
            <a:ext cx="819495" cy="323165"/>
          </a:xfrm>
          <a:prstGeom prst="rect">
            <a:avLst/>
          </a:prstGeom>
          <a:noFill/>
        </p:spPr>
        <p:txBody>
          <a:bodyPr wrap="square" rtlCol="0">
            <a:spAutoFit/>
          </a:bodyPr>
          <a:lstStyle/>
          <a:p>
            <a:pPr algn="ctr"/>
            <a:r>
              <a:rPr lang="zh-CN" altLang="en-US" sz="1500" dirty="0">
                <a:latin typeface="华文细黑"/>
                <a:ea typeface="华文细黑"/>
                <a:cs typeface="华文细黑"/>
              </a:rPr>
              <a:t>污染</a:t>
            </a:r>
            <a:endParaRPr lang="en-US" sz="1500" dirty="0">
              <a:latin typeface="华文细黑"/>
              <a:ea typeface="华文细黑"/>
              <a:cs typeface="华文细黑"/>
            </a:endParaRPr>
          </a:p>
        </p:txBody>
      </p:sp>
      <p:sp>
        <p:nvSpPr>
          <p:cNvPr id="12" name="TextBox 11"/>
          <p:cNvSpPr txBox="1"/>
          <p:nvPr/>
        </p:nvSpPr>
        <p:spPr>
          <a:xfrm>
            <a:off x="4349904" y="371250"/>
            <a:ext cx="819495" cy="323165"/>
          </a:xfrm>
          <a:prstGeom prst="rect">
            <a:avLst/>
          </a:prstGeom>
          <a:noFill/>
          <a:ln>
            <a:solidFill>
              <a:srgbClr val="FFFFFF"/>
            </a:solidFill>
          </a:ln>
        </p:spPr>
        <p:txBody>
          <a:bodyPr wrap="square" rtlCol="0">
            <a:spAutoFit/>
          </a:bodyPr>
          <a:lstStyle/>
          <a:p>
            <a:pPr algn="ctr"/>
            <a:r>
              <a:rPr lang="zh-CN" altLang="en-US" sz="1500" dirty="0">
                <a:latin typeface="华文细黑"/>
                <a:ea typeface="华文细黑"/>
                <a:cs typeface="华文细黑"/>
              </a:rPr>
              <a:t>工艺</a:t>
            </a:r>
            <a:endParaRPr lang="en-US" sz="1500" dirty="0">
              <a:latin typeface="华文细黑"/>
              <a:ea typeface="华文细黑"/>
              <a:cs typeface="华文细黑"/>
            </a:endParaRPr>
          </a:p>
        </p:txBody>
      </p:sp>
      <p:sp>
        <p:nvSpPr>
          <p:cNvPr id="14" name="TextBox 13"/>
          <p:cNvSpPr txBox="1"/>
          <p:nvPr/>
        </p:nvSpPr>
        <p:spPr>
          <a:xfrm>
            <a:off x="4349905" y="1028136"/>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开料</a:t>
            </a:r>
            <a:endParaRPr lang="en-US" sz="1500" dirty="0">
              <a:latin typeface="华文细黑"/>
              <a:ea typeface="华文细黑"/>
              <a:cs typeface="华文细黑"/>
            </a:endParaRPr>
          </a:p>
        </p:txBody>
      </p:sp>
      <p:sp>
        <p:nvSpPr>
          <p:cNvPr id="15" name="TextBox 14"/>
          <p:cNvSpPr txBox="1"/>
          <p:nvPr/>
        </p:nvSpPr>
        <p:spPr>
          <a:xfrm>
            <a:off x="1644607" y="874877"/>
            <a:ext cx="1660422"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铁、不锈钢板</a:t>
            </a:r>
            <a:r>
              <a:rPr lang="en-US" altLang="zh-CN" sz="1500" dirty="0">
                <a:latin typeface="华文细黑"/>
                <a:ea typeface="华文细黑"/>
                <a:cs typeface="华文细黑"/>
              </a:rPr>
              <a:t>/</a:t>
            </a:r>
            <a:r>
              <a:rPr lang="zh-CN" altLang="en-US" sz="1500" dirty="0">
                <a:latin typeface="华文细黑"/>
                <a:ea typeface="华文细黑"/>
                <a:cs typeface="华文细黑"/>
              </a:rPr>
              <a:t>管</a:t>
            </a:r>
            <a:endParaRPr lang="en-US" sz="1500" dirty="0">
              <a:latin typeface="华文细黑"/>
              <a:ea typeface="华文细黑"/>
              <a:cs typeface="华文细黑"/>
            </a:endParaRPr>
          </a:p>
        </p:txBody>
      </p:sp>
      <p:sp>
        <p:nvSpPr>
          <p:cNvPr id="20" name="TextBox 19"/>
          <p:cNvSpPr txBox="1"/>
          <p:nvPr/>
        </p:nvSpPr>
        <p:spPr>
          <a:xfrm>
            <a:off x="4349904" y="3080406"/>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打磨</a:t>
            </a:r>
            <a:endParaRPr lang="en-GB" altLang="zh-CN" sz="1500" dirty="0">
              <a:latin typeface="华文细黑"/>
              <a:ea typeface="华文细黑"/>
              <a:cs typeface="华文细黑"/>
            </a:endParaRPr>
          </a:p>
        </p:txBody>
      </p:sp>
      <p:sp>
        <p:nvSpPr>
          <p:cNvPr id="24" name="TextBox 23"/>
          <p:cNvSpPr txBox="1"/>
          <p:nvPr/>
        </p:nvSpPr>
        <p:spPr>
          <a:xfrm>
            <a:off x="5948141" y="1028136"/>
            <a:ext cx="1515197"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粉尘、边角料</a:t>
            </a:r>
            <a:endParaRPr lang="en-US" sz="1500" dirty="0">
              <a:latin typeface="华文细黑"/>
              <a:ea typeface="华文细黑"/>
              <a:cs typeface="华文细黑"/>
            </a:endParaRPr>
          </a:p>
        </p:txBody>
      </p:sp>
      <p:sp>
        <p:nvSpPr>
          <p:cNvPr id="26" name="Oval 25"/>
          <p:cNvSpPr/>
          <p:nvPr/>
        </p:nvSpPr>
        <p:spPr>
          <a:xfrm>
            <a:off x="7743990" y="899448"/>
            <a:ext cx="919576" cy="451853"/>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900" dirty="0">
                <a:solidFill>
                  <a:schemeClr val="tx1"/>
                </a:solidFill>
                <a:latin typeface="华文细黑"/>
                <a:ea typeface="华文细黑"/>
                <a:cs typeface="华文细黑"/>
              </a:rPr>
              <a:t>简易布袋除尘器</a:t>
            </a:r>
            <a:endParaRPr lang="en-US" sz="900" dirty="0">
              <a:solidFill>
                <a:schemeClr val="tx1"/>
              </a:solidFill>
              <a:latin typeface="华文细黑"/>
              <a:ea typeface="华文细黑"/>
              <a:cs typeface="华文细黑"/>
            </a:endParaRPr>
          </a:p>
        </p:txBody>
      </p:sp>
      <p:cxnSp>
        <p:nvCxnSpPr>
          <p:cNvPr id="37" name="Straight Arrow Connector 36"/>
          <p:cNvCxnSpPr>
            <a:stCxn id="14" idx="2"/>
            <a:endCxn id="55" idx="0"/>
          </p:cNvCxnSpPr>
          <p:nvPr/>
        </p:nvCxnSpPr>
        <p:spPr>
          <a:xfrm flipH="1">
            <a:off x="4759651" y="1351301"/>
            <a:ext cx="2" cy="80706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55" idx="2"/>
            <a:endCxn id="20" idx="0"/>
          </p:cNvCxnSpPr>
          <p:nvPr/>
        </p:nvCxnSpPr>
        <p:spPr>
          <a:xfrm>
            <a:off x="4759651" y="2481535"/>
            <a:ext cx="1" cy="59887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4349904" y="4059855"/>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组装</a:t>
            </a:r>
            <a:endParaRPr lang="en-US" sz="1500" dirty="0">
              <a:latin typeface="华文细黑"/>
              <a:ea typeface="华文细黑"/>
              <a:cs typeface="华文细黑"/>
            </a:endParaRPr>
          </a:p>
        </p:txBody>
      </p:sp>
      <p:cxnSp>
        <p:nvCxnSpPr>
          <p:cNvPr id="77" name="Straight Arrow Connector 76"/>
          <p:cNvCxnSpPr>
            <a:stCxn id="20" idx="2"/>
            <a:endCxn id="76" idx="0"/>
          </p:cNvCxnSpPr>
          <p:nvPr/>
        </p:nvCxnSpPr>
        <p:spPr>
          <a:xfrm>
            <a:off x="4759652" y="3403571"/>
            <a:ext cx="0" cy="65628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362704" y="5940220"/>
            <a:ext cx="80669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成品</a:t>
            </a:r>
            <a:endParaRPr lang="en-US" sz="1500" dirty="0">
              <a:latin typeface="华文细黑"/>
              <a:ea typeface="华文细黑"/>
              <a:cs typeface="华文细黑"/>
            </a:endParaRPr>
          </a:p>
        </p:txBody>
      </p:sp>
      <p:cxnSp>
        <p:nvCxnSpPr>
          <p:cNvPr id="85" name="Elbow Connector 84"/>
          <p:cNvCxnSpPr>
            <a:cxnSpLocks/>
            <a:stCxn id="76" idx="2"/>
            <a:endCxn id="38" idx="0"/>
          </p:cNvCxnSpPr>
          <p:nvPr/>
        </p:nvCxnSpPr>
        <p:spPr>
          <a:xfrm rot="5400000">
            <a:off x="4402628" y="4740042"/>
            <a:ext cx="714046" cy="2"/>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349902" y="5097066"/>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装饰</a:t>
            </a:r>
            <a:endParaRPr lang="en-US" sz="1500" dirty="0">
              <a:latin typeface="华文细黑"/>
              <a:ea typeface="华文细黑"/>
              <a:cs typeface="华文细黑"/>
            </a:endParaRPr>
          </a:p>
        </p:txBody>
      </p:sp>
      <p:sp>
        <p:nvSpPr>
          <p:cNvPr id="49" name="TextBox 48"/>
          <p:cNvSpPr txBox="1"/>
          <p:nvPr/>
        </p:nvSpPr>
        <p:spPr>
          <a:xfrm>
            <a:off x="2011536" y="4291512"/>
            <a:ext cx="102977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白乳胶</a:t>
            </a:r>
            <a:endParaRPr lang="en-US" sz="1500" dirty="0">
              <a:latin typeface="华文细黑"/>
              <a:ea typeface="华文细黑"/>
              <a:cs typeface="华文细黑"/>
            </a:endParaRPr>
          </a:p>
        </p:txBody>
      </p:sp>
      <p:sp>
        <p:nvSpPr>
          <p:cNvPr id="57" name="TextBox 56"/>
          <p:cNvSpPr txBox="1"/>
          <p:nvPr/>
        </p:nvSpPr>
        <p:spPr>
          <a:xfrm>
            <a:off x="5948140" y="4054708"/>
            <a:ext cx="1515197"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altLang="zh-CN" sz="1500" dirty="0">
                <a:latin typeface="华文细黑"/>
                <a:ea typeface="华文细黑"/>
                <a:cs typeface="华文细黑"/>
              </a:rPr>
              <a:t>VOC</a:t>
            </a:r>
            <a:r>
              <a:rPr lang="en-US" altLang="zh-CN" sz="1500" dirty="0">
                <a:latin typeface="华文细黑"/>
                <a:ea typeface="华文细黑"/>
                <a:cs typeface="华文细黑"/>
              </a:rPr>
              <a:t>s</a:t>
            </a:r>
            <a:endParaRPr lang="en-US" sz="1500" dirty="0">
              <a:latin typeface="华文细黑"/>
              <a:ea typeface="华文细黑"/>
              <a:cs typeface="华文细黑"/>
            </a:endParaRPr>
          </a:p>
        </p:txBody>
      </p:sp>
      <p:cxnSp>
        <p:nvCxnSpPr>
          <p:cNvPr id="59" name="Straight Arrow Connector 58"/>
          <p:cNvCxnSpPr>
            <a:stCxn id="76" idx="3"/>
            <a:endCxn id="57" idx="1"/>
          </p:cNvCxnSpPr>
          <p:nvPr/>
        </p:nvCxnSpPr>
        <p:spPr>
          <a:xfrm flipV="1">
            <a:off x="5169399" y="4216291"/>
            <a:ext cx="778741" cy="5147"/>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5" name="TextBox 17"/>
          <p:cNvSpPr txBox="1"/>
          <p:nvPr/>
        </p:nvSpPr>
        <p:spPr>
          <a:xfrm>
            <a:off x="4349903" y="2158370"/>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焊接</a:t>
            </a:r>
            <a:endParaRPr lang="en-US" sz="1500" dirty="0">
              <a:latin typeface="华文细黑"/>
              <a:ea typeface="华文细黑"/>
              <a:cs typeface="华文细黑"/>
            </a:endParaRPr>
          </a:p>
        </p:txBody>
      </p:sp>
      <p:sp>
        <p:nvSpPr>
          <p:cNvPr id="71" name="TextBox 61"/>
          <p:cNvSpPr txBox="1"/>
          <p:nvPr/>
        </p:nvSpPr>
        <p:spPr>
          <a:xfrm>
            <a:off x="8963141" y="4127865"/>
            <a:ext cx="840609" cy="323165"/>
          </a:xfrm>
          <a:prstGeom prst="rect">
            <a:avLst/>
          </a:prstGeom>
          <a:noFill/>
        </p:spPr>
        <p:txBody>
          <a:bodyPr wrap="square" rtlCol="0">
            <a:spAutoFit/>
          </a:bodyPr>
          <a:lstStyle/>
          <a:p>
            <a:pPr algn="ctr"/>
            <a:r>
              <a:rPr lang="zh-CN" altLang="en-US" sz="1500" dirty="0">
                <a:latin typeface="华文细黑"/>
                <a:ea typeface="华文细黑"/>
                <a:cs typeface="华文细黑"/>
              </a:rPr>
              <a:t>压板机</a:t>
            </a:r>
            <a:endParaRPr lang="en-US" sz="1500" dirty="0">
              <a:latin typeface="华文细黑"/>
              <a:ea typeface="华文细黑"/>
              <a:cs typeface="华文细黑"/>
            </a:endParaRPr>
          </a:p>
        </p:txBody>
      </p:sp>
      <p:sp>
        <p:nvSpPr>
          <p:cNvPr id="79" name="TextBox 61"/>
          <p:cNvSpPr txBox="1"/>
          <p:nvPr/>
        </p:nvSpPr>
        <p:spPr>
          <a:xfrm>
            <a:off x="8834922" y="3059393"/>
            <a:ext cx="1075874" cy="323165"/>
          </a:xfrm>
          <a:prstGeom prst="rect">
            <a:avLst/>
          </a:prstGeom>
          <a:noFill/>
        </p:spPr>
        <p:txBody>
          <a:bodyPr wrap="square" rtlCol="0">
            <a:spAutoFit/>
          </a:bodyPr>
          <a:lstStyle/>
          <a:p>
            <a:pPr algn="ctr"/>
            <a:r>
              <a:rPr lang="zh-CN" altLang="en-US" sz="1500" dirty="0">
                <a:latin typeface="华文细黑"/>
                <a:ea typeface="华文细黑"/>
                <a:cs typeface="华文细黑"/>
              </a:rPr>
              <a:t>砂轮机</a:t>
            </a:r>
            <a:endParaRPr lang="en-US" sz="1500" dirty="0">
              <a:latin typeface="华文细黑"/>
              <a:ea typeface="华文细黑"/>
              <a:cs typeface="华文细黑"/>
            </a:endParaRPr>
          </a:p>
        </p:txBody>
      </p:sp>
      <p:sp>
        <p:nvSpPr>
          <p:cNvPr id="83" name="TextBox 23"/>
          <p:cNvSpPr txBox="1"/>
          <p:nvPr/>
        </p:nvSpPr>
        <p:spPr>
          <a:xfrm>
            <a:off x="5948140" y="3080406"/>
            <a:ext cx="1515197"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粉尘</a:t>
            </a:r>
            <a:endParaRPr lang="en-US" sz="1500" dirty="0">
              <a:latin typeface="华文细黑"/>
              <a:ea typeface="华文细黑"/>
              <a:cs typeface="华文细黑"/>
            </a:endParaRPr>
          </a:p>
        </p:txBody>
      </p:sp>
      <p:cxnSp>
        <p:nvCxnSpPr>
          <p:cNvPr id="84" name="Straight Arrow Connector 58"/>
          <p:cNvCxnSpPr>
            <a:stCxn id="20" idx="3"/>
            <a:endCxn id="83" idx="1"/>
          </p:cNvCxnSpPr>
          <p:nvPr/>
        </p:nvCxnSpPr>
        <p:spPr>
          <a:xfrm>
            <a:off x="5169399" y="3241989"/>
            <a:ext cx="77874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58"/>
          <p:cNvCxnSpPr>
            <a:stCxn id="14" idx="3"/>
            <a:endCxn id="24" idx="1"/>
          </p:cNvCxnSpPr>
          <p:nvPr/>
        </p:nvCxnSpPr>
        <p:spPr>
          <a:xfrm>
            <a:off x="5169400" y="1189719"/>
            <a:ext cx="77874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89" name="TextBox 23"/>
          <p:cNvSpPr txBox="1"/>
          <p:nvPr/>
        </p:nvSpPr>
        <p:spPr>
          <a:xfrm>
            <a:off x="5948141" y="2157965"/>
            <a:ext cx="1515197"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烟尘</a:t>
            </a:r>
            <a:endParaRPr lang="en-US" sz="1500" dirty="0">
              <a:latin typeface="华文细黑"/>
              <a:ea typeface="华文细黑"/>
              <a:cs typeface="华文细黑"/>
            </a:endParaRPr>
          </a:p>
        </p:txBody>
      </p:sp>
      <p:cxnSp>
        <p:nvCxnSpPr>
          <p:cNvPr id="90" name="Straight Arrow Connector 58"/>
          <p:cNvCxnSpPr>
            <a:stCxn id="55" idx="3"/>
            <a:endCxn id="89" idx="1"/>
          </p:cNvCxnSpPr>
          <p:nvPr/>
        </p:nvCxnSpPr>
        <p:spPr>
          <a:xfrm flipV="1">
            <a:off x="5169398" y="2319548"/>
            <a:ext cx="778743" cy="405"/>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60"/>
          <p:cNvCxnSpPr>
            <a:stCxn id="38" idx="2"/>
            <a:endCxn id="81" idx="0"/>
          </p:cNvCxnSpPr>
          <p:nvPr/>
        </p:nvCxnSpPr>
        <p:spPr>
          <a:xfrm>
            <a:off x="4759650" y="5420231"/>
            <a:ext cx="6401" cy="51998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4" name="圆角矩形 53"/>
          <p:cNvSpPr/>
          <p:nvPr/>
        </p:nvSpPr>
        <p:spPr>
          <a:xfrm>
            <a:off x="2898" y="0"/>
            <a:ext cx="1916482" cy="701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布菲餐桌</a:t>
            </a:r>
          </a:p>
        </p:txBody>
      </p:sp>
      <p:sp>
        <p:nvSpPr>
          <p:cNvPr id="56" name="矩形 55"/>
          <p:cNvSpPr/>
          <p:nvPr/>
        </p:nvSpPr>
        <p:spPr>
          <a:xfrm>
            <a:off x="6376900" y="5978964"/>
            <a:ext cx="4741540" cy="707886"/>
          </a:xfrm>
          <a:prstGeom prst="rect">
            <a:avLst/>
          </a:prstGeom>
        </p:spPr>
        <p:txBody>
          <a:bodyPr wrap="square">
            <a:spAutoFit/>
          </a:bodyPr>
          <a:lstStyle/>
          <a:p>
            <a:r>
              <a:rPr lang="zh-CN" altLang="zh-CN" sz="1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项目外购不锈钢</a:t>
            </a:r>
            <a:r>
              <a:rPr lang="zh-CN" altLang="en-US" sz="1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材与铝材</a:t>
            </a:r>
            <a:r>
              <a:rPr lang="zh-CN" altLang="zh-CN" sz="1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，先用</a:t>
            </a:r>
            <a:r>
              <a:rPr lang="zh-CN" altLang="en-US" sz="1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水具</a:t>
            </a:r>
            <a:r>
              <a:rPr lang="zh-CN" altLang="zh-CN" sz="1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进行开料，切割成所需的规格；然后将各种规格的</a:t>
            </a:r>
            <a:r>
              <a:rPr lang="zh-CN" altLang="en-US" sz="1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金属材料</a:t>
            </a:r>
            <a:r>
              <a:rPr lang="zh-CN" altLang="zh-CN" sz="1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焊接起来，成为餐桌、餐椅的支架；再对成型的支架进行抛光打磨；最后将骨架与</a:t>
            </a:r>
            <a:r>
              <a:rPr lang="zh-CN" altLang="en-US" sz="1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钢化</a:t>
            </a:r>
            <a:r>
              <a:rPr lang="zh-CN" altLang="zh-CN" sz="1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玻璃</a:t>
            </a:r>
            <a:r>
              <a:rPr lang="zh-CN" altLang="en-US" sz="1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、亚力克板、防火板等配件</a:t>
            </a:r>
            <a:r>
              <a:rPr lang="zh-CN" altLang="zh-CN" sz="1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组装起来，</a:t>
            </a:r>
            <a:r>
              <a:rPr lang="zh-CN" altLang="en-US" sz="1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然后运至布草车间进行线布等外饰加工，最后成为</a:t>
            </a:r>
            <a:r>
              <a:rPr lang="zh-CN" altLang="zh-CN" sz="1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产品。</a:t>
            </a:r>
            <a:endParaRPr lang="zh-CN" altLang="en-US" sz="1000" dirty="0">
              <a:solidFill>
                <a:srgbClr val="FF0000"/>
              </a:solidFill>
            </a:endParaRPr>
          </a:p>
        </p:txBody>
      </p:sp>
      <p:sp>
        <p:nvSpPr>
          <p:cNvPr id="58" name="TextBox 14"/>
          <p:cNvSpPr txBox="1"/>
          <p:nvPr/>
        </p:nvSpPr>
        <p:spPr>
          <a:xfrm>
            <a:off x="1642713" y="1189718"/>
            <a:ext cx="1660421"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铝板</a:t>
            </a:r>
            <a:r>
              <a:rPr lang="en-US" altLang="zh-CN" sz="1500" dirty="0">
                <a:latin typeface="华文细黑"/>
                <a:ea typeface="华文细黑"/>
                <a:cs typeface="华文细黑"/>
              </a:rPr>
              <a:t>/</a:t>
            </a:r>
            <a:r>
              <a:rPr lang="zh-CN" altLang="en-US" sz="1500" dirty="0">
                <a:latin typeface="华文细黑"/>
                <a:ea typeface="华文细黑"/>
                <a:cs typeface="华文细黑"/>
              </a:rPr>
              <a:t>管</a:t>
            </a:r>
            <a:endParaRPr lang="en-US" sz="1500" dirty="0">
              <a:latin typeface="华文细黑"/>
              <a:ea typeface="华文细黑"/>
              <a:cs typeface="华文细黑"/>
            </a:endParaRPr>
          </a:p>
        </p:txBody>
      </p:sp>
      <p:cxnSp>
        <p:nvCxnSpPr>
          <p:cNvPr id="4" name="连接符: 肘形 3"/>
          <p:cNvCxnSpPr>
            <a:cxnSpLocks/>
            <a:stCxn id="58" idx="3"/>
            <a:endCxn id="14" idx="1"/>
          </p:cNvCxnSpPr>
          <p:nvPr/>
        </p:nvCxnSpPr>
        <p:spPr>
          <a:xfrm flipV="1">
            <a:off x="3303134" y="1189719"/>
            <a:ext cx="1046771" cy="16158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连接符: 肘形 59"/>
          <p:cNvCxnSpPr>
            <a:cxnSpLocks/>
            <a:stCxn id="15" idx="3"/>
            <a:endCxn id="14" idx="1"/>
          </p:cNvCxnSpPr>
          <p:nvPr/>
        </p:nvCxnSpPr>
        <p:spPr>
          <a:xfrm>
            <a:off x="3305029" y="1036460"/>
            <a:ext cx="1044876" cy="15325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48"/>
          <p:cNvSpPr txBox="1"/>
          <p:nvPr/>
        </p:nvSpPr>
        <p:spPr>
          <a:xfrm>
            <a:off x="2011536" y="2159920"/>
            <a:ext cx="102977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焊条</a:t>
            </a:r>
            <a:endParaRPr lang="en-US" sz="1500" dirty="0">
              <a:latin typeface="华文细黑"/>
              <a:ea typeface="华文细黑"/>
              <a:cs typeface="华文细黑"/>
            </a:endParaRPr>
          </a:p>
        </p:txBody>
      </p:sp>
      <p:cxnSp>
        <p:nvCxnSpPr>
          <p:cNvPr id="86" name="Straight Arrow Connector 50"/>
          <p:cNvCxnSpPr>
            <a:cxnSpLocks/>
            <a:stCxn id="82" idx="3"/>
            <a:endCxn id="55" idx="1"/>
          </p:cNvCxnSpPr>
          <p:nvPr/>
        </p:nvCxnSpPr>
        <p:spPr>
          <a:xfrm flipV="1">
            <a:off x="3041310" y="2319953"/>
            <a:ext cx="1308593" cy="155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8" name="TextBox 48"/>
          <p:cNvSpPr txBox="1"/>
          <p:nvPr/>
        </p:nvSpPr>
        <p:spPr>
          <a:xfrm>
            <a:off x="2011536" y="4064384"/>
            <a:ext cx="102977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玻璃配件</a:t>
            </a:r>
            <a:endParaRPr lang="en-US" sz="1500" dirty="0">
              <a:latin typeface="华文细黑"/>
              <a:ea typeface="华文细黑"/>
              <a:cs typeface="华文细黑"/>
            </a:endParaRPr>
          </a:p>
        </p:txBody>
      </p:sp>
      <p:sp>
        <p:nvSpPr>
          <p:cNvPr id="91" name="TextBox 48"/>
          <p:cNvSpPr txBox="1"/>
          <p:nvPr/>
        </p:nvSpPr>
        <p:spPr>
          <a:xfrm>
            <a:off x="2011536" y="3837256"/>
            <a:ext cx="102977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亚力克板</a:t>
            </a:r>
            <a:endParaRPr lang="en-US" sz="1500" dirty="0">
              <a:latin typeface="华文细黑"/>
              <a:ea typeface="华文细黑"/>
              <a:cs typeface="华文细黑"/>
            </a:endParaRPr>
          </a:p>
        </p:txBody>
      </p:sp>
      <p:cxnSp>
        <p:nvCxnSpPr>
          <p:cNvPr id="92" name="连接符: 肘形 91"/>
          <p:cNvCxnSpPr>
            <a:cxnSpLocks/>
            <a:stCxn id="49" idx="3"/>
            <a:endCxn id="76" idx="1"/>
          </p:cNvCxnSpPr>
          <p:nvPr/>
        </p:nvCxnSpPr>
        <p:spPr>
          <a:xfrm flipV="1">
            <a:off x="3041310" y="4221438"/>
            <a:ext cx="1308594" cy="2316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连接符: 肘形 92"/>
          <p:cNvCxnSpPr>
            <a:cxnSpLocks/>
            <a:stCxn id="88" idx="3"/>
            <a:endCxn id="76" idx="1"/>
          </p:cNvCxnSpPr>
          <p:nvPr/>
        </p:nvCxnSpPr>
        <p:spPr>
          <a:xfrm flipV="1">
            <a:off x="3041310" y="4221438"/>
            <a:ext cx="1308594" cy="45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连接符: 肘形 93"/>
          <p:cNvCxnSpPr>
            <a:cxnSpLocks/>
            <a:stCxn id="91" idx="3"/>
            <a:endCxn id="76" idx="1"/>
          </p:cNvCxnSpPr>
          <p:nvPr/>
        </p:nvCxnSpPr>
        <p:spPr>
          <a:xfrm>
            <a:off x="3041310" y="3998839"/>
            <a:ext cx="1308594" cy="22259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48"/>
          <p:cNvSpPr txBox="1"/>
          <p:nvPr/>
        </p:nvSpPr>
        <p:spPr>
          <a:xfrm>
            <a:off x="1997020" y="3638424"/>
            <a:ext cx="102977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防火板</a:t>
            </a:r>
            <a:endParaRPr lang="en-US" sz="1500" dirty="0">
              <a:latin typeface="华文细黑"/>
              <a:ea typeface="华文细黑"/>
              <a:cs typeface="华文细黑"/>
            </a:endParaRPr>
          </a:p>
        </p:txBody>
      </p:sp>
      <p:cxnSp>
        <p:nvCxnSpPr>
          <p:cNvPr id="100" name="连接符: 肘形 99"/>
          <p:cNvCxnSpPr>
            <a:cxnSpLocks/>
            <a:stCxn id="99" idx="3"/>
          </p:cNvCxnSpPr>
          <p:nvPr/>
        </p:nvCxnSpPr>
        <p:spPr>
          <a:xfrm>
            <a:off x="3026794" y="3800007"/>
            <a:ext cx="1323109" cy="42369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73"/>
          <p:cNvSpPr txBox="1"/>
          <p:nvPr/>
        </p:nvSpPr>
        <p:spPr>
          <a:xfrm>
            <a:off x="8905979" y="2133104"/>
            <a:ext cx="912589" cy="323165"/>
          </a:xfrm>
          <a:prstGeom prst="rect">
            <a:avLst/>
          </a:prstGeom>
          <a:noFill/>
        </p:spPr>
        <p:txBody>
          <a:bodyPr wrap="square" rtlCol="0">
            <a:spAutoFit/>
          </a:bodyPr>
          <a:lstStyle/>
          <a:p>
            <a:pPr algn="ctr"/>
            <a:r>
              <a:rPr lang="zh-CN" altLang="en-US" sz="1500" dirty="0">
                <a:latin typeface="华文细黑"/>
                <a:ea typeface="华文细黑"/>
                <a:cs typeface="华文细黑"/>
              </a:rPr>
              <a:t>焊机</a:t>
            </a:r>
            <a:endParaRPr lang="en-US" sz="1500" dirty="0">
              <a:latin typeface="华文细黑"/>
              <a:ea typeface="华文细黑"/>
              <a:cs typeface="华文细黑"/>
            </a:endParaRPr>
          </a:p>
        </p:txBody>
      </p:sp>
      <p:grpSp>
        <p:nvGrpSpPr>
          <p:cNvPr id="2063" name="组合 2062"/>
          <p:cNvGrpSpPr/>
          <p:nvPr/>
        </p:nvGrpSpPr>
        <p:grpSpPr>
          <a:xfrm>
            <a:off x="8989113" y="4880295"/>
            <a:ext cx="847450" cy="756705"/>
            <a:chOff x="8971118" y="4718714"/>
            <a:chExt cx="847450" cy="756705"/>
          </a:xfrm>
        </p:grpSpPr>
        <p:sp>
          <p:nvSpPr>
            <p:cNvPr id="104" name="TextBox 61"/>
            <p:cNvSpPr txBox="1"/>
            <p:nvPr/>
          </p:nvSpPr>
          <p:spPr>
            <a:xfrm>
              <a:off x="8977959" y="4935484"/>
              <a:ext cx="840609" cy="323165"/>
            </a:xfrm>
            <a:prstGeom prst="rect">
              <a:avLst/>
            </a:prstGeom>
            <a:noFill/>
          </p:spPr>
          <p:txBody>
            <a:bodyPr wrap="square" rtlCol="0">
              <a:spAutoFit/>
            </a:bodyPr>
            <a:lstStyle/>
            <a:p>
              <a:pPr algn="ctr"/>
              <a:r>
                <a:rPr lang="zh-CN" altLang="en-US" sz="1500" dirty="0">
                  <a:latin typeface="华文细黑"/>
                  <a:ea typeface="华文细黑"/>
                  <a:cs typeface="华文细黑"/>
                </a:rPr>
                <a:t>电剪</a:t>
              </a:r>
              <a:endParaRPr lang="en-US" sz="1500" dirty="0">
                <a:latin typeface="华文细黑"/>
                <a:ea typeface="华文细黑"/>
                <a:cs typeface="华文细黑"/>
              </a:endParaRPr>
            </a:p>
          </p:txBody>
        </p:sp>
        <p:sp>
          <p:nvSpPr>
            <p:cNvPr id="105" name="TextBox 61"/>
            <p:cNvSpPr txBox="1"/>
            <p:nvPr/>
          </p:nvSpPr>
          <p:spPr>
            <a:xfrm>
              <a:off x="8977959" y="5152254"/>
              <a:ext cx="840609" cy="323165"/>
            </a:xfrm>
            <a:prstGeom prst="rect">
              <a:avLst/>
            </a:prstGeom>
            <a:noFill/>
          </p:spPr>
          <p:txBody>
            <a:bodyPr wrap="square" rtlCol="0">
              <a:spAutoFit/>
            </a:bodyPr>
            <a:lstStyle/>
            <a:p>
              <a:pPr algn="ctr"/>
              <a:r>
                <a:rPr lang="zh-CN" altLang="en-US" sz="1500" dirty="0">
                  <a:latin typeface="华文细黑"/>
                  <a:ea typeface="华文细黑"/>
                  <a:cs typeface="华文细黑"/>
                </a:rPr>
                <a:t>平车</a:t>
              </a:r>
              <a:endParaRPr lang="en-US" sz="1500" dirty="0">
                <a:latin typeface="华文细黑"/>
                <a:ea typeface="华文细黑"/>
                <a:cs typeface="华文细黑"/>
              </a:endParaRPr>
            </a:p>
          </p:txBody>
        </p:sp>
        <p:sp>
          <p:nvSpPr>
            <p:cNvPr id="106" name="TextBox 61"/>
            <p:cNvSpPr txBox="1"/>
            <p:nvPr/>
          </p:nvSpPr>
          <p:spPr>
            <a:xfrm>
              <a:off x="8971118" y="4718714"/>
              <a:ext cx="840609" cy="323165"/>
            </a:xfrm>
            <a:prstGeom prst="rect">
              <a:avLst/>
            </a:prstGeom>
            <a:noFill/>
          </p:spPr>
          <p:txBody>
            <a:bodyPr wrap="square" rtlCol="0">
              <a:spAutoFit/>
            </a:bodyPr>
            <a:lstStyle/>
            <a:p>
              <a:pPr algn="ctr"/>
              <a:r>
                <a:rPr lang="zh-CN" altLang="en-US" sz="1500" dirty="0">
                  <a:latin typeface="华文细黑"/>
                  <a:ea typeface="华文细黑"/>
                  <a:cs typeface="华文细黑"/>
                </a:rPr>
                <a:t>烫斗</a:t>
              </a:r>
              <a:endParaRPr lang="en-US" sz="1500" dirty="0">
                <a:latin typeface="华文细黑"/>
                <a:ea typeface="华文细黑"/>
                <a:cs typeface="华文细黑"/>
              </a:endParaRPr>
            </a:p>
          </p:txBody>
        </p:sp>
      </p:grpSp>
      <p:sp>
        <p:nvSpPr>
          <p:cNvPr id="107" name="TextBox 61"/>
          <p:cNvSpPr txBox="1"/>
          <p:nvPr/>
        </p:nvSpPr>
        <p:spPr>
          <a:xfrm>
            <a:off x="8834922" y="3922595"/>
            <a:ext cx="1075874" cy="323165"/>
          </a:xfrm>
          <a:prstGeom prst="rect">
            <a:avLst/>
          </a:prstGeom>
          <a:noFill/>
        </p:spPr>
        <p:txBody>
          <a:bodyPr wrap="square" rtlCol="0">
            <a:spAutoFit/>
          </a:bodyPr>
          <a:lstStyle/>
          <a:p>
            <a:pPr algn="ctr"/>
            <a:r>
              <a:rPr lang="zh-CN" altLang="en-US" sz="1500" dirty="0">
                <a:latin typeface="华文细黑"/>
                <a:ea typeface="华文细黑"/>
                <a:cs typeface="华文细黑"/>
              </a:rPr>
              <a:t>带锯</a:t>
            </a:r>
            <a:endParaRPr lang="en-US" sz="1500" dirty="0">
              <a:latin typeface="华文细黑"/>
              <a:ea typeface="华文细黑"/>
              <a:cs typeface="华文细黑"/>
            </a:endParaRPr>
          </a:p>
        </p:txBody>
      </p:sp>
      <p:grpSp>
        <p:nvGrpSpPr>
          <p:cNvPr id="2054" name="组合 2053"/>
          <p:cNvGrpSpPr/>
          <p:nvPr/>
        </p:nvGrpSpPr>
        <p:grpSpPr>
          <a:xfrm>
            <a:off x="8874901" y="725793"/>
            <a:ext cx="1075874" cy="799161"/>
            <a:chOff x="8860326" y="1008829"/>
            <a:chExt cx="1075874" cy="799161"/>
          </a:xfrm>
        </p:grpSpPr>
        <p:sp>
          <p:nvSpPr>
            <p:cNvPr id="74" name="TextBox 73"/>
            <p:cNvSpPr txBox="1"/>
            <p:nvPr/>
          </p:nvSpPr>
          <p:spPr>
            <a:xfrm>
              <a:off x="8920554" y="1008829"/>
              <a:ext cx="912589" cy="323165"/>
            </a:xfrm>
            <a:prstGeom prst="rect">
              <a:avLst/>
            </a:prstGeom>
            <a:noFill/>
          </p:spPr>
          <p:txBody>
            <a:bodyPr wrap="square" rtlCol="0">
              <a:spAutoFit/>
            </a:bodyPr>
            <a:lstStyle/>
            <a:p>
              <a:pPr algn="ctr"/>
              <a:r>
                <a:rPr lang="zh-CN" altLang="en-US" sz="1500" dirty="0">
                  <a:latin typeface="华文细黑"/>
                  <a:ea typeface="华文细黑"/>
                  <a:cs typeface="华文细黑"/>
                </a:rPr>
                <a:t>水锯</a:t>
              </a:r>
              <a:endParaRPr lang="en-US" sz="1500" dirty="0">
                <a:latin typeface="华文细黑"/>
                <a:ea typeface="华文细黑"/>
                <a:cs typeface="华文细黑"/>
              </a:endParaRPr>
            </a:p>
          </p:txBody>
        </p:sp>
        <p:sp>
          <p:nvSpPr>
            <p:cNvPr id="103" name="TextBox 73"/>
            <p:cNvSpPr txBox="1"/>
            <p:nvPr/>
          </p:nvSpPr>
          <p:spPr>
            <a:xfrm>
              <a:off x="8920554" y="1251322"/>
              <a:ext cx="912589" cy="323165"/>
            </a:xfrm>
            <a:prstGeom prst="rect">
              <a:avLst/>
            </a:prstGeom>
            <a:noFill/>
          </p:spPr>
          <p:txBody>
            <a:bodyPr wrap="square" rtlCol="0">
              <a:spAutoFit/>
            </a:bodyPr>
            <a:lstStyle/>
            <a:p>
              <a:pPr algn="ctr"/>
              <a:r>
                <a:rPr lang="zh-CN" altLang="en-US" sz="1500" dirty="0">
                  <a:latin typeface="华文细黑"/>
                  <a:ea typeface="华文细黑"/>
                  <a:cs typeface="华文细黑"/>
                </a:rPr>
                <a:t>弯管机</a:t>
              </a:r>
              <a:endParaRPr lang="en-US" sz="1500" dirty="0">
                <a:latin typeface="华文细黑"/>
                <a:ea typeface="华文细黑"/>
                <a:cs typeface="华文细黑"/>
              </a:endParaRPr>
            </a:p>
          </p:txBody>
        </p:sp>
        <p:sp>
          <p:nvSpPr>
            <p:cNvPr id="108" name="TextBox 61"/>
            <p:cNvSpPr txBox="1"/>
            <p:nvPr/>
          </p:nvSpPr>
          <p:spPr>
            <a:xfrm>
              <a:off x="8860326" y="1484825"/>
              <a:ext cx="1075874" cy="323165"/>
            </a:xfrm>
            <a:prstGeom prst="rect">
              <a:avLst/>
            </a:prstGeom>
            <a:noFill/>
          </p:spPr>
          <p:txBody>
            <a:bodyPr wrap="square" rtlCol="0">
              <a:spAutoFit/>
            </a:bodyPr>
            <a:lstStyle/>
            <a:p>
              <a:pPr algn="ctr"/>
              <a:r>
                <a:rPr lang="zh-CN" altLang="en-US" sz="1500" dirty="0">
                  <a:latin typeface="华文细黑"/>
                  <a:ea typeface="华文细黑"/>
                  <a:cs typeface="华文细黑"/>
                </a:rPr>
                <a:t>钻床</a:t>
              </a:r>
              <a:endParaRPr lang="en-US" sz="1500" dirty="0">
                <a:latin typeface="华文细黑"/>
                <a:ea typeface="华文细黑"/>
                <a:cs typeface="华文细黑"/>
              </a:endParaRPr>
            </a:p>
          </p:txBody>
        </p:sp>
      </p:grpSp>
      <p:sp>
        <p:nvSpPr>
          <p:cNvPr id="117" name="TextBox 48"/>
          <p:cNvSpPr txBox="1"/>
          <p:nvPr/>
        </p:nvSpPr>
        <p:spPr>
          <a:xfrm>
            <a:off x="2011536" y="5097066"/>
            <a:ext cx="102977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线、布</a:t>
            </a:r>
            <a:endParaRPr lang="en-US" sz="1500" dirty="0">
              <a:latin typeface="华文细黑"/>
              <a:ea typeface="华文细黑"/>
              <a:cs typeface="华文细黑"/>
            </a:endParaRPr>
          </a:p>
        </p:txBody>
      </p:sp>
      <p:cxnSp>
        <p:nvCxnSpPr>
          <p:cNvPr id="122" name="Straight Arrow Connector 50"/>
          <p:cNvCxnSpPr>
            <a:cxnSpLocks/>
            <a:stCxn id="117" idx="3"/>
            <a:endCxn id="38" idx="1"/>
          </p:cNvCxnSpPr>
          <p:nvPr/>
        </p:nvCxnSpPr>
        <p:spPr>
          <a:xfrm>
            <a:off x="3041310" y="5258649"/>
            <a:ext cx="1308592"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6" name="TextBox 56"/>
          <p:cNvSpPr txBox="1"/>
          <p:nvPr/>
        </p:nvSpPr>
        <p:spPr>
          <a:xfrm>
            <a:off x="5995072" y="5099705"/>
            <a:ext cx="1515197"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a:t>
            </a:r>
            <a:endParaRPr lang="en-US" sz="1500" dirty="0">
              <a:latin typeface="华文细黑"/>
              <a:ea typeface="华文细黑"/>
              <a:cs typeface="华文细黑"/>
            </a:endParaRPr>
          </a:p>
        </p:txBody>
      </p:sp>
      <p:cxnSp>
        <p:nvCxnSpPr>
          <p:cNvPr id="127" name="Straight Arrow Connector 58"/>
          <p:cNvCxnSpPr>
            <a:cxnSpLocks/>
            <a:stCxn id="38" idx="3"/>
            <a:endCxn id="126" idx="1"/>
          </p:cNvCxnSpPr>
          <p:nvPr/>
        </p:nvCxnSpPr>
        <p:spPr>
          <a:xfrm>
            <a:off x="5169397" y="5258649"/>
            <a:ext cx="825675" cy="263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781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圆角矩形 53"/>
          <p:cNvSpPr/>
          <p:nvPr/>
        </p:nvSpPr>
        <p:spPr>
          <a:xfrm>
            <a:off x="87311" y="49397"/>
            <a:ext cx="1916482" cy="701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电器塑料配件</a:t>
            </a:r>
          </a:p>
        </p:txBody>
      </p:sp>
      <p:sp>
        <p:nvSpPr>
          <p:cNvPr id="2" name="矩形 1"/>
          <p:cNvSpPr/>
          <p:nvPr/>
        </p:nvSpPr>
        <p:spPr>
          <a:xfrm>
            <a:off x="666482" y="1175188"/>
            <a:ext cx="1637609" cy="5133713"/>
          </a:xfrm>
          <a:prstGeom prst="rect">
            <a:avLst/>
          </a:prstGeom>
        </p:spPr>
        <p:txBody>
          <a:bodyPr wrap="square">
            <a:spAutoFit/>
          </a:bodyPr>
          <a:lstStyle/>
          <a:p>
            <a:pPr indent="349250" algn="just">
              <a:lnSpc>
                <a:spcPct val="140000"/>
              </a:lnSpc>
              <a:spcBef>
                <a:spcPts val="250"/>
              </a:spcBef>
              <a:spcAft>
                <a:spcPts val="0"/>
              </a:spcAft>
            </a:pPr>
            <a:r>
              <a:rPr lang="zh-CN" altLang="zh-CN" kern="100" dirty="0">
                <a:solidFill>
                  <a:srgbClr val="FF0000"/>
                </a:solidFill>
                <a:latin typeface="Times New Roman" panose="02020603050405020304" pitchFamily="18" charset="0"/>
                <a:ea typeface="宋体" panose="02010600030101010101" pitchFamily="2" charset="-122"/>
              </a:rPr>
              <a:t>生产工艺：项目将外购的塑料粒（新料）先按配方进行混合，再将混合好的塑料粒人工投入注塑机受料斗内，通过不同的模具注塑成型。注塑产生的边角料经破碎后厂内回用。</a:t>
            </a:r>
            <a:endParaRPr lang="zh-CN" altLang="zh-CN" sz="1400" kern="100" dirty="0">
              <a:solidFill>
                <a:srgbClr val="FF0000"/>
              </a:solidFill>
              <a:effectLst/>
              <a:latin typeface="Times New Roman" panose="02020603050405020304" pitchFamily="18" charset="0"/>
              <a:ea typeface="宋体" panose="02010600030101010101" pitchFamily="2" charset="-122"/>
            </a:endParaRPr>
          </a:p>
        </p:txBody>
      </p:sp>
      <p:grpSp>
        <p:nvGrpSpPr>
          <p:cNvPr id="123" name="组合 122"/>
          <p:cNvGrpSpPr/>
          <p:nvPr/>
        </p:nvGrpSpPr>
        <p:grpSpPr>
          <a:xfrm>
            <a:off x="3105498" y="750854"/>
            <a:ext cx="6817011" cy="5168391"/>
            <a:chOff x="3143076" y="1013606"/>
            <a:chExt cx="6817011" cy="5168391"/>
          </a:xfrm>
        </p:grpSpPr>
        <p:grpSp>
          <p:nvGrpSpPr>
            <p:cNvPr id="35" name="Group 34"/>
            <p:cNvGrpSpPr/>
            <p:nvPr/>
          </p:nvGrpSpPr>
          <p:grpSpPr>
            <a:xfrm>
              <a:off x="3143076" y="1013606"/>
              <a:ext cx="6817011" cy="4069949"/>
              <a:chOff x="654571" y="371249"/>
              <a:chExt cx="6817011" cy="4069949"/>
            </a:xfrm>
          </p:grpSpPr>
          <p:grpSp>
            <p:nvGrpSpPr>
              <p:cNvPr id="88" name="Group 87"/>
              <p:cNvGrpSpPr/>
              <p:nvPr/>
            </p:nvGrpSpPr>
            <p:grpSpPr>
              <a:xfrm>
                <a:off x="654571" y="371249"/>
                <a:ext cx="6817011" cy="4069700"/>
                <a:chOff x="928681" y="313422"/>
                <a:chExt cx="6817011" cy="4069700"/>
              </a:xfrm>
            </p:grpSpPr>
            <p:sp>
              <p:nvSpPr>
                <p:cNvPr id="9" name="TextBox 8"/>
                <p:cNvSpPr txBox="1"/>
                <p:nvPr/>
              </p:nvSpPr>
              <p:spPr>
                <a:xfrm>
                  <a:off x="961481" y="313422"/>
                  <a:ext cx="78579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原材料</a:t>
                  </a:r>
                  <a:endParaRPr lang="en-US" sz="1500" dirty="0">
                    <a:latin typeface="华文细黑"/>
                    <a:ea typeface="华文细黑"/>
                    <a:cs typeface="华文细黑"/>
                  </a:endParaRPr>
                </a:p>
              </p:txBody>
            </p:sp>
            <p:sp>
              <p:nvSpPr>
                <p:cNvPr id="10" name="TextBox 9"/>
                <p:cNvSpPr txBox="1"/>
                <p:nvPr/>
              </p:nvSpPr>
              <p:spPr>
                <a:xfrm>
                  <a:off x="6722331" y="313422"/>
                  <a:ext cx="1023361" cy="323165"/>
                </a:xfrm>
                <a:prstGeom prst="rect">
                  <a:avLst/>
                </a:prstGeom>
                <a:noFill/>
              </p:spPr>
              <p:txBody>
                <a:bodyPr wrap="square" rtlCol="0">
                  <a:spAutoFit/>
                </a:bodyPr>
                <a:lstStyle/>
                <a:p>
                  <a:pPr algn="ctr"/>
                  <a:r>
                    <a:rPr lang="zh-CN" altLang="en-US" sz="1500" dirty="0">
                      <a:latin typeface="华文细黑"/>
                      <a:ea typeface="华文细黑"/>
                      <a:cs typeface="华文细黑"/>
                    </a:rPr>
                    <a:t>设备</a:t>
                  </a:r>
                  <a:endParaRPr lang="en-US" sz="1500" dirty="0">
                    <a:latin typeface="华文细黑"/>
                    <a:ea typeface="华文细黑"/>
                    <a:cs typeface="华文细黑"/>
                  </a:endParaRPr>
                </a:p>
              </p:txBody>
            </p:sp>
            <p:sp>
              <p:nvSpPr>
                <p:cNvPr id="11" name="TextBox 10"/>
                <p:cNvSpPr txBox="1"/>
                <p:nvPr/>
              </p:nvSpPr>
              <p:spPr>
                <a:xfrm>
                  <a:off x="4643751" y="313422"/>
                  <a:ext cx="819495" cy="323165"/>
                </a:xfrm>
                <a:prstGeom prst="rect">
                  <a:avLst/>
                </a:prstGeom>
                <a:noFill/>
              </p:spPr>
              <p:txBody>
                <a:bodyPr wrap="square" rtlCol="0">
                  <a:spAutoFit/>
                </a:bodyPr>
                <a:lstStyle/>
                <a:p>
                  <a:pPr algn="ctr"/>
                  <a:r>
                    <a:rPr lang="zh-CN" altLang="en-US" sz="1500" dirty="0">
                      <a:latin typeface="华文细黑"/>
                      <a:ea typeface="华文细黑"/>
                      <a:cs typeface="华文细黑"/>
                    </a:rPr>
                    <a:t>污染</a:t>
                  </a:r>
                  <a:endParaRPr lang="en-US" sz="1500" dirty="0">
                    <a:latin typeface="华文细黑"/>
                    <a:ea typeface="华文细黑"/>
                    <a:cs typeface="华文细黑"/>
                  </a:endParaRPr>
                </a:p>
              </p:txBody>
            </p:sp>
            <p:sp>
              <p:nvSpPr>
                <p:cNvPr id="12" name="TextBox 11"/>
                <p:cNvSpPr txBox="1"/>
                <p:nvPr/>
              </p:nvSpPr>
              <p:spPr>
                <a:xfrm>
                  <a:off x="3072161" y="313422"/>
                  <a:ext cx="819495" cy="323165"/>
                </a:xfrm>
                <a:prstGeom prst="rect">
                  <a:avLst/>
                </a:prstGeom>
                <a:noFill/>
                <a:ln>
                  <a:solidFill>
                    <a:srgbClr val="FFFFFF"/>
                  </a:solidFill>
                </a:ln>
              </p:spPr>
              <p:txBody>
                <a:bodyPr wrap="square" rtlCol="0">
                  <a:spAutoFit/>
                </a:bodyPr>
                <a:lstStyle/>
                <a:p>
                  <a:pPr algn="ctr"/>
                  <a:r>
                    <a:rPr lang="zh-CN" altLang="en-US" sz="1500" dirty="0">
                      <a:latin typeface="华文细黑"/>
                      <a:ea typeface="华文细黑"/>
                      <a:cs typeface="华文细黑"/>
                    </a:rPr>
                    <a:t>工艺</a:t>
                  </a:r>
                  <a:endParaRPr lang="en-US" sz="1500" dirty="0">
                    <a:latin typeface="华文细黑"/>
                    <a:ea typeface="华文细黑"/>
                    <a:cs typeface="华文细黑"/>
                  </a:endParaRPr>
                </a:p>
              </p:txBody>
            </p:sp>
            <p:sp>
              <p:nvSpPr>
                <p:cNvPr id="14" name="TextBox 13"/>
                <p:cNvSpPr txBox="1"/>
                <p:nvPr/>
              </p:nvSpPr>
              <p:spPr>
                <a:xfrm>
                  <a:off x="3072162" y="970308"/>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混料</a:t>
                  </a:r>
                  <a:endParaRPr lang="en-US" sz="1500" dirty="0">
                    <a:latin typeface="华文细黑"/>
                    <a:ea typeface="华文细黑"/>
                    <a:cs typeface="华文细黑"/>
                  </a:endParaRPr>
                </a:p>
              </p:txBody>
            </p:sp>
            <p:sp>
              <p:nvSpPr>
                <p:cNvPr id="15" name="TextBox 14"/>
                <p:cNvSpPr txBox="1"/>
                <p:nvPr/>
              </p:nvSpPr>
              <p:spPr>
                <a:xfrm>
                  <a:off x="928681" y="970308"/>
                  <a:ext cx="851393"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塑料粒</a:t>
                  </a:r>
                  <a:endParaRPr lang="en-US" sz="1500" dirty="0">
                    <a:latin typeface="华文细黑"/>
                    <a:ea typeface="华文细黑"/>
                    <a:cs typeface="华文细黑"/>
                  </a:endParaRPr>
                </a:p>
              </p:txBody>
            </p:sp>
            <p:sp>
              <p:nvSpPr>
                <p:cNvPr id="18" name="TextBox 17"/>
                <p:cNvSpPr txBox="1"/>
                <p:nvPr/>
              </p:nvSpPr>
              <p:spPr>
                <a:xfrm>
                  <a:off x="3072161" y="1990343"/>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投料</a:t>
                  </a:r>
                  <a:endParaRPr lang="en-US" sz="1500" dirty="0">
                    <a:latin typeface="华文细黑"/>
                    <a:ea typeface="华文细黑"/>
                    <a:cs typeface="华文细黑"/>
                  </a:endParaRPr>
                </a:p>
              </p:txBody>
            </p:sp>
            <p:sp>
              <p:nvSpPr>
                <p:cNvPr id="20" name="TextBox 19"/>
                <p:cNvSpPr txBox="1"/>
                <p:nvPr/>
              </p:nvSpPr>
              <p:spPr>
                <a:xfrm>
                  <a:off x="3072161" y="3080675"/>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注塑</a:t>
                  </a:r>
                  <a:endParaRPr lang="en-GB" altLang="zh-CN" sz="1500" dirty="0">
                    <a:latin typeface="华文细黑"/>
                    <a:ea typeface="华文细黑"/>
                    <a:cs typeface="华文细黑"/>
                  </a:endParaRPr>
                </a:p>
              </p:txBody>
            </p:sp>
            <p:sp>
              <p:nvSpPr>
                <p:cNvPr id="21" name="TextBox 20"/>
                <p:cNvSpPr txBox="1"/>
                <p:nvPr/>
              </p:nvSpPr>
              <p:spPr>
                <a:xfrm>
                  <a:off x="1578518" y="3049353"/>
                  <a:ext cx="876977"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冷却水</a:t>
                  </a:r>
                  <a:endParaRPr lang="en-US" sz="1500" dirty="0">
                    <a:latin typeface="华文细黑"/>
                    <a:ea typeface="华文细黑"/>
                    <a:cs typeface="华文细黑"/>
                  </a:endParaRPr>
                </a:p>
              </p:txBody>
            </p:sp>
            <p:sp>
              <p:nvSpPr>
                <p:cNvPr id="23" name="TextBox 22"/>
                <p:cNvSpPr txBox="1"/>
                <p:nvPr/>
              </p:nvSpPr>
              <p:spPr>
                <a:xfrm>
                  <a:off x="4643751" y="2769434"/>
                  <a:ext cx="81949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500" dirty="0">
                      <a:latin typeface="华文细黑"/>
                      <a:ea typeface="华文细黑"/>
                      <a:cs typeface="华文细黑"/>
                    </a:rPr>
                    <a:t>VOCs</a:t>
                  </a:r>
                  <a:endParaRPr lang="en-US" sz="1500" dirty="0">
                    <a:latin typeface="华文细黑"/>
                    <a:ea typeface="华文细黑"/>
                    <a:cs typeface="华文细黑"/>
                  </a:endParaRPr>
                </a:p>
              </p:txBody>
            </p:sp>
            <p:sp>
              <p:nvSpPr>
                <p:cNvPr id="24" name="TextBox 23"/>
                <p:cNvSpPr txBox="1"/>
                <p:nvPr/>
              </p:nvSpPr>
              <p:spPr>
                <a:xfrm>
                  <a:off x="4667989" y="3271950"/>
                  <a:ext cx="81949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a:t>
                  </a:r>
                  <a:endParaRPr lang="en-US" sz="1500" dirty="0">
                    <a:latin typeface="华文细黑"/>
                    <a:ea typeface="华文细黑"/>
                    <a:cs typeface="华文细黑"/>
                  </a:endParaRPr>
                </a:p>
              </p:txBody>
            </p:sp>
            <p:cxnSp>
              <p:nvCxnSpPr>
                <p:cNvPr id="33" name="Straight Arrow Connector 32"/>
                <p:cNvCxnSpPr>
                  <a:cxnSpLocks/>
                  <a:stCxn id="15" idx="3"/>
                  <a:endCxn id="14" idx="1"/>
                </p:cNvCxnSpPr>
                <p:nvPr/>
              </p:nvCxnSpPr>
              <p:spPr>
                <a:xfrm>
                  <a:off x="1780074" y="1131891"/>
                  <a:ext cx="1292088"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4" idx="2"/>
                  <a:endCxn id="18" idx="0"/>
                </p:cNvCxnSpPr>
                <p:nvPr/>
              </p:nvCxnSpPr>
              <p:spPr>
                <a:xfrm flipH="1">
                  <a:off x="3481909" y="1293473"/>
                  <a:ext cx="1" cy="69687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cxnSpLocks/>
                  <a:stCxn id="14" idx="3"/>
                  <a:endCxn id="45" idx="1"/>
                </p:cNvCxnSpPr>
                <p:nvPr/>
              </p:nvCxnSpPr>
              <p:spPr>
                <a:xfrm>
                  <a:off x="3891657" y="1131891"/>
                  <a:ext cx="752094"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643751" y="970308"/>
                  <a:ext cx="81949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a:t>
                  </a:r>
                  <a:endParaRPr lang="en-US" sz="1500" dirty="0">
                    <a:latin typeface="华文细黑"/>
                    <a:ea typeface="华文细黑"/>
                    <a:cs typeface="华文细黑"/>
                  </a:endParaRPr>
                </a:p>
              </p:txBody>
            </p:sp>
            <p:cxnSp>
              <p:nvCxnSpPr>
                <p:cNvPr id="50" name="Straight Arrow Connector 49"/>
                <p:cNvCxnSpPr>
                  <a:cxnSpLocks/>
                </p:cNvCxnSpPr>
                <p:nvPr/>
              </p:nvCxnSpPr>
              <p:spPr>
                <a:xfrm>
                  <a:off x="2544316" y="3164021"/>
                  <a:ext cx="46314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cxnSpLocks/>
                </p:cNvCxnSpPr>
                <p:nvPr/>
              </p:nvCxnSpPr>
              <p:spPr>
                <a:xfrm flipH="1">
                  <a:off x="2544316" y="3372518"/>
                  <a:ext cx="46314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cxnSpLocks/>
                  <a:stCxn id="18" idx="2"/>
                  <a:endCxn id="20" idx="0"/>
                </p:cNvCxnSpPr>
                <p:nvPr/>
              </p:nvCxnSpPr>
              <p:spPr>
                <a:xfrm>
                  <a:off x="3481909" y="2313508"/>
                  <a:ext cx="0" cy="76716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5" name="Elbow Connector 64"/>
                <p:cNvCxnSpPr>
                  <a:cxnSpLocks/>
                  <a:stCxn id="20" idx="3"/>
                  <a:endCxn id="24" idx="1"/>
                </p:cNvCxnSpPr>
                <p:nvPr/>
              </p:nvCxnSpPr>
              <p:spPr>
                <a:xfrm>
                  <a:off x="3891656" y="3242258"/>
                  <a:ext cx="776333" cy="191275"/>
                </a:xfrm>
                <a:prstGeom prst="bentConnector3">
                  <a:avLst>
                    <a:gd name="adj1" fmla="val 50000"/>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762445" y="2520464"/>
                  <a:ext cx="943483" cy="323165"/>
                </a:xfrm>
                <a:prstGeom prst="rect">
                  <a:avLst/>
                </a:prstGeom>
                <a:noFill/>
              </p:spPr>
              <p:txBody>
                <a:bodyPr wrap="square" rtlCol="0">
                  <a:spAutoFit/>
                </a:bodyPr>
                <a:lstStyle/>
                <a:p>
                  <a:pPr algn="ctr"/>
                  <a:r>
                    <a:rPr lang="zh-CN" altLang="en-US" sz="1500" dirty="0">
                      <a:latin typeface="华文细黑"/>
                      <a:ea typeface="华文细黑"/>
                      <a:cs typeface="华文细黑"/>
                    </a:rPr>
                    <a:t>注塑机</a:t>
                  </a:r>
                  <a:endParaRPr lang="en-US" sz="1500" dirty="0">
                    <a:latin typeface="华文细黑"/>
                    <a:ea typeface="华文细黑"/>
                    <a:cs typeface="华文细黑"/>
                  </a:endParaRPr>
                </a:p>
              </p:txBody>
            </p:sp>
            <p:sp>
              <p:nvSpPr>
                <p:cNvPr id="75" name="TextBox 74"/>
                <p:cNvSpPr txBox="1"/>
                <p:nvPr/>
              </p:nvSpPr>
              <p:spPr>
                <a:xfrm>
                  <a:off x="6755334" y="970308"/>
                  <a:ext cx="950594" cy="323165"/>
                </a:xfrm>
                <a:prstGeom prst="rect">
                  <a:avLst/>
                </a:prstGeom>
                <a:noFill/>
              </p:spPr>
              <p:txBody>
                <a:bodyPr wrap="square" rtlCol="0">
                  <a:spAutoFit/>
                </a:bodyPr>
                <a:lstStyle/>
                <a:p>
                  <a:pPr algn="ctr"/>
                  <a:r>
                    <a:rPr lang="zh-CN" altLang="en-US" sz="1500" dirty="0">
                      <a:latin typeface="黑体" panose="02010609060101010101" pitchFamily="49" charset="-122"/>
                      <a:ea typeface="黑体" panose="02010609060101010101" pitchFamily="49" charset="-122"/>
                      <a:cs typeface="华文细黑"/>
                    </a:rPr>
                    <a:t>混色机</a:t>
                  </a:r>
                  <a:endParaRPr lang="en-US" sz="1500" dirty="0">
                    <a:latin typeface="黑体" panose="02010609060101010101" pitchFamily="49" charset="-122"/>
                    <a:ea typeface="黑体" panose="02010609060101010101" pitchFamily="49" charset="-122"/>
                    <a:cs typeface="华文细黑"/>
                  </a:endParaRPr>
                </a:p>
              </p:txBody>
            </p:sp>
            <p:sp>
              <p:nvSpPr>
                <p:cNvPr id="76" name="TextBox 75"/>
                <p:cNvSpPr txBox="1"/>
                <p:nvPr/>
              </p:nvSpPr>
              <p:spPr>
                <a:xfrm>
                  <a:off x="3811730" y="4059957"/>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破碎</a:t>
                  </a:r>
                  <a:endParaRPr lang="en-US" sz="1500" dirty="0">
                    <a:latin typeface="华文细黑"/>
                    <a:ea typeface="华文细黑"/>
                    <a:cs typeface="华文细黑"/>
                  </a:endParaRPr>
                </a:p>
              </p:txBody>
            </p:sp>
          </p:grpSp>
          <p:cxnSp>
            <p:nvCxnSpPr>
              <p:cNvPr id="47" name="Elbow Connector 46"/>
              <p:cNvCxnSpPr>
                <a:cxnSpLocks/>
                <a:stCxn id="20" idx="3"/>
                <a:endCxn id="23" idx="1"/>
              </p:cNvCxnSpPr>
              <p:nvPr/>
            </p:nvCxnSpPr>
            <p:spPr>
              <a:xfrm flipV="1">
                <a:off x="3617546" y="2988844"/>
                <a:ext cx="752095" cy="311241"/>
              </a:xfrm>
              <a:prstGeom prst="bentConnector3">
                <a:avLst>
                  <a:gd name="adj1" fmla="val 50000"/>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79388" y="4118033"/>
                <a:ext cx="81949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颗粒物</a:t>
                </a:r>
                <a:endParaRPr lang="en-US" sz="1500" dirty="0">
                  <a:latin typeface="华文细黑"/>
                  <a:ea typeface="华文细黑"/>
                  <a:cs typeface="华文细黑"/>
                </a:endParaRPr>
              </a:p>
            </p:txBody>
          </p:sp>
          <p:cxnSp>
            <p:nvCxnSpPr>
              <p:cNvPr id="59" name="Straight Arrow Connector 58"/>
              <p:cNvCxnSpPr>
                <a:cxnSpLocks/>
                <a:stCxn id="76" idx="3"/>
                <a:endCxn id="57" idx="1"/>
              </p:cNvCxnSpPr>
              <p:nvPr/>
            </p:nvCxnSpPr>
            <p:spPr>
              <a:xfrm>
                <a:off x="4357115" y="4279367"/>
                <a:ext cx="422273" cy="24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6536216" y="3775497"/>
                <a:ext cx="840609" cy="323165"/>
              </a:xfrm>
              <a:prstGeom prst="rect">
                <a:avLst/>
              </a:prstGeom>
              <a:noFill/>
            </p:spPr>
            <p:txBody>
              <a:bodyPr wrap="square" rtlCol="0">
                <a:spAutoFit/>
              </a:bodyPr>
              <a:lstStyle/>
              <a:p>
                <a:pPr algn="ctr"/>
                <a:r>
                  <a:rPr lang="zh-CN" altLang="en-US" sz="1500" dirty="0">
                    <a:latin typeface="华文细黑"/>
                    <a:ea typeface="华文细黑"/>
                    <a:cs typeface="华文细黑"/>
                  </a:rPr>
                  <a:t>破碎机</a:t>
                </a:r>
                <a:endParaRPr lang="en-US" sz="1500" dirty="0">
                  <a:latin typeface="华文细黑"/>
                  <a:ea typeface="华文细黑"/>
                  <a:cs typeface="华文细黑"/>
                </a:endParaRPr>
              </a:p>
            </p:txBody>
          </p:sp>
        </p:grpSp>
        <p:sp>
          <p:nvSpPr>
            <p:cNvPr id="68" name="TextBox 20"/>
            <p:cNvSpPr txBox="1"/>
            <p:nvPr/>
          </p:nvSpPr>
          <p:spPr>
            <a:xfrm>
              <a:off x="5286555" y="5295430"/>
              <a:ext cx="819495"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成品</a:t>
              </a:r>
              <a:endParaRPr lang="en-US" sz="1500" dirty="0">
                <a:latin typeface="华文细黑"/>
                <a:ea typeface="华文细黑"/>
                <a:cs typeface="华文细黑"/>
              </a:endParaRPr>
            </a:p>
          </p:txBody>
        </p:sp>
        <p:sp>
          <p:nvSpPr>
            <p:cNvPr id="60" name="TextBox 44"/>
            <p:cNvSpPr txBox="1"/>
            <p:nvPr/>
          </p:nvSpPr>
          <p:spPr>
            <a:xfrm>
              <a:off x="6845620" y="2686881"/>
              <a:ext cx="81949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a:t>
              </a:r>
              <a:endParaRPr lang="en-US" sz="1500" dirty="0">
                <a:latin typeface="华文细黑"/>
                <a:ea typeface="华文细黑"/>
                <a:cs typeface="华文细黑"/>
              </a:endParaRPr>
            </a:p>
          </p:txBody>
        </p:sp>
        <p:cxnSp>
          <p:nvCxnSpPr>
            <p:cNvPr id="64" name="Straight Arrow Connector 43"/>
            <p:cNvCxnSpPr>
              <a:cxnSpLocks/>
              <a:stCxn id="18" idx="3"/>
              <a:endCxn id="60" idx="1"/>
            </p:cNvCxnSpPr>
            <p:nvPr/>
          </p:nvCxnSpPr>
          <p:spPr>
            <a:xfrm flipV="1">
              <a:off x="6106051" y="2848464"/>
              <a:ext cx="739569" cy="3646"/>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02" name="连接符: 肘形 101"/>
            <p:cNvCxnSpPr>
              <a:stCxn id="24" idx="2"/>
              <a:endCxn id="76" idx="0"/>
            </p:cNvCxnSpPr>
            <p:nvPr/>
          </p:nvCxnSpPr>
          <p:spPr>
            <a:xfrm rot="5400000">
              <a:off x="6631582" y="4099591"/>
              <a:ext cx="464842" cy="85625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60"/>
            <p:cNvCxnSpPr>
              <a:cxnSpLocks/>
              <a:stCxn id="20" idx="2"/>
              <a:endCxn id="68" idx="0"/>
            </p:cNvCxnSpPr>
            <p:nvPr/>
          </p:nvCxnSpPr>
          <p:spPr>
            <a:xfrm flipH="1">
              <a:off x="5696303" y="4104024"/>
              <a:ext cx="1" cy="119140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3" name="连接符: 肘形 112"/>
            <p:cNvCxnSpPr>
              <a:cxnSpLocks/>
              <a:stCxn id="76" idx="1"/>
            </p:cNvCxnSpPr>
            <p:nvPr/>
          </p:nvCxnSpPr>
          <p:spPr>
            <a:xfrm rot="10800000">
              <a:off x="3568773" y="2103938"/>
              <a:ext cx="2457353" cy="281778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6" name="TextBox 75"/>
            <p:cNvSpPr txBox="1"/>
            <p:nvPr/>
          </p:nvSpPr>
          <p:spPr>
            <a:xfrm>
              <a:off x="5286555" y="5858832"/>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入库</a:t>
              </a:r>
              <a:endParaRPr lang="en-US" sz="1500" dirty="0">
                <a:latin typeface="华文细黑"/>
                <a:ea typeface="华文细黑"/>
                <a:cs typeface="华文细黑"/>
              </a:endParaRPr>
            </a:p>
          </p:txBody>
        </p:sp>
        <p:cxnSp>
          <p:nvCxnSpPr>
            <p:cNvPr id="120" name="Straight Arrow Connector 60"/>
            <p:cNvCxnSpPr>
              <a:cxnSpLocks/>
              <a:stCxn id="68" idx="2"/>
              <a:endCxn id="116" idx="0"/>
            </p:cNvCxnSpPr>
            <p:nvPr/>
          </p:nvCxnSpPr>
          <p:spPr>
            <a:xfrm>
              <a:off x="5696303" y="5618595"/>
              <a:ext cx="0" cy="24023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5947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21596" y="1097760"/>
            <a:ext cx="6877292" cy="4411883"/>
            <a:chOff x="2132873" y="408829"/>
            <a:chExt cx="6877292" cy="4411883"/>
          </a:xfrm>
        </p:grpSpPr>
        <p:grpSp>
          <p:nvGrpSpPr>
            <p:cNvPr id="2" name="Group 1"/>
            <p:cNvGrpSpPr/>
            <p:nvPr/>
          </p:nvGrpSpPr>
          <p:grpSpPr>
            <a:xfrm>
              <a:off x="2132873" y="408829"/>
              <a:ext cx="6877292" cy="4411883"/>
              <a:chOff x="608873" y="371249"/>
              <a:chExt cx="6877292" cy="4411883"/>
            </a:xfrm>
          </p:grpSpPr>
          <p:grpSp>
            <p:nvGrpSpPr>
              <p:cNvPr id="35" name="Group 34"/>
              <p:cNvGrpSpPr/>
              <p:nvPr/>
            </p:nvGrpSpPr>
            <p:grpSpPr>
              <a:xfrm>
                <a:off x="608873" y="371249"/>
                <a:ext cx="6877292" cy="4411883"/>
                <a:chOff x="608873" y="371249"/>
                <a:chExt cx="6877292" cy="4411883"/>
              </a:xfrm>
            </p:grpSpPr>
            <p:grpSp>
              <p:nvGrpSpPr>
                <p:cNvPr id="88" name="Group 87"/>
                <p:cNvGrpSpPr/>
                <p:nvPr/>
              </p:nvGrpSpPr>
              <p:grpSpPr>
                <a:xfrm>
                  <a:off x="608873" y="371249"/>
                  <a:ext cx="6877292" cy="4411883"/>
                  <a:chOff x="882983" y="313422"/>
                  <a:chExt cx="6877292" cy="4411883"/>
                </a:xfrm>
              </p:grpSpPr>
              <p:sp>
                <p:nvSpPr>
                  <p:cNvPr id="9" name="TextBox 8"/>
                  <p:cNvSpPr txBox="1"/>
                  <p:nvPr/>
                </p:nvSpPr>
                <p:spPr>
                  <a:xfrm>
                    <a:off x="961481" y="313422"/>
                    <a:ext cx="78579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原材料</a:t>
                    </a:r>
                    <a:endParaRPr lang="en-US" sz="1500" dirty="0">
                      <a:latin typeface="华文细黑"/>
                      <a:ea typeface="华文细黑"/>
                      <a:cs typeface="华文细黑"/>
                    </a:endParaRPr>
                  </a:p>
                </p:txBody>
              </p:sp>
              <p:sp>
                <p:nvSpPr>
                  <p:cNvPr id="10" name="TextBox 9"/>
                  <p:cNvSpPr txBox="1"/>
                  <p:nvPr/>
                </p:nvSpPr>
                <p:spPr>
                  <a:xfrm>
                    <a:off x="6616371" y="313422"/>
                    <a:ext cx="1023361" cy="323165"/>
                  </a:xfrm>
                  <a:prstGeom prst="rect">
                    <a:avLst/>
                  </a:prstGeom>
                  <a:noFill/>
                </p:spPr>
                <p:txBody>
                  <a:bodyPr wrap="square" rtlCol="0">
                    <a:spAutoFit/>
                  </a:bodyPr>
                  <a:lstStyle/>
                  <a:p>
                    <a:pPr algn="ctr"/>
                    <a:r>
                      <a:rPr lang="zh-CN" altLang="en-US" sz="1500" dirty="0">
                        <a:latin typeface="华文细黑"/>
                        <a:ea typeface="华文细黑"/>
                        <a:cs typeface="华文细黑"/>
                      </a:rPr>
                      <a:t>设备</a:t>
                    </a:r>
                    <a:endParaRPr lang="en-US" sz="1500" dirty="0">
                      <a:latin typeface="华文细黑"/>
                      <a:ea typeface="华文细黑"/>
                      <a:cs typeface="华文细黑"/>
                    </a:endParaRPr>
                  </a:p>
                </p:txBody>
              </p:sp>
              <p:sp>
                <p:nvSpPr>
                  <p:cNvPr id="11" name="TextBox 10"/>
                  <p:cNvSpPr txBox="1"/>
                  <p:nvPr/>
                </p:nvSpPr>
                <p:spPr>
                  <a:xfrm>
                    <a:off x="4643751" y="313422"/>
                    <a:ext cx="819495" cy="323165"/>
                  </a:xfrm>
                  <a:prstGeom prst="rect">
                    <a:avLst/>
                  </a:prstGeom>
                  <a:noFill/>
                </p:spPr>
                <p:txBody>
                  <a:bodyPr wrap="square" rtlCol="0">
                    <a:spAutoFit/>
                  </a:bodyPr>
                  <a:lstStyle/>
                  <a:p>
                    <a:pPr algn="ctr"/>
                    <a:r>
                      <a:rPr lang="zh-CN" altLang="en-US" sz="1500" dirty="0">
                        <a:latin typeface="华文细黑"/>
                        <a:ea typeface="华文细黑"/>
                        <a:cs typeface="华文细黑"/>
                      </a:rPr>
                      <a:t>污染</a:t>
                    </a:r>
                    <a:endParaRPr lang="en-US" sz="1500" dirty="0">
                      <a:latin typeface="华文细黑"/>
                      <a:ea typeface="华文细黑"/>
                      <a:cs typeface="华文细黑"/>
                    </a:endParaRPr>
                  </a:p>
                </p:txBody>
              </p:sp>
              <p:sp>
                <p:nvSpPr>
                  <p:cNvPr id="12" name="TextBox 11"/>
                  <p:cNvSpPr txBox="1"/>
                  <p:nvPr/>
                </p:nvSpPr>
                <p:spPr>
                  <a:xfrm>
                    <a:off x="3072161" y="313422"/>
                    <a:ext cx="819495" cy="323165"/>
                  </a:xfrm>
                  <a:prstGeom prst="rect">
                    <a:avLst/>
                  </a:prstGeom>
                  <a:noFill/>
                  <a:ln>
                    <a:solidFill>
                      <a:srgbClr val="FFFFFF"/>
                    </a:solidFill>
                  </a:ln>
                </p:spPr>
                <p:txBody>
                  <a:bodyPr wrap="square" rtlCol="0">
                    <a:spAutoFit/>
                  </a:bodyPr>
                  <a:lstStyle/>
                  <a:p>
                    <a:pPr algn="ctr"/>
                    <a:r>
                      <a:rPr lang="zh-CN" altLang="en-US" sz="1500" dirty="0">
                        <a:latin typeface="华文细黑"/>
                        <a:ea typeface="华文细黑"/>
                        <a:cs typeface="华文细黑"/>
                      </a:rPr>
                      <a:t>工艺</a:t>
                    </a:r>
                    <a:endParaRPr lang="en-US" sz="1500" dirty="0">
                      <a:latin typeface="华文细黑"/>
                      <a:ea typeface="华文细黑"/>
                      <a:cs typeface="华文细黑"/>
                    </a:endParaRPr>
                  </a:p>
                </p:txBody>
              </p:sp>
              <p:sp>
                <p:nvSpPr>
                  <p:cNvPr id="14" name="TextBox 13"/>
                  <p:cNvSpPr txBox="1"/>
                  <p:nvPr/>
                </p:nvSpPr>
                <p:spPr>
                  <a:xfrm>
                    <a:off x="3072162" y="970308"/>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插件</a:t>
                    </a:r>
                    <a:endParaRPr lang="en-US" sz="1500" dirty="0">
                      <a:latin typeface="华文细黑"/>
                      <a:ea typeface="华文细黑"/>
                      <a:cs typeface="华文细黑"/>
                    </a:endParaRPr>
                  </a:p>
                </p:txBody>
              </p:sp>
              <p:sp>
                <p:nvSpPr>
                  <p:cNvPr id="15" name="TextBox 14"/>
                  <p:cNvSpPr txBox="1"/>
                  <p:nvPr/>
                </p:nvSpPr>
                <p:spPr>
                  <a:xfrm>
                    <a:off x="882983" y="1466066"/>
                    <a:ext cx="942789" cy="553998"/>
                  </a:xfrm>
                  <a:prstGeom prst="rect">
                    <a:avLst/>
                  </a:prstGeom>
                  <a:noFill/>
                  <a:ln>
                    <a:noFill/>
                  </a:ln>
                </p:spPr>
                <p:txBody>
                  <a:bodyPr wrap="square" rtlCol="0">
                    <a:spAutoFit/>
                  </a:bodyPr>
                  <a:lstStyle/>
                  <a:p>
                    <a:pPr algn="r"/>
                    <a:r>
                      <a:rPr lang="zh-CN" altLang="en-US" sz="1500" dirty="0">
                        <a:latin typeface="华文细黑"/>
                        <a:ea typeface="华文细黑"/>
                        <a:cs typeface="华文细黑"/>
                      </a:rPr>
                      <a:t>锡条</a:t>
                    </a:r>
                    <a:endParaRPr lang="en-US" altLang="zh-CN" sz="1500" dirty="0">
                      <a:latin typeface="华文细黑"/>
                      <a:ea typeface="华文细黑"/>
                      <a:cs typeface="华文细黑"/>
                    </a:endParaRPr>
                  </a:p>
                  <a:p>
                    <a:pPr algn="r"/>
                    <a:r>
                      <a:rPr lang="zh-CN" altLang="en-US" sz="1500" dirty="0">
                        <a:latin typeface="华文细黑"/>
                        <a:ea typeface="华文细黑"/>
                        <a:cs typeface="华文细黑"/>
                      </a:rPr>
                      <a:t>助焊剂</a:t>
                    </a:r>
                    <a:endParaRPr lang="en-US" sz="1500" dirty="0">
                      <a:latin typeface="华文细黑"/>
                      <a:ea typeface="华文细黑"/>
                      <a:cs typeface="华文细黑"/>
                    </a:endParaRPr>
                  </a:p>
                </p:txBody>
              </p:sp>
              <p:sp>
                <p:nvSpPr>
                  <p:cNvPr id="18" name="TextBox 17"/>
                  <p:cNvSpPr txBox="1"/>
                  <p:nvPr/>
                </p:nvSpPr>
                <p:spPr>
                  <a:xfrm>
                    <a:off x="3072161" y="1586369"/>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波峰焊</a:t>
                    </a:r>
                    <a:endParaRPr lang="en-US" sz="1500" dirty="0">
                      <a:latin typeface="华文细黑"/>
                      <a:ea typeface="华文细黑"/>
                      <a:cs typeface="华文细黑"/>
                    </a:endParaRPr>
                  </a:p>
                </p:txBody>
              </p:sp>
              <p:sp>
                <p:nvSpPr>
                  <p:cNvPr id="19" name="TextBox 18"/>
                  <p:cNvSpPr txBox="1"/>
                  <p:nvPr/>
                </p:nvSpPr>
                <p:spPr>
                  <a:xfrm>
                    <a:off x="1119388" y="2628632"/>
                    <a:ext cx="70638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锡线</a:t>
                    </a:r>
                    <a:endParaRPr lang="en-US" sz="1500" dirty="0">
                      <a:latin typeface="华文细黑"/>
                      <a:ea typeface="华文细黑"/>
                      <a:cs typeface="华文细黑"/>
                    </a:endParaRPr>
                  </a:p>
                </p:txBody>
              </p:sp>
              <p:sp>
                <p:nvSpPr>
                  <p:cNvPr id="20" name="TextBox 19"/>
                  <p:cNvSpPr txBox="1"/>
                  <p:nvPr/>
                </p:nvSpPr>
                <p:spPr>
                  <a:xfrm>
                    <a:off x="3072161" y="3717706"/>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组装</a:t>
                    </a:r>
                    <a:endParaRPr lang="en-GB" altLang="zh-CN" sz="1500" dirty="0">
                      <a:latin typeface="华文细黑"/>
                      <a:ea typeface="华文细黑"/>
                      <a:cs typeface="华文细黑"/>
                    </a:endParaRPr>
                  </a:p>
                </p:txBody>
              </p:sp>
              <p:sp>
                <p:nvSpPr>
                  <p:cNvPr id="23" name="TextBox 22"/>
                  <p:cNvSpPr txBox="1"/>
                  <p:nvPr/>
                </p:nvSpPr>
                <p:spPr>
                  <a:xfrm>
                    <a:off x="4601411" y="1588308"/>
                    <a:ext cx="1158512"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烟尘</a:t>
                    </a:r>
                    <a:endParaRPr lang="en-US" sz="1500" dirty="0">
                      <a:latin typeface="华文细黑"/>
                      <a:ea typeface="华文细黑"/>
                      <a:cs typeface="华文细黑"/>
                    </a:endParaRPr>
                  </a:p>
                </p:txBody>
              </p:sp>
              <p:cxnSp>
                <p:nvCxnSpPr>
                  <p:cNvPr id="33" name="Straight Arrow Connector 32"/>
                  <p:cNvCxnSpPr>
                    <a:stCxn id="15" idx="3"/>
                    <a:endCxn id="18" idx="1"/>
                  </p:cNvCxnSpPr>
                  <p:nvPr/>
                </p:nvCxnSpPr>
                <p:spPr>
                  <a:xfrm>
                    <a:off x="1825772" y="1743065"/>
                    <a:ext cx="1246389" cy="488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4" idx="2"/>
                    <a:endCxn id="18" idx="0"/>
                  </p:cNvCxnSpPr>
                  <p:nvPr/>
                </p:nvCxnSpPr>
                <p:spPr>
                  <a:xfrm flipH="1">
                    <a:off x="3481909" y="1293473"/>
                    <a:ext cx="1" cy="29289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55" idx="3"/>
                    <a:endCxn id="45" idx="1"/>
                  </p:cNvCxnSpPr>
                  <p:nvPr/>
                </p:nvCxnSpPr>
                <p:spPr>
                  <a:xfrm>
                    <a:off x="3891655" y="2797253"/>
                    <a:ext cx="752096"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643751" y="2635670"/>
                    <a:ext cx="1116172"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烟尘</a:t>
                    </a:r>
                    <a:endParaRPr lang="en-US" sz="1500" dirty="0">
                      <a:latin typeface="华文细黑"/>
                      <a:ea typeface="华文细黑"/>
                      <a:cs typeface="华文细黑"/>
                    </a:endParaRPr>
                  </a:p>
                </p:txBody>
              </p:sp>
              <p:cxnSp>
                <p:nvCxnSpPr>
                  <p:cNvPr id="50" name="Straight Arrow Connector 49"/>
                  <p:cNvCxnSpPr>
                    <a:stCxn id="19" idx="3"/>
                    <a:endCxn id="55" idx="1"/>
                  </p:cNvCxnSpPr>
                  <p:nvPr/>
                </p:nvCxnSpPr>
                <p:spPr>
                  <a:xfrm>
                    <a:off x="1825772" y="2790215"/>
                    <a:ext cx="1246388" cy="703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55" idx="2"/>
                    <a:endCxn id="20" idx="0"/>
                  </p:cNvCxnSpPr>
                  <p:nvPr/>
                </p:nvCxnSpPr>
                <p:spPr>
                  <a:xfrm>
                    <a:off x="3481908" y="3189668"/>
                    <a:ext cx="1" cy="52803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6524995" y="1581482"/>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波峰焊接机</a:t>
                    </a:r>
                    <a:endParaRPr lang="en-US" sz="1500" dirty="0">
                      <a:latin typeface="华文细黑"/>
                      <a:ea typeface="华文细黑"/>
                      <a:cs typeface="华文细黑"/>
                    </a:endParaRPr>
                  </a:p>
                </p:txBody>
              </p:sp>
              <p:cxnSp>
                <p:nvCxnSpPr>
                  <p:cNvPr id="77" name="Straight Arrow Connector 76"/>
                  <p:cNvCxnSpPr>
                    <a:stCxn id="20" idx="2"/>
                  </p:cNvCxnSpPr>
                  <p:nvPr/>
                </p:nvCxnSpPr>
                <p:spPr>
                  <a:xfrm>
                    <a:off x="3481909" y="4040871"/>
                    <a:ext cx="0" cy="36126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3148403" y="4402140"/>
                    <a:ext cx="667007"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成品</a:t>
                    </a:r>
                    <a:endParaRPr lang="en-US" sz="1500" dirty="0">
                      <a:latin typeface="华文细黑"/>
                      <a:ea typeface="华文细黑"/>
                      <a:cs typeface="华文细黑"/>
                    </a:endParaRPr>
                  </a:p>
                </p:txBody>
              </p:sp>
            </p:grpSp>
            <p:sp>
              <p:nvSpPr>
                <p:cNvPr id="62" name="TextBox 61"/>
                <p:cNvSpPr txBox="1"/>
                <p:nvPr/>
              </p:nvSpPr>
              <p:spPr>
                <a:xfrm>
                  <a:off x="6448221" y="2700220"/>
                  <a:ext cx="840609" cy="323165"/>
                </a:xfrm>
                <a:prstGeom prst="rect">
                  <a:avLst/>
                </a:prstGeom>
                <a:noFill/>
              </p:spPr>
              <p:txBody>
                <a:bodyPr wrap="square" rtlCol="0">
                  <a:spAutoFit/>
                </a:bodyPr>
                <a:lstStyle/>
                <a:p>
                  <a:pPr algn="ctr"/>
                  <a:r>
                    <a:rPr lang="zh-CN" altLang="en-US" sz="1500" dirty="0">
                      <a:latin typeface="华文细黑"/>
                      <a:ea typeface="华文细黑"/>
                      <a:cs typeface="华文细黑"/>
                    </a:rPr>
                    <a:t>切脚机</a:t>
                  </a:r>
                  <a:endParaRPr lang="en-US" sz="1500" dirty="0">
                    <a:latin typeface="华文细黑"/>
                    <a:ea typeface="华文细黑"/>
                    <a:cs typeface="华文细黑"/>
                  </a:endParaRPr>
                </a:p>
              </p:txBody>
            </p:sp>
          </p:grpSp>
          <p:sp>
            <p:nvSpPr>
              <p:cNvPr id="52" name="TextBox 51"/>
              <p:cNvSpPr txBox="1"/>
              <p:nvPr/>
            </p:nvSpPr>
            <p:spPr>
              <a:xfrm>
                <a:off x="6316013" y="3775533"/>
                <a:ext cx="1105024" cy="323165"/>
              </a:xfrm>
              <a:prstGeom prst="rect">
                <a:avLst/>
              </a:prstGeom>
              <a:noFill/>
            </p:spPr>
            <p:txBody>
              <a:bodyPr wrap="square" rtlCol="0">
                <a:spAutoFit/>
              </a:bodyPr>
              <a:lstStyle/>
              <a:p>
                <a:pPr algn="ctr"/>
                <a:r>
                  <a:rPr lang="zh-CN" altLang="en-US" sz="1500" dirty="0">
                    <a:latin typeface="华文细黑"/>
                    <a:ea typeface="华文细黑"/>
                    <a:cs typeface="华文细黑"/>
                  </a:rPr>
                  <a:t>风批</a:t>
                </a:r>
                <a:endParaRPr lang="en-US" sz="1500" dirty="0">
                  <a:latin typeface="华文细黑"/>
                  <a:ea typeface="华文细黑"/>
                  <a:cs typeface="华文细黑"/>
                </a:endParaRPr>
              </a:p>
            </p:txBody>
          </p:sp>
          <p:sp>
            <p:nvSpPr>
              <p:cNvPr id="53" name="TextBox 52"/>
              <p:cNvSpPr txBox="1"/>
              <p:nvPr/>
            </p:nvSpPr>
            <p:spPr>
              <a:xfrm>
                <a:off x="6316013" y="3540384"/>
                <a:ext cx="1105024" cy="323165"/>
              </a:xfrm>
              <a:prstGeom prst="rect">
                <a:avLst/>
              </a:prstGeom>
              <a:noFill/>
            </p:spPr>
            <p:txBody>
              <a:bodyPr wrap="square" rtlCol="0">
                <a:spAutoFit/>
              </a:bodyPr>
              <a:lstStyle/>
              <a:p>
                <a:pPr algn="ctr"/>
                <a:r>
                  <a:rPr lang="zh-CN" altLang="en-US" sz="1500" dirty="0">
                    <a:latin typeface="华文细黑"/>
                    <a:ea typeface="华文细黑"/>
                    <a:cs typeface="华文细黑"/>
                  </a:rPr>
                  <a:t>电批</a:t>
                </a:r>
                <a:endParaRPr lang="en-US" sz="1500" dirty="0">
                  <a:latin typeface="华文细黑"/>
                  <a:ea typeface="华文细黑"/>
                  <a:cs typeface="华文细黑"/>
                </a:endParaRPr>
              </a:p>
            </p:txBody>
          </p:sp>
        </p:grpSp>
        <p:sp>
          <p:nvSpPr>
            <p:cNvPr id="55" name="TextBox 17"/>
            <p:cNvSpPr txBox="1"/>
            <p:nvPr/>
          </p:nvSpPr>
          <p:spPr>
            <a:xfrm>
              <a:off x="4322050" y="2500245"/>
              <a:ext cx="819495" cy="784830"/>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焊接</a:t>
              </a:r>
              <a:endParaRPr lang="en-US" altLang="zh-CN" sz="1500" dirty="0">
                <a:latin typeface="华文细黑"/>
                <a:ea typeface="华文细黑"/>
                <a:cs typeface="华文细黑"/>
              </a:endParaRPr>
            </a:p>
            <a:p>
              <a:pPr algn="ctr"/>
              <a:endParaRPr lang="en-US" altLang="zh-CN" sz="1500" dirty="0">
                <a:latin typeface="华文细黑"/>
                <a:ea typeface="华文细黑"/>
                <a:cs typeface="华文细黑"/>
              </a:endParaRPr>
            </a:p>
            <a:p>
              <a:pPr algn="ctr"/>
              <a:r>
                <a:rPr lang="zh-CN" altLang="en-US" sz="1500" dirty="0">
                  <a:latin typeface="华文细黑"/>
                  <a:ea typeface="华文细黑"/>
                  <a:cs typeface="华文细黑"/>
                </a:rPr>
                <a:t>维修</a:t>
              </a:r>
              <a:endParaRPr lang="en-US" sz="1500" dirty="0">
                <a:latin typeface="华文细黑"/>
                <a:ea typeface="华文细黑"/>
                <a:cs typeface="华文细黑"/>
              </a:endParaRPr>
            </a:p>
          </p:txBody>
        </p:sp>
        <p:cxnSp>
          <p:nvCxnSpPr>
            <p:cNvPr id="56" name="Straight Arrow Connector 36"/>
            <p:cNvCxnSpPr>
              <a:stCxn id="18" idx="2"/>
              <a:endCxn id="55" idx="0"/>
            </p:cNvCxnSpPr>
            <p:nvPr/>
          </p:nvCxnSpPr>
          <p:spPr>
            <a:xfrm flipH="1">
              <a:off x="4731798" y="2004941"/>
              <a:ext cx="1" cy="49530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43"/>
            <p:cNvCxnSpPr>
              <a:stCxn id="18" idx="3"/>
              <a:endCxn id="23" idx="1"/>
            </p:cNvCxnSpPr>
            <p:nvPr/>
          </p:nvCxnSpPr>
          <p:spPr>
            <a:xfrm>
              <a:off x="5141546" y="1843359"/>
              <a:ext cx="709755" cy="193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 name="TextBox 72"/>
            <p:cNvSpPr txBox="1"/>
            <p:nvPr/>
          </p:nvSpPr>
          <p:spPr>
            <a:xfrm>
              <a:off x="7760302" y="2502651"/>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恒温烙铁</a:t>
              </a:r>
              <a:endParaRPr lang="en-US" sz="1500" dirty="0">
                <a:latin typeface="华文细黑"/>
                <a:ea typeface="华文细黑"/>
                <a:cs typeface="华文细黑"/>
              </a:endParaRPr>
            </a:p>
          </p:txBody>
        </p:sp>
      </p:grpSp>
      <p:sp>
        <p:nvSpPr>
          <p:cNvPr id="32" name="圆角矩形 53"/>
          <p:cNvSpPr/>
          <p:nvPr/>
        </p:nvSpPr>
        <p:spPr>
          <a:xfrm>
            <a:off x="87311" y="49397"/>
            <a:ext cx="1916482" cy="701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电路板插头加工</a:t>
            </a:r>
          </a:p>
        </p:txBody>
      </p:sp>
    </p:spTree>
    <p:extLst>
      <p:ext uri="{BB962C8B-B14F-4D97-AF65-F5344CB8AC3E}">
        <p14:creationId xmlns:p14="http://schemas.microsoft.com/office/powerpoint/2010/main" val="687410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1921707" y="453346"/>
            <a:ext cx="7158203" cy="5048982"/>
            <a:chOff x="397706" y="371249"/>
            <a:chExt cx="7158203" cy="5048982"/>
          </a:xfrm>
        </p:grpSpPr>
        <p:grpSp>
          <p:nvGrpSpPr>
            <p:cNvPr id="88" name="Group 87"/>
            <p:cNvGrpSpPr/>
            <p:nvPr/>
          </p:nvGrpSpPr>
          <p:grpSpPr>
            <a:xfrm>
              <a:off x="687371" y="371249"/>
              <a:ext cx="6868538" cy="4725817"/>
              <a:chOff x="961481" y="313422"/>
              <a:chExt cx="6868538" cy="4725817"/>
            </a:xfrm>
          </p:grpSpPr>
          <p:sp>
            <p:nvSpPr>
              <p:cNvPr id="9" name="TextBox 8"/>
              <p:cNvSpPr txBox="1"/>
              <p:nvPr/>
            </p:nvSpPr>
            <p:spPr>
              <a:xfrm>
                <a:off x="961481" y="313422"/>
                <a:ext cx="78579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原材料</a:t>
                </a:r>
                <a:endParaRPr lang="en-US" sz="1500" dirty="0">
                  <a:latin typeface="华文细黑"/>
                  <a:ea typeface="华文细黑"/>
                  <a:cs typeface="华文细黑"/>
                </a:endParaRPr>
              </a:p>
            </p:txBody>
          </p:sp>
          <p:sp>
            <p:nvSpPr>
              <p:cNvPr id="10" name="TextBox 9"/>
              <p:cNvSpPr txBox="1"/>
              <p:nvPr/>
            </p:nvSpPr>
            <p:spPr>
              <a:xfrm>
                <a:off x="6722331" y="313422"/>
                <a:ext cx="1023361" cy="323165"/>
              </a:xfrm>
              <a:prstGeom prst="rect">
                <a:avLst/>
              </a:prstGeom>
              <a:noFill/>
            </p:spPr>
            <p:txBody>
              <a:bodyPr wrap="square" rtlCol="0">
                <a:spAutoFit/>
              </a:bodyPr>
              <a:lstStyle/>
              <a:p>
                <a:pPr algn="ctr"/>
                <a:r>
                  <a:rPr lang="zh-CN" altLang="en-US" sz="1500" dirty="0">
                    <a:latin typeface="华文细黑"/>
                    <a:ea typeface="华文细黑"/>
                    <a:cs typeface="华文细黑"/>
                  </a:rPr>
                  <a:t>设备</a:t>
                </a:r>
                <a:endParaRPr lang="en-US" sz="1500" dirty="0">
                  <a:latin typeface="华文细黑"/>
                  <a:ea typeface="华文细黑"/>
                  <a:cs typeface="华文细黑"/>
                </a:endParaRPr>
              </a:p>
            </p:txBody>
          </p:sp>
          <p:sp>
            <p:nvSpPr>
              <p:cNvPr id="11" name="TextBox 10"/>
              <p:cNvSpPr txBox="1"/>
              <p:nvPr/>
            </p:nvSpPr>
            <p:spPr>
              <a:xfrm>
                <a:off x="4643751" y="313422"/>
                <a:ext cx="819495" cy="323165"/>
              </a:xfrm>
              <a:prstGeom prst="rect">
                <a:avLst/>
              </a:prstGeom>
              <a:noFill/>
            </p:spPr>
            <p:txBody>
              <a:bodyPr wrap="square" rtlCol="0">
                <a:spAutoFit/>
              </a:bodyPr>
              <a:lstStyle/>
              <a:p>
                <a:pPr algn="ctr"/>
                <a:r>
                  <a:rPr lang="zh-CN" altLang="en-US" sz="1500" dirty="0">
                    <a:latin typeface="华文细黑"/>
                    <a:ea typeface="华文细黑"/>
                    <a:cs typeface="华文细黑"/>
                  </a:rPr>
                  <a:t>污染</a:t>
                </a:r>
                <a:endParaRPr lang="en-US" sz="1500" dirty="0">
                  <a:latin typeface="华文细黑"/>
                  <a:ea typeface="华文细黑"/>
                  <a:cs typeface="华文细黑"/>
                </a:endParaRPr>
              </a:p>
            </p:txBody>
          </p:sp>
          <p:sp>
            <p:nvSpPr>
              <p:cNvPr id="12" name="TextBox 11"/>
              <p:cNvSpPr txBox="1"/>
              <p:nvPr/>
            </p:nvSpPr>
            <p:spPr>
              <a:xfrm>
                <a:off x="3072161" y="313422"/>
                <a:ext cx="819495" cy="323165"/>
              </a:xfrm>
              <a:prstGeom prst="rect">
                <a:avLst/>
              </a:prstGeom>
              <a:noFill/>
              <a:ln>
                <a:solidFill>
                  <a:srgbClr val="FFFFFF"/>
                </a:solidFill>
              </a:ln>
            </p:spPr>
            <p:txBody>
              <a:bodyPr wrap="square" rtlCol="0">
                <a:spAutoFit/>
              </a:bodyPr>
              <a:lstStyle/>
              <a:p>
                <a:pPr algn="ctr"/>
                <a:r>
                  <a:rPr lang="zh-CN" altLang="en-US" sz="1500" dirty="0">
                    <a:latin typeface="华文细黑"/>
                    <a:ea typeface="华文细黑"/>
                    <a:cs typeface="华文细黑"/>
                  </a:rPr>
                  <a:t>工艺</a:t>
                </a:r>
                <a:endParaRPr lang="en-US" sz="1500" dirty="0">
                  <a:latin typeface="华文细黑"/>
                  <a:ea typeface="华文细黑"/>
                  <a:cs typeface="华文细黑"/>
                </a:endParaRPr>
              </a:p>
            </p:txBody>
          </p:sp>
          <p:sp>
            <p:nvSpPr>
              <p:cNvPr id="14" name="TextBox 13"/>
              <p:cNvSpPr txBox="1"/>
              <p:nvPr/>
            </p:nvSpPr>
            <p:spPr>
              <a:xfrm>
                <a:off x="3072162" y="970308"/>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开料</a:t>
                </a:r>
                <a:endParaRPr lang="en-US" sz="1500" dirty="0">
                  <a:latin typeface="华文细黑"/>
                  <a:ea typeface="华文细黑"/>
                  <a:cs typeface="华文细黑"/>
                </a:endParaRPr>
              </a:p>
            </p:txBody>
          </p:sp>
          <p:sp>
            <p:nvSpPr>
              <p:cNvPr id="15" name="TextBox 14"/>
              <p:cNvSpPr txBox="1"/>
              <p:nvPr/>
            </p:nvSpPr>
            <p:spPr>
              <a:xfrm>
                <a:off x="1020874" y="970308"/>
                <a:ext cx="667007"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木方</a:t>
                </a:r>
                <a:endParaRPr lang="en-US" sz="1500" dirty="0">
                  <a:latin typeface="华文细黑"/>
                  <a:ea typeface="华文细黑"/>
                  <a:cs typeface="华文细黑"/>
                </a:endParaRPr>
              </a:p>
            </p:txBody>
          </p:sp>
          <p:sp>
            <p:nvSpPr>
              <p:cNvPr id="18" name="TextBox 17"/>
              <p:cNvSpPr txBox="1"/>
              <p:nvPr/>
            </p:nvSpPr>
            <p:spPr>
              <a:xfrm>
                <a:off x="3072161" y="1990343"/>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钉架</a:t>
                </a:r>
                <a:endParaRPr lang="en-US" sz="1500" dirty="0">
                  <a:latin typeface="华文细黑"/>
                  <a:ea typeface="华文细黑"/>
                  <a:cs typeface="华文细黑"/>
                </a:endParaRPr>
              </a:p>
            </p:txBody>
          </p:sp>
          <p:sp>
            <p:nvSpPr>
              <p:cNvPr id="19" name="TextBox 18"/>
              <p:cNvSpPr txBox="1"/>
              <p:nvPr/>
            </p:nvSpPr>
            <p:spPr>
              <a:xfrm>
                <a:off x="1034582" y="2564424"/>
                <a:ext cx="667007"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皮料</a:t>
                </a:r>
                <a:endParaRPr lang="en-US" sz="1500" dirty="0">
                  <a:latin typeface="华文细黑"/>
                  <a:ea typeface="华文细黑"/>
                  <a:cs typeface="华文细黑"/>
                </a:endParaRPr>
              </a:p>
            </p:txBody>
          </p:sp>
          <p:sp>
            <p:nvSpPr>
              <p:cNvPr id="20" name="TextBox 19"/>
              <p:cNvSpPr txBox="1"/>
              <p:nvPr/>
            </p:nvSpPr>
            <p:spPr>
              <a:xfrm>
                <a:off x="3072161" y="3717706"/>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喷胶</a:t>
                </a:r>
                <a:endParaRPr lang="en-GB" altLang="zh-CN" sz="1500" dirty="0">
                  <a:latin typeface="华文细黑"/>
                  <a:ea typeface="华文细黑"/>
                  <a:cs typeface="华文细黑"/>
                </a:endParaRPr>
              </a:p>
            </p:txBody>
          </p:sp>
          <p:sp>
            <p:nvSpPr>
              <p:cNvPr id="21" name="TextBox 20"/>
              <p:cNvSpPr txBox="1"/>
              <p:nvPr/>
            </p:nvSpPr>
            <p:spPr>
              <a:xfrm>
                <a:off x="1034582" y="3100552"/>
                <a:ext cx="667007"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棉料</a:t>
                </a:r>
                <a:endParaRPr lang="en-US" sz="1500" dirty="0">
                  <a:latin typeface="华文细黑"/>
                  <a:ea typeface="华文细黑"/>
                  <a:cs typeface="华文细黑"/>
                </a:endParaRPr>
              </a:p>
            </p:txBody>
          </p:sp>
          <p:sp>
            <p:nvSpPr>
              <p:cNvPr id="23" name="TextBox 22"/>
              <p:cNvSpPr txBox="1"/>
              <p:nvPr/>
            </p:nvSpPr>
            <p:spPr>
              <a:xfrm>
                <a:off x="4643751" y="788987"/>
                <a:ext cx="81949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a:t>
                </a:r>
                <a:endParaRPr lang="en-US" sz="1500" dirty="0">
                  <a:latin typeface="华文细黑"/>
                  <a:ea typeface="华文细黑"/>
                  <a:cs typeface="华文细黑"/>
                </a:endParaRPr>
              </a:p>
            </p:txBody>
          </p:sp>
          <p:sp>
            <p:nvSpPr>
              <p:cNvPr id="24" name="TextBox 23"/>
              <p:cNvSpPr txBox="1"/>
              <p:nvPr/>
            </p:nvSpPr>
            <p:spPr>
              <a:xfrm>
                <a:off x="4643751" y="1240839"/>
                <a:ext cx="81949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粉尘</a:t>
                </a:r>
                <a:endParaRPr lang="en-US" sz="1500" dirty="0">
                  <a:latin typeface="华文细黑"/>
                  <a:ea typeface="华文细黑"/>
                  <a:cs typeface="华文细黑"/>
                </a:endParaRPr>
              </a:p>
            </p:txBody>
          </p:sp>
          <p:sp>
            <p:nvSpPr>
              <p:cNvPr id="26" name="Oval 25"/>
              <p:cNvSpPr/>
              <p:nvPr/>
            </p:nvSpPr>
            <p:spPr>
              <a:xfrm>
                <a:off x="5777097" y="1176495"/>
                <a:ext cx="919576" cy="451853"/>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900" dirty="0">
                    <a:solidFill>
                      <a:schemeClr val="tx1"/>
                    </a:solidFill>
                    <a:latin typeface="华文细黑"/>
                    <a:ea typeface="华文细黑"/>
                    <a:cs typeface="华文细黑"/>
                  </a:rPr>
                  <a:t>简易布袋除尘器</a:t>
                </a:r>
                <a:endParaRPr lang="en-US" sz="900" dirty="0">
                  <a:solidFill>
                    <a:schemeClr val="tx1"/>
                  </a:solidFill>
                  <a:latin typeface="华文细黑"/>
                  <a:ea typeface="华文细黑"/>
                  <a:cs typeface="华文细黑"/>
                </a:endParaRPr>
              </a:p>
            </p:txBody>
          </p:sp>
          <p:sp>
            <p:nvSpPr>
              <p:cNvPr id="28" name="TextBox 27"/>
              <p:cNvSpPr txBox="1"/>
              <p:nvPr/>
            </p:nvSpPr>
            <p:spPr>
              <a:xfrm>
                <a:off x="2057943" y="2564424"/>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车裁</a:t>
                </a:r>
                <a:endParaRPr lang="en-US" sz="1500" dirty="0">
                  <a:latin typeface="华文细黑"/>
                  <a:ea typeface="华文细黑"/>
                  <a:cs typeface="华文细黑"/>
                </a:endParaRPr>
              </a:p>
            </p:txBody>
          </p:sp>
          <p:sp>
            <p:nvSpPr>
              <p:cNvPr id="31" name="TextBox 30"/>
              <p:cNvSpPr txBox="1"/>
              <p:nvPr/>
            </p:nvSpPr>
            <p:spPr>
              <a:xfrm>
                <a:off x="2057943" y="3099147"/>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粘棉</a:t>
                </a:r>
                <a:endParaRPr lang="en-US" sz="1500" dirty="0">
                  <a:latin typeface="华文细黑"/>
                  <a:ea typeface="华文细黑"/>
                  <a:cs typeface="华文细黑"/>
                </a:endParaRPr>
              </a:p>
            </p:txBody>
          </p:sp>
          <p:cxnSp>
            <p:nvCxnSpPr>
              <p:cNvPr id="33" name="Straight Arrow Connector 32"/>
              <p:cNvCxnSpPr>
                <a:cxnSpLocks/>
                <a:stCxn id="15" idx="3"/>
                <a:endCxn id="14" idx="1"/>
              </p:cNvCxnSpPr>
              <p:nvPr/>
            </p:nvCxnSpPr>
            <p:spPr>
              <a:xfrm>
                <a:off x="1687881" y="1131891"/>
                <a:ext cx="138428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4" idx="2"/>
                <a:endCxn id="18" idx="0"/>
              </p:cNvCxnSpPr>
              <p:nvPr/>
            </p:nvCxnSpPr>
            <p:spPr>
              <a:xfrm flipH="1">
                <a:off x="3481909" y="1293473"/>
                <a:ext cx="1" cy="69687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cxnSpLocks/>
                <a:stCxn id="28" idx="3"/>
                <a:endCxn id="45" idx="1"/>
              </p:cNvCxnSpPr>
              <p:nvPr/>
            </p:nvCxnSpPr>
            <p:spPr>
              <a:xfrm>
                <a:off x="2877438" y="2726007"/>
                <a:ext cx="1766313"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643751" y="2564424"/>
                <a:ext cx="81949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a:t>
                </a:r>
                <a:endParaRPr lang="en-US" sz="1500" dirty="0">
                  <a:latin typeface="华文细黑"/>
                  <a:ea typeface="华文细黑"/>
                  <a:cs typeface="华文细黑"/>
                </a:endParaRPr>
              </a:p>
            </p:txBody>
          </p:sp>
          <p:cxnSp>
            <p:nvCxnSpPr>
              <p:cNvPr id="48" name="Elbow Connector 47"/>
              <p:cNvCxnSpPr>
                <a:stCxn id="28" idx="3"/>
                <a:endCxn id="20" idx="0"/>
              </p:cNvCxnSpPr>
              <p:nvPr/>
            </p:nvCxnSpPr>
            <p:spPr>
              <a:xfrm>
                <a:off x="2877438" y="2726007"/>
                <a:ext cx="604471" cy="991699"/>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19" idx="3"/>
                <a:endCxn id="28" idx="1"/>
              </p:cNvCxnSpPr>
              <p:nvPr/>
            </p:nvCxnSpPr>
            <p:spPr>
              <a:xfrm>
                <a:off x="1701589" y="2726007"/>
                <a:ext cx="356354"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21" idx="3"/>
                <a:endCxn id="31" idx="1"/>
              </p:cNvCxnSpPr>
              <p:nvPr/>
            </p:nvCxnSpPr>
            <p:spPr>
              <a:xfrm flipV="1">
                <a:off x="1701589" y="3260730"/>
                <a:ext cx="356354" cy="140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8" name="Elbow Connector 57"/>
              <p:cNvCxnSpPr>
                <a:stCxn id="31" idx="3"/>
                <a:endCxn id="20" idx="0"/>
              </p:cNvCxnSpPr>
              <p:nvPr/>
            </p:nvCxnSpPr>
            <p:spPr>
              <a:xfrm>
                <a:off x="2877438" y="3260730"/>
                <a:ext cx="604471" cy="456976"/>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18" idx="2"/>
                <a:endCxn id="20" idx="0"/>
              </p:cNvCxnSpPr>
              <p:nvPr/>
            </p:nvCxnSpPr>
            <p:spPr>
              <a:xfrm>
                <a:off x="3481909" y="2313508"/>
                <a:ext cx="0" cy="140419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14" idx="3"/>
                <a:endCxn id="24" idx="1"/>
              </p:cNvCxnSpPr>
              <p:nvPr/>
            </p:nvCxnSpPr>
            <p:spPr>
              <a:xfrm>
                <a:off x="3891657" y="1131891"/>
                <a:ext cx="752094" cy="270531"/>
              </a:xfrm>
              <a:prstGeom prst="bentConnector3">
                <a:avLst>
                  <a:gd name="adj1" fmla="val 50000"/>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873637" y="2564424"/>
                <a:ext cx="943483" cy="323165"/>
              </a:xfrm>
              <a:prstGeom prst="rect">
                <a:avLst/>
              </a:prstGeom>
              <a:noFill/>
            </p:spPr>
            <p:txBody>
              <a:bodyPr wrap="square" rtlCol="0">
                <a:spAutoFit/>
              </a:bodyPr>
              <a:lstStyle/>
              <a:p>
                <a:pPr algn="ctr"/>
                <a:r>
                  <a:rPr lang="zh-CN" altLang="en-US" sz="1500" dirty="0">
                    <a:latin typeface="华文细黑"/>
                    <a:ea typeface="华文细黑"/>
                    <a:cs typeface="华文细黑"/>
                  </a:rPr>
                  <a:t>电衣车</a:t>
                </a:r>
                <a:endParaRPr lang="en-US" sz="1500" dirty="0">
                  <a:latin typeface="华文细黑"/>
                  <a:ea typeface="华文细黑"/>
                  <a:cs typeface="华文细黑"/>
                </a:endParaRPr>
              </a:p>
            </p:txBody>
          </p:sp>
          <p:sp>
            <p:nvSpPr>
              <p:cNvPr id="73" name="TextBox 72"/>
              <p:cNvSpPr txBox="1"/>
              <p:nvPr/>
            </p:nvSpPr>
            <p:spPr>
              <a:xfrm>
                <a:off x="7021218" y="1917224"/>
                <a:ext cx="667007" cy="323165"/>
              </a:xfrm>
              <a:prstGeom prst="rect">
                <a:avLst/>
              </a:prstGeom>
              <a:noFill/>
            </p:spPr>
            <p:txBody>
              <a:bodyPr wrap="square" rtlCol="0">
                <a:spAutoFit/>
              </a:bodyPr>
              <a:lstStyle/>
              <a:p>
                <a:pPr algn="ctr"/>
                <a:r>
                  <a:rPr lang="zh-CN" altLang="en-US" sz="1500" dirty="0">
                    <a:latin typeface="黑体" panose="02010609060101010101" pitchFamily="49" charset="-122"/>
                    <a:ea typeface="黑体" panose="02010609060101010101" pitchFamily="49" charset="-122"/>
                    <a:cs typeface="华文细黑"/>
                  </a:rPr>
                  <a:t>钉 枪</a:t>
                </a:r>
                <a:endParaRPr lang="en-US" sz="1500" dirty="0">
                  <a:latin typeface="黑体" panose="02010609060101010101" pitchFamily="49" charset="-122"/>
                  <a:ea typeface="黑体" panose="02010609060101010101" pitchFamily="49" charset="-122"/>
                  <a:cs typeface="华文细黑"/>
                </a:endParaRPr>
              </a:p>
            </p:txBody>
          </p:sp>
          <p:sp>
            <p:nvSpPr>
              <p:cNvPr id="75" name="TextBox 74"/>
              <p:cNvSpPr txBox="1"/>
              <p:nvPr/>
            </p:nvSpPr>
            <p:spPr>
              <a:xfrm>
                <a:off x="6879425" y="835153"/>
                <a:ext cx="950594" cy="323165"/>
              </a:xfrm>
              <a:prstGeom prst="rect">
                <a:avLst/>
              </a:prstGeom>
              <a:noFill/>
            </p:spPr>
            <p:txBody>
              <a:bodyPr wrap="square" rtlCol="0">
                <a:spAutoFit/>
              </a:bodyPr>
              <a:lstStyle/>
              <a:p>
                <a:pPr algn="ctr"/>
                <a:r>
                  <a:rPr lang="zh-CN" altLang="en-US" sz="1500" dirty="0">
                    <a:latin typeface="黑体" panose="02010609060101010101" pitchFamily="49" charset="-122"/>
                    <a:ea typeface="黑体" panose="02010609060101010101" pitchFamily="49" charset="-122"/>
                    <a:cs typeface="华文细黑"/>
                  </a:rPr>
                  <a:t>木工台锯</a:t>
                </a:r>
                <a:endParaRPr lang="en-US" sz="1500" dirty="0">
                  <a:latin typeface="黑体" panose="02010609060101010101" pitchFamily="49" charset="-122"/>
                  <a:ea typeface="黑体" panose="02010609060101010101" pitchFamily="49" charset="-122"/>
                  <a:cs typeface="华文细黑"/>
                </a:endParaRPr>
              </a:p>
            </p:txBody>
          </p:sp>
          <p:sp>
            <p:nvSpPr>
              <p:cNvPr id="76" name="TextBox 75"/>
              <p:cNvSpPr txBox="1"/>
              <p:nvPr/>
            </p:nvSpPr>
            <p:spPr>
              <a:xfrm>
                <a:off x="3072161" y="4402140"/>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扪皮</a:t>
                </a:r>
                <a:endParaRPr lang="en-US" sz="1500" dirty="0">
                  <a:latin typeface="华文细黑"/>
                  <a:ea typeface="华文细黑"/>
                  <a:cs typeface="华文细黑"/>
                </a:endParaRPr>
              </a:p>
            </p:txBody>
          </p:sp>
          <p:cxnSp>
            <p:nvCxnSpPr>
              <p:cNvPr id="77" name="Straight Arrow Connector 76"/>
              <p:cNvCxnSpPr>
                <a:stCxn id="20" idx="2"/>
                <a:endCxn id="76" idx="0"/>
              </p:cNvCxnSpPr>
              <p:nvPr/>
            </p:nvCxnSpPr>
            <p:spPr>
              <a:xfrm>
                <a:off x="3481909" y="4040871"/>
                <a:ext cx="0" cy="36126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76" idx="2"/>
                <a:endCxn id="38" idx="0"/>
              </p:cNvCxnSpPr>
              <p:nvPr/>
            </p:nvCxnSpPr>
            <p:spPr>
              <a:xfrm rot="16200000" flipH="1">
                <a:off x="3326479" y="4880734"/>
                <a:ext cx="313934" cy="3075"/>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43" name="Straight Arrow Connector 42"/>
            <p:cNvCxnSpPr>
              <a:stCxn id="24" idx="3"/>
              <a:endCxn id="26" idx="2"/>
            </p:cNvCxnSpPr>
            <p:nvPr/>
          </p:nvCxnSpPr>
          <p:spPr>
            <a:xfrm>
              <a:off x="5189136" y="1460249"/>
              <a:ext cx="313851" cy="0"/>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14" idx="3"/>
              <a:endCxn id="23" idx="1"/>
            </p:cNvCxnSpPr>
            <p:nvPr/>
          </p:nvCxnSpPr>
          <p:spPr>
            <a:xfrm flipV="1">
              <a:off x="3617547" y="1008397"/>
              <a:ext cx="752094" cy="181321"/>
            </a:xfrm>
            <a:prstGeom prst="bentConnector3">
              <a:avLst>
                <a:gd name="adj1" fmla="val 50000"/>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801126" y="5097066"/>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包装</a:t>
              </a:r>
              <a:endParaRPr lang="en-US" sz="1500" dirty="0">
                <a:latin typeface="华文细黑"/>
                <a:ea typeface="华文细黑"/>
                <a:cs typeface="华文细黑"/>
              </a:endParaRPr>
            </a:p>
          </p:txBody>
        </p:sp>
        <p:sp>
          <p:nvSpPr>
            <p:cNvPr id="49" name="TextBox 48"/>
            <p:cNvSpPr txBox="1"/>
            <p:nvPr/>
          </p:nvSpPr>
          <p:spPr>
            <a:xfrm>
              <a:off x="397706" y="3775497"/>
              <a:ext cx="102977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水性胶水</a:t>
              </a:r>
              <a:endParaRPr lang="en-US" sz="1500" dirty="0">
                <a:latin typeface="华文细黑"/>
                <a:ea typeface="华文细黑"/>
                <a:cs typeface="华文细黑"/>
              </a:endParaRPr>
            </a:p>
          </p:txBody>
        </p:sp>
        <p:cxnSp>
          <p:nvCxnSpPr>
            <p:cNvPr id="51" name="Straight Arrow Connector 50"/>
            <p:cNvCxnSpPr>
              <a:stCxn id="49" idx="3"/>
              <a:endCxn id="20" idx="1"/>
            </p:cNvCxnSpPr>
            <p:nvPr/>
          </p:nvCxnSpPr>
          <p:spPr>
            <a:xfrm>
              <a:off x="1427480" y="3937080"/>
              <a:ext cx="1370571" cy="3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369641" y="3780643"/>
              <a:ext cx="81949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altLang="zh-CN" sz="1500" dirty="0">
                  <a:latin typeface="华文细黑"/>
                  <a:ea typeface="华文细黑"/>
                  <a:cs typeface="华文细黑"/>
                </a:rPr>
                <a:t>VOC</a:t>
              </a:r>
              <a:r>
                <a:rPr lang="en-US" altLang="zh-CN" sz="1500" dirty="0">
                  <a:latin typeface="华文细黑"/>
                  <a:ea typeface="华文细黑"/>
                  <a:cs typeface="华文细黑"/>
                </a:rPr>
                <a:t>s</a:t>
              </a:r>
              <a:endParaRPr lang="en-US" sz="1500" dirty="0">
                <a:latin typeface="华文细黑"/>
                <a:ea typeface="华文细黑"/>
                <a:cs typeface="华文细黑"/>
              </a:endParaRPr>
            </a:p>
          </p:txBody>
        </p:sp>
        <p:cxnSp>
          <p:nvCxnSpPr>
            <p:cNvPr id="59" name="Straight Arrow Connector 58"/>
            <p:cNvCxnSpPr>
              <a:stCxn id="20" idx="3"/>
              <a:endCxn id="57" idx="1"/>
            </p:cNvCxnSpPr>
            <p:nvPr/>
          </p:nvCxnSpPr>
          <p:spPr>
            <a:xfrm>
              <a:off x="3617546" y="3937116"/>
              <a:ext cx="752095" cy="511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6605315" y="3775497"/>
              <a:ext cx="840609" cy="323165"/>
            </a:xfrm>
            <a:prstGeom prst="rect">
              <a:avLst/>
            </a:prstGeom>
            <a:noFill/>
          </p:spPr>
          <p:txBody>
            <a:bodyPr wrap="square" rtlCol="0">
              <a:spAutoFit/>
            </a:bodyPr>
            <a:lstStyle/>
            <a:p>
              <a:pPr algn="ctr"/>
              <a:r>
                <a:rPr lang="zh-CN" altLang="en-US" sz="1500" dirty="0">
                  <a:latin typeface="华文细黑"/>
                  <a:ea typeface="华文细黑"/>
                  <a:cs typeface="华文细黑"/>
                </a:rPr>
                <a:t>喷胶枪</a:t>
              </a:r>
              <a:endParaRPr lang="en-US" sz="1500" dirty="0">
                <a:latin typeface="华文细黑"/>
                <a:ea typeface="华文细黑"/>
                <a:cs typeface="华文细黑"/>
              </a:endParaRPr>
            </a:p>
          </p:txBody>
        </p:sp>
      </p:grpSp>
      <p:sp>
        <p:nvSpPr>
          <p:cNvPr id="52" name="TextBox 74"/>
          <p:cNvSpPr txBox="1"/>
          <p:nvPr/>
        </p:nvSpPr>
        <p:spPr>
          <a:xfrm>
            <a:off x="8129315" y="1335225"/>
            <a:ext cx="950594" cy="323165"/>
          </a:xfrm>
          <a:prstGeom prst="rect">
            <a:avLst/>
          </a:prstGeom>
          <a:noFill/>
        </p:spPr>
        <p:txBody>
          <a:bodyPr wrap="square" rtlCol="0">
            <a:spAutoFit/>
          </a:bodyPr>
          <a:lstStyle/>
          <a:p>
            <a:pPr algn="ctr"/>
            <a:r>
              <a:rPr lang="zh-CN" altLang="en-US" sz="1500" dirty="0">
                <a:latin typeface="黑体" panose="02010609060101010101" pitchFamily="49" charset="-122"/>
                <a:ea typeface="黑体" panose="02010609060101010101" pitchFamily="49" charset="-122"/>
                <a:cs typeface="华文细黑"/>
              </a:rPr>
              <a:t>带锯</a:t>
            </a:r>
            <a:endParaRPr lang="en-US" sz="1500" dirty="0">
              <a:latin typeface="黑体" panose="02010609060101010101" pitchFamily="49" charset="-122"/>
              <a:ea typeface="黑体" panose="02010609060101010101" pitchFamily="49" charset="-122"/>
              <a:cs typeface="华文细黑"/>
            </a:endParaRPr>
          </a:p>
        </p:txBody>
      </p:sp>
      <p:sp>
        <p:nvSpPr>
          <p:cNvPr id="53" name="矩形 52"/>
          <p:cNvSpPr/>
          <p:nvPr/>
        </p:nvSpPr>
        <p:spPr>
          <a:xfrm>
            <a:off x="-43132" y="2080885"/>
            <a:ext cx="2160515" cy="3693319"/>
          </a:xfrm>
          <a:prstGeom prst="rect">
            <a:avLst/>
          </a:prstGeom>
        </p:spPr>
        <p:txBody>
          <a:bodyPr wrap="square">
            <a:spAutoFit/>
          </a:bodyPr>
          <a:lstStyle/>
          <a:p>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项目根据产品需要，使用木工机械对</a:t>
            </a:r>
            <a:r>
              <a:rPr lang="zh-CN" altLang="en-US"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红木配件作开料切割</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，然后打钉拼接成内木架支撑，再使用</a:t>
            </a:r>
            <a:r>
              <a:rPr lang="zh-CN" altLang="en-US"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电</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衣车将皮料车裁成需要的外形；</a:t>
            </a:r>
            <a:r>
              <a:rPr lang="zh-CN" altLang="en-US"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棉料</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裁成不同的形状，有需要的时候在面料上喷胶后粘上</a:t>
            </a:r>
            <a:r>
              <a:rPr lang="zh-CN" altLang="en-US"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棉料</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，裁好的原材料经过扪皮和包装后成为成品。</a:t>
            </a:r>
            <a:endParaRPr lang="zh-CN" altLang="en-US" dirty="0">
              <a:solidFill>
                <a:srgbClr val="FF0000"/>
              </a:solidFill>
            </a:endParaRPr>
          </a:p>
        </p:txBody>
      </p:sp>
      <p:sp>
        <p:nvSpPr>
          <p:cNvPr id="63" name="圆角矩形 53"/>
          <p:cNvSpPr/>
          <p:nvPr/>
        </p:nvSpPr>
        <p:spPr>
          <a:xfrm>
            <a:off x="87311" y="49397"/>
            <a:ext cx="1916482" cy="701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皮质家具工艺</a:t>
            </a:r>
          </a:p>
        </p:txBody>
      </p:sp>
      <p:cxnSp>
        <p:nvCxnSpPr>
          <p:cNvPr id="67" name="Straight Arrow Connector 32"/>
          <p:cNvCxnSpPr>
            <a:cxnSpLocks/>
            <a:stCxn id="38" idx="2"/>
            <a:endCxn id="68" idx="0"/>
          </p:cNvCxnSpPr>
          <p:nvPr/>
        </p:nvCxnSpPr>
        <p:spPr>
          <a:xfrm flipH="1">
            <a:off x="4731800" y="5502328"/>
            <a:ext cx="3075" cy="39867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8" name="TextBox 20"/>
          <p:cNvSpPr txBox="1"/>
          <p:nvPr/>
        </p:nvSpPr>
        <p:spPr>
          <a:xfrm>
            <a:off x="4322052" y="5901006"/>
            <a:ext cx="819495"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成品</a:t>
            </a:r>
            <a:endParaRPr lang="en-US" sz="1500" dirty="0">
              <a:latin typeface="华文细黑"/>
              <a:ea typeface="华文细黑"/>
              <a:cs typeface="华文细黑"/>
            </a:endParaRPr>
          </a:p>
        </p:txBody>
      </p:sp>
      <p:sp>
        <p:nvSpPr>
          <p:cNvPr id="69" name="TextBox 61"/>
          <p:cNvSpPr txBox="1"/>
          <p:nvPr/>
        </p:nvSpPr>
        <p:spPr>
          <a:xfrm>
            <a:off x="8154974" y="4361429"/>
            <a:ext cx="840609" cy="323165"/>
          </a:xfrm>
          <a:prstGeom prst="rect">
            <a:avLst/>
          </a:prstGeom>
          <a:noFill/>
        </p:spPr>
        <p:txBody>
          <a:bodyPr wrap="square" rtlCol="0">
            <a:spAutoFit/>
          </a:bodyPr>
          <a:lstStyle/>
          <a:p>
            <a:pPr algn="ctr"/>
            <a:r>
              <a:rPr lang="zh-CN" altLang="en-US" sz="1500" b="1" dirty="0">
                <a:solidFill>
                  <a:srgbClr val="FF0000"/>
                </a:solidFill>
                <a:latin typeface="华文细黑"/>
                <a:ea typeface="华文细黑"/>
                <a:cs typeface="华文细黑"/>
              </a:rPr>
              <a:t>气棒？</a:t>
            </a:r>
            <a:endParaRPr lang="en-US" sz="1500" b="1" dirty="0">
              <a:solidFill>
                <a:srgbClr val="FF0000"/>
              </a:solidFill>
              <a:latin typeface="华文细黑"/>
              <a:ea typeface="华文细黑"/>
              <a:cs typeface="华文细黑"/>
            </a:endParaRPr>
          </a:p>
        </p:txBody>
      </p:sp>
      <p:sp>
        <p:nvSpPr>
          <p:cNvPr id="74" name="TextBox 61"/>
          <p:cNvSpPr txBox="1"/>
          <p:nvPr/>
        </p:nvSpPr>
        <p:spPr>
          <a:xfrm>
            <a:off x="7147920" y="5540084"/>
            <a:ext cx="2108814" cy="553998"/>
          </a:xfrm>
          <a:prstGeom prst="rect">
            <a:avLst/>
          </a:prstGeom>
          <a:noFill/>
        </p:spPr>
        <p:txBody>
          <a:bodyPr wrap="square" rtlCol="0">
            <a:spAutoFit/>
          </a:bodyPr>
          <a:lstStyle/>
          <a:p>
            <a:pPr algn="ctr"/>
            <a:r>
              <a:rPr lang="zh-CN" altLang="en-US" sz="1500" b="1" dirty="0">
                <a:solidFill>
                  <a:srgbClr val="FF0000"/>
                </a:solidFill>
                <a:latin typeface="华文细黑"/>
                <a:ea typeface="华文细黑"/>
                <a:cs typeface="华文细黑"/>
              </a:rPr>
              <a:t>它指的的棉料抑或绵料</a:t>
            </a:r>
            <a:r>
              <a:rPr lang="en-US" altLang="zh-CN" sz="1500" b="1" dirty="0">
                <a:solidFill>
                  <a:srgbClr val="FF0000"/>
                </a:solidFill>
                <a:latin typeface="华文细黑"/>
                <a:ea typeface="华文细黑"/>
                <a:cs typeface="华文细黑"/>
              </a:rPr>
              <a:t>(</a:t>
            </a:r>
            <a:r>
              <a:rPr lang="zh-CN" altLang="en-US" sz="1500" b="1" dirty="0">
                <a:solidFill>
                  <a:srgbClr val="FF0000"/>
                </a:solidFill>
                <a:latin typeface="华文细黑"/>
                <a:ea typeface="华文细黑"/>
                <a:cs typeface="华文细黑"/>
              </a:rPr>
              <a:t>海绵</a:t>
            </a:r>
            <a:r>
              <a:rPr lang="en-US" altLang="zh-CN" sz="1500" b="1" dirty="0">
                <a:solidFill>
                  <a:srgbClr val="FF0000"/>
                </a:solidFill>
                <a:latin typeface="华文细黑"/>
                <a:ea typeface="华文细黑"/>
                <a:cs typeface="华文细黑"/>
              </a:rPr>
              <a:t>)</a:t>
            </a:r>
            <a:r>
              <a:rPr lang="zh-CN" altLang="en-US" sz="1500" b="1" dirty="0">
                <a:solidFill>
                  <a:srgbClr val="FF0000"/>
                </a:solidFill>
                <a:latin typeface="华文细黑"/>
                <a:ea typeface="华文细黑"/>
                <a:cs typeface="华文细黑"/>
              </a:rPr>
              <a:t>？</a:t>
            </a:r>
            <a:endParaRPr lang="en-US" sz="1500" b="1" dirty="0">
              <a:solidFill>
                <a:srgbClr val="FF0000"/>
              </a:solidFill>
              <a:latin typeface="华文细黑"/>
              <a:ea typeface="华文细黑"/>
              <a:cs typeface="华文细黑"/>
            </a:endParaRPr>
          </a:p>
        </p:txBody>
      </p:sp>
    </p:spTree>
    <p:extLst>
      <p:ext uri="{BB962C8B-B14F-4D97-AF65-F5344CB8AC3E}">
        <p14:creationId xmlns:p14="http://schemas.microsoft.com/office/powerpoint/2010/main" val="110265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39224" y="371250"/>
            <a:ext cx="78579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原材料</a:t>
            </a:r>
            <a:endParaRPr lang="en-US" sz="1500" dirty="0">
              <a:latin typeface="华文细黑"/>
              <a:ea typeface="华文细黑"/>
              <a:cs typeface="华文细黑"/>
            </a:endParaRPr>
          </a:p>
        </p:txBody>
      </p:sp>
      <p:sp>
        <p:nvSpPr>
          <p:cNvPr id="10" name="TextBox 9"/>
          <p:cNvSpPr txBox="1"/>
          <p:nvPr/>
        </p:nvSpPr>
        <p:spPr>
          <a:xfrm>
            <a:off x="8861180" y="371250"/>
            <a:ext cx="1023361" cy="323165"/>
          </a:xfrm>
          <a:prstGeom prst="rect">
            <a:avLst/>
          </a:prstGeom>
          <a:noFill/>
        </p:spPr>
        <p:txBody>
          <a:bodyPr wrap="square" rtlCol="0">
            <a:spAutoFit/>
          </a:bodyPr>
          <a:lstStyle/>
          <a:p>
            <a:pPr algn="ctr"/>
            <a:r>
              <a:rPr lang="zh-CN" altLang="en-US" sz="1500" dirty="0">
                <a:latin typeface="华文细黑"/>
                <a:ea typeface="华文细黑"/>
                <a:cs typeface="华文细黑"/>
              </a:rPr>
              <a:t>设备</a:t>
            </a:r>
            <a:endParaRPr lang="en-US" sz="1500" dirty="0">
              <a:latin typeface="华文细黑"/>
              <a:ea typeface="华文细黑"/>
              <a:cs typeface="华文细黑"/>
            </a:endParaRPr>
          </a:p>
        </p:txBody>
      </p:sp>
      <p:sp>
        <p:nvSpPr>
          <p:cNvPr id="11" name="TextBox 10"/>
          <p:cNvSpPr txBox="1"/>
          <p:nvPr/>
        </p:nvSpPr>
        <p:spPr>
          <a:xfrm>
            <a:off x="5921494" y="371250"/>
            <a:ext cx="819495" cy="323165"/>
          </a:xfrm>
          <a:prstGeom prst="rect">
            <a:avLst/>
          </a:prstGeom>
          <a:noFill/>
        </p:spPr>
        <p:txBody>
          <a:bodyPr wrap="square" rtlCol="0">
            <a:spAutoFit/>
          </a:bodyPr>
          <a:lstStyle/>
          <a:p>
            <a:pPr algn="ctr"/>
            <a:r>
              <a:rPr lang="zh-CN" altLang="en-US" sz="1500" dirty="0">
                <a:latin typeface="华文细黑"/>
                <a:ea typeface="华文细黑"/>
                <a:cs typeface="华文细黑"/>
              </a:rPr>
              <a:t>污染</a:t>
            </a:r>
            <a:endParaRPr lang="en-US" sz="1500" dirty="0">
              <a:latin typeface="华文细黑"/>
              <a:ea typeface="华文细黑"/>
              <a:cs typeface="华文细黑"/>
            </a:endParaRPr>
          </a:p>
        </p:txBody>
      </p:sp>
      <p:sp>
        <p:nvSpPr>
          <p:cNvPr id="12" name="TextBox 11"/>
          <p:cNvSpPr txBox="1"/>
          <p:nvPr/>
        </p:nvSpPr>
        <p:spPr>
          <a:xfrm>
            <a:off x="4349904" y="371250"/>
            <a:ext cx="819495" cy="323165"/>
          </a:xfrm>
          <a:prstGeom prst="rect">
            <a:avLst/>
          </a:prstGeom>
          <a:noFill/>
          <a:ln>
            <a:solidFill>
              <a:srgbClr val="FFFFFF"/>
            </a:solidFill>
          </a:ln>
        </p:spPr>
        <p:txBody>
          <a:bodyPr wrap="square" rtlCol="0">
            <a:spAutoFit/>
          </a:bodyPr>
          <a:lstStyle/>
          <a:p>
            <a:pPr algn="ctr"/>
            <a:r>
              <a:rPr lang="zh-CN" altLang="en-US" sz="1500" dirty="0">
                <a:latin typeface="华文细黑"/>
                <a:ea typeface="华文细黑"/>
                <a:cs typeface="华文细黑"/>
              </a:rPr>
              <a:t>工艺</a:t>
            </a:r>
            <a:endParaRPr lang="en-US" sz="1500" dirty="0">
              <a:latin typeface="华文细黑"/>
              <a:ea typeface="华文细黑"/>
              <a:cs typeface="华文细黑"/>
            </a:endParaRPr>
          </a:p>
        </p:txBody>
      </p:sp>
      <p:sp>
        <p:nvSpPr>
          <p:cNvPr id="14" name="TextBox 13"/>
          <p:cNvSpPr txBox="1"/>
          <p:nvPr/>
        </p:nvSpPr>
        <p:spPr>
          <a:xfrm>
            <a:off x="4349905" y="1028136"/>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开料</a:t>
            </a:r>
            <a:endParaRPr lang="en-US" sz="1500" dirty="0">
              <a:latin typeface="华文细黑"/>
              <a:ea typeface="华文细黑"/>
              <a:cs typeface="华文细黑"/>
            </a:endParaRPr>
          </a:p>
        </p:txBody>
      </p:sp>
      <p:sp>
        <p:nvSpPr>
          <p:cNvPr id="15" name="TextBox 14"/>
          <p:cNvSpPr txBox="1"/>
          <p:nvPr/>
        </p:nvSpPr>
        <p:spPr>
          <a:xfrm>
            <a:off x="2312325" y="1008398"/>
            <a:ext cx="667007"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木材</a:t>
            </a:r>
            <a:endParaRPr lang="en-US" sz="1500" dirty="0">
              <a:latin typeface="华文细黑"/>
              <a:ea typeface="华文细黑"/>
              <a:cs typeface="华文细黑"/>
            </a:endParaRPr>
          </a:p>
        </p:txBody>
      </p:sp>
      <p:sp>
        <p:nvSpPr>
          <p:cNvPr id="20" name="TextBox 19"/>
          <p:cNvSpPr txBox="1"/>
          <p:nvPr/>
        </p:nvSpPr>
        <p:spPr>
          <a:xfrm>
            <a:off x="4349904" y="3775534"/>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机砂</a:t>
            </a:r>
            <a:endParaRPr lang="en-GB" altLang="zh-CN" sz="1500" dirty="0">
              <a:latin typeface="华文细黑"/>
              <a:ea typeface="华文细黑"/>
              <a:cs typeface="华文细黑"/>
            </a:endParaRPr>
          </a:p>
        </p:txBody>
      </p:sp>
      <p:sp>
        <p:nvSpPr>
          <p:cNvPr id="24" name="TextBox 23"/>
          <p:cNvSpPr txBox="1"/>
          <p:nvPr/>
        </p:nvSpPr>
        <p:spPr>
          <a:xfrm>
            <a:off x="5948141" y="1028136"/>
            <a:ext cx="1515197"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粉尘、边角料</a:t>
            </a:r>
            <a:endParaRPr lang="en-US" sz="1500" dirty="0">
              <a:latin typeface="华文细黑"/>
              <a:ea typeface="华文细黑"/>
              <a:cs typeface="华文细黑"/>
            </a:endParaRPr>
          </a:p>
        </p:txBody>
      </p:sp>
      <p:sp>
        <p:nvSpPr>
          <p:cNvPr id="26" name="Oval 25"/>
          <p:cNvSpPr/>
          <p:nvPr/>
        </p:nvSpPr>
        <p:spPr>
          <a:xfrm>
            <a:off x="7743990" y="899448"/>
            <a:ext cx="919576" cy="451853"/>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900" dirty="0">
                <a:solidFill>
                  <a:schemeClr val="tx1"/>
                </a:solidFill>
                <a:latin typeface="华文细黑"/>
                <a:ea typeface="华文细黑"/>
                <a:cs typeface="华文细黑"/>
              </a:rPr>
              <a:t>简易布袋除尘器</a:t>
            </a:r>
            <a:endParaRPr lang="en-US" sz="900" dirty="0">
              <a:solidFill>
                <a:schemeClr val="tx1"/>
              </a:solidFill>
              <a:latin typeface="华文细黑"/>
              <a:ea typeface="华文细黑"/>
              <a:cs typeface="华文细黑"/>
            </a:endParaRPr>
          </a:p>
        </p:txBody>
      </p:sp>
      <p:cxnSp>
        <p:nvCxnSpPr>
          <p:cNvPr id="33" name="Straight Arrow Connector 32"/>
          <p:cNvCxnSpPr>
            <a:stCxn id="15" idx="3"/>
            <a:endCxn id="14" idx="1"/>
          </p:cNvCxnSpPr>
          <p:nvPr/>
        </p:nvCxnSpPr>
        <p:spPr>
          <a:xfrm>
            <a:off x="2979332" y="1169981"/>
            <a:ext cx="1370573" cy="1973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4" idx="2"/>
            <a:endCxn id="55" idx="0"/>
          </p:cNvCxnSpPr>
          <p:nvPr/>
        </p:nvCxnSpPr>
        <p:spPr>
          <a:xfrm flipH="1">
            <a:off x="4759651" y="1351301"/>
            <a:ext cx="2" cy="122127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55" idx="2"/>
            <a:endCxn id="20" idx="0"/>
          </p:cNvCxnSpPr>
          <p:nvPr/>
        </p:nvCxnSpPr>
        <p:spPr>
          <a:xfrm>
            <a:off x="4759651" y="2895741"/>
            <a:ext cx="1" cy="87979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4349904" y="4459968"/>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安装</a:t>
            </a:r>
            <a:endParaRPr lang="en-US" sz="1500" dirty="0">
              <a:latin typeface="华文细黑"/>
              <a:ea typeface="华文细黑"/>
              <a:cs typeface="华文细黑"/>
            </a:endParaRPr>
          </a:p>
        </p:txBody>
      </p:sp>
      <p:cxnSp>
        <p:nvCxnSpPr>
          <p:cNvPr id="77" name="Straight Arrow Connector 76"/>
          <p:cNvCxnSpPr>
            <a:stCxn id="20" idx="2"/>
            <a:endCxn id="76" idx="0"/>
          </p:cNvCxnSpPr>
          <p:nvPr/>
        </p:nvCxnSpPr>
        <p:spPr>
          <a:xfrm>
            <a:off x="4759652" y="4098699"/>
            <a:ext cx="0" cy="36126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362704" y="5940220"/>
            <a:ext cx="80669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成品</a:t>
            </a:r>
            <a:endParaRPr lang="en-US" sz="1500" dirty="0">
              <a:latin typeface="华文细黑"/>
              <a:ea typeface="华文细黑"/>
              <a:cs typeface="华文细黑"/>
            </a:endParaRPr>
          </a:p>
        </p:txBody>
      </p:sp>
      <p:cxnSp>
        <p:nvCxnSpPr>
          <p:cNvPr id="85" name="Elbow Connector 84"/>
          <p:cNvCxnSpPr>
            <a:stCxn id="76" idx="2"/>
            <a:endCxn id="38" idx="0"/>
          </p:cNvCxnSpPr>
          <p:nvPr/>
        </p:nvCxnSpPr>
        <p:spPr>
          <a:xfrm rot="16200000" flipH="1">
            <a:off x="4604222" y="4938562"/>
            <a:ext cx="313934" cy="3075"/>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362704" y="5097067"/>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打磨</a:t>
            </a:r>
            <a:endParaRPr lang="en-US" sz="1500" dirty="0">
              <a:latin typeface="华文细黑"/>
              <a:ea typeface="华文细黑"/>
              <a:cs typeface="华文细黑"/>
            </a:endParaRPr>
          </a:p>
        </p:txBody>
      </p:sp>
      <p:sp>
        <p:nvSpPr>
          <p:cNvPr id="49" name="TextBox 48"/>
          <p:cNvSpPr txBox="1"/>
          <p:nvPr/>
        </p:nvSpPr>
        <p:spPr>
          <a:xfrm>
            <a:off x="2239224" y="4454821"/>
            <a:ext cx="1029774"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水性胶水</a:t>
            </a:r>
            <a:endParaRPr lang="en-US" sz="1500" dirty="0">
              <a:latin typeface="华文细黑"/>
              <a:ea typeface="华文细黑"/>
              <a:cs typeface="华文细黑"/>
            </a:endParaRPr>
          </a:p>
        </p:txBody>
      </p:sp>
      <p:cxnSp>
        <p:nvCxnSpPr>
          <p:cNvPr id="51" name="Straight Arrow Connector 50"/>
          <p:cNvCxnSpPr>
            <a:stCxn id="49" idx="3"/>
            <a:endCxn id="76" idx="1"/>
          </p:cNvCxnSpPr>
          <p:nvPr/>
        </p:nvCxnSpPr>
        <p:spPr>
          <a:xfrm>
            <a:off x="3268998" y="4616404"/>
            <a:ext cx="1080906" cy="514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948140" y="4454821"/>
            <a:ext cx="1515197"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altLang="zh-CN" sz="1500" dirty="0">
                <a:latin typeface="华文细黑"/>
                <a:ea typeface="华文细黑"/>
                <a:cs typeface="华文细黑"/>
              </a:rPr>
              <a:t>VOC</a:t>
            </a:r>
            <a:r>
              <a:rPr lang="en-US" altLang="zh-CN" sz="1500" dirty="0">
                <a:latin typeface="华文细黑"/>
                <a:ea typeface="华文细黑"/>
                <a:cs typeface="华文细黑"/>
              </a:rPr>
              <a:t>s</a:t>
            </a:r>
            <a:endParaRPr lang="en-US" sz="1500" dirty="0">
              <a:latin typeface="华文细黑"/>
              <a:ea typeface="华文细黑"/>
              <a:cs typeface="华文细黑"/>
            </a:endParaRPr>
          </a:p>
        </p:txBody>
      </p:sp>
      <p:cxnSp>
        <p:nvCxnSpPr>
          <p:cNvPr id="59" name="Straight Arrow Connector 58"/>
          <p:cNvCxnSpPr>
            <a:stCxn id="76" idx="3"/>
            <a:endCxn id="57" idx="1"/>
          </p:cNvCxnSpPr>
          <p:nvPr/>
        </p:nvCxnSpPr>
        <p:spPr>
          <a:xfrm flipV="1">
            <a:off x="5169399" y="4616404"/>
            <a:ext cx="778741" cy="5147"/>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5" name="TextBox 17"/>
          <p:cNvSpPr txBox="1"/>
          <p:nvPr/>
        </p:nvSpPr>
        <p:spPr>
          <a:xfrm>
            <a:off x="4349903" y="2572576"/>
            <a:ext cx="819495"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机加工</a:t>
            </a:r>
            <a:endParaRPr lang="en-US" sz="1500" dirty="0">
              <a:latin typeface="华文细黑"/>
              <a:ea typeface="华文细黑"/>
              <a:cs typeface="华文细黑"/>
            </a:endParaRPr>
          </a:p>
        </p:txBody>
      </p:sp>
      <p:grpSp>
        <p:nvGrpSpPr>
          <p:cNvPr id="41" name="组合 40"/>
          <p:cNvGrpSpPr/>
          <p:nvPr/>
        </p:nvGrpSpPr>
        <p:grpSpPr>
          <a:xfrm>
            <a:off x="8943938" y="667703"/>
            <a:ext cx="914483" cy="922998"/>
            <a:chOff x="8234141" y="860288"/>
            <a:chExt cx="914483" cy="922998"/>
          </a:xfrm>
        </p:grpSpPr>
        <p:sp>
          <p:nvSpPr>
            <p:cNvPr id="74" name="TextBox 73"/>
            <p:cNvSpPr txBox="1"/>
            <p:nvPr/>
          </p:nvSpPr>
          <p:spPr>
            <a:xfrm>
              <a:off x="8234141" y="1067463"/>
              <a:ext cx="912589" cy="323165"/>
            </a:xfrm>
            <a:prstGeom prst="rect">
              <a:avLst/>
            </a:prstGeom>
            <a:noFill/>
          </p:spPr>
          <p:txBody>
            <a:bodyPr wrap="square" rtlCol="0">
              <a:spAutoFit/>
            </a:bodyPr>
            <a:lstStyle/>
            <a:p>
              <a:pPr algn="ctr"/>
              <a:r>
                <a:rPr lang="zh-CN" altLang="en-US" sz="1500" dirty="0">
                  <a:latin typeface="华文细黑"/>
                  <a:ea typeface="华文细黑"/>
                  <a:cs typeface="华文细黑"/>
                </a:rPr>
                <a:t>修边机</a:t>
              </a:r>
              <a:endParaRPr lang="en-US" sz="1500" dirty="0">
                <a:latin typeface="华文细黑"/>
                <a:ea typeface="华文细黑"/>
                <a:cs typeface="华文细黑"/>
              </a:endParaRPr>
            </a:p>
          </p:txBody>
        </p:sp>
        <p:sp>
          <p:nvSpPr>
            <p:cNvPr id="75" name="TextBox 74"/>
            <p:cNvSpPr txBox="1"/>
            <p:nvPr/>
          </p:nvSpPr>
          <p:spPr>
            <a:xfrm>
              <a:off x="8234141" y="860288"/>
              <a:ext cx="912589" cy="323165"/>
            </a:xfrm>
            <a:prstGeom prst="rect">
              <a:avLst/>
            </a:prstGeom>
            <a:noFill/>
          </p:spPr>
          <p:txBody>
            <a:bodyPr wrap="square" rtlCol="0">
              <a:spAutoFit/>
            </a:bodyPr>
            <a:lstStyle/>
            <a:p>
              <a:pPr algn="ctr"/>
              <a:r>
                <a:rPr lang="zh-CN" altLang="en-US" sz="1500" dirty="0">
                  <a:latin typeface="华文细黑"/>
                  <a:ea typeface="华文细黑"/>
                  <a:cs typeface="华文细黑"/>
                </a:rPr>
                <a:t>手拉锯</a:t>
              </a:r>
              <a:endParaRPr lang="en-US" sz="1500" dirty="0">
                <a:latin typeface="华文细黑"/>
                <a:ea typeface="华文细黑"/>
                <a:cs typeface="华文细黑"/>
              </a:endParaRPr>
            </a:p>
          </p:txBody>
        </p:sp>
        <p:grpSp>
          <p:nvGrpSpPr>
            <p:cNvPr id="27" name="组合 26"/>
            <p:cNvGrpSpPr/>
            <p:nvPr/>
          </p:nvGrpSpPr>
          <p:grpSpPr>
            <a:xfrm>
              <a:off x="8236035" y="1270758"/>
              <a:ext cx="912589" cy="512528"/>
              <a:chOff x="8243866" y="1283636"/>
              <a:chExt cx="912589" cy="512528"/>
            </a:xfrm>
          </p:grpSpPr>
          <p:sp>
            <p:nvSpPr>
              <p:cNvPr id="63" name="TextBox 73"/>
              <p:cNvSpPr txBox="1"/>
              <p:nvPr/>
            </p:nvSpPr>
            <p:spPr>
              <a:xfrm>
                <a:off x="8243866" y="1283636"/>
                <a:ext cx="912589" cy="323165"/>
              </a:xfrm>
              <a:prstGeom prst="rect">
                <a:avLst/>
              </a:prstGeom>
              <a:noFill/>
            </p:spPr>
            <p:txBody>
              <a:bodyPr wrap="square" rtlCol="0">
                <a:spAutoFit/>
              </a:bodyPr>
              <a:lstStyle/>
              <a:p>
                <a:pPr algn="ctr"/>
                <a:r>
                  <a:rPr lang="zh-CN" altLang="en-US" sz="1500" dirty="0">
                    <a:latin typeface="华文细黑"/>
                    <a:ea typeface="华文细黑"/>
                    <a:cs typeface="华文细黑"/>
                  </a:rPr>
                  <a:t>双面刨</a:t>
                </a:r>
                <a:endParaRPr lang="en-US" sz="1500" dirty="0">
                  <a:latin typeface="华文细黑"/>
                  <a:ea typeface="华文细黑"/>
                  <a:cs typeface="华文细黑"/>
                </a:endParaRPr>
              </a:p>
            </p:txBody>
          </p:sp>
          <p:sp>
            <p:nvSpPr>
              <p:cNvPr id="64" name="TextBox 73"/>
              <p:cNvSpPr txBox="1"/>
              <p:nvPr/>
            </p:nvSpPr>
            <p:spPr>
              <a:xfrm>
                <a:off x="8243866" y="1472999"/>
                <a:ext cx="912589" cy="323165"/>
              </a:xfrm>
              <a:prstGeom prst="rect">
                <a:avLst/>
              </a:prstGeom>
              <a:noFill/>
            </p:spPr>
            <p:txBody>
              <a:bodyPr wrap="square" rtlCol="0">
                <a:spAutoFit/>
              </a:bodyPr>
              <a:lstStyle/>
              <a:p>
                <a:pPr algn="ctr"/>
                <a:r>
                  <a:rPr lang="zh-CN" altLang="en-US" sz="1500" dirty="0">
                    <a:latin typeface="华文细黑"/>
                    <a:ea typeface="华文细黑"/>
                    <a:cs typeface="华文细黑"/>
                  </a:rPr>
                  <a:t>曲线锯</a:t>
                </a:r>
                <a:endParaRPr lang="en-US" sz="1500" dirty="0">
                  <a:latin typeface="华文细黑"/>
                  <a:ea typeface="华文细黑"/>
                  <a:cs typeface="华文细黑"/>
                </a:endParaRPr>
              </a:p>
            </p:txBody>
          </p:sp>
        </p:grpSp>
      </p:grpSp>
      <p:grpSp>
        <p:nvGrpSpPr>
          <p:cNvPr id="40" name="组合 39"/>
          <p:cNvGrpSpPr/>
          <p:nvPr/>
        </p:nvGrpSpPr>
        <p:grpSpPr>
          <a:xfrm>
            <a:off x="8816359" y="1765082"/>
            <a:ext cx="1113002" cy="1663383"/>
            <a:chOff x="8868121" y="2080820"/>
            <a:chExt cx="1113002" cy="1663383"/>
          </a:xfrm>
        </p:grpSpPr>
        <p:sp>
          <p:nvSpPr>
            <p:cNvPr id="72" name="TextBox 71"/>
            <p:cNvSpPr txBox="1"/>
            <p:nvPr/>
          </p:nvSpPr>
          <p:spPr>
            <a:xfrm>
              <a:off x="8872110" y="2470642"/>
              <a:ext cx="1105024" cy="323165"/>
            </a:xfrm>
            <a:prstGeom prst="rect">
              <a:avLst/>
            </a:prstGeom>
            <a:noFill/>
          </p:spPr>
          <p:txBody>
            <a:bodyPr wrap="square" rtlCol="0">
              <a:spAutoFit/>
            </a:bodyPr>
            <a:lstStyle/>
            <a:p>
              <a:pPr algn="ctr"/>
              <a:r>
                <a:rPr lang="zh-CN" altLang="en-US" sz="1500" dirty="0">
                  <a:latin typeface="华文细黑"/>
                  <a:ea typeface="华文细黑"/>
                  <a:cs typeface="华文细黑"/>
                </a:rPr>
                <a:t>双头立铣</a:t>
              </a:r>
              <a:endParaRPr lang="en-US" sz="1500" dirty="0">
                <a:latin typeface="华文细黑"/>
                <a:ea typeface="华文细黑"/>
                <a:cs typeface="华文细黑"/>
              </a:endParaRPr>
            </a:p>
          </p:txBody>
        </p:sp>
        <p:sp>
          <p:nvSpPr>
            <p:cNvPr id="73" name="TextBox 72"/>
            <p:cNvSpPr txBox="1"/>
            <p:nvPr/>
          </p:nvSpPr>
          <p:spPr>
            <a:xfrm>
              <a:off x="9014825" y="2272749"/>
              <a:ext cx="803637" cy="323165"/>
            </a:xfrm>
            <a:prstGeom prst="rect">
              <a:avLst/>
            </a:prstGeom>
            <a:noFill/>
          </p:spPr>
          <p:txBody>
            <a:bodyPr wrap="square" rtlCol="0">
              <a:spAutoFit/>
            </a:bodyPr>
            <a:lstStyle/>
            <a:p>
              <a:pPr algn="ctr"/>
              <a:r>
                <a:rPr lang="zh-CN" altLang="en-US" sz="1500" dirty="0">
                  <a:latin typeface="华文细黑"/>
                  <a:ea typeface="华文细黑"/>
                  <a:cs typeface="华文细黑"/>
                </a:rPr>
                <a:t>圆榫机</a:t>
              </a:r>
              <a:endParaRPr lang="en-US" sz="1500" dirty="0">
                <a:latin typeface="华文细黑"/>
                <a:ea typeface="华文细黑"/>
                <a:cs typeface="华文细黑"/>
              </a:endParaRPr>
            </a:p>
          </p:txBody>
        </p:sp>
        <p:grpSp>
          <p:nvGrpSpPr>
            <p:cNvPr id="39" name="组合 38"/>
            <p:cNvGrpSpPr/>
            <p:nvPr/>
          </p:nvGrpSpPr>
          <p:grpSpPr>
            <a:xfrm>
              <a:off x="8868121" y="2080820"/>
              <a:ext cx="1113002" cy="1663383"/>
              <a:chOff x="8134636" y="2033128"/>
              <a:chExt cx="1113002" cy="1663383"/>
            </a:xfrm>
          </p:grpSpPr>
          <p:sp>
            <p:nvSpPr>
              <p:cNvPr id="52" name="TextBox 51"/>
              <p:cNvSpPr txBox="1"/>
              <p:nvPr/>
            </p:nvSpPr>
            <p:spPr>
              <a:xfrm>
                <a:off x="8134636" y="3019426"/>
                <a:ext cx="1105024" cy="323165"/>
              </a:xfrm>
              <a:prstGeom prst="rect">
                <a:avLst/>
              </a:prstGeom>
              <a:noFill/>
            </p:spPr>
            <p:txBody>
              <a:bodyPr wrap="square" rtlCol="0">
                <a:spAutoFit/>
              </a:bodyPr>
              <a:lstStyle/>
              <a:p>
                <a:pPr algn="ctr"/>
                <a:r>
                  <a:rPr lang="zh-CN" altLang="en-US" sz="1500" dirty="0">
                    <a:latin typeface="华文细黑"/>
                    <a:ea typeface="华文细黑"/>
                    <a:cs typeface="华文细黑"/>
                  </a:rPr>
                  <a:t>出榫机</a:t>
                </a:r>
                <a:endParaRPr lang="en-US" sz="1500" dirty="0">
                  <a:latin typeface="华文细黑"/>
                  <a:ea typeface="华文细黑"/>
                  <a:cs typeface="华文细黑"/>
                </a:endParaRPr>
              </a:p>
            </p:txBody>
          </p:sp>
          <p:sp>
            <p:nvSpPr>
              <p:cNvPr id="53" name="TextBox 52"/>
              <p:cNvSpPr txBox="1"/>
              <p:nvPr/>
            </p:nvSpPr>
            <p:spPr>
              <a:xfrm>
                <a:off x="8142614" y="2033128"/>
                <a:ext cx="1105024" cy="323165"/>
              </a:xfrm>
              <a:prstGeom prst="rect">
                <a:avLst/>
              </a:prstGeom>
              <a:noFill/>
            </p:spPr>
            <p:txBody>
              <a:bodyPr wrap="square" rtlCol="0">
                <a:spAutoFit/>
              </a:bodyPr>
              <a:lstStyle/>
              <a:p>
                <a:pPr algn="ctr"/>
                <a:r>
                  <a:rPr lang="zh-CN" altLang="en-US" sz="1500" dirty="0">
                    <a:latin typeface="华文细黑"/>
                    <a:ea typeface="华文细黑"/>
                    <a:cs typeface="华文细黑"/>
                  </a:rPr>
                  <a:t>吊锣</a:t>
                </a:r>
                <a:endParaRPr lang="en-US" sz="1500" dirty="0">
                  <a:latin typeface="华文细黑"/>
                  <a:ea typeface="华文细黑"/>
                  <a:cs typeface="华文细黑"/>
                </a:endParaRPr>
              </a:p>
            </p:txBody>
          </p:sp>
          <p:sp>
            <p:nvSpPr>
              <p:cNvPr id="67" name="TextBox 71"/>
              <p:cNvSpPr txBox="1"/>
              <p:nvPr/>
            </p:nvSpPr>
            <p:spPr>
              <a:xfrm>
                <a:off x="8137922" y="2638677"/>
                <a:ext cx="1105024" cy="323165"/>
              </a:xfrm>
              <a:prstGeom prst="rect">
                <a:avLst/>
              </a:prstGeom>
              <a:noFill/>
            </p:spPr>
            <p:txBody>
              <a:bodyPr wrap="square" rtlCol="0">
                <a:spAutoFit/>
              </a:bodyPr>
              <a:lstStyle/>
              <a:p>
                <a:pPr algn="ctr"/>
                <a:r>
                  <a:rPr lang="zh-CN" altLang="en-US" sz="1500" dirty="0">
                    <a:latin typeface="华文细黑"/>
                    <a:ea typeface="华文细黑"/>
                    <a:cs typeface="华文细黑"/>
                  </a:rPr>
                  <a:t>单头立铣</a:t>
                </a:r>
                <a:endParaRPr lang="en-US" sz="1500" dirty="0">
                  <a:latin typeface="华文细黑"/>
                  <a:ea typeface="华文细黑"/>
                  <a:cs typeface="华文细黑"/>
                </a:endParaRPr>
              </a:p>
            </p:txBody>
          </p:sp>
          <p:sp>
            <p:nvSpPr>
              <p:cNvPr id="68" name="TextBox 71"/>
              <p:cNvSpPr txBox="1"/>
              <p:nvPr/>
            </p:nvSpPr>
            <p:spPr>
              <a:xfrm>
                <a:off x="8134636" y="2816289"/>
                <a:ext cx="1105024" cy="323165"/>
              </a:xfrm>
              <a:prstGeom prst="rect">
                <a:avLst/>
              </a:prstGeom>
              <a:noFill/>
            </p:spPr>
            <p:txBody>
              <a:bodyPr wrap="square" rtlCol="0">
                <a:spAutoFit/>
              </a:bodyPr>
              <a:lstStyle/>
              <a:p>
                <a:pPr algn="ctr"/>
                <a:r>
                  <a:rPr lang="zh-CN" altLang="en-US" sz="1500" dirty="0">
                    <a:latin typeface="华文细黑"/>
                    <a:ea typeface="华文细黑"/>
                    <a:cs typeface="华文细黑"/>
                  </a:rPr>
                  <a:t>摆槽机</a:t>
                </a:r>
                <a:endParaRPr lang="en-US" sz="1500" dirty="0">
                  <a:latin typeface="华文细黑"/>
                  <a:ea typeface="华文细黑"/>
                  <a:cs typeface="华文细黑"/>
                </a:endParaRPr>
              </a:p>
            </p:txBody>
          </p:sp>
          <p:sp>
            <p:nvSpPr>
              <p:cNvPr id="69" name="TextBox 51"/>
              <p:cNvSpPr txBox="1"/>
              <p:nvPr/>
            </p:nvSpPr>
            <p:spPr>
              <a:xfrm>
                <a:off x="8142614" y="3197038"/>
                <a:ext cx="1105024" cy="323165"/>
              </a:xfrm>
              <a:prstGeom prst="rect">
                <a:avLst/>
              </a:prstGeom>
              <a:noFill/>
            </p:spPr>
            <p:txBody>
              <a:bodyPr wrap="square" rtlCol="0">
                <a:spAutoFit/>
              </a:bodyPr>
              <a:lstStyle/>
              <a:p>
                <a:pPr algn="ctr"/>
                <a:r>
                  <a:rPr lang="zh-CN" altLang="en-US" sz="1500" dirty="0">
                    <a:latin typeface="华文细黑"/>
                    <a:ea typeface="华文细黑"/>
                    <a:cs typeface="华文细黑"/>
                  </a:rPr>
                  <a:t>台式钻床</a:t>
                </a:r>
                <a:endParaRPr lang="en-US" sz="1500" dirty="0">
                  <a:latin typeface="华文细黑"/>
                  <a:ea typeface="华文细黑"/>
                  <a:cs typeface="华文细黑"/>
                </a:endParaRPr>
              </a:p>
            </p:txBody>
          </p:sp>
          <p:sp>
            <p:nvSpPr>
              <p:cNvPr id="70" name="TextBox 51"/>
              <p:cNvSpPr txBox="1"/>
              <p:nvPr/>
            </p:nvSpPr>
            <p:spPr>
              <a:xfrm>
                <a:off x="8142614" y="3373346"/>
                <a:ext cx="1105024" cy="323165"/>
              </a:xfrm>
              <a:prstGeom prst="rect">
                <a:avLst/>
              </a:prstGeom>
              <a:noFill/>
            </p:spPr>
            <p:txBody>
              <a:bodyPr wrap="square" rtlCol="0">
                <a:spAutoFit/>
              </a:bodyPr>
              <a:lstStyle/>
              <a:p>
                <a:pPr algn="ctr"/>
                <a:r>
                  <a:rPr lang="zh-CN" altLang="en-US" sz="1500" dirty="0">
                    <a:latin typeface="华文细黑"/>
                    <a:ea typeface="华文细黑"/>
                    <a:cs typeface="华文细黑"/>
                  </a:rPr>
                  <a:t>推台锯</a:t>
                </a:r>
                <a:endParaRPr lang="en-US" sz="1500" dirty="0">
                  <a:latin typeface="华文细黑"/>
                  <a:ea typeface="华文细黑"/>
                  <a:cs typeface="华文细黑"/>
                </a:endParaRPr>
              </a:p>
            </p:txBody>
          </p:sp>
        </p:grpSp>
      </p:grpSp>
      <p:grpSp>
        <p:nvGrpSpPr>
          <p:cNvPr id="42" name="组合 41"/>
          <p:cNvGrpSpPr/>
          <p:nvPr/>
        </p:nvGrpSpPr>
        <p:grpSpPr>
          <a:xfrm>
            <a:off x="8932040" y="3664426"/>
            <a:ext cx="846513" cy="563201"/>
            <a:chOff x="8306121" y="4117750"/>
            <a:chExt cx="846513" cy="563201"/>
          </a:xfrm>
        </p:grpSpPr>
        <p:sp>
          <p:nvSpPr>
            <p:cNvPr id="62" name="TextBox 61"/>
            <p:cNvSpPr txBox="1"/>
            <p:nvPr/>
          </p:nvSpPr>
          <p:spPr>
            <a:xfrm>
              <a:off x="8306121" y="4117750"/>
              <a:ext cx="840609" cy="323165"/>
            </a:xfrm>
            <a:prstGeom prst="rect">
              <a:avLst/>
            </a:prstGeom>
            <a:noFill/>
          </p:spPr>
          <p:txBody>
            <a:bodyPr wrap="square" rtlCol="0">
              <a:spAutoFit/>
            </a:bodyPr>
            <a:lstStyle/>
            <a:p>
              <a:pPr algn="ctr"/>
              <a:r>
                <a:rPr lang="zh-CN" altLang="en-US" sz="1500" dirty="0">
                  <a:latin typeface="华文细黑"/>
                  <a:ea typeface="华文细黑"/>
                  <a:cs typeface="华文细黑"/>
                </a:rPr>
                <a:t>手压砂</a:t>
              </a:r>
              <a:endParaRPr lang="en-US" sz="1500" dirty="0">
                <a:latin typeface="华文细黑"/>
                <a:ea typeface="华文细黑"/>
                <a:cs typeface="华文细黑"/>
              </a:endParaRPr>
            </a:p>
          </p:txBody>
        </p:sp>
        <p:sp>
          <p:nvSpPr>
            <p:cNvPr id="71" name="TextBox 61"/>
            <p:cNvSpPr txBox="1"/>
            <p:nvPr/>
          </p:nvSpPr>
          <p:spPr>
            <a:xfrm>
              <a:off x="8312025" y="4357786"/>
              <a:ext cx="840609" cy="323165"/>
            </a:xfrm>
            <a:prstGeom prst="rect">
              <a:avLst/>
            </a:prstGeom>
            <a:noFill/>
          </p:spPr>
          <p:txBody>
            <a:bodyPr wrap="square" rtlCol="0">
              <a:spAutoFit/>
            </a:bodyPr>
            <a:lstStyle/>
            <a:p>
              <a:pPr algn="ctr"/>
              <a:r>
                <a:rPr lang="zh-CN" altLang="en-US" sz="1500" dirty="0">
                  <a:latin typeface="华文细黑"/>
                  <a:ea typeface="华文细黑"/>
                  <a:cs typeface="华文细黑"/>
                </a:rPr>
                <a:t>振动砂</a:t>
              </a:r>
              <a:endParaRPr lang="en-US" sz="1500" dirty="0">
                <a:latin typeface="华文细黑"/>
                <a:ea typeface="华文细黑"/>
                <a:cs typeface="华文细黑"/>
              </a:endParaRPr>
            </a:p>
          </p:txBody>
        </p:sp>
      </p:grpSp>
      <p:sp>
        <p:nvSpPr>
          <p:cNvPr id="78" name="TextBox 61"/>
          <p:cNvSpPr txBox="1"/>
          <p:nvPr/>
        </p:nvSpPr>
        <p:spPr>
          <a:xfrm>
            <a:off x="8826944" y="4503084"/>
            <a:ext cx="1075874" cy="323165"/>
          </a:xfrm>
          <a:prstGeom prst="rect">
            <a:avLst/>
          </a:prstGeom>
          <a:noFill/>
        </p:spPr>
        <p:txBody>
          <a:bodyPr wrap="square" rtlCol="0">
            <a:spAutoFit/>
          </a:bodyPr>
          <a:lstStyle/>
          <a:p>
            <a:pPr algn="ctr"/>
            <a:r>
              <a:rPr lang="zh-CN" altLang="en-US" sz="1500" dirty="0">
                <a:latin typeface="华文细黑"/>
                <a:ea typeface="华文细黑"/>
                <a:cs typeface="华文细黑"/>
              </a:rPr>
              <a:t>手动安装</a:t>
            </a:r>
            <a:endParaRPr lang="en-US" sz="1500" dirty="0">
              <a:latin typeface="华文细黑"/>
              <a:ea typeface="华文细黑"/>
              <a:cs typeface="华文细黑"/>
            </a:endParaRPr>
          </a:p>
        </p:txBody>
      </p:sp>
      <p:sp>
        <p:nvSpPr>
          <p:cNvPr id="79" name="TextBox 61"/>
          <p:cNvSpPr txBox="1"/>
          <p:nvPr/>
        </p:nvSpPr>
        <p:spPr>
          <a:xfrm>
            <a:off x="8824337" y="5062210"/>
            <a:ext cx="1075874" cy="323165"/>
          </a:xfrm>
          <a:prstGeom prst="rect">
            <a:avLst/>
          </a:prstGeom>
          <a:noFill/>
        </p:spPr>
        <p:txBody>
          <a:bodyPr wrap="square" rtlCol="0">
            <a:spAutoFit/>
          </a:bodyPr>
          <a:lstStyle/>
          <a:p>
            <a:pPr algn="ctr"/>
            <a:r>
              <a:rPr lang="zh-CN" altLang="en-US" sz="1500" dirty="0">
                <a:latin typeface="华文细黑"/>
                <a:ea typeface="华文细黑"/>
                <a:cs typeface="华文细黑"/>
              </a:rPr>
              <a:t>小打磨机</a:t>
            </a:r>
            <a:endParaRPr lang="en-US" sz="1500" dirty="0">
              <a:latin typeface="华文细黑"/>
              <a:ea typeface="华文细黑"/>
              <a:cs typeface="华文细黑"/>
            </a:endParaRPr>
          </a:p>
        </p:txBody>
      </p:sp>
      <p:sp>
        <p:nvSpPr>
          <p:cNvPr id="83" name="TextBox 23"/>
          <p:cNvSpPr txBox="1"/>
          <p:nvPr/>
        </p:nvSpPr>
        <p:spPr>
          <a:xfrm>
            <a:off x="5948141" y="3775534"/>
            <a:ext cx="1515197"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粉尘</a:t>
            </a:r>
            <a:endParaRPr lang="en-US" sz="1500" dirty="0">
              <a:latin typeface="华文细黑"/>
              <a:ea typeface="华文细黑"/>
              <a:cs typeface="华文细黑"/>
            </a:endParaRPr>
          </a:p>
        </p:txBody>
      </p:sp>
      <p:cxnSp>
        <p:nvCxnSpPr>
          <p:cNvPr id="84" name="Straight Arrow Connector 58"/>
          <p:cNvCxnSpPr>
            <a:stCxn id="20" idx="3"/>
            <a:endCxn id="83" idx="1"/>
          </p:cNvCxnSpPr>
          <p:nvPr/>
        </p:nvCxnSpPr>
        <p:spPr>
          <a:xfrm>
            <a:off x="5169399" y="3937117"/>
            <a:ext cx="778742"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58"/>
          <p:cNvCxnSpPr>
            <a:stCxn id="14" idx="3"/>
            <a:endCxn id="24" idx="1"/>
          </p:cNvCxnSpPr>
          <p:nvPr/>
        </p:nvCxnSpPr>
        <p:spPr>
          <a:xfrm>
            <a:off x="5169400" y="1189719"/>
            <a:ext cx="77874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89" name="TextBox 23"/>
          <p:cNvSpPr txBox="1"/>
          <p:nvPr/>
        </p:nvSpPr>
        <p:spPr>
          <a:xfrm>
            <a:off x="5948141" y="2572171"/>
            <a:ext cx="1515197"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粉尘、边角料</a:t>
            </a:r>
            <a:endParaRPr lang="en-US" sz="1500" dirty="0">
              <a:latin typeface="华文细黑"/>
              <a:ea typeface="华文细黑"/>
              <a:cs typeface="华文细黑"/>
            </a:endParaRPr>
          </a:p>
        </p:txBody>
      </p:sp>
      <p:cxnSp>
        <p:nvCxnSpPr>
          <p:cNvPr id="90" name="Straight Arrow Connector 58"/>
          <p:cNvCxnSpPr>
            <a:stCxn id="55" idx="3"/>
            <a:endCxn id="89" idx="1"/>
          </p:cNvCxnSpPr>
          <p:nvPr/>
        </p:nvCxnSpPr>
        <p:spPr>
          <a:xfrm flipV="1">
            <a:off x="5169398" y="2733754"/>
            <a:ext cx="778743" cy="405"/>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60"/>
          <p:cNvCxnSpPr>
            <a:stCxn id="38" idx="2"/>
            <a:endCxn id="81" idx="0"/>
          </p:cNvCxnSpPr>
          <p:nvPr/>
        </p:nvCxnSpPr>
        <p:spPr>
          <a:xfrm flipH="1">
            <a:off x="4766051" y="5420232"/>
            <a:ext cx="6401" cy="5199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4" name="圆角矩形 53"/>
          <p:cNvSpPr/>
          <p:nvPr/>
        </p:nvSpPr>
        <p:spPr>
          <a:xfrm>
            <a:off x="87311" y="49397"/>
            <a:ext cx="1916482" cy="701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实木家具工艺</a:t>
            </a:r>
          </a:p>
        </p:txBody>
      </p:sp>
    </p:spTree>
    <p:extLst>
      <p:ext uri="{BB962C8B-B14F-4D97-AF65-F5344CB8AC3E}">
        <p14:creationId xmlns:p14="http://schemas.microsoft.com/office/powerpoint/2010/main" val="2563377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5830719"/>
            <a:ext cx="12192000" cy="2462213"/>
          </a:xfrm>
          <a:prstGeom prst="rect">
            <a:avLst/>
          </a:prstGeom>
        </p:spPr>
        <p:txBody>
          <a:bodyPr wrap="square">
            <a:spAutoFit/>
          </a:bodyPr>
          <a:lstStyle/>
          <a:p>
            <a:r>
              <a:rPr lang="zh-CN" altLang="zh-CN" sz="1400" dirty="0">
                <a:solidFill>
                  <a:srgbClr val="FF0000"/>
                </a:solidFill>
              </a:rPr>
              <a:t>项目将外购的</a:t>
            </a:r>
            <a:r>
              <a:rPr lang="en-US" altLang="zh-CN" sz="1400" dirty="0">
                <a:solidFill>
                  <a:srgbClr val="FF0000"/>
                </a:solidFill>
              </a:rPr>
              <a:t>PE</a:t>
            </a:r>
            <a:r>
              <a:rPr lang="zh-CN" altLang="en-US" sz="1400" dirty="0">
                <a:solidFill>
                  <a:srgbClr val="FF0000"/>
                </a:solidFill>
              </a:rPr>
              <a:t>粒料</a:t>
            </a:r>
            <a:r>
              <a:rPr lang="zh-CN" altLang="zh-CN" sz="1400" dirty="0">
                <a:solidFill>
                  <a:srgbClr val="FF0000"/>
                </a:solidFill>
              </a:rPr>
              <a:t>、</a:t>
            </a:r>
            <a:r>
              <a:rPr lang="zh-CN" altLang="en-US" sz="1400" dirty="0">
                <a:solidFill>
                  <a:srgbClr val="FF0000"/>
                </a:solidFill>
              </a:rPr>
              <a:t>硫酸钙粉、硫酸钡粉</a:t>
            </a:r>
            <a:r>
              <a:rPr lang="zh-CN" altLang="zh-CN" sz="1400" dirty="0">
                <a:solidFill>
                  <a:srgbClr val="FF0000"/>
                </a:solidFill>
              </a:rPr>
              <a:t>和</a:t>
            </a:r>
            <a:r>
              <a:rPr lang="zh-CN" altLang="en-US" sz="1400" dirty="0">
                <a:solidFill>
                  <a:srgbClr val="FF0000"/>
                </a:solidFill>
              </a:rPr>
              <a:t>色</a:t>
            </a:r>
            <a:r>
              <a:rPr lang="zh-CN" altLang="zh-CN" sz="1400" dirty="0">
                <a:solidFill>
                  <a:srgbClr val="FF0000"/>
                </a:solidFill>
              </a:rPr>
              <a:t>料等原辅材料按照一定的比例投入到混料机中进行混料，混合均匀后转移至挤出机的料槽内，经热熔挤出成线条状、再通过水直接冷却，并分切成所需要的粒状。拉粒成型的塑料粒通过注塑机进行试验检测，检测产品的使用性能，经检测合格后即可成为产品。</a:t>
            </a:r>
            <a:endParaRPr lang="en-US" altLang="zh-CN" sz="1400" dirty="0">
              <a:solidFill>
                <a:srgbClr val="FF0000"/>
              </a:solidFill>
            </a:endParaRPr>
          </a:p>
          <a:p>
            <a:r>
              <a:rPr lang="zh-CN" altLang="zh-CN" sz="1400" dirty="0">
                <a:solidFill>
                  <a:srgbClr val="FF0000"/>
                </a:solidFill>
              </a:rPr>
              <a:t>挤出拉粒工序全部使用新料，运行时产生的边角料和次品通过破碎机破碎后回用，破碎工序会产生少量的粉尘。原材料中</a:t>
            </a:r>
            <a:r>
              <a:rPr lang="en-US" altLang="zh-CN" sz="1400" dirty="0">
                <a:solidFill>
                  <a:srgbClr val="FF0000"/>
                </a:solidFill>
              </a:rPr>
              <a:t>PE</a:t>
            </a:r>
            <a:r>
              <a:rPr lang="zh-CN" altLang="zh-CN" sz="1400" dirty="0">
                <a:solidFill>
                  <a:srgbClr val="FF0000"/>
                </a:solidFill>
              </a:rPr>
              <a:t>均是固体粒料，</a:t>
            </a:r>
            <a:r>
              <a:rPr lang="zh-CN" altLang="en-US" sz="1400" dirty="0">
                <a:solidFill>
                  <a:srgbClr val="FF0000"/>
                </a:solidFill>
              </a:rPr>
              <a:t>其他进料为</a:t>
            </a:r>
            <a:r>
              <a:rPr lang="zh-CN" altLang="zh-CN" sz="1400" dirty="0">
                <a:solidFill>
                  <a:srgbClr val="FF0000"/>
                </a:solidFill>
              </a:rPr>
              <a:t>粉料，投料时会产生少量的粉尘。混合机操作时密封操作，混合过程中基本不会有粉尘外逸至车间。</a:t>
            </a:r>
          </a:p>
          <a:p>
            <a:r>
              <a:rPr lang="zh-CN" altLang="zh-CN" sz="1400" dirty="0">
                <a:solidFill>
                  <a:srgbClr val="FF0000"/>
                </a:solidFill>
              </a:rPr>
              <a:t>挤出机加热温度是</a:t>
            </a:r>
            <a:r>
              <a:rPr lang="en-US" altLang="zh-CN" sz="1400" dirty="0">
                <a:solidFill>
                  <a:srgbClr val="FF0000"/>
                </a:solidFill>
              </a:rPr>
              <a:t>200</a:t>
            </a:r>
            <a:r>
              <a:rPr lang="zh-CN" altLang="zh-CN" sz="1400" dirty="0">
                <a:solidFill>
                  <a:srgbClr val="FF0000"/>
                </a:solidFill>
              </a:rPr>
              <a:t>～</a:t>
            </a:r>
            <a:r>
              <a:rPr lang="en-US" altLang="zh-CN" sz="1400" dirty="0">
                <a:solidFill>
                  <a:srgbClr val="FF0000"/>
                </a:solidFill>
              </a:rPr>
              <a:t>220</a:t>
            </a:r>
            <a:r>
              <a:rPr lang="zh-CN" altLang="zh-CN" sz="1400" dirty="0">
                <a:solidFill>
                  <a:srgbClr val="FF0000"/>
                </a:solidFill>
              </a:rPr>
              <a:t>℃，挤出塑料线条需要使用水对其降温冷却。冷却水通过冷却塔冷却后循环使用，少量的外排。同时由于冷却水在高温下蒸发，需适当地加入新鲜水补充因蒸发而损失的水分。</a:t>
            </a:r>
          </a:p>
          <a:p>
            <a:r>
              <a:rPr lang="en-US" altLang="zh-CN" sz="1400" b="1" dirty="0">
                <a:solidFill>
                  <a:srgbClr val="FF0000"/>
                </a:solidFill>
              </a:rPr>
              <a:t>PE</a:t>
            </a:r>
            <a:r>
              <a:rPr lang="zh-CN" altLang="zh-CN" sz="1400" b="1" dirty="0">
                <a:solidFill>
                  <a:srgbClr val="FF0000"/>
                </a:solidFill>
              </a:rPr>
              <a:t>：</a:t>
            </a:r>
            <a:r>
              <a:rPr lang="zh-CN" altLang="zh-CN" sz="1400" dirty="0">
                <a:solidFill>
                  <a:srgbClr val="FF0000"/>
                </a:solidFill>
              </a:rPr>
              <a:t>是聚乙烯的简称，是一种典型的</a:t>
            </a:r>
            <a:r>
              <a:rPr lang="en-US" altLang="zh-CN" sz="1400" dirty="0" err="1">
                <a:solidFill>
                  <a:srgbClr val="FF0000"/>
                </a:solidFill>
              </a:rPr>
              <a:t>热塑性塑料</a:t>
            </a:r>
            <a:r>
              <a:rPr lang="zh-CN" altLang="zh-CN" sz="1400" dirty="0">
                <a:solidFill>
                  <a:srgbClr val="FF0000"/>
                </a:solidFill>
              </a:rPr>
              <a:t>，是无臭、无味、无毒的可燃性白色固体。聚乙烯具有优良的耐低温性能，化学稳定性好。</a:t>
            </a:r>
            <a:r>
              <a:rPr lang="en-US" altLang="zh-CN" sz="1400" dirty="0">
                <a:solidFill>
                  <a:srgbClr val="FF0000"/>
                </a:solidFill>
              </a:rPr>
              <a:t>PE</a:t>
            </a:r>
            <a:r>
              <a:rPr lang="zh-CN" altLang="zh-CN" sz="1400" dirty="0">
                <a:solidFill>
                  <a:srgbClr val="FF0000"/>
                </a:solidFill>
              </a:rPr>
              <a:t>常用于吹塑、挤出、注射成型等方法加工，广泛应用于</a:t>
            </a:r>
            <a:r>
              <a:rPr lang="en-US" altLang="zh-CN" sz="1400" dirty="0" err="1">
                <a:solidFill>
                  <a:srgbClr val="FF0000"/>
                </a:solidFill>
              </a:rPr>
              <a:t>制造薄膜</a:t>
            </a:r>
            <a:r>
              <a:rPr lang="zh-CN" altLang="zh-CN" sz="1400" dirty="0">
                <a:solidFill>
                  <a:srgbClr val="FF0000"/>
                </a:solidFill>
              </a:rPr>
              <a:t>、中空制品、纤维和日用杂品等。</a:t>
            </a:r>
          </a:p>
          <a:p>
            <a:r>
              <a:rPr lang="zh-CN" altLang="en-US" sz="1400" dirty="0">
                <a:solidFill>
                  <a:srgbClr val="FF0000"/>
                </a:solidFill>
              </a:rPr>
              <a:t>色粉：</a:t>
            </a:r>
            <a:r>
              <a:rPr lang="zh-CN" altLang="zh-CN" sz="1400" dirty="0">
                <a:solidFill>
                  <a:srgbClr val="FF0000"/>
                </a:solidFill>
              </a:rPr>
              <a:t>外观为粉体状，项目主要使用不含重金属的无机颜料和有机颜料。</a:t>
            </a:r>
            <a:endParaRPr lang="en-US" altLang="zh-CN" sz="1400" dirty="0">
              <a:solidFill>
                <a:srgbClr val="FF0000"/>
              </a:solidFill>
            </a:endParaRPr>
          </a:p>
          <a:p>
            <a:r>
              <a:rPr lang="zh-CN" altLang="en-US" sz="1400" dirty="0">
                <a:solidFill>
                  <a:srgbClr val="FF0000"/>
                </a:solidFill>
              </a:rPr>
              <a:t>碳酸钙粉：在塑料制品中添加碳酸钙，能在减少数值收缩率，提高塑料制品尺寸的稳定性、硬度和刚性等。</a:t>
            </a:r>
            <a:endParaRPr lang="en-US" altLang="zh-CN" sz="1400" dirty="0">
              <a:solidFill>
                <a:srgbClr val="FF0000"/>
              </a:solidFill>
            </a:endParaRPr>
          </a:p>
          <a:p>
            <a:r>
              <a:rPr lang="zh-CN" altLang="en-US" sz="1400" dirty="0">
                <a:solidFill>
                  <a:srgbClr val="FF0000"/>
                </a:solidFill>
              </a:rPr>
              <a:t>硫酸钡粉：添加硫酸钡能提高颜料在塑料制品中的分散性，降低颜料用量。</a:t>
            </a:r>
            <a:endParaRPr lang="en-US" altLang="zh-CN" sz="1400" dirty="0">
              <a:solidFill>
                <a:srgbClr val="FF0000"/>
              </a:solidFill>
            </a:endParaRPr>
          </a:p>
        </p:txBody>
      </p:sp>
      <p:grpSp>
        <p:nvGrpSpPr>
          <p:cNvPr id="107" name="组合 106"/>
          <p:cNvGrpSpPr/>
          <p:nvPr/>
        </p:nvGrpSpPr>
        <p:grpSpPr>
          <a:xfrm>
            <a:off x="2186277" y="227617"/>
            <a:ext cx="7234487" cy="5603102"/>
            <a:chOff x="1807905" y="148789"/>
            <a:chExt cx="7234487" cy="5603102"/>
          </a:xfrm>
        </p:grpSpPr>
        <p:grpSp>
          <p:nvGrpSpPr>
            <p:cNvPr id="16" name="组合 15"/>
            <p:cNvGrpSpPr/>
            <p:nvPr/>
          </p:nvGrpSpPr>
          <p:grpSpPr>
            <a:xfrm>
              <a:off x="1807905" y="148789"/>
              <a:ext cx="7234487" cy="5603102"/>
              <a:chOff x="1837354" y="-159884"/>
              <a:chExt cx="7234487" cy="5603102"/>
            </a:xfrm>
          </p:grpSpPr>
          <p:grpSp>
            <p:nvGrpSpPr>
              <p:cNvPr id="109" name="组合 108"/>
              <p:cNvGrpSpPr/>
              <p:nvPr/>
            </p:nvGrpSpPr>
            <p:grpSpPr>
              <a:xfrm>
                <a:off x="1837354" y="-159884"/>
                <a:ext cx="7234487" cy="5603102"/>
                <a:chOff x="2053922" y="-171915"/>
                <a:chExt cx="7234487" cy="5603102"/>
              </a:xfrm>
            </p:grpSpPr>
            <p:grpSp>
              <p:nvGrpSpPr>
                <p:cNvPr id="3" name="组合 2"/>
                <p:cNvGrpSpPr/>
                <p:nvPr/>
              </p:nvGrpSpPr>
              <p:grpSpPr>
                <a:xfrm>
                  <a:off x="2053922" y="-171915"/>
                  <a:ext cx="7234487" cy="5603102"/>
                  <a:chOff x="1838178" y="318249"/>
                  <a:chExt cx="7234487" cy="5603102"/>
                </a:xfrm>
              </p:grpSpPr>
              <p:grpSp>
                <p:nvGrpSpPr>
                  <p:cNvPr id="88" name="Group 87"/>
                  <p:cNvGrpSpPr/>
                  <p:nvPr/>
                </p:nvGrpSpPr>
                <p:grpSpPr>
                  <a:xfrm>
                    <a:off x="1838178" y="318249"/>
                    <a:ext cx="7211486" cy="5603102"/>
                    <a:chOff x="588288" y="222842"/>
                    <a:chExt cx="7211486" cy="5603102"/>
                  </a:xfrm>
                </p:grpSpPr>
                <p:sp>
                  <p:nvSpPr>
                    <p:cNvPr id="9" name="TextBox 8"/>
                    <p:cNvSpPr txBox="1"/>
                    <p:nvPr/>
                  </p:nvSpPr>
                  <p:spPr>
                    <a:xfrm>
                      <a:off x="935542" y="222842"/>
                      <a:ext cx="942789"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原材料</a:t>
                      </a:r>
                      <a:endParaRPr lang="en-US" sz="1500" dirty="0">
                        <a:latin typeface="华文细黑"/>
                        <a:ea typeface="华文细黑"/>
                        <a:cs typeface="华文细黑"/>
                      </a:endParaRPr>
                    </a:p>
                  </p:txBody>
                </p:sp>
                <p:sp>
                  <p:nvSpPr>
                    <p:cNvPr id="10" name="TextBox 9"/>
                    <p:cNvSpPr txBox="1"/>
                    <p:nvPr/>
                  </p:nvSpPr>
                  <p:spPr>
                    <a:xfrm>
                      <a:off x="6693454" y="222842"/>
                      <a:ext cx="1023361" cy="323165"/>
                    </a:xfrm>
                    <a:prstGeom prst="rect">
                      <a:avLst/>
                    </a:prstGeom>
                    <a:noFill/>
                  </p:spPr>
                  <p:txBody>
                    <a:bodyPr wrap="square" rtlCol="0">
                      <a:spAutoFit/>
                    </a:bodyPr>
                    <a:lstStyle/>
                    <a:p>
                      <a:pPr algn="ctr"/>
                      <a:r>
                        <a:rPr lang="zh-CN" altLang="en-US" sz="1500" dirty="0">
                          <a:latin typeface="华文细黑"/>
                          <a:ea typeface="华文细黑"/>
                          <a:cs typeface="华文细黑"/>
                        </a:rPr>
                        <a:t>设备</a:t>
                      </a:r>
                      <a:endParaRPr lang="en-US" sz="1500" dirty="0">
                        <a:latin typeface="华文细黑"/>
                        <a:ea typeface="华文细黑"/>
                        <a:cs typeface="华文细黑"/>
                      </a:endParaRPr>
                    </a:p>
                  </p:txBody>
                </p:sp>
                <p:sp>
                  <p:nvSpPr>
                    <p:cNvPr id="11" name="TextBox 10"/>
                    <p:cNvSpPr txBox="1"/>
                    <p:nvPr/>
                  </p:nvSpPr>
                  <p:spPr>
                    <a:xfrm>
                      <a:off x="4913595" y="222842"/>
                      <a:ext cx="819495" cy="323165"/>
                    </a:xfrm>
                    <a:prstGeom prst="rect">
                      <a:avLst/>
                    </a:prstGeom>
                    <a:noFill/>
                  </p:spPr>
                  <p:txBody>
                    <a:bodyPr wrap="square" rtlCol="0">
                      <a:spAutoFit/>
                    </a:bodyPr>
                    <a:lstStyle/>
                    <a:p>
                      <a:pPr algn="ctr"/>
                      <a:r>
                        <a:rPr lang="zh-CN" altLang="en-US" sz="1500" dirty="0">
                          <a:latin typeface="华文细黑"/>
                          <a:ea typeface="华文细黑"/>
                          <a:cs typeface="华文细黑"/>
                        </a:rPr>
                        <a:t>污染</a:t>
                      </a:r>
                      <a:endParaRPr lang="en-US" sz="1500" dirty="0">
                        <a:latin typeface="华文细黑"/>
                        <a:ea typeface="华文细黑"/>
                        <a:cs typeface="华文细黑"/>
                      </a:endParaRPr>
                    </a:p>
                  </p:txBody>
                </p:sp>
                <p:sp>
                  <p:nvSpPr>
                    <p:cNvPr id="12" name="TextBox 11"/>
                    <p:cNvSpPr txBox="1"/>
                    <p:nvPr/>
                  </p:nvSpPr>
                  <p:spPr>
                    <a:xfrm>
                      <a:off x="3133736" y="222842"/>
                      <a:ext cx="819495" cy="323165"/>
                    </a:xfrm>
                    <a:prstGeom prst="rect">
                      <a:avLst/>
                    </a:prstGeom>
                    <a:noFill/>
                    <a:ln>
                      <a:solidFill>
                        <a:srgbClr val="FFFFFF"/>
                      </a:solidFill>
                    </a:ln>
                  </p:spPr>
                  <p:txBody>
                    <a:bodyPr wrap="square" rtlCol="0">
                      <a:spAutoFit/>
                    </a:bodyPr>
                    <a:lstStyle/>
                    <a:p>
                      <a:pPr algn="ctr"/>
                      <a:r>
                        <a:rPr lang="zh-CN" altLang="en-US" sz="1500" dirty="0">
                          <a:latin typeface="华文细黑"/>
                          <a:ea typeface="华文细黑"/>
                          <a:cs typeface="华文细黑"/>
                        </a:rPr>
                        <a:t>工艺</a:t>
                      </a:r>
                      <a:endParaRPr lang="en-US" sz="1500" dirty="0">
                        <a:latin typeface="华文细黑"/>
                        <a:ea typeface="华文细黑"/>
                        <a:cs typeface="华文细黑"/>
                      </a:endParaRPr>
                    </a:p>
                  </p:txBody>
                </p:sp>
                <p:sp>
                  <p:nvSpPr>
                    <p:cNvPr id="15" name="TextBox 14"/>
                    <p:cNvSpPr txBox="1"/>
                    <p:nvPr/>
                  </p:nvSpPr>
                  <p:spPr>
                    <a:xfrm>
                      <a:off x="588288" y="1586369"/>
                      <a:ext cx="1290043"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各种原材料</a:t>
                      </a:r>
                      <a:endParaRPr lang="en-US" sz="1500" dirty="0">
                        <a:latin typeface="华文细黑"/>
                        <a:ea typeface="华文细黑"/>
                        <a:cs typeface="华文细黑"/>
                      </a:endParaRPr>
                    </a:p>
                  </p:txBody>
                </p:sp>
                <p:sp>
                  <p:nvSpPr>
                    <p:cNvPr id="18" name="TextBox 17"/>
                    <p:cNvSpPr txBox="1"/>
                    <p:nvPr/>
                  </p:nvSpPr>
                  <p:spPr>
                    <a:xfrm>
                      <a:off x="2962160" y="1586369"/>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混料</a:t>
                      </a:r>
                      <a:endParaRPr lang="en-US" sz="1500" dirty="0">
                        <a:latin typeface="华文细黑"/>
                        <a:ea typeface="华文细黑"/>
                        <a:cs typeface="华文细黑"/>
                      </a:endParaRPr>
                    </a:p>
                  </p:txBody>
                </p:sp>
                <p:sp>
                  <p:nvSpPr>
                    <p:cNvPr id="23" name="TextBox 22"/>
                    <p:cNvSpPr txBox="1"/>
                    <p:nvPr/>
                  </p:nvSpPr>
                  <p:spPr>
                    <a:xfrm>
                      <a:off x="4643751" y="1588308"/>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粉尘、噪声</a:t>
                      </a:r>
                      <a:endParaRPr lang="en-US" sz="1500" dirty="0">
                        <a:latin typeface="华文细黑"/>
                        <a:ea typeface="华文细黑"/>
                        <a:cs typeface="华文细黑"/>
                      </a:endParaRPr>
                    </a:p>
                  </p:txBody>
                </p:sp>
                <p:cxnSp>
                  <p:nvCxnSpPr>
                    <p:cNvPr id="33" name="Straight Arrow Connector 32"/>
                    <p:cNvCxnSpPr>
                      <a:cxnSpLocks/>
                      <a:stCxn id="15" idx="3"/>
                      <a:endCxn id="18" idx="1"/>
                    </p:cNvCxnSpPr>
                    <p:nvPr/>
                  </p:nvCxnSpPr>
                  <p:spPr>
                    <a:xfrm>
                      <a:off x="1878331" y="1747952"/>
                      <a:ext cx="1083829"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cxnSpLocks/>
                      <a:stCxn id="55" idx="2"/>
                      <a:endCxn id="40" idx="0"/>
                    </p:cNvCxnSpPr>
                    <p:nvPr/>
                  </p:nvCxnSpPr>
                  <p:spPr>
                    <a:xfrm>
                      <a:off x="3549349" y="2533551"/>
                      <a:ext cx="0" cy="28418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6564494" y="1594022"/>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混料机</a:t>
                      </a:r>
                      <a:endParaRPr lang="en-US" sz="1500" dirty="0">
                        <a:latin typeface="华文细黑"/>
                        <a:ea typeface="华文细黑"/>
                        <a:cs typeface="华文细黑"/>
                      </a:endParaRPr>
                    </a:p>
                  </p:txBody>
                </p:sp>
                <p:sp>
                  <p:nvSpPr>
                    <p:cNvPr id="81" name="TextBox 80"/>
                    <p:cNvSpPr txBox="1"/>
                    <p:nvPr/>
                  </p:nvSpPr>
                  <p:spPr>
                    <a:xfrm>
                      <a:off x="2962157" y="5502779"/>
                      <a:ext cx="1174376"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成品</a:t>
                      </a:r>
                      <a:endParaRPr lang="en-US" sz="1500" dirty="0">
                        <a:latin typeface="华文细黑"/>
                        <a:ea typeface="华文细黑"/>
                        <a:cs typeface="华文细黑"/>
                      </a:endParaRPr>
                    </a:p>
                  </p:txBody>
                </p:sp>
              </p:grpSp>
              <p:sp>
                <p:nvSpPr>
                  <p:cNvPr id="55" name="TextBox 17"/>
                  <p:cNvSpPr txBox="1"/>
                  <p:nvPr/>
                </p:nvSpPr>
                <p:spPr>
                  <a:xfrm>
                    <a:off x="4212050" y="2305793"/>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挤出</a:t>
                    </a:r>
                    <a:endParaRPr lang="en-US" sz="1500" dirty="0">
                      <a:latin typeface="华文细黑"/>
                      <a:ea typeface="华文细黑"/>
                      <a:cs typeface="华文细黑"/>
                    </a:endParaRPr>
                  </a:p>
                </p:txBody>
              </p:sp>
              <p:cxnSp>
                <p:nvCxnSpPr>
                  <p:cNvPr id="56" name="Straight Arrow Connector 36"/>
                  <p:cNvCxnSpPr>
                    <a:cxnSpLocks/>
                    <a:stCxn id="18" idx="2"/>
                    <a:endCxn id="55" idx="0"/>
                  </p:cNvCxnSpPr>
                  <p:nvPr/>
                </p:nvCxnSpPr>
                <p:spPr>
                  <a:xfrm>
                    <a:off x="4799239" y="2004941"/>
                    <a:ext cx="0" cy="30085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43"/>
                  <p:cNvCxnSpPr>
                    <a:cxnSpLocks/>
                    <a:stCxn id="18" idx="3"/>
                    <a:endCxn id="23" idx="1"/>
                  </p:cNvCxnSpPr>
                  <p:nvPr/>
                </p:nvCxnSpPr>
                <p:spPr>
                  <a:xfrm>
                    <a:off x="5386427" y="1843359"/>
                    <a:ext cx="507214" cy="193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 name="TextBox 72"/>
                  <p:cNvSpPr txBox="1"/>
                  <p:nvPr/>
                </p:nvSpPr>
                <p:spPr>
                  <a:xfrm>
                    <a:off x="7837385" y="2913144"/>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冷却塔</a:t>
                    </a:r>
                    <a:endParaRPr lang="en-US" altLang="zh-CN" sz="1500" dirty="0">
                      <a:latin typeface="华文细黑"/>
                      <a:ea typeface="华文细黑"/>
                      <a:cs typeface="华文细黑"/>
                    </a:endParaRPr>
                  </a:p>
                </p:txBody>
              </p:sp>
            </p:grpSp>
            <p:sp>
              <p:nvSpPr>
                <p:cNvPr id="40" name="TextBox 17"/>
                <p:cNvSpPr txBox="1"/>
                <p:nvPr/>
              </p:nvSpPr>
              <p:spPr>
                <a:xfrm>
                  <a:off x="4427794" y="2422981"/>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冷却</a:t>
                  </a:r>
                  <a:endParaRPr lang="en-US" sz="1500" dirty="0">
                    <a:latin typeface="华文细黑"/>
                    <a:ea typeface="华文细黑"/>
                    <a:cs typeface="华文细黑"/>
                  </a:endParaRPr>
                </a:p>
              </p:txBody>
            </p:sp>
            <p:cxnSp>
              <p:nvCxnSpPr>
                <p:cNvPr id="43" name="Straight Arrow Connector 60"/>
                <p:cNvCxnSpPr>
                  <a:cxnSpLocks/>
                  <a:stCxn id="40" idx="2"/>
                  <a:endCxn id="59" idx="0"/>
                </p:cNvCxnSpPr>
                <p:nvPr/>
              </p:nvCxnSpPr>
              <p:spPr>
                <a:xfrm flipH="1">
                  <a:off x="5014981" y="2746146"/>
                  <a:ext cx="2" cy="39341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4" name="组合 13"/>
              <p:cNvGrpSpPr/>
              <p:nvPr/>
            </p:nvGrpSpPr>
            <p:grpSpPr>
              <a:xfrm>
                <a:off x="5385603" y="1841158"/>
                <a:ext cx="1886777" cy="323165"/>
                <a:chOff x="5385603" y="1841158"/>
                <a:chExt cx="1886777" cy="323165"/>
              </a:xfrm>
            </p:grpSpPr>
            <p:sp>
              <p:nvSpPr>
                <p:cNvPr id="114" name="TextBox 44"/>
                <p:cNvSpPr txBox="1"/>
                <p:nvPr/>
              </p:nvSpPr>
              <p:spPr>
                <a:xfrm>
                  <a:off x="5913195" y="1841158"/>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非甲烷总烃</a:t>
                  </a:r>
                </a:p>
              </p:txBody>
            </p:sp>
            <p:cxnSp>
              <p:nvCxnSpPr>
                <p:cNvPr id="115" name="Straight Arrow Connector 43"/>
                <p:cNvCxnSpPr>
                  <a:cxnSpLocks/>
                  <a:stCxn id="55" idx="3"/>
                  <a:endCxn id="114" idx="1"/>
                </p:cNvCxnSpPr>
                <p:nvPr/>
              </p:nvCxnSpPr>
              <p:spPr>
                <a:xfrm>
                  <a:off x="5385603" y="1989243"/>
                  <a:ext cx="527592" cy="13498"/>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sp>
          <p:nvSpPr>
            <p:cNvPr id="59" name="TextBox 17"/>
            <p:cNvSpPr txBox="1"/>
            <p:nvPr/>
          </p:nvSpPr>
          <p:spPr>
            <a:xfrm>
              <a:off x="4181775" y="3460263"/>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切粒</a:t>
              </a:r>
              <a:endParaRPr lang="en-US" sz="1500" dirty="0">
                <a:latin typeface="华文细黑"/>
                <a:ea typeface="华文细黑"/>
                <a:cs typeface="华文细黑"/>
              </a:endParaRPr>
            </a:p>
          </p:txBody>
        </p:sp>
        <p:cxnSp>
          <p:nvCxnSpPr>
            <p:cNvPr id="63" name="Straight Arrow Connector 60"/>
            <p:cNvCxnSpPr>
              <a:cxnSpLocks/>
              <a:stCxn id="78" idx="2"/>
              <a:endCxn id="91" idx="0"/>
            </p:cNvCxnSpPr>
            <p:nvPr/>
          </p:nvCxnSpPr>
          <p:spPr>
            <a:xfrm flipH="1">
              <a:off x="4768962" y="4495918"/>
              <a:ext cx="1" cy="34358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8" name="TextBox 72"/>
            <p:cNvSpPr txBox="1"/>
            <p:nvPr/>
          </p:nvSpPr>
          <p:spPr>
            <a:xfrm>
              <a:off x="7807112" y="3495907"/>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切粒机</a:t>
              </a:r>
              <a:endParaRPr lang="en-US" altLang="zh-CN" sz="1500" dirty="0">
                <a:latin typeface="华文细黑"/>
                <a:ea typeface="华文细黑"/>
                <a:cs typeface="华文细黑"/>
              </a:endParaRPr>
            </a:p>
          </p:txBody>
        </p:sp>
        <p:sp>
          <p:nvSpPr>
            <p:cNvPr id="69" name="TextBox 44"/>
            <p:cNvSpPr txBox="1"/>
            <p:nvPr/>
          </p:nvSpPr>
          <p:spPr>
            <a:xfrm>
              <a:off x="5891190" y="3456174"/>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边角料料</a:t>
              </a:r>
              <a:endParaRPr lang="en-US" altLang="zh-CN" sz="1500" dirty="0">
                <a:latin typeface="华文细黑"/>
                <a:ea typeface="华文细黑"/>
                <a:cs typeface="华文细黑"/>
              </a:endParaRPr>
            </a:p>
          </p:txBody>
        </p:sp>
        <p:cxnSp>
          <p:nvCxnSpPr>
            <p:cNvPr id="70" name="Straight Arrow Connector 43"/>
            <p:cNvCxnSpPr>
              <a:cxnSpLocks/>
              <a:stCxn id="59" idx="3"/>
              <a:endCxn id="69" idx="1"/>
            </p:cNvCxnSpPr>
            <p:nvPr/>
          </p:nvCxnSpPr>
          <p:spPr>
            <a:xfrm flipV="1">
              <a:off x="5356152" y="3617757"/>
              <a:ext cx="535038" cy="408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6" name="TextBox 72"/>
            <p:cNvSpPr txBox="1"/>
            <p:nvPr/>
          </p:nvSpPr>
          <p:spPr>
            <a:xfrm>
              <a:off x="7807112" y="2136332"/>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挤出机</a:t>
              </a:r>
              <a:endParaRPr lang="en-US" altLang="zh-CN" sz="1500" dirty="0">
                <a:latin typeface="华文细黑"/>
                <a:ea typeface="华文细黑"/>
                <a:cs typeface="华文细黑"/>
              </a:endParaRPr>
            </a:p>
          </p:txBody>
        </p:sp>
        <p:sp>
          <p:nvSpPr>
            <p:cNvPr id="78" name="TextBox 17"/>
            <p:cNvSpPr txBox="1"/>
            <p:nvPr/>
          </p:nvSpPr>
          <p:spPr>
            <a:xfrm>
              <a:off x="4181774" y="4172753"/>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试验</a:t>
              </a:r>
              <a:endParaRPr lang="en-US" sz="1500" dirty="0">
                <a:latin typeface="华文细黑"/>
                <a:ea typeface="华文细黑"/>
                <a:cs typeface="华文细黑"/>
              </a:endParaRPr>
            </a:p>
          </p:txBody>
        </p:sp>
        <p:cxnSp>
          <p:nvCxnSpPr>
            <p:cNvPr id="82" name="Straight Arrow Connector 60"/>
            <p:cNvCxnSpPr>
              <a:cxnSpLocks/>
              <a:stCxn id="59" idx="2"/>
              <a:endCxn id="78" idx="0"/>
            </p:cNvCxnSpPr>
            <p:nvPr/>
          </p:nvCxnSpPr>
          <p:spPr>
            <a:xfrm flipH="1">
              <a:off x="4768963" y="3783428"/>
              <a:ext cx="1" cy="38932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1" name="TextBox 17"/>
            <p:cNvSpPr txBox="1"/>
            <p:nvPr/>
          </p:nvSpPr>
          <p:spPr>
            <a:xfrm>
              <a:off x="4181773" y="4839504"/>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包装</a:t>
              </a:r>
              <a:endParaRPr lang="en-US" sz="1500" dirty="0">
                <a:latin typeface="华文细黑"/>
                <a:ea typeface="华文细黑"/>
                <a:cs typeface="华文细黑"/>
              </a:endParaRPr>
            </a:p>
          </p:txBody>
        </p:sp>
        <p:cxnSp>
          <p:nvCxnSpPr>
            <p:cNvPr id="92" name="Straight Arrow Connector 60"/>
            <p:cNvCxnSpPr>
              <a:cxnSpLocks/>
              <a:stCxn id="91" idx="2"/>
              <a:endCxn id="81" idx="0"/>
            </p:cNvCxnSpPr>
            <p:nvPr/>
          </p:nvCxnSpPr>
          <p:spPr>
            <a:xfrm>
              <a:off x="4768962" y="5162669"/>
              <a:ext cx="0" cy="26605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6" name="TextBox 72"/>
            <p:cNvSpPr txBox="1"/>
            <p:nvPr/>
          </p:nvSpPr>
          <p:spPr>
            <a:xfrm>
              <a:off x="7807112" y="4105865"/>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注塑机</a:t>
              </a:r>
              <a:endParaRPr lang="en-US" altLang="zh-CN" sz="1500" dirty="0">
                <a:latin typeface="华文细黑"/>
                <a:ea typeface="华文细黑"/>
                <a:cs typeface="华文细黑"/>
              </a:endParaRPr>
            </a:p>
          </p:txBody>
        </p:sp>
        <p:sp>
          <p:nvSpPr>
            <p:cNvPr id="101" name="TextBox 17"/>
            <p:cNvSpPr txBox="1"/>
            <p:nvPr/>
          </p:nvSpPr>
          <p:spPr>
            <a:xfrm>
              <a:off x="4181773" y="806115"/>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破碎</a:t>
              </a:r>
              <a:endParaRPr lang="en-US" sz="1500" dirty="0">
                <a:latin typeface="华文细黑"/>
                <a:ea typeface="华文细黑"/>
                <a:cs typeface="华文细黑"/>
              </a:endParaRPr>
            </a:p>
          </p:txBody>
        </p:sp>
        <p:sp>
          <p:nvSpPr>
            <p:cNvPr id="102" name="TextBox 72"/>
            <p:cNvSpPr txBox="1"/>
            <p:nvPr/>
          </p:nvSpPr>
          <p:spPr>
            <a:xfrm>
              <a:off x="7807112" y="770173"/>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破碎机</a:t>
              </a:r>
              <a:endParaRPr lang="en-US" sz="1500" dirty="0">
                <a:latin typeface="华文细黑"/>
                <a:ea typeface="华文细黑"/>
                <a:cs typeface="华文细黑"/>
              </a:endParaRPr>
            </a:p>
          </p:txBody>
        </p:sp>
        <p:cxnSp>
          <p:nvCxnSpPr>
            <p:cNvPr id="85" name="连接符: 肘形 84"/>
            <p:cNvCxnSpPr>
              <a:cxnSpLocks/>
              <a:stCxn id="69" idx="3"/>
              <a:endCxn id="101" idx="1"/>
            </p:cNvCxnSpPr>
            <p:nvPr/>
          </p:nvCxnSpPr>
          <p:spPr>
            <a:xfrm flipH="1" flipV="1">
              <a:off x="4181773" y="967698"/>
              <a:ext cx="3068602" cy="2650059"/>
            </a:xfrm>
            <a:prstGeom prst="bentConnector5">
              <a:avLst>
                <a:gd name="adj1" fmla="val -7450"/>
                <a:gd name="adj2" fmla="val 110681"/>
                <a:gd name="adj3" fmla="val 107450"/>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36"/>
            <p:cNvCxnSpPr>
              <a:cxnSpLocks/>
              <a:stCxn id="101" idx="2"/>
              <a:endCxn id="18" idx="0"/>
            </p:cNvCxnSpPr>
            <p:nvPr/>
          </p:nvCxnSpPr>
          <p:spPr>
            <a:xfrm>
              <a:off x="4768962" y="1129280"/>
              <a:ext cx="4" cy="38303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2" name="TextBox 22"/>
            <p:cNvSpPr txBox="1"/>
            <p:nvPr/>
          </p:nvSpPr>
          <p:spPr>
            <a:xfrm>
              <a:off x="5855249" y="807554"/>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粉尘、噪声</a:t>
              </a:r>
              <a:endParaRPr lang="en-US" sz="1500" dirty="0">
                <a:latin typeface="华文细黑"/>
                <a:ea typeface="华文细黑"/>
                <a:cs typeface="华文细黑"/>
              </a:endParaRPr>
            </a:p>
          </p:txBody>
        </p:sp>
        <p:cxnSp>
          <p:nvCxnSpPr>
            <p:cNvPr id="113" name="Straight Arrow Connector 43"/>
            <p:cNvCxnSpPr>
              <a:cxnSpLocks/>
              <a:stCxn id="101" idx="3"/>
              <a:endCxn id="112" idx="1"/>
            </p:cNvCxnSpPr>
            <p:nvPr/>
          </p:nvCxnSpPr>
          <p:spPr>
            <a:xfrm>
              <a:off x="5356150" y="967698"/>
              <a:ext cx="499099" cy="143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16" name="TextBox 44"/>
            <p:cNvSpPr txBox="1"/>
            <p:nvPr/>
          </p:nvSpPr>
          <p:spPr>
            <a:xfrm>
              <a:off x="5891304" y="4057336"/>
              <a:ext cx="1359185" cy="553998"/>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分甲烷总烃</a:t>
              </a:r>
              <a:endParaRPr lang="en-US" altLang="zh-CN" sz="1500" dirty="0">
                <a:latin typeface="华文细黑"/>
                <a:ea typeface="华文细黑"/>
                <a:cs typeface="华文细黑"/>
              </a:endParaRPr>
            </a:p>
            <a:p>
              <a:pPr algn="ctr"/>
              <a:r>
                <a:rPr lang="zh-CN" altLang="en-US" sz="1500" dirty="0">
                  <a:latin typeface="华文细黑"/>
                  <a:ea typeface="华文细黑"/>
                  <a:cs typeface="华文细黑"/>
                </a:rPr>
                <a:t>噪声</a:t>
              </a:r>
              <a:endParaRPr lang="en-US" altLang="zh-CN" sz="1500" dirty="0">
                <a:latin typeface="华文细黑"/>
                <a:ea typeface="华文细黑"/>
                <a:cs typeface="华文细黑"/>
              </a:endParaRPr>
            </a:p>
          </p:txBody>
        </p:sp>
        <p:cxnSp>
          <p:nvCxnSpPr>
            <p:cNvPr id="117" name="Straight Arrow Connector 43"/>
            <p:cNvCxnSpPr>
              <a:cxnSpLocks/>
              <a:stCxn id="78" idx="3"/>
              <a:endCxn id="116" idx="1"/>
            </p:cNvCxnSpPr>
            <p:nvPr/>
          </p:nvCxnSpPr>
          <p:spPr>
            <a:xfrm flipV="1">
              <a:off x="5356151" y="4334335"/>
              <a:ext cx="535153" cy="1"/>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47" name="圆角矩形 53"/>
          <p:cNvSpPr/>
          <p:nvPr/>
        </p:nvSpPr>
        <p:spPr>
          <a:xfrm>
            <a:off x="87311" y="49397"/>
            <a:ext cx="1916482" cy="701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塑料色母生产</a:t>
            </a:r>
          </a:p>
        </p:txBody>
      </p:sp>
    </p:spTree>
    <p:extLst>
      <p:ext uri="{BB962C8B-B14F-4D97-AF65-F5344CB8AC3E}">
        <p14:creationId xmlns:p14="http://schemas.microsoft.com/office/powerpoint/2010/main" val="3102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1949045" y="222506"/>
            <a:ext cx="7033417" cy="5120912"/>
            <a:chOff x="1792635" y="150316"/>
            <a:chExt cx="7033417" cy="5120912"/>
          </a:xfrm>
        </p:grpSpPr>
        <p:grpSp>
          <p:nvGrpSpPr>
            <p:cNvPr id="109" name="组合 108"/>
            <p:cNvGrpSpPr/>
            <p:nvPr/>
          </p:nvGrpSpPr>
          <p:grpSpPr>
            <a:xfrm>
              <a:off x="1992389" y="150316"/>
              <a:ext cx="6727703" cy="5120912"/>
              <a:chOff x="2377400" y="1378569"/>
              <a:chExt cx="6727703" cy="5120912"/>
            </a:xfrm>
          </p:grpSpPr>
          <p:grpSp>
            <p:nvGrpSpPr>
              <p:cNvPr id="88" name="Group 87"/>
              <p:cNvGrpSpPr/>
              <p:nvPr/>
            </p:nvGrpSpPr>
            <p:grpSpPr>
              <a:xfrm>
                <a:off x="2377400" y="1378569"/>
                <a:ext cx="6727703" cy="5120912"/>
                <a:chOff x="911766" y="1773326"/>
                <a:chExt cx="6727703" cy="5120912"/>
              </a:xfrm>
            </p:grpSpPr>
            <p:sp>
              <p:nvSpPr>
                <p:cNvPr id="9" name="TextBox 8"/>
                <p:cNvSpPr txBox="1"/>
                <p:nvPr/>
              </p:nvSpPr>
              <p:spPr>
                <a:xfrm>
                  <a:off x="911766" y="1783082"/>
                  <a:ext cx="942789"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原材料</a:t>
                  </a:r>
                  <a:endParaRPr lang="en-US" sz="1500" dirty="0">
                    <a:latin typeface="华文细黑"/>
                    <a:ea typeface="华文细黑"/>
                    <a:cs typeface="华文细黑"/>
                  </a:endParaRPr>
                </a:p>
              </p:txBody>
            </p:sp>
            <p:sp>
              <p:nvSpPr>
                <p:cNvPr id="10" name="TextBox 9"/>
                <p:cNvSpPr txBox="1"/>
                <p:nvPr/>
              </p:nvSpPr>
              <p:spPr>
                <a:xfrm>
                  <a:off x="6616108" y="1776347"/>
                  <a:ext cx="1023361" cy="323165"/>
                </a:xfrm>
                <a:prstGeom prst="rect">
                  <a:avLst/>
                </a:prstGeom>
                <a:noFill/>
              </p:spPr>
              <p:txBody>
                <a:bodyPr wrap="square" rtlCol="0">
                  <a:spAutoFit/>
                </a:bodyPr>
                <a:lstStyle/>
                <a:p>
                  <a:pPr algn="ctr"/>
                  <a:r>
                    <a:rPr lang="zh-CN" altLang="en-US" sz="1500" dirty="0">
                      <a:latin typeface="华文细黑"/>
                      <a:ea typeface="华文细黑"/>
                      <a:cs typeface="华文细黑"/>
                    </a:rPr>
                    <a:t>设备</a:t>
                  </a:r>
                  <a:endParaRPr lang="en-US" sz="1500" dirty="0">
                    <a:latin typeface="华文细黑"/>
                    <a:ea typeface="华文细黑"/>
                    <a:cs typeface="华文细黑"/>
                  </a:endParaRPr>
                </a:p>
              </p:txBody>
            </p:sp>
            <p:sp>
              <p:nvSpPr>
                <p:cNvPr id="11" name="TextBox 10"/>
                <p:cNvSpPr txBox="1"/>
                <p:nvPr/>
              </p:nvSpPr>
              <p:spPr>
                <a:xfrm>
                  <a:off x="4913595" y="1773326"/>
                  <a:ext cx="819495" cy="323165"/>
                </a:xfrm>
                <a:prstGeom prst="rect">
                  <a:avLst/>
                </a:prstGeom>
                <a:noFill/>
              </p:spPr>
              <p:txBody>
                <a:bodyPr wrap="square" rtlCol="0">
                  <a:spAutoFit/>
                </a:bodyPr>
                <a:lstStyle/>
                <a:p>
                  <a:pPr algn="ctr"/>
                  <a:r>
                    <a:rPr lang="zh-CN" altLang="en-US" sz="1500" dirty="0">
                      <a:latin typeface="华文细黑"/>
                      <a:ea typeface="华文细黑"/>
                      <a:cs typeface="华文细黑"/>
                    </a:rPr>
                    <a:t>污染</a:t>
                  </a:r>
                  <a:endParaRPr lang="en-US" sz="1500" dirty="0">
                    <a:latin typeface="华文细黑"/>
                    <a:ea typeface="华文细黑"/>
                    <a:cs typeface="华文细黑"/>
                  </a:endParaRPr>
                </a:p>
              </p:txBody>
            </p:sp>
            <p:sp>
              <p:nvSpPr>
                <p:cNvPr id="12" name="TextBox 11"/>
                <p:cNvSpPr txBox="1"/>
                <p:nvPr/>
              </p:nvSpPr>
              <p:spPr>
                <a:xfrm>
                  <a:off x="3139599" y="1779264"/>
                  <a:ext cx="819495" cy="323165"/>
                </a:xfrm>
                <a:prstGeom prst="rect">
                  <a:avLst/>
                </a:prstGeom>
                <a:noFill/>
                <a:ln>
                  <a:solidFill>
                    <a:srgbClr val="FFFFFF"/>
                  </a:solidFill>
                </a:ln>
              </p:spPr>
              <p:txBody>
                <a:bodyPr wrap="square" rtlCol="0">
                  <a:spAutoFit/>
                </a:bodyPr>
                <a:lstStyle/>
                <a:p>
                  <a:pPr algn="ctr"/>
                  <a:r>
                    <a:rPr lang="zh-CN" altLang="en-US" sz="1500" dirty="0">
                      <a:latin typeface="华文细黑"/>
                      <a:ea typeface="华文细黑"/>
                      <a:cs typeface="华文细黑"/>
                    </a:rPr>
                    <a:t>工艺</a:t>
                  </a:r>
                  <a:endParaRPr lang="en-US" sz="1500" dirty="0">
                    <a:latin typeface="华文细黑"/>
                    <a:ea typeface="华文细黑"/>
                    <a:cs typeface="华文细黑"/>
                  </a:endParaRPr>
                </a:p>
              </p:txBody>
            </p:sp>
            <p:sp>
              <p:nvSpPr>
                <p:cNvPr id="20" name="TextBox 19"/>
                <p:cNvSpPr txBox="1"/>
                <p:nvPr/>
              </p:nvSpPr>
              <p:spPr>
                <a:xfrm>
                  <a:off x="2962160" y="4728291"/>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补锡</a:t>
                  </a:r>
                  <a:endParaRPr lang="en-GB" altLang="zh-CN" sz="1500" dirty="0">
                    <a:latin typeface="华文细黑"/>
                    <a:ea typeface="华文细黑"/>
                    <a:cs typeface="华文细黑"/>
                  </a:endParaRPr>
                </a:p>
              </p:txBody>
            </p:sp>
            <p:cxnSp>
              <p:nvCxnSpPr>
                <p:cNvPr id="33" name="Straight Arrow Connector 32"/>
                <p:cNvCxnSpPr>
                  <a:cxnSpLocks/>
                  <a:stCxn id="85" idx="3"/>
                  <a:endCxn id="41" idx="1"/>
                </p:cNvCxnSpPr>
                <p:nvPr/>
              </p:nvCxnSpPr>
              <p:spPr>
                <a:xfrm flipV="1">
                  <a:off x="1854556" y="3567119"/>
                  <a:ext cx="1107604" cy="673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cxnSpLocks/>
                  <a:stCxn id="20" idx="2"/>
                  <a:endCxn id="65" idx="0"/>
                </p:cNvCxnSpPr>
                <p:nvPr/>
              </p:nvCxnSpPr>
              <p:spPr>
                <a:xfrm>
                  <a:off x="3549349" y="5051456"/>
                  <a:ext cx="0" cy="34424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2962159" y="6571073"/>
                  <a:ext cx="1174376" cy="323165"/>
                </a:xfrm>
                <a:prstGeom prst="rect">
                  <a:avLst/>
                </a:prstGeom>
                <a:noFill/>
                <a:ln>
                  <a:noFill/>
                </a:ln>
              </p:spPr>
              <p:txBody>
                <a:bodyPr wrap="square" rtlCol="0">
                  <a:spAutoFit/>
                </a:bodyPr>
                <a:lstStyle/>
                <a:p>
                  <a:pPr algn="ctr"/>
                  <a:r>
                    <a:rPr lang="zh-CN" altLang="en-US" sz="1500" dirty="0">
                      <a:latin typeface="华文细黑"/>
                      <a:ea typeface="华文细黑"/>
                      <a:cs typeface="华文细黑"/>
                    </a:rPr>
                    <a:t>成品</a:t>
                  </a:r>
                  <a:endParaRPr lang="en-US" sz="1500" dirty="0">
                    <a:latin typeface="华文细黑"/>
                    <a:ea typeface="华文细黑"/>
                    <a:cs typeface="华文细黑"/>
                  </a:endParaRPr>
                </a:p>
              </p:txBody>
            </p:sp>
          </p:grpSp>
          <p:sp>
            <p:nvSpPr>
              <p:cNvPr id="40" name="TextBox 17"/>
              <p:cNvSpPr txBox="1"/>
              <p:nvPr/>
            </p:nvSpPr>
            <p:spPr>
              <a:xfrm>
                <a:off x="4427794" y="2422981"/>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插件</a:t>
                </a:r>
                <a:endParaRPr lang="en-US" sz="1500" dirty="0">
                  <a:latin typeface="华文细黑"/>
                  <a:ea typeface="华文细黑"/>
                  <a:cs typeface="华文细黑"/>
                </a:endParaRPr>
              </a:p>
            </p:txBody>
          </p:sp>
          <p:sp>
            <p:nvSpPr>
              <p:cNvPr id="41" name="TextBox 17"/>
              <p:cNvSpPr txBox="1"/>
              <p:nvPr/>
            </p:nvSpPr>
            <p:spPr>
              <a:xfrm>
                <a:off x="4427794" y="3010779"/>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浸锡</a:t>
                </a:r>
                <a:endParaRPr lang="en-US" sz="1500" dirty="0">
                  <a:latin typeface="华文细黑"/>
                  <a:ea typeface="华文细黑"/>
                  <a:cs typeface="华文细黑"/>
                </a:endParaRPr>
              </a:p>
            </p:txBody>
          </p:sp>
          <p:cxnSp>
            <p:nvCxnSpPr>
              <p:cNvPr id="43" name="Straight Arrow Connector 60"/>
              <p:cNvCxnSpPr>
                <a:cxnSpLocks/>
                <a:stCxn id="40" idx="2"/>
                <a:endCxn id="41" idx="0"/>
              </p:cNvCxnSpPr>
              <p:nvPr/>
            </p:nvCxnSpPr>
            <p:spPr>
              <a:xfrm>
                <a:off x="5014983" y="2746146"/>
                <a:ext cx="0" cy="26463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17"/>
              <p:cNvSpPr txBox="1"/>
              <p:nvPr/>
            </p:nvSpPr>
            <p:spPr>
              <a:xfrm>
                <a:off x="4427794" y="3678078"/>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切脚</a:t>
                </a:r>
                <a:endParaRPr lang="en-US" sz="1500" dirty="0">
                  <a:latin typeface="华文细黑"/>
                  <a:ea typeface="华文细黑"/>
                  <a:cs typeface="华文细黑"/>
                </a:endParaRPr>
              </a:p>
            </p:txBody>
          </p:sp>
          <p:cxnSp>
            <p:nvCxnSpPr>
              <p:cNvPr id="89" name="Straight Arrow Connector 60"/>
              <p:cNvCxnSpPr>
                <a:cxnSpLocks/>
                <a:stCxn id="49" idx="2"/>
                <a:endCxn id="20" idx="0"/>
              </p:cNvCxnSpPr>
              <p:nvPr/>
            </p:nvCxnSpPr>
            <p:spPr>
              <a:xfrm>
                <a:off x="5014983" y="4001243"/>
                <a:ext cx="0" cy="33229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60"/>
              <p:cNvCxnSpPr>
                <a:cxnSpLocks/>
                <a:stCxn id="41" idx="2"/>
                <a:endCxn id="49" idx="0"/>
              </p:cNvCxnSpPr>
              <p:nvPr/>
            </p:nvCxnSpPr>
            <p:spPr>
              <a:xfrm>
                <a:off x="5014983" y="3333944"/>
                <a:ext cx="0" cy="34413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9" name="TextBox 44"/>
              <p:cNvSpPr txBox="1"/>
              <p:nvPr/>
            </p:nvSpPr>
            <p:spPr>
              <a:xfrm>
                <a:off x="6109385" y="3019361"/>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锡及其化合物</a:t>
                </a:r>
                <a:endParaRPr lang="en-US" altLang="zh-CN" sz="1500" dirty="0">
                  <a:latin typeface="华文细黑"/>
                  <a:ea typeface="华文细黑"/>
                  <a:cs typeface="华文细黑"/>
                </a:endParaRPr>
              </a:p>
            </p:txBody>
          </p:sp>
          <p:cxnSp>
            <p:nvCxnSpPr>
              <p:cNvPr id="100" name="Straight Arrow Connector 43"/>
              <p:cNvCxnSpPr>
                <a:cxnSpLocks/>
                <a:stCxn id="41" idx="3"/>
                <a:endCxn id="99" idx="1"/>
              </p:cNvCxnSpPr>
              <p:nvPr/>
            </p:nvCxnSpPr>
            <p:spPr>
              <a:xfrm>
                <a:off x="5602171" y="3172362"/>
                <a:ext cx="507214" cy="8582"/>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114" name="TextBox 44"/>
            <p:cNvSpPr txBox="1"/>
            <p:nvPr/>
          </p:nvSpPr>
          <p:spPr>
            <a:xfrm>
              <a:off x="5734160" y="1194727"/>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a:t>
              </a:r>
              <a:endParaRPr lang="en-US" sz="1500" dirty="0">
                <a:latin typeface="华文细黑"/>
                <a:ea typeface="华文细黑"/>
                <a:cs typeface="华文细黑"/>
              </a:endParaRPr>
            </a:p>
          </p:txBody>
        </p:sp>
        <p:cxnSp>
          <p:nvCxnSpPr>
            <p:cNvPr id="115" name="Straight Arrow Connector 43"/>
            <p:cNvCxnSpPr>
              <a:cxnSpLocks/>
              <a:stCxn id="40" idx="3"/>
              <a:endCxn id="114" idx="1"/>
            </p:cNvCxnSpPr>
            <p:nvPr/>
          </p:nvCxnSpPr>
          <p:spPr>
            <a:xfrm flipV="1">
              <a:off x="5217160" y="1356310"/>
              <a:ext cx="517000" cy="1"/>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21" name="TextBox 22"/>
            <p:cNvSpPr txBox="1"/>
            <p:nvPr/>
          </p:nvSpPr>
          <p:spPr>
            <a:xfrm>
              <a:off x="5724374" y="2449825"/>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边角料</a:t>
              </a:r>
              <a:endParaRPr lang="en-US" sz="1500" dirty="0">
                <a:latin typeface="华文细黑"/>
                <a:ea typeface="华文细黑"/>
                <a:cs typeface="华文细黑"/>
              </a:endParaRPr>
            </a:p>
          </p:txBody>
        </p:sp>
        <p:cxnSp>
          <p:nvCxnSpPr>
            <p:cNvPr id="122" name="Straight Arrow Connector 43"/>
            <p:cNvCxnSpPr>
              <a:cxnSpLocks/>
              <a:stCxn id="49" idx="3"/>
              <a:endCxn id="121" idx="1"/>
            </p:cNvCxnSpPr>
            <p:nvPr/>
          </p:nvCxnSpPr>
          <p:spPr>
            <a:xfrm>
              <a:off x="5217160" y="2611408"/>
              <a:ext cx="507214"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25" name="TextBox 22"/>
            <p:cNvSpPr txBox="1"/>
            <p:nvPr/>
          </p:nvSpPr>
          <p:spPr>
            <a:xfrm>
              <a:off x="5734160" y="3105281"/>
              <a:ext cx="1359185" cy="32316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锡及其化合物</a:t>
              </a:r>
              <a:endParaRPr lang="en-US" sz="1500" dirty="0">
                <a:latin typeface="华文细黑"/>
                <a:ea typeface="华文细黑"/>
                <a:cs typeface="华文细黑"/>
              </a:endParaRPr>
            </a:p>
          </p:txBody>
        </p:sp>
        <p:cxnSp>
          <p:nvCxnSpPr>
            <p:cNvPr id="126" name="Straight Arrow Connector 43"/>
            <p:cNvCxnSpPr>
              <a:cxnSpLocks/>
              <a:stCxn id="20" idx="3"/>
              <a:endCxn id="125" idx="1"/>
            </p:cNvCxnSpPr>
            <p:nvPr/>
          </p:nvCxnSpPr>
          <p:spPr>
            <a:xfrm>
              <a:off x="5217160" y="3266864"/>
              <a:ext cx="517000"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33" name="TextBox 14"/>
            <p:cNvSpPr txBox="1"/>
            <p:nvPr/>
          </p:nvSpPr>
          <p:spPr>
            <a:xfrm>
              <a:off x="1876925" y="3772692"/>
              <a:ext cx="1029470"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其他配件</a:t>
              </a:r>
              <a:endParaRPr lang="en-US" sz="1500" dirty="0">
                <a:latin typeface="华文细黑"/>
                <a:ea typeface="华文细黑"/>
                <a:cs typeface="华文细黑"/>
              </a:endParaRPr>
            </a:p>
          </p:txBody>
        </p:sp>
        <p:cxnSp>
          <p:nvCxnSpPr>
            <p:cNvPr id="135" name="Straight Arrow Connector 32"/>
            <p:cNvCxnSpPr>
              <a:cxnSpLocks/>
              <a:stCxn id="133" idx="3"/>
              <a:endCxn id="65" idx="1"/>
            </p:cNvCxnSpPr>
            <p:nvPr/>
          </p:nvCxnSpPr>
          <p:spPr>
            <a:xfrm>
              <a:off x="2906395" y="3934275"/>
              <a:ext cx="1136388"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32"/>
            <p:cNvCxnSpPr>
              <a:cxnSpLocks/>
              <a:stCxn id="54" idx="3"/>
              <a:endCxn id="40" idx="1"/>
            </p:cNvCxnSpPr>
            <p:nvPr/>
          </p:nvCxnSpPr>
          <p:spPr>
            <a:xfrm>
              <a:off x="2920786" y="1356309"/>
              <a:ext cx="1121997" cy="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4" name="TextBox 14"/>
            <p:cNvSpPr txBox="1"/>
            <p:nvPr/>
          </p:nvSpPr>
          <p:spPr>
            <a:xfrm>
              <a:off x="1862533" y="1194726"/>
              <a:ext cx="1058253"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电阻</a:t>
              </a:r>
              <a:endParaRPr lang="en-US" altLang="zh-CN" sz="1500" dirty="0">
                <a:latin typeface="华文细黑"/>
                <a:ea typeface="华文细黑"/>
                <a:cs typeface="华文细黑"/>
              </a:endParaRPr>
            </a:p>
          </p:txBody>
        </p:sp>
        <p:sp>
          <p:nvSpPr>
            <p:cNvPr id="58" name="TextBox 72"/>
            <p:cNvSpPr txBox="1"/>
            <p:nvPr/>
          </p:nvSpPr>
          <p:spPr>
            <a:xfrm>
              <a:off x="7590772" y="2453336"/>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切脚机</a:t>
              </a:r>
              <a:endParaRPr lang="en-US" sz="1500" dirty="0">
                <a:latin typeface="华文细黑"/>
                <a:ea typeface="华文细黑"/>
                <a:cs typeface="华文细黑"/>
              </a:endParaRPr>
            </a:p>
          </p:txBody>
        </p:sp>
        <p:sp>
          <p:nvSpPr>
            <p:cNvPr id="65" name="TextBox 19"/>
            <p:cNvSpPr txBox="1"/>
            <p:nvPr/>
          </p:nvSpPr>
          <p:spPr>
            <a:xfrm>
              <a:off x="4042783" y="3772693"/>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组装</a:t>
              </a:r>
              <a:endParaRPr lang="en-GB" altLang="zh-CN" sz="1500" dirty="0">
                <a:latin typeface="华文细黑"/>
                <a:ea typeface="华文细黑"/>
                <a:cs typeface="华文细黑"/>
              </a:endParaRPr>
            </a:p>
          </p:txBody>
        </p:sp>
        <p:sp>
          <p:nvSpPr>
            <p:cNvPr id="66" name="TextBox 19"/>
            <p:cNvSpPr txBox="1"/>
            <p:nvPr/>
          </p:nvSpPr>
          <p:spPr>
            <a:xfrm>
              <a:off x="4042783" y="4360378"/>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测试</a:t>
              </a:r>
              <a:endParaRPr lang="en-GB" altLang="zh-CN" sz="1500" dirty="0">
                <a:latin typeface="华文细黑"/>
                <a:ea typeface="华文细黑"/>
                <a:cs typeface="华文细黑"/>
              </a:endParaRPr>
            </a:p>
          </p:txBody>
        </p:sp>
        <p:cxnSp>
          <p:nvCxnSpPr>
            <p:cNvPr id="70" name="Straight Arrow Connector 76"/>
            <p:cNvCxnSpPr>
              <a:cxnSpLocks/>
              <a:stCxn id="66" idx="2"/>
              <a:endCxn id="81" idx="0"/>
            </p:cNvCxnSpPr>
            <p:nvPr/>
          </p:nvCxnSpPr>
          <p:spPr>
            <a:xfrm flipH="1">
              <a:off x="4629970" y="4683543"/>
              <a:ext cx="2" cy="26452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6"/>
            <p:cNvCxnSpPr>
              <a:cxnSpLocks/>
              <a:stCxn id="65" idx="2"/>
              <a:endCxn id="66" idx="0"/>
            </p:cNvCxnSpPr>
            <p:nvPr/>
          </p:nvCxnSpPr>
          <p:spPr>
            <a:xfrm>
              <a:off x="4629972" y="4095858"/>
              <a:ext cx="0" cy="26452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8" name="TextBox 72"/>
            <p:cNvSpPr txBox="1"/>
            <p:nvPr/>
          </p:nvSpPr>
          <p:spPr>
            <a:xfrm>
              <a:off x="7590772" y="1779078"/>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锡炉</a:t>
              </a:r>
              <a:endParaRPr lang="en-US" sz="1500" dirty="0">
                <a:latin typeface="华文细黑"/>
                <a:ea typeface="华文细黑"/>
                <a:cs typeface="华文细黑"/>
              </a:endParaRPr>
            </a:p>
          </p:txBody>
        </p:sp>
        <p:sp>
          <p:nvSpPr>
            <p:cNvPr id="79" name="TextBox 72"/>
            <p:cNvSpPr txBox="1"/>
            <p:nvPr/>
          </p:nvSpPr>
          <p:spPr>
            <a:xfrm>
              <a:off x="7590772" y="3117828"/>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电烙铁</a:t>
              </a:r>
              <a:endParaRPr lang="en-US" sz="1500" dirty="0">
                <a:latin typeface="华文细黑"/>
                <a:ea typeface="华文细黑"/>
                <a:cs typeface="华文细黑"/>
              </a:endParaRPr>
            </a:p>
          </p:txBody>
        </p:sp>
        <p:sp>
          <p:nvSpPr>
            <p:cNvPr id="82" name="TextBox 72"/>
            <p:cNvSpPr txBox="1"/>
            <p:nvPr/>
          </p:nvSpPr>
          <p:spPr>
            <a:xfrm>
              <a:off x="7590772" y="4360377"/>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检测设备</a:t>
              </a:r>
              <a:endParaRPr lang="en-US" sz="1500" dirty="0">
                <a:latin typeface="华文细黑"/>
                <a:ea typeface="华文细黑"/>
                <a:cs typeface="华文细黑"/>
              </a:endParaRPr>
            </a:p>
          </p:txBody>
        </p:sp>
        <p:sp>
          <p:nvSpPr>
            <p:cNvPr id="84" name="TextBox 72"/>
            <p:cNvSpPr txBox="1"/>
            <p:nvPr/>
          </p:nvSpPr>
          <p:spPr>
            <a:xfrm>
              <a:off x="7590772" y="3772692"/>
              <a:ext cx="1235280" cy="323165"/>
            </a:xfrm>
            <a:prstGeom prst="rect">
              <a:avLst/>
            </a:prstGeom>
            <a:noFill/>
          </p:spPr>
          <p:txBody>
            <a:bodyPr wrap="square" rtlCol="0">
              <a:spAutoFit/>
            </a:bodyPr>
            <a:lstStyle/>
            <a:p>
              <a:pPr algn="ctr"/>
              <a:r>
                <a:rPr lang="zh-CN" altLang="en-US" sz="1500" dirty="0">
                  <a:latin typeface="华文细黑"/>
                  <a:ea typeface="华文细黑"/>
                  <a:cs typeface="华文细黑"/>
                </a:rPr>
                <a:t>组装线</a:t>
              </a:r>
              <a:endParaRPr lang="en-US" sz="1500" dirty="0">
                <a:latin typeface="华文细黑"/>
                <a:ea typeface="华文细黑"/>
                <a:cs typeface="华文细黑"/>
              </a:endParaRPr>
            </a:p>
          </p:txBody>
        </p:sp>
        <p:sp>
          <p:nvSpPr>
            <p:cNvPr id="85" name="TextBox 14"/>
            <p:cNvSpPr txBox="1"/>
            <p:nvPr/>
          </p:nvSpPr>
          <p:spPr>
            <a:xfrm>
              <a:off x="1826539" y="1789257"/>
              <a:ext cx="1108640"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无铅锡条</a:t>
              </a:r>
              <a:endParaRPr lang="en-US" sz="1500" dirty="0">
                <a:latin typeface="华文细黑"/>
                <a:ea typeface="华文细黑"/>
                <a:cs typeface="华文细黑"/>
              </a:endParaRPr>
            </a:p>
          </p:txBody>
        </p:sp>
        <p:sp>
          <p:nvSpPr>
            <p:cNvPr id="94" name="TextBox 14"/>
            <p:cNvSpPr txBox="1"/>
            <p:nvPr/>
          </p:nvSpPr>
          <p:spPr>
            <a:xfrm>
              <a:off x="1792635" y="3105280"/>
              <a:ext cx="1108640"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无铅锡条</a:t>
              </a:r>
              <a:endParaRPr lang="en-US" sz="1500" dirty="0">
                <a:latin typeface="华文细黑"/>
                <a:ea typeface="华文细黑"/>
                <a:cs typeface="华文细黑"/>
              </a:endParaRPr>
            </a:p>
          </p:txBody>
        </p:sp>
        <p:cxnSp>
          <p:nvCxnSpPr>
            <p:cNvPr id="95" name="Straight Arrow Connector 32"/>
            <p:cNvCxnSpPr>
              <a:cxnSpLocks/>
              <a:stCxn id="94" idx="3"/>
              <a:endCxn id="20" idx="1"/>
            </p:cNvCxnSpPr>
            <p:nvPr/>
          </p:nvCxnSpPr>
          <p:spPr>
            <a:xfrm>
              <a:off x="2901275" y="3266863"/>
              <a:ext cx="1141508"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87" name="矩形 86"/>
          <p:cNvSpPr/>
          <p:nvPr/>
        </p:nvSpPr>
        <p:spPr>
          <a:xfrm>
            <a:off x="1949045" y="5572375"/>
            <a:ext cx="6096000" cy="923330"/>
          </a:xfrm>
          <a:prstGeom prst="rect">
            <a:avLst/>
          </a:prstGeom>
        </p:spPr>
        <p:txBody>
          <a:bodyPr>
            <a:spAutoFit/>
          </a:bodyPr>
          <a:lstStyle/>
          <a:p>
            <a:pPr indent="304800" algn="just">
              <a:lnSpc>
                <a:spcPct val="150000"/>
              </a:lnSpc>
              <a:spcBef>
                <a:spcPts val="250"/>
              </a:spcBef>
              <a:spcAft>
                <a:spcPts val="0"/>
              </a:spcAft>
            </a:pPr>
            <a:r>
              <a:rPr lang="zh-CN" altLang="zh-CN" sz="1200" kern="100" dirty="0">
                <a:solidFill>
                  <a:srgbClr val="FF0000"/>
                </a:solidFill>
                <a:latin typeface="Times New Roman" panose="02020603050405020304" pitchFamily="18" charset="0"/>
                <a:ea typeface="宋体" panose="02010600030101010101" pitchFamily="2" charset="-122"/>
              </a:rPr>
              <a:t>项目首先对外购的线路板经</a:t>
            </a:r>
            <a:r>
              <a:rPr lang="zh-CN" altLang="en-US" sz="1200" kern="100" dirty="0">
                <a:solidFill>
                  <a:srgbClr val="FF0000"/>
                </a:solidFill>
                <a:latin typeface="Times New Roman" panose="02020603050405020304" pitchFamily="18" charset="0"/>
                <a:ea typeface="宋体" panose="02010600030101010101" pitchFamily="2" charset="-122"/>
              </a:rPr>
              <a:t>人工</a:t>
            </a:r>
            <a:r>
              <a:rPr lang="zh-CN" altLang="zh-CN" sz="1200" kern="100" dirty="0">
                <a:solidFill>
                  <a:srgbClr val="FF0000"/>
                </a:solidFill>
                <a:latin typeface="Times New Roman" panose="02020603050405020304" pitchFamily="18" charset="0"/>
                <a:ea typeface="宋体" panose="02010600030101010101" pitchFamily="2" charset="-122"/>
              </a:rPr>
              <a:t>检测，检测合格后将电阻插入线路板内部，按产品需要使用锡炉进行浸锡</a:t>
            </a:r>
            <a:r>
              <a:rPr lang="zh-CN" altLang="en-US" sz="1200" kern="100" dirty="0">
                <a:solidFill>
                  <a:srgbClr val="FF0000"/>
                </a:solidFill>
                <a:latin typeface="Times New Roman" panose="02020603050405020304" pitchFamily="18" charset="0"/>
                <a:ea typeface="宋体" panose="02010600030101010101" pitchFamily="2" charset="-122"/>
              </a:rPr>
              <a:t>，然后</a:t>
            </a:r>
            <a:r>
              <a:rPr lang="zh-CN" altLang="zh-CN" sz="1200" kern="100" dirty="0">
                <a:solidFill>
                  <a:srgbClr val="FF0000"/>
                </a:solidFill>
                <a:latin typeface="Times New Roman" panose="02020603050405020304" pitchFamily="18" charset="0"/>
                <a:ea typeface="宋体" panose="02010600030101010101" pitchFamily="2" charset="-122"/>
              </a:rPr>
              <a:t>固定切脚，</a:t>
            </a:r>
            <a:r>
              <a:rPr lang="zh-CN" altLang="en-US" sz="1200" kern="100" dirty="0">
                <a:solidFill>
                  <a:srgbClr val="FF0000"/>
                </a:solidFill>
                <a:latin typeface="Times New Roman" panose="02020603050405020304" pitchFamily="18" charset="0"/>
                <a:ea typeface="宋体" panose="02010600030101010101" pitchFamily="2" charset="-122"/>
              </a:rPr>
              <a:t>再用电烙铁进行补锡，</a:t>
            </a:r>
            <a:r>
              <a:rPr lang="zh-CN" altLang="zh-CN" sz="1200" kern="100" dirty="0">
                <a:solidFill>
                  <a:srgbClr val="FF0000"/>
                </a:solidFill>
                <a:latin typeface="Times New Roman" panose="02020603050405020304" pitchFamily="18" charset="0"/>
                <a:ea typeface="宋体" panose="02010600030101010101" pitchFamily="2" charset="-122"/>
              </a:rPr>
              <a:t>电子元件经</a:t>
            </a:r>
            <a:r>
              <a:rPr lang="zh-CN" altLang="en-US" sz="1200" kern="100" dirty="0">
                <a:solidFill>
                  <a:srgbClr val="FF0000"/>
                </a:solidFill>
                <a:latin typeface="Times New Roman" panose="02020603050405020304" pitchFamily="18" charset="0"/>
                <a:ea typeface="宋体" panose="02010600030101010101" pitchFamily="2" charset="-122"/>
              </a:rPr>
              <a:t>组装和测试</a:t>
            </a:r>
            <a:r>
              <a:rPr lang="zh-CN" altLang="zh-CN" sz="1200" kern="100" dirty="0">
                <a:solidFill>
                  <a:srgbClr val="FF0000"/>
                </a:solidFill>
                <a:latin typeface="Times New Roman" panose="02020603050405020304" pitchFamily="18" charset="0"/>
                <a:ea typeface="宋体" panose="02010600030101010101" pitchFamily="2" charset="-122"/>
              </a:rPr>
              <a:t>合格后即</a:t>
            </a:r>
            <a:r>
              <a:rPr lang="zh-CN" altLang="en-US" sz="1200" kern="100" dirty="0">
                <a:solidFill>
                  <a:srgbClr val="FF0000"/>
                </a:solidFill>
                <a:latin typeface="Times New Roman" panose="02020603050405020304" pitchFamily="18" charset="0"/>
                <a:ea typeface="宋体" panose="02010600030101010101" pitchFamily="2" charset="-122"/>
              </a:rPr>
              <a:t>为成品。</a:t>
            </a:r>
            <a:endParaRPr lang="zh-CN" altLang="zh-CN" sz="1200" kern="100" dirty="0">
              <a:solidFill>
                <a:srgbClr val="FF0000"/>
              </a:solidFill>
              <a:latin typeface="Times New Roman" panose="02020603050405020304" pitchFamily="18" charset="0"/>
              <a:ea typeface="宋体" panose="02010600030101010101" pitchFamily="2" charset="-122"/>
            </a:endParaRPr>
          </a:p>
        </p:txBody>
      </p:sp>
      <p:sp>
        <p:nvSpPr>
          <p:cNvPr id="110" name="TextBox 17"/>
          <p:cNvSpPr txBox="1"/>
          <p:nvPr/>
        </p:nvSpPr>
        <p:spPr>
          <a:xfrm>
            <a:off x="4199190" y="636962"/>
            <a:ext cx="1174377" cy="323165"/>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1500" dirty="0">
                <a:latin typeface="华文细黑"/>
                <a:ea typeface="华文细黑"/>
                <a:cs typeface="华文细黑"/>
              </a:rPr>
              <a:t>进料检测</a:t>
            </a:r>
            <a:endParaRPr lang="en-US" sz="1500" dirty="0">
              <a:latin typeface="华文细黑"/>
              <a:ea typeface="华文细黑"/>
              <a:cs typeface="华文细黑"/>
            </a:endParaRPr>
          </a:p>
        </p:txBody>
      </p:sp>
      <p:sp>
        <p:nvSpPr>
          <p:cNvPr id="111" name="TextBox 14"/>
          <p:cNvSpPr txBox="1"/>
          <p:nvPr/>
        </p:nvSpPr>
        <p:spPr>
          <a:xfrm>
            <a:off x="2148798" y="636961"/>
            <a:ext cx="942789" cy="323165"/>
          </a:xfrm>
          <a:prstGeom prst="rect">
            <a:avLst/>
          </a:prstGeom>
          <a:noFill/>
          <a:ln>
            <a:noFill/>
          </a:ln>
        </p:spPr>
        <p:txBody>
          <a:bodyPr wrap="square" rtlCol="0">
            <a:spAutoFit/>
          </a:bodyPr>
          <a:lstStyle/>
          <a:p>
            <a:pPr algn="r"/>
            <a:r>
              <a:rPr lang="zh-CN" altLang="en-US" sz="1500" dirty="0">
                <a:latin typeface="华文细黑"/>
                <a:ea typeface="华文细黑"/>
                <a:cs typeface="华文细黑"/>
              </a:rPr>
              <a:t>线路板</a:t>
            </a:r>
            <a:endParaRPr lang="en-US" sz="1500" dirty="0">
              <a:latin typeface="华文细黑"/>
              <a:ea typeface="华文细黑"/>
              <a:cs typeface="华文细黑"/>
            </a:endParaRPr>
          </a:p>
        </p:txBody>
      </p:sp>
      <p:cxnSp>
        <p:nvCxnSpPr>
          <p:cNvPr id="112" name="Straight Arrow Connector 32"/>
          <p:cNvCxnSpPr>
            <a:cxnSpLocks/>
            <a:stCxn id="111" idx="3"/>
            <a:endCxn id="110" idx="1"/>
          </p:cNvCxnSpPr>
          <p:nvPr/>
        </p:nvCxnSpPr>
        <p:spPr>
          <a:xfrm>
            <a:off x="3091587" y="798544"/>
            <a:ext cx="1107603"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60"/>
          <p:cNvCxnSpPr>
            <a:cxnSpLocks/>
            <a:stCxn id="110" idx="2"/>
            <a:endCxn id="40" idx="0"/>
          </p:cNvCxnSpPr>
          <p:nvPr/>
        </p:nvCxnSpPr>
        <p:spPr>
          <a:xfrm>
            <a:off x="4786379" y="960127"/>
            <a:ext cx="3" cy="30679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8" name="圆角矩形 53"/>
          <p:cNvSpPr/>
          <p:nvPr/>
        </p:nvSpPr>
        <p:spPr>
          <a:xfrm>
            <a:off x="10029163" y="384088"/>
            <a:ext cx="1916482" cy="701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电器配件生产</a:t>
            </a:r>
          </a:p>
        </p:txBody>
      </p:sp>
    </p:spTree>
    <p:extLst>
      <p:ext uri="{BB962C8B-B14F-4D97-AF65-F5344CB8AC3E}">
        <p14:creationId xmlns:p14="http://schemas.microsoft.com/office/powerpoint/2010/main" val="25488634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1841</Words>
  <Application>Microsoft Office PowerPoint</Application>
  <PresentationFormat>宽屏</PresentationFormat>
  <Paragraphs>389</Paragraphs>
  <Slides>14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Heiti SC Light</vt:lpstr>
      <vt:lpstr>等线</vt:lpstr>
      <vt:lpstr>等线 Light</vt:lpstr>
      <vt:lpstr>黑体</vt:lpstr>
      <vt:lpstr>华文细黑</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Fuyixuan-E8</dc:creator>
  <cp:lastModifiedBy>Fuyixuan-E8</cp:lastModifiedBy>
  <cp:revision>6</cp:revision>
  <dcterms:created xsi:type="dcterms:W3CDTF">2017-06-07T10:30:34Z</dcterms:created>
  <dcterms:modified xsi:type="dcterms:W3CDTF">2017-06-07T10:48:55Z</dcterms:modified>
</cp:coreProperties>
</file>