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8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9257393" y="5873327"/>
            <a:ext cx="648607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6" name="Freeform 15"/>
          <p:cNvSpPr/>
          <p:nvPr/>
        </p:nvSpPr>
        <p:spPr bwMode="gray">
          <a:xfrm>
            <a:off x="8455478" y="2677887"/>
            <a:ext cx="1454383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5" name="Freeform 14"/>
          <p:cNvSpPr/>
          <p:nvPr/>
        </p:nvSpPr>
        <p:spPr bwMode="gray">
          <a:xfrm>
            <a:off x="-11793" y="2917372"/>
            <a:ext cx="9351736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703327" y="6419088"/>
            <a:ext cx="8499348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9390888" y="6419088"/>
            <a:ext cx="515112" cy="365760"/>
          </a:xfrm>
        </p:spPr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920290" y="1"/>
            <a:ext cx="1420180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8" name="Freeform 7"/>
          <p:cNvSpPr/>
          <p:nvPr/>
        </p:nvSpPr>
        <p:spPr bwMode="gray">
          <a:xfrm>
            <a:off x="-6411" y="1"/>
            <a:ext cx="2188090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1" name="Freeform 10"/>
          <p:cNvSpPr/>
          <p:nvPr/>
        </p:nvSpPr>
        <p:spPr bwMode="gray">
          <a:xfrm>
            <a:off x="-3392" y="895611"/>
            <a:ext cx="2336279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9624" y="36576"/>
            <a:ext cx="2010918" cy="365760"/>
          </a:xfrm>
        </p:spPr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82219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9" name="Oval 18"/>
          <p:cNvSpPr/>
          <p:nvPr/>
        </p:nvSpPr>
        <p:spPr bwMode="gray">
          <a:xfrm>
            <a:off x="87172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0" name="Oval 19"/>
          <p:cNvSpPr/>
          <p:nvPr/>
        </p:nvSpPr>
        <p:spPr bwMode="gray">
          <a:xfrm>
            <a:off x="9212580" y="283464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33044" y="1755648"/>
            <a:ext cx="84201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33044" y="2834640"/>
            <a:ext cx="6973824" cy="594360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78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5" y="128016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527048"/>
            <a:ext cx="89154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8" name="Oval 7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0" name="Oval 9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1" name="Oval 10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2" name="Oval 11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371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7333487" y="6204296"/>
            <a:ext cx="923888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8029537" y="5623560"/>
            <a:ext cx="188214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587996" y="274639"/>
            <a:ext cx="182270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95300" y="274639"/>
            <a:ext cx="6934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95300" y="6583680"/>
            <a:ext cx="2311400" cy="228600"/>
          </a:xfrm>
        </p:spPr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892552" y="6583680"/>
            <a:ext cx="44577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597902" y="6583680"/>
            <a:ext cx="495300" cy="228600"/>
          </a:xfrm>
        </p:spPr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9728"/>
            <a:ext cx="64389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7048"/>
            <a:ext cx="89154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8" name="Oval 7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0" name="Oval 9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1" name="Oval 10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2" name="Oval 11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8116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3438145"/>
            <a:ext cx="8380476" cy="135293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199132" y="1929384"/>
            <a:ext cx="6954012" cy="1499616"/>
          </a:xfrm>
        </p:spPr>
        <p:txBody>
          <a:bodyPr anchor="b"/>
          <a:lstStyle>
            <a:lvl1pPr marL="0" indent="0">
              <a:buNone/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  <a:lvl2pPr marL="4789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3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221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8" name="Oval 7"/>
          <p:cNvSpPr/>
          <p:nvPr/>
        </p:nvSpPr>
        <p:spPr bwMode="gray">
          <a:xfrm>
            <a:off x="13174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1812798" y="3099816"/>
            <a:ext cx="307086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662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85" y="73152"/>
            <a:ext cx="665683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0" name="Oval 9"/>
          <p:cNvSpPr/>
          <p:nvPr/>
        </p:nvSpPr>
        <p:spPr bwMode="gray">
          <a:xfrm>
            <a:off x="13174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1" name="Oval 10"/>
          <p:cNvSpPr/>
          <p:nvPr/>
        </p:nvSpPr>
        <p:spPr bwMode="gray">
          <a:xfrm>
            <a:off x="82715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2" name="Oval 11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3" name="Oval 12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13391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5395" y="1426464"/>
            <a:ext cx="4378452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5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700" b="1"/>
            </a:lvl4pPr>
            <a:lvl5pPr marL="1915631" indent="0">
              <a:buNone/>
              <a:defRPr sz="1700" b="1"/>
            </a:lvl5pPr>
            <a:lvl6pPr marL="2394539" indent="0">
              <a:buNone/>
              <a:defRPr sz="1700" b="1"/>
            </a:lvl6pPr>
            <a:lvl7pPr marL="2873447" indent="0">
              <a:buNone/>
              <a:defRPr sz="1700" b="1"/>
            </a:lvl7pPr>
            <a:lvl8pPr marL="3352355" indent="0">
              <a:buNone/>
              <a:defRPr sz="1700" b="1"/>
            </a:lvl8pPr>
            <a:lvl9pPr marL="3831263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394" y="2240280"/>
            <a:ext cx="4388358" cy="3776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982718" y="1426464"/>
            <a:ext cx="4378452" cy="786384"/>
          </a:xfrm>
        </p:spPr>
        <p:txBody>
          <a:bodyPr anchor="b"/>
          <a:lstStyle>
            <a:lvl1pPr marL="0" indent="0">
              <a:buNone/>
              <a:defRPr sz="25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78908" indent="0">
              <a:buNone/>
              <a:defRPr sz="2100" b="1"/>
            </a:lvl2pPr>
            <a:lvl3pPr marL="957816" indent="0">
              <a:buNone/>
              <a:defRPr sz="1900" b="1"/>
            </a:lvl3pPr>
            <a:lvl4pPr marL="1436724" indent="0">
              <a:buNone/>
              <a:defRPr sz="1700" b="1"/>
            </a:lvl4pPr>
            <a:lvl5pPr marL="1915631" indent="0">
              <a:buNone/>
              <a:defRPr sz="1700" b="1"/>
            </a:lvl5pPr>
            <a:lvl6pPr marL="2394539" indent="0">
              <a:buNone/>
              <a:defRPr sz="1700" b="1"/>
            </a:lvl6pPr>
            <a:lvl7pPr marL="2873447" indent="0">
              <a:buNone/>
              <a:defRPr sz="1700" b="1"/>
            </a:lvl7pPr>
            <a:lvl8pPr marL="3352355" indent="0">
              <a:buNone/>
              <a:defRPr sz="1700" b="1"/>
            </a:lvl8pPr>
            <a:lvl9pPr marL="3831263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2719" y="2240280"/>
            <a:ext cx="4388358" cy="3776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1" name="Oval 10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4" name="Oval 13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5" name="Oval 14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73152"/>
            <a:ext cx="75879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02" y="109728"/>
            <a:ext cx="7587996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268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7" name="Oval 6"/>
          <p:cNvSpPr/>
          <p:nvPr/>
        </p:nvSpPr>
        <p:spPr bwMode="gray">
          <a:xfrm>
            <a:off x="822198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8" name="Oval 7"/>
          <p:cNvSpPr/>
          <p:nvPr/>
        </p:nvSpPr>
        <p:spPr bwMode="gray">
          <a:xfrm>
            <a:off x="87668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9262110" y="530352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5640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0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6411" y="0"/>
            <a:ext cx="2605278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73245" y="411480"/>
            <a:ext cx="5577078" cy="1162050"/>
          </a:xfrm>
        </p:spPr>
        <p:txBody>
          <a:bodyPr anchor="b">
            <a:normAutofit/>
          </a:bodyPr>
          <a:lstStyle>
            <a:lvl1pPr algn="l"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664208"/>
            <a:ext cx="5537729" cy="47000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93420" y="1664208"/>
            <a:ext cx="3060954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900"/>
            </a:lvl4pPr>
            <a:lvl5pPr marL="1915631" indent="0">
              <a:buNone/>
              <a:defRPr sz="900"/>
            </a:lvl5pPr>
            <a:lvl6pPr marL="2394539" indent="0">
              <a:buNone/>
              <a:defRPr sz="900"/>
            </a:lvl6pPr>
            <a:lvl7pPr marL="2873447" indent="0">
              <a:buNone/>
              <a:defRPr sz="900"/>
            </a:lvl7pPr>
            <a:lvl8pPr marL="3352355" indent="0">
              <a:buNone/>
              <a:defRPr sz="900"/>
            </a:lvl8pPr>
            <a:lvl9pPr marL="383126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5779" y="6583680"/>
            <a:ext cx="2311400" cy="228600"/>
          </a:xfrm>
        </p:spPr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4350" y="6583680"/>
            <a:ext cx="54483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4467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2" name="Oval 11"/>
          <p:cNvSpPr/>
          <p:nvPr/>
        </p:nvSpPr>
        <p:spPr bwMode="gray">
          <a:xfrm>
            <a:off x="29420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3" name="Oval 12"/>
          <p:cNvSpPr/>
          <p:nvPr/>
        </p:nvSpPr>
        <p:spPr bwMode="gray">
          <a:xfrm>
            <a:off x="3437382" y="1161288"/>
            <a:ext cx="307086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5348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31164" y="502920"/>
            <a:ext cx="8291322" cy="566928"/>
          </a:xfrm>
        </p:spPr>
        <p:txBody>
          <a:bodyPr anchor="ctr">
            <a:normAutofit/>
          </a:bodyPr>
          <a:lstStyle>
            <a:lvl1pPr algn="l">
              <a:defRPr sz="29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164" y="1170432"/>
            <a:ext cx="8281416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400"/>
            </a:lvl1pPr>
            <a:lvl2pPr marL="478908" indent="0">
              <a:buNone/>
              <a:defRPr sz="2900"/>
            </a:lvl2pPr>
            <a:lvl3pPr marL="957816" indent="0">
              <a:buNone/>
              <a:defRPr sz="2500"/>
            </a:lvl3pPr>
            <a:lvl4pPr marL="1436724" indent="0">
              <a:buNone/>
              <a:defRPr sz="2100"/>
            </a:lvl4pPr>
            <a:lvl5pPr marL="1915631" indent="0">
              <a:buNone/>
              <a:defRPr sz="2100"/>
            </a:lvl5pPr>
            <a:lvl6pPr marL="2394539" indent="0">
              <a:buNone/>
              <a:defRPr sz="2100"/>
            </a:lvl6pPr>
            <a:lvl7pPr marL="2873447" indent="0">
              <a:buNone/>
              <a:defRPr sz="2100"/>
            </a:lvl7pPr>
            <a:lvl8pPr marL="3352355" indent="0">
              <a:buNone/>
              <a:defRPr sz="2100"/>
            </a:lvl8pPr>
            <a:lvl9pPr marL="3831263" indent="0">
              <a:buNone/>
              <a:defRPr sz="21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931164" y="5385816"/>
            <a:ext cx="8291322" cy="786384"/>
          </a:xfrm>
        </p:spPr>
        <p:txBody>
          <a:bodyPr/>
          <a:lstStyle>
            <a:lvl1pPr marL="0" indent="0">
              <a:buNone/>
              <a:defRPr sz="1500"/>
            </a:lvl1pPr>
            <a:lvl2pPr marL="478908" indent="0">
              <a:buNone/>
              <a:defRPr sz="1300"/>
            </a:lvl2pPr>
            <a:lvl3pPr marL="957816" indent="0">
              <a:buNone/>
              <a:defRPr sz="1000"/>
            </a:lvl3pPr>
            <a:lvl4pPr marL="1436724" indent="0">
              <a:buNone/>
              <a:defRPr sz="900"/>
            </a:lvl4pPr>
            <a:lvl5pPr marL="1915631" indent="0">
              <a:buNone/>
              <a:defRPr sz="900"/>
            </a:lvl5pPr>
            <a:lvl6pPr marL="2394539" indent="0">
              <a:buNone/>
              <a:defRPr sz="900"/>
            </a:lvl6pPr>
            <a:lvl7pPr marL="2873447" indent="0">
              <a:buNone/>
              <a:defRPr sz="900"/>
            </a:lvl7pPr>
            <a:lvl8pPr marL="3352355" indent="0">
              <a:buNone/>
              <a:defRPr sz="900"/>
            </a:lvl8pPr>
            <a:lvl9pPr marL="383126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505206" y="658368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9" name="Oval 8"/>
          <p:cNvSpPr/>
          <p:nvPr/>
        </p:nvSpPr>
        <p:spPr bwMode="gray">
          <a:xfrm>
            <a:off x="505206" y="5440680"/>
            <a:ext cx="307086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4873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68415" tIns="34208" rIns="68415" bIns="342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68415" tIns="34208" rIns="68415" bIns="342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480996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7" name="Freeform 16"/>
          <p:cNvSpPr/>
          <p:nvPr/>
        </p:nvSpPr>
        <p:spPr bwMode="gray">
          <a:xfrm>
            <a:off x="608" y="6469524"/>
            <a:ext cx="1179728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8" name="Freeform 17"/>
          <p:cNvSpPr/>
          <p:nvPr/>
        </p:nvSpPr>
        <p:spPr bwMode="gray">
          <a:xfrm>
            <a:off x="543466" y="6389202"/>
            <a:ext cx="4914381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19" name="Freeform 18"/>
          <p:cNvSpPr/>
          <p:nvPr/>
        </p:nvSpPr>
        <p:spPr bwMode="gray">
          <a:xfrm>
            <a:off x="1146731" y="6550388"/>
            <a:ext cx="773447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0" name="Freeform 19"/>
          <p:cNvSpPr/>
          <p:nvPr/>
        </p:nvSpPr>
        <p:spPr bwMode="gray">
          <a:xfrm>
            <a:off x="5422505" y="6324681"/>
            <a:ext cx="1274889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1" name="Freeform 20"/>
          <p:cNvSpPr/>
          <p:nvPr/>
        </p:nvSpPr>
        <p:spPr bwMode="gray">
          <a:xfrm>
            <a:off x="6682138" y="6353256"/>
            <a:ext cx="2673240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2" name="Freeform 21"/>
          <p:cNvSpPr/>
          <p:nvPr/>
        </p:nvSpPr>
        <p:spPr bwMode="gray">
          <a:xfrm>
            <a:off x="9118753" y="6360399"/>
            <a:ext cx="642785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23" name="Freeform 22"/>
          <p:cNvSpPr/>
          <p:nvPr/>
        </p:nvSpPr>
        <p:spPr bwMode="gray">
          <a:xfrm>
            <a:off x="8842728" y="6362781"/>
            <a:ext cx="1062422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en-US" sz="2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248" y="6583680"/>
            <a:ext cx="2311400" cy="228600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l">
              <a:defRPr sz="1300">
                <a:solidFill>
                  <a:schemeClr val="tx1"/>
                </a:solidFill>
              </a:defRPr>
            </a:lvl1pPr>
          </a:lstStyle>
          <a:p>
            <a:fld id="{72DFF6FB-A3E4-421F-B7C7-EC092E4C40BF}" type="datetimeFigureOut">
              <a:rPr lang="ko-KR" altLang="en-US" smtClean="0"/>
              <a:t>2016-11-09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892552" y="6583680"/>
            <a:ext cx="5448300" cy="228600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94648" y="6583680"/>
            <a:ext cx="495300" cy="228600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29574C60-B36D-4364-BA5A-D5E961DEC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7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57816" rtl="0" eaLnBrk="1" latinLnBrk="1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59181" indent="-359181" algn="l" defTabSz="957816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25" indent="-299317" algn="l" defTabSz="957816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0" indent="-239454" algn="l" defTabSz="957816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77" indent="-239454" algn="l" defTabSz="957816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5" indent="-239454" algn="l" defTabSz="957816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3" indent="-239454" algn="l" defTabSz="95781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1" indent="-239454" algn="l" defTabSz="95781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09" indent="-239454" algn="l" defTabSz="95781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17" indent="-239454" algn="l" defTabSz="95781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8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6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4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1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39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47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55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63" algn="l" defTabSz="95781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조도센서 모니터링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PhotoCell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8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Chart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7016" y="1223417"/>
            <a:ext cx="3809628" cy="252028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 public Form1()</a:t>
            </a:r>
          </a:p>
          <a:p>
            <a:pPr marL="0" indent="0">
              <a:buNone/>
            </a:pP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InitializeComponent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(string s in </a:t>
            </a:r>
            <a:r>
              <a:rPr lang="en-US" altLang="ko-KR" sz="1200" dirty="0" err="1"/>
              <a:t>SerialPort.GetPortNames</a:t>
            </a:r>
            <a:r>
              <a:rPr lang="en-US" altLang="ko-KR" sz="1200" dirty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                comboBox1.Items.Add(s);</a:t>
            </a:r>
          </a:p>
          <a:p>
            <a:pPr marL="0" indent="0">
              <a:buNone/>
            </a:pPr>
            <a:r>
              <a:rPr lang="en-US" altLang="ko-KR" sz="1200" dirty="0"/>
              <a:t>            comboBox1.Text = "Select Port";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            // Chart Setting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chartSetting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223417"/>
            <a:ext cx="39116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97016" y="3861048"/>
            <a:ext cx="3816424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private void </a:t>
            </a:r>
            <a:r>
              <a:rPr lang="en-US" altLang="ko-KR" sz="1200" dirty="0" err="1"/>
              <a:t>showValue</a:t>
            </a:r>
            <a:r>
              <a:rPr lang="en-US" altLang="ko-KR" sz="1200" dirty="0"/>
              <a:t>(string s)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        ….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</a:t>
            </a:r>
            <a:r>
              <a:rPr lang="en-US" altLang="ko-KR" sz="1200" dirty="0"/>
              <a:t>// Chart </a:t>
            </a:r>
            <a:r>
              <a:rPr lang="ko-KR" altLang="en-US" sz="1200" dirty="0"/>
              <a:t>표시</a:t>
            </a:r>
          </a:p>
          <a:p>
            <a:r>
              <a:rPr lang="en-US" altLang="ko-KR" sz="1200" dirty="0"/>
              <a:t>            chart1.Series["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"].</a:t>
            </a:r>
            <a:r>
              <a:rPr lang="en-US" altLang="ko-KR" sz="1200" dirty="0" err="1"/>
              <a:t>Points.Add</a:t>
            </a:r>
            <a:r>
              <a:rPr lang="en-US" altLang="ko-KR" sz="1200" dirty="0"/>
              <a:t>(v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301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chartSetting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28664" y="1052736"/>
            <a:ext cx="5976664" cy="51289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dirty="0" smtClean="0"/>
              <a:t> private void </a:t>
            </a:r>
            <a:r>
              <a:rPr lang="en-US" altLang="ko-KR" sz="1200" dirty="0" err="1" smtClean="0"/>
              <a:t>chartSetting</a:t>
            </a:r>
            <a:r>
              <a:rPr lang="en-US" altLang="ko-KR" sz="1200" dirty="0" smtClean="0"/>
              <a:t>()</a:t>
            </a:r>
          </a:p>
          <a:p>
            <a:pPr marL="0" indent="0">
              <a:buNone/>
            </a:pPr>
            <a:r>
              <a:rPr lang="en-US" altLang="ko-KR" sz="1200" dirty="0" smtClean="0"/>
              <a:t>{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chart1.ChartAreas.Clear();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chart1.ChartAreas.Add("draw");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AxisX.Minimum</a:t>
            </a:r>
            <a:r>
              <a:rPr lang="en-US" altLang="ko-KR" sz="1200" dirty="0" smtClean="0"/>
              <a:t> = 0;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AxisX.Maximum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xCount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AxisX.Interval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xCount</a:t>
            </a:r>
            <a:r>
              <a:rPr lang="en-US" altLang="ko-KR" sz="1200" dirty="0" smtClean="0"/>
              <a:t> / 5;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AxisX.MajorGrid.LineColor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Color.White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AxisX.MajorGrid.LineDashStyle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ChartDashStyle.Dash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chart1.ChartAreas["draw"].</a:t>
            </a:r>
            <a:r>
              <a:rPr lang="en-US" altLang="ko-KR" sz="1200" dirty="0" err="1" smtClean="0"/>
              <a:t>AxisY.Minimum</a:t>
            </a:r>
            <a:r>
              <a:rPr lang="en-US" altLang="ko-KR" sz="1200" dirty="0" smtClean="0"/>
              <a:t> = 0;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AxisY.Maximum</a:t>
            </a:r>
            <a:r>
              <a:rPr lang="en-US" altLang="ko-KR" sz="1200" dirty="0" smtClean="0"/>
              <a:t> = 1024;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AxisY.Interval</a:t>
            </a:r>
            <a:r>
              <a:rPr lang="en-US" altLang="ko-KR" sz="1200" dirty="0" smtClean="0"/>
              <a:t> = 200;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AxisY.MajorGrid.LineColor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Color.White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AxisY.MajorGrid.LineDashStyle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ChartDashStyle.Dash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 chart1.ChartAreas["draw"].</a:t>
            </a:r>
            <a:r>
              <a:rPr lang="en-US" altLang="ko-KR" sz="1200" dirty="0" err="1" smtClean="0"/>
              <a:t>BackColor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Color.Blue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chart1.Series.Clear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      chart1.Series.Add("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");</a:t>
            </a:r>
          </a:p>
          <a:p>
            <a:pPr marL="0" indent="0">
              <a:buNone/>
            </a:pPr>
            <a:r>
              <a:rPr lang="en-US" altLang="ko-KR" sz="1200" dirty="0"/>
              <a:t>            chart1.Series["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"].</a:t>
            </a:r>
            <a:r>
              <a:rPr lang="en-US" altLang="ko-KR" sz="1200" dirty="0" err="1"/>
              <a:t>ChartType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SeriesChartType.Line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chart1.Series["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"].Color = </a:t>
            </a:r>
            <a:r>
              <a:rPr lang="en-US" altLang="ko-KR" sz="1200" dirty="0" err="1"/>
              <a:t>Color.LightGreen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chart1.Series["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"].</a:t>
            </a:r>
            <a:r>
              <a:rPr lang="en-US" altLang="ko-KR" sz="1200" dirty="0" err="1"/>
              <a:t>BorderWidth</a:t>
            </a:r>
            <a:r>
              <a:rPr lang="en-US" altLang="ko-KR" sz="1200" dirty="0"/>
              <a:t> = 3;</a:t>
            </a:r>
          </a:p>
          <a:p>
            <a:pPr marL="0" indent="0">
              <a:buNone/>
            </a:pPr>
            <a:r>
              <a:rPr lang="en-US" altLang="ko-KR" sz="1200" dirty="0"/>
              <a:t>            if(chart1.Legends.Count &gt; 0</a:t>
            </a:r>
            <a:r>
              <a:rPr lang="en-US" altLang="ko-KR" sz="1200" dirty="0" smtClean="0"/>
              <a:t>)	// </a:t>
            </a:r>
            <a:r>
              <a:rPr lang="ko-KR" altLang="en-US" sz="1200" dirty="0" smtClean="0"/>
              <a:t>범례를 안보이게 한다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    chart1.Legends.RemoveAt(0);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9291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숫자 버튼 추가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12775"/>
            <a:ext cx="377882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6936" y="1412775"/>
            <a:ext cx="511256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public Form1()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InitializeComponent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            ….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          </a:t>
            </a:r>
            <a:r>
              <a:rPr lang="en-US" altLang="ko-KR" sz="1400" dirty="0"/>
              <a:t>// </a:t>
            </a:r>
            <a:r>
              <a:rPr lang="ko-KR" altLang="en-US" sz="1400" dirty="0"/>
              <a:t>숫자 버튼</a:t>
            </a:r>
          </a:p>
          <a:p>
            <a:r>
              <a:rPr lang="en-US" altLang="ko-KR" sz="1400" dirty="0"/>
              <a:t>            button1.BackColor = </a:t>
            </a:r>
            <a:r>
              <a:rPr lang="en-US" altLang="ko-KR" sz="1400" dirty="0" err="1"/>
              <a:t>Color.Blue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button1.ForeColor = </a:t>
            </a:r>
            <a:r>
              <a:rPr lang="en-US" altLang="ko-KR" sz="1400" dirty="0" err="1"/>
              <a:t>Color.White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button1.Text = "";</a:t>
            </a:r>
          </a:p>
          <a:p>
            <a:r>
              <a:rPr lang="en-US" altLang="ko-KR" sz="1400" dirty="0"/>
              <a:t>            button1.Font = new Font("</a:t>
            </a:r>
            <a:r>
              <a:rPr lang="ko-KR" altLang="en-US" sz="1400" dirty="0"/>
              <a:t>맑은 고딕</a:t>
            </a:r>
            <a:r>
              <a:rPr lang="en-US" altLang="ko-KR" sz="1400" dirty="0"/>
              <a:t>", 16, </a:t>
            </a:r>
            <a:r>
              <a:rPr lang="en-US" altLang="ko-KR" sz="1400" dirty="0" err="1"/>
              <a:t>FontStyle.Bold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  <a:p>
            <a:r>
              <a:rPr lang="en-US" altLang="ko-KR" sz="1400" dirty="0" smtClean="0"/>
              <a:t>           </a:t>
            </a:r>
            <a:endParaRPr lang="en-US" altLang="ko-KR" sz="1400" dirty="0"/>
          </a:p>
          <a:p>
            <a:r>
              <a:rPr lang="en-US" altLang="ko-KR" sz="1400" dirty="0" smtClean="0"/>
              <a:t>private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showValue</a:t>
            </a:r>
            <a:r>
              <a:rPr lang="en-US" altLang="ko-KR" sz="1400" dirty="0"/>
              <a:t>(string s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….</a:t>
            </a:r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/>
              <a:t>// </a:t>
            </a:r>
            <a:r>
              <a:rPr lang="ko-KR" altLang="en-US" sz="1400" dirty="0"/>
              <a:t>숫자버튼 표시</a:t>
            </a:r>
          </a:p>
          <a:p>
            <a:r>
              <a:rPr lang="en-US" altLang="ko-KR" sz="1400" dirty="0"/>
              <a:t>            button1.Text = </a:t>
            </a:r>
            <a:r>
              <a:rPr lang="en-US" altLang="ko-KR" sz="1400" dirty="0" err="1"/>
              <a:t>sPort.PortName</a:t>
            </a:r>
            <a:r>
              <a:rPr lang="en-US" altLang="ko-KR" sz="1400" dirty="0"/>
              <a:t> + "\n" + s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849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Port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비연결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340768"/>
            <a:ext cx="377882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20952" y="1340768"/>
            <a:ext cx="4953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smtClean="0"/>
              <a:t>// Connect </a:t>
            </a:r>
            <a:r>
              <a:rPr lang="en-US" altLang="ko-KR" sz="1200" dirty="0"/>
              <a:t>Serial Port</a:t>
            </a:r>
          </a:p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button2_Click(object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if (</a:t>
            </a:r>
            <a:r>
              <a:rPr lang="en-US" altLang="ko-KR" sz="1200" dirty="0" err="1" smtClean="0"/>
              <a:t>sPort.PortName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== "")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MessageBox.Show</a:t>
            </a:r>
            <a:r>
              <a:rPr lang="en-US" altLang="ko-KR" sz="1200" dirty="0"/>
              <a:t>("Select Serial Port Available First", "Warning");</a:t>
            </a:r>
          </a:p>
          <a:p>
            <a:r>
              <a:rPr lang="en-US" altLang="ko-KR" sz="1200" dirty="0"/>
              <a:t>                return;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sPort.Open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sPort.DataReceived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SPort_DataReceived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Connect </a:t>
            </a:r>
            <a:r>
              <a:rPr lang="ko-KR" altLang="en-US" sz="1200" dirty="0"/>
              <a:t>버튼 비활성화</a:t>
            </a:r>
            <a:r>
              <a:rPr lang="en-US" altLang="ko-KR" sz="1200" dirty="0"/>
              <a:t>, Disconnect </a:t>
            </a:r>
            <a:r>
              <a:rPr lang="ko-KR" altLang="en-US" sz="1200" dirty="0"/>
              <a:t>버튼 활성화</a:t>
            </a:r>
          </a:p>
          <a:p>
            <a:r>
              <a:rPr lang="en-US" altLang="ko-KR" sz="1200" dirty="0"/>
              <a:t>            button2.Enabled = false;</a:t>
            </a:r>
          </a:p>
          <a:p>
            <a:r>
              <a:rPr lang="en-US" altLang="ko-KR" sz="1200" dirty="0"/>
              <a:t>            button3.Enabled = true;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520952" y="4276253"/>
            <a:ext cx="4953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/>
              <a:t> // </a:t>
            </a:r>
            <a:r>
              <a:rPr lang="en-US" altLang="ko-KR" sz="1200" dirty="0" smtClean="0"/>
              <a:t>disconnect </a:t>
            </a:r>
            <a:r>
              <a:rPr lang="en-US" altLang="ko-KR" sz="1200" dirty="0"/>
              <a:t>Serial Port</a:t>
            </a:r>
          </a:p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button3_Click(object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button3.Enabled = false;</a:t>
            </a:r>
          </a:p>
          <a:p>
            <a:r>
              <a:rPr lang="en-US" altLang="ko-KR" sz="1200" dirty="0"/>
              <a:t>            button2.Enabled = true;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20952" y="5661248"/>
            <a:ext cx="4047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Disconnect </a:t>
            </a:r>
            <a:r>
              <a:rPr lang="ko-KR" altLang="en-US" sz="1400" dirty="0" smtClean="0"/>
              <a:t>했다가 다시 </a:t>
            </a:r>
            <a:r>
              <a:rPr lang="en-US" altLang="ko-KR" sz="1400" dirty="0" smtClean="0"/>
              <a:t>Connect </a:t>
            </a:r>
            <a:r>
              <a:rPr lang="ko-KR" altLang="en-US" sz="1400" dirty="0" smtClean="0"/>
              <a:t>하면 숫자를 다시</a:t>
            </a:r>
            <a:endParaRPr lang="en-US" altLang="ko-KR" sz="1400" dirty="0" smtClean="0"/>
          </a:p>
          <a:p>
            <a:r>
              <a:rPr lang="ko-KR" altLang="en-US" sz="1400" dirty="0" smtClean="0"/>
              <a:t>읽어 들일 수 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329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label1 -&gt;</a:t>
            </a:r>
            <a:r>
              <a:rPr lang="ko-KR" altLang="en-US" dirty="0" smtClean="0"/>
              <a:t> 연결 시간 표시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4928" y="1412776"/>
            <a:ext cx="524103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Form1()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….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</a:t>
            </a:r>
            <a:r>
              <a:rPr lang="en-US" altLang="ko-KR" sz="1200" dirty="0"/>
              <a:t>label1.Text = "Connection Time : ";</a:t>
            </a:r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showValue</a:t>
            </a:r>
            <a:r>
              <a:rPr lang="en-US" altLang="ko-KR" sz="1200" dirty="0"/>
              <a:t>(string s)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//label1.Text = "Serial Value : " + s</a:t>
            </a:r>
            <a:r>
              <a:rPr lang="en-US" altLang="ko-KR" sz="1200" dirty="0" smtClean="0"/>
              <a:t>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….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private void comboBox1_SelectedIndexChanged(object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pt-BR" altLang="ko-KR" sz="1200" dirty="0"/>
              <a:t>            ComboBox cb = sender as ComboBox;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SerialPort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cb.SelectedItem.ToString</a:t>
            </a:r>
            <a:r>
              <a:rPr lang="en-US" altLang="ko-KR" sz="1200" dirty="0"/>
              <a:t>() 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sPort.Open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sPort.DataReceived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SPort_DataReceived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label1.Text = "Connection Time : " + </a:t>
            </a:r>
            <a:r>
              <a:rPr lang="en-US" altLang="ko-KR" sz="1200" dirty="0" err="1"/>
              <a:t>DateTime.Now.ToString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429172"/>
            <a:ext cx="3378200" cy="404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95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값에 시간 포함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527048"/>
            <a:ext cx="3881636" cy="298207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class </a:t>
            </a:r>
            <a:r>
              <a:rPr lang="en-US" altLang="ko-KR" sz="1400" dirty="0" err="1"/>
              <a:t>sensorData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{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public 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    public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value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 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public </a:t>
            </a:r>
            <a:r>
              <a:rPr lang="en-US" altLang="ko-KR" sz="1400" dirty="0" err="1"/>
              <a:t>sensorData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DateTime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value)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this.dt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/>
              <a:t>this.value</a:t>
            </a:r>
            <a:r>
              <a:rPr lang="en-US" altLang="ko-KR" sz="1400" dirty="0"/>
              <a:t> = value;</a:t>
            </a:r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</a:p>
          <a:p>
            <a:pPr marL="0" indent="0">
              <a:buNone/>
            </a:pP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592960" y="1554966"/>
            <a:ext cx="4608512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68415" tIns="34208" rIns="68415" bIns="34208" rtlCol="0">
            <a:noAutofit/>
          </a:bodyPr>
          <a:lstStyle/>
          <a:p>
            <a:pPr defTabSz="957816">
              <a:spcBef>
                <a:spcPct val="20000"/>
              </a:spcBef>
              <a:buClr>
                <a:schemeClr val="tx2"/>
              </a:buClr>
              <a:buSzPct val="90000"/>
            </a:pPr>
            <a:r>
              <a:rPr lang="en-US" altLang="ko-KR" sz="1400" dirty="0"/>
              <a:t>// </a:t>
            </a:r>
            <a:r>
              <a:rPr lang="ko-KR" altLang="en-US" sz="1400" dirty="0"/>
              <a:t>저장하기 위한 </a:t>
            </a:r>
            <a:r>
              <a:rPr lang="ko-KR" altLang="en-US" sz="1400" dirty="0" smtClean="0"/>
              <a:t>자료구조</a:t>
            </a:r>
            <a:endParaRPr lang="en-US" altLang="ko-KR" sz="1400" dirty="0" smtClean="0"/>
          </a:p>
          <a:p>
            <a:pPr defTabSz="957816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</a:pPr>
            <a:r>
              <a:rPr lang="en-US" altLang="ko-KR" sz="1400" dirty="0" smtClean="0"/>
              <a:t>List&lt;</a:t>
            </a:r>
            <a:r>
              <a:rPr lang="en-US" altLang="ko-KR" sz="1400" dirty="0" err="1" smtClean="0"/>
              <a:t>sensorData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myData</a:t>
            </a:r>
            <a:r>
              <a:rPr lang="en-US" altLang="ko-KR" sz="1400" dirty="0"/>
              <a:t> = new List&lt;</a:t>
            </a:r>
            <a:r>
              <a:rPr lang="en-US" altLang="ko-KR" sz="1400" dirty="0" err="1"/>
              <a:t>sensorData</a:t>
            </a:r>
            <a:r>
              <a:rPr lang="en-US" altLang="ko-KR" sz="1400" dirty="0"/>
              <a:t>&gt;();   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605561" y="2348880"/>
            <a:ext cx="4595911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private void </a:t>
            </a:r>
            <a:r>
              <a:rPr lang="en-US" altLang="ko-KR" sz="1400" dirty="0" err="1"/>
              <a:t>showValue</a:t>
            </a:r>
            <a:r>
              <a:rPr lang="en-US" altLang="ko-KR" sz="1400" dirty="0"/>
              <a:t>(string s)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v = Int32.Parse(s);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(v &lt; 0 || v &gt; 1023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r>
              <a:rPr lang="en-US" altLang="ko-KR" sz="1400" dirty="0"/>
              <a:t>                return;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myData.Add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sensorData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DateTime.Now</a:t>
            </a:r>
            <a:r>
              <a:rPr lang="en-US" altLang="ko-KR" sz="1400" dirty="0"/>
              <a:t>, v</a:t>
            </a:r>
            <a:r>
              <a:rPr lang="en-US" altLang="ko-KR" sz="1400" dirty="0" smtClean="0"/>
              <a:t>));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…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376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00" y="1444134"/>
            <a:ext cx="3697914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520" y="162880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읽어 오기</a:t>
            </a:r>
            <a:endParaRPr lang="ko-KR" altLang="en-US" sz="1400" dirty="0"/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 flipV="1">
            <a:off x="2506751" y="1782688"/>
            <a:ext cx="6460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0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2560" y="1527048"/>
            <a:ext cx="7920880" cy="4278216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private </a:t>
            </a:r>
            <a:r>
              <a:rPr lang="en-US" altLang="ko-KR" dirty="0"/>
              <a:t>void </a:t>
            </a:r>
            <a:r>
              <a:rPr lang="ko-KR" altLang="en-US" dirty="0"/>
              <a:t>저장</a:t>
            </a:r>
            <a:r>
              <a:rPr lang="en-US" altLang="ko-KR" dirty="0" err="1"/>
              <a:t>ToolStripMenuItem_Click</a:t>
            </a:r>
            <a:r>
              <a:rPr lang="en-US" altLang="ko-KR" dirty="0"/>
              <a:t>(object sender, </a:t>
            </a:r>
            <a:r>
              <a:rPr lang="en-US" altLang="ko-KR" dirty="0" err="1"/>
              <a:t>EventArgs</a:t>
            </a:r>
            <a:r>
              <a:rPr lang="en-US" altLang="ko-KR" dirty="0"/>
              <a:t> e)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SaveFileDialog</a:t>
            </a:r>
            <a:r>
              <a:rPr lang="en-US" altLang="ko-KR" dirty="0"/>
              <a:t> saveFileDialog1 = new </a:t>
            </a:r>
            <a:r>
              <a:rPr lang="en-US" altLang="ko-KR" dirty="0" err="1"/>
              <a:t>SaveFileDialog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    saveFileDialog1.Filter = "txt files(*.txt)|*.</a:t>
            </a:r>
            <a:r>
              <a:rPr lang="en-US" altLang="ko-KR" dirty="0" err="1"/>
              <a:t>txt|All</a:t>
            </a:r>
            <a:r>
              <a:rPr lang="en-US" altLang="ko-KR" dirty="0"/>
              <a:t> files(*.*)|*.*";</a:t>
            </a:r>
          </a:p>
          <a:p>
            <a:pPr marL="0" indent="0">
              <a:buNone/>
            </a:pPr>
            <a:r>
              <a:rPr lang="en-US" altLang="ko-KR" dirty="0"/>
              <a:t>            if(saveFileDialog1.ShowDialog() == </a:t>
            </a:r>
            <a:r>
              <a:rPr lang="en-US" altLang="ko-KR" dirty="0" err="1"/>
              <a:t>DialogResult.OK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string </a:t>
            </a:r>
            <a:r>
              <a:rPr lang="en-US" altLang="ko-KR" dirty="0" err="1"/>
              <a:t>fileName</a:t>
            </a:r>
            <a:r>
              <a:rPr lang="en-US" altLang="ko-KR" dirty="0"/>
              <a:t> = saveFileDialog1.FileName;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FileStream</a:t>
            </a:r>
            <a:r>
              <a:rPr lang="en-US" altLang="ko-KR" dirty="0"/>
              <a:t> fs = new </a:t>
            </a:r>
            <a:r>
              <a:rPr lang="en-US" altLang="ko-KR" dirty="0" err="1"/>
              <a:t>FileStream</a:t>
            </a:r>
            <a:r>
              <a:rPr lang="en-US" altLang="ko-KR" dirty="0"/>
              <a:t>(</a:t>
            </a:r>
            <a:r>
              <a:rPr lang="en-US" altLang="ko-KR" dirty="0" err="1"/>
              <a:t>fileName</a:t>
            </a:r>
            <a:r>
              <a:rPr lang="en-US" altLang="ko-KR" dirty="0"/>
              <a:t>, </a:t>
            </a:r>
            <a:r>
              <a:rPr lang="en-US" altLang="ko-KR" dirty="0" err="1"/>
              <a:t>FileMode.Create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StreamWriter</a:t>
            </a:r>
            <a:r>
              <a:rPr lang="en-US" altLang="ko-KR" dirty="0"/>
              <a:t> </a:t>
            </a:r>
            <a:r>
              <a:rPr lang="en-US" altLang="ko-KR" dirty="0" err="1"/>
              <a:t>sw</a:t>
            </a:r>
            <a:r>
              <a:rPr lang="en-US" altLang="ko-KR" dirty="0"/>
              <a:t> = new </a:t>
            </a:r>
            <a:r>
              <a:rPr lang="en-US" altLang="ko-KR" dirty="0" err="1"/>
              <a:t>StreamWriter</a:t>
            </a:r>
            <a:r>
              <a:rPr lang="en-US" altLang="ko-KR" dirty="0"/>
              <a:t>(fs);</a:t>
            </a:r>
          </a:p>
          <a:p>
            <a:pPr marL="0" indent="0">
              <a:buNone/>
            </a:pPr>
            <a:r>
              <a:rPr lang="sv-SE" altLang="ko-KR" dirty="0"/>
              <a:t>                foreach (var item in myData)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    string s = </a:t>
            </a:r>
            <a:r>
              <a:rPr lang="en-US" altLang="ko-KR" dirty="0" err="1"/>
              <a:t>string.Format</a:t>
            </a:r>
            <a:r>
              <a:rPr lang="en-US" altLang="ko-KR" dirty="0"/>
              <a:t>("{0}\t{1}", </a:t>
            </a:r>
            <a:r>
              <a:rPr lang="en-US" altLang="ko-KR" dirty="0" err="1"/>
              <a:t>item.dt.ToString</a:t>
            </a:r>
            <a:r>
              <a:rPr lang="en-US" altLang="ko-KR" dirty="0"/>
              <a:t>(), </a:t>
            </a:r>
            <a:r>
              <a:rPr lang="en-US" altLang="ko-KR" dirty="0" err="1"/>
              <a:t>item.value.ToString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en-US" altLang="ko-KR" dirty="0" err="1"/>
              <a:t>sw.WriteLine</a:t>
            </a:r>
            <a:r>
              <a:rPr lang="en-US" altLang="ko-KR" dirty="0"/>
              <a:t>(s);</a:t>
            </a:r>
          </a:p>
          <a:p>
            <a:pPr marL="0" indent="0"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sw.Close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75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읽어오기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2560" y="1124744"/>
            <a:ext cx="7920880" cy="51125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Timer </a:t>
            </a:r>
            <a:r>
              <a:rPr lang="en-US" altLang="ko-KR" sz="1200" dirty="0" err="1"/>
              <a:t>myTimer</a:t>
            </a:r>
            <a:r>
              <a:rPr lang="en-US" altLang="ko-KR" sz="1200" dirty="0" smtClean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ko-KR" altLang="en-US" sz="1200" dirty="0"/>
              <a:t>읽어오기</a:t>
            </a:r>
            <a:r>
              <a:rPr lang="en-US" altLang="ko-KR" sz="1200" dirty="0" err="1"/>
              <a:t>ToolStripMenuItem_Click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pPr marL="0" indent="0">
              <a:buNone/>
            </a:pP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OpenFileDialog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ofd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OpenFileDialog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ofd.Filter</a:t>
            </a:r>
            <a:r>
              <a:rPr lang="en-US" altLang="ko-KR" sz="1200" dirty="0"/>
              <a:t> = "txt files(*.txt)|*.</a:t>
            </a:r>
            <a:r>
              <a:rPr lang="en-US" altLang="ko-KR" sz="1200" dirty="0" err="1"/>
              <a:t>txt|All</a:t>
            </a:r>
            <a:r>
              <a:rPr lang="en-US" altLang="ko-KR" sz="1200" dirty="0"/>
              <a:t> files(*.*)|*.*";</a:t>
            </a:r>
          </a:p>
          <a:p>
            <a:pPr marL="0" indent="0">
              <a:buNone/>
            </a:pPr>
            <a:r>
              <a:rPr lang="en-US" altLang="ko-KR" sz="1200" dirty="0"/>
              <a:t>            if(</a:t>
            </a:r>
            <a:r>
              <a:rPr lang="en-US" altLang="ko-KR" sz="1200" dirty="0" err="1"/>
              <a:t>ofd.ShowDialog</a:t>
            </a:r>
            <a:r>
              <a:rPr lang="en-US" altLang="ko-KR" sz="1200" dirty="0"/>
              <a:t>() == </a:t>
            </a:r>
            <a:r>
              <a:rPr lang="en-US" altLang="ko-KR" sz="1200" dirty="0" err="1"/>
              <a:t>DialogResult.OK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                string 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ofd.FileName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    string[] lines = </a:t>
            </a:r>
            <a:r>
              <a:rPr lang="en-US" altLang="ko-KR" sz="1200" dirty="0" err="1"/>
              <a:t>File.ReadAllLines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fileName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line in lines)</a:t>
            </a:r>
          </a:p>
          <a:p>
            <a:pPr marL="0" indent="0">
              <a:buNone/>
            </a:pPr>
            <a:r>
              <a:rPr lang="ko-KR" altLang="en-US" sz="1200" dirty="0"/>
              <a:t>                </a:t>
            </a:r>
            <a:r>
              <a:rPr lang="en-US" altLang="ko-KR" sz="1200" dirty="0"/>
              <a:t>{</a:t>
            </a:r>
          </a:p>
          <a:p>
            <a:pPr marL="0" indent="0">
              <a:buNone/>
            </a:pPr>
            <a:r>
              <a:rPr lang="en-US" altLang="ko-KR" sz="1200" dirty="0"/>
              <a:t>                    string[] items;</a:t>
            </a:r>
          </a:p>
          <a:p>
            <a:pPr marL="0" indent="0">
              <a:buNone/>
            </a:pPr>
            <a:r>
              <a:rPr lang="en-US" altLang="ko-KR" sz="1200" dirty="0"/>
              <a:t>                    items = </a:t>
            </a:r>
            <a:r>
              <a:rPr lang="en-US" altLang="ko-KR" sz="1200" dirty="0" err="1"/>
              <a:t>line.Split</a:t>
            </a:r>
            <a:r>
              <a:rPr lang="en-US" altLang="ko-KR" sz="1200" dirty="0"/>
              <a:t>('\t');</a:t>
            </a:r>
          </a:p>
          <a:p>
            <a:pPr marL="0" indent="0">
              <a:buNone/>
            </a:pPr>
            <a:r>
              <a:rPr lang="en-US" altLang="ko-KR" sz="1200" dirty="0"/>
              <a:t>                    </a:t>
            </a:r>
            <a:r>
              <a:rPr lang="en-US" altLang="ko-KR" sz="1200" dirty="0" err="1"/>
              <a:t>myData.Add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sensorData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Convert.ToDateTime</a:t>
            </a:r>
            <a:r>
              <a:rPr lang="en-US" altLang="ko-KR" sz="1200" dirty="0"/>
              <a:t>(items[0]), Int32.Parse(items[1]) ));</a:t>
            </a:r>
          </a:p>
          <a:p>
            <a:pPr marL="0" indent="0">
              <a:buNone/>
            </a:pPr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pPr marL="0" indent="0">
              <a:buNone/>
            </a:pPr>
            <a:r>
              <a:rPr lang="en-US" altLang="ko-KR" sz="1200" dirty="0"/>
              <a:t>                label1.Text = "Connection Time : " + 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dt.ToString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myTimer</a:t>
            </a:r>
            <a:r>
              <a:rPr lang="en-US" altLang="ko-KR" sz="1200" dirty="0"/>
              <a:t> = new Timer();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myTimer.Interval</a:t>
            </a:r>
            <a:r>
              <a:rPr lang="en-US" altLang="ko-KR" sz="1200" dirty="0"/>
              <a:t> = 1;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myTimer.Start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myTimer.Tick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MyTimer_Tick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159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 </a:t>
            </a:r>
            <a:r>
              <a:rPr lang="ko-KR" altLang="en-US" dirty="0" smtClean="0"/>
              <a:t>읽어오기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0592" y="1196752"/>
            <a:ext cx="7344816" cy="51845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Count = 0;      // </a:t>
            </a:r>
            <a:r>
              <a:rPr lang="ko-KR" altLang="en-US" sz="1200" dirty="0"/>
              <a:t>현재 </a:t>
            </a:r>
            <a:r>
              <a:rPr lang="ko-KR" altLang="en-US" sz="1200" dirty="0" err="1"/>
              <a:t>프로세싱</a:t>
            </a:r>
            <a:r>
              <a:rPr lang="ko-KR" altLang="en-US" sz="1200" dirty="0"/>
              <a:t> 중인 데이터 인덱스</a:t>
            </a:r>
          </a:p>
          <a:p>
            <a:pPr marL="0" indent="0">
              <a:buNone/>
            </a:pPr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MyTimer_Tick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pPr marL="0" indent="0">
              <a:buNone/>
            </a:pPr>
            <a:r>
              <a:rPr lang="en-US" altLang="ko-KR" sz="1200" dirty="0" smtClean="0"/>
              <a:t>{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string line = </a:t>
            </a:r>
            <a:r>
              <a:rPr lang="en-US" altLang="ko-KR" sz="1200" dirty="0" smtClean="0"/>
              <a:t>"";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 smtClean="0"/>
              <a:t>            </a:t>
            </a:r>
            <a:r>
              <a:rPr lang="en-US" altLang="ko-KR" sz="1200" dirty="0"/>
              <a:t>line += 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[Count].</a:t>
            </a:r>
            <a:r>
              <a:rPr lang="en-US" altLang="ko-KR" sz="1200" dirty="0" err="1"/>
              <a:t>dt.ToString</a:t>
            </a:r>
            <a:r>
              <a:rPr lang="en-US" altLang="ko-KR" sz="1200" dirty="0"/>
              <a:t>() + "\t" + 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[Count].</a:t>
            </a:r>
            <a:r>
              <a:rPr lang="en-US" altLang="ko-KR" sz="1200" dirty="0" err="1"/>
              <a:t>value.ToString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      listBox1.Items.Add(line);</a:t>
            </a:r>
          </a:p>
          <a:p>
            <a:pPr marL="0" indent="0">
              <a:buNone/>
            </a:pPr>
            <a:r>
              <a:rPr lang="en-US" altLang="ko-KR" sz="1200" dirty="0"/>
              <a:t>            listBox1.SelectedIndex = listBox1.Items.Count - 1;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            progressBar1.Value = 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[Count].value;</a:t>
            </a:r>
          </a:p>
          <a:p>
            <a:pPr marL="0" indent="0">
              <a:buNone/>
            </a:pPr>
            <a:r>
              <a:rPr lang="en-US" altLang="ko-KR" sz="1200" dirty="0"/>
              <a:t>            button1.Text = 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[Count].</a:t>
            </a:r>
            <a:r>
              <a:rPr lang="en-US" altLang="ko-KR" sz="1200" dirty="0" err="1"/>
              <a:t>value.ToString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        chart1.Series["</a:t>
            </a:r>
            <a:r>
              <a:rPr lang="en-US" altLang="ko-KR" sz="1200" dirty="0" err="1"/>
              <a:t>PhotoCell</a:t>
            </a:r>
            <a:r>
              <a:rPr lang="en-US" altLang="ko-KR" sz="1200" dirty="0"/>
              <a:t>"].</a:t>
            </a:r>
            <a:r>
              <a:rPr lang="en-US" altLang="ko-KR" sz="1200" dirty="0" err="1"/>
              <a:t>Points.Add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myData</a:t>
            </a:r>
            <a:r>
              <a:rPr lang="en-US" altLang="ko-KR" sz="1200" dirty="0"/>
              <a:t>[Count].value);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ko-KR" altLang="en-US" sz="1200" dirty="0"/>
              <a:t>            </a:t>
            </a:r>
            <a:r>
              <a:rPr lang="en-US" altLang="ko-KR" sz="1200" dirty="0"/>
              <a:t>// zoom</a:t>
            </a:r>
            <a:r>
              <a:rPr lang="ko-KR" altLang="en-US" sz="1200" dirty="0"/>
              <a:t>을 위해 </a:t>
            </a:r>
            <a:r>
              <a:rPr lang="en-US" altLang="ko-KR" sz="1200" dirty="0"/>
              <a:t>200</a:t>
            </a:r>
            <a:r>
              <a:rPr lang="ko-KR" altLang="en-US" sz="1200" dirty="0"/>
              <a:t>개까지는 기본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갯수가</a:t>
            </a:r>
            <a:r>
              <a:rPr lang="ko-KR" altLang="en-US" sz="1200" dirty="0"/>
              <a:t> 많아지면 </a:t>
            </a:r>
            <a:r>
              <a:rPr lang="en-US" altLang="ko-KR" sz="1200" dirty="0"/>
              <a:t>200</a:t>
            </a:r>
            <a:r>
              <a:rPr lang="ko-KR" altLang="en-US" sz="1200" dirty="0"/>
              <a:t>개만 보이지만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스크롤 나타남</a:t>
            </a:r>
          </a:p>
          <a:p>
            <a:pPr marL="0" indent="0">
              <a:buNone/>
            </a:pPr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AxisX.Minimum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AxisX.Maximum</a:t>
            </a:r>
            <a:r>
              <a:rPr lang="en-US" altLang="ko-KR" sz="1200" dirty="0"/>
              <a:t> = (Count &gt;=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 ? Count :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            if (Count &gt;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 smtClean="0"/>
              <a:t>	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AxisX.ScaleView.Zoom</a:t>
            </a:r>
            <a:r>
              <a:rPr lang="en-US" altLang="ko-KR" sz="1200" dirty="0"/>
              <a:t>(Count -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, Count);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else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smtClean="0"/>
              <a:t>	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AxisX.ScaleView.Zoom</a:t>
            </a:r>
            <a:r>
              <a:rPr lang="en-US" altLang="ko-KR" sz="1200" dirty="0"/>
              <a:t>(0,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 smtClean="0"/>
              <a:t>           if </a:t>
            </a:r>
            <a:r>
              <a:rPr lang="en-US" altLang="ko-KR" sz="1200" dirty="0"/>
              <a:t>(++Count &gt;=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myTimer.Stop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10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44" y="1412776"/>
            <a:ext cx="3763311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ReadingSerialPort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465168" y="501317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01272" y="4831536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chart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504728" y="32849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68624" y="3115707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ListBox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681192" y="22048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73280" y="2035587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ComboBox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2504728" y="24208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2600" y="2251611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ProgressBar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681192" y="3187715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3280" y="3018438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Button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81192" y="362353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73280" y="3454261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Button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2399301" y="17008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556" y="153153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MenuStrip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41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14. Chart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383364"/>
            <a:ext cx="361451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48944" y="1383364"/>
            <a:ext cx="4953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smtClean="0"/>
              <a:t>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CursorX.AutoScroll</a:t>
            </a:r>
            <a:r>
              <a:rPr lang="en-US" altLang="ko-KR" sz="1200" dirty="0"/>
              <a:t> = true;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AxisX.ScaleView.Zoomable</a:t>
            </a:r>
            <a:r>
              <a:rPr lang="en-US" altLang="ko-KR" sz="1200" dirty="0"/>
              <a:t> = true;</a:t>
            </a:r>
          </a:p>
          <a:p>
            <a:r>
              <a:rPr lang="en-US" altLang="ko-KR" sz="1200" dirty="0" smtClean="0"/>
              <a:t>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AxisX.ScrollBar.ButtonStyle</a:t>
            </a:r>
            <a:r>
              <a:rPr lang="en-US" altLang="ko-KR" sz="1200" dirty="0"/>
              <a:t> =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ScrollBarButtonStyles.SmallScroll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chart1.ChartAreas</a:t>
            </a:r>
            <a:r>
              <a:rPr lang="en-US" altLang="ko-KR" sz="1200" dirty="0"/>
              <a:t>["draw"].</a:t>
            </a:r>
            <a:r>
              <a:rPr lang="en-US" altLang="ko-KR" sz="1200" dirty="0" err="1"/>
              <a:t>AxisX.ScrollBar.ButtonColor</a:t>
            </a:r>
            <a:r>
              <a:rPr lang="en-US" altLang="ko-KR" sz="1200" dirty="0"/>
              <a:t> =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Color.LightSteelBlue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48944" y="2968296"/>
            <a:ext cx="495300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// zoom</a:t>
            </a:r>
            <a:r>
              <a:rPr lang="ko-KR" altLang="en-US" sz="1200" dirty="0"/>
              <a:t>을 위해 </a:t>
            </a:r>
            <a:r>
              <a:rPr lang="en-US" altLang="ko-KR" sz="1200" dirty="0"/>
              <a:t>200</a:t>
            </a:r>
            <a:r>
              <a:rPr lang="ko-KR" altLang="en-US" sz="1200" dirty="0"/>
              <a:t>개까지는 기본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갯수가</a:t>
            </a:r>
            <a:r>
              <a:rPr lang="ko-KR" altLang="en-US" sz="1200" dirty="0"/>
              <a:t> 많아지면 </a:t>
            </a:r>
            <a:r>
              <a:rPr lang="en-US" altLang="ko-KR" sz="1200" dirty="0"/>
              <a:t>200</a:t>
            </a:r>
            <a:r>
              <a:rPr lang="ko-KR" altLang="en-US" sz="1200" dirty="0"/>
              <a:t>개만 보이지만</a:t>
            </a:r>
            <a:r>
              <a:rPr lang="en-US" altLang="ko-KR" sz="1200" dirty="0"/>
              <a:t>, </a:t>
            </a:r>
            <a:r>
              <a:rPr lang="ko-KR" altLang="en-US" sz="1200" dirty="0"/>
              <a:t>스크롤 나타남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AxisX.Minimum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AxisX.Maximum</a:t>
            </a:r>
            <a:r>
              <a:rPr lang="en-US" altLang="ko-KR" sz="1200" dirty="0"/>
              <a:t> =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 ?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// change chart range : Zoom </a:t>
            </a:r>
            <a:r>
              <a:rPr lang="ko-KR" altLang="en-US" sz="1200" dirty="0"/>
              <a:t>사용  </a:t>
            </a:r>
          </a:p>
          <a:p>
            <a:r>
              <a:rPr lang="en-US" altLang="ko-KR" sz="1200" dirty="0"/>
              <a:t>            if (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chart1.ChartAreas["draw"].</a:t>
            </a:r>
            <a:r>
              <a:rPr lang="en-US" altLang="ko-KR" sz="1200" dirty="0" err="1" smtClean="0"/>
              <a:t>AxisX.ScaleView.Zoom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else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chart1.ChartAreas["draw"].</a:t>
            </a:r>
            <a:r>
              <a:rPr lang="en-US" altLang="ko-KR" sz="1200" dirty="0" err="1"/>
              <a:t>AxisX.ScaleView.Zoom</a:t>
            </a:r>
            <a:r>
              <a:rPr lang="en-US" altLang="ko-KR" sz="1200" dirty="0"/>
              <a:t>(0,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44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 View All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Zoom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84784"/>
            <a:ext cx="3607049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160912" y="1484784"/>
            <a:ext cx="5472608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       </a:t>
            </a:r>
            <a:r>
              <a:rPr lang="en-US" altLang="ko-KR" sz="1200" dirty="0"/>
              <a:t>// View All Button</a:t>
            </a:r>
          </a:p>
          <a:p>
            <a:r>
              <a:rPr lang="en-US" altLang="ko-KR" sz="1200" dirty="0"/>
              <a:t>        private void button4_Click(object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AxisX.Minimum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AxisX.Maximum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AxisX.ScaleView.Zoom</a:t>
            </a:r>
            <a:r>
              <a:rPr lang="en-US" altLang="ko-KR" sz="1200" dirty="0"/>
              <a:t>(0,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AxisX.Interval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 / 4;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// Zoom Button</a:t>
            </a:r>
          </a:p>
          <a:p>
            <a:r>
              <a:rPr lang="en-US" altLang="ko-KR" sz="1200" dirty="0"/>
              <a:t>        private void button5_Click(object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AxisX.Minimum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AxisX.Maximum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 smtClean="0"/>
              <a:t>AxisX.ScaleView.Zoom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myData.Count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- </a:t>
            </a:r>
            <a:r>
              <a:rPr lang="en-US" altLang="ko-KR" sz="1200" dirty="0" err="1"/>
              <a:t>xCount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                      </a:t>
            </a:r>
            <a:r>
              <a:rPr lang="en-US" altLang="ko-KR" sz="1200" dirty="0" err="1"/>
              <a:t>myData.Count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chart1.ChartAreas["draw"].</a:t>
            </a:r>
            <a:r>
              <a:rPr lang="en-US" altLang="ko-KR" sz="1200" dirty="0" err="1"/>
              <a:t>AxisX.Interval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xCount</a:t>
            </a:r>
            <a:r>
              <a:rPr lang="en-US" altLang="ko-KR" sz="1200" dirty="0"/>
              <a:t> / 4;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55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527048"/>
            <a:ext cx="4385692" cy="4599432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아두이노가</a:t>
            </a:r>
            <a:r>
              <a:rPr lang="ko-KR" altLang="en-US" sz="1400" dirty="0" smtClean="0"/>
              <a:t> 없다면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시리얼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통신 대신 랜덤 숫자를 만들어서 처리하자</a:t>
            </a:r>
            <a:endParaRPr lang="ko-KR" altLang="en-US" sz="1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gray">
          <a:xfrm>
            <a:off x="5039883" y="1299189"/>
            <a:ext cx="4385692" cy="4599432"/>
          </a:xfrm>
          <a:prstGeom prst="rect">
            <a:avLst/>
          </a:prstGeom>
        </p:spPr>
        <p:txBody>
          <a:bodyPr vert="horz" lIns="68415" tIns="34208" rIns="68415" bIns="34208" rtlCol="0">
            <a:normAutofit/>
          </a:bodyPr>
          <a:lstStyle>
            <a:lvl1pPr marL="359181" indent="-359181" algn="l" defTabSz="957816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8225" indent="-299317" algn="l" defTabSz="957816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7270" indent="-239454" algn="l" defTabSz="957816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6177" indent="-239454" algn="l" defTabSz="957816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5085" indent="-239454" algn="l" defTabSz="957816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3993" indent="-239454" algn="l" defTabSz="95781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901" indent="-239454" algn="l" defTabSz="95781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809" indent="-239454" algn="l" defTabSz="95781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717" indent="-239454" algn="l" defTabSz="957816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시리얼 포트의 </a:t>
            </a:r>
            <a:r>
              <a:rPr lang="en-US" altLang="ko-KR" sz="1400" dirty="0" err="1" smtClean="0"/>
              <a:t>Data_Received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이벤트 대신</a:t>
            </a:r>
            <a:endParaRPr lang="en-US" altLang="ko-KR" sz="1400" dirty="0" smtClean="0"/>
          </a:p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초에 한번씩 시간과 데이터를 </a:t>
            </a:r>
            <a:r>
              <a:rPr lang="en-US" altLang="ko-KR" sz="1400" dirty="0" err="1" smtClean="0"/>
              <a:t>myData</a:t>
            </a:r>
            <a:r>
              <a:rPr lang="ko-KR" altLang="en-US" sz="1400" dirty="0" smtClean="0"/>
              <a:t>에 저장한다</a:t>
            </a:r>
            <a:endParaRPr lang="en-US" altLang="ko-KR" sz="1400" dirty="0" smtClean="0"/>
          </a:p>
          <a:p>
            <a:r>
              <a:rPr lang="ko-KR" altLang="en-US" sz="1400" dirty="0" smtClean="0"/>
              <a:t>이를 위해 </a:t>
            </a:r>
            <a:r>
              <a:rPr lang="en-US" altLang="ko-KR" sz="1400" dirty="0" smtClean="0"/>
              <a:t>Timer</a:t>
            </a:r>
            <a:r>
              <a:rPr lang="ko-KR" altLang="en-US" sz="1400" dirty="0" smtClean="0"/>
              <a:t>를 하나 추가한다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62" b="68594"/>
          <a:stretch/>
        </p:blipFill>
        <p:spPr bwMode="auto">
          <a:xfrm>
            <a:off x="776536" y="2348880"/>
            <a:ext cx="3488838" cy="30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73808" y="4719612"/>
            <a:ext cx="4953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Timer2_Tick(object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Random r = new Random();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v = </a:t>
            </a:r>
            <a:r>
              <a:rPr lang="en-US" altLang="ko-KR" sz="1200" dirty="0" err="1"/>
              <a:t>r.Next</a:t>
            </a:r>
            <a:r>
              <a:rPr lang="en-US" altLang="ko-KR" sz="1200" dirty="0"/>
              <a:t>(1023);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myData.Add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sensorData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DateTime.Now</a:t>
            </a:r>
            <a:r>
              <a:rPr lang="en-US" altLang="ko-KR" sz="1200" dirty="0"/>
              <a:t>, v));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56229" y="2192851"/>
            <a:ext cx="4953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ko-KR" altLang="en-US" sz="1200" dirty="0"/>
              <a:t>시작</a:t>
            </a:r>
            <a:r>
              <a:rPr lang="en-US" altLang="ko-KR" sz="1200" dirty="0" err="1"/>
              <a:t>ToolStripMenuItem_Click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1</a:t>
            </a:r>
            <a:r>
              <a:rPr lang="ko-KR" altLang="en-US" sz="1200" dirty="0"/>
              <a:t>초에 한번씩 현재 시간과 랜덤 값을 </a:t>
            </a:r>
            <a:r>
              <a:rPr lang="en-US" altLang="ko-KR" sz="1200" dirty="0" err="1"/>
              <a:t>myData</a:t>
            </a:r>
            <a:r>
              <a:rPr lang="ko-KR" altLang="en-US" sz="1200" dirty="0"/>
              <a:t>에 저장</a:t>
            </a:r>
          </a:p>
          <a:p>
            <a:r>
              <a:rPr lang="en-US" altLang="ko-KR" sz="1200" dirty="0"/>
              <a:t>            timer2 = new Timer();</a:t>
            </a:r>
          </a:p>
          <a:p>
            <a:r>
              <a:rPr lang="en-US" altLang="ko-KR" sz="1200" dirty="0"/>
              <a:t>            timer2.Interval = 1000;</a:t>
            </a:r>
          </a:p>
          <a:p>
            <a:r>
              <a:rPr lang="en-US" altLang="ko-KR" sz="1200" dirty="0"/>
              <a:t>            timer2.Start();</a:t>
            </a:r>
          </a:p>
          <a:p>
            <a:r>
              <a:rPr lang="en-US" altLang="ko-KR" sz="1200" dirty="0"/>
              <a:t>            timer2.Tick += Timer2_Tick;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ko-KR" altLang="en-US" sz="1200" dirty="0"/>
              <a:t>끝</a:t>
            </a:r>
            <a:r>
              <a:rPr lang="en-US" altLang="ko-KR" sz="1200" dirty="0" err="1"/>
              <a:t>ToolStripMenuItem_Click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timer2.Stop();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951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Arduino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484784"/>
            <a:ext cx="3403532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0952" y="1772816"/>
            <a:ext cx="487665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아두이노는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PhotoCell</a:t>
            </a:r>
            <a:r>
              <a:rPr lang="ko-KR" altLang="en-US" sz="1400" dirty="0" smtClean="0"/>
              <a:t>과 저항을 직렬로 연결하여</a:t>
            </a:r>
            <a:endParaRPr lang="en-US" altLang="ko-KR" sz="1400" dirty="0" smtClean="0"/>
          </a:p>
          <a:p>
            <a:r>
              <a:rPr lang="ko-KR" altLang="en-US" sz="1400" dirty="0" smtClean="0"/>
              <a:t>전압 분배회로를 만든다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PhotoCell</a:t>
            </a:r>
            <a:r>
              <a:rPr lang="ko-KR" altLang="en-US" sz="1400" dirty="0" smtClean="0"/>
              <a:t>과 저항 사이의 전압을 </a:t>
            </a:r>
            <a:r>
              <a:rPr lang="en-US" altLang="ko-KR" sz="1400" dirty="0" smtClean="0"/>
              <a:t>ANALOG IN A0</a:t>
            </a:r>
            <a:r>
              <a:rPr lang="ko-KR" altLang="en-US" sz="1400" dirty="0" smtClean="0"/>
              <a:t>에 연결한다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PhotoCell</a:t>
            </a:r>
            <a:r>
              <a:rPr lang="ko-KR" altLang="en-US" sz="1400" dirty="0" smtClean="0"/>
              <a:t>의 저항이 작아지면 전압도 낮아지고</a:t>
            </a:r>
            <a:endParaRPr lang="en-US" altLang="ko-KR" sz="1400" dirty="0" smtClean="0"/>
          </a:p>
          <a:p>
            <a:r>
              <a:rPr lang="ko-KR" altLang="en-US" sz="1400" dirty="0" smtClean="0"/>
              <a:t>저항이 커지면 전압이 높아진다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A0</a:t>
            </a:r>
            <a:r>
              <a:rPr lang="ko-KR" altLang="en-US" sz="1400" dirty="0" smtClean="0"/>
              <a:t>의 값이 커진다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A0</a:t>
            </a:r>
            <a:r>
              <a:rPr lang="ko-KR" altLang="en-US" sz="1400" dirty="0" smtClean="0"/>
              <a:t>의 값은 </a:t>
            </a:r>
            <a:r>
              <a:rPr lang="en-US" altLang="ko-KR" sz="1400" dirty="0" smtClean="0"/>
              <a:t>0~1023</a:t>
            </a:r>
            <a:r>
              <a:rPr lang="ko-KR" altLang="en-US" sz="1400" dirty="0" smtClean="0"/>
              <a:t>까지의 숫자로 표현된다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setup() 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(9600); </a:t>
            </a:r>
            <a:r>
              <a:rPr lang="ko-KR" altLang="en-US" sz="1400" dirty="0" smtClean="0"/>
              <a:t>으로 시리얼 통신을 시작</a:t>
            </a:r>
            <a:r>
              <a:rPr lang="en-US" altLang="ko-KR" sz="1400" dirty="0" smtClean="0"/>
              <a:t>,</a:t>
            </a:r>
            <a:endParaRPr lang="en-US" altLang="ko-KR" sz="1400" dirty="0"/>
          </a:p>
          <a:p>
            <a:r>
              <a:rPr lang="en-US" altLang="ko-KR" sz="1400" dirty="0" smtClean="0"/>
              <a:t>Loop()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(A0) </a:t>
            </a:r>
            <a:r>
              <a:rPr lang="ko-KR" altLang="en-US" sz="1400" dirty="0" smtClean="0"/>
              <a:t>함수로 </a:t>
            </a:r>
            <a:r>
              <a:rPr lang="en-US" altLang="ko-KR" sz="1400" dirty="0" smtClean="0"/>
              <a:t>A0</a:t>
            </a:r>
            <a:r>
              <a:rPr lang="ko-KR" altLang="en-US" sz="1400" dirty="0" smtClean="0"/>
              <a:t>의 값을 읽어서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으로 보낸다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값을 </a:t>
            </a:r>
            <a:r>
              <a:rPr lang="en-US" altLang="ko-KR" sz="1400" dirty="0" smtClean="0"/>
              <a:t>C# </a:t>
            </a:r>
            <a:r>
              <a:rPr lang="ko-KR" altLang="en-US" sz="1400" dirty="0" smtClean="0"/>
              <a:t>코드에서 읽을 것이다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한번 출력한 후에는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초간 </a:t>
            </a:r>
            <a:r>
              <a:rPr lang="en-US" altLang="ko-KR" sz="1400" dirty="0" smtClean="0"/>
              <a:t>delay(1000) </a:t>
            </a:r>
            <a:r>
              <a:rPr lang="ko-KR" altLang="en-US" sz="1400" dirty="0" smtClean="0"/>
              <a:t>를 갖는다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이를 반복한다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초에 한번씩 </a:t>
            </a:r>
            <a:r>
              <a:rPr lang="en-US" altLang="ko-KR" sz="1400" dirty="0" smtClean="0"/>
              <a:t>A0</a:t>
            </a:r>
            <a:r>
              <a:rPr lang="ko-KR" altLang="en-US" sz="1400" dirty="0" smtClean="0"/>
              <a:t>의 값을 시리얼로 보낸다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56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Arduino </a:t>
            </a:r>
            <a:r>
              <a:rPr lang="ko-KR" altLang="en-US" dirty="0" smtClean="0"/>
              <a:t>회로</a:t>
            </a:r>
            <a:endParaRPr lang="ko-KR" altLang="en-US" dirty="0"/>
          </a:p>
        </p:txBody>
      </p:sp>
      <p:pic>
        <p:nvPicPr>
          <p:cNvPr id="6" name="Picture 3" descr="C:\Users\konyang\Pictures\Arduino\photocel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1" y="1527175"/>
            <a:ext cx="8175978" cy="45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Serial </a:t>
            </a:r>
            <a:r>
              <a:rPr lang="ko-KR" altLang="en-US" dirty="0" smtClean="0"/>
              <a:t>값을 읽어오기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110" y="1527175"/>
            <a:ext cx="6277779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8943" y="4941168"/>
            <a:ext cx="2988319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장치관리자를 열어보면 </a:t>
            </a:r>
            <a:endParaRPr lang="en-US" altLang="ko-KR" sz="1400" dirty="0" smtClean="0"/>
          </a:p>
          <a:p>
            <a:r>
              <a:rPr lang="ko-KR" altLang="en-US" sz="1400" dirty="0" smtClean="0"/>
              <a:t>포트에 </a:t>
            </a:r>
            <a:r>
              <a:rPr lang="en-US" altLang="ko-KR" sz="1400" dirty="0" smtClean="0"/>
              <a:t>COM3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Arduino</a:t>
            </a:r>
            <a:r>
              <a:rPr lang="ko-KR" altLang="en-US" sz="1400" dirty="0" smtClean="0"/>
              <a:t>에 연결되어</a:t>
            </a:r>
            <a:endParaRPr lang="en-US" altLang="ko-KR" sz="1400" dirty="0" smtClean="0"/>
          </a:p>
          <a:p>
            <a:r>
              <a:rPr lang="ko-KR" altLang="en-US" sz="1400" dirty="0" smtClean="0"/>
              <a:t>있다는 것을 알 수 있다</a:t>
            </a:r>
            <a:endParaRPr lang="en-US" altLang="ko-KR" sz="14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12840" y="544522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Serial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68760"/>
            <a:ext cx="2857500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28864" y="1196752"/>
            <a:ext cx="5832648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using </a:t>
            </a:r>
            <a:r>
              <a:rPr lang="en-US" altLang="ko-KR" sz="1200" dirty="0" err="1"/>
              <a:t>System.IO.Ports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namespace </a:t>
            </a:r>
            <a:r>
              <a:rPr lang="en-US" altLang="ko-KR" sz="1200" dirty="0" err="1"/>
              <a:t>SerialComm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public partial class Form1 : Form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SerialPort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sPort</a:t>
            </a:r>
            <a:r>
              <a:rPr lang="en-US" altLang="ko-KR" sz="1200" dirty="0" smtClean="0"/>
              <a:t>;	// </a:t>
            </a:r>
            <a:r>
              <a:rPr lang="ko-KR" altLang="en-US" sz="1200" dirty="0" smtClean="0"/>
              <a:t>시리얼 포트  선언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        public Form1()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InitializeComponent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SerialPort</a:t>
            </a:r>
            <a:r>
              <a:rPr lang="en-US" altLang="ko-KR" sz="1200" dirty="0"/>
              <a:t>("COM3", 9600);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sPort.Open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sPort.DataReceived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SPort_DataReceived</a:t>
            </a:r>
            <a:r>
              <a:rPr lang="en-US" altLang="ko-KR" sz="1200" dirty="0"/>
              <a:t>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시리얼 포트의 </a:t>
            </a:r>
            <a:r>
              <a:rPr lang="en-US" altLang="ko-KR" sz="1200" dirty="0" err="1"/>
              <a:t>Data_Received</a:t>
            </a:r>
            <a:r>
              <a:rPr lang="en-US" altLang="ko-KR" sz="1200" dirty="0"/>
              <a:t> </a:t>
            </a:r>
            <a:r>
              <a:rPr lang="ko-KR" altLang="en-US" sz="1200" dirty="0"/>
              <a:t>이벤트</a:t>
            </a:r>
          </a:p>
          <a:p>
            <a:r>
              <a:rPr lang="en-US" altLang="ko-KR" sz="1200" dirty="0"/>
              <a:t>        private void </a:t>
            </a:r>
            <a:r>
              <a:rPr lang="en-US" altLang="ko-KR" sz="1200" dirty="0" err="1"/>
              <a:t>SPort_DataReceived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SerialDataReceivedEventArgs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string s = </a:t>
            </a:r>
            <a:r>
              <a:rPr lang="en-US" altLang="ko-KR" sz="1200" dirty="0" err="1"/>
              <a:t>sPort.ReadLine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this.BeginInvoke</a:t>
            </a:r>
            <a:r>
              <a:rPr lang="en-US" altLang="ko-KR" sz="1200" dirty="0"/>
              <a:t>((new Action(delegate { </a:t>
            </a:r>
            <a:r>
              <a:rPr lang="en-US" altLang="ko-KR" sz="1200" dirty="0" err="1"/>
              <a:t>showValue</a:t>
            </a:r>
            <a:r>
              <a:rPr lang="en-US" altLang="ko-KR" sz="1200" dirty="0"/>
              <a:t>(s); })));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</a:t>
            </a:r>
            <a:r>
              <a:rPr lang="ko-KR" altLang="en-US" sz="1200" dirty="0" smtClean="0"/>
              <a:t>       </a:t>
            </a:r>
            <a:r>
              <a:rPr lang="en-US" altLang="ko-KR" sz="1200" dirty="0" smtClean="0"/>
              <a:t>private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showValue</a:t>
            </a:r>
            <a:r>
              <a:rPr lang="en-US" altLang="ko-KR" sz="1200" dirty="0"/>
              <a:t>(string s)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label1.Text = "Serial Value : " + s;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40632" y="2492896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1681" y="422793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Serial Port</a:t>
            </a:r>
            <a:r>
              <a:rPr lang="ko-KR" altLang="en-US" sz="1400" dirty="0" smtClean="0"/>
              <a:t>에서 </a:t>
            </a:r>
            <a:endParaRPr lang="en-US" altLang="ko-KR" sz="1400" dirty="0" smtClean="0"/>
          </a:p>
          <a:p>
            <a:r>
              <a:rPr lang="ko-KR" altLang="en-US" sz="1400" dirty="0" smtClean="0"/>
              <a:t>값을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받아와서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48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COM Port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556792"/>
            <a:ext cx="2857500" cy="25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6536" y="436510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항상 </a:t>
            </a:r>
            <a:r>
              <a:rPr lang="en-US" altLang="ko-KR" sz="1400" dirty="0" smtClean="0"/>
              <a:t>COM3</a:t>
            </a:r>
            <a:r>
              <a:rPr lang="ko-KR" altLang="en-US" sz="1400" dirty="0" smtClean="0"/>
              <a:t>가 아니므로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ComboBox</a:t>
            </a:r>
            <a:r>
              <a:rPr lang="ko-KR" altLang="en-US" sz="1400" dirty="0" smtClean="0"/>
              <a:t>를 사용하여 </a:t>
            </a:r>
            <a:endParaRPr lang="en-US" altLang="ko-KR" sz="1400" dirty="0" smtClean="0"/>
          </a:p>
          <a:p>
            <a:r>
              <a:rPr lang="ko-KR" altLang="en-US" sz="1400" dirty="0" smtClean="0"/>
              <a:t>시리얼 포트를 선택하게 함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872880" y="1556792"/>
            <a:ext cx="5256584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public </a:t>
            </a:r>
            <a:r>
              <a:rPr lang="en-US" altLang="ko-KR" sz="1200" dirty="0"/>
              <a:t>Form1()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InitializeComponent</a:t>
            </a:r>
            <a:r>
              <a:rPr lang="en-US" altLang="ko-KR" sz="1200" dirty="0"/>
              <a:t>();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// </a:t>
            </a:r>
            <a:r>
              <a:rPr lang="en-US" altLang="ko-KR" sz="1200" dirty="0" err="1"/>
              <a:t>ComboBox</a:t>
            </a:r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ports in </a:t>
            </a:r>
            <a:r>
              <a:rPr lang="en-US" altLang="ko-KR" sz="1200" dirty="0" err="1"/>
              <a:t>SerialPort.GetPortNames</a:t>
            </a:r>
            <a:r>
              <a:rPr lang="en-US" altLang="ko-KR" sz="1200" dirty="0"/>
              <a:t>())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comboBox1.Items.Add(ports);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en-US" altLang="ko-KR" sz="1200" dirty="0"/>
              <a:t>comboBox1.Text = "Select Port";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private void comboBox1_SelectedIndexChanged(object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pt-BR" altLang="ko-KR" sz="1200" dirty="0"/>
              <a:t>            ComboBox cb = sender as ComboBox;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SerialPort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cb.SelectedItem.ToString</a:t>
            </a:r>
            <a:r>
              <a:rPr lang="en-US" altLang="ko-KR" sz="1200" dirty="0"/>
              <a:t>() 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sPort.Open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sPort.DataReceived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SPort_DataReceived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02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ProgressBar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484784"/>
            <a:ext cx="3528060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6936" y="1484784"/>
            <a:ext cx="49530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smtClean="0"/>
              <a:t>private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showValue</a:t>
            </a:r>
            <a:r>
              <a:rPr lang="en-US" altLang="ko-KR" sz="1400" dirty="0"/>
              <a:t>(string s)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/>
              <a:t>            label1.Text = "Serial Value : " + s;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A0</a:t>
            </a:r>
            <a:r>
              <a:rPr lang="ko-KR" altLang="en-US" sz="1400" dirty="0"/>
              <a:t>에서 받는 값의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(0~1023)</a:t>
            </a:r>
            <a:endParaRPr lang="ko-KR" altLang="en-US" sz="1400" dirty="0"/>
          </a:p>
          <a:p>
            <a:r>
              <a:rPr lang="en-US" altLang="ko-KR" sz="1400" dirty="0"/>
              <a:t>            progressBar1.Minimum = 0;</a:t>
            </a:r>
          </a:p>
          <a:p>
            <a:r>
              <a:rPr lang="en-US" altLang="ko-KR" sz="1400" dirty="0"/>
              <a:t>            progressBar1.Maximum = 1023;</a:t>
            </a:r>
          </a:p>
          <a:p>
            <a:r>
              <a:rPr lang="en-US" altLang="ko-KR" sz="1400" dirty="0"/>
              <a:t>            progressBar1.Value = Int32.Parse(s);</a:t>
            </a:r>
          </a:p>
          <a:p>
            <a:endParaRPr lang="ko-KR" altLang="en-US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000672" y="328498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2520" y="4570551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GroupBox</a:t>
            </a:r>
            <a:r>
              <a:rPr lang="ko-KR" altLang="en-US" sz="1400" dirty="0" smtClean="0"/>
              <a:t> 로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와 두 개의 </a:t>
            </a:r>
            <a:r>
              <a:rPr lang="en-US" altLang="ko-KR" sz="1400" dirty="0" smtClean="0"/>
              <a:t>Label</a:t>
            </a:r>
          </a:p>
          <a:p>
            <a:r>
              <a:rPr lang="ko-KR" altLang="en-US" sz="1400" dirty="0" smtClean="0"/>
              <a:t>을 감싸고 </a:t>
            </a:r>
            <a:r>
              <a:rPr lang="en-US" altLang="ko-KR" sz="1400" dirty="0" err="1" smtClean="0"/>
              <a:t>photoCell</a:t>
            </a:r>
            <a:r>
              <a:rPr lang="ko-KR" altLang="en-US" sz="1400" dirty="0" smtClean="0"/>
              <a:t>의 값을 표시함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1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ListBox</a:t>
            </a:r>
            <a:r>
              <a:rPr lang="ko-KR" altLang="en-US" dirty="0" smtClean="0"/>
              <a:t>의 추가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484784"/>
            <a:ext cx="3528060" cy="336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48944" y="1484784"/>
            <a:ext cx="4953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/>
              <a:t> private void </a:t>
            </a:r>
            <a:r>
              <a:rPr lang="en-US" altLang="ko-KR" sz="1400" dirty="0" err="1"/>
              <a:t>showValue</a:t>
            </a:r>
            <a:r>
              <a:rPr lang="en-US" altLang="ko-KR" sz="1400" dirty="0"/>
              <a:t>(string s)</a:t>
            </a:r>
          </a:p>
          <a:p>
            <a:r>
              <a:rPr lang="en-US" altLang="ko-KR" sz="1400" dirty="0" smtClean="0"/>
              <a:t>{</a:t>
            </a:r>
            <a:endParaRPr lang="en-US" altLang="ko-KR" sz="1400" dirty="0"/>
          </a:p>
          <a:p>
            <a:r>
              <a:rPr lang="en-US" altLang="ko-KR" sz="1400" dirty="0"/>
              <a:t>            label1.Text = "Serial Value : " + s;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A0</a:t>
            </a:r>
            <a:r>
              <a:rPr lang="ko-KR" altLang="en-US" sz="1400" dirty="0"/>
              <a:t>에서 받는 값의 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(0~1023)</a:t>
            </a:r>
            <a:endParaRPr lang="ko-KR" altLang="en-US" sz="1400" dirty="0"/>
          </a:p>
          <a:p>
            <a:r>
              <a:rPr lang="en-US" altLang="ko-KR" sz="1400" dirty="0"/>
              <a:t>            progressBar1.Minimum = 0;</a:t>
            </a:r>
          </a:p>
          <a:p>
            <a:r>
              <a:rPr lang="en-US" altLang="ko-KR" sz="1400" dirty="0"/>
              <a:t>            progressBar1.Maximum = 1023;</a:t>
            </a:r>
          </a:p>
          <a:p>
            <a:r>
              <a:rPr lang="en-US" altLang="ko-KR" sz="1400" dirty="0"/>
              <a:t>            progressBar1.Value = Int32.Parse(s);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ListBox</a:t>
            </a:r>
            <a:r>
              <a:rPr lang="ko-KR" altLang="en-US" sz="1400" dirty="0"/>
              <a:t>에 시간과 값을 표시</a:t>
            </a:r>
          </a:p>
          <a:p>
            <a:r>
              <a:rPr lang="en-US" altLang="ko-KR" sz="1400" dirty="0"/>
              <a:t>            string item = </a:t>
            </a:r>
            <a:r>
              <a:rPr lang="en-US" altLang="ko-KR" sz="1400" dirty="0" err="1"/>
              <a:t>DateTime.Now.ToString</a:t>
            </a:r>
            <a:r>
              <a:rPr lang="en-US" altLang="ko-KR" sz="1400" dirty="0"/>
              <a:t>() + "\t" + s;</a:t>
            </a:r>
          </a:p>
          <a:p>
            <a:r>
              <a:rPr lang="en-US" altLang="ko-KR" sz="1400" dirty="0"/>
              <a:t>            listBox1.Items.Add(item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/>
              <a:t>// </a:t>
            </a:r>
            <a:r>
              <a:rPr lang="ko-KR" altLang="en-US" sz="1400" dirty="0"/>
              <a:t>계속 스크롤이 되도록 처리</a:t>
            </a:r>
            <a:endParaRPr lang="en-US" altLang="ko-KR" sz="1400" dirty="0"/>
          </a:p>
          <a:p>
            <a:r>
              <a:rPr lang="en-US" altLang="ko-KR" sz="1400" dirty="0"/>
              <a:t>            listBox1.SelectedIndex = listBox1.Items.Count - 1;  	</a:t>
            </a:r>
            <a:endParaRPr lang="ko-KR" altLang="en-US" sz="1400" dirty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83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박1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강박1</Template>
  <TotalTime>1</TotalTime>
  <Words>1633</Words>
  <Application>Microsoft Office PowerPoint</Application>
  <PresentationFormat>A4 용지(210x297mm)</PresentationFormat>
  <Paragraphs>385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강박1</vt:lpstr>
      <vt:lpstr>아두이노 조도센서 모니터링</vt:lpstr>
      <vt:lpstr>ReadingSerialPort</vt:lpstr>
      <vt:lpstr>1. Arduino 프로그램</vt:lpstr>
      <vt:lpstr>Arduino 회로</vt:lpstr>
      <vt:lpstr>2. Serial 값을 읽어오기</vt:lpstr>
      <vt:lpstr>C#에서 Serial통신</vt:lpstr>
      <vt:lpstr>3. COM Port 선택</vt:lpstr>
      <vt:lpstr>4. ProgressBar 추가</vt:lpstr>
      <vt:lpstr>5. ListBox의 추가</vt:lpstr>
      <vt:lpstr>6. Chart 추가</vt:lpstr>
      <vt:lpstr>chartSetting()</vt:lpstr>
      <vt:lpstr>7. 숫자 버튼 추가</vt:lpstr>
      <vt:lpstr>8. Port 연결/비연결</vt:lpstr>
      <vt:lpstr>9. label1 -&gt; 연결 시간 표시</vt:lpstr>
      <vt:lpstr>10. 데이터 값에 시간 포함</vt:lpstr>
      <vt:lpstr>11. 메뉴 추가</vt:lpstr>
      <vt:lpstr>12. 저장하기</vt:lpstr>
      <vt:lpstr>13. 읽어오기 - 1</vt:lpstr>
      <vt:lpstr>13. 읽어오기 - 2</vt:lpstr>
      <vt:lpstr>14. Chart에 스크롤바 달기</vt:lpstr>
      <vt:lpstr>15. View All 과 Zoom 처리 </vt:lpstr>
      <vt:lpstr>16. 시뮬레이션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조도센서 모니터링</dc:title>
  <dc:creator>강병익</dc:creator>
  <cp:lastModifiedBy>강병익</cp:lastModifiedBy>
  <cp:revision>1</cp:revision>
  <dcterms:created xsi:type="dcterms:W3CDTF">2016-11-09T13:02:14Z</dcterms:created>
  <dcterms:modified xsi:type="dcterms:W3CDTF">2016-11-09T13:03:43Z</dcterms:modified>
</cp:coreProperties>
</file>