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9" r:id="rId3"/>
    <p:sldId id="371" r:id="rId4"/>
    <p:sldId id="370" r:id="rId5"/>
    <p:sldId id="300" r:id="rId6"/>
    <p:sldId id="372" r:id="rId7"/>
    <p:sldId id="375" r:id="rId8"/>
    <p:sldId id="288" r:id="rId9"/>
    <p:sldId id="303" r:id="rId10"/>
    <p:sldId id="347" r:id="rId11"/>
    <p:sldId id="352" r:id="rId12"/>
    <p:sldId id="297" r:id="rId13"/>
    <p:sldId id="296" r:id="rId14"/>
    <p:sldId id="346" r:id="rId15"/>
    <p:sldId id="304" r:id="rId16"/>
    <p:sldId id="342" r:id="rId17"/>
    <p:sldId id="344" r:id="rId18"/>
    <p:sldId id="345" r:id="rId19"/>
    <p:sldId id="301" r:id="rId20"/>
    <p:sldId id="364" r:id="rId21"/>
    <p:sldId id="368" r:id="rId22"/>
    <p:sldId id="298" r:id="rId23"/>
    <p:sldId id="305" r:id="rId24"/>
    <p:sldId id="367" r:id="rId25"/>
    <p:sldId id="326" r:id="rId26"/>
    <p:sldId id="319" r:id="rId27"/>
    <p:sldId id="363" r:id="rId28"/>
    <p:sldId id="365" r:id="rId29"/>
    <p:sldId id="366" r:id="rId30"/>
    <p:sldId id="373" r:id="rId31"/>
    <p:sldId id="361" r:id="rId32"/>
    <p:sldId id="354" r:id="rId33"/>
    <p:sldId id="349" r:id="rId34"/>
    <p:sldId id="286" r:id="rId35"/>
    <p:sldId id="294" r:id="rId36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B2A739-D63E-42C9-8A45-815133E61B03}">
          <p14:sldIdLst>
            <p14:sldId id="256"/>
            <p14:sldId id="369"/>
            <p14:sldId id="371"/>
            <p14:sldId id="370"/>
            <p14:sldId id="300"/>
            <p14:sldId id="372"/>
            <p14:sldId id="375"/>
          </p14:sldIdLst>
        </p14:section>
        <p14:section name="BACKTEL" id="{6AA97441-F256-4BAD-B2C8-F4FFF78294F0}">
          <p14:sldIdLst>
            <p14:sldId id="288"/>
            <p14:sldId id="303"/>
            <p14:sldId id="347"/>
            <p14:sldId id="352"/>
            <p14:sldId id="297"/>
            <p14:sldId id="296"/>
            <p14:sldId id="346"/>
            <p14:sldId id="304"/>
            <p14:sldId id="342"/>
            <p14:sldId id="344"/>
            <p14:sldId id="345"/>
            <p14:sldId id="301"/>
            <p14:sldId id="364"/>
            <p14:sldId id="368"/>
            <p14:sldId id="298"/>
          </p14:sldIdLst>
        </p14:section>
        <p14:section name="PCM" id="{25F894D7-9F94-47CD-AEC9-5563D0A0452F}">
          <p14:sldIdLst>
            <p14:sldId id="305"/>
            <p14:sldId id="367"/>
            <p14:sldId id="326"/>
            <p14:sldId id="319"/>
            <p14:sldId id="363"/>
            <p14:sldId id="365"/>
            <p14:sldId id="366"/>
          </p14:sldIdLst>
        </p14:section>
        <p14:section name="I2C" id="{BF9FE987-5CB6-4536-946F-1432EF069053}">
          <p14:sldIdLst>
            <p14:sldId id="373"/>
            <p14:sldId id="361"/>
            <p14:sldId id="354"/>
            <p14:sldId id="349"/>
            <p14:sldId id="286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00FF"/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7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12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7"/>
    </p:cViewPr>
  </p:sorterViewPr>
  <p:notesViewPr>
    <p:cSldViewPr snapToGrid="0">
      <p:cViewPr varScale="1">
        <p:scale>
          <a:sx n="60" d="100"/>
          <a:sy n="60" d="100"/>
        </p:scale>
        <p:origin x="48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64C0E807-21AA-4C79-AF85-21FB6B293341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39838"/>
            <a:ext cx="484028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ED91359F-7CC0-4DC6-8797-F5B9D44DE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2B77E4-93EA-48BE-980F-5DFA5DFAC848}"/>
              </a:ext>
            </a:extLst>
          </p:cNvPr>
          <p:cNvSpPr/>
          <p:nvPr userDrawn="1"/>
        </p:nvSpPr>
        <p:spPr>
          <a:xfrm>
            <a:off x="0" y="764742"/>
            <a:ext cx="9906000" cy="6088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27000">
                <a:schemeClr val="accent4">
                  <a:lumMod val="20000"/>
                  <a:lumOff val="80000"/>
                </a:schemeClr>
              </a:gs>
              <a:gs pos="61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A12018E-A3D7-495E-B1DA-291D34A9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6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2D0C3F-FF49-49DB-9BE8-A4500C267B6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2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2D0C3F-FF49-49DB-9BE8-A4500C267B6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9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01" y="136523"/>
            <a:ext cx="7161700" cy="61961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00" y="999149"/>
            <a:ext cx="9752500" cy="52521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3A7DF-8DF0-453C-8FEC-91880E3AC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2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2D0C3F-FF49-49DB-9BE8-A4500C267B6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4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2D0C3F-FF49-49DB-9BE8-A4500C267B6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7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2D0C3F-FF49-49DB-9BE8-A4500C267B6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4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2D0C3F-FF49-49DB-9BE8-A4500C267B6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2D0C3F-FF49-49DB-9BE8-A4500C267B6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7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2D0C3F-FF49-49DB-9BE8-A4500C267B6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1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2D0C3F-FF49-49DB-9BE8-A4500C267B6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DF7F906-5E6B-4EF5-83B1-2A01403D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6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34B0015-C10D-4221-ACF6-CD4F3A5066D5}"/>
              </a:ext>
            </a:extLst>
          </p:cNvPr>
          <p:cNvSpPr/>
          <p:nvPr userDrawn="1"/>
        </p:nvSpPr>
        <p:spPr>
          <a:xfrm>
            <a:off x="0" y="764742"/>
            <a:ext cx="9906000" cy="6088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27000">
                <a:schemeClr val="accent4">
                  <a:lumMod val="20000"/>
                  <a:lumOff val="80000"/>
                </a:schemeClr>
              </a:gs>
              <a:gs pos="61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34514D8-D948-4AAB-AA85-12478C217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7150" y="649287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9C0CB-F2B4-4251-B64B-AB8B8A392389}"/>
              </a:ext>
            </a:extLst>
          </p:cNvPr>
          <p:cNvSpPr txBox="1"/>
          <p:nvPr userDrawn="1"/>
        </p:nvSpPr>
        <p:spPr>
          <a:xfrm>
            <a:off x="0" y="6457890"/>
            <a:ext cx="157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7AFCCC-97A2-4E01-88A3-52170A8F26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49" y="163853"/>
            <a:ext cx="2333625" cy="5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D41B17-C3AB-40C7-ACC9-FD0D1159506F}"/>
              </a:ext>
            </a:extLst>
          </p:cNvPr>
          <p:cNvSpPr txBox="1"/>
          <p:nvPr/>
        </p:nvSpPr>
        <p:spPr>
          <a:xfrm>
            <a:off x="527114" y="1675949"/>
            <a:ext cx="8851772" cy="18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Venezia-t0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설계요구사항</a:t>
            </a:r>
            <a:endParaRPr lang="en-US" altLang="ko-K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Ver2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EEA91-166C-4F2D-9C71-46AAA9D06CC8}"/>
              </a:ext>
            </a:extLst>
          </p:cNvPr>
          <p:cNvSpPr txBox="1">
            <a:spLocks/>
          </p:cNvSpPr>
          <p:nvPr/>
        </p:nvSpPr>
        <p:spPr>
          <a:xfrm>
            <a:off x="675879" y="4865252"/>
            <a:ext cx="8543925" cy="1538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2021.06.23 ~</a:t>
            </a:r>
          </a:p>
          <a:p>
            <a:pPr marL="0" indent="0" algn="ctr">
              <a:buNone/>
            </a:pPr>
            <a:r>
              <a:rPr lang="ko-KR" altLang="en-US" dirty="0"/>
              <a:t>박 종 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595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설계 스펙 세부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59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latin typeface="+mj-ea"/>
                <a:ea typeface="+mj-ea"/>
              </a:rPr>
              <a:t>backTel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관련 </a:t>
            </a:r>
            <a:r>
              <a:rPr lang="en-US" altLang="ko-KR" sz="1600" b="1" dirty="0">
                <a:latin typeface="+mj-ea"/>
                <a:ea typeface="+mj-ea"/>
              </a:rPr>
              <a:t>HW</a:t>
            </a:r>
            <a:r>
              <a:rPr lang="ko-KR" altLang="en-US" sz="1600" b="1" dirty="0">
                <a:latin typeface="+mj-ea"/>
                <a:ea typeface="+mj-ea"/>
              </a:rPr>
              <a:t>를 </a:t>
            </a:r>
            <a:r>
              <a:rPr lang="en-US" altLang="ko-KR" sz="1600" b="1" dirty="0">
                <a:latin typeface="+mj-ea"/>
                <a:ea typeface="+mj-ea"/>
              </a:rPr>
              <a:t>wake-up </a:t>
            </a:r>
            <a:r>
              <a:rPr lang="ko-KR" altLang="en-US" sz="1600" b="1" dirty="0">
                <a:latin typeface="+mj-ea"/>
                <a:ea typeface="+mj-ea"/>
              </a:rPr>
              <a:t>시키는 방안</a:t>
            </a:r>
            <a:r>
              <a:rPr lang="en-US" altLang="ko-KR" sz="1600" b="1" dirty="0">
                <a:latin typeface="+mj-ea"/>
                <a:ea typeface="+mj-ea"/>
              </a:rPr>
              <a:t>: pcm register</a:t>
            </a:r>
            <a:r>
              <a:rPr lang="ko-KR" altLang="en-US" sz="1600" b="1" dirty="0">
                <a:latin typeface="+mj-ea"/>
                <a:ea typeface="+mj-ea"/>
              </a:rPr>
              <a:t>의 </a:t>
            </a:r>
            <a:r>
              <a:rPr lang="en-US" altLang="ko-KR" sz="1600" b="1" dirty="0">
                <a:latin typeface="+mj-ea"/>
                <a:ea typeface="+mj-ea"/>
              </a:rPr>
              <a:t>power enable bit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assert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06486-070E-415F-8415-27FD87195BE3}"/>
              </a:ext>
            </a:extLst>
          </p:cNvPr>
          <p:cNvSpPr txBox="1"/>
          <p:nvPr/>
        </p:nvSpPr>
        <p:spPr>
          <a:xfrm>
            <a:off x="153499" y="1547124"/>
            <a:ext cx="9697570" cy="328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문제상황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backTel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은 자극과 달리 항상 운용해야 하는 일이 아니기 때문에 평소에는 저전력상태로 진입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backTel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-NOP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을 쓰면 문제점</a:t>
            </a:r>
            <a:r>
              <a:rPr lang="ko-KR" altLang="en-US" sz="1400" dirty="0">
                <a:latin typeface="+mj-ea"/>
                <a:ea typeface="+mj-ea"/>
              </a:rPr>
              <a:t>이</a:t>
            </a:r>
            <a:r>
              <a:rPr lang="en-US" altLang="ko-KR" sz="1400" dirty="0">
                <a:latin typeface="+mj-ea"/>
                <a:ea typeface="+mj-ea"/>
              </a:rPr>
              <a:t> pcm 480kHz </a:t>
            </a:r>
            <a:r>
              <a:rPr lang="ko-KR" altLang="en-US" sz="1400" dirty="0">
                <a:latin typeface="+mj-ea"/>
                <a:ea typeface="+mj-ea"/>
              </a:rPr>
              <a:t>기준 </a:t>
            </a: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NOP header bit</a:t>
            </a:r>
            <a:r>
              <a:rPr lang="ko-KR" altLang="en-US" sz="1400" dirty="0">
                <a:latin typeface="+mj-ea"/>
                <a:ea typeface="+mj-ea"/>
              </a:rPr>
              <a:t>을 판단하고 </a:t>
            </a:r>
            <a:r>
              <a:rPr lang="en-US" altLang="ko-KR" sz="1400" dirty="0">
                <a:latin typeface="+mj-ea"/>
                <a:ea typeface="+mj-ea"/>
              </a:rPr>
              <a:t>Enable </a:t>
            </a:r>
            <a:r>
              <a:rPr lang="ko-KR" altLang="en-US" sz="1400" dirty="0">
                <a:latin typeface="+mj-ea"/>
                <a:ea typeface="+mj-ea"/>
              </a:rPr>
              <a:t>신호를 띄우는 건 </a:t>
            </a:r>
            <a:r>
              <a:rPr lang="en-US" altLang="ko-KR" sz="1400" dirty="0">
                <a:latin typeface="+mj-ea"/>
                <a:ea typeface="+mj-ea"/>
              </a:rPr>
              <a:t>8.3us </a:t>
            </a:r>
            <a:r>
              <a:rPr lang="ko-KR" altLang="en-US" sz="1400" dirty="0">
                <a:latin typeface="+mj-ea"/>
                <a:ea typeface="+mj-ea"/>
              </a:rPr>
              <a:t>정도이고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내부기에서 </a:t>
            </a:r>
            <a:r>
              <a:rPr lang="en-US" altLang="ko-KR" sz="1400" dirty="0">
                <a:latin typeface="+mj-ea"/>
                <a:ea typeface="+mj-ea"/>
              </a:rPr>
              <a:t>LSK </a:t>
            </a:r>
            <a:r>
              <a:rPr lang="ko-KR" altLang="en-US" sz="1400" dirty="0">
                <a:latin typeface="+mj-ea"/>
                <a:ea typeface="+mj-ea"/>
              </a:rPr>
              <a:t>데이터가 넘어오는 시간은 약 </a:t>
            </a:r>
            <a:r>
              <a:rPr lang="en-US" altLang="ko-KR" sz="1400" dirty="0">
                <a:latin typeface="+mj-ea"/>
                <a:ea typeface="+mj-ea"/>
              </a:rPr>
              <a:t>10us </a:t>
            </a:r>
            <a:r>
              <a:rPr lang="ko-KR" altLang="en-US" sz="1400" dirty="0">
                <a:latin typeface="+mj-ea"/>
                <a:ea typeface="+mj-ea"/>
              </a:rPr>
              <a:t>정도로 </a:t>
            </a:r>
            <a:r>
              <a:rPr lang="en-US" altLang="ko-KR" sz="1400" dirty="0">
                <a:latin typeface="+mj-ea"/>
                <a:ea typeface="+mj-ea"/>
              </a:rPr>
              <a:t>FSM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en-US" altLang="ko-KR" sz="1400" dirty="0">
                <a:latin typeface="+mj-ea"/>
                <a:ea typeface="+mj-ea"/>
              </a:rPr>
              <a:t>start </a:t>
            </a:r>
            <a:r>
              <a:rPr lang="ko-KR" altLang="en-US" sz="1400" dirty="0">
                <a:latin typeface="+mj-ea"/>
                <a:ea typeface="+mj-ea"/>
              </a:rPr>
              <a:t>시키고 데이터를 인지할 시간이 완전 여유롭지는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enable </a:t>
            </a:r>
            <a:r>
              <a:rPr lang="ko-KR" altLang="en-US" sz="1400" dirty="0">
                <a:latin typeface="+mj-ea"/>
                <a:ea typeface="+mj-ea"/>
              </a:rPr>
              <a:t>신호를 받고 </a:t>
            </a:r>
            <a:r>
              <a:rPr lang="en-US" altLang="ko-KR" sz="1400" dirty="0">
                <a:latin typeface="+mj-ea"/>
                <a:ea typeface="+mj-ea"/>
              </a:rPr>
              <a:t>CDC </a:t>
            </a:r>
            <a:r>
              <a:rPr lang="ko-KR" altLang="en-US" sz="1400" dirty="0">
                <a:latin typeface="+mj-ea"/>
                <a:ea typeface="+mj-ea"/>
              </a:rPr>
              <a:t>처리하는 시간까지 고려하면 더욱 충분하지 않을 것임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따라서 타이밍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설계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의미 상으로 좀더 괜찮은 아이디어를 쓰기로 결정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해결방법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pcm register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에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backTel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control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관련한 레지스터를 만들고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power-enable bit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를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assert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시킴</a:t>
            </a:r>
            <a:r>
              <a:rPr lang="ko-KR" altLang="en-US" sz="1400" dirty="0">
                <a:latin typeface="+mj-ea"/>
                <a:ea typeface="+mj-ea"/>
              </a:rPr>
              <a:t>으로써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backTel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관련된 모든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HW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on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시킴</a:t>
            </a:r>
            <a:r>
              <a:rPr lang="en-US" altLang="ko-KR" sz="1400" dirty="0">
                <a:latin typeface="+mj-ea"/>
                <a:ea typeface="+mj-ea"/>
              </a:rPr>
              <a:t>. Power-enable bit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en-US" altLang="ko-KR" sz="1400" dirty="0">
                <a:latin typeface="+mj-ea"/>
                <a:ea typeface="+mj-ea"/>
              </a:rPr>
              <a:t>assert </a:t>
            </a:r>
            <a:r>
              <a:rPr lang="ko-KR" altLang="en-US" sz="1400" dirty="0">
                <a:latin typeface="+mj-ea"/>
                <a:ea typeface="+mj-ea"/>
              </a:rPr>
              <a:t>시키고 </a:t>
            </a:r>
            <a:r>
              <a:rPr lang="en-US" altLang="ko-KR" sz="1400" dirty="0">
                <a:latin typeface="+mj-ea"/>
                <a:ea typeface="+mj-ea"/>
              </a:rPr>
              <a:t>FPGA </a:t>
            </a:r>
            <a:r>
              <a:rPr lang="ko-KR" altLang="en-US" sz="1400" dirty="0">
                <a:latin typeface="+mj-ea"/>
                <a:ea typeface="+mj-ea"/>
              </a:rPr>
              <a:t>해당 </a:t>
            </a:r>
            <a:r>
              <a:rPr lang="en-US" altLang="ko-KR" sz="1400" dirty="0">
                <a:latin typeface="+mj-ea"/>
                <a:ea typeface="+mj-ea"/>
              </a:rPr>
              <a:t>bank5</a:t>
            </a:r>
            <a:r>
              <a:rPr lang="ko-KR" altLang="en-US" sz="1400" dirty="0">
                <a:latin typeface="+mj-ea"/>
                <a:ea typeface="+mj-ea"/>
              </a:rPr>
              <a:t>가 켜지는 타이밍을 고려하면 약 </a:t>
            </a:r>
            <a:r>
              <a:rPr lang="en-US" altLang="ko-KR" sz="1400" dirty="0">
                <a:latin typeface="+mj-ea"/>
                <a:ea typeface="+mj-ea"/>
              </a:rPr>
              <a:t>170us </a:t>
            </a:r>
            <a:r>
              <a:rPr lang="ko-KR" altLang="en-US" sz="1400" dirty="0">
                <a:latin typeface="+mj-ea"/>
                <a:ea typeface="+mj-ea"/>
              </a:rPr>
              <a:t>이상의 시간이 필요함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이는 결국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IC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를 변경하면서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1.5~10us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까지 줄어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듬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).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해당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bit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de-assert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시키면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backTel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관련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HW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off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됨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83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설계 스펙 세부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619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latin typeface="+mj-ea"/>
                <a:ea typeface="+mj-ea"/>
              </a:rPr>
              <a:t>backTel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관련 </a:t>
            </a:r>
            <a:r>
              <a:rPr lang="en-US" altLang="ko-KR" sz="1600" b="1" dirty="0">
                <a:latin typeface="+mj-ea"/>
                <a:ea typeface="+mj-ea"/>
              </a:rPr>
              <a:t>HW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power-off(</a:t>
            </a:r>
            <a:r>
              <a:rPr lang="ko-KR" altLang="en-US" sz="1600" b="1" dirty="0">
                <a:latin typeface="+mj-ea"/>
                <a:ea typeface="+mj-ea"/>
              </a:rPr>
              <a:t>저전력 진입</a:t>
            </a:r>
            <a:r>
              <a:rPr lang="en-US" altLang="ko-KR" sz="1600" b="1" dirty="0">
                <a:latin typeface="+mj-ea"/>
                <a:ea typeface="+mj-ea"/>
              </a:rPr>
              <a:t>) </a:t>
            </a:r>
            <a:r>
              <a:rPr lang="ko-KR" altLang="en-US" sz="1600" b="1" dirty="0">
                <a:latin typeface="+mj-ea"/>
                <a:ea typeface="+mj-ea"/>
              </a:rPr>
              <a:t>시 반드시 전송 중이던 </a:t>
            </a:r>
            <a:r>
              <a:rPr lang="en-US" altLang="ko-KR" sz="1600" b="1" dirty="0" err="1">
                <a:latin typeface="+mj-ea"/>
                <a:ea typeface="+mj-ea"/>
              </a:rPr>
              <a:t>backTel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프로토콜이 완전히 처리 후에 </a:t>
            </a:r>
            <a:r>
              <a:rPr lang="en-US" altLang="ko-KR" sz="1600" b="1" dirty="0">
                <a:latin typeface="+mj-ea"/>
                <a:ea typeface="+mj-ea"/>
              </a:rPr>
              <a:t>off </a:t>
            </a:r>
            <a:r>
              <a:rPr lang="ko-KR" altLang="en-US" sz="1600" b="1" dirty="0">
                <a:latin typeface="+mj-ea"/>
                <a:ea typeface="+mj-ea"/>
              </a:rPr>
              <a:t>되어야 함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06486-070E-415F-8415-27FD87195BE3}"/>
              </a:ext>
            </a:extLst>
          </p:cNvPr>
          <p:cNvSpPr txBox="1"/>
          <p:nvPr/>
        </p:nvSpPr>
        <p:spPr>
          <a:xfrm>
            <a:off x="153499" y="4440778"/>
            <a:ext cx="9697570" cy="2314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문제상황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데이터가 실시간으로 입력되고 있던 상황이거나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FSM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에서 처리가 끝나지 않았음에도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pcm register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power-enable bit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de-assert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시키게 되면 </a:t>
            </a:r>
            <a:r>
              <a:rPr lang="ko-KR" altLang="en-US" sz="1400" dirty="0">
                <a:latin typeface="+mj-ea"/>
                <a:ea typeface="+mj-ea"/>
              </a:rPr>
              <a:t>에러가 발생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해결방법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backTel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FSM idle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신호를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pcm register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로 보내고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power-enable bit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를 내리는 신호와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AND-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ing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을 하고 난 다음에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power-enable bit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de-assert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시킴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PWREN 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이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set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400" b="1" dirty="0" err="1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backTel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 FSM 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에서 한단계 거친 신호가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bank 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전원으로 들어가도록 함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en-US" altLang="ko-KR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B8D6F-93DD-446A-8AA7-12E9DF4E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65" y="2151100"/>
            <a:ext cx="9897036" cy="160408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78AED5-88FD-4F65-9341-F85AEC7DC792}"/>
              </a:ext>
            </a:extLst>
          </p:cNvPr>
          <p:cNvCxnSpPr>
            <a:cxnSpLocks/>
          </p:cNvCxnSpPr>
          <p:nvPr/>
        </p:nvCxnSpPr>
        <p:spPr>
          <a:xfrm>
            <a:off x="384048" y="3755188"/>
            <a:ext cx="211232" cy="2885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B36362-CFE6-4011-A1A5-71AE88709C0C}"/>
              </a:ext>
            </a:extLst>
          </p:cNvPr>
          <p:cNvSpPr txBox="1"/>
          <p:nvPr/>
        </p:nvSpPr>
        <p:spPr>
          <a:xfrm>
            <a:off x="252110" y="4048202"/>
            <a:ext cx="4311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이 신호로 </a:t>
            </a:r>
            <a:r>
              <a:rPr lang="en-US" altLang="ko-KR" sz="1400" b="1" dirty="0" err="1">
                <a:solidFill>
                  <a:srgbClr val="FF0000"/>
                </a:solidFill>
              </a:rPr>
              <a:t>backTel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관련 하드웨어와 </a:t>
            </a:r>
            <a:r>
              <a:rPr lang="en-US" altLang="ko-KR" sz="1400" b="1" dirty="0">
                <a:solidFill>
                  <a:srgbClr val="FF0000"/>
                </a:solidFill>
              </a:rPr>
              <a:t>Bank </a:t>
            </a:r>
            <a:r>
              <a:rPr lang="ko-KR" altLang="en-US" sz="1400" b="1" dirty="0">
                <a:solidFill>
                  <a:srgbClr val="FF0000"/>
                </a:solidFill>
              </a:rPr>
              <a:t>전원을 인가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55181-F4FA-4CB2-A3FD-99510386E100}"/>
              </a:ext>
            </a:extLst>
          </p:cNvPr>
          <p:cNvSpPr/>
          <p:nvPr/>
        </p:nvSpPr>
        <p:spPr>
          <a:xfrm>
            <a:off x="17929" y="3429000"/>
            <a:ext cx="658727" cy="326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5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설계 스펙 세부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BFDEC-04C3-4431-9670-91C99A0D1CCD}"/>
              </a:ext>
            </a:extLst>
          </p:cNvPr>
          <p:cNvSpPr txBox="1"/>
          <p:nvPr/>
        </p:nvSpPr>
        <p:spPr>
          <a:xfrm>
            <a:off x="153499" y="1041093"/>
            <a:ext cx="9429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FIFO full </a:t>
            </a:r>
            <a:r>
              <a:rPr lang="ko-KR" altLang="en-US" sz="1600" b="1" dirty="0">
                <a:solidFill>
                  <a:srgbClr val="FF0000"/>
                </a:solidFill>
              </a:rPr>
              <a:t>인 상태에서 </a:t>
            </a:r>
            <a:r>
              <a:rPr lang="en-US" altLang="ko-KR" sz="1600" b="1" dirty="0" err="1">
                <a:solidFill>
                  <a:srgbClr val="FF0000"/>
                </a:solidFill>
              </a:rPr>
              <a:t>backTel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데이터가 계속 들어오는 경우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입력 중이던 데이터들은 무시되어 버려지고 있다는 것을 알려주는 신호</a:t>
            </a:r>
            <a:r>
              <a:rPr lang="ko-KR" altLang="en-US" sz="1600" b="1" dirty="0"/>
              <a:t>가 필요</a:t>
            </a:r>
            <a:r>
              <a:rPr lang="en-US" altLang="ko-KR" sz="16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30D15-8893-4D56-8A2C-0975972EA0C0}"/>
              </a:ext>
            </a:extLst>
          </p:cNvPr>
          <p:cNvSpPr txBox="1"/>
          <p:nvPr/>
        </p:nvSpPr>
        <p:spPr>
          <a:xfrm>
            <a:off x="153499" y="1810202"/>
            <a:ext cx="9697570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추가</a:t>
            </a:r>
            <a:r>
              <a:rPr lang="en-US" altLang="ko-KR" sz="1400" dirty="0">
                <a:latin typeface="+mj-ea"/>
                <a:ea typeface="+mj-ea"/>
              </a:rPr>
              <a:t>: I2C register </a:t>
            </a:r>
            <a:r>
              <a:rPr lang="ko-KR" altLang="en-US" sz="1400" dirty="0">
                <a:latin typeface="+mj-ea"/>
                <a:ea typeface="+mj-ea"/>
              </a:rPr>
              <a:t>에 </a:t>
            </a:r>
            <a:r>
              <a:rPr lang="en-US" altLang="ko-KR" sz="1400" dirty="0">
                <a:latin typeface="+mj-ea"/>
                <a:ea typeface="+mj-ea"/>
              </a:rPr>
              <a:t>“BACKTEL_DATA_IGNORE” </a:t>
            </a:r>
            <a:r>
              <a:rPr lang="ko-KR" altLang="en-US" sz="1400" dirty="0">
                <a:latin typeface="+mj-ea"/>
                <a:ea typeface="+mj-ea"/>
              </a:rPr>
              <a:t>비트 추가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에러 처리방안</a:t>
            </a:r>
            <a:r>
              <a:rPr lang="en-US" altLang="ko-KR" sz="1400" dirty="0"/>
              <a:t>: </a:t>
            </a:r>
            <a:r>
              <a:rPr lang="ko-KR" altLang="en-US" sz="1400" dirty="0"/>
              <a:t>이는 에러이기 보다는 </a:t>
            </a:r>
            <a:r>
              <a:rPr lang="en-US" altLang="ko-KR" sz="1400" dirty="0"/>
              <a:t>FSM </a:t>
            </a:r>
            <a:r>
              <a:rPr lang="ko-KR" altLang="en-US" sz="1400" dirty="0"/>
              <a:t>을 초기화 시킬 필요는 없음</a:t>
            </a:r>
            <a:r>
              <a:rPr lang="en-US" altLang="ko-KR" sz="1400" dirty="0"/>
              <a:t>. FIFO_BUF_CLR </a:t>
            </a:r>
            <a:r>
              <a:rPr lang="ko-KR" altLang="en-US" sz="1400" dirty="0"/>
              <a:t>신호로 </a:t>
            </a:r>
            <a:r>
              <a:rPr lang="en-US" altLang="ko-KR" sz="1400" dirty="0"/>
              <a:t>“BACKTEL_DATA_IGNORE”</a:t>
            </a:r>
            <a:r>
              <a:rPr lang="ko-KR" altLang="en-US" sz="1400" dirty="0"/>
              <a:t> 비트 플래그를 내리는 것으로 설계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10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프로토콜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500" y="892650"/>
            <a:ext cx="8241470" cy="619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sz="2400" b="1" dirty="0"/>
              <a:t>프로토콜 시퀀스 정의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466F3-98BD-4FFD-987D-BAEE2E3299AE}"/>
              </a:ext>
            </a:extLst>
          </p:cNvPr>
          <p:cNvSpPr txBox="1"/>
          <p:nvPr/>
        </p:nvSpPr>
        <p:spPr>
          <a:xfrm>
            <a:off x="6679125" y="2754723"/>
            <a:ext cx="249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Preamble: 01111111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Pause: 01111111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Idle: 0000….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FB: 01111110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2C05C-33DA-48C0-8466-95B51F97AFD9}"/>
              </a:ext>
            </a:extLst>
          </p:cNvPr>
          <p:cNvSpPr txBox="1"/>
          <p:nvPr/>
        </p:nvSpPr>
        <p:spPr>
          <a:xfrm>
            <a:off x="153499" y="5196781"/>
            <a:ext cx="9697570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프로토콜이 끝이 나는 조건으로 </a:t>
            </a: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관련 </a:t>
            </a:r>
            <a:r>
              <a:rPr lang="en-US" altLang="ko-KR" sz="1400" dirty="0">
                <a:latin typeface="+mj-ea"/>
                <a:ea typeface="+mj-ea"/>
              </a:rPr>
              <a:t>FSM</a:t>
            </a:r>
            <a:r>
              <a:rPr lang="ko-KR" altLang="en-US" sz="1400" dirty="0">
                <a:latin typeface="+mj-ea"/>
                <a:ea typeface="+mj-ea"/>
              </a:rPr>
              <a:t>을 저전력 모드로 진입한다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프로토콜 규격 상 끝이 나기 위한 조건은 하기와 같이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가지 조건임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>
                <a:latin typeface="+mj-ea"/>
                <a:ea typeface="+mj-ea"/>
              </a:rPr>
              <a:t>Abort token </a:t>
            </a:r>
            <a:r>
              <a:rPr lang="ko-KR" altLang="en-US" sz="1400" dirty="0">
                <a:latin typeface="+mj-ea"/>
                <a:ea typeface="+mj-ea"/>
              </a:rPr>
              <a:t>이 입력되는 경우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 err="1">
                <a:latin typeface="+mj-ea"/>
                <a:ea typeface="+mj-ea"/>
              </a:rPr>
              <a:t>FrameBoundary</a:t>
            </a:r>
            <a:r>
              <a:rPr lang="en-US" altLang="ko-KR" sz="1400" dirty="0">
                <a:latin typeface="+mj-ea"/>
                <a:ea typeface="+mj-ea"/>
              </a:rPr>
              <a:t>(FB)</a:t>
            </a:r>
            <a:r>
              <a:rPr lang="ko-KR" altLang="en-US" sz="1400" dirty="0">
                <a:latin typeface="+mj-ea"/>
                <a:ea typeface="+mj-ea"/>
              </a:rPr>
              <a:t>가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번 연속으로 입력되는 경우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615CDF-D7F3-4172-8DAE-DABA9C57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40" y="1720314"/>
            <a:ext cx="5551805" cy="29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프로토콜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59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j-ea"/>
                <a:ea typeface="+mj-ea"/>
              </a:rPr>
              <a:t>케이스 별 분류 </a:t>
            </a:r>
            <a:r>
              <a:rPr lang="en-US" altLang="ko-KR" sz="1600" b="1" dirty="0">
                <a:latin typeface="+mj-ea"/>
                <a:ea typeface="+mj-ea"/>
              </a:rPr>
              <a:t>/ FSM </a:t>
            </a:r>
            <a:r>
              <a:rPr lang="ko-KR" altLang="en-US" sz="1600" b="1" dirty="0">
                <a:latin typeface="+mj-ea"/>
                <a:ea typeface="+mj-ea"/>
              </a:rPr>
              <a:t>저전력</a:t>
            </a:r>
            <a:r>
              <a:rPr lang="en-US" altLang="ko-KR" sz="1600" b="1" dirty="0">
                <a:latin typeface="+mj-ea"/>
                <a:ea typeface="+mj-ea"/>
              </a:rPr>
              <a:t>(IDLE)</a:t>
            </a:r>
            <a:r>
              <a:rPr lang="ko-KR" altLang="en-US" sz="1600" b="1" dirty="0">
                <a:latin typeface="+mj-ea"/>
                <a:ea typeface="+mj-ea"/>
              </a:rPr>
              <a:t> 상태로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진입하기 위한 조건</a:t>
            </a:r>
            <a:endParaRPr lang="en-US" altLang="ko-KR" sz="1600" dirty="0"/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06486-070E-415F-8415-27FD87195BE3}"/>
              </a:ext>
            </a:extLst>
          </p:cNvPr>
          <p:cNvSpPr txBox="1"/>
          <p:nvPr/>
        </p:nvSpPr>
        <p:spPr>
          <a:xfrm>
            <a:off x="153499" y="4718719"/>
            <a:ext cx="9697570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프로토콜이 끝이 나는 조건으로 </a:t>
            </a: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관련 </a:t>
            </a:r>
            <a:r>
              <a:rPr lang="en-US" altLang="ko-KR" sz="1400" dirty="0">
                <a:latin typeface="+mj-ea"/>
                <a:ea typeface="+mj-ea"/>
              </a:rPr>
              <a:t>FSM</a:t>
            </a:r>
            <a:r>
              <a:rPr lang="ko-KR" altLang="en-US" sz="1400" dirty="0">
                <a:latin typeface="+mj-ea"/>
                <a:ea typeface="+mj-ea"/>
              </a:rPr>
              <a:t>을 저전력 모드로 진입한다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프로토콜 규격 상 끝이 나기 위한 조건은 하기와 같이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가지 조건임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>
                <a:latin typeface="+mj-ea"/>
                <a:ea typeface="+mj-ea"/>
              </a:rPr>
              <a:t>Abort token </a:t>
            </a:r>
            <a:r>
              <a:rPr lang="ko-KR" altLang="en-US" sz="1400" dirty="0">
                <a:latin typeface="+mj-ea"/>
                <a:ea typeface="+mj-ea"/>
              </a:rPr>
              <a:t>이 입력되는 경우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 err="1">
                <a:latin typeface="+mj-ea"/>
                <a:ea typeface="+mj-ea"/>
              </a:rPr>
              <a:t>FrameBoundary</a:t>
            </a:r>
            <a:r>
              <a:rPr lang="en-US" altLang="ko-KR" sz="1400" dirty="0">
                <a:latin typeface="+mj-ea"/>
                <a:ea typeface="+mj-ea"/>
              </a:rPr>
              <a:t>(FB)</a:t>
            </a:r>
            <a:r>
              <a:rPr lang="ko-KR" altLang="en-US" sz="1400" dirty="0">
                <a:latin typeface="+mj-ea"/>
                <a:ea typeface="+mj-ea"/>
              </a:rPr>
              <a:t>가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번 연속으로 입력되는 경우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49C709-B6C4-49BE-9D50-969D9D37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652"/>
            <a:ext cx="9906000" cy="21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프로토콜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59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j-ea"/>
                <a:ea typeface="+mj-ea"/>
              </a:rPr>
              <a:t>ABORT ERROR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F64F4B-75DF-48FC-92D6-AC5119BE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57" y="2308438"/>
            <a:ext cx="6807852" cy="1510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7C7B1-F591-45A5-8635-7B554AF01A8E}"/>
              </a:ext>
            </a:extLst>
          </p:cNvPr>
          <p:cNvSpPr txBox="1"/>
          <p:nvPr/>
        </p:nvSpPr>
        <p:spPr>
          <a:xfrm>
            <a:off x="3890681" y="1678980"/>
            <a:ext cx="532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Power-on </a:t>
            </a:r>
            <a:r>
              <a:rPr lang="ko-KR" altLang="en-US" sz="1400" b="1" dirty="0"/>
              <a:t>시 </a:t>
            </a:r>
            <a:r>
              <a:rPr lang="en-US" altLang="ko-KR" sz="1400" b="1" dirty="0"/>
              <a:t>ADC </a:t>
            </a:r>
            <a:r>
              <a:rPr lang="ko-KR" altLang="en-US" sz="1400" b="1" dirty="0"/>
              <a:t>동작 확인용으로 샘플링 클럭 </a:t>
            </a:r>
            <a:r>
              <a:rPr lang="en-US" altLang="ko-KR" sz="1400" b="1" dirty="0"/>
              <a:t>SCK</a:t>
            </a:r>
            <a:r>
              <a:rPr lang="ko-KR" altLang="en-US" sz="1400" b="1" dirty="0"/>
              <a:t>를 두 번 보냈을 때 </a:t>
            </a:r>
            <a:r>
              <a:rPr lang="en-US" altLang="ko-KR" sz="1400" b="1" dirty="0"/>
              <a:t>EOC</a:t>
            </a:r>
            <a:r>
              <a:rPr lang="ko-KR" altLang="en-US" sz="1400" b="1" dirty="0"/>
              <a:t>가 두 번 뜨지 않는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D4553-B399-4005-B2DB-BB464F2E3481}"/>
              </a:ext>
            </a:extLst>
          </p:cNvPr>
          <p:cNvSpPr txBox="1"/>
          <p:nvPr/>
        </p:nvSpPr>
        <p:spPr>
          <a:xfrm>
            <a:off x="3917153" y="3962146"/>
            <a:ext cx="553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2) </a:t>
            </a:r>
            <a:r>
              <a:rPr lang="ko-KR" altLang="en-US" sz="1400" b="1" dirty="0"/>
              <a:t>초기 동작 확인은 통과했으나 </a:t>
            </a:r>
            <a:r>
              <a:rPr lang="en-US" altLang="ko-KR" sz="1400" b="1" dirty="0"/>
              <a:t>NRT </a:t>
            </a:r>
            <a:r>
              <a:rPr lang="ko-KR" altLang="en-US" sz="1400" b="1" dirty="0"/>
              <a:t>측정 </a:t>
            </a:r>
            <a:r>
              <a:rPr lang="en-US" altLang="ko-KR" sz="1400" b="1" dirty="0"/>
              <a:t>ADC </a:t>
            </a:r>
            <a:r>
              <a:rPr lang="ko-KR" altLang="en-US" sz="1400" b="1" dirty="0"/>
              <a:t>샘플링 클럭을 보냈을 때 </a:t>
            </a:r>
            <a:r>
              <a:rPr lang="en-US" altLang="ko-KR" sz="1400" b="1" dirty="0"/>
              <a:t>EOC</a:t>
            </a:r>
            <a:r>
              <a:rPr lang="ko-KR" altLang="en-US" sz="1400" b="1" dirty="0"/>
              <a:t>가 뜨지 않는 경우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4CB0AE-B9FE-4401-A468-99C40A28C916}"/>
              </a:ext>
            </a:extLst>
          </p:cNvPr>
          <p:cNvSpPr/>
          <p:nvPr/>
        </p:nvSpPr>
        <p:spPr>
          <a:xfrm>
            <a:off x="3890681" y="2909811"/>
            <a:ext cx="3630285" cy="982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2E6BC-EF97-40CF-8230-071098D51715}"/>
              </a:ext>
            </a:extLst>
          </p:cNvPr>
          <p:cNvSpPr/>
          <p:nvPr/>
        </p:nvSpPr>
        <p:spPr>
          <a:xfrm>
            <a:off x="3890682" y="2234739"/>
            <a:ext cx="1255060" cy="539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6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90C97-DD97-4F1F-97B3-BFBC2934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56" y="177602"/>
            <a:ext cx="8543925" cy="420958"/>
          </a:xfrm>
        </p:spPr>
        <p:txBody>
          <a:bodyPr>
            <a:normAutofit fontScale="90000"/>
          </a:bodyPr>
          <a:lstStyle/>
          <a:p>
            <a:r>
              <a:rPr lang="en-US" altLang="ko-KR" sz="2925" dirty="0"/>
              <a:t>BACKTEL ABORT TOKEN </a:t>
            </a:r>
            <a:r>
              <a:rPr lang="ko-KR" altLang="en-US" sz="2925" dirty="0"/>
              <a:t>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33E3-E017-4F9E-A649-FD1A2C4A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55" y="881139"/>
            <a:ext cx="9646303" cy="56899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/>
              <a:t>ADC</a:t>
            </a:r>
            <a:r>
              <a:rPr lang="ko-KR" altLang="en-US" sz="900" dirty="0"/>
              <a:t> 불량일 경우</a:t>
            </a:r>
            <a:endParaRPr lang="en-US" altLang="ko-KR" sz="9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NRT</a:t>
            </a:r>
            <a:r>
              <a:rPr lang="ko-KR" altLang="en-US" sz="900" dirty="0"/>
              <a:t> 및 </a:t>
            </a:r>
            <a:r>
              <a:rPr lang="en-US" altLang="ko-KR" sz="900" dirty="0"/>
              <a:t>IM </a:t>
            </a:r>
            <a:r>
              <a:rPr lang="ko-KR" altLang="en-US" sz="900" dirty="0" err="1"/>
              <a:t>측정시</a:t>
            </a:r>
            <a:r>
              <a:rPr lang="ko-KR" altLang="en-US" sz="900" dirty="0"/>
              <a:t> 측정하고자 하는 </a:t>
            </a:r>
            <a:r>
              <a:rPr lang="en-US" altLang="ko-KR" sz="900" dirty="0"/>
              <a:t>recording</a:t>
            </a:r>
            <a:r>
              <a:rPr lang="ko-KR" altLang="en-US" sz="900" dirty="0"/>
              <a:t> 채널이 속한 </a:t>
            </a:r>
            <a:r>
              <a:rPr lang="en-US" altLang="ko-KR" sz="900" dirty="0"/>
              <a:t>analog cluster</a:t>
            </a:r>
            <a:r>
              <a:rPr lang="ko-KR" altLang="en-US" sz="900" dirty="0"/>
              <a:t>의 </a:t>
            </a:r>
            <a:r>
              <a:rPr lang="en-US" altLang="ko-KR" sz="900" dirty="0"/>
              <a:t>ADC</a:t>
            </a:r>
            <a:r>
              <a:rPr lang="ko-KR" altLang="en-US" sz="900" dirty="0"/>
              <a:t>가 불량인 경우</a:t>
            </a:r>
            <a:r>
              <a:rPr lang="en-US" altLang="ko-KR" sz="900" dirty="0"/>
              <a:t>(configuration register 0x08</a:t>
            </a:r>
            <a:r>
              <a:rPr lang="ko-KR" altLang="en-US" sz="900" dirty="0"/>
              <a:t>의 </a:t>
            </a:r>
            <a:r>
              <a:rPr lang="en-US" altLang="ko-KR" sz="900" dirty="0"/>
              <a:t>ADC_ERROR[1:0]</a:t>
            </a:r>
            <a:r>
              <a:rPr lang="ko-KR" altLang="en-US" sz="900" dirty="0"/>
              <a:t>의 해당비트가 </a:t>
            </a:r>
            <a:r>
              <a:rPr lang="en-US" altLang="ko-KR" sz="900" dirty="0"/>
              <a:t>‘1’</a:t>
            </a:r>
            <a:r>
              <a:rPr lang="ko-KR" altLang="en-US" sz="900" dirty="0"/>
              <a:t>로 </a:t>
            </a:r>
            <a:r>
              <a:rPr lang="en-US" altLang="ko-KR" sz="900" dirty="0"/>
              <a:t>set</a:t>
            </a:r>
            <a:r>
              <a:rPr lang="ko-KR" altLang="en-US" sz="900" dirty="0"/>
              <a:t>되어 있을 때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back telemetry operation</a:t>
            </a:r>
            <a:r>
              <a:rPr lang="ko-KR" altLang="en-US" sz="900" dirty="0"/>
              <a:t>시 </a:t>
            </a:r>
            <a:r>
              <a:rPr lang="en-US" altLang="ko-KR" sz="900" dirty="0"/>
              <a:t>abort command</a:t>
            </a:r>
            <a:r>
              <a:rPr lang="ko-KR" altLang="en-US" sz="900" dirty="0"/>
              <a:t>가 전달됨</a:t>
            </a:r>
            <a:endParaRPr lang="en-US" altLang="ko-KR" sz="9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위의 경우 </a:t>
            </a:r>
            <a:r>
              <a:rPr lang="en-US" altLang="ko-KR" sz="900" dirty="0"/>
              <a:t>ADC_ERROR[1:0]</a:t>
            </a:r>
            <a:r>
              <a:rPr lang="ko-KR" altLang="en-US" sz="900" dirty="0"/>
              <a:t>의</a:t>
            </a:r>
            <a:r>
              <a:rPr lang="en-US" altLang="ko-KR" sz="900" dirty="0"/>
              <a:t> </a:t>
            </a:r>
            <a:r>
              <a:rPr lang="ko-KR" altLang="en-US" sz="900" dirty="0"/>
              <a:t>비트들 중 하나만 </a:t>
            </a:r>
            <a:r>
              <a:rPr lang="en-US" altLang="ko-KR" sz="900" dirty="0"/>
              <a:t>‘1’</a:t>
            </a:r>
            <a:r>
              <a:rPr lang="ko-KR" altLang="en-US" sz="900" dirty="0"/>
              <a:t>로 </a:t>
            </a:r>
            <a:r>
              <a:rPr lang="en-US" altLang="ko-KR" sz="900" dirty="0"/>
              <a:t>set</a:t>
            </a:r>
            <a:r>
              <a:rPr lang="ko-KR" altLang="en-US" sz="900" dirty="0"/>
              <a:t> 된 경우 이 </a:t>
            </a:r>
            <a:r>
              <a:rPr lang="en-US" altLang="ko-KR" sz="900" dirty="0"/>
              <a:t>cluster</a:t>
            </a:r>
            <a:r>
              <a:rPr lang="ko-KR" altLang="en-US" sz="900" dirty="0"/>
              <a:t>에 속한 채널의 </a:t>
            </a:r>
            <a:r>
              <a:rPr lang="en-US" altLang="ko-KR" sz="900" dirty="0"/>
              <a:t>recording</a:t>
            </a:r>
            <a:r>
              <a:rPr lang="ko-KR" altLang="en-US" sz="900" dirty="0"/>
              <a:t>만 안 되고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‘0’</a:t>
            </a:r>
            <a:r>
              <a:rPr lang="ko-KR" altLang="en-US" sz="900" dirty="0"/>
              <a:t>으로 </a:t>
            </a:r>
            <a:r>
              <a:rPr lang="en-US" altLang="ko-KR" sz="900" dirty="0"/>
              <a:t>unset </a:t>
            </a:r>
            <a:r>
              <a:rPr lang="ko-KR" altLang="en-US" sz="900" dirty="0"/>
              <a:t>되어 있는 </a:t>
            </a:r>
            <a:r>
              <a:rPr lang="en-US" altLang="ko-KR" sz="900" dirty="0"/>
              <a:t>cluster</a:t>
            </a:r>
            <a:r>
              <a:rPr lang="ko-KR" altLang="en-US" sz="900" dirty="0"/>
              <a:t>에 속한 채널들의 </a:t>
            </a:r>
            <a:r>
              <a:rPr lang="en-US" altLang="ko-KR" sz="900" dirty="0"/>
              <a:t>recording</a:t>
            </a:r>
            <a:r>
              <a:rPr lang="ko-KR" altLang="en-US" sz="900" dirty="0"/>
              <a:t>은 가능함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ADC</a:t>
            </a:r>
            <a:r>
              <a:rPr lang="ko-KR" altLang="en-US" sz="900" dirty="0"/>
              <a:t>가 동작 중에 </a:t>
            </a:r>
            <a:r>
              <a:rPr lang="ko-KR" altLang="en-US" sz="900" dirty="0" err="1"/>
              <a:t>고장난</a:t>
            </a:r>
            <a:r>
              <a:rPr lang="ko-KR" altLang="en-US" sz="900" dirty="0"/>
              <a:t> 것이 아니고</a:t>
            </a:r>
            <a:r>
              <a:rPr lang="en-US" altLang="ko-KR" sz="900" dirty="0"/>
              <a:t>,</a:t>
            </a:r>
            <a:r>
              <a:rPr lang="ko-KR" altLang="en-US" sz="900" dirty="0"/>
              <a:t> 처음부터</a:t>
            </a:r>
            <a:r>
              <a:rPr lang="en-US" altLang="ko-KR" sz="900" dirty="0"/>
              <a:t>,</a:t>
            </a:r>
            <a:r>
              <a:rPr lang="ko-KR" altLang="en-US" sz="900" dirty="0"/>
              <a:t> 즉</a:t>
            </a:r>
            <a:r>
              <a:rPr lang="en-US" altLang="ko-KR" sz="900" dirty="0"/>
              <a:t>,</a:t>
            </a:r>
            <a:r>
              <a:rPr lang="ko-KR" altLang="en-US" sz="900" dirty="0"/>
              <a:t> 최초 </a:t>
            </a:r>
            <a:r>
              <a:rPr lang="en-US" altLang="ko-KR" sz="900" dirty="0"/>
              <a:t>Power On Reset</a:t>
            </a:r>
            <a:r>
              <a:rPr lang="ko-KR" altLang="en-US" sz="900" dirty="0"/>
              <a:t>시에 </a:t>
            </a:r>
            <a:r>
              <a:rPr lang="en-US" altLang="ko-KR" sz="900" dirty="0"/>
              <a:t>ADC</a:t>
            </a:r>
            <a:r>
              <a:rPr lang="ko-KR" altLang="en-US" sz="900" dirty="0"/>
              <a:t> </a:t>
            </a:r>
            <a:r>
              <a:rPr lang="en-US" altLang="ko-KR" sz="900" dirty="0"/>
              <a:t>Built-In</a:t>
            </a:r>
            <a:r>
              <a:rPr lang="ko-KR" altLang="en-US" sz="900" dirty="0"/>
              <a:t> </a:t>
            </a:r>
            <a:r>
              <a:rPr lang="en-US" altLang="ko-KR" sz="900" dirty="0"/>
              <a:t>Self-Test </a:t>
            </a:r>
            <a:r>
              <a:rPr lang="ko-KR" altLang="en-US" sz="900" dirty="0"/>
              <a:t>중에 </a:t>
            </a:r>
            <a:r>
              <a:rPr lang="ko-KR" altLang="en-US" sz="900" dirty="0" err="1"/>
              <a:t>고장난</a:t>
            </a:r>
            <a:r>
              <a:rPr lang="ko-KR" altLang="en-US" sz="900" dirty="0"/>
              <a:t> 것이 확인 되었을 경우에는 최초 </a:t>
            </a:r>
            <a:r>
              <a:rPr lang="en-US" altLang="ko-KR" sz="900" dirty="0"/>
              <a:t>back telemetry operation</a:t>
            </a:r>
            <a:r>
              <a:rPr lang="ko-KR" altLang="en-US" sz="900" dirty="0"/>
              <a:t>에서 </a:t>
            </a:r>
            <a:r>
              <a:rPr lang="en-US" altLang="ko-KR" sz="900" dirty="0"/>
              <a:t>abort command</a:t>
            </a:r>
            <a:r>
              <a:rPr lang="ko-KR" altLang="en-US" sz="900" dirty="0"/>
              <a:t>가 발생하게 됨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이후 연속된 </a:t>
            </a:r>
            <a:r>
              <a:rPr lang="en-US" altLang="ko-KR" sz="900" dirty="0"/>
              <a:t>back telemetry operation</a:t>
            </a:r>
            <a:r>
              <a:rPr lang="ko-KR" altLang="en-US" sz="900" dirty="0"/>
              <a:t>이 불량 </a:t>
            </a:r>
            <a:r>
              <a:rPr lang="en-US" altLang="ko-KR" sz="900" dirty="0"/>
              <a:t>ADC</a:t>
            </a:r>
            <a:r>
              <a:rPr lang="ko-KR" altLang="en-US" sz="900" dirty="0"/>
              <a:t>가 속한 </a:t>
            </a:r>
            <a:r>
              <a:rPr lang="en-US" altLang="ko-KR" sz="900" dirty="0"/>
              <a:t>cluster</a:t>
            </a:r>
            <a:r>
              <a:rPr lang="ko-KR" altLang="en-US" sz="900" dirty="0"/>
              <a:t>의 채널에 대한 측정시도가 아니라면 내부기에서는 정상적인 </a:t>
            </a:r>
            <a:r>
              <a:rPr lang="en-US" altLang="ko-KR" sz="900" dirty="0"/>
              <a:t>back telemetry operation</a:t>
            </a:r>
            <a:r>
              <a:rPr lang="ko-KR" altLang="en-US" sz="900" dirty="0"/>
              <a:t>이 일어나게 됨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이 </a:t>
            </a:r>
            <a:r>
              <a:rPr lang="en-US" altLang="ko-KR" sz="900" dirty="0"/>
              <a:t>rule</a:t>
            </a:r>
            <a:r>
              <a:rPr lang="ko-KR" altLang="en-US" sz="900" dirty="0"/>
              <a:t>은 </a:t>
            </a:r>
            <a:r>
              <a:rPr lang="en-US" altLang="ko-KR" sz="900" dirty="0"/>
              <a:t>configuration register reading</a:t>
            </a:r>
            <a:r>
              <a:rPr lang="ko-KR" altLang="en-US" sz="900" dirty="0"/>
              <a:t>에도 적용되기 때문에 최초 </a:t>
            </a:r>
            <a:r>
              <a:rPr lang="en-US" altLang="ko-KR" sz="900" dirty="0"/>
              <a:t>back telemetry operation</a:t>
            </a:r>
            <a:r>
              <a:rPr lang="ko-KR" altLang="en-US" sz="900" dirty="0"/>
              <a:t>이 아닌 경우에는 </a:t>
            </a:r>
            <a:r>
              <a:rPr lang="en-US" altLang="ko-KR" sz="900" dirty="0"/>
              <a:t>configuration register reading</a:t>
            </a:r>
            <a:r>
              <a:rPr lang="ko-KR" altLang="en-US" sz="900" dirty="0"/>
              <a:t>도 정상적으로 수행할 수 있음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따라서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SW</a:t>
            </a:r>
            <a:r>
              <a:rPr lang="ko-KR" altLang="en-US" sz="900" dirty="0"/>
              <a:t> </a:t>
            </a:r>
            <a:r>
              <a:rPr lang="ko-KR" altLang="en-US" sz="900" dirty="0" err="1"/>
              <a:t>구현시</a:t>
            </a:r>
            <a:r>
              <a:rPr lang="ko-KR" altLang="en-US" sz="900" dirty="0"/>
              <a:t> </a:t>
            </a:r>
            <a:r>
              <a:rPr lang="en-US" altLang="ko-KR" sz="900" dirty="0"/>
              <a:t>Power</a:t>
            </a:r>
            <a:r>
              <a:rPr lang="ko-KR" altLang="en-US" sz="900" dirty="0"/>
              <a:t> </a:t>
            </a:r>
            <a:r>
              <a:rPr lang="en-US" altLang="ko-KR" sz="900" dirty="0"/>
              <a:t>On</a:t>
            </a:r>
            <a:r>
              <a:rPr lang="ko-KR" altLang="en-US" sz="900" dirty="0"/>
              <a:t> </a:t>
            </a:r>
            <a:r>
              <a:rPr lang="en-US" altLang="ko-KR" sz="900" dirty="0"/>
              <a:t>Reset</a:t>
            </a:r>
            <a:r>
              <a:rPr lang="ko-KR" altLang="en-US" sz="900" dirty="0"/>
              <a:t> 후 첫번째 </a:t>
            </a:r>
            <a:r>
              <a:rPr lang="en-US" altLang="ko-KR" sz="900" dirty="0"/>
              <a:t>back telemetry operation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일반적으로 </a:t>
            </a:r>
            <a:r>
              <a:rPr lang="en-US" altLang="ko-KR" sz="900" dirty="0"/>
              <a:t>configuration register reading</a:t>
            </a:r>
            <a:r>
              <a:rPr lang="ko-KR" altLang="en-US" sz="900" dirty="0"/>
              <a:t>의 경우가 많음</a:t>
            </a:r>
            <a:r>
              <a:rPr lang="en-US" altLang="ko-KR" sz="900" dirty="0"/>
              <a:t>)</a:t>
            </a:r>
            <a:r>
              <a:rPr lang="ko-KR" altLang="en-US" sz="900" dirty="0"/>
              <a:t>에서 </a:t>
            </a:r>
            <a:r>
              <a:rPr lang="en-US" altLang="ko-KR" sz="900" dirty="0"/>
              <a:t>abort</a:t>
            </a:r>
            <a:r>
              <a:rPr lang="ko-KR" altLang="en-US" sz="900" dirty="0"/>
              <a:t> </a:t>
            </a:r>
            <a:r>
              <a:rPr lang="en-US" altLang="ko-KR" sz="900" dirty="0"/>
              <a:t>command</a:t>
            </a:r>
            <a:r>
              <a:rPr lang="ko-KR" altLang="en-US" sz="900" dirty="0"/>
              <a:t>가 발생한 경우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configuration register 0x08</a:t>
            </a:r>
            <a:r>
              <a:rPr lang="ko-KR" altLang="en-US" sz="900" dirty="0"/>
              <a:t>의 </a:t>
            </a:r>
            <a:r>
              <a:rPr lang="en-US" altLang="ko-KR" sz="900" dirty="0"/>
              <a:t>ADC_ERROR[1:0]</a:t>
            </a:r>
            <a:r>
              <a:rPr lang="ko-KR" altLang="en-US" sz="900" dirty="0"/>
              <a:t>을 추가적으로 읽어보고 </a:t>
            </a:r>
            <a:r>
              <a:rPr lang="en-US" altLang="ko-KR" sz="900" dirty="0"/>
              <a:t>ADC </a:t>
            </a:r>
            <a:r>
              <a:rPr lang="ko-KR" altLang="en-US" sz="900" dirty="0"/>
              <a:t>고장유무를 가장 먼저 확인하는 과정을 포함시키는 것을 권고함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하지만</a:t>
            </a:r>
            <a:r>
              <a:rPr lang="en-US" altLang="ko-KR" sz="900" dirty="0"/>
              <a:t>,</a:t>
            </a:r>
            <a:r>
              <a:rPr lang="ko-KR" altLang="en-US" sz="900" dirty="0"/>
              <a:t> 첫번째 </a:t>
            </a:r>
            <a:r>
              <a:rPr lang="en-US" altLang="ko-KR" sz="900" dirty="0"/>
              <a:t>back telemetry operation</a:t>
            </a:r>
            <a:r>
              <a:rPr lang="ko-KR" altLang="en-US" sz="900" dirty="0"/>
              <a:t> 이후에 발생하는 </a:t>
            </a:r>
            <a:r>
              <a:rPr lang="en-US" altLang="ko-KR" sz="900" dirty="0"/>
              <a:t>back telemetry operation</a:t>
            </a:r>
            <a:r>
              <a:rPr lang="ko-KR" altLang="en-US" sz="900" dirty="0"/>
              <a:t>은 정상적으로 수행가능하기 때문에 이 </a:t>
            </a:r>
            <a:r>
              <a:rPr lang="en-US" altLang="ko-KR" sz="900" dirty="0"/>
              <a:t>abort command</a:t>
            </a:r>
            <a:r>
              <a:rPr lang="ko-KR" altLang="en-US" sz="900" dirty="0"/>
              <a:t>를 무시하는 것도 가능함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다만</a:t>
            </a:r>
            <a:r>
              <a:rPr lang="en-US" altLang="ko-KR" sz="900" dirty="0"/>
              <a:t>,</a:t>
            </a:r>
            <a:r>
              <a:rPr lang="ko-KR" altLang="en-US" sz="900" dirty="0"/>
              <a:t> 해당 </a:t>
            </a:r>
            <a:r>
              <a:rPr lang="en-US" altLang="ko-KR" sz="900" dirty="0"/>
              <a:t>ADC</a:t>
            </a:r>
            <a:r>
              <a:rPr lang="ko-KR" altLang="en-US" sz="900" dirty="0"/>
              <a:t>를 사용하는 </a:t>
            </a:r>
            <a:r>
              <a:rPr lang="en-US" altLang="ko-KR" sz="900" dirty="0"/>
              <a:t>back telemetry operation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해당 </a:t>
            </a:r>
            <a:r>
              <a:rPr lang="en-US" altLang="ko-KR" sz="900" dirty="0"/>
              <a:t>cluster</a:t>
            </a:r>
            <a:r>
              <a:rPr lang="ko-KR" altLang="en-US" sz="900" dirty="0"/>
              <a:t>의 채널로 </a:t>
            </a:r>
            <a:r>
              <a:rPr lang="en-US" altLang="ko-KR" sz="900" dirty="0"/>
              <a:t>recording</a:t>
            </a:r>
            <a:r>
              <a:rPr lang="ko-KR" altLang="en-US" sz="900" dirty="0"/>
              <a:t>하는 경우</a:t>
            </a:r>
            <a:r>
              <a:rPr lang="en-US" altLang="ko-KR" sz="900" dirty="0"/>
              <a:t>)</a:t>
            </a:r>
            <a:r>
              <a:rPr lang="ko-KR" altLang="en-US" sz="900" dirty="0"/>
              <a:t>에서는 지속적으로 </a:t>
            </a:r>
            <a:r>
              <a:rPr lang="en-US" altLang="ko-KR" sz="900" dirty="0"/>
              <a:t>abort command</a:t>
            </a:r>
            <a:r>
              <a:rPr lang="ko-KR" altLang="en-US" sz="900" dirty="0"/>
              <a:t>가 발생하게 됨</a:t>
            </a:r>
            <a:r>
              <a:rPr lang="en-US" altLang="ko-KR" sz="900" dirty="0"/>
              <a:t>.</a:t>
            </a:r>
            <a:endParaRPr lang="ko-KR" altLang="en-US" sz="900" dirty="0"/>
          </a:p>
          <a:p>
            <a:pPr>
              <a:lnSpc>
                <a:spcPct val="120000"/>
              </a:lnSpc>
            </a:pPr>
            <a:r>
              <a:rPr lang="ko-KR" altLang="en-US" sz="900" dirty="0"/>
              <a:t>측정 진행중에 이종 측정을 시도한 경우</a:t>
            </a:r>
            <a:endParaRPr lang="en-US" altLang="ko-KR" sz="9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이종 측정이라 함은 </a:t>
            </a:r>
            <a:r>
              <a:rPr lang="en-US" altLang="ko-KR" sz="900" dirty="0"/>
              <a:t>IM </a:t>
            </a:r>
            <a:r>
              <a:rPr lang="ko-KR" altLang="en-US" sz="900" dirty="0"/>
              <a:t>측정 중 </a:t>
            </a:r>
            <a:r>
              <a:rPr lang="en-US" altLang="ko-KR" sz="900" dirty="0" err="1"/>
              <a:t>eCAP</a:t>
            </a:r>
            <a:r>
              <a:rPr lang="ko-KR" altLang="en-US" sz="900" dirty="0"/>
              <a:t> 측정을 시도하거나 </a:t>
            </a:r>
            <a:r>
              <a:rPr lang="en-US" altLang="ko-KR" sz="900" dirty="0" err="1"/>
              <a:t>eCAP</a:t>
            </a:r>
            <a:r>
              <a:rPr lang="en-US" altLang="ko-KR" sz="900" dirty="0"/>
              <a:t> </a:t>
            </a:r>
            <a:r>
              <a:rPr lang="ko-KR" altLang="en-US" sz="900" dirty="0"/>
              <a:t>측정 중에 </a:t>
            </a:r>
            <a:r>
              <a:rPr lang="en-US" altLang="ko-KR" sz="900" dirty="0"/>
              <a:t>IM</a:t>
            </a:r>
            <a:r>
              <a:rPr lang="ko-KR" altLang="en-US" sz="900" dirty="0"/>
              <a:t> 측정을</a:t>
            </a:r>
            <a:r>
              <a:rPr lang="en-US" altLang="ko-KR" sz="900" dirty="0"/>
              <a:t> </a:t>
            </a:r>
            <a:r>
              <a:rPr lang="ko-KR" altLang="en-US" sz="900" dirty="0"/>
              <a:t>시도하는 것을 </a:t>
            </a:r>
            <a:r>
              <a:rPr lang="ko-KR" altLang="en-US" sz="900" dirty="0" err="1"/>
              <a:t>일컫음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동종 측정인 경우</a:t>
            </a:r>
            <a:r>
              <a:rPr lang="en-US" altLang="ko-KR" sz="900" dirty="0"/>
              <a:t>,</a:t>
            </a:r>
            <a:r>
              <a:rPr lang="ko-KR" altLang="en-US" sz="900" dirty="0"/>
              <a:t> 즉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IM </a:t>
            </a:r>
            <a:r>
              <a:rPr lang="ko-KR" altLang="en-US" sz="900" dirty="0"/>
              <a:t>측정 중 </a:t>
            </a:r>
            <a:r>
              <a:rPr lang="en-US" altLang="ko-KR" sz="900" dirty="0"/>
              <a:t>IM</a:t>
            </a:r>
            <a:r>
              <a:rPr lang="ko-KR" altLang="en-US" sz="900" dirty="0"/>
              <a:t> 측정 시도 또는 </a:t>
            </a:r>
            <a:r>
              <a:rPr lang="en-US" altLang="ko-KR" sz="900" dirty="0" err="1"/>
              <a:t>eCAP</a:t>
            </a:r>
            <a:r>
              <a:rPr lang="ko-KR" altLang="en-US" sz="900" dirty="0"/>
              <a:t> 측정 중 </a:t>
            </a:r>
            <a:r>
              <a:rPr lang="en-US" altLang="ko-KR" sz="900" dirty="0" err="1"/>
              <a:t>eCAP</a:t>
            </a:r>
            <a:r>
              <a:rPr lang="ko-KR" altLang="en-US" sz="900" dirty="0"/>
              <a:t> 측정시도에서는 두번째 측정시도가 </a:t>
            </a:r>
            <a:r>
              <a:rPr lang="en-US" altLang="ko-KR" sz="900" dirty="0"/>
              <a:t>HW</a:t>
            </a:r>
            <a:r>
              <a:rPr lang="ko-KR" altLang="en-US" sz="900" dirty="0"/>
              <a:t>에 의해서 무시되고 첫번째 측정은 끝까지 정상적으로 완료됨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이종 측정 시도인 경우에 두번째 측정시도가 첫번째 측정 진행중에 발생한 것임을 </a:t>
            </a:r>
            <a:r>
              <a:rPr lang="en-US" altLang="ko-KR" sz="900" dirty="0"/>
              <a:t>HW</a:t>
            </a:r>
            <a:r>
              <a:rPr lang="ko-KR" altLang="en-US" sz="900" dirty="0"/>
              <a:t>가 인지하게 되면</a:t>
            </a:r>
            <a:r>
              <a:rPr lang="en-US" altLang="ko-KR" sz="900" dirty="0"/>
              <a:t>,</a:t>
            </a:r>
            <a:r>
              <a:rPr lang="ko-KR" altLang="en-US" sz="900" dirty="0"/>
              <a:t> 첫번째 측정의 </a:t>
            </a:r>
            <a:r>
              <a:rPr lang="en-US" altLang="ko-KR" sz="900" dirty="0"/>
              <a:t>back telemetry</a:t>
            </a:r>
            <a:r>
              <a:rPr lang="ko-KR" altLang="en-US" sz="900" dirty="0"/>
              <a:t> </a:t>
            </a:r>
            <a:r>
              <a:rPr lang="en-US" altLang="ko-KR" sz="900" dirty="0"/>
              <a:t>operation</a:t>
            </a:r>
            <a:r>
              <a:rPr lang="ko-KR" altLang="en-US" sz="900" dirty="0"/>
              <a:t>에서 </a:t>
            </a:r>
            <a:r>
              <a:rPr lang="en-US" altLang="ko-KR" sz="900" dirty="0"/>
              <a:t>abort command</a:t>
            </a:r>
            <a:r>
              <a:rPr lang="ko-KR" altLang="en-US" sz="900" dirty="0"/>
              <a:t>를 발생시키고 강제로 현재 진행 중인 첫번째 측정을 </a:t>
            </a:r>
            <a:r>
              <a:rPr lang="ko-KR" altLang="en-US" sz="900" dirty="0" err="1"/>
              <a:t>종료시킴</a:t>
            </a:r>
            <a:r>
              <a:rPr lang="en-US" altLang="ko-KR" sz="900" dirty="0"/>
              <a:t>.</a:t>
            </a:r>
            <a:r>
              <a:rPr lang="ko-KR" altLang="en-US" sz="900" dirty="0"/>
              <a:t> 이후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HW</a:t>
            </a:r>
            <a:r>
              <a:rPr lang="ko-KR" altLang="en-US" sz="900" dirty="0"/>
              <a:t>는 두번째 측정시도는 무시한 채로 최초 </a:t>
            </a:r>
            <a:r>
              <a:rPr lang="en-US" altLang="ko-KR" sz="900" dirty="0"/>
              <a:t>idle </a:t>
            </a:r>
            <a:r>
              <a:rPr lang="ko-KR" altLang="en-US" sz="900" dirty="0"/>
              <a:t>상태로 복귀하게 됨</a:t>
            </a:r>
            <a:r>
              <a:rPr lang="en-US" altLang="ko-KR" sz="9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900" dirty="0" err="1"/>
              <a:t>eCAP</a:t>
            </a:r>
            <a:r>
              <a:rPr lang="en-US" altLang="ko-KR" sz="900" dirty="0"/>
              <a:t> </a:t>
            </a:r>
            <a:r>
              <a:rPr lang="ko-KR" altLang="en-US" sz="900" dirty="0" err="1"/>
              <a:t>측정시</a:t>
            </a:r>
            <a:r>
              <a:rPr lang="ko-KR" altLang="en-US" sz="900" dirty="0"/>
              <a:t> </a:t>
            </a:r>
            <a:r>
              <a:rPr lang="en-US" altLang="ko-KR" sz="900" dirty="0"/>
              <a:t>register 0x09</a:t>
            </a:r>
            <a:r>
              <a:rPr lang="ko-KR" altLang="en-US" sz="900" dirty="0"/>
              <a:t>로 </a:t>
            </a:r>
            <a:r>
              <a:rPr lang="en-US" altLang="ko-KR" sz="900" dirty="0"/>
              <a:t>NRT FSM</a:t>
            </a:r>
            <a:r>
              <a:rPr lang="ko-KR" altLang="en-US" sz="900" dirty="0"/>
              <a:t>을 </a:t>
            </a:r>
            <a:r>
              <a:rPr lang="ko-KR" altLang="en-US" sz="900" dirty="0" err="1"/>
              <a:t>시작시키지</a:t>
            </a:r>
            <a:r>
              <a:rPr lang="ko-KR" altLang="en-US" sz="900" dirty="0"/>
              <a:t> 않은 채 </a:t>
            </a:r>
            <a:r>
              <a:rPr lang="en-US" altLang="ko-KR" sz="900" dirty="0"/>
              <a:t>register 0x08</a:t>
            </a:r>
            <a:r>
              <a:rPr lang="ko-KR" altLang="en-US" sz="900" dirty="0"/>
              <a:t> 또는 </a:t>
            </a:r>
            <a:r>
              <a:rPr lang="en-US" altLang="ko-KR" sz="900" dirty="0"/>
              <a:t>parameter packet</a:t>
            </a:r>
            <a:r>
              <a:rPr lang="ko-KR" altLang="en-US" sz="900" dirty="0"/>
              <a:t>으로 측정을 시도한 경우</a:t>
            </a:r>
            <a:endParaRPr lang="en-US" altLang="ko-KR" sz="9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ADC_START_EN=2’b01</a:t>
            </a:r>
            <a:r>
              <a:rPr lang="ko-KR" altLang="en-US" sz="900" dirty="0" err="1"/>
              <a:t>일때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 err="1"/>
              <a:t>eCAP</a:t>
            </a:r>
            <a:r>
              <a:rPr lang="ko-KR" altLang="en-US" sz="900" dirty="0"/>
              <a:t> 측정모드에서 </a:t>
            </a:r>
            <a:r>
              <a:rPr lang="en-US" altLang="ko-KR" sz="900" dirty="0"/>
              <a:t>register 0x09</a:t>
            </a:r>
            <a:r>
              <a:rPr lang="ko-KR" altLang="en-US" sz="900" dirty="0"/>
              <a:t>의</a:t>
            </a:r>
            <a:r>
              <a:rPr lang="en-US" altLang="ko-KR" sz="900" dirty="0"/>
              <a:t> access </a:t>
            </a:r>
            <a:r>
              <a:rPr lang="ko-KR" altLang="en-US" sz="900" dirty="0"/>
              <a:t>없이 </a:t>
            </a:r>
            <a:r>
              <a:rPr lang="en-US" altLang="ko-KR" sz="900" dirty="0"/>
              <a:t>register 0x08</a:t>
            </a:r>
            <a:r>
              <a:rPr lang="ko-KR" altLang="en-US" sz="900" dirty="0"/>
              <a:t>의</a:t>
            </a:r>
            <a:r>
              <a:rPr lang="en-US" altLang="ko-KR" sz="900" dirty="0"/>
              <a:t> access</a:t>
            </a:r>
            <a:r>
              <a:rPr lang="ko-KR" altLang="en-US" sz="900" dirty="0"/>
              <a:t>를</a:t>
            </a:r>
            <a:r>
              <a:rPr lang="en-US" altLang="ko-KR" sz="900" dirty="0"/>
              <a:t> </a:t>
            </a:r>
            <a:r>
              <a:rPr lang="ko-KR" altLang="en-US" sz="900" dirty="0"/>
              <a:t>시도하는 경우 </a:t>
            </a:r>
            <a:r>
              <a:rPr lang="en-US" altLang="ko-KR" sz="900" dirty="0"/>
              <a:t>abort command</a:t>
            </a:r>
            <a:r>
              <a:rPr lang="ko-KR" altLang="en-US" sz="900" dirty="0"/>
              <a:t>가 발생함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이전 </a:t>
            </a:r>
            <a:r>
              <a:rPr lang="en-US" altLang="ko-KR" sz="900" dirty="0" err="1"/>
              <a:t>eCAP</a:t>
            </a:r>
            <a:r>
              <a:rPr lang="en-US" altLang="ko-KR" sz="900" dirty="0"/>
              <a:t> </a:t>
            </a:r>
            <a:r>
              <a:rPr lang="ko-KR" altLang="en-US" sz="900" dirty="0"/>
              <a:t>측정을 종료하고 </a:t>
            </a:r>
            <a:r>
              <a:rPr lang="en-US" altLang="ko-KR" sz="900" dirty="0"/>
              <a:t>MEASURE_MODE bit</a:t>
            </a:r>
            <a:r>
              <a:rPr lang="ko-KR" altLang="en-US" sz="900" dirty="0"/>
              <a:t>를 </a:t>
            </a:r>
            <a:r>
              <a:rPr lang="en-US" altLang="ko-KR" sz="900" dirty="0"/>
              <a:t>‘0’</a:t>
            </a:r>
            <a:r>
              <a:rPr lang="ko-KR" altLang="en-US" sz="900" dirty="0"/>
              <a:t>으로 </a:t>
            </a:r>
            <a:r>
              <a:rPr lang="en-US" altLang="ko-KR" sz="900" dirty="0"/>
              <a:t>unset</a:t>
            </a:r>
            <a:r>
              <a:rPr lang="ko-KR" altLang="en-US" sz="900" dirty="0"/>
              <a:t>시키지 않은 상태로 연속적으로 </a:t>
            </a:r>
            <a:r>
              <a:rPr lang="en-US" altLang="ko-KR" sz="900" dirty="0"/>
              <a:t>register 0x08</a:t>
            </a:r>
            <a:r>
              <a:rPr lang="ko-KR" altLang="en-US" sz="900" dirty="0"/>
              <a:t>의 </a:t>
            </a:r>
            <a:r>
              <a:rPr lang="en-US" altLang="ko-KR" sz="900" dirty="0"/>
              <a:t>access</a:t>
            </a:r>
            <a:r>
              <a:rPr lang="ko-KR" altLang="en-US" sz="900" dirty="0"/>
              <a:t>를 바로 시도하는 경우가 위와 같은 상황임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이때 </a:t>
            </a:r>
            <a:r>
              <a:rPr lang="en-US" altLang="ko-KR" sz="900" dirty="0"/>
              <a:t>abort command</a:t>
            </a:r>
            <a:r>
              <a:rPr lang="ko-KR" altLang="en-US" sz="900" dirty="0"/>
              <a:t>를 발생시키는 이유는 </a:t>
            </a:r>
            <a:r>
              <a:rPr lang="en-US" altLang="ko-KR" sz="900" dirty="0" err="1"/>
              <a:t>eCAP</a:t>
            </a:r>
            <a:r>
              <a:rPr lang="en-US" altLang="ko-KR" sz="900" dirty="0"/>
              <a:t> </a:t>
            </a:r>
            <a:r>
              <a:rPr lang="ko-KR" altLang="en-US" sz="900" dirty="0"/>
              <a:t>측정을 위한 </a:t>
            </a:r>
            <a:r>
              <a:rPr lang="en-US" altLang="ko-KR" sz="900" dirty="0"/>
              <a:t>NRT FSM</a:t>
            </a:r>
            <a:r>
              <a:rPr lang="ko-KR" altLang="en-US" sz="900" dirty="0"/>
              <a:t>이 시작되지 않아서 </a:t>
            </a:r>
            <a:r>
              <a:rPr lang="en-US" altLang="ko-KR" sz="900" dirty="0"/>
              <a:t>(register 0x09</a:t>
            </a:r>
            <a:r>
              <a:rPr lang="ko-KR" altLang="en-US" sz="900" dirty="0"/>
              <a:t>를 </a:t>
            </a:r>
            <a:r>
              <a:rPr lang="en-US" altLang="ko-KR" sz="900" dirty="0"/>
              <a:t>access</a:t>
            </a:r>
            <a:r>
              <a:rPr lang="ko-KR" altLang="en-US" sz="900" dirty="0"/>
              <a:t>할 때 시작됨</a:t>
            </a:r>
            <a:r>
              <a:rPr lang="en-US" altLang="ko-KR" sz="900" dirty="0"/>
              <a:t>) HW</a:t>
            </a:r>
            <a:r>
              <a:rPr lang="ko-KR" altLang="en-US" sz="900" dirty="0"/>
              <a:t>적인 측정준비가 안 되어 있는 상태로 </a:t>
            </a:r>
            <a:r>
              <a:rPr lang="en-US" altLang="ko-KR" sz="900" dirty="0" err="1"/>
              <a:t>eCAP</a:t>
            </a:r>
            <a:r>
              <a:rPr lang="ko-KR" altLang="en-US" sz="900" dirty="0"/>
              <a:t> 측정을 시도하고 있다는 것을 </a:t>
            </a:r>
            <a:r>
              <a:rPr lang="en-US" altLang="ko-KR" sz="900" dirty="0"/>
              <a:t>SW</a:t>
            </a:r>
            <a:r>
              <a:rPr lang="ko-KR" altLang="en-US" sz="900" dirty="0"/>
              <a:t>에게 알려주기 </a:t>
            </a:r>
            <a:r>
              <a:rPr lang="ko-KR" altLang="en-US" sz="900" dirty="0" err="1"/>
              <a:t>위함임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ADC_START_EN=2’b10</a:t>
            </a:r>
            <a:r>
              <a:rPr lang="ko-KR" altLang="en-US" sz="900" dirty="0"/>
              <a:t>인 경우에는 </a:t>
            </a:r>
            <a:r>
              <a:rPr lang="en-US" altLang="ko-KR" sz="900" dirty="0"/>
              <a:t>register 0x09</a:t>
            </a:r>
            <a:r>
              <a:rPr lang="ko-KR" altLang="en-US" sz="900" dirty="0"/>
              <a:t>의 </a:t>
            </a:r>
            <a:r>
              <a:rPr lang="en-US" altLang="ko-KR" sz="900" dirty="0"/>
              <a:t>access</a:t>
            </a:r>
            <a:r>
              <a:rPr lang="ko-KR" altLang="en-US" sz="900" dirty="0"/>
              <a:t>없이 </a:t>
            </a:r>
            <a:r>
              <a:rPr lang="en-US" altLang="ko-KR" sz="900" dirty="0"/>
              <a:t>parameter packet</a:t>
            </a:r>
            <a:r>
              <a:rPr lang="ko-KR" altLang="en-US" sz="900" dirty="0"/>
              <a:t>을 보냈을 경우가 위와 동일한 상황이 됨</a:t>
            </a:r>
            <a:r>
              <a:rPr lang="en-US" altLang="ko-KR" sz="9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 err="1"/>
              <a:t>eCAP</a:t>
            </a:r>
            <a:r>
              <a:rPr lang="en-US" altLang="ko-KR" sz="900" dirty="0"/>
              <a:t> </a:t>
            </a:r>
            <a:r>
              <a:rPr lang="ko-KR" altLang="en-US" sz="900" dirty="0"/>
              <a:t>측정시에 </a:t>
            </a:r>
            <a:r>
              <a:rPr lang="en-US" altLang="ko-KR" sz="900" dirty="0"/>
              <a:t>abort command</a:t>
            </a:r>
            <a:r>
              <a:rPr lang="ko-KR" altLang="en-US" sz="900" dirty="0"/>
              <a:t>가 발생할 경우는 제일 먼저 </a:t>
            </a:r>
            <a:r>
              <a:rPr lang="en-US" altLang="ko-KR" sz="900" dirty="0"/>
              <a:t>0x09</a:t>
            </a:r>
            <a:r>
              <a:rPr lang="en-US" altLang="ko-KR" sz="900" dirty="0">
                <a:sym typeface="Wingdings" panose="05000000000000000000" pitchFamily="2" charset="2"/>
              </a:rPr>
              <a:t>0x08</a:t>
            </a:r>
            <a:r>
              <a:rPr lang="ko-KR" altLang="en-US" sz="900" dirty="0">
                <a:sym typeface="Wingdings" panose="05000000000000000000" pitchFamily="2" charset="2"/>
              </a:rPr>
              <a:t>의 </a:t>
            </a:r>
            <a:r>
              <a:rPr lang="en-US" altLang="ko-KR" sz="900" dirty="0">
                <a:sym typeface="Wingdings" panose="05000000000000000000" pitchFamily="2" charset="2"/>
              </a:rPr>
              <a:t>register access</a:t>
            </a:r>
            <a:r>
              <a:rPr lang="ko-KR" altLang="en-US" sz="900" dirty="0">
                <a:sym typeface="Wingdings" panose="05000000000000000000" pitchFamily="2" charset="2"/>
              </a:rPr>
              <a:t>순서가 지켜졌는지를 확인하고</a:t>
            </a:r>
            <a:r>
              <a:rPr lang="en-US" altLang="ko-KR" sz="900" dirty="0">
                <a:sym typeface="Wingdings" panose="05000000000000000000" pitchFamily="2" charset="2"/>
              </a:rPr>
              <a:t>,</a:t>
            </a:r>
            <a:r>
              <a:rPr lang="ko-KR" altLang="en-US" sz="900" dirty="0">
                <a:sym typeface="Wingdings" panose="05000000000000000000" pitchFamily="2" charset="2"/>
              </a:rPr>
              <a:t> 이상이 없을 경우에는 </a:t>
            </a:r>
            <a:r>
              <a:rPr lang="en-US" altLang="ko-KR" sz="900" dirty="0">
                <a:sym typeface="Wingdings" panose="05000000000000000000" pitchFamily="2" charset="2"/>
              </a:rPr>
              <a:t>register 0x08</a:t>
            </a:r>
            <a:r>
              <a:rPr lang="ko-KR" altLang="en-US" sz="900" dirty="0">
                <a:sym typeface="Wingdings" panose="05000000000000000000" pitchFamily="2" charset="2"/>
              </a:rPr>
              <a:t>의 </a:t>
            </a:r>
            <a:r>
              <a:rPr lang="en-US" altLang="ko-KR" sz="900" dirty="0">
                <a:sym typeface="Wingdings" panose="05000000000000000000" pitchFamily="2" charset="2"/>
              </a:rPr>
              <a:t>ADC_ERROR[1:0]</a:t>
            </a:r>
            <a:r>
              <a:rPr lang="ko-KR" altLang="en-US" sz="900" dirty="0">
                <a:sym typeface="Wingdings" panose="05000000000000000000" pitchFamily="2" charset="2"/>
              </a:rPr>
              <a:t> 비트를 확인하여 </a:t>
            </a:r>
            <a:r>
              <a:rPr lang="en-US" altLang="ko-KR" sz="900" dirty="0">
                <a:sym typeface="Wingdings" panose="05000000000000000000" pitchFamily="2" charset="2"/>
              </a:rPr>
              <a:t>ADC </a:t>
            </a:r>
            <a:r>
              <a:rPr lang="ko-KR" altLang="en-US" sz="900" dirty="0">
                <a:sym typeface="Wingdings" panose="05000000000000000000" pitchFamily="2" charset="2"/>
              </a:rPr>
              <a:t>불량여부를 확인할 필요가 있음</a:t>
            </a:r>
            <a:r>
              <a:rPr lang="en-US" altLang="ko-KR" sz="900" dirty="0">
                <a:sym typeface="Wingdings" panose="05000000000000000000" pitchFamily="2" charset="2"/>
              </a:rPr>
              <a:t>.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68258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F5836B-9BBC-4571-8A43-E42128A7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5662"/>
            <a:ext cx="9906000" cy="2364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프로토콜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59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j-ea"/>
                <a:ea typeface="+mj-ea"/>
              </a:rPr>
              <a:t>ADC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Read </a:t>
            </a:r>
            <a:r>
              <a:rPr lang="ko-KR" altLang="en-US" sz="1600" b="1" dirty="0">
                <a:latin typeface="+mj-ea"/>
                <a:ea typeface="+mj-ea"/>
              </a:rPr>
              <a:t>모드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+mj-ea"/>
                <a:ea typeface="+mj-ea"/>
              </a:rPr>
              <a:t>Data+CRC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 = 15bit+5bit)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54F00-B67C-4F8B-9B57-5C2610705099}"/>
              </a:ext>
            </a:extLst>
          </p:cNvPr>
          <p:cNvSpPr txBox="1"/>
          <p:nvPr/>
        </p:nvSpPr>
        <p:spPr>
          <a:xfrm>
            <a:off x="0" y="1661729"/>
            <a:ext cx="45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ADC </a:t>
            </a:r>
            <a:r>
              <a:rPr lang="ko-KR" altLang="en-US" sz="1400" b="1" dirty="0"/>
              <a:t>저속 모드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통상 </a:t>
            </a:r>
            <a:r>
              <a:rPr lang="en-US" altLang="ko-KR" sz="1400" b="1" dirty="0"/>
              <a:t>20kHz rate </a:t>
            </a:r>
            <a:r>
              <a:rPr lang="ko-KR" altLang="en-US" sz="1400" b="1" dirty="0"/>
              <a:t>아래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D2F57-226F-473F-BC27-06357EB68266}"/>
              </a:ext>
            </a:extLst>
          </p:cNvPr>
          <p:cNvSpPr txBox="1"/>
          <p:nvPr/>
        </p:nvSpPr>
        <p:spPr>
          <a:xfrm>
            <a:off x="9513" y="3493793"/>
            <a:ext cx="45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2) ADC </a:t>
            </a:r>
            <a:r>
              <a:rPr lang="ko-KR" altLang="en-US" sz="1400" b="1" dirty="0"/>
              <a:t>고속 모드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통상 </a:t>
            </a:r>
            <a:r>
              <a:rPr lang="en-US" altLang="ko-KR" sz="1400" b="1" dirty="0"/>
              <a:t>40kHz rate)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5AF99F-F443-490F-8CB9-7117FCF7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5374"/>
            <a:ext cx="8039100" cy="274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FB1659-5E0A-4631-AA41-7CF9740BA187}"/>
              </a:ext>
            </a:extLst>
          </p:cNvPr>
          <p:cNvSpPr txBox="1"/>
          <p:nvPr/>
        </p:nvSpPr>
        <p:spPr>
          <a:xfrm>
            <a:off x="153499" y="3864735"/>
            <a:ext cx="777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2-1) 40kHz</a:t>
            </a:r>
            <a:r>
              <a:rPr lang="ko-KR" altLang="en-US" sz="1400" b="1" dirty="0"/>
              <a:t> 샘플링 후 데이터가 입력되는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BE799-DB20-4560-A0A0-C862C8F0E868}"/>
              </a:ext>
            </a:extLst>
          </p:cNvPr>
          <p:cNvSpPr txBox="1"/>
          <p:nvPr/>
        </p:nvSpPr>
        <p:spPr>
          <a:xfrm>
            <a:off x="153499" y="5284837"/>
            <a:ext cx="9600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2-2) 40kHz </a:t>
            </a:r>
            <a:r>
              <a:rPr lang="ko-KR" altLang="en-US" sz="1400" b="1" dirty="0"/>
              <a:t>샘플링 후 데이터가 들어오면서 딜레이로 인해 </a:t>
            </a:r>
            <a:r>
              <a:rPr lang="ko-KR" altLang="en-US" sz="1400" b="1" dirty="0">
                <a:solidFill>
                  <a:srgbClr val="FF0000"/>
                </a:solidFill>
              </a:rPr>
              <a:t>간헐적으로 </a:t>
            </a:r>
            <a:r>
              <a:rPr lang="en-US" altLang="ko-KR" sz="1400" b="1" dirty="0">
                <a:solidFill>
                  <a:srgbClr val="FF0000"/>
                </a:solidFill>
              </a:rPr>
              <a:t>Pause </a:t>
            </a:r>
            <a:r>
              <a:rPr lang="ko-KR" altLang="en-US" sz="1400" b="1" dirty="0">
                <a:solidFill>
                  <a:srgbClr val="FF0000"/>
                </a:solidFill>
              </a:rPr>
              <a:t>후 데이터가 입력</a:t>
            </a:r>
            <a:r>
              <a:rPr lang="ko-KR" altLang="en-US" sz="1400" b="1" dirty="0"/>
              <a:t>되는 경우</a:t>
            </a:r>
            <a:endParaRPr lang="en-US" altLang="ko-KR" sz="1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DFD98D-5DD9-4F7B-B913-7747D866C4A8}"/>
              </a:ext>
            </a:extLst>
          </p:cNvPr>
          <p:cNvSpPr/>
          <p:nvPr/>
        </p:nvSpPr>
        <p:spPr>
          <a:xfrm>
            <a:off x="5163121" y="5644935"/>
            <a:ext cx="2228279" cy="360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9D03C-C302-4F73-BC23-0C00D22B2A36}"/>
              </a:ext>
            </a:extLst>
          </p:cNvPr>
          <p:cNvSpPr txBox="1"/>
          <p:nvPr/>
        </p:nvSpPr>
        <p:spPr>
          <a:xfrm>
            <a:off x="448235" y="6005033"/>
            <a:ext cx="9429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BackTel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데이터가 들어오는 중에 </a:t>
            </a:r>
            <a:r>
              <a:rPr lang="en-US" altLang="ko-KR" sz="1400" dirty="0">
                <a:solidFill>
                  <a:srgbClr val="FF0000"/>
                </a:solidFill>
              </a:rPr>
              <a:t>Forward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COLA </a:t>
            </a:r>
            <a:r>
              <a:rPr lang="ko-KR" altLang="en-US" sz="1400" dirty="0">
                <a:solidFill>
                  <a:srgbClr val="FF0000"/>
                </a:solidFill>
              </a:rPr>
              <a:t>프로토콜 데이터가 입력되어 겹치는 경우</a:t>
            </a:r>
            <a:r>
              <a:rPr lang="ko-KR" altLang="en-US" sz="1400" dirty="0"/>
              <a:t>엔 내부기에서 </a:t>
            </a:r>
            <a:r>
              <a:rPr lang="en-US" altLang="ko-KR" sz="1400" dirty="0" err="1"/>
              <a:t>backTel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데이터가 밀리도록 설계 되어있음</a:t>
            </a:r>
            <a:r>
              <a:rPr lang="en-US" altLang="ko-KR" sz="1400" dirty="0"/>
              <a:t>. </a:t>
            </a:r>
            <a:r>
              <a:rPr lang="ko-KR" altLang="en-US" sz="1400" dirty="0"/>
              <a:t>이와 같은 상황은 잘 없지만 나타날 수는 있는 상황이긴 함</a:t>
            </a:r>
            <a:r>
              <a:rPr lang="en-US" altLang="ko-KR" sz="14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D5B000-3802-423D-ABB9-F2673F465430}"/>
              </a:ext>
            </a:extLst>
          </p:cNvPr>
          <p:cNvSpPr txBox="1"/>
          <p:nvPr/>
        </p:nvSpPr>
        <p:spPr>
          <a:xfrm>
            <a:off x="448235" y="4615084"/>
            <a:ext cx="9429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내부기</a:t>
            </a:r>
            <a:r>
              <a:rPr lang="ko-KR" altLang="en-US" sz="1400" dirty="0"/>
              <a:t> </a:t>
            </a:r>
            <a:r>
              <a:rPr lang="en-US" altLang="ko-KR" sz="1400" dirty="0"/>
              <a:t>LSK Controller </a:t>
            </a:r>
            <a:r>
              <a:rPr lang="ko-KR" altLang="en-US" sz="1400" dirty="0"/>
              <a:t>모듈의 </a:t>
            </a:r>
            <a:r>
              <a:rPr lang="en-US" altLang="ko-KR" sz="1400" dirty="0" err="1"/>
              <a:t>backTel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전송시간에 비해 </a:t>
            </a:r>
            <a:r>
              <a:rPr lang="en-US" altLang="ko-KR" sz="1400" dirty="0"/>
              <a:t>ADC </a:t>
            </a:r>
            <a:r>
              <a:rPr lang="ko-KR" altLang="en-US" sz="1400" dirty="0"/>
              <a:t>샘플링 시간이 짧은 경우엔 </a:t>
            </a:r>
            <a:r>
              <a:rPr lang="en-US" altLang="ko-KR" sz="1400" dirty="0"/>
              <a:t>pause, idle </a:t>
            </a:r>
            <a:r>
              <a:rPr lang="ko-KR" altLang="en-US" sz="1400" dirty="0"/>
              <a:t>토큰 데이터가 없이 실제 </a:t>
            </a:r>
            <a:r>
              <a:rPr lang="en-US" altLang="ko-KR" sz="1400" dirty="0"/>
              <a:t>ADC </a:t>
            </a:r>
            <a:r>
              <a:rPr lang="ko-KR" altLang="en-US" sz="1400" dirty="0"/>
              <a:t>데이터만 곧 바로 입력됨</a:t>
            </a:r>
            <a:r>
              <a:rPr lang="en-US" altLang="ko-KR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F7FED-93DE-4802-A625-863B01B55205}"/>
              </a:ext>
            </a:extLst>
          </p:cNvPr>
          <p:cNvSpPr txBox="1"/>
          <p:nvPr/>
        </p:nvSpPr>
        <p:spPr>
          <a:xfrm>
            <a:off x="448235" y="2477944"/>
            <a:ext cx="9429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LSK Controller</a:t>
            </a:r>
            <a:r>
              <a:rPr lang="ko-KR" altLang="en-US" sz="1400" dirty="0"/>
              <a:t> 모듈이 실시간으로 </a:t>
            </a:r>
            <a:r>
              <a:rPr lang="en-US" altLang="ko-KR" sz="1400" dirty="0" err="1"/>
              <a:t>backTel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보내는 시간이 비해 </a:t>
            </a:r>
            <a:r>
              <a:rPr lang="en-US" altLang="ko-KR" sz="1400" dirty="0"/>
              <a:t>ADC </a:t>
            </a:r>
            <a:r>
              <a:rPr lang="ko-KR" altLang="en-US" sz="1400" dirty="0"/>
              <a:t>샘플과 샘플 사이 기간이 길면 위와 같이 데이터 사이 </a:t>
            </a:r>
            <a:r>
              <a:rPr lang="en-US" altLang="ko-KR" sz="1400" dirty="0"/>
              <a:t>pause, idle,</a:t>
            </a:r>
            <a:r>
              <a:rPr lang="ko-KR" altLang="en-US" sz="1400" dirty="0"/>
              <a:t> </a:t>
            </a:r>
            <a:r>
              <a:rPr lang="en-US" altLang="ko-KR" sz="1400" dirty="0"/>
              <a:t>FB </a:t>
            </a:r>
            <a:r>
              <a:rPr lang="ko-KR" altLang="en-US" sz="1400" dirty="0"/>
              <a:t>토큰 데이터가 입력됨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DAFBBD-3DDA-4EF5-A242-B8471E3AF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6435"/>
            <a:ext cx="9906000" cy="20064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2EAED-7F41-4CA5-809B-4D205BF09F9B}"/>
              </a:ext>
            </a:extLst>
          </p:cNvPr>
          <p:cNvSpPr/>
          <p:nvPr/>
        </p:nvSpPr>
        <p:spPr>
          <a:xfrm>
            <a:off x="1891003" y="2014216"/>
            <a:ext cx="2044503" cy="360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4F0BC7-09EC-4664-9BA8-1107E6A43AA9}"/>
              </a:ext>
            </a:extLst>
          </p:cNvPr>
          <p:cNvSpPr/>
          <p:nvPr/>
        </p:nvSpPr>
        <p:spPr>
          <a:xfrm>
            <a:off x="5163121" y="2014216"/>
            <a:ext cx="2044503" cy="360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프로토콜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59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j-ea"/>
                <a:ea typeface="+mj-ea"/>
              </a:rPr>
              <a:t>Register read </a:t>
            </a:r>
            <a:r>
              <a:rPr lang="ko-KR" altLang="en-US" sz="1600" b="1" dirty="0">
                <a:latin typeface="+mj-ea"/>
                <a:ea typeface="+mj-ea"/>
              </a:rPr>
              <a:t>모드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+mj-ea"/>
                <a:ea typeface="+mj-ea"/>
              </a:rPr>
              <a:t>Data+CRC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 = 10bit+5bit)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D7F18-E0BB-4C0C-8755-7F8B1EC1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40" y="1815381"/>
            <a:ext cx="8088632" cy="4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설계 스펙 세부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81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strike="sngStrike" dirty="0">
                <a:latin typeface="+mj-ea"/>
                <a:ea typeface="+mj-ea"/>
                <a:cs typeface="Arial" panose="020B0604020202020204" pitchFamily="34" charset="0"/>
              </a:rPr>
              <a:t>Main clock rate </a:t>
            </a:r>
            <a:r>
              <a:rPr lang="ko-KR" altLang="en-US" sz="1600" b="1" strike="sngStrike" dirty="0">
                <a:latin typeface="+mj-ea"/>
                <a:ea typeface="+mj-ea"/>
                <a:cs typeface="Arial" panose="020B0604020202020204" pitchFamily="34" charset="0"/>
              </a:rPr>
              <a:t>의 분주 비</a:t>
            </a:r>
            <a:endParaRPr lang="en-US" altLang="ko-KR" sz="1600" b="1" strike="sngStrike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strike="sngStrike" dirty="0">
                <a:latin typeface="+mj-ea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500kHz rate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à"/>
            </a:pPr>
            <a:endParaRPr lang="en-US" altLang="ko-KR" sz="1600" b="1" dirty="0">
              <a:latin typeface="+mj-ea"/>
              <a:ea typeface="+mj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j-ea"/>
                <a:ea typeface="+mj-ea"/>
                <a:cs typeface="Arial" panose="020B0604020202020204" pitchFamily="34" charset="0"/>
              </a:rPr>
              <a:t>FIFO </a:t>
            </a:r>
            <a:r>
              <a:rPr lang="ko-KR" altLang="en-US" sz="1600" b="1" dirty="0">
                <a:latin typeface="+mj-ea"/>
                <a:ea typeface="+mj-ea"/>
                <a:cs typeface="Arial" panose="020B0604020202020204" pitchFamily="34" charset="0"/>
              </a:rPr>
              <a:t>사이즈 변경</a:t>
            </a:r>
            <a:r>
              <a:rPr lang="en-US" altLang="ko-KR" sz="1600" b="1" dirty="0">
                <a:latin typeface="+mj-ea"/>
                <a:ea typeface="+mj-ea"/>
                <a:cs typeface="Arial" panose="020B0604020202020204" pitchFamily="34" charset="0"/>
              </a:rPr>
              <a:t>: 100byte </a:t>
            </a:r>
            <a:r>
              <a:rPr lang="en-US" altLang="ko-KR" sz="1600" b="1" dirty="0">
                <a:latin typeface="+mj-ea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128byte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NRT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측정 시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ADC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샘플 개수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64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개까지 고려</a:t>
            </a:r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BackTel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data rate 1MHz, 40kHz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adc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rate, 64 samples, 1.5ms (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내부기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FIFO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를 최대한 쓸 수 있는 샘플링 스펙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=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BackTel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data rate 500kHz, 20kHz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adc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rate, 32 samples, 1.5ms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689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I/O </a:t>
            </a:r>
            <a:r>
              <a:rPr lang="ko-KR" altLang="en-US" dirty="0" err="1">
                <a:latin typeface="+mn-lt"/>
              </a:rPr>
              <a:t>핀맵과</a:t>
            </a:r>
            <a:r>
              <a:rPr lang="ko-KR" altLang="en-US" dirty="0">
                <a:latin typeface="+mn-lt"/>
              </a:rPr>
              <a:t> 대략적인 블록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3BCC7-E62B-45C9-A1D0-DFA1602D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66" y="833718"/>
            <a:ext cx="6186676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4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FSM </a:t>
            </a:r>
            <a:r>
              <a:rPr lang="ko-KR" altLang="en-US" dirty="0">
                <a:latin typeface="+mn-lt"/>
              </a:rPr>
              <a:t>구조 설계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04BAFF5-D9D4-4ACC-A4D1-5DB3E056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1" y="932824"/>
            <a:ext cx="3810449" cy="304961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326D614-5FEC-4E88-BACB-3CED7B0F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674" y="1168514"/>
            <a:ext cx="3508540" cy="39859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CBDCDBC-6490-46F7-A533-5D9942BE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739" y="4293115"/>
            <a:ext cx="4195708" cy="2428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298BAD-5B3E-4591-B008-C03E36468295}"/>
              </a:ext>
            </a:extLst>
          </p:cNvPr>
          <p:cNvSpPr txBox="1"/>
          <p:nvPr/>
        </p:nvSpPr>
        <p:spPr>
          <a:xfrm>
            <a:off x="2716306" y="932824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FSM1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9C085-BC77-48BD-A9B5-B059C38E1925}"/>
              </a:ext>
            </a:extLst>
          </p:cNvPr>
          <p:cNvSpPr txBox="1"/>
          <p:nvPr/>
        </p:nvSpPr>
        <p:spPr>
          <a:xfrm>
            <a:off x="977153" y="4785114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FSM2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8005B-D3A9-428C-97D4-A8BE04668E82}"/>
              </a:ext>
            </a:extLst>
          </p:cNvPr>
          <p:cNvSpPr txBox="1"/>
          <p:nvPr/>
        </p:nvSpPr>
        <p:spPr>
          <a:xfrm>
            <a:off x="5828313" y="1282188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FSM3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4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FSM </a:t>
            </a:r>
            <a:r>
              <a:rPr lang="ko-KR" altLang="en-US">
                <a:latin typeface="+mn-lt"/>
              </a:rPr>
              <a:t>구조 설계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9C085-BC77-48BD-A9B5-B059C38E1925}"/>
              </a:ext>
            </a:extLst>
          </p:cNvPr>
          <p:cNvSpPr txBox="1"/>
          <p:nvPr/>
        </p:nvSpPr>
        <p:spPr>
          <a:xfrm>
            <a:off x="3093853" y="177666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상위 레벨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80BAD-F613-4E02-BB48-599C1CCC5C77}"/>
              </a:ext>
            </a:extLst>
          </p:cNvPr>
          <p:cNvSpPr/>
          <p:nvPr/>
        </p:nvSpPr>
        <p:spPr>
          <a:xfrm>
            <a:off x="2994211" y="1651520"/>
            <a:ext cx="3684494" cy="6196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FSM1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910BCE-E541-4BAF-9FF7-03C01FB29A36}"/>
              </a:ext>
            </a:extLst>
          </p:cNvPr>
          <p:cNvSpPr/>
          <p:nvPr/>
        </p:nvSpPr>
        <p:spPr>
          <a:xfrm>
            <a:off x="2994211" y="2470930"/>
            <a:ext cx="3684494" cy="10342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FSM2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FSM3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47B81-1717-4411-B2F3-4F0E462701E6}"/>
              </a:ext>
            </a:extLst>
          </p:cNvPr>
          <p:cNvSpPr txBox="1"/>
          <p:nvPr/>
        </p:nvSpPr>
        <p:spPr>
          <a:xfrm>
            <a:off x="3093853" y="280339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하위 레벨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BFE01-5237-4714-9BF4-F72EA1E1F76A}"/>
              </a:ext>
            </a:extLst>
          </p:cNvPr>
          <p:cNvSpPr txBox="1"/>
          <p:nvPr/>
        </p:nvSpPr>
        <p:spPr>
          <a:xfrm>
            <a:off x="238114" y="4063646"/>
            <a:ext cx="9429772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상위 레벨 단의 </a:t>
            </a:r>
            <a:r>
              <a:rPr lang="en-US" altLang="ko-KR" sz="1400" dirty="0"/>
              <a:t>FSM1</a:t>
            </a:r>
            <a:r>
              <a:rPr lang="ko-KR" altLang="en-US" sz="1400" dirty="0"/>
              <a:t>은 정해진 </a:t>
            </a:r>
            <a:r>
              <a:rPr lang="en-US" altLang="ko-KR" sz="1400" dirty="0"/>
              <a:t>Back-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 </a:t>
            </a:r>
            <a:r>
              <a:rPr lang="ko-KR" altLang="en-US" sz="1400" dirty="0"/>
              <a:t>프로토콜의 토큰이 올바르게 입력되는지 판단하는 역할을 하는 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하위 레벨 단의 </a:t>
            </a:r>
            <a:r>
              <a:rPr lang="en-US" altLang="ko-KR" sz="1400" dirty="0"/>
              <a:t>FSM2</a:t>
            </a:r>
            <a:r>
              <a:rPr lang="ko-KR" altLang="en-US" sz="1400" dirty="0"/>
              <a:t>는 데이터 비트 하나씩 판별하며 어떤 토큰이 입력되는지를 판단하는 역할을 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하위 레벨 단의 </a:t>
            </a:r>
            <a:r>
              <a:rPr lang="en-US" altLang="ko-KR" sz="1400" dirty="0"/>
              <a:t>FSM3</a:t>
            </a:r>
            <a:r>
              <a:rPr lang="ko-KR" altLang="en-US" sz="1400" dirty="0"/>
              <a:t>는 데이터 프레임을 판별하여 디코딩하고</a:t>
            </a:r>
            <a:r>
              <a:rPr lang="en-US" altLang="ko-KR" sz="1400" dirty="0"/>
              <a:t> FIFO </a:t>
            </a:r>
            <a:r>
              <a:rPr lang="ko-KR" altLang="en-US" sz="1400" dirty="0"/>
              <a:t>에 저장하기 위해 </a:t>
            </a:r>
            <a:r>
              <a:rPr lang="en-US" altLang="ko-KR" sz="1400" dirty="0"/>
              <a:t>end </a:t>
            </a:r>
            <a:r>
              <a:rPr lang="ko-KR" altLang="en-US" sz="1400" dirty="0"/>
              <a:t>단 인터페이스 신호를 만들고 처리하는 역할을 함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4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In/output </a:t>
            </a:r>
            <a:r>
              <a:rPr lang="ko-KR" altLang="en-US" dirty="0">
                <a:latin typeface="+mn-lt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14051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PCM register </a:t>
            </a:r>
            <a:r>
              <a:rPr lang="ko-KR" altLang="en-US" dirty="0">
                <a:latin typeface="+mn-lt"/>
              </a:rPr>
              <a:t>추가 신호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47389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backTel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HW enable: pcm 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backTel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-NOP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 으로 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backTel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FSM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을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start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하기 위한 신호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backTel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data mode: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입력되는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ADC 12bit or Register 8bit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구분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backTel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data rate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과 관련된 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refClk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count period value(5bit) 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유선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무선에 따른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select bit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I2C Stop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비트 추가</a:t>
            </a:r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7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59004E03-7609-4D33-840B-124E617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1" y="136527"/>
            <a:ext cx="7161700" cy="619615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PCM protocol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data packet (ver2.0)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87130-839F-47EE-AC61-16C81BC8A989}"/>
              </a:ext>
            </a:extLst>
          </p:cNvPr>
          <p:cNvSpPr txBox="1"/>
          <p:nvPr/>
        </p:nvSpPr>
        <p:spPr>
          <a:xfrm>
            <a:off x="65180" y="822522"/>
            <a:ext cx="2508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err="1"/>
              <a:t>내부기</a:t>
            </a:r>
            <a:r>
              <a:rPr lang="ko-KR" altLang="en-US" sz="1400" b="1" dirty="0"/>
              <a:t> 전달용 </a:t>
            </a:r>
            <a:r>
              <a:rPr lang="en-US" altLang="ko-KR" sz="1400" b="1" dirty="0"/>
              <a:t>Data Packet</a:t>
            </a:r>
            <a:endParaRPr lang="ko-KR" altLang="en-US" sz="1400" b="1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A51998D-B2D2-4B75-8AA4-BD3C40E2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7782"/>
              </p:ext>
            </p:extLst>
          </p:nvPr>
        </p:nvGraphicFramePr>
        <p:xfrm>
          <a:off x="156744" y="1336025"/>
          <a:ext cx="9616004" cy="10653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0064">
                  <a:extLst>
                    <a:ext uri="{9D8B030D-6E8A-4147-A177-3AD203B41FA5}">
                      <a16:colId xmlns:a16="http://schemas.microsoft.com/office/drawing/2014/main" val="3594636816"/>
                    </a:ext>
                  </a:extLst>
                </a:gridCol>
                <a:gridCol w="1048083">
                  <a:extLst>
                    <a:ext uri="{9D8B030D-6E8A-4147-A177-3AD203B41FA5}">
                      <a16:colId xmlns:a16="http://schemas.microsoft.com/office/drawing/2014/main" val="2195419930"/>
                    </a:ext>
                  </a:extLst>
                </a:gridCol>
                <a:gridCol w="2036275">
                  <a:extLst>
                    <a:ext uri="{9D8B030D-6E8A-4147-A177-3AD203B41FA5}">
                      <a16:colId xmlns:a16="http://schemas.microsoft.com/office/drawing/2014/main" val="3639306129"/>
                    </a:ext>
                  </a:extLst>
                </a:gridCol>
                <a:gridCol w="1778417">
                  <a:extLst>
                    <a:ext uri="{9D8B030D-6E8A-4147-A177-3AD203B41FA5}">
                      <a16:colId xmlns:a16="http://schemas.microsoft.com/office/drawing/2014/main" val="4124770477"/>
                    </a:ext>
                  </a:extLst>
                </a:gridCol>
                <a:gridCol w="2397593">
                  <a:extLst>
                    <a:ext uri="{9D8B030D-6E8A-4147-A177-3AD203B41FA5}">
                      <a16:colId xmlns:a16="http://schemas.microsoft.com/office/drawing/2014/main" val="4257912897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3534076434"/>
                    </a:ext>
                  </a:extLst>
                </a:gridCol>
                <a:gridCol w="386701">
                  <a:extLst>
                    <a:ext uri="{9D8B030D-6E8A-4147-A177-3AD203B41FA5}">
                      <a16:colId xmlns:a16="http://schemas.microsoft.com/office/drawing/2014/main" val="19139783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Packet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Header[3bit]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Payload[17bit]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78877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packet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packet mode[1bit]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phase polarity[1bit]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electrode[5bit] + amplitude[8bit]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Parity bit[1bit]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425216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Configuration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packet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packet mode[1bit]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address[7bit] + w/r ctrl[1bit] + data[8bit]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([7:0])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7853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087F8AB-EE0E-464F-9D9E-A7E1F280D09F}"/>
              </a:ext>
            </a:extLst>
          </p:cNvPr>
          <p:cNvSpPr txBox="1"/>
          <p:nvPr/>
        </p:nvSpPr>
        <p:spPr>
          <a:xfrm>
            <a:off x="0" y="2608493"/>
            <a:ext cx="5231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err="1"/>
              <a:t>외부기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FPGA </a:t>
            </a:r>
            <a:r>
              <a:rPr lang="ko-KR" altLang="en-US" sz="1400" b="1" dirty="0"/>
              <a:t>전달용 </a:t>
            </a:r>
            <a:r>
              <a:rPr lang="en-US" altLang="ko-KR" sz="1400" b="1" dirty="0"/>
              <a:t>Data Packet </a:t>
            </a:r>
            <a:r>
              <a:rPr lang="en-US" altLang="ko-KR" sz="1400" b="1" dirty="0">
                <a:solidFill>
                  <a:srgbClr val="FF0000"/>
                </a:solidFill>
              </a:rPr>
              <a:t>(PCM Register Map </a:t>
            </a:r>
            <a:r>
              <a:rPr lang="ko-KR" altLang="en-US" sz="1400" b="1" dirty="0">
                <a:solidFill>
                  <a:srgbClr val="FF0000"/>
                </a:solidFill>
              </a:rPr>
              <a:t>자료 참고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B379657-356B-4BEE-AECC-C9D207B4E353}"/>
              </a:ext>
            </a:extLst>
          </p:cNvPr>
          <p:cNvGraphicFramePr>
            <a:graphicFrameLocks noGrp="1"/>
          </p:cNvGraphicFramePr>
          <p:nvPr/>
        </p:nvGraphicFramePr>
        <p:xfrm>
          <a:off x="156743" y="2952105"/>
          <a:ext cx="9613545" cy="64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82979">
                  <a:extLst>
                    <a:ext uri="{9D8B030D-6E8A-4147-A177-3AD203B41FA5}">
                      <a16:colId xmlns:a16="http://schemas.microsoft.com/office/drawing/2014/main" val="3594636816"/>
                    </a:ext>
                  </a:extLst>
                </a:gridCol>
                <a:gridCol w="974704">
                  <a:extLst>
                    <a:ext uri="{9D8B030D-6E8A-4147-A177-3AD203B41FA5}">
                      <a16:colId xmlns:a16="http://schemas.microsoft.com/office/drawing/2014/main" val="2195419930"/>
                    </a:ext>
                  </a:extLst>
                </a:gridCol>
                <a:gridCol w="781174">
                  <a:extLst>
                    <a:ext uri="{9D8B030D-6E8A-4147-A177-3AD203B41FA5}">
                      <a16:colId xmlns:a16="http://schemas.microsoft.com/office/drawing/2014/main" val="4124770477"/>
                    </a:ext>
                  </a:extLst>
                </a:gridCol>
                <a:gridCol w="3437344">
                  <a:extLst>
                    <a:ext uri="{9D8B030D-6E8A-4147-A177-3AD203B41FA5}">
                      <a16:colId xmlns:a16="http://schemas.microsoft.com/office/drawing/2014/main" val="3163662060"/>
                    </a:ext>
                  </a:extLst>
                </a:gridCol>
                <a:gridCol w="3437344">
                  <a:extLst>
                    <a:ext uri="{9D8B030D-6E8A-4147-A177-3AD203B41FA5}">
                      <a16:colId xmlns:a16="http://schemas.microsoft.com/office/drawing/2014/main" val="36785063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Packet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Header[3bit]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Rsrved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[1bit]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Register Address [8bit]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Register Data [8bit]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88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PCM register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Pcm register map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 참고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Pcm register map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 참고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42521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A88D8E0-E5C2-46D1-A75D-27149CAB678D}"/>
              </a:ext>
            </a:extLst>
          </p:cNvPr>
          <p:cNvGraphicFramePr>
            <a:graphicFrameLocks noGrp="1"/>
          </p:cNvGraphicFramePr>
          <p:nvPr/>
        </p:nvGraphicFramePr>
        <p:xfrm>
          <a:off x="153501" y="4023106"/>
          <a:ext cx="9616001" cy="11877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78601">
                  <a:extLst>
                    <a:ext uri="{9D8B030D-6E8A-4147-A177-3AD203B41FA5}">
                      <a16:colId xmlns:a16="http://schemas.microsoft.com/office/drawing/2014/main" val="1372221570"/>
                    </a:ext>
                  </a:extLst>
                </a:gridCol>
                <a:gridCol w="993857">
                  <a:extLst>
                    <a:ext uri="{9D8B030D-6E8A-4147-A177-3AD203B41FA5}">
                      <a16:colId xmlns:a16="http://schemas.microsoft.com/office/drawing/2014/main" val="3344110591"/>
                    </a:ext>
                  </a:extLst>
                </a:gridCol>
                <a:gridCol w="1626853">
                  <a:extLst>
                    <a:ext uri="{9D8B030D-6E8A-4147-A177-3AD203B41FA5}">
                      <a16:colId xmlns:a16="http://schemas.microsoft.com/office/drawing/2014/main" val="338683623"/>
                    </a:ext>
                  </a:extLst>
                </a:gridCol>
                <a:gridCol w="6016690">
                  <a:extLst>
                    <a:ext uri="{9D8B030D-6E8A-4147-A177-3AD203B41FA5}">
                      <a16:colId xmlns:a16="http://schemas.microsoft.com/office/drawing/2014/main" val="9582526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Packet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Header[3bit]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Back-Tel Indicator[1bit]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Sync Data[16bit]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97227"/>
                  </a:ext>
                </a:extLst>
              </a:tr>
              <a:tr h="422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NOP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(bit rate error</a:t>
                      </a:r>
                    </a:p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방지 용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0101_0101_0101_0101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0117221"/>
                  </a:ext>
                </a:extLst>
              </a:tr>
              <a:tr h="360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NOP</a:t>
                      </a:r>
                      <a:b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(Back-Tel </a:t>
                      </a:r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용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0101010101010101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827342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76257C-0646-48C8-A8A1-476F84BC163F}"/>
              </a:ext>
            </a:extLst>
          </p:cNvPr>
          <p:cNvCxnSpPr>
            <a:cxnSpLocks/>
          </p:cNvCxnSpPr>
          <p:nvPr/>
        </p:nvCxnSpPr>
        <p:spPr>
          <a:xfrm>
            <a:off x="153501" y="1168389"/>
            <a:ext cx="962652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3C8BBB-788E-4279-8978-BD7C09109340}"/>
              </a:ext>
            </a:extLst>
          </p:cNvPr>
          <p:cNvSpPr txBox="1"/>
          <p:nvPr/>
        </p:nvSpPr>
        <p:spPr>
          <a:xfrm>
            <a:off x="4059005" y="1002264"/>
            <a:ext cx="5709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20bit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AEAF-0D33-4C23-8EB5-912E38B19976}"/>
              </a:ext>
            </a:extLst>
          </p:cNvPr>
          <p:cNvSpPr txBox="1"/>
          <p:nvPr/>
        </p:nvSpPr>
        <p:spPr>
          <a:xfrm>
            <a:off x="10139081" y="4531840"/>
            <a:ext cx="4043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solidFill>
                  <a:srgbClr val="FF0000"/>
                </a:solidFill>
              </a:rPr>
              <a:t>Power saving chance + frequency re-align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ED623-12CB-4350-A8B7-EF79235EC0E8}"/>
              </a:ext>
            </a:extLst>
          </p:cNvPr>
          <p:cNvSpPr txBox="1"/>
          <p:nvPr/>
        </p:nvSpPr>
        <p:spPr>
          <a:xfrm>
            <a:off x="0" y="5381834"/>
            <a:ext cx="143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Abort packet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C612F5E-21DF-43CC-A58F-72BDE4BFA247}"/>
              </a:ext>
            </a:extLst>
          </p:cNvPr>
          <p:cNvGraphicFramePr>
            <a:graphicFrameLocks noGrp="1"/>
          </p:cNvGraphicFramePr>
          <p:nvPr/>
        </p:nvGraphicFramePr>
        <p:xfrm>
          <a:off x="153501" y="5689611"/>
          <a:ext cx="9616785" cy="68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1327">
                  <a:extLst>
                    <a:ext uri="{9D8B030D-6E8A-4147-A177-3AD203B41FA5}">
                      <a16:colId xmlns:a16="http://schemas.microsoft.com/office/drawing/2014/main" val="3594636816"/>
                    </a:ext>
                  </a:extLst>
                </a:gridCol>
                <a:gridCol w="1037016">
                  <a:extLst>
                    <a:ext uri="{9D8B030D-6E8A-4147-A177-3AD203B41FA5}">
                      <a16:colId xmlns:a16="http://schemas.microsoft.com/office/drawing/2014/main" val="2195419930"/>
                    </a:ext>
                  </a:extLst>
                </a:gridCol>
                <a:gridCol w="7658442">
                  <a:extLst>
                    <a:ext uri="{9D8B030D-6E8A-4147-A177-3AD203B41FA5}">
                      <a16:colId xmlns:a16="http://schemas.microsoft.com/office/drawing/2014/main" val="41247704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Packet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Header[3bit]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Reserved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788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Abort packet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Don’t care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4252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F86311E-61AB-4611-93BB-A183F70B079E}"/>
              </a:ext>
            </a:extLst>
          </p:cNvPr>
          <p:cNvSpPr txBox="1"/>
          <p:nvPr/>
        </p:nvSpPr>
        <p:spPr>
          <a:xfrm>
            <a:off x="10139081" y="6035057"/>
            <a:ext cx="368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PCM</a:t>
            </a:r>
            <a:r>
              <a:rPr lang="ko-KR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FSM</a:t>
            </a:r>
            <a:r>
              <a:rPr lang="ko-KR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전체 초기화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A479C-FF53-40B8-A773-87F591E21E41}"/>
              </a:ext>
            </a:extLst>
          </p:cNvPr>
          <p:cNvSpPr txBox="1"/>
          <p:nvPr/>
        </p:nvSpPr>
        <p:spPr>
          <a:xfrm>
            <a:off x="5231881" y="2401335"/>
            <a:ext cx="467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0000"/>
                </a:solidFill>
              </a:rPr>
              <a:t>※ parity bit</a:t>
            </a:r>
            <a:r>
              <a:rPr lang="ko-KR" altLang="en-US" sz="1200" b="1" dirty="0">
                <a:solidFill>
                  <a:srgbClr val="FF0000"/>
                </a:solidFill>
              </a:rPr>
              <a:t>는 </a:t>
            </a:r>
            <a:r>
              <a:rPr lang="en-US" altLang="ko-KR" sz="1200" b="1" dirty="0">
                <a:solidFill>
                  <a:srgbClr val="FF0000"/>
                </a:solidFill>
              </a:rPr>
              <a:t>pcm register h02 </a:t>
            </a:r>
            <a:r>
              <a:rPr lang="ko-KR" altLang="en-US" sz="1200" b="1" dirty="0">
                <a:solidFill>
                  <a:srgbClr val="FF0000"/>
                </a:solidFill>
              </a:rPr>
              <a:t>의 </a:t>
            </a:r>
            <a:r>
              <a:rPr lang="en-US" altLang="ko-KR" sz="1200" b="1" dirty="0">
                <a:solidFill>
                  <a:srgbClr val="FF0000"/>
                </a:solidFill>
              </a:rPr>
              <a:t>“PARITY_CHK_BIT=1” </a:t>
            </a:r>
            <a:r>
              <a:rPr lang="ko-KR" altLang="en-US" sz="1200" b="1" dirty="0">
                <a:solidFill>
                  <a:srgbClr val="FF0000"/>
                </a:solidFill>
              </a:rPr>
              <a:t>일 때 적용됨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</a:p>
          <a:p>
            <a:pPr algn="r"/>
            <a:r>
              <a:rPr lang="en-US" altLang="ko-KR" sz="1200" b="1" dirty="0">
                <a:solidFill>
                  <a:srgbClr val="FF0000"/>
                </a:solidFill>
              </a:rPr>
              <a:t>Default </a:t>
            </a:r>
            <a:r>
              <a:rPr lang="ko-KR" altLang="en-US" sz="1200" b="1" dirty="0">
                <a:solidFill>
                  <a:srgbClr val="FF0000"/>
                </a:solidFill>
              </a:rPr>
              <a:t>로는 </a:t>
            </a:r>
            <a:r>
              <a:rPr lang="en-US" altLang="ko-KR" sz="1200" b="1" dirty="0">
                <a:solidFill>
                  <a:srgbClr val="FF0000"/>
                </a:solidFill>
              </a:rPr>
              <a:t>Bit “0” </a:t>
            </a:r>
            <a:r>
              <a:rPr lang="ko-KR" altLang="en-US" sz="1200" b="1" dirty="0">
                <a:solidFill>
                  <a:srgbClr val="FF0000"/>
                </a:solidFill>
              </a:rPr>
              <a:t>을 채움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D5F87E-D215-44E0-8C58-17EC08168A4B}"/>
              </a:ext>
            </a:extLst>
          </p:cNvPr>
          <p:cNvSpPr txBox="1"/>
          <p:nvPr/>
        </p:nvSpPr>
        <p:spPr>
          <a:xfrm>
            <a:off x="9906000" y="1868680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Parity bit </a:t>
            </a: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가 아니면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default </a:t>
            </a: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“0” </a:t>
            </a: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임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이 기능은 추후 논의를 통해 결정하기로 함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8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59004E03-7609-4D33-840B-124E617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1" y="136527"/>
            <a:ext cx="7161700" cy="619615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PCM Register Map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5E344D8-2D0A-4264-A0E7-6833C77D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08370"/>
              </p:ext>
            </p:extLst>
          </p:nvPr>
        </p:nvGraphicFramePr>
        <p:xfrm>
          <a:off x="153501" y="1399638"/>
          <a:ext cx="9498496" cy="143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947">
                  <a:extLst>
                    <a:ext uri="{9D8B030D-6E8A-4147-A177-3AD203B41FA5}">
                      <a16:colId xmlns:a16="http://schemas.microsoft.com/office/drawing/2014/main" val="3320334279"/>
                    </a:ext>
                  </a:extLst>
                </a:gridCol>
                <a:gridCol w="858608">
                  <a:extLst>
                    <a:ext uri="{9D8B030D-6E8A-4147-A177-3AD203B41FA5}">
                      <a16:colId xmlns:a16="http://schemas.microsoft.com/office/drawing/2014/main" val="2979358124"/>
                    </a:ext>
                  </a:extLst>
                </a:gridCol>
                <a:gridCol w="605379">
                  <a:extLst>
                    <a:ext uri="{9D8B030D-6E8A-4147-A177-3AD203B41FA5}">
                      <a16:colId xmlns:a16="http://schemas.microsoft.com/office/drawing/2014/main" val="2710899870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1003136893"/>
                    </a:ext>
                  </a:extLst>
                </a:gridCol>
                <a:gridCol w="772832">
                  <a:extLst>
                    <a:ext uri="{9D8B030D-6E8A-4147-A177-3AD203B41FA5}">
                      <a16:colId xmlns:a16="http://schemas.microsoft.com/office/drawing/2014/main" val="2873924200"/>
                    </a:ext>
                  </a:extLst>
                </a:gridCol>
                <a:gridCol w="772832">
                  <a:extLst>
                    <a:ext uri="{9D8B030D-6E8A-4147-A177-3AD203B41FA5}">
                      <a16:colId xmlns:a16="http://schemas.microsoft.com/office/drawing/2014/main" val="3270318852"/>
                    </a:ext>
                  </a:extLst>
                </a:gridCol>
                <a:gridCol w="772832">
                  <a:extLst>
                    <a:ext uri="{9D8B030D-6E8A-4147-A177-3AD203B41FA5}">
                      <a16:colId xmlns:a16="http://schemas.microsoft.com/office/drawing/2014/main" val="2046956714"/>
                    </a:ext>
                  </a:extLst>
                </a:gridCol>
                <a:gridCol w="772832">
                  <a:extLst>
                    <a:ext uri="{9D8B030D-6E8A-4147-A177-3AD203B41FA5}">
                      <a16:colId xmlns:a16="http://schemas.microsoft.com/office/drawing/2014/main" val="3205881981"/>
                    </a:ext>
                  </a:extLst>
                </a:gridCol>
                <a:gridCol w="772832">
                  <a:extLst>
                    <a:ext uri="{9D8B030D-6E8A-4147-A177-3AD203B41FA5}">
                      <a16:colId xmlns:a16="http://schemas.microsoft.com/office/drawing/2014/main" val="1949396270"/>
                    </a:ext>
                  </a:extLst>
                </a:gridCol>
                <a:gridCol w="772832">
                  <a:extLst>
                    <a:ext uri="{9D8B030D-6E8A-4147-A177-3AD203B41FA5}">
                      <a16:colId xmlns:a16="http://schemas.microsoft.com/office/drawing/2014/main" val="2578830069"/>
                    </a:ext>
                  </a:extLst>
                </a:gridCol>
                <a:gridCol w="772832">
                  <a:extLst>
                    <a:ext uri="{9D8B030D-6E8A-4147-A177-3AD203B41FA5}">
                      <a16:colId xmlns:a16="http://schemas.microsoft.com/office/drawing/2014/main" val="2237736713"/>
                    </a:ext>
                  </a:extLst>
                </a:gridCol>
                <a:gridCol w="772832">
                  <a:extLst>
                    <a:ext uri="{9D8B030D-6E8A-4147-A177-3AD203B41FA5}">
                      <a16:colId xmlns:a16="http://schemas.microsoft.com/office/drawing/2014/main" val="251597763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ADDRESS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REG NAME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W/R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RESET VALUE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BIT 7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BIT 6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BIT 5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BIT 4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BIT 3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BIT 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BIT 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BIT 0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9296"/>
                  </a:ext>
                </a:extLst>
              </a:tr>
              <a:tr h="290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00h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DURATION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Write only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00h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rtl="0"/>
                      <a:r>
                        <a:rPr lang="en-US" altLang="ko-KR" sz="1100" b="1" dirty="0">
                          <a:latin typeface="+mn-lt"/>
                        </a:rPr>
                        <a:t>DURATION[7:0]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551978"/>
                  </a:ext>
                </a:extLst>
              </a:tr>
              <a:tr h="290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01h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BTCTRL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B2h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100" b="1" dirty="0">
                          <a:latin typeface="+mn-lt"/>
                        </a:rPr>
                        <a:t>LINK</a:t>
                      </a:r>
                    </a:p>
                    <a:p>
                      <a:pPr algn="ctr" rtl="0"/>
                      <a:r>
                        <a:rPr lang="en-US" altLang="ko-KR" sz="1100" b="1">
                          <a:latin typeface="+mn-lt"/>
                        </a:rPr>
                        <a:t>STATUS</a:t>
                      </a:r>
                      <a:endParaRPr lang="en-US" altLang="ko-KR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rtl="0"/>
                      <a:r>
                        <a:rPr lang="en-US" altLang="ko-KR" sz="1100" b="1" dirty="0">
                          <a:latin typeface="+mn-lt"/>
                        </a:rPr>
                        <a:t>CVAL[4:0]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r>
                        <a:rPr lang="en-US" altLang="ko-KR" sz="1100" b="1" dirty="0">
                          <a:latin typeface="+mn-lt"/>
                        </a:rPr>
                        <a:t>CVAL3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r>
                        <a:rPr lang="en-US" altLang="ko-KR" sz="1100" b="1" dirty="0">
                          <a:latin typeface="+mn-lt"/>
                        </a:rPr>
                        <a:t>CVAL2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r>
                        <a:rPr lang="en-US" altLang="ko-KR" sz="1100" b="1" dirty="0">
                          <a:latin typeface="+mn-lt"/>
                        </a:rPr>
                        <a:t>CVAL1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r>
                        <a:rPr lang="en-US" altLang="ko-KR" sz="1100" b="1" dirty="0">
                          <a:latin typeface="+mn-lt"/>
                        </a:rPr>
                        <a:t>CVAL0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100" b="1" dirty="0">
                          <a:latin typeface="+mn-lt"/>
                        </a:rPr>
                        <a:t>DMODE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100" b="1" dirty="0">
                          <a:latin typeface="+mn-lt"/>
                        </a:rPr>
                        <a:t>PWREN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152562"/>
                  </a:ext>
                </a:extLst>
              </a:tr>
              <a:tr h="290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02h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GENCFG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00h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0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0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0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0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0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0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PARITY_CHK_ON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I2C_STOP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4071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E33A147-94DE-4BDB-AECD-3FDBD84F1D77}"/>
              </a:ext>
            </a:extLst>
          </p:cNvPr>
          <p:cNvSpPr txBox="1"/>
          <p:nvPr/>
        </p:nvSpPr>
        <p:spPr>
          <a:xfrm>
            <a:off x="65180" y="939502"/>
            <a:ext cx="173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Register Map</a:t>
            </a:r>
            <a:endParaRPr lang="ko-KR" altLang="en-US" sz="1800" b="1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97CDFE0-53C2-4B05-B1B5-E3316B6ED781}"/>
              </a:ext>
            </a:extLst>
          </p:cNvPr>
          <p:cNvGraphicFramePr>
            <a:graphicFrameLocks noGrp="1"/>
          </p:cNvGraphicFramePr>
          <p:nvPr/>
        </p:nvGraphicFramePr>
        <p:xfrm>
          <a:off x="153501" y="3919044"/>
          <a:ext cx="9498498" cy="1234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527">
                  <a:extLst>
                    <a:ext uri="{9D8B030D-6E8A-4147-A177-3AD203B41FA5}">
                      <a16:colId xmlns:a16="http://schemas.microsoft.com/office/drawing/2014/main" val="47205200"/>
                    </a:ext>
                  </a:extLst>
                </a:gridCol>
                <a:gridCol w="1871917">
                  <a:extLst>
                    <a:ext uri="{9D8B030D-6E8A-4147-A177-3AD203B41FA5}">
                      <a16:colId xmlns:a16="http://schemas.microsoft.com/office/drawing/2014/main" val="804562891"/>
                    </a:ext>
                  </a:extLst>
                </a:gridCol>
                <a:gridCol w="6318054">
                  <a:extLst>
                    <a:ext uri="{9D8B030D-6E8A-4147-A177-3AD203B41FA5}">
                      <a16:colId xmlns:a16="http://schemas.microsoft.com/office/drawing/2014/main" val="210383966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REGISTER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REGISTER NAME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842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DURATION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PHASE DURATION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</a:pPr>
                      <a:r>
                        <a:rPr lang="en-US" altLang="ko-KR" sz="1100" b="0" dirty="0"/>
                        <a:t>Stimulation</a:t>
                      </a:r>
                      <a:r>
                        <a:rPr lang="ko-KR" altLang="en-US" sz="1100" b="0" dirty="0"/>
                        <a:t> </a:t>
                      </a:r>
                      <a:r>
                        <a:rPr lang="en-US" altLang="ko-KR" sz="1100" b="0" dirty="0"/>
                        <a:t>phase duration </a:t>
                      </a:r>
                      <a:r>
                        <a:rPr lang="ko-KR" altLang="en-US" sz="1100" b="0" dirty="0"/>
                        <a:t>설정 레지스터</a:t>
                      </a:r>
                      <a:r>
                        <a:rPr lang="en-US" altLang="ko-KR" sz="11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494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BTCTRL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BACKTEL CONTROL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u="none" dirty="0"/>
                        <a:t>Back-telemetry Power-on </a:t>
                      </a:r>
                      <a:r>
                        <a:rPr lang="ko-KR" altLang="en-US" sz="1100" u="none" dirty="0"/>
                        <a:t>및 운용 설정 레지스터</a:t>
                      </a:r>
                      <a:r>
                        <a:rPr lang="en-US" altLang="ko-KR" sz="1100" u="none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6118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GENCFG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GENERAL CONFIGURATION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u="none" dirty="0"/>
                        <a:t>시스템에서 사용하는 </a:t>
                      </a:r>
                      <a:r>
                        <a:rPr lang="en-US" altLang="ko-KR" sz="1100" u="none" dirty="0"/>
                        <a:t>General </a:t>
                      </a:r>
                      <a:r>
                        <a:rPr lang="ko-KR" altLang="en-US" sz="1100" u="none" dirty="0"/>
                        <a:t>한 </a:t>
                      </a:r>
                      <a:r>
                        <a:rPr lang="en-US" altLang="ko-KR" sz="1100" u="none" dirty="0"/>
                        <a:t>configuration </a:t>
                      </a:r>
                      <a:r>
                        <a:rPr lang="ko-KR" altLang="en-US" sz="1100" u="none" dirty="0"/>
                        <a:t>과 관련된 설정 레지스터</a:t>
                      </a:r>
                      <a:r>
                        <a:rPr lang="en-US" altLang="ko-KR" sz="1100" u="none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871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11B2EB-3E25-46A0-8188-BBA483267810}"/>
              </a:ext>
            </a:extLst>
          </p:cNvPr>
          <p:cNvSpPr txBox="1"/>
          <p:nvPr/>
        </p:nvSpPr>
        <p:spPr>
          <a:xfrm>
            <a:off x="65180" y="3520651"/>
            <a:ext cx="28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Register Map Description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65162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59004E03-7609-4D33-840B-124E617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1" y="136527"/>
            <a:ext cx="7161700" cy="619615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PCM protocol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data rate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87130-839F-47EE-AC61-16C81BC8A989}"/>
              </a:ext>
            </a:extLst>
          </p:cNvPr>
          <p:cNvSpPr txBox="1"/>
          <p:nvPr/>
        </p:nvSpPr>
        <p:spPr>
          <a:xfrm>
            <a:off x="153501" y="1763816"/>
            <a:ext cx="1287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PCM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clock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rate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480kHz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453FA-5FDD-4939-8B31-3DEC525056D8}"/>
              </a:ext>
            </a:extLst>
          </p:cNvPr>
          <p:cNvSpPr txBox="1"/>
          <p:nvPr/>
        </p:nvSpPr>
        <p:spPr>
          <a:xfrm>
            <a:off x="153501" y="4112570"/>
            <a:ext cx="1287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PCM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clock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rate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960kHz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764DF6-D4FE-4B2F-B378-23C94FA3E1B0}"/>
              </a:ext>
            </a:extLst>
          </p:cNvPr>
          <p:cNvSpPr txBox="1"/>
          <p:nvPr/>
        </p:nvSpPr>
        <p:spPr>
          <a:xfrm>
            <a:off x="519954" y="5446838"/>
            <a:ext cx="9179858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PCM clock rate </a:t>
            </a:r>
            <a:r>
              <a:rPr lang="ko-KR" altLang="en-US" sz="1600" b="1" dirty="0"/>
              <a:t>가 빠르면 </a:t>
            </a:r>
            <a:r>
              <a:rPr lang="en-US" altLang="ko-KR" sz="1600" b="1" dirty="0"/>
              <a:t>clock rate error </a:t>
            </a:r>
            <a:r>
              <a:rPr lang="ko-KR" altLang="en-US" sz="1600" b="1" dirty="0"/>
              <a:t>를 방지하기 위해 중간에 </a:t>
            </a:r>
            <a:r>
              <a:rPr lang="en-US" altLang="ko-KR" sz="1600" b="1" dirty="0"/>
              <a:t>NOP </a:t>
            </a:r>
            <a:r>
              <a:rPr lang="ko-KR" altLang="en-US" sz="1600" b="1" dirty="0"/>
              <a:t>을 최소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 이상 넣어줘야 함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Cola data 66bit</a:t>
            </a:r>
            <a:r>
              <a:rPr lang="ko-KR" altLang="en-US" sz="1600" b="1" dirty="0">
                <a:solidFill>
                  <a:srgbClr val="FF0000"/>
                </a:solidFill>
              </a:rPr>
              <a:t>은 </a:t>
            </a:r>
            <a:r>
              <a:rPr lang="en-US" altLang="ko-KR" sz="1600" b="1" dirty="0">
                <a:solidFill>
                  <a:srgbClr val="FF0000"/>
                </a:solidFill>
              </a:rPr>
              <a:t>phase extender</a:t>
            </a:r>
            <a:r>
              <a:rPr lang="ko-KR" altLang="en-US" sz="1600" b="1" dirty="0">
                <a:solidFill>
                  <a:srgbClr val="FF0000"/>
                </a:solidFill>
              </a:rPr>
              <a:t>가 최소 </a:t>
            </a:r>
            <a:r>
              <a:rPr lang="en-US" altLang="ko-KR" sz="1600" b="1" dirty="0">
                <a:solidFill>
                  <a:srgbClr val="FF0000"/>
                </a:solidFill>
              </a:rPr>
              <a:t>duration</a:t>
            </a:r>
            <a:r>
              <a:rPr lang="ko-KR" altLang="en-US" sz="1600" b="1" dirty="0">
                <a:solidFill>
                  <a:srgbClr val="FF0000"/>
                </a:solidFill>
              </a:rPr>
              <a:t> 일 때임</a:t>
            </a:r>
            <a:r>
              <a:rPr lang="en-US" altLang="ko-KR" sz="1600" b="1" dirty="0">
                <a:solidFill>
                  <a:srgbClr val="FF0000"/>
                </a:solidFill>
              </a:rPr>
              <a:t>. 1bit</a:t>
            </a:r>
            <a:r>
              <a:rPr lang="ko-KR" altLang="en-US" sz="1600" b="1" dirty="0">
                <a:solidFill>
                  <a:srgbClr val="FF0000"/>
                </a:solidFill>
              </a:rPr>
              <a:t> 당 </a:t>
            </a:r>
            <a:r>
              <a:rPr lang="en-US" altLang="ko-KR" sz="1600" b="1" dirty="0">
                <a:solidFill>
                  <a:srgbClr val="FF0000"/>
                </a:solidFill>
              </a:rPr>
              <a:t>0.5us.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010DB7-F948-4AAB-8D27-845B48C5E879}"/>
              </a:ext>
            </a:extLst>
          </p:cNvPr>
          <p:cNvSpPr txBox="1"/>
          <p:nvPr/>
        </p:nvSpPr>
        <p:spPr>
          <a:xfrm>
            <a:off x="1927079" y="176381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PCM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27FD7F-25B8-45F0-8370-5D11E108654C}"/>
              </a:ext>
            </a:extLst>
          </p:cNvPr>
          <p:cNvSpPr txBox="1"/>
          <p:nvPr/>
        </p:nvSpPr>
        <p:spPr>
          <a:xfrm>
            <a:off x="1927079" y="2595224"/>
            <a:ext cx="584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2D050"/>
                </a:solidFill>
              </a:rPr>
              <a:t>COLA</a:t>
            </a:r>
            <a:endParaRPr lang="ko-KR" altLang="en-US" sz="1400" b="1" dirty="0">
              <a:solidFill>
                <a:srgbClr val="92D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6A3467-8D9F-45DD-A72E-C2EB8AE4D7FB}"/>
              </a:ext>
            </a:extLst>
          </p:cNvPr>
          <p:cNvSpPr txBox="1"/>
          <p:nvPr/>
        </p:nvSpPr>
        <p:spPr>
          <a:xfrm>
            <a:off x="1927079" y="389797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PCM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B01D9E-D488-4072-91B5-74634FC29C2E}"/>
              </a:ext>
            </a:extLst>
          </p:cNvPr>
          <p:cNvSpPr txBox="1"/>
          <p:nvPr/>
        </p:nvSpPr>
        <p:spPr>
          <a:xfrm>
            <a:off x="1927079" y="4729387"/>
            <a:ext cx="584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2D050"/>
                </a:solidFill>
              </a:rPr>
              <a:t>COLA</a:t>
            </a:r>
            <a:endParaRPr lang="ko-KR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4C436F-95B8-4281-8519-494495D7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74" y="1371244"/>
            <a:ext cx="7062177" cy="37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8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설계 스펙 세부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59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j-ea"/>
                <a:ea typeface="+mj-ea"/>
              </a:rPr>
              <a:t>PCM data input </a:t>
            </a:r>
            <a:r>
              <a:rPr lang="ko-KR" altLang="en-US" sz="1600" b="1" dirty="0">
                <a:latin typeface="+mj-ea"/>
                <a:ea typeface="+mj-ea"/>
              </a:rPr>
              <a:t>으로</a:t>
            </a:r>
            <a:r>
              <a:rPr lang="en-US" altLang="ko-KR" sz="1600" b="1" dirty="0">
                <a:latin typeface="+mj-ea"/>
                <a:ea typeface="+mj-ea"/>
              </a:rPr>
              <a:t> frequency define </a:t>
            </a:r>
            <a:r>
              <a:rPr lang="ko-KR" altLang="en-US" sz="1600" b="1" dirty="0">
                <a:latin typeface="+mj-ea"/>
                <a:ea typeface="+mj-ea"/>
              </a:rPr>
              <a:t>방법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06486-070E-415F-8415-27FD87195BE3}"/>
              </a:ext>
            </a:extLst>
          </p:cNvPr>
          <p:cNvSpPr txBox="1"/>
          <p:nvPr/>
        </p:nvSpPr>
        <p:spPr>
          <a:xfrm>
            <a:off x="153499" y="5337248"/>
            <a:ext cx="9697570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j-ea"/>
                <a:ea typeface="+mj-ea"/>
              </a:rPr>
              <a:t>Preamble or NOP</a:t>
            </a:r>
            <a:r>
              <a:rPr lang="ko-KR" altLang="en-US" sz="1400" dirty="0">
                <a:latin typeface="+mj-ea"/>
                <a:ea typeface="+mj-ea"/>
              </a:rPr>
              <a:t>에서 </a:t>
            </a:r>
            <a:r>
              <a:rPr lang="en-US" altLang="ko-KR" sz="1400" dirty="0">
                <a:latin typeface="+mj-ea"/>
                <a:ea typeface="+mj-ea"/>
              </a:rPr>
              <a:t>PCM </a:t>
            </a:r>
            <a:r>
              <a:rPr lang="ko-KR" altLang="en-US" sz="1400" dirty="0">
                <a:latin typeface="+mj-ea"/>
                <a:ea typeface="+mj-ea"/>
              </a:rPr>
              <a:t>주파수를 결정하면서 기준 값을 정하고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그 대비 </a:t>
            </a:r>
            <a:r>
              <a:rPr lang="en-US" altLang="ko-KR" sz="1400" dirty="0">
                <a:latin typeface="+mj-ea"/>
                <a:ea typeface="+mj-ea"/>
              </a:rPr>
              <a:t>offset </a:t>
            </a:r>
            <a:r>
              <a:rPr lang="ko-KR" altLang="en-US" sz="1400" dirty="0">
                <a:latin typeface="+mj-ea"/>
                <a:ea typeface="+mj-ea"/>
              </a:rPr>
              <a:t>값을 메모리에 저장함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만약 </a:t>
            </a:r>
            <a:r>
              <a:rPr lang="en-US" altLang="ko-KR" sz="1400" dirty="0">
                <a:latin typeface="+mj-ea"/>
                <a:ea typeface="+mj-ea"/>
              </a:rPr>
              <a:t>offset </a:t>
            </a:r>
            <a:r>
              <a:rPr lang="ko-KR" altLang="en-US" sz="1400" dirty="0">
                <a:latin typeface="+mj-ea"/>
                <a:ea typeface="+mj-ea"/>
              </a:rPr>
              <a:t>값이 </a:t>
            </a:r>
            <a:r>
              <a:rPr lang="en-US" altLang="ko-KR" sz="1400" dirty="0">
                <a:latin typeface="+mj-ea"/>
                <a:ea typeface="+mj-ea"/>
              </a:rPr>
              <a:t>(-) </a:t>
            </a:r>
            <a:r>
              <a:rPr lang="ko-KR" altLang="en-US" sz="1400" dirty="0">
                <a:latin typeface="+mj-ea"/>
                <a:ea typeface="+mj-ea"/>
              </a:rPr>
              <a:t>값이면 </a:t>
            </a:r>
            <a:r>
              <a:rPr lang="ko-KR" altLang="en-US" sz="1400" dirty="0" err="1">
                <a:latin typeface="+mj-ea"/>
                <a:ea typeface="+mj-ea"/>
              </a:rPr>
              <a:t>기준값보다</a:t>
            </a:r>
            <a:r>
              <a:rPr lang="ko-KR" altLang="en-US" sz="1400" dirty="0">
                <a:latin typeface="+mj-ea"/>
                <a:ea typeface="+mj-ea"/>
              </a:rPr>
              <a:t> 큰 것을 의미하므로 </a:t>
            </a:r>
            <a:r>
              <a:rPr lang="en-US" altLang="ko-KR" sz="1400" dirty="0">
                <a:latin typeface="+mj-ea"/>
                <a:ea typeface="+mj-ea"/>
              </a:rPr>
              <a:t>(+) </a:t>
            </a:r>
            <a:r>
              <a:rPr lang="ko-KR" altLang="en-US" sz="1400" dirty="0">
                <a:latin typeface="+mj-ea"/>
                <a:ea typeface="+mj-ea"/>
              </a:rPr>
              <a:t>값으로 저장하고</a:t>
            </a:r>
            <a:r>
              <a:rPr lang="en-US" altLang="ko-KR" sz="1400" dirty="0">
                <a:latin typeface="+mj-ea"/>
                <a:ea typeface="+mj-ea"/>
              </a:rPr>
              <a:t>, offset </a:t>
            </a:r>
            <a:r>
              <a:rPr lang="ko-KR" altLang="en-US" sz="1400" dirty="0">
                <a:latin typeface="+mj-ea"/>
                <a:ea typeface="+mj-ea"/>
              </a:rPr>
              <a:t>값이 </a:t>
            </a:r>
            <a:r>
              <a:rPr lang="en-US" altLang="ko-KR" sz="1400" dirty="0">
                <a:latin typeface="+mj-ea"/>
                <a:ea typeface="+mj-ea"/>
              </a:rPr>
              <a:t>(+) </a:t>
            </a:r>
            <a:r>
              <a:rPr lang="ko-KR" altLang="en-US" sz="1400" dirty="0">
                <a:latin typeface="+mj-ea"/>
                <a:ea typeface="+mj-ea"/>
              </a:rPr>
              <a:t>값이면 </a:t>
            </a:r>
            <a:r>
              <a:rPr lang="ko-KR" altLang="en-US" sz="1400" dirty="0" err="1">
                <a:latin typeface="+mj-ea"/>
                <a:ea typeface="+mj-ea"/>
              </a:rPr>
              <a:t>기준값보다</a:t>
            </a:r>
            <a:r>
              <a:rPr lang="ko-KR" altLang="en-US" sz="1400" dirty="0">
                <a:latin typeface="+mj-ea"/>
                <a:ea typeface="+mj-ea"/>
              </a:rPr>
              <a:t> 작은 것을 의미하므로 </a:t>
            </a:r>
            <a:r>
              <a:rPr lang="en-US" altLang="ko-KR" sz="1400" dirty="0">
                <a:latin typeface="+mj-ea"/>
                <a:ea typeface="+mj-ea"/>
              </a:rPr>
              <a:t>(-) </a:t>
            </a:r>
            <a:r>
              <a:rPr lang="ko-KR" altLang="en-US" sz="1400" dirty="0">
                <a:latin typeface="+mj-ea"/>
                <a:ea typeface="+mj-ea"/>
              </a:rPr>
              <a:t>값으로 저장함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19F796-F156-4F5C-8AE1-4122AAF8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9" y="2711851"/>
            <a:ext cx="9501138" cy="2241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16F82B-73C0-4F93-87B9-6FD28C7C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70" y="1839911"/>
            <a:ext cx="7866194" cy="32513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A2E8725-6271-4EB1-810B-2A80BBA659F4}"/>
              </a:ext>
            </a:extLst>
          </p:cNvPr>
          <p:cNvCxnSpPr>
            <a:cxnSpLocks/>
          </p:cNvCxnSpPr>
          <p:nvPr/>
        </p:nvCxnSpPr>
        <p:spPr>
          <a:xfrm flipH="1">
            <a:off x="2160495" y="2100292"/>
            <a:ext cx="376517" cy="535332"/>
          </a:xfrm>
          <a:prstGeom prst="straightConnector1">
            <a:avLst/>
          </a:prstGeom>
          <a:ln w="28575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67D9E10-C7AA-4A7D-8A94-150FBD4C4285}"/>
              </a:ext>
            </a:extLst>
          </p:cNvPr>
          <p:cNvCxnSpPr>
            <a:cxnSpLocks/>
          </p:cNvCxnSpPr>
          <p:nvPr/>
        </p:nvCxnSpPr>
        <p:spPr>
          <a:xfrm>
            <a:off x="3056965" y="1895499"/>
            <a:ext cx="528917" cy="1051913"/>
          </a:xfrm>
          <a:prstGeom prst="straightConnector1">
            <a:avLst/>
          </a:prstGeom>
          <a:ln w="28575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0E98BE-7F61-4DE1-AD44-A3B3B9809FCE}"/>
              </a:ext>
            </a:extLst>
          </p:cNvPr>
          <p:cNvCxnSpPr>
            <a:cxnSpLocks/>
          </p:cNvCxnSpPr>
          <p:nvPr/>
        </p:nvCxnSpPr>
        <p:spPr>
          <a:xfrm>
            <a:off x="3583644" y="2124026"/>
            <a:ext cx="3035496" cy="733186"/>
          </a:xfrm>
          <a:prstGeom prst="straightConnector1">
            <a:avLst/>
          </a:prstGeom>
          <a:ln w="28575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20E5B9-F32F-43C2-A687-697171E57761}"/>
              </a:ext>
            </a:extLst>
          </p:cNvPr>
          <p:cNvSpPr txBox="1"/>
          <p:nvPr/>
        </p:nvSpPr>
        <p:spPr>
          <a:xfrm>
            <a:off x="153501" y="1895499"/>
            <a:ext cx="1729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PCM data(Preamble)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52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설계 스펙 세부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59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j-ea"/>
                <a:ea typeface="+mj-ea"/>
              </a:rPr>
              <a:t>PCM data clock capturing(</a:t>
            </a:r>
            <a:r>
              <a:rPr lang="en-US" altLang="ko-KR" sz="1600" b="1" dirty="0" err="1">
                <a:latin typeface="+mj-ea"/>
                <a:ea typeface="+mj-ea"/>
              </a:rPr>
              <a:t>rcvClkEn</a:t>
            </a:r>
            <a:r>
              <a:rPr lang="en-US" altLang="ko-KR" sz="1600" b="1" dirty="0">
                <a:latin typeface="+mj-ea"/>
                <a:ea typeface="+mj-ea"/>
              </a:rPr>
              <a:t>) </a:t>
            </a:r>
            <a:r>
              <a:rPr lang="ko-KR" altLang="en-US" sz="1600" b="1" dirty="0">
                <a:latin typeface="+mj-ea"/>
                <a:ea typeface="+mj-ea"/>
              </a:rPr>
              <a:t>방법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D6210-F045-456E-AAC0-2A8505792276}"/>
              </a:ext>
            </a:extLst>
          </p:cNvPr>
          <p:cNvSpPr txBox="1"/>
          <p:nvPr/>
        </p:nvSpPr>
        <p:spPr>
          <a:xfrm>
            <a:off x="153499" y="3750495"/>
            <a:ext cx="9697570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정규 프레임 </a:t>
            </a:r>
            <a:r>
              <a:rPr lang="en-US" altLang="ko-KR" sz="1400" dirty="0">
                <a:latin typeface="+mj-ea"/>
                <a:ea typeface="+mj-ea"/>
              </a:rPr>
              <a:t>20bit </a:t>
            </a:r>
            <a:r>
              <a:rPr lang="ko-KR" altLang="en-US" sz="1400" dirty="0">
                <a:latin typeface="+mj-ea"/>
                <a:ea typeface="+mj-ea"/>
              </a:rPr>
              <a:t>동안 총 </a:t>
            </a:r>
            <a:r>
              <a:rPr lang="en-US" altLang="ko-KR" sz="1400" dirty="0">
                <a:latin typeface="+mj-ea"/>
                <a:ea typeface="+mj-ea"/>
              </a:rPr>
              <a:t>21</a:t>
            </a:r>
            <a:r>
              <a:rPr lang="ko-KR" altLang="en-US" sz="1400" dirty="0">
                <a:latin typeface="+mj-ea"/>
                <a:ea typeface="+mj-ea"/>
              </a:rPr>
              <a:t>번의 </a:t>
            </a:r>
            <a:r>
              <a:rPr lang="en-US" altLang="ko-KR" sz="1400" dirty="0">
                <a:latin typeface="+mj-ea"/>
                <a:ea typeface="+mj-ea"/>
              </a:rPr>
              <a:t>clock enable </a:t>
            </a:r>
            <a:r>
              <a:rPr lang="ko-KR" altLang="en-US" sz="1400" dirty="0">
                <a:latin typeface="+mj-ea"/>
                <a:ea typeface="+mj-ea"/>
              </a:rPr>
              <a:t>신호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rcvClkEn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가 뜸</a:t>
            </a:r>
            <a:r>
              <a:rPr lang="en-US" altLang="ko-KR" sz="1400" dirty="0">
                <a:latin typeface="+mj-ea"/>
                <a:ea typeface="+mj-ea"/>
              </a:rPr>
              <a:t>: Frame sync clock(1</a:t>
            </a:r>
            <a:r>
              <a:rPr lang="ko-KR" altLang="en-US" sz="1400" dirty="0">
                <a:latin typeface="+mj-ea"/>
                <a:ea typeface="+mj-ea"/>
              </a:rPr>
              <a:t>번</a:t>
            </a:r>
            <a:r>
              <a:rPr lang="en-US" altLang="ko-KR" sz="1400" dirty="0">
                <a:latin typeface="+mj-ea"/>
                <a:ea typeface="+mj-ea"/>
              </a:rPr>
              <a:t>) + Data capturing clock(20</a:t>
            </a:r>
            <a:r>
              <a:rPr lang="ko-KR" altLang="en-US" sz="1400" dirty="0">
                <a:latin typeface="+mj-ea"/>
                <a:ea typeface="+mj-ea"/>
              </a:rPr>
              <a:t>번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매 프레임 당 </a:t>
            </a:r>
            <a:r>
              <a:rPr lang="en-US" altLang="ko-KR" sz="1400" dirty="0">
                <a:latin typeface="+mj-ea"/>
                <a:ea typeface="+mj-ea"/>
              </a:rPr>
              <a:t>frame sync clock 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align</a:t>
            </a:r>
            <a:r>
              <a:rPr lang="ko-KR" altLang="en-US" sz="1400" dirty="0">
                <a:latin typeface="+mj-ea"/>
                <a:ea typeface="+mj-ea"/>
              </a:rPr>
              <a:t>을 하기 때문에 </a:t>
            </a:r>
            <a:r>
              <a:rPr lang="en-US" altLang="ko-KR" sz="1400" dirty="0">
                <a:latin typeface="+mj-ea"/>
                <a:ea typeface="+mj-ea"/>
              </a:rPr>
              <a:t>sync lost </a:t>
            </a:r>
            <a:r>
              <a:rPr lang="ko-KR" altLang="en-US" sz="1400" dirty="0">
                <a:latin typeface="+mj-ea"/>
                <a:ea typeface="+mj-ea"/>
              </a:rPr>
              <a:t>가 일어나는 문제를 방지함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한 </a:t>
            </a:r>
            <a:r>
              <a:rPr lang="en-US" altLang="ko-KR" sz="1400" dirty="0">
                <a:latin typeface="+mj-ea"/>
                <a:ea typeface="+mj-ea"/>
              </a:rPr>
              <a:t>bit</a:t>
            </a:r>
            <a:r>
              <a:rPr lang="ko-KR" altLang="en-US" sz="1400" dirty="0">
                <a:latin typeface="+mj-ea"/>
                <a:ea typeface="+mj-ea"/>
              </a:rPr>
              <a:t>의 카운트 수가 </a:t>
            </a:r>
            <a:r>
              <a:rPr lang="en-US" altLang="ko-KR" sz="1400" dirty="0">
                <a:latin typeface="+mj-ea"/>
                <a:ea typeface="+mj-ea"/>
              </a:rPr>
              <a:t>“N” </a:t>
            </a:r>
            <a:r>
              <a:rPr lang="ko-KR" altLang="en-US" sz="1400" dirty="0">
                <a:latin typeface="+mj-ea"/>
                <a:ea typeface="+mj-ea"/>
              </a:rPr>
              <a:t>이라면 그의 반이 되는 </a:t>
            </a:r>
            <a:r>
              <a:rPr lang="en-US" altLang="ko-KR" sz="1400" dirty="0">
                <a:latin typeface="+mj-ea"/>
                <a:ea typeface="+mj-ea"/>
              </a:rPr>
              <a:t>“N/2” </a:t>
            </a:r>
            <a:r>
              <a:rPr lang="ko-KR" altLang="en-US" sz="1400" dirty="0">
                <a:latin typeface="+mj-ea"/>
                <a:ea typeface="+mj-ea"/>
              </a:rPr>
              <a:t>타이밍 때 </a:t>
            </a:r>
            <a:r>
              <a:rPr lang="en-US" altLang="ko-KR" sz="1400" dirty="0">
                <a:latin typeface="+mj-ea"/>
                <a:ea typeface="+mj-ea"/>
              </a:rPr>
              <a:t>data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capturing clock </a:t>
            </a:r>
            <a:r>
              <a:rPr lang="ko-KR" altLang="en-US" sz="1400" dirty="0">
                <a:latin typeface="+mj-ea"/>
                <a:ea typeface="+mj-ea"/>
              </a:rPr>
              <a:t>이 뜸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마지막 </a:t>
            </a:r>
            <a:r>
              <a:rPr lang="en-US" altLang="ko-KR" sz="1400" dirty="0">
                <a:latin typeface="+mj-ea"/>
                <a:ea typeface="+mj-ea"/>
              </a:rPr>
              <a:t>20</a:t>
            </a:r>
            <a:r>
              <a:rPr lang="ko-KR" altLang="en-US" sz="1400" dirty="0">
                <a:latin typeface="+mj-ea"/>
                <a:ea typeface="+mj-ea"/>
              </a:rPr>
              <a:t>번째 비트에서는 </a:t>
            </a:r>
            <a:r>
              <a:rPr lang="en-US" altLang="ko-KR" sz="1400" dirty="0">
                <a:latin typeface="+mj-ea"/>
                <a:ea typeface="+mj-ea"/>
              </a:rPr>
              <a:t>data capturing clock </a:t>
            </a:r>
            <a:r>
              <a:rPr lang="ko-KR" altLang="en-US" sz="1400" dirty="0">
                <a:latin typeface="+mj-ea"/>
                <a:ea typeface="+mj-ea"/>
              </a:rPr>
              <a:t>이 뜨면 </a:t>
            </a:r>
            <a:r>
              <a:rPr lang="en-US" altLang="ko-KR" sz="1400" dirty="0">
                <a:latin typeface="+mj-ea"/>
                <a:ea typeface="+mj-ea"/>
              </a:rPr>
              <a:t>down-count </a:t>
            </a:r>
            <a:r>
              <a:rPr lang="ko-KR" altLang="en-US" sz="1400" dirty="0">
                <a:latin typeface="+mj-ea"/>
                <a:ea typeface="+mj-ea"/>
              </a:rPr>
              <a:t>를 멈추고 다음 정규프레임을 준비함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이는 </a:t>
            </a:r>
            <a:r>
              <a:rPr lang="en-US" altLang="ko-KR" sz="1400" dirty="0">
                <a:latin typeface="+mj-ea"/>
                <a:ea typeface="+mj-ea"/>
              </a:rPr>
              <a:t>down-count </a:t>
            </a:r>
            <a:r>
              <a:rPr lang="ko-KR" altLang="en-US" sz="1400" dirty="0">
                <a:latin typeface="+mj-ea"/>
                <a:ea typeface="+mj-ea"/>
              </a:rPr>
              <a:t>가 마무리 되는 시점이 그 다음 정규프레임 시작보다 느릴 경우 </a:t>
            </a:r>
            <a:r>
              <a:rPr lang="en-US" altLang="ko-KR" sz="1400" dirty="0">
                <a:latin typeface="+mj-ea"/>
                <a:ea typeface="+mj-ea"/>
              </a:rPr>
              <a:t>Frame sync clock </a:t>
            </a:r>
            <a:r>
              <a:rPr lang="ko-KR" altLang="en-US" sz="1400" dirty="0">
                <a:latin typeface="+mj-ea"/>
                <a:ea typeface="+mj-ea"/>
              </a:rPr>
              <a:t>을 채지 못해서 </a:t>
            </a:r>
            <a:r>
              <a:rPr lang="en-US" altLang="ko-KR" sz="1400" dirty="0">
                <a:latin typeface="+mj-ea"/>
                <a:ea typeface="+mj-ea"/>
              </a:rPr>
              <a:t>Sync lost </a:t>
            </a:r>
            <a:r>
              <a:rPr lang="ko-KR" altLang="en-US" sz="1400" dirty="0">
                <a:latin typeface="+mj-ea"/>
                <a:ea typeface="+mj-ea"/>
              </a:rPr>
              <a:t>문제가 뜰 수 있는 문제를 방지하기 위함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A161AF-93C9-4E3B-8F9A-196329BD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821"/>
            <a:ext cx="9906000" cy="15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28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설계 스펙 세부 정의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59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j-ea"/>
                <a:ea typeface="+mj-ea"/>
              </a:rPr>
              <a:t>PCM clock offset saturation error </a:t>
            </a:r>
            <a:r>
              <a:rPr lang="ko-KR" altLang="en-US" sz="1600" b="1" dirty="0">
                <a:latin typeface="+mj-ea"/>
                <a:ea typeface="+mj-ea"/>
              </a:rPr>
              <a:t>의 정의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D6210-F045-456E-AAC0-2A8505792276}"/>
              </a:ext>
            </a:extLst>
          </p:cNvPr>
          <p:cNvSpPr txBox="1"/>
          <p:nvPr/>
        </p:nvSpPr>
        <p:spPr>
          <a:xfrm>
            <a:off x="153499" y="3983578"/>
            <a:ext cx="9697570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j-ea"/>
                <a:ea typeface="+mj-ea"/>
              </a:rPr>
              <a:t>Offset saturation error </a:t>
            </a:r>
            <a:r>
              <a:rPr lang="ko-KR" altLang="en-US" sz="1400" dirty="0">
                <a:latin typeface="+mj-ea"/>
                <a:ea typeface="+mj-ea"/>
              </a:rPr>
              <a:t>인지 아닌지를 확인하는 것은 </a:t>
            </a:r>
            <a:r>
              <a:rPr lang="en-US" altLang="ko-KR" sz="1400" dirty="0">
                <a:latin typeface="+mj-ea"/>
                <a:ea typeface="+mj-ea"/>
              </a:rPr>
              <a:t>standard count </a:t>
            </a:r>
            <a:r>
              <a:rPr lang="ko-KR" altLang="en-US" sz="1400" dirty="0">
                <a:latin typeface="+mj-ea"/>
                <a:ea typeface="+mj-ea"/>
              </a:rPr>
              <a:t>값을 기준으로 </a:t>
            </a:r>
            <a:r>
              <a:rPr lang="en-US" altLang="ko-KR" sz="1400" dirty="0">
                <a:latin typeface="+mj-ea"/>
                <a:ea typeface="+mj-ea"/>
              </a:rPr>
              <a:t>down-count</a:t>
            </a:r>
            <a:r>
              <a:rPr lang="ko-KR" altLang="en-US" sz="1400" dirty="0">
                <a:latin typeface="+mj-ea"/>
                <a:ea typeface="+mj-ea"/>
              </a:rPr>
              <a:t> 를 하고 </a:t>
            </a:r>
            <a:r>
              <a:rPr lang="en-US" altLang="ko-KR" sz="1400" dirty="0">
                <a:latin typeface="+mj-ea"/>
                <a:ea typeface="+mj-ea"/>
              </a:rPr>
              <a:t>Memory </a:t>
            </a:r>
            <a:r>
              <a:rPr lang="ko-KR" altLang="en-US" sz="1400" dirty="0">
                <a:latin typeface="+mj-ea"/>
                <a:ea typeface="+mj-ea"/>
              </a:rPr>
              <a:t>에 </a:t>
            </a:r>
            <a:r>
              <a:rPr lang="en-US" altLang="ko-KR" sz="1400" dirty="0">
                <a:latin typeface="+mj-ea"/>
                <a:ea typeface="+mj-ea"/>
              </a:rPr>
              <a:t>offset </a:t>
            </a:r>
            <a:r>
              <a:rPr lang="ko-KR" altLang="en-US" sz="1400" dirty="0">
                <a:latin typeface="+mj-ea"/>
                <a:ea typeface="+mj-ea"/>
              </a:rPr>
              <a:t>값을 저장하기 전 확인하는 절차 중 하나임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이는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PCM data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clock jittering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에 의해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clock edge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가 많이 흔들려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count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값이 많이 바뀌어 추후 데이터 누적 시 잘못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캡쳐링할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것을 막기 위해 만든 에러임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저장될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Offset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의 절대값이 이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I2C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register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02h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“PCM_OFS_SAT_CVAL[2:0]”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값보다 작으면 정상</a:t>
            </a:r>
            <a:r>
              <a:rPr lang="ko-KR" altLang="en-US" sz="1400" dirty="0">
                <a:latin typeface="+mj-ea"/>
                <a:ea typeface="+mj-ea"/>
              </a:rPr>
              <a:t>으로 판단하여 </a:t>
            </a:r>
            <a:r>
              <a:rPr lang="en-US" altLang="ko-KR" sz="1400" dirty="0">
                <a:latin typeface="+mj-ea"/>
                <a:ea typeface="+mj-ea"/>
              </a:rPr>
              <a:t>Offset memory </a:t>
            </a:r>
            <a:r>
              <a:rPr lang="ko-KR" altLang="en-US" sz="1400" dirty="0">
                <a:latin typeface="+mj-ea"/>
                <a:ea typeface="+mj-ea"/>
              </a:rPr>
              <a:t>값에 저장하고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만약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크면 에러로 판단</a:t>
            </a:r>
            <a:r>
              <a:rPr lang="ko-KR" altLang="en-US" sz="1400" dirty="0">
                <a:latin typeface="+mj-ea"/>
                <a:ea typeface="+mj-ea"/>
              </a:rPr>
              <a:t>하여 </a:t>
            </a:r>
            <a:r>
              <a:rPr lang="en-US" altLang="ko-KR" sz="1400" dirty="0">
                <a:latin typeface="+mj-ea"/>
                <a:ea typeface="+mj-ea"/>
              </a:rPr>
              <a:t>offset saturation error </a:t>
            </a:r>
            <a:r>
              <a:rPr lang="ko-KR" altLang="en-US" sz="1400" dirty="0">
                <a:latin typeface="+mj-ea"/>
                <a:ea typeface="+mj-ea"/>
              </a:rPr>
              <a:t>를 띄움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243B9D-9F8C-4143-B8DB-B682767B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6" y="1592524"/>
            <a:ext cx="8968257" cy="18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I/O </a:t>
            </a:r>
            <a:r>
              <a:rPr lang="ko-KR" altLang="en-US" dirty="0" err="1">
                <a:latin typeface="+mn-lt"/>
              </a:rPr>
              <a:t>핀맵과</a:t>
            </a:r>
            <a:r>
              <a:rPr lang="ko-KR" altLang="en-US" dirty="0">
                <a:latin typeface="+mn-lt"/>
              </a:rPr>
              <a:t> 대략적인 블록 다이어그램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2703E4-C505-4ABC-90F3-BEB32B43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27" y="1030940"/>
            <a:ext cx="7722571" cy="53684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AB5101-557B-4F28-840E-A52ECCE1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" y="2141668"/>
            <a:ext cx="198120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7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I2C </a:t>
            </a:r>
            <a:r>
              <a:rPr lang="ko-KR" altLang="en-US" dirty="0">
                <a:latin typeface="+mn-lt"/>
              </a:rPr>
              <a:t>스펙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47389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SCL 400kHz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까지 지원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311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59004E03-7609-4D33-840B-124E617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1" y="136527"/>
            <a:ext cx="7161700" cy="619615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I2C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Register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Map </a:t>
            </a:r>
            <a:r>
              <a:rPr lang="ko-KR" altLang="en-US" dirty="0">
                <a:latin typeface="+mn-lt"/>
              </a:rPr>
              <a:t>재구성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9E804-D9BC-4819-BAEB-57FC4063DE00}"/>
              </a:ext>
            </a:extLst>
          </p:cNvPr>
          <p:cNvSpPr txBox="1"/>
          <p:nvPr/>
        </p:nvSpPr>
        <p:spPr>
          <a:xfrm>
            <a:off x="294639" y="913489"/>
            <a:ext cx="8687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REGISTER MAP</a:t>
            </a:r>
            <a:endParaRPr lang="en-US" altLang="ko-KR" sz="2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8FABD90-7F20-47F3-8199-9A9771BD1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23231"/>
              </p:ext>
            </p:extLst>
          </p:nvPr>
        </p:nvGraphicFramePr>
        <p:xfrm>
          <a:off x="153501" y="1639237"/>
          <a:ext cx="9498499" cy="34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90">
                  <a:extLst>
                    <a:ext uri="{9D8B030D-6E8A-4147-A177-3AD203B41FA5}">
                      <a16:colId xmlns:a16="http://schemas.microsoft.com/office/drawing/2014/main" val="895088192"/>
                    </a:ext>
                  </a:extLst>
                </a:gridCol>
                <a:gridCol w="980290">
                  <a:extLst>
                    <a:ext uri="{9D8B030D-6E8A-4147-A177-3AD203B41FA5}">
                      <a16:colId xmlns:a16="http://schemas.microsoft.com/office/drawing/2014/main" val="47205200"/>
                    </a:ext>
                  </a:extLst>
                </a:gridCol>
                <a:gridCol w="1402357">
                  <a:extLst>
                    <a:ext uri="{9D8B030D-6E8A-4147-A177-3AD203B41FA5}">
                      <a16:colId xmlns:a16="http://schemas.microsoft.com/office/drawing/2014/main" val="804562891"/>
                    </a:ext>
                  </a:extLst>
                </a:gridCol>
                <a:gridCol w="1402357">
                  <a:extLst>
                    <a:ext uri="{9D8B030D-6E8A-4147-A177-3AD203B41FA5}">
                      <a16:colId xmlns:a16="http://schemas.microsoft.com/office/drawing/2014/main" val="684176003"/>
                    </a:ext>
                  </a:extLst>
                </a:gridCol>
                <a:gridCol w="4733205">
                  <a:extLst>
                    <a:ext uri="{9D8B030D-6E8A-4147-A177-3AD203B41FA5}">
                      <a16:colId xmlns:a16="http://schemas.microsoft.com/office/drawing/2014/main" val="210383966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REGISTER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REGISTER NAME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RESET VALUE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842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00h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VER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VERSION INFORMATION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20h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외부기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칩 정보 레지스터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6494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01h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SYS_STAT1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SYSTEM STATUS 1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90h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외부기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시스템 상태 레지스터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06118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02h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SYS_STAT2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SYSTEM STATUS 2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06h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외부기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시스템 상태 레지스터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66871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03h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SYS_ERR_CHK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SYSTEM ERROR CHECK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03h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외부기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시스템 에러 체크 레지스터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7979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04h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BT_ERR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BACKTEL ERROR FLAG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00h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Back-telemetry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에러 시 모니터링 용 레지스터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17211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05h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PHA_DUR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PHASE DURATION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00h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자극 펄스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듀레이션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정보 레지스터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91087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06h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FIFO_COUNT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FIFO BUFFER COUNT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00h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FIFO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에 저장된 카운트 정보 레지스터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9569801"/>
                  </a:ext>
                </a:extLst>
              </a:tr>
              <a:tr h="324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07h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IO_MUX_CFG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IO MUX CONFIGURATION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00h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테스트 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I/O Mux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설정 레지스터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8793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08h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BT_CTRL_REG_READ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BACKTEL CTRL REGISTER READ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B0h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PCM Register "BT_CTRL" Address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를 읽는 레지스터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008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61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I2C register</a:t>
            </a:r>
            <a:r>
              <a:rPr lang="ko-KR" altLang="en-US" dirty="0">
                <a:latin typeface="+mn-lt"/>
              </a:rPr>
              <a:t> 수정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080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j-ea"/>
                <a:ea typeface="+mj-ea"/>
              </a:rPr>
              <a:t>I2C Register COMM_STATUS_ERROR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[5] </a:t>
            </a:r>
            <a:r>
              <a:rPr lang="ko-KR" altLang="en-US" sz="1600" b="1" dirty="0">
                <a:latin typeface="+mj-ea"/>
                <a:ea typeface="+mj-ea"/>
              </a:rPr>
              <a:t>가 </a:t>
            </a:r>
            <a:r>
              <a:rPr lang="en-US" altLang="ko-KR" sz="1600" b="1" dirty="0">
                <a:latin typeface="+mj-ea"/>
                <a:ea typeface="+mj-ea"/>
              </a:rPr>
              <a:t>set </a:t>
            </a:r>
            <a:r>
              <a:rPr lang="ko-KR" altLang="en-US" sz="1600" b="1" dirty="0">
                <a:latin typeface="+mj-ea"/>
                <a:ea typeface="+mj-ea"/>
              </a:rPr>
              <a:t>되는 상황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ko-KR" altLang="en-US" sz="1600" b="1" dirty="0">
                <a:latin typeface="+mj-ea"/>
                <a:ea typeface="+mj-ea"/>
                <a:sym typeface="Wingdings" panose="05000000000000000000" pitchFamily="2" charset="2"/>
              </a:rPr>
              <a:t>링크로 데이터 송수신하는 과정에서 발생할 수 있는 모든 에러</a:t>
            </a:r>
            <a:endParaRPr lang="en-US" altLang="ko-KR" sz="16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600" b="1" dirty="0">
                <a:latin typeface="+mj-ea"/>
                <a:ea typeface="+mj-ea"/>
                <a:sym typeface="Wingdings" panose="05000000000000000000" pitchFamily="2" charset="2"/>
              </a:rPr>
              <a:t>PCM Sync lost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600" b="1" dirty="0">
                <a:latin typeface="+mj-ea"/>
                <a:ea typeface="+mj-ea"/>
                <a:sym typeface="Wingdings" panose="05000000000000000000" pitchFamily="2" charset="2"/>
              </a:rPr>
              <a:t>PCM clock rate error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600" b="1" dirty="0">
                <a:latin typeface="+mj-ea"/>
                <a:ea typeface="+mj-ea"/>
                <a:sym typeface="Wingdings" panose="05000000000000000000" pitchFamily="2" charset="2"/>
              </a:rPr>
              <a:t>PCM offset saturation error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600" b="1" dirty="0" err="1">
                <a:latin typeface="+mj-ea"/>
                <a:ea typeface="+mj-ea"/>
                <a:sym typeface="Wingdings" panose="05000000000000000000" pitchFamily="2" charset="2"/>
              </a:rPr>
              <a:t>BackTel</a:t>
            </a:r>
            <a:r>
              <a:rPr lang="en-US" altLang="ko-KR" sz="1600" b="1" dirty="0">
                <a:latin typeface="+mj-ea"/>
                <a:ea typeface="+mj-ea"/>
                <a:sym typeface="Wingdings" panose="05000000000000000000" pitchFamily="2" charset="2"/>
              </a:rPr>
              <a:t> error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14514-EB16-4CC1-BC81-38B06F3E08A1}"/>
              </a:ext>
            </a:extLst>
          </p:cNvPr>
          <p:cNvSpPr txBox="1"/>
          <p:nvPr/>
        </p:nvSpPr>
        <p:spPr>
          <a:xfrm>
            <a:off x="1067349" y="4662850"/>
            <a:ext cx="7602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PCM </a:t>
            </a:r>
            <a:r>
              <a:rPr lang="ko-KR" altLang="en-US" dirty="0">
                <a:solidFill>
                  <a:srgbClr val="FF0000"/>
                </a:solidFill>
              </a:rPr>
              <a:t>에러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 err="1">
                <a:solidFill>
                  <a:srgbClr val="FF0000"/>
                </a:solidFill>
              </a:rPr>
              <a:t>링크에러</a:t>
            </a:r>
            <a:r>
              <a:rPr lang="ko-KR" altLang="en-US" dirty="0">
                <a:solidFill>
                  <a:srgbClr val="FF0000"/>
                </a:solidFill>
              </a:rPr>
              <a:t> 나누는 방법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SW </a:t>
            </a:r>
            <a:r>
              <a:rPr lang="ko-KR" altLang="en-US" dirty="0">
                <a:solidFill>
                  <a:srgbClr val="FF0000"/>
                </a:solidFill>
              </a:rPr>
              <a:t>운용을 잘 알고 최소한으로 데이터를 보내서 확인할 수 있도록 레지스터를 </a:t>
            </a:r>
            <a:r>
              <a:rPr lang="en-US" altLang="ko-KR" dirty="0">
                <a:solidFill>
                  <a:srgbClr val="FF0000"/>
                </a:solidFill>
              </a:rPr>
              <a:t>grouping </a:t>
            </a:r>
            <a:r>
              <a:rPr lang="ko-KR" altLang="en-US" dirty="0">
                <a:solidFill>
                  <a:srgbClr val="FF0000"/>
                </a:solidFill>
              </a:rPr>
              <a:t>을 잘해야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55F52-C130-4CBC-8902-75B277D8FD68}"/>
              </a:ext>
            </a:extLst>
          </p:cNvPr>
          <p:cNvSpPr txBox="1"/>
          <p:nvPr/>
        </p:nvSpPr>
        <p:spPr>
          <a:xfrm>
            <a:off x="1067349" y="5751991"/>
            <a:ext cx="760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FF0000"/>
                </a:solidFill>
              </a:rPr>
              <a:t>유저의 사용성 고려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FF0000"/>
                </a:solidFill>
              </a:rPr>
              <a:t>개념에 따른 </a:t>
            </a:r>
            <a:r>
              <a:rPr lang="en-US" altLang="ko-KR" dirty="0">
                <a:solidFill>
                  <a:srgbClr val="FF0000"/>
                </a:solidFill>
              </a:rPr>
              <a:t>grouping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11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984" y="3354853"/>
            <a:ext cx="5709416" cy="619615"/>
          </a:xfrm>
        </p:spPr>
        <p:txBody>
          <a:bodyPr/>
          <a:lstStyle/>
          <a:p>
            <a:r>
              <a:rPr lang="en-US" altLang="ko-KR" sz="6600" dirty="0">
                <a:latin typeface="+mn-lt"/>
              </a:rPr>
              <a:t>APPENDIX</a:t>
            </a:r>
            <a:endParaRPr lang="ko-KR" altLang="en-US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209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PPSK(Passive Phase Shift Keying) modulation</a:t>
            </a:r>
            <a:endParaRPr lang="ko-KR" altLang="en-US" dirty="0">
              <a:latin typeface="+mn-lt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500" y="892650"/>
            <a:ext cx="8241470" cy="619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sz="2400" b="1" dirty="0"/>
              <a:t>시스템 레벨 </a:t>
            </a:r>
            <a:r>
              <a:rPr lang="en-US" altLang="ko-KR" sz="2400" b="1" dirty="0"/>
              <a:t>PPSK Modulator </a:t>
            </a:r>
            <a:r>
              <a:rPr lang="ko-KR" altLang="en-US" sz="2400" b="1" dirty="0"/>
              <a:t>블록도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525FC4-BD29-4BA8-AC83-5BD64FE8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0" y="1648777"/>
            <a:ext cx="4503384" cy="283223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645343-34DC-4324-AFCE-ABB6B0200708}"/>
              </a:ext>
            </a:extLst>
          </p:cNvPr>
          <p:cNvSpPr/>
          <p:nvPr/>
        </p:nvSpPr>
        <p:spPr>
          <a:xfrm>
            <a:off x="475740" y="4668043"/>
            <a:ext cx="8327601" cy="158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Send Data : </a:t>
            </a:r>
            <a:r>
              <a:rPr lang="en-US" altLang="ko-KR" sz="1100" dirty="0" err="1"/>
              <a:t>BackTel</a:t>
            </a:r>
            <a:r>
              <a:rPr lang="ko-KR" altLang="en-US" sz="1100" dirty="0"/>
              <a:t>로 전송할 데이터 </a:t>
            </a:r>
            <a:r>
              <a:rPr lang="en-US" altLang="ko-KR" sz="1100" dirty="0"/>
              <a:t>1</a:t>
            </a:r>
            <a:r>
              <a:rPr lang="ko-KR" altLang="en-US" sz="1100" dirty="0"/>
              <a:t>비트를 띄움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RF Counter Value</a:t>
            </a:r>
            <a:r>
              <a:rPr lang="ko-KR" altLang="en-US" sz="1100" dirty="0"/>
              <a:t>의 </a:t>
            </a:r>
            <a:r>
              <a:rPr lang="en-US" altLang="ko-KR" sz="1100" dirty="0"/>
              <a:t>Overflow(“7”)</a:t>
            </a:r>
            <a:r>
              <a:rPr lang="ko-KR" altLang="en-US" sz="1100" dirty="0"/>
              <a:t>값이 될 때 </a:t>
            </a:r>
            <a:r>
              <a:rPr lang="en-US" altLang="ko-KR" sz="1100" dirty="0"/>
              <a:t>Blanking Start</a:t>
            </a:r>
            <a:r>
              <a:rPr lang="ko-KR" altLang="en-US" sz="1100" dirty="0"/>
              <a:t>를 </a:t>
            </a:r>
            <a:r>
              <a:rPr lang="en-US" altLang="ko-KR" sz="1100" dirty="0"/>
              <a:t>one cycle </a:t>
            </a:r>
            <a:r>
              <a:rPr lang="ko-KR" altLang="en-US" sz="1100" dirty="0"/>
              <a:t>내렸다가 올림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/>
              <a:t>Blanking Start</a:t>
            </a:r>
            <a:r>
              <a:rPr lang="ko-KR" altLang="en-US" sz="1100" dirty="0"/>
              <a:t>가 </a:t>
            </a:r>
            <a:r>
              <a:rPr lang="en-US" altLang="ko-KR" sz="1100" dirty="0"/>
              <a:t>M1 </a:t>
            </a:r>
            <a:r>
              <a:rPr lang="ko-KR" altLang="en-US" sz="1100" dirty="0"/>
              <a:t>회로로 입력 되고 </a:t>
            </a:r>
            <a:r>
              <a:rPr lang="en-US" altLang="ko-KR" sz="1100" dirty="0"/>
              <a:t>positive edge</a:t>
            </a:r>
            <a:r>
              <a:rPr lang="ko-KR" altLang="en-US" sz="1100" dirty="0"/>
              <a:t>가 되는 시점을 기준으로 </a:t>
            </a:r>
            <a:r>
              <a:rPr lang="en-US" altLang="ko-KR" sz="1100" dirty="0"/>
              <a:t>blanking </a:t>
            </a:r>
            <a:r>
              <a:rPr lang="ko-KR" altLang="en-US" sz="1100" dirty="0"/>
              <a:t>구간이 시작이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외부 </a:t>
            </a:r>
            <a:r>
              <a:rPr lang="en-US" altLang="ko-KR" sz="1100" dirty="0"/>
              <a:t>capacitor </a:t>
            </a:r>
            <a:r>
              <a:rPr lang="ko-KR" altLang="en-US" sz="1100" dirty="0"/>
              <a:t>값에 따라 </a:t>
            </a:r>
            <a:r>
              <a:rPr lang="en-US" altLang="ko-KR" sz="1100" dirty="0"/>
              <a:t>blanking</a:t>
            </a:r>
            <a:r>
              <a:rPr lang="ko-KR" altLang="en-US" sz="1100" dirty="0"/>
              <a:t>의 </a:t>
            </a:r>
            <a:r>
              <a:rPr lang="en-US" altLang="ko-KR" sz="1100" dirty="0"/>
              <a:t>duration(period)</a:t>
            </a:r>
            <a:r>
              <a:rPr lang="ko-KR" altLang="en-US" sz="1100" dirty="0"/>
              <a:t>이 달라짐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같은 시점에 </a:t>
            </a:r>
            <a:r>
              <a:rPr lang="en-US" altLang="ko-KR" sz="1100" dirty="0"/>
              <a:t>Bit Data</a:t>
            </a:r>
            <a:r>
              <a:rPr lang="ko-KR" altLang="en-US" sz="1100" dirty="0"/>
              <a:t>가 </a:t>
            </a:r>
            <a:r>
              <a:rPr lang="en-US" altLang="ko-KR" sz="1100" dirty="0"/>
              <a:t>M2 </a:t>
            </a:r>
            <a:r>
              <a:rPr lang="ko-KR" altLang="en-US" sz="1100" dirty="0"/>
              <a:t>회로로 입력 되고</a:t>
            </a:r>
            <a:r>
              <a:rPr lang="en-US" altLang="ko-KR" sz="1100" dirty="0"/>
              <a:t>, positive edge</a:t>
            </a:r>
            <a:r>
              <a:rPr lang="ko-KR" altLang="en-US" sz="1100" dirty="0"/>
              <a:t>가 되는 시점을 기준으로 </a:t>
            </a:r>
            <a:r>
              <a:rPr lang="en-US" altLang="ko-KR" sz="1100" dirty="0"/>
              <a:t>1</a:t>
            </a:r>
            <a:r>
              <a:rPr lang="ko-KR" altLang="en-US" sz="1100" dirty="0"/>
              <a:t>비트 데이터인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Dout</a:t>
            </a:r>
            <a:r>
              <a:rPr lang="en-US" altLang="ko-KR" sz="1100" dirty="0"/>
              <a:t> </a:t>
            </a:r>
            <a:r>
              <a:rPr lang="ko-KR" altLang="en-US" sz="1100" dirty="0"/>
              <a:t>신호가 나옴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Dout</a:t>
            </a:r>
            <a:r>
              <a:rPr lang="en-US" altLang="ko-KR" sz="1100" dirty="0"/>
              <a:t> </a:t>
            </a:r>
            <a:r>
              <a:rPr lang="ko-KR" altLang="en-US" sz="1100" dirty="0"/>
              <a:t>신호의 </a:t>
            </a:r>
            <a:r>
              <a:rPr lang="en-US" altLang="ko-KR" sz="1100" dirty="0"/>
              <a:t>duration </a:t>
            </a:r>
            <a:r>
              <a:rPr lang="ko-KR" altLang="en-US" sz="1100" dirty="0"/>
              <a:t>역시 외부 </a:t>
            </a:r>
            <a:r>
              <a:rPr lang="en-US" altLang="ko-KR" sz="1100" dirty="0"/>
              <a:t>capacitor </a:t>
            </a:r>
            <a:r>
              <a:rPr lang="ko-KR" altLang="en-US" sz="1100" dirty="0"/>
              <a:t>값에 따라 결정이 됨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7168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EDA0-6D47-4543-A943-93D266B6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ci_monostable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B6E01E-0663-4D05-8CC4-A1005A61C9F2}"/>
              </a:ext>
            </a:extLst>
          </p:cNvPr>
          <p:cNvSpPr/>
          <p:nvPr/>
        </p:nvSpPr>
        <p:spPr>
          <a:xfrm>
            <a:off x="504263" y="1120676"/>
            <a:ext cx="39870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ko-KR" altLang="en-US" sz="1400" b="1" dirty="0" err="1"/>
              <a:t>ci_monostable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u_blanking_clk</a:t>
            </a:r>
            <a:r>
              <a:rPr lang="ko-KR" altLang="en-US" sz="1400" b="1" dirty="0"/>
              <a:t> (</a:t>
            </a:r>
          </a:p>
          <a:p>
            <a:r>
              <a:rPr lang="ko-KR" altLang="en-US" sz="1400" b="1" dirty="0"/>
              <a:t>    .</a:t>
            </a:r>
            <a:r>
              <a:rPr lang="ko-KR" altLang="en-US" sz="1400" b="1" dirty="0" err="1"/>
              <a:t>i_rst_n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w_u_rst_sync_o_rst_n</a:t>
            </a:r>
            <a:r>
              <a:rPr lang="ko-KR" altLang="en-US" sz="1400" b="1" dirty="0"/>
              <a:t>),</a:t>
            </a:r>
          </a:p>
          <a:p>
            <a:r>
              <a:rPr lang="ko-KR" altLang="en-US" sz="1400" b="1" dirty="0"/>
              <a:t>    .</a:t>
            </a:r>
            <a:r>
              <a:rPr lang="ko-KR" altLang="en-US" sz="1400" b="1" dirty="0" err="1"/>
              <a:t>i_m_trig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w_u_phy_o_lsk_blank</a:t>
            </a:r>
            <a:r>
              <a:rPr lang="ko-KR" altLang="en-US" sz="1400" b="1" dirty="0"/>
              <a:t>),</a:t>
            </a:r>
          </a:p>
          <a:p>
            <a:r>
              <a:rPr lang="ko-KR" altLang="en-US" sz="1400" b="1" dirty="0"/>
              <a:t>    .</a:t>
            </a:r>
            <a:r>
              <a:rPr lang="ko-KR" altLang="en-US" sz="1400" b="1" dirty="0" err="1"/>
              <a:t>i_low_inv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i_m_low_inv</a:t>
            </a:r>
            <a:r>
              <a:rPr lang="ko-KR" altLang="en-US" sz="1400" b="1" dirty="0"/>
              <a:t>[0]),</a:t>
            </a:r>
          </a:p>
          <a:p>
            <a:r>
              <a:rPr lang="ko-KR" altLang="en-US" sz="1400" b="1" dirty="0"/>
              <a:t>    .</a:t>
            </a:r>
            <a:r>
              <a:rPr lang="ko-KR" altLang="en-US" sz="1400" b="1" dirty="0" err="1"/>
              <a:t>i_high_inv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i_m_high_inv</a:t>
            </a:r>
            <a:r>
              <a:rPr lang="ko-KR" altLang="en-US" sz="1400" b="1" dirty="0"/>
              <a:t>[0]),</a:t>
            </a:r>
          </a:p>
          <a:p>
            <a:r>
              <a:rPr lang="ko-KR" altLang="en-US" sz="1400" b="1" dirty="0"/>
              <a:t>    .</a:t>
            </a:r>
            <a:r>
              <a:rPr lang="ko-KR" altLang="en-US" sz="1400" b="1" dirty="0" err="1"/>
              <a:t>o_charge_on_n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o_charge_on_n</a:t>
            </a:r>
            <a:r>
              <a:rPr lang="ko-KR" altLang="en-US" sz="1400" b="1" dirty="0"/>
              <a:t>[0]),</a:t>
            </a:r>
          </a:p>
          <a:p>
            <a:r>
              <a:rPr lang="ko-KR" altLang="en-US" sz="1400" b="1" dirty="0"/>
              <a:t>    .</a:t>
            </a:r>
            <a:r>
              <a:rPr lang="ko-KR" altLang="en-US" sz="1400" b="1" dirty="0" err="1"/>
              <a:t>o_m_out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w_u_blanking_clk_o_m_out</a:t>
            </a:r>
            <a:r>
              <a:rPr lang="ko-KR" altLang="en-US" sz="1400" b="1" dirty="0"/>
              <a:t>)</a:t>
            </a:r>
          </a:p>
          <a:p>
            <a:r>
              <a:rPr lang="ko-KR" altLang="en-US" sz="1400" b="1" dirty="0"/>
              <a:t>  );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32562BA-F4B7-4172-9150-62CC908775F2}"/>
              </a:ext>
            </a:extLst>
          </p:cNvPr>
          <p:cNvCxnSpPr>
            <a:cxnSpLocks/>
          </p:cNvCxnSpPr>
          <p:nvPr/>
        </p:nvCxnSpPr>
        <p:spPr>
          <a:xfrm flipH="1">
            <a:off x="2880360" y="1927860"/>
            <a:ext cx="23926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395F18-1726-4E7F-9E07-89F0F52E673D}"/>
              </a:ext>
            </a:extLst>
          </p:cNvPr>
          <p:cNvSpPr/>
          <p:nvPr/>
        </p:nvSpPr>
        <p:spPr>
          <a:xfrm>
            <a:off x="5462505" y="1767007"/>
            <a:ext cx="30033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Comparator low voltage threshold output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A0F5D4-D177-4FDD-AB27-A08EC8F55B4C}"/>
              </a:ext>
            </a:extLst>
          </p:cNvPr>
          <p:cNvCxnSpPr>
            <a:cxnSpLocks/>
          </p:cNvCxnSpPr>
          <p:nvPr/>
        </p:nvCxnSpPr>
        <p:spPr>
          <a:xfrm flipH="1">
            <a:off x="2987040" y="2158990"/>
            <a:ext cx="23926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CDAD7F-DC9A-4ED3-8E7C-F42227640B98}"/>
              </a:ext>
            </a:extLst>
          </p:cNvPr>
          <p:cNvSpPr/>
          <p:nvPr/>
        </p:nvSpPr>
        <p:spPr>
          <a:xfrm>
            <a:off x="5569185" y="1998137"/>
            <a:ext cx="30033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Comparator high voltage threshold output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C09F04A-6FEE-42F0-989A-939FE2DDAA15}"/>
              </a:ext>
            </a:extLst>
          </p:cNvPr>
          <p:cNvCxnSpPr>
            <a:cxnSpLocks/>
          </p:cNvCxnSpPr>
          <p:nvPr/>
        </p:nvCxnSpPr>
        <p:spPr>
          <a:xfrm flipH="1">
            <a:off x="3535680" y="2352020"/>
            <a:ext cx="23926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1B3A2-DA93-4B46-9953-37C53FFF4DFC}"/>
              </a:ext>
            </a:extLst>
          </p:cNvPr>
          <p:cNvSpPr/>
          <p:nvPr/>
        </p:nvSpPr>
        <p:spPr>
          <a:xfrm>
            <a:off x="6117825" y="2254657"/>
            <a:ext cx="30033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Blanking cap </a:t>
            </a:r>
            <a:r>
              <a:rPr lang="ko-KR" altLang="en-US" sz="1100" dirty="0">
                <a:solidFill>
                  <a:srgbClr val="FF0000"/>
                </a:solidFill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1950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59004E03-7609-4D33-840B-124E617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1" y="136527"/>
            <a:ext cx="7161700" cy="619615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Clock tree diagram</a:t>
            </a:r>
            <a:endParaRPr lang="ko-KR" altLang="en-US" dirty="0">
              <a:latin typeface="+mn-lt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B3E45A-C978-4DC1-8E6E-BE8BB131844D}"/>
              </a:ext>
            </a:extLst>
          </p:cNvPr>
          <p:cNvGrpSpPr/>
          <p:nvPr/>
        </p:nvGrpSpPr>
        <p:grpSpPr>
          <a:xfrm>
            <a:off x="357924" y="949836"/>
            <a:ext cx="9190152" cy="5430978"/>
            <a:chOff x="422069" y="913977"/>
            <a:chExt cx="9190152" cy="543097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4325C79-FFBA-4554-90CF-2A3731100359}"/>
                </a:ext>
              </a:extLst>
            </p:cNvPr>
            <p:cNvGrpSpPr/>
            <p:nvPr/>
          </p:nvGrpSpPr>
          <p:grpSpPr>
            <a:xfrm>
              <a:off x="472678" y="980476"/>
              <a:ext cx="441061" cy="376791"/>
              <a:chOff x="8659906" y="1658197"/>
              <a:chExt cx="403861" cy="376791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30F2390-51BB-4122-B816-44FA4A6897C4}"/>
                  </a:ext>
                </a:extLst>
              </p:cNvPr>
              <p:cNvSpPr/>
              <p:nvPr/>
            </p:nvSpPr>
            <p:spPr>
              <a:xfrm>
                <a:off x="8659906" y="1658197"/>
                <a:ext cx="376791" cy="37679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167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0F64B3-B426-448A-997B-286AA3FF955B}"/>
                  </a:ext>
                </a:extLst>
              </p:cNvPr>
              <p:cNvSpPr txBox="1"/>
              <p:nvPr/>
            </p:nvSpPr>
            <p:spPr>
              <a:xfrm rot="5400000">
                <a:off x="8749376" y="1623922"/>
                <a:ext cx="251992" cy="3767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S</a:t>
                </a:r>
                <a:endParaRPr lang="ko-KR" altLang="en-US" sz="2400" b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A3E3BD-3F99-4BFD-8AE7-710118F1ECA5}"/>
                </a:ext>
              </a:extLst>
            </p:cNvPr>
            <p:cNvSpPr txBox="1"/>
            <p:nvPr/>
          </p:nvSpPr>
          <p:spPr>
            <a:xfrm>
              <a:off x="422069" y="1324874"/>
              <a:ext cx="598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/>
                <a:t>20MHz</a:t>
              </a:r>
              <a:endParaRPr lang="ko-KR" altLang="en-US" sz="1100" b="1" i="1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6F047D4-316D-446A-9DBF-6EBE85455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046" y="1601449"/>
              <a:ext cx="0" cy="224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820C6B2-5ECA-4371-A250-D624002D2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2741" y="1168871"/>
              <a:ext cx="13550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EF60A94-140D-4B23-AA6A-0DB3A556610F}"/>
                </a:ext>
              </a:extLst>
            </p:cNvPr>
            <p:cNvSpPr/>
            <p:nvPr/>
          </p:nvSpPr>
          <p:spPr>
            <a:xfrm>
              <a:off x="1177252" y="1137878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27" name="순서도: 수동 연산 26">
              <a:extLst>
                <a:ext uri="{FF2B5EF4-FFF2-40B4-BE49-F238E27FC236}">
                  <a16:creationId xmlns:a16="http://schemas.microsoft.com/office/drawing/2014/main" id="{FDAF40B3-183A-47B4-8BF3-539D039C12CD}"/>
                </a:ext>
              </a:extLst>
            </p:cNvPr>
            <p:cNvSpPr/>
            <p:nvPr/>
          </p:nvSpPr>
          <p:spPr>
            <a:xfrm rot="16200000">
              <a:off x="2120238" y="1147360"/>
              <a:ext cx="648000" cy="353677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4F508F7-0F27-4524-9612-FFF0D13B2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7527" y="1825217"/>
              <a:ext cx="35313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59F0396-B728-4037-880D-65F3B6C2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210" y="1161101"/>
              <a:ext cx="0" cy="38783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9D1F939-5329-4573-914D-5ED0261E6110}"/>
                </a:ext>
              </a:extLst>
            </p:cNvPr>
            <p:cNvCxnSpPr>
              <a:cxnSpLocks/>
            </p:cNvCxnSpPr>
            <p:nvPr/>
          </p:nvCxnSpPr>
          <p:spPr>
            <a:xfrm>
              <a:off x="2001014" y="1455678"/>
              <a:ext cx="2329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B9FE8B-941E-4828-A8DA-0D07BBA097BA}"/>
                </a:ext>
              </a:extLst>
            </p:cNvPr>
            <p:cNvSpPr txBox="1"/>
            <p:nvPr/>
          </p:nvSpPr>
          <p:spPr>
            <a:xfrm>
              <a:off x="1757871" y="1326617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/>
                <a:t>0</a:t>
              </a:r>
              <a:endParaRPr lang="ko-KR" altLang="en-US" sz="1100" b="1" i="1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B4F695D-6EA6-43B2-88DD-82612F4A5543}"/>
                </a:ext>
              </a:extLst>
            </p:cNvPr>
            <p:cNvGrpSpPr/>
            <p:nvPr/>
          </p:nvGrpSpPr>
          <p:grpSpPr>
            <a:xfrm>
              <a:off x="1477496" y="1720402"/>
              <a:ext cx="603101" cy="427454"/>
              <a:chOff x="1742238" y="1792120"/>
              <a:chExt cx="603101" cy="427454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EE6410AD-CE5D-4613-B78B-C51609044C2F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CC05869-9B7C-4805-8790-D9CCB89620D3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순서도: 병합 19">
                  <a:extLst>
                    <a:ext uri="{FF2B5EF4-FFF2-40B4-BE49-F238E27FC236}">
                      <a16:creationId xmlns:a16="http://schemas.microsoft.com/office/drawing/2014/main" id="{8704FAFC-EF05-4C13-AF6D-B77B4259BE51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3961F98-D0C7-486B-B732-B4F6528857FD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53996541-FF48-471C-A694-57A357E97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723" y="1896935"/>
                <a:ext cx="1556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F37E5D6D-7657-4147-9282-6A835157B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723" y="1792120"/>
                <a:ext cx="0" cy="1117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844A1123-B718-4511-A32A-1F8B4EC18E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238" y="1792333"/>
                <a:ext cx="1409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82FD06A-AE20-49AA-B460-988D490E8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1077" y="1321717"/>
              <a:ext cx="187856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C3330E-2875-473F-A3A0-541FDECFEB12}"/>
                </a:ext>
              </a:extLst>
            </p:cNvPr>
            <p:cNvSpPr txBox="1"/>
            <p:nvPr/>
          </p:nvSpPr>
          <p:spPr>
            <a:xfrm>
              <a:off x="2718384" y="976788"/>
              <a:ext cx="17604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0000"/>
                  </a:solidFill>
                </a:rPr>
                <a:t>w_ext_ck_pcmCap_20MHz</a:t>
              </a:r>
              <a:endParaRPr lang="ko-KR" altLang="en-US" sz="11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A110E9-BCEA-4E0D-BC6C-FB44940796F9}"/>
                </a:ext>
              </a:extLst>
            </p:cNvPr>
            <p:cNvSpPr txBox="1"/>
            <p:nvPr/>
          </p:nvSpPr>
          <p:spPr>
            <a:xfrm>
              <a:off x="2270953" y="1347354"/>
              <a:ext cx="3465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/>
                <a:t>EN</a:t>
              </a:r>
              <a:endParaRPr lang="ko-KR" altLang="en-US" sz="1100" b="1" i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CBEC95-81BF-4C23-8E57-72A40F5A0CF0}"/>
                </a:ext>
              </a:extLst>
            </p:cNvPr>
            <p:cNvSpPr txBox="1"/>
            <p:nvPr/>
          </p:nvSpPr>
          <p:spPr>
            <a:xfrm>
              <a:off x="1175532" y="913977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err="1"/>
                <a:t>mainClk</a:t>
              </a:r>
              <a:endParaRPr lang="ko-KR" altLang="en-US" sz="1100" b="1" i="1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9D42773-1773-41FE-BF96-EF06ECA54DAB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208245" y="2034218"/>
              <a:ext cx="492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A58957-DEA8-40F3-8801-E6C18BAC0ED0}"/>
                </a:ext>
              </a:extLst>
            </p:cNvPr>
            <p:cNvGrpSpPr/>
            <p:nvPr/>
          </p:nvGrpSpPr>
          <p:grpSpPr>
            <a:xfrm>
              <a:off x="2037256" y="2266992"/>
              <a:ext cx="570747" cy="448589"/>
              <a:chOff x="1965899" y="1795286"/>
              <a:chExt cx="552717" cy="4308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8EA6F8C-1B48-439F-A0DB-93DAF73E49CD}"/>
                  </a:ext>
                </a:extLst>
              </p:cNvPr>
              <p:cNvSpPr/>
              <p:nvPr/>
            </p:nvSpPr>
            <p:spPr>
              <a:xfrm>
                <a:off x="1965899" y="1795287"/>
                <a:ext cx="552717" cy="424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BC7E8A-618E-42C3-A8B3-903BD924C7B6}"/>
                  </a:ext>
                </a:extLst>
              </p:cNvPr>
              <p:cNvSpPr txBox="1"/>
              <p:nvPr/>
            </p:nvSpPr>
            <p:spPr>
              <a:xfrm>
                <a:off x="2023068" y="1795286"/>
                <a:ext cx="4443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i="1" dirty="0" err="1"/>
                  <a:t>Div</a:t>
                </a:r>
                <a:endParaRPr lang="en-US" altLang="ko-KR" sz="1100" b="1" i="1" dirty="0"/>
              </a:p>
              <a:p>
                <a:pPr algn="ctr"/>
                <a:r>
                  <a:rPr lang="en-US" altLang="ko-KR" sz="1100" b="1" i="1" dirty="0"/>
                  <a:t>(÷2)</a:t>
                </a:r>
                <a:endParaRPr lang="ko-KR" altLang="en-US" sz="1100" b="1" i="1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D8BBF52-98A4-43B7-A658-00CBC21024B7}"/>
                </a:ext>
              </a:extLst>
            </p:cNvPr>
            <p:cNvGrpSpPr/>
            <p:nvPr/>
          </p:nvGrpSpPr>
          <p:grpSpPr>
            <a:xfrm>
              <a:off x="2037255" y="2974921"/>
              <a:ext cx="570747" cy="441719"/>
              <a:chOff x="1965899" y="1795286"/>
              <a:chExt cx="552717" cy="42428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B8485F6-F99C-437A-9CA6-28BB47B4E978}"/>
                  </a:ext>
                </a:extLst>
              </p:cNvPr>
              <p:cNvSpPr/>
              <p:nvPr/>
            </p:nvSpPr>
            <p:spPr>
              <a:xfrm>
                <a:off x="1965899" y="1795287"/>
                <a:ext cx="552717" cy="424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105B8B0-A668-4510-AE6A-FDB4E744CF0C}"/>
                  </a:ext>
                </a:extLst>
              </p:cNvPr>
              <p:cNvSpPr txBox="1"/>
              <p:nvPr/>
            </p:nvSpPr>
            <p:spPr>
              <a:xfrm>
                <a:off x="1995159" y="1795286"/>
                <a:ext cx="500172" cy="41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i="1" dirty="0" err="1"/>
                  <a:t>Div</a:t>
                </a:r>
                <a:endParaRPr lang="en-US" altLang="ko-KR" sz="1100" b="1" i="1" dirty="0"/>
              </a:p>
              <a:p>
                <a:pPr algn="ctr"/>
                <a:r>
                  <a:rPr lang="en-US" altLang="ko-KR" sz="1100" b="1" i="1" dirty="0"/>
                  <a:t>(÷10)</a:t>
                </a:r>
                <a:endParaRPr lang="ko-KR" altLang="en-US" sz="1100" b="1" i="1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3967CB7-14C1-4333-AB2B-F483A44F3137}"/>
                </a:ext>
              </a:extLst>
            </p:cNvPr>
            <p:cNvGrpSpPr/>
            <p:nvPr/>
          </p:nvGrpSpPr>
          <p:grpSpPr>
            <a:xfrm>
              <a:off x="2049622" y="3914520"/>
              <a:ext cx="570747" cy="441719"/>
              <a:chOff x="1965899" y="1795286"/>
              <a:chExt cx="552717" cy="424288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227C7B6-9800-4DEC-BC0C-53BBD1A1051A}"/>
                  </a:ext>
                </a:extLst>
              </p:cNvPr>
              <p:cNvSpPr/>
              <p:nvPr/>
            </p:nvSpPr>
            <p:spPr>
              <a:xfrm>
                <a:off x="1965899" y="1795287"/>
                <a:ext cx="552717" cy="424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6AA25EB-CAD3-42DE-A8DC-6783F80D59CE}"/>
                  </a:ext>
                </a:extLst>
              </p:cNvPr>
              <p:cNvSpPr txBox="1"/>
              <p:nvPr/>
            </p:nvSpPr>
            <p:spPr>
              <a:xfrm>
                <a:off x="2030087" y="1795286"/>
                <a:ext cx="430316" cy="41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i="1" dirty="0" err="1"/>
                  <a:t>Div</a:t>
                </a:r>
                <a:endParaRPr lang="en-US" altLang="ko-KR" sz="1100" b="1" i="1" dirty="0"/>
              </a:p>
              <a:p>
                <a:pPr algn="ctr"/>
                <a:r>
                  <a:rPr lang="en-US" altLang="ko-KR" sz="1100" b="1" i="1" dirty="0"/>
                  <a:t>(÷2)</a:t>
                </a:r>
                <a:endParaRPr lang="ko-KR" altLang="en-US" sz="1100" b="1" i="1" dirty="0"/>
              </a:p>
            </p:txBody>
          </p: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43FED8E0-750E-40AB-9B2D-DF5134096C15}"/>
                </a:ext>
              </a:extLst>
            </p:cNvPr>
            <p:cNvCxnSpPr>
              <a:cxnSpLocks/>
            </p:cNvCxnSpPr>
            <p:nvPr/>
          </p:nvCxnSpPr>
          <p:spPr>
            <a:xfrm>
              <a:off x="1217210" y="2501803"/>
              <a:ext cx="8139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F566D68-F6DF-4BB3-8B8E-B7B6297A8A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38" y="3199386"/>
              <a:ext cx="7943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0F0CDA4-7C7B-4BE0-9A74-282280D39119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1217210" y="4140367"/>
              <a:ext cx="8324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순서도: 병합 93">
              <a:extLst>
                <a:ext uri="{FF2B5EF4-FFF2-40B4-BE49-F238E27FC236}">
                  <a16:creationId xmlns:a16="http://schemas.microsoft.com/office/drawing/2014/main" id="{BD00EB36-3459-4FE8-8912-1C2D0670D2AC}"/>
                </a:ext>
              </a:extLst>
            </p:cNvPr>
            <p:cNvSpPr/>
            <p:nvPr/>
          </p:nvSpPr>
          <p:spPr>
            <a:xfrm rot="16200000">
              <a:off x="2032933" y="2463013"/>
              <a:ext cx="108483" cy="91021"/>
            </a:xfrm>
            <a:prstGeom prst="flowChartMer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5" name="순서도: 병합 94">
              <a:extLst>
                <a:ext uri="{FF2B5EF4-FFF2-40B4-BE49-F238E27FC236}">
                  <a16:creationId xmlns:a16="http://schemas.microsoft.com/office/drawing/2014/main" id="{B65E5A51-8038-4EDC-8439-2D695F75CAAA}"/>
                </a:ext>
              </a:extLst>
            </p:cNvPr>
            <p:cNvSpPr/>
            <p:nvPr/>
          </p:nvSpPr>
          <p:spPr>
            <a:xfrm rot="16200000">
              <a:off x="2028524" y="3148555"/>
              <a:ext cx="108483" cy="91021"/>
            </a:xfrm>
            <a:prstGeom prst="flowChartMer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6" name="순서도: 병합 95">
              <a:extLst>
                <a:ext uri="{FF2B5EF4-FFF2-40B4-BE49-F238E27FC236}">
                  <a16:creationId xmlns:a16="http://schemas.microsoft.com/office/drawing/2014/main" id="{155F90BD-E62D-49FF-8283-3BD018BE448B}"/>
                </a:ext>
              </a:extLst>
            </p:cNvPr>
            <p:cNvSpPr/>
            <p:nvPr/>
          </p:nvSpPr>
          <p:spPr>
            <a:xfrm rot="16200000">
              <a:off x="2040891" y="4094857"/>
              <a:ext cx="108483" cy="91021"/>
            </a:xfrm>
            <a:prstGeom prst="flowChartMer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3FD8CEF-203E-47C4-BFCB-183A0A86456D}"/>
                </a:ext>
              </a:extLst>
            </p:cNvPr>
            <p:cNvSpPr/>
            <p:nvPr/>
          </p:nvSpPr>
          <p:spPr>
            <a:xfrm>
              <a:off x="1184872" y="2001885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D2E03EB2-A8E4-413A-803B-37FB55AA0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7523" y="2501808"/>
              <a:ext cx="2818702" cy="1"/>
            </a:xfrm>
            <a:prstGeom prst="straightConnector1">
              <a:avLst/>
            </a:prstGeom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13E8AF-A844-46B7-B50F-30F36BC0FA72}"/>
                </a:ext>
              </a:extLst>
            </p:cNvPr>
            <p:cNvSpPr txBox="1"/>
            <p:nvPr/>
          </p:nvSpPr>
          <p:spPr>
            <a:xfrm>
              <a:off x="2625622" y="2228957"/>
              <a:ext cx="17540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FF00FF"/>
                  </a:solidFill>
                </a:rPr>
                <a:t>w_ext</a:t>
              </a:r>
              <a:r>
                <a:rPr lang="en-US" altLang="ko-KR" sz="1100" b="1" i="1" dirty="0">
                  <a:solidFill>
                    <a:srgbClr val="FF00FF"/>
                  </a:solidFill>
                </a:rPr>
                <a:t>_ ck_ refGen_10MHz</a:t>
              </a:r>
              <a:endParaRPr lang="ko-KR" altLang="en-US" sz="1100" b="1" i="1" dirty="0">
                <a:solidFill>
                  <a:srgbClr val="FF00FF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E42BF69-D70B-48A6-A29D-CED1EE466EFF}"/>
                </a:ext>
              </a:extLst>
            </p:cNvPr>
            <p:cNvSpPr txBox="1"/>
            <p:nvPr/>
          </p:nvSpPr>
          <p:spPr>
            <a:xfrm>
              <a:off x="2625622" y="2920679"/>
              <a:ext cx="1418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00FF"/>
                  </a:solidFill>
                </a:rPr>
                <a:t>w_ext_ck_cell_2MHz</a:t>
              </a:r>
              <a:endParaRPr lang="ko-KR" altLang="en-US" sz="1100" b="1" i="1" dirty="0">
                <a:solidFill>
                  <a:srgbClr val="FF00FF"/>
                </a:solidFill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D353A7D-2103-4F28-955A-3CA8D922F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8104" y="4134020"/>
              <a:ext cx="2795971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8E70FED-24A6-4D8B-A6D4-04BAF8E20D75}"/>
                </a:ext>
              </a:extLst>
            </p:cNvPr>
            <p:cNvSpPr txBox="1"/>
            <p:nvPr/>
          </p:nvSpPr>
          <p:spPr>
            <a:xfrm>
              <a:off x="2918517" y="3870666"/>
              <a:ext cx="1459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B050"/>
                  </a:solidFill>
                </a:rPr>
                <a:t>w_ext_ck_i2c_10MHz</a:t>
              </a:r>
              <a:endParaRPr lang="ko-KR" altLang="en-US" sz="1100" b="1" i="1" dirty="0">
                <a:solidFill>
                  <a:srgbClr val="00B050"/>
                </a:solidFill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0868B60-5670-43AC-8236-0BE6E5F82BAF}"/>
                </a:ext>
              </a:extLst>
            </p:cNvPr>
            <p:cNvGrpSpPr/>
            <p:nvPr/>
          </p:nvGrpSpPr>
          <p:grpSpPr>
            <a:xfrm>
              <a:off x="5930469" y="2228957"/>
              <a:ext cx="603101" cy="427454"/>
              <a:chOff x="1742238" y="1792120"/>
              <a:chExt cx="603101" cy="427454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4441C013-27FF-4E5A-B0BC-895ED0FCAFAE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38D48542-2B7D-4D3D-B160-67DBDD1111B0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123" name="순서도: 병합 122">
                  <a:extLst>
                    <a:ext uri="{FF2B5EF4-FFF2-40B4-BE49-F238E27FC236}">
                      <a16:creationId xmlns:a16="http://schemas.microsoft.com/office/drawing/2014/main" id="{C27994DB-189C-432B-9F9F-D2E77DE817FF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ADCE713-5723-4C7E-AAE8-FF794FFEB78D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>
                      <a:solidFill>
                        <a:srgbClr val="FF00FF"/>
                      </a:solidFill>
                    </a:rPr>
                    <a:t>FF</a:t>
                  </a:r>
                  <a:endParaRPr lang="ko-KR" altLang="en-US" sz="1100" b="1" i="1" dirty="0">
                    <a:solidFill>
                      <a:srgbClr val="FF00FF"/>
                    </a:solidFill>
                  </a:endParaRPr>
                </a:p>
              </p:txBody>
            </p:sp>
          </p:grp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4E96AAE3-8C4B-4889-9F48-69663FF44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723" y="1896935"/>
                <a:ext cx="155691" cy="0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E3ADC18B-1BFB-4869-820F-B9A55FF6E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723" y="1792120"/>
                <a:ext cx="0" cy="111714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FDEA2C0E-AFA9-4F6A-9D22-3A3EAF9C7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238" y="1792333"/>
                <a:ext cx="140970" cy="0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9C067C9-D5D8-470C-88F6-04FBEC6186CA}"/>
                </a:ext>
              </a:extLst>
            </p:cNvPr>
            <p:cNvSpPr txBox="1"/>
            <p:nvPr/>
          </p:nvSpPr>
          <p:spPr>
            <a:xfrm>
              <a:off x="6572590" y="2072162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9933FF"/>
                  </a:solidFill>
                </a:rPr>
                <a:t>w_refClk</a:t>
              </a:r>
              <a:endParaRPr lang="ko-KR" altLang="en-US" sz="1100" b="1" i="1" dirty="0">
                <a:solidFill>
                  <a:srgbClr val="9933FF"/>
                </a:solidFill>
              </a:endParaRPr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CCD94C78-16CF-49FA-8427-F93C1AB4B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8002" y="3196709"/>
              <a:ext cx="1897490" cy="1"/>
            </a:xfrm>
            <a:prstGeom prst="straightConnector1">
              <a:avLst/>
            </a:prstGeom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58A2ADEA-DD09-41DF-9BC5-645F1B9A1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6141" y="2338663"/>
              <a:ext cx="766362" cy="1"/>
            </a:xfrm>
            <a:prstGeom prst="straightConnector1">
              <a:avLst/>
            </a:prstGeom>
            <a:ln w="19050">
              <a:solidFill>
                <a:srgbClr val="9933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BF17531-969B-4F37-BC3E-98C468436D86}"/>
                </a:ext>
              </a:extLst>
            </p:cNvPr>
            <p:cNvSpPr txBox="1"/>
            <p:nvPr/>
          </p:nvSpPr>
          <p:spPr>
            <a:xfrm>
              <a:off x="5809083" y="1994538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00FF"/>
                  </a:solidFill>
                </a:rPr>
                <a:t>Din</a:t>
              </a:r>
              <a:endParaRPr lang="ko-KR" altLang="en-US" sz="1100" b="1" i="1" dirty="0">
                <a:solidFill>
                  <a:srgbClr val="FF00FF"/>
                </a:solidFill>
              </a:endParaRP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B67BD7DB-BBD4-4981-95D0-B5F8E9B1E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5168" y="4519703"/>
              <a:ext cx="0" cy="22410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순서도: 수동 연산 148">
              <a:extLst>
                <a:ext uri="{FF2B5EF4-FFF2-40B4-BE49-F238E27FC236}">
                  <a16:creationId xmlns:a16="http://schemas.microsoft.com/office/drawing/2014/main" id="{02D587CD-147D-439D-B52D-49F6BDE155C4}"/>
                </a:ext>
              </a:extLst>
            </p:cNvPr>
            <p:cNvSpPr/>
            <p:nvPr/>
          </p:nvSpPr>
          <p:spPr>
            <a:xfrm rot="16200000">
              <a:off x="5293360" y="4065614"/>
              <a:ext cx="648000" cy="353677"/>
            </a:xfrm>
            <a:prstGeom prst="flowChartManualOperation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41F1AF1F-B2CC-452B-9962-30872F143B5D}"/>
                </a:ext>
              </a:extLst>
            </p:cNvPr>
            <p:cNvCxnSpPr>
              <a:cxnSpLocks/>
            </p:cNvCxnSpPr>
            <p:nvPr/>
          </p:nvCxnSpPr>
          <p:spPr>
            <a:xfrm>
              <a:off x="5174136" y="4373932"/>
              <a:ext cx="232984" cy="1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8B97D2A-25DE-4DC9-945A-37F8AF9C0135}"/>
                </a:ext>
              </a:extLst>
            </p:cNvPr>
            <p:cNvSpPr txBox="1"/>
            <p:nvPr/>
          </p:nvSpPr>
          <p:spPr>
            <a:xfrm>
              <a:off x="4930993" y="4250427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0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0F9ED65-8FC0-4409-9098-FD6E953FA89D}"/>
                </a:ext>
              </a:extLst>
            </p:cNvPr>
            <p:cNvSpPr txBox="1"/>
            <p:nvPr/>
          </p:nvSpPr>
          <p:spPr>
            <a:xfrm>
              <a:off x="5444075" y="4265608"/>
              <a:ext cx="3465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EN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9F05DD0B-C2E7-49CD-AC65-8AB378EE9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754" y="4226374"/>
              <a:ext cx="345060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F9C39EB-1293-4B74-9516-5F06CA49B297}"/>
                </a:ext>
              </a:extLst>
            </p:cNvPr>
            <p:cNvSpPr/>
            <p:nvPr/>
          </p:nvSpPr>
          <p:spPr>
            <a:xfrm>
              <a:off x="6144813" y="3955320"/>
              <a:ext cx="1037449" cy="582161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A672203-6964-4D40-BEBF-CFC8C4756F57}"/>
                </a:ext>
              </a:extLst>
            </p:cNvPr>
            <p:cNvSpPr txBox="1"/>
            <p:nvPr/>
          </p:nvSpPr>
          <p:spPr>
            <a:xfrm>
              <a:off x="6306050" y="4129963"/>
              <a:ext cx="10180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B050"/>
                  </a:solidFill>
                </a:rPr>
                <a:t>Domain 3</a:t>
              </a:r>
              <a:endParaRPr lang="ko-KR" altLang="en-US" sz="11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50DA52C-AE39-4435-8F0E-9F90383D9E1F}"/>
                </a:ext>
              </a:extLst>
            </p:cNvPr>
            <p:cNvSpPr txBox="1"/>
            <p:nvPr/>
          </p:nvSpPr>
          <p:spPr>
            <a:xfrm>
              <a:off x="5060146" y="4717847"/>
              <a:ext cx="1143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0000FF"/>
                  </a:solidFill>
                </a:rPr>
                <a:t>i_reset_guard_n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E0F9D856-AB60-436A-99B4-64B4D77B5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184" y="3560939"/>
              <a:ext cx="0" cy="22410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순서도: 수동 연산 164">
              <a:extLst>
                <a:ext uri="{FF2B5EF4-FFF2-40B4-BE49-F238E27FC236}">
                  <a16:creationId xmlns:a16="http://schemas.microsoft.com/office/drawing/2014/main" id="{62BA119B-6264-4755-B729-AE6F5DBD7E7C}"/>
                </a:ext>
              </a:extLst>
            </p:cNvPr>
            <p:cNvSpPr/>
            <p:nvPr/>
          </p:nvSpPr>
          <p:spPr>
            <a:xfrm rot="16200000">
              <a:off x="4382376" y="3106850"/>
              <a:ext cx="648000" cy="353677"/>
            </a:xfrm>
            <a:prstGeom prst="flowChartManualOperation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B3D834D1-9ABE-48D7-BFF2-90A7F4336169}"/>
                </a:ext>
              </a:extLst>
            </p:cNvPr>
            <p:cNvCxnSpPr>
              <a:cxnSpLocks/>
            </p:cNvCxnSpPr>
            <p:nvPr/>
          </p:nvCxnSpPr>
          <p:spPr>
            <a:xfrm>
              <a:off x="4263152" y="3415168"/>
              <a:ext cx="232984" cy="1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F0E2FA1-700C-413F-BF86-C4FFE6EA0A60}"/>
                </a:ext>
              </a:extLst>
            </p:cNvPr>
            <p:cNvSpPr txBox="1"/>
            <p:nvPr/>
          </p:nvSpPr>
          <p:spPr>
            <a:xfrm>
              <a:off x="4020009" y="3286107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0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CB4EC10-39FA-4CD3-9E13-EE1FF7F256F8}"/>
                </a:ext>
              </a:extLst>
            </p:cNvPr>
            <p:cNvSpPr txBox="1"/>
            <p:nvPr/>
          </p:nvSpPr>
          <p:spPr>
            <a:xfrm>
              <a:off x="4533091" y="3306844"/>
              <a:ext cx="3465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EN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3ED9E696-B8C0-4AE6-89BB-69B78FE2A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9661" y="3267612"/>
              <a:ext cx="2432842" cy="1"/>
            </a:xfrm>
            <a:prstGeom prst="straightConnector1">
              <a:avLst/>
            </a:prstGeom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EC3F0684-A606-4899-BD33-38737916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875" y="2850025"/>
              <a:ext cx="0" cy="22410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순서도: 수동 연산 177">
              <a:extLst>
                <a:ext uri="{FF2B5EF4-FFF2-40B4-BE49-F238E27FC236}">
                  <a16:creationId xmlns:a16="http://schemas.microsoft.com/office/drawing/2014/main" id="{0FCB9B13-7C47-4751-8EDC-3F961A27FAFA}"/>
                </a:ext>
              </a:extLst>
            </p:cNvPr>
            <p:cNvSpPr/>
            <p:nvPr/>
          </p:nvSpPr>
          <p:spPr>
            <a:xfrm rot="16200000">
              <a:off x="5316067" y="2395936"/>
              <a:ext cx="648000" cy="353677"/>
            </a:xfrm>
            <a:prstGeom prst="flowChartManualOperation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0B62CF3B-7FA5-4931-91B1-644A40410019}"/>
                </a:ext>
              </a:extLst>
            </p:cNvPr>
            <p:cNvCxnSpPr>
              <a:cxnSpLocks/>
            </p:cNvCxnSpPr>
            <p:nvPr/>
          </p:nvCxnSpPr>
          <p:spPr>
            <a:xfrm>
              <a:off x="5196843" y="2704254"/>
              <a:ext cx="232984" cy="1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2B939A1-E94F-4DE6-BE90-7BD0071AFCAC}"/>
                </a:ext>
              </a:extLst>
            </p:cNvPr>
            <p:cNvSpPr txBox="1"/>
            <p:nvPr/>
          </p:nvSpPr>
          <p:spPr>
            <a:xfrm>
              <a:off x="4953700" y="2575193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0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1F8BA0E-C554-427F-B8B4-144669400EDC}"/>
                </a:ext>
              </a:extLst>
            </p:cNvPr>
            <p:cNvSpPr txBox="1"/>
            <p:nvPr/>
          </p:nvSpPr>
          <p:spPr>
            <a:xfrm>
              <a:off x="5466782" y="2595930"/>
              <a:ext cx="3465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EN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0914122B-C696-4D24-A701-C621CE6FC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3352" y="2556696"/>
              <a:ext cx="345060" cy="1"/>
            </a:xfrm>
            <a:prstGeom prst="straightConnector1">
              <a:avLst/>
            </a:prstGeom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8C73948A-5805-4342-BC7E-60661C006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685" y="1716125"/>
              <a:ext cx="0" cy="22410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순서도: 수동 연산 183">
              <a:extLst>
                <a:ext uri="{FF2B5EF4-FFF2-40B4-BE49-F238E27FC236}">
                  <a16:creationId xmlns:a16="http://schemas.microsoft.com/office/drawing/2014/main" id="{446D8134-47B8-4DCD-B76C-BBEEB7F7C4A7}"/>
                </a:ext>
              </a:extLst>
            </p:cNvPr>
            <p:cNvSpPr/>
            <p:nvPr/>
          </p:nvSpPr>
          <p:spPr>
            <a:xfrm rot="16200000">
              <a:off x="4385877" y="1262036"/>
              <a:ext cx="648000" cy="353677"/>
            </a:xfrm>
            <a:prstGeom prst="flowChartManualOperation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B6DCCCFC-6B40-40B4-8B90-8C07E0D9387D}"/>
                </a:ext>
              </a:extLst>
            </p:cNvPr>
            <p:cNvCxnSpPr>
              <a:cxnSpLocks/>
            </p:cNvCxnSpPr>
            <p:nvPr/>
          </p:nvCxnSpPr>
          <p:spPr>
            <a:xfrm>
              <a:off x="4266653" y="1570354"/>
              <a:ext cx="232984" cy="1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B6B4311-D6A3-4F7F-BCCF-490475C5A52A}"/>
                </a:ext>
              </a:extLst>
            </p:cNvPr>
            <p:cNvSpPr txBox="1"/>
            <p:nvPr/>
          </p:nvSpPr>
          <p:spPr>
            <a:xfrm>
              <a:off x="4023510" y="1441293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0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54D01C8-67E2-439E-8850-C0A6E0FB3B6D}"/>
                </a:ext>
              </a:extLst>
            </p:cNvPr>
            <p:cNvSpPr txBox="1"/>
            <p:nvPr/>
          </p:nvSpPr>
          <p:spPr>
            <a:xfrm>
              <a:off x="4536592" y="1462030"/>
              <a:ext cx="3465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EN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FAAFE30A-DAF9-4129-B9EB-DE98271DD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162" y="1422796"/>
              <a:ext cx="34506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1AE8D8A-8D9C-4D29-A1C6-B5F9A18DEF8E}"/>
                </a:ext>
              </a:extLst>
            </p:cNvPr>
            <p:cNvSpPr/>
            <p:nvPr/>
          </p:nvSpPr>
          <p:spPr>
            <a:xfrm>
              <a:off x="1184872" y="2479691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B1A7E856-5EFC-42D9-A44F-7D73961A845D}"/>
                </a:ext>
              </a:extLst>
            </p:cNvPr>
            <p:cNvSpPr/>
            <p:nvPr/>
          </p:nvSpPr>
          <p:spPr>
            <a:xfrm>
              <a:off x="1184872" y="3164820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4E167D91-30BC-4EE7-9A2C-A6198F4A4659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2902481" y="3199386"/>
              <a:ext cx="0" cy="2016227"/>
            </a:xfrm>
            <a:prstGeom prst="straightConnector1">
              <a:avLst/>
            </a:prstGeom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2FE47C4E-FD75-4E39-9C4F-12E822DAB691}"/>
                </a:ext>
              </a:extLst>
            </p:cNvPr>
            <p:cNvSpPr/>
            <p:nvPr/>
          </p:nvSpPr>
          <p:spPr>
            <a:xfrm>
              <a:off x="2872936" y="3171387"/>
              <a:ext cx="61986" cy="61986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216" name="순서도: 병합 215">
              <a:extLst>
                <a:ext uri="{FF2B5EF4-FFF2-40B4-BE49-F238E27FC236}">
                  <a16:creationId xmlns:a16="http://schemas.microsoft.com/office/drawing/2014/main" id="{93DB6FCB-473C-4DAD-9CAE-D9FDBB590216}"/>
                </a:ext>
              </a:extLst>
            </p:cNvPr>
            <p:cNvSpPr/>
            <p:nvPr/>
          </p:nvSpPr>
          <p:spPr>
            <a:xfrm>
              <a:off x="2780586" y="5215613"/>
              <a:ext cx="243790" cy="203770"/>
            </a:xfrm>
            <a:prstGeom prst="flowChartMer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B6E758EB-CD86-4A7C-AB44-9C65354F1281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81" y="5412461"/>
              <a:ext cx="0" cy="35224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A20824-ED1C-4235-A3EC-0A43F9BFC3E0}"/>
                </a:ext>
              </a:extLst>
            </p:cNvPr>
            <p:cNvSpPr txBox="1"/>
            <p:nvPr/>
          </p:nvSpPr>
          <p:spPr>
            <a:xfrm>
              <a:off x="2904556" y="5444468"/>
              <a:ext cx="840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0000FF"/>
                  </a:solidFill>
                </a:rPr>
                <a:t>reset_clock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6E447C25-6AFE-4044-9B3D-F961C6B5CACC}"/>
                </a:ext>
              </a:extLst>
            </p:cNvPr>
            <p:cNvCxnSpPr>
              <a:cxnSpLocks/>
            </p:cNvCxnSpPr>
            <p:nvPr/>
          </p:nvCxnSpPr>
          <p:spPr>
            <a:xfrm>
              <a:off x="5954525" y="2829773"/>
              <a:ext cx="1362570" cy="0"/>
            </a:xfrm>
            <a:prstGeom prst="straightConnector1">
              <a:avLst/>
            </a:prstGeom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156BFDF-38C0-4F3E-AE99-267935AEBAF3}"/>
                </a:ext>
              </a:extLst>
            </p:cNvPr>
            <p:cNvSpPr/>
            <p:nvPr/>
          </p:nvSpPr>
          <p:spPr>
            <a:xfrm>
              <a:off x="5923532" y="2537099"/>
              <a:ext cx="61986" cy="61986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14328E04-37CA-407F-BEC0-E6F85C8BEADB}"/>
                </a:ext>
              </a:extLst>
            </p:cNvPr>
            <p:cNvCxnSpPr>
              <a:cxnSpLocks/>
            </p:cNvCxnSpPr>
            <p:nvPr/>
          </p:nvCxnSpPr>
          <p:spPr>
            <a:xfrm>
              <a:off x="5956515" y="2556696"/>
              <a:ext cx="0" cy="280107"/>
            </a:xfrm>
            <a:prstGeom prst="straightConnector1">
              <a:avLst/>
            </a:prstGeom>
            <a:ln w="19050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AD88456E-11AB-47D7-BD29-1EB853889CCA}"/>
                </a:ext>
              </a:extLst>
            </p:cNvPr>
            <p:cNvSpPr/>
            <p:nvPr/>
          </p:nvSpPr>
          <p:spPr>
            <a:xfrm>
              <a:off x="7312503" y="2674061"/>
              <a:ext cx="1118171" cy="808280"/>
            </a:xfrm>
            <a:prstGeom prst="roundRect">
              <a:avLst/>
            </a:prstGeom>
            <a:noFill/>
            <a:ln w="19050">
              <a:solidFill>
                <a:srgbClr val="FF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rgbClr val="FF00FF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BB75C8F-DDF3-4556-AF4C-B0C3730E6377}"/>
                </a:ext>
              </a:extLst>
            </p:cNvPr>
            <p:cNvSpPr txBox="1"/>
            <p:nvPr/>
          </p:nvSpPr>
          <p:spPr>
            <a:xfrm>
              <a:off x="7502731" y="2951386"/>
              <a:ext cx="833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00FF"/>
                  </a:solidFill>
                </a:rPr>
                <a:t>Domain 2</a:t>
              </a:r>
              <a:endParaRPr lang="ko-KR" altLang="en-US" sz="1100" b="1" i="1" dirty="0">
                <a:solidFill>
                  <a:srgbClr val="FF00FF"/>
                </a:solidFill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3D56345-CD51-491C-91C0-691DE9855AF3}"/>
                </a:ext>
              </a:extLst>
            </p:cNvPr>
            <p:cNvSpPr/>
            <p:nvPr/>
          </p:nvSpPr>
          <p:spPr>
            <a:xfrm>
              <a:off x="5233987" y="1143441"/>
              <a:ext cx="1037449" cy="58216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B6C7C65-FCD5-4CE7-88B5-4A84172018CD}"/>
                </a:ext>
              </a:extLst>
            </p:cNvPr>
            <p:cNvSpPr txBox="1"/>
            <p:nvPr/>
          </p:nvSpPr>
          <p:spPr>
            <a:xfrm>
              <a:off x="5395224" y="1318084"/>
              <a:ext cx="758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0000"/>
                  </a:solidFill>
                </a:rPr>
                <a:t>Domain 1</a:t>
              </a:r>
              <a:endParaRPr lang="ko-KR" altLang="en-US" sz="11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6F60DBF-9FA8-4F23-BFB3-196694A46166}"/>
                </a:ext>
              </a:extLst>
            </p:cNvPr>
            <p:cNvSpPr txBox="1"/>
            <p:nvPr/>
          </p:nvSpPr>
          <p:spPr>
            <a:xfrm>
              <a:off x="4161409" y="3705186"/>
              <a:ext cx="1143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0000FF"/>
                  </a:solidFill>
                </a:rPr>
                <a:t>i_reset_guard_n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BFA4761-197C-49E0-96D9-928AD63F932C}"/>
                </a:ext>
              </a:extLst>
            </p:cNvPr>
            <p:cNvSpPr txBox="1"/>
            <p:nvPr/>
          </p:nvSpPr>
          <p:spPr>
            <a:xfrm>
              <a:off x="5128174" y="2983522"/>
              <a:ext cx="1143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0000FF"/>
                  </a:solidFill>
                </a:rPr>
                <a:t>i_reset_guard_n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FBB88CC-CA01-4AD8-B3BC-C664B6C52FE3}"/>
                </a:ext>
              </a:extLst>
            </p:cNvPr>
            <p:cNvSpPr txBox="1"/>
            <p:nvPr/>
          </p:nvSpPr>
          <p:spPr>
            <a:xfrm>
              <a:off x="4134556" y="1907853"/>
              <a:ext cx="1143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0000FF"/>
                  </a:solidFill>
                </a:rPr>
                <a:t>i_reset_guard_n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4BF5A2B9-BD73-4F89-A67D-867CF95F1528}"/>
                </a:ext>
              </a:extLst>
            </p:cNvPr>
            <p:cNvSpPr/>
            <p:nvPr/>
          </p:nvSpPr>
          <p:spPr>
            <a:xfrm>
              <a:off x="2505651" y="5762794"/>
              <a:ext cx="1037449" cy="582161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FE14171-3A60-4D5C-B964-F225AFDF8656}"/>
                </a:ext>
              </a:extLst>
            </p:cNvPr>
            <p:cNvSpPr txBox="1"/>
            <p:nvPr/>
          </p:nvSpPr>
          <p:spPr>
            <a:xfrm>
              <a:off x="2666888" y="5937437"/>
              <a:ext cx="10180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Domain 5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3D1C19C5-302A-440F-B40D-6A88E42D33E0}"/>
                </a:ext>
              </a:extLst>
            </p:cNvPr>
            <p:cNvGrpSpPr/>
            <p:nvPr/>
          </p:nvGrpSpPr>
          <p:grpSpPr>
            <a:xfrm>
              <a:off x="1649993" y="4833069"/>
              <a:ext cx="588624" cy="441719"/>
              <a:chOff x="1960233" y="1795286"/>
              <a:chExt cx="570029" cy="424288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6AA394FF-BF2F-41B5-B6E1-6CB3E0E5AE00}"/>
                  </a:ext>
                </a:extLst>
              </p:cNvPr>
              <p:cNvSpPr/>
              <p:nvPr/>
            </p:nvSpPr>
            <p:spPr>
              <a:xfrm>
                <a:off x="1965899" y="1795287"/>
                <a:ext cx="552717" cy="424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D3CD358-88C2-4823-A7F3-4C5864304813}"/>
                  </a:ext>
                </a:extLst>
              </p:cNvPr>
              <p:cNvSpPr txBox="1"/>
              <p:nvPr/>
            </p:nvSpPr>
            <p:spPr>
              <a:xfrm>
                <a:off x="1960233" y="1795286"/>
                <a:ext cx="570029" cy="41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b="1" i="1" dirty="0" err="1"/>
                  <a:t>Div</a:t>
                </a:r>
                <a:endParaRPr lang="en-US" altLang="ko-KR" sz="1100" b="1" i="1" dirty="0"/>
              </a:p>
              <a:p>
                <a:pPr algn="ctr"/>
                <a:r>
                  <a:rPr lang="en-US" altLang="ko-KR" sz="1100" b="1" i="1" dirty="0"/>
                  <a:t>(÷100)</a:t>
                </a:r>
                <a:endParaRPr lang="ko-KR" altLang="en-US" sz="1100" b="1" i="1" dirty="0"/>
              </a:p>
            </p:txBody>
          </p:sp>
        </p:grp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E2C00D30-949F-4DBE-97BB-1B1B76100DA7}"/>
                </a:ext>
              </a:extLst>
            </p:cNvPr>
            <p:cNvCxnSpPr>
              <a:cxnSpLocks/>
            </p:cNvCxnSpPr>
            <p:nvPr/>
          </p:nvCxnSpPr>
          <p:spPr>
            <a:xfrm>
              <a:off x="1217240" y="5039453"/>
              <a:ext cx="4238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77FFE47-CFB0-49F2-8C61-CF8B3C14347A}"/>
                </a:ext>
              </a:extLst>
            </p:cNvPr>
            <p:cNvSpPr/>
            <p:nvPr/>
          </p:nvSpPr>
          <p:spPr>
            <a:xfrm>
              <a:off x="1184770" y="4109374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11C52EF-4546-4EB6-9E43-307E573E2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878" y="5484889"/>
              <a:ext cx="0" cy="22410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순서도: 수동 연산 128">
              <a:extLst>
                <a:ext uri="{FF2B5EF4-FFF2-40B4-BE49-F238E27FC236}">
                  <a16:creationId xmlns:a16="http://schemas.microsoft.com/office/drawing/2014/main" id="{8D38B38A-9334-4A74-B465-3BC19A885687}"/>
                </a:ext>
              </a:extLst>
            </p:cNvPr>
            <p:cNvSpPr/>
            <p:nvPr/>
          </p:nvSpPr>
          <p:spPr>
            <a:xfrm rot="16200000">
              <a:off x="4301070" y="5030800"/>
              <a:ext cx="648000" cy="353677"/>
            </a:xfrm>
            <a:prstGeom prst="flowChartManualOperation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7EC6638C-804C-46B2-B3BE-1D6BF7D550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1846" y="5339118"/>
              <a:ext cx="232984" cy="1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B3DB203-F9A4-43FF-B08F-0019361D9A3F}"/>
                </a:ext>
              </a:extLst>
            </p:cNvPr>
            <p:cNvSpPr txBox="1"/>
            <p:nvPr/>
          </p:nvSpPr>
          <p:spPr>
            <a:xfrm>
              <a:off x="3938703" y="5215613"/>
              <a:ext cx="256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0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2969AB5-AA7D-4F2E-9001-582975119255}"/>
                </a:ext>
              </a:extLst>
            </p:cNvPr>
            <p:cNvSpPr txBox="1"/>
            <p:nvPr/>
          </p:nvSpPr>
          <p:spPr>
            <a:xfrm>
              <a:off x="4451785" y="5230794"/>
              <a:ext cx="3465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0000FF"/>
                  </a:solidFill>
                </a:rPr>
                <a:t>EN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88FCC1D6-25AC-4281-9295-B25BA9DAF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7464" y="5191560"/>
              <a:ext cx="345060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D1175-19B3-43C3-A691-00B3A7615571}"/>
                </a:ext>
              </a:extLst>
            </p:cNvPr>
            <p:cNvSpPr txBox="1"/>
            <p:nvPr/>
          </p:nvSpPr>
          <p:spPr>
            <a:xfrm>
              <a:off x="4067856" y="5713388"/>
              <a:ext cx="1143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0000FF"/>
                  </a:solidFill>
                </a:rPr>
                <a:t>i_reset_guard_n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E42F76DE-4CD8-4250-AE4B-E4D636BD1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187" y="5048474"/>
              <a:ext cx="2212043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C60BBE6F-E394-4BC3-A69B-101D2063BC23}"/>
                </a:ext>
              </a:extLst>
            </p:cNvPr>
            <p:cNvSpPr/>
            <p:nvPr/>
          </p:nvSpPr>
          <p:spPr>
            <a:xfrm>
              <a:off x="5179345" y="5040592"/>
              <a:ext cx="1037449" cy="582161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3734519-8FA3-4989-8979-630A48A8F47D}"/>
                </a:ext>
              </a:extLst>
            </p:cNvPr>
            <p:cNvSpPr txBox="1"/>
            <p:nvPr/>
          </p:nvSpPr>
          <p:spPr>
            <a:xfrm>
              <a:off x="5327108" y="5205490"/>
              <a:ext cx="10180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C000"/>
                  </a:solidFill>
                </a:rPr>
                <a:t>Domain 4</a:t>
              </a:r>
              <a:endParaRPr lang="ko-KR" altLang="en-US" sz="1100" b="1" i="1" dirty="0">
                <a:solidFill>
                  <a:srgbClr val="FFC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7421EF-A2A4-4327-96E2-6AD69FB0C6CC}"/>
                </a:ext>
              </a:extLst>
            </p:cNvPr>
            <p:cNvSpPr txBox="1"/>
            <p:nvPr/>
          </p:nvSpPr>
          <p:spPr>
            <a:xfrm>
              <a:off x="2894461" y="4785119"/>
              <a:ext cx="15808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C000"/>
                  </a:solidFill>
                </a:rPr>
                <a:t>w_ext_ck_slow_200kHz</a:t>
              </a:r>
              <a:endParaRPr lang="ko-KR" altLang="en-US" sz="1100" b="1" i="1" dirty="0">
                <a:solidFill>
                  <a:srgbClr val="FFC000"/>
                </a:solidFill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CCC50B33-E252-401E-903F-0E7FC36260AC}"/>
                </a:ext>
              </a:extLst>
            </p:cNvPr>
            <p:cNvSpPr/>
            <p:nvPr/>
          </p:nvSpPr>
          <p:spPr>
            <a:xfrm>
              <a:off x="7312503" y="1993468"/>
              <a:ext cx="1118171" cy="581604"/>
            </a:xfrm>
            <a:prstGeom prst="roundRect">
              <a:avLst/>
            </a:prstGeom>
            <a:noFill/>
            <a:ln w="19050">
              <a:solidFill>
                <a:srgbClr val="9933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rgbClr val="FF00FF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D7B1204-7C4F-48FB-855B-D07B98209B3B}"/>
                </a:ext>
              </a:extLst>
            </p:cNvPr>
            <p:cNvSpPr txBox="1"/>
            <p:nvPr/>
          </p:nvSpPr>
          <p:spPr>
            <a:xfrm>
              <a:off x="7502731" y="2149967"/>
              <a:ext cx="833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9933FF"/>
                  </a:solidFill>
                </a:rPr>
                <a:t>Domain 6</a:t>
              </a:r>
              <a:endParaRPr lang="ko-KR" altLang="en-US" sz="1100" b="1" i="1" dirty="0">
                <a:solidFill>
                  <a:srgbClr val="9933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63FA2BD-630B-4A78-AC96-76CFBCE37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1021" y="3966796"/>
              <a:ext cx="1981200" cy="23393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39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59004E03-7609-4D33-840B-124E617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1" y="136527"/>
            <a:ext cx="7161700" cy="619615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Reset tree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diagram</a:t>
            </a:r>
            <a:endParaRPr lang="ko-KR" altLang="en-US" dirty="0">
              <a:latin typeface="+mn-lt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6B0C6B0-AB36-4B7D-B751-2006DF9F4342}"/>
              </a:ext>
            </a:extLst>
          </p:cNvPr>
          <p:cNvSpPr txBox="1"/>
          <p:nvPr/>
        </p:nvSpPr>
        <p:spPr>
          <a:xfrm>
            <a:off x="2751915" y="6434871"/>
            <a:ext cx="4086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&lt;reset release clock guard(gating) technique&gt;</a:t>
            </a:r>
            <a:endParaRPr lang="ko-KR" altLang="en-US" sz="16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F9CB44-D304-40D4-91C3-231E3B485CEF}"/>
              </a:ext>
            </a:extLst>
          </p:cNvPr>
          <p:cNvGrpSpPr/>
          <p:nvPr/>
        </p:nvGrpSpPr>
        <p:grpSpPr>
          <a:xfrm>
            <a:off x="11231" y="893745"/>
            <a:ext cx="9969451" cy="3852703"/>
            <a:chOff x="11231" y="1503345"/>
            <a:chExt cx="9969451" cy="385270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7DE2A4-B8BC-437C-B1F7-179E0260A17E}"/>
                </a:ext>
              </a:extLst>
            </p:cNvPr>
            <p:cNvSpPr txBox="1"/>
            <p:nvPr/>
          </p:nvSpPr>
          <p:spPr>
            <a:xfrm>
              <a:off x="11231" y="2086973"/>
              <a:ext cx="1025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i_hw_reset_n</a:t>
              </a:r>
              <a:endParaRPr lang="ko-KR" altLang="en-US" sz="1100" b="1" i="1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7DF7FBB-AF16-4A4B-A4A3-D52C53D66E9C}"/>
                </a:ext>
              </a:extLst>
            </p:cNvPr>
            <p:cNvCxnSpPr>
              <a:cxnSpLocks/>
            </p:cNvCxnSpPr>
            <p:nvPr/>
          </p:nvCxnSpPr>
          <p:spPr>
            <a:xfrm>
              <a:off x="4412375" y="2745093"/>
              <a:ext cx="7274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A49B087-36F7-4D6E-8A73-FF6FE99BCC4F}"/>
                </a:ext>
              </a:extLst>
            </p:cNvPr>
            <p:cNvCxnSpPr>
              <a:cxnSpLocks/>
            </p:cNvCxnSpPr>
            <p:nvPr/>
          </p:nvCxnSpPr>
          <p:spPr>
            <a:xfrm>
              <a:off x="4905986" y="2853425"/>
              <a:ext cx="147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4D7808B-7CD0-42B3-81D7-2AC05D9B1779}"/>
                </a:ext>
              </a:extLst>
            </p:cNvPr>
            <p:cNvCxnSpPr>
              <a:cxnSpLocks/>
              <a:stCxn id="260" idx="3"/>
            </p:cNvCxnSpPr>
            <p:nvPr/>
          </p:nvCxnSpPr>
          <p:spPr>
            <a:xfrm>
              <a:off x="2740626" y="2122131"/>
              <a:ext cx="14918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6C6FED1A-3E4A-4956-84AA-A989DD713AFE}"/>
                </a:ext>
              </a:extLst>
            </p:cNvPr>
            <p:cNvGrpSpPr/>
            <p:nvPr/>
          </p:nvGrpSpPr>
          <p:grpSpPr>
            <a:xfrm>
              <a:off x="3037760" y="2633064"/>
              <a:ext cx="689790" cy="424287"/>
              <a:chOff x="1655549" y="1795287"/>
              <a:chExt cx="689790" cy="424287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3DB45AF2-244E-40BF-8B55-54C6313E5365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714EE455-DC89-42C5-8573-BC0529C6DDC7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순서도: 병합 165">
                  <a:extLst>
                    <a:ext uri="{FF2B5EF4-FFF2-40B4-BE49-F238E27FC236}">
                      <a16:creationId xmlns:a16="http://schemas.microsoft.com/office/drawing/2014/main" id="{B35DC325-10E6-4AD3-AF0D-CFE0BA4729AB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9F25FE43-9BF9-4285-A6E1-3AE823A03436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1B9B284C-D542-4428-B543-85E4DE05D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5549" y="1896935"/>
                <a:ext cx="3128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E31D05A7-A109-4DFC-AA9B-B61A52652566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>
              <a:off x="3181438" y="2943713"/>
              <a:ext cx="166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FCEB52-AF3B-4E21-9911-AE705ADC249D}"/>
                </a:ext>
              </a:extLst>
            </p:cNvPr>
            <p:cNvSpPr txBox="1"/>
            <p:nvPr/>
          </p:nvSpPr>
          <p:spPr>
            <a:xfrm>
              <a:off x="2896008" y="3393192"/>
              <a:ext cx="1025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mainClk</a:t>
              </a:r>
              <a:endParaRPr lang="ko-KR" altLang="en-US" sz="1100" b="1" i="1" dirty="0"/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FB7ABA5C-628C-4DA8-AD28-BCC06588E7B0}"/>
                </a:ext>
              </a:extLst>
            </p:cNvPr>
            <p:cNvGrpSpPr/>
            <p:nvPr/>
          </p:nvGrpSpPr>
          <p:grpSpPr>
            <a:xfrm>
              <a:off x="3727108" y="2633063"/>
              <a:ext cx="687870" cy="424287"/>
              <a:chOff x="1657469" y="1795287"/>
              <a:chExt cx="687870" cy="424287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FFC028F5-8B85-4184-85B3-3162CCBAC141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807CA719-DB4D-437E-9D19-7E1743EF5094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순서도: 병합 173">
                  <a:extLst>
                    <a:ext uri="{FF2B5EF4-FFF2-40B4-BE49-F238E27FC236}">
                      <a16:creationId xmlns:a16="http://schemas.microsoft.com/office/drawing/2014/main" id="{3B750FCE-6ABC-48F3-9454-18927B1222C1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C3BF38E-DC91-41FA-8BD6-70F24F898E22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172" name="직선 화살표 연결선 171">
                <a:extLst>
                  <a:ext uri="{FF2B5EF4-FFF2-40B4-BE49-F238E27FC236}">
                    <a16:creationId xmlns:a16="http://schemas.microsoft.com/office/drawing/2014/main" id="{1D49F8AA-4B61-46BB-9677-81E25B87B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469" y="1896935"/>
                <a:ext cx="3109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D6FE5FF6-87EC-42F7-AD2A-34F9EE48E83E}"/>
                </a:ext>
              </a:extLst>
            </p:cNvPr>
            <p:cNvCxnSpPr>
              <a:cxnSpLocks/>
            </p:cNvCxnSpPr>
            <p:nvPr/>
          </p:nvCxnSpPr>
          <p:spPr>
            <a:xfrm>
              <a:off x="3882580" y="2945763"/>
              <a:ext cx="152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939282E4-EEAC-471E-82A7-3A0FB0C37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8309" y="2938636"/>
              <a:ext cx="0" cy="4720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AE06F3B9-B892-43D0-A842-74883D0EF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215" y="2945763"/>
              <a:ext cx="0" cy="2744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31BDBD88-4600-49DB-82FE-F8E96395919D}"/>
                </a:ext>
              </a:extLst>
            </p:cNvPr>
            <p:cNvCxnSpPr>
              <a:cxnSpLocks/>
            </p:cNvCxnSpPr>
            <p:nvPr/>
          </p:nvCxnSpPr>
          <p:spPr>
            <a:xfrm>
              <a:off x="3193389" y="3220172"/>
              <a:ext cx="6891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35F099C7-7BE2-465B-ACCB-89A19B528088}"/>
                </a:ext>
              </a:extLst>
            </p:cNvPr>
            <p:cNvSpPr/>
            <p:nvPr/>
          </p:nvSpPr>
          <p:spPr>
            <a:xfrm>
              <a:off x="3153684" y="3189179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 dirty="0"/>
            </a:p>
          </p:txBody>
        </p: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FE18A141-4719-4BC1-829B-224C15CF9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5783" y="3908555"/>
              <a:ext cx="0" cy="2547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261FFBDB-50E3-4FFF-A135-504E6D30C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7948" y="4153751"/>
              <a:ext cx="11037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2F75320-E9EA-45FC-990E-5FFE945E3330}"/>
                </a:ext>
              </a:extLst>
            </p:cNvPr>
            <p:cNvSpPr txBox="1"/>
            <p:nvPr/>
          </p:nvSpPr>
          <p:spPr>
            <a:xfrm>
              <a:off x="3615521" y="3311655"/>
              <a:ext cx="10180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0000"/>
                  </a:solidFill>
                </a:rPr>
                <a:t>Synchronizer</a:t>
              </a:r>
              <a:endParaRPr lang="ko-KR" altLang="en-US" sz="11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312A1374-39B9-4A72-95A3-042DE057C5DF}"/>
                </a:ext>
              </a:extLst>
            </p:cNvPr>
            <p:cNvSpPr/>
            <p:nvPr/>
          </p:nvSpPr>
          <p:spPr>
            <a:xfrm>
              <a:off x="3245807" y="2532168"/>
              <a:ext cx="1219446" cy="76337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41" name="달 240">
              <a:extLst>
                <a:ext uri="{FF2B5EF4-FFF2-40B4-BE49-F238E27FC236}">
                  <a16:creationId xmlns:a16="http://schemas.microsoft.com/office/drawing/2014/main" id="{0531E7B4-41F6-4A94-9379-0C6325CD0A37}"/>
                </a:ext>
              </a:extLst>
            </p:cNvPr>
            <p:cNvSpPr/>
            <p:nvPr/>
          </p:nvSpPr>
          <p:spPr>
            <a:xfrm rot="10800000">
              <a:off x="2166273" y="1801512"/>
              <a:ext cx="493058" cy="619615"/>
            </a:xfrm>
            <a:prstGeom prst="moon">
              <a:avLst>
                <a:gd name="adj" fmla="val 7541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2ACCCE6D-3290-4A48-B0D6-3A2553D7CD5C}"/>
                </a:ext>
              </a:extLst>
            </p:cNvPr>
            <p:cNvCxnSpPr>
              <a:cxnSpLocks/>
            </p:cNvCxnSpPr>
            <p:nvPr/>
          </p:nvCxnSpPr>
          <p:spPr>
            <a:xfrm>
              <a:off x="1890799" y="1991211"/>
              <a:ext cx="3520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BB740D64-C02A-4248-BDC3-124973A925D4}"/>
                </a:ext>
              </a:extLst>
            </p:cNvPr>
            <p:cNvSpPr/>
            <p:nvPr/>
          </p:nvSpPr>
          <p:spPr>
            <a:xfrm>
              <a:off x="1409945" y="1847865"/>
              <a:ext cx="487365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dirty="0" err="1">
                  <a:solidFill>
                    <a:schemeClr val="tx1"/>
                  </a:solidFill>
                </a:rPr>
                <a:t>Dly</a:t>
              </a:r>
              <a:endParaRPr lang="ko-KR" altLang="en-US" sz="11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1F4CF0F1-4A90-41AA-B20F-DF3E7AC2269A}"/>
                </a:ext>
              </a:extLst>
            </p:cNvPr>
            <p:cNvCxnSpPr>
              <a:cxnSpLocks/>
            </p:cNvCxnSpPr>
            <p:nvPr/>
          </p:nvCxnSpPr>
          <p:spPr>
            <a:xfrm>
              <a:off x="987290" y="2247243"/>
              <a:ext cx="12555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EA60A003-1444-432D-A61B-04FEBF94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412" y="1978670"/>
              <a:ext cx="0" cy="2685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4D856D7E-A383-49D1-A2E1-50AD79D3176B}"/>
                </a:ext>
              </a:extLst>
            </p:cNvPr>
            <p:cNvCxnSpPr>
              <a:cxnSpLocks/>
            </p:cNvCxnSpPr>
            <p:nvPr/>
          </p:nvCxnSpPr>
          <p:spPr>
            <a:xfrm>
              <a:off x="1192412" y="1978670"/>
              <a:ext cx="2175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A24A1D4-1493-4939-A2F6-5F5228C14FB4}"/>
                </a:ext>
              </a:extLst>
            </p:cNvPr>
            <p:cNvSpPr/>
            <p:nvPr/>
          </p:nvSpPr>
          <p:spPr>
            <a:xfrm>
              <a:off x="1165238" y="2212440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260" name="사각형: 둥근 모서리 259">
              <a:extLst>
                <a:ext uri="{FF2B5EF4-FFF2-40B4-BE49-F238E27FC236}">
                  <a16:creationId xmlns:a16="http://schemas.microsoft.com/office/drawing/2014/main" id="{00F06D26-1DAC-459D-BBAF-F3FC86F34206}"/>
                </a:ext>
              </a:extLst>
            </p:cNvPr>
            <p:cNvSpPr/>
            <p:nvPr/>
          </p:nvSpPr>
          <p:spPr>
            <a:xfrm>
              <a:off x="1098478" y="1739526"/>
              <a:ext cx="1642148" cy="76520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09A4F682-B27A-4322-97A4-DBD853B2D871}"/>
                </a:ext>
              </a:extLst>
            </p:cNvPr>
            <p:cNvSpPr txBox="1"/>
            <p:nvPr/>
          </p:nvSpPr>
          <p:spPr>
            <a:xfrm>
              <a:off x="1611511" y="1503345"/>
              <a:ext cx="1219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0000"/>
                  </a:solidFill>
                </a:rPr>
                <a:t>Glitch protection</a:t>
              </a:r>
              <a:endParaRPr lang="ko-KR" altLang="en-US" sz="11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62FE0FE1-565F-4332-BF63-9FC689F0D517}"/>
                </a:ext>
              </a:extLst>
            </p:cNvPr>
            <p:cNvSpPr/>
            <p:nvPr/>
          </p:nvSpPr>
          <p:spPr>
            <a:xfrm>
              <a:off x="3501338" y="2563443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13DFD636-639E-428F-88A5-8BCE54BCF603}"/>
                </a:ext>
              </a:extLst>
            </p:cNvPr>
            <p:cNvSpPr/>
            <p:nvPr/>
          </p:nvSpPr>
          <p:spPr>
            <a:xfrm>
              <a:off x="4195963" y="2563443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71748F28-9BA3-4235-8D1D-9999DACC1357}"/>
                </a:ext>
              </a:extLst>
            </p:cNvPr>
            <p:cNvCxnSpPr>
              <a:cxnSpLocks/>
            </p:cNvCxnSpPr>
            <p:nvPr/>
          </p:nvCxnSpPr>
          <p:spPr>
            <a:xfrm>
              <a:off x="3537830" y="2116438"/>
              <a:ext cx="0" cy="441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EDDC2C34-9545-4822-8819-7E603674E451}"/>
                </a:ext>
              </a:extLst>
            </p:cNvPr>
            <p:cNvCxnSpPr>
              <a:cxnSpLocks/>
            </p:cNvCxnSpPr>
            <p:nvPr/>
          </p:nvCxnSpPr>
          <p:spPr>
            <a:xfrm>
              <a:off x="4225258" y="2116902"/>
              <a:ext cx="0" cy="441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C0076D0-C8E9-480F-A6C9-F49D35E2BAFC}"/>
                </a:ext>
              </a:extLst>
            </p:cNvPr>
            <p:cNvSpPr txBox="1"/>
            <p:nvPr/>
          </p:nvSpPr>
          <p:spPr>
            <a:xfrm>
              <a:off x="1945702" y="4028174"/>
              <a:ext cx="9013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sw_reset_n</a:t>
              </a:r>
              <a:endParaRPr lang="ko-KR" altLang="en-US" sz="1100" b="1" i="1" dirty="0"/>
            </a:p>
          </p:txBody>
        </p:sp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87F864AF-A27B-4F0F-8975-714766CC2CF3}"/>
                </a:ext>
              </a:extLst>
            </p:cNvPr>
            <p:cNvGrpSpPr/>
            <p:nvPr/>
          </p:nvGrpSpPr>
          <p:grpSpPr>
            <a:xfrm>
              <a:off x="2843333" y="4064163"/>
              <a:ext cx="689790" cy="424287"/>
              <a:chOff x="1655549" y="1795287"/>
              <a:chExt cx="689790" cy="424287"/>
            </a:xfrm>
          </p:grpSpPr>
          <p:grpSp>
            <p:nvGrpSpPr>
              <p:cNvPr id="338" name="그룹 337">
                <a:extLst>
                  <a:ext uri="{FF2B5EF4-FFF2-40B4-BE49-F238E27FC236}">
                    <a16:creationId xmlns:a16="http://schemas.microsoft.com/office/drawing/2014/main" id="{AA652E9F-15AB-4578-AA0B-8FCAB360B46D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FE7F225D-A237-4648-80E2-57F512519DC0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순서도: 병합 340">
                  <a:extLst>
                    <a:ext uri="{FF2B5EF4-FFF2-40B4-BE49-F238E27FC236}">
                      <a16:creationId xmlns:a16="http://schemas.microsoft.com/office/drawing/2014/main" id="{7A7FAEC8-BAF9-4DCC-87BC-8D49136054C7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EA168D01-E8F4-47A7-8E57-27B8848ADF6B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339" name="직선 화살표 연결선 338">
                <a:extLst>
                  <a:ext uri="{FF2B5EF4-FFF2-40B4-BE49-F238E27FC236}">
                    <a16:creationId xmlns:a16="http://schemas.microsoft.com/office/drawing/2014/main" id="{4802F91F-2F65-4F86-AAD4-F36AA22CE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5549" y="1896935"/>
                <a:ext cx="3128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EC85FE5-B5E0-4CEC-A073-EFBDD930DE1E}"/>
                </a:ext>
              </a:extLst>
            </p:cNvPr>
            <p:cNvCxnSpPr>
              <a:cxnSpLocks/>
              <a:endCxn id="341" idx="0"/>
            </p:cNvCxnSpPr>
            <p:nvPr/>
          </p:nvCxnSpPr>
          <p:spPr>
            <a:xfrm>
              <a:off x="2987011" y="4374812"/>
              <a:ext cx="166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04A60877-F775-48DC-A30A-1F88A9E138B2}"/>
                </a:ext>
              </a:extLst>
            </p:cNvPr>
            <p:cNvSpPr txBox="1"/>
            <p:nvPr/>
          </p:nvSpPr>
          <p:spPr>
            <a:xfrm>
              <a:off x="2701581" y="4824291"/>
              <a:ext cx="1025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mainClk</a:t>
              </a:r>
              <a:endParaRPr lang="ko-KR" altLang="en-US" sz="1100" b="1" i="1" dirty="0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D265765A-5DA6-4AF0-8A98-D1B80D29368E}"/>
                </a:ext>
              </a:extLst>
            </p:cNvPr>
            <p:cNvGrpSpPr/>
            <p:nvPr/>
          </p:nvGrpSpPr>
          <p:grpSpPr>
            <a:xfrm>
              <a:off x="3532681" y="4064162"/>
              <a:ext cx="687870" cy="424287"/>
              <a:chOff x="1657469" y="1795287"/>
              <a:chExt cx="687870" cy="424287"/>
            </a:xfrm>
          </p:grpSpPr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88566713-79F4-44DD-8E91-CDFA3FDD42E4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3B54DAC4-A626-4CA2-8B00-9D0474E7DC37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순서도: 병합 348">
                  <a:extLst>
                    <a:ext uri="{FF2B5EF4-FFF2-40B4-BE49-F238E27FC236}">
                      <a16:creationId xmlns:a16="http://schemas.microsoft.com/office/drawing/2014/main" id="{439DB104-0BFE-4E93-9541-B61AD9E64E31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D0619517-D24A-40E2-B756-91C5F2172E41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347" name="직선 화살표 연결선 346">
                <a:extLst>
                  <a:ext uri="{FF2B5EF4-FFF2-40B4-BE49-F238E27FC236}">
                    <a16:creationId xmlns:a16="http://schemas.microsoft.com/office/drawing/2014/main" id="{F07D8E72-D87C-4710-9652-A6BA72F51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469" y="1896935"/>
                <a:ext cx="3109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FE973D7B-5E03-4D9D-84F9-82409B1EB01F}"/>
                </a:ext>
              </a:extLst>
            </p:cNvPr>
            <p:cNvCxnSpPr>
              <a:cxnSpLocks/>
            </p:cNvCxnSpPr>
            <p:nvPr/>
          </p:nvCxnSpPr>
          <p:spPr>
            <a:xfrm>
              <a:off x="3688153" y="4376862"/>
              <a:ext cx="152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4D87AE97-42E4-4C76-94E5-614A6CB47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3882" y="4369735"/>
              <a:ext cx="0" cy="4720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2700F950-3C84-4ABD-A9B9-730C55C2C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3788" y="4376862"/>
              <a:ext cx="0" cy="2744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C7AF08E6-E8B8-455C-ADF0-72FE8FFB4B6B}"/>
                </a:ext>
              </a:extLst>
            </p:cNvPr>
            <p:cNvCxnSpPr>
              <a:cxnSpLocks/>
            </p:cNvCxnSpPr>
            <p:nvPr/>
          </p:nvCxnSpPr>
          <p:spPr>
            <a:xfrm>
              <a:off x="2998962" y="4651271"/>
              <a:ext cx="6891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D5C93B9E-1B94-4C14-A71E-F9E3C036D6D5}"/>
                </a:ext>
              </a:extLst>
            </p:cNvPr>
            <p:cNvSpPr/>
            <p:nvPr/>
          </p:nvSpPr>
          <p:spPr>
            <a:xfrm>
              <a:off x="2965946" y="4615290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356" name="사각형: 둥근 모서리 355">
              <a:extLst>
                <a:ext uri="{FF2B5EF4-FFF2-40B4-BE49-F238E27FC236}">
                  <a16:creationId xmlns:a16="http://schemas.microsoft.com/office/drawing/2014/main" id="{CB64062A-25B1-4BDB-BC48-79723771EA77}"/>
                </a:ext>
              </a:extLst>
            </p:cNvPr>
            <p:cNvSpPr/>
            <p:nvPr/>
          </p:nvSpPr>
          <p:spPr>
            <a:xfrm>
              <a:off x="3051380" y="3963267"/>
              <a:ext cx="1219446" cy="76337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E514DD7B-BF55-4586-A766-6C23F0AC0655}"/>
                </a:ext>
              </a:extLst>
            </p:cNvPr>
            <p:cNvSpPr/>
            <p:nvPr/>
          </p:nvSpPr>
          <p:spPr>
            <a:xfrm>
              <a:off x="3304371" y="3986922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5584ADE3-E79E-4CFD-8021-137C0D02EA23}"/>
                </a:ext>
              </a:extLst>
            </p:cNvPr>
            <p:cNvSpPr/>
            <p:nvPr/>
          </p:nvSpPr>
          <p:spPr>
            <a:xfrm>
              <a:off x="3998996" y="3986922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A722890-5C5E-4A46-A058-BE78EE0D0F89}"/>
                </a:ext>
              </a:extLst>
            </p:cNvPr>
            <p:cNvSpPr txBox="1"/>
            <p:nvPr/>
          </p:nvSpPr>
          <p:spPr>
            <a:xfrm>
              <a:off x="3414240" y="4711000"/>
              <a:ext cx="10180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>
                  <a:solidFill>
                    <a:srgbClr val="FF0000"/>
                  </a:solidFill>
                </a:rPr>
                <a:t>Synchronizer</a:t>
              </a:r>
              <a:endParaRPr lang="ko-KR" altLang="en-US" sz="11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381" name="직선 화살표 연결선 380">
              <a:extLst>
                <a:ext uri="{FF2B5EF4-FFF2-40B4-BE49-F238E27FC236}">
                  <a16:creationId xmlns:a16="http://schemas.microsoft.com/office/drawing/2014/main" id="{FE83EAF5-CA43-43B8-AFA7-083DAFF48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252" y="2624921"/>
              <a:ext cx="15430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B4C3C14A-C5BD-4647-B74B-7E826BB6F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405" y="2624921"/>
              <a:ext cx="0" cy="1179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D7A96ED5-5941-4C6D-95FE-2BA4319312D8}"/>
                </a:ext>
              </a:extLst>
            </p:cNvPr>
            <p:cNvCxnSpPr>
              <a:cxnSpLocks/>
            </p:cNvCxnSpPr>
            <p:nvPr/>
          </p:nvCxnSpPr>
          <p:spPr>
            <a:xfrm>
              <a:off x="2843333" y="2109475"/>
              <a:ext cx="0" cy="16388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화살표 연결선 388">
              <a:extLst>
                <a:ext uri="{FF2B5EF4-FFF2-40B4-BE49-F238E27FC236}">
                  <a16:creationId xmlns:a16="http://schemas.microsoft.com/office/drawing/2014/main" id="{24EDF4B3-03D6-40A5-A08B-D0EB45BABEA4}"/>
                </a:ext>
              </a:extLst>
            </p:cNvPr>
            <p:cNvCxnSpPr>
              <a:cxnSpLocks/>
            </p:cNvCxnSpPr>
            <p:nvPr/>
          </p:nvCxnSpPr>
          <p:spPr>
            <a:xfrm>
              <a:off x="3343403" y="3748332"/>
              <a:ext cx="0" cy="245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화살표 연결선 389">
              <a:extLst>
                <a:ext uri="{FF2B5EF4-FFF2-40B4-BE49-F238E27FC236}">
                  <a16:creationId xmlns:a16="http://schemas.microsoft.com/office/drawing/2014/main" id="{A6CF8FC8-E07F-4B04-92BD-74EFD2467E0C}"/>
                </a:ext>
              </a:extLst>
            </p:cNvPr>
            <p:cNvCxnSpPr>
              <a:cxnSpLocks/>
            </p:cNvCxnSpPr>
            <p:nvPr/>
          </p:nvCxnSpPr>
          <p:spPr>
            <a:xfrm>
              <a:off x="4029902" y="3748332"/>
              <a:ext cx="0" cy="246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266DBF40-864F-4528-908C-F755940FC71E}"/>
                </a:ext>
              </a:extLst>
            </p:cNvPr>
            <p:cNvCxnSpPr>
              <a:cxnSpLocks/>
            </p:cNvCxnSpPr>
            <p:nvPr/>
          </p:nvCxnSpPr>
          <p:spPr>
            <a:xfrm>
              <a:off x="2843333" y="3739390"/>
              <a:ext cx="11937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94A9CAFA-34D2-4BCC-BAD2-DED7F5B6BF3E}"/>
                </a:ext>
              </a:extLst>
            </p:cNvPr>
            <p:cNvSpPr/>
            <p:nvPr/>
          </p:nvSpPr>
          <p:spPr>
            <a:xfrm>
              <a:off x="2815275" y="2102213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407" name="순서도: 지연 406">
              <a:extLst>
                <a:ext uri="{FF2B5EF4-FFF2-40B4-BE49-F238E27FC236}">
                  <a16:creationId xmlns:a16="http://schemas.microsoft.com/office/drawing/2014/main" id="{3451EAFD-A870-471B-AA7C-CB7EFD64AA50}"/>
                </a:ext>
              </a:extLst>
            </p:cNvPr>
            <p:cNvSpPr/>
            <p:nvPr/>
          </p:nvSpPr>
          <p:spPr>
            <a:xfrm>
              <a:off x="4553040" y="3713921"/>
              <a:ext cx="267135" cy="273759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90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408" name="직선 화살표 연결선 407">
              <a:extLst>
                <a:ext uri="{FF2B5EF4-FFF2-40B4-BE49-F238E27FC236}">
                  <a16:creationId xmlns:a16="http://schemas.microsoft.com/office/drawing/2014/main" id="{3F14A1B6-216D-4214-8CC0-BC30169C4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559" y="3806907"/>
              <a:ext cx="0" cy="3512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40F6587-E96C-4418-8B31-861CE42A979F}"/>
                </a:ext>
              </a:extLst>
            </p:cNvPr>
            <p:cNvSpPr/>
            <p:nvPr/>
          </p:nvSpPr>
          <p:spPr>
            <a:xfrm>
              <a:off x="3633517" y="4126016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412" name="직선 화살표 연결선 411">
              <a:extLst>
                <a:ext uri="{FF2B5EF4-FFF2-40B4-BE49-F238E27FC236}">
                  <a16:creationId xmlns:a16="http://schemas.microsoft.com/office/drawing/2014/main" id="{D084BFA9-A505-4987-975D-706E238AF00B}"/>
                </a:ext>
              </a:extLst>
            </p:cNvPr>
            <p:cNvCxnSpPr>
              <a:cxnSpLocks/>
            </p:cNvCxnSpPr>
            <p:nvPr/>
          </p:nvCxnSpPr>
          <p:spPr>
            <a:xfrm>
              <a:off x="3658563" y="3817131"/>
              <a:ext cx="880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088FA36A-FD8C-44FF-8EF1-5EE41B79FD3B}"/>
                </a:ext>
              </a:extLst>
            </p:cNvPr>
            <p:cNvSpPr/>
            <p:nvPr/>
          </p:nvSpPr>
          <p:spPr>
            <a:xfrm>
              <a:off x="4466439" y="3870040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419" name="직선 화살표 연결선 418">
              <a:extLst>
                <a:ext uri="{FF2B5EF4-FFF2-40B4-BE49-F238E27FC236}">
                  <a16:creationId xmlns:a16="http://schemas.microsoft.com/office/drawing/2014/main" id="{91B08384-BD38-472D-A8CB-888B5376C982}"/>
                </a:ext>
              </a:extLst>
            </p:cNvPr>
            <p:cNvCxnSpPr>
              <a:cxnSpLocks/>
            </p:cNvCxnSpPr>
            <p:nvPr/>
          </p:nvCxnSpPr>
          <p:spPr>
            <a:xfrm>
              <a:off x="4320703" y="3908555"/>
              <a:ext cx="144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화살표 연결선 423">
              <a:extLst>
                <a:ext uri="{FF2B5EF4-FFF2-40B4-BE49-F238E27FC236}">
                  <a16:creationId xmlns:a16="http://schemas.microsoft.com/office/drawing/2014/main" id="{1CB3A7A8-EE3F-46A1-8567-8E6DBC0BE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175" y="3850799"/>
              <a:ext cx="9348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화살표 연결선 429">
              <a:extLst>
                <a:ext uri="{FF2B5EF4-FFF2-40B4-BE49-F238E27FC236}">
                  <a16:creationId xmlns:a16="http://schemas.microsoft.com/office/drawing/2014/main" id="{CE3E2286-ACC5-4981-9AB9-00D785FBC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4951" y="2853425"/>
              <a:ext cx="0" cy="1000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순서도: 지연 440">
              <a:extLst>
                <a:ext uri="{FF2B5EF4-FFF2-40B4-BE49-F238E27FC236}">
                  <a16:creationId xmlns:a16="http://schemas.microsoft.com/office/drawing/2014/main" id="{F1DADA6C-4CF3-4715-BF16-EBAD7EE35B38}"/>
                </a:ext>
              </a:extLst>
            </p:cNvPr>
            <p:cNvSpPr/>
            <p:nvPr/>
          </p:nvSpPr>
          <p:spPr>
            <a:xfrm>
              <a:off x="5139859" y="2664553"/>
              <a:ext cx="267135" cy="273759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90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8F5D5934-B500-49C1-AA7E-4D9E9FFCC0E4}"/>
                </a:ext>
              </a:extLst>
            </p:cNvPr>
            <p:cNvSpPr/>
            <p:nvPr/>
          </p:nvSpPr>
          <p:spPr>
            <a:xfrm>
              <a:off x="5053258" y="2820672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0A220A6-809A-4311-9B2D-458A1D2533EA}"/>
                </a:ext>
              </a:extLst>
            </p:cNvPr>
            <p:cNvSpPr txBox="1"/>
            <p:nvPr/>
          </p:nvSpPr>
          <p:spPr>
            <a:xfrm>
              <a:off x="5630794" y="2104400"/>
              <a:ext cx="1007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0000FF"/>
                  </a:solidFill>
                </a:rPr>
                <a:t>w_top_reset_n_sync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grpSp>
          <p:nvGrpSpPr>
            <p:cNvPr id="475" name="그룹 474">
              <a:extLst>
                <a:ext uri="{FF2B5EF4-FFF2-40B4-BE49-F238E27FC236}">
                  <a16:creationId xmlns:a16="http://schemas.microsoft.com/office/drawing/2014/main" id="{1DB2BCAE-DA6A-4C07-8C25-BDBB2A2AAE04}"/>
                </a:ext>
              </a:extLst>
            </p:cNvPr>
            <p:cNvGrpSpPr/>
            <p:nvPr/>
          </p:nvGrpSpPr>
          <p:grpSpPr>
            <a:xfrm>
              <a:off x="5280913" y="3317164"/>
              <a:ext cx="689790" cy="424287"/>
              <a:chOff x="1655549" y="1795287"/>
              <a:chExt cx="689790" cy="424287"/>
            </a:xfrm>
          </p:grpSpPr>
          <p:grpSp>
            <p:nvGrpSpPr>
              <p:cNvPr id="476" name="그룹 475">
                <a:extLst>
                  <a:ext uri="{FF2B5EF4-FFF2-40B4-BE49-F238E27FC236}">
                    <a16:creationId xmlns:a16="http://schemas.microsoft.com/office/drawing/2014/main" id="{81EC7DC4-0CB9-4FFA-8923-22EC5B459D60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478" name="직사각형 477">
                  <a:extLst>
                    <a:ext uri="{FF2B5EF4-FFF2-40B4-BE49-F238E27FC236}">
                      <a16:creationId xmlns:a16="http://schemas.microsoft.com/office/drawing/2014/main" id="{3C65860C-F372-4410-A4D2-2501EBE0C543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9" name="순서도: 병합 478">
                  <a:extLst>
                    <a:ext uri="{FF2B5EF4-FFF2-40B4-BE49-F238E27FC236}">
                      <a16:creationId xmlns:a16="http://schemas.microsoft.com/office/drawing/2014/main" id="{E1827346-883A-4528-946D-76A92131EAF7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E87B3ACE-C695-42F6-89E5-245E4604AA1B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477" name="직선 화살표 연결선 476">
                <a:extLst>
                  <a:ext uri="{FF2B5EF4-FFF2-40B4-BE49-F238E27FC236}">
                    <a16:creationId xmlns:a16="http://schemas.microsoft.com/office/drawing/2014/main" id="{CE8A7793-9D58-43B3-AFD7-44A25937E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5549" y="1896935"/>
                <a:ext cx="3128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1" name="직선 화살표 연결선 480">
              <a:extLst>
                <a:ext uri="{FF2B5EF4-FFF2-40B4-BE49-F238E27FC236}">
                  <a16:creationId xmlns:a16="http://schemas.microsoft.com/office/drawing/2014/main" id="{4FB73C6D-FF18-40D2-9381-6F698A92EF52}"/>
                </a:ext>
              </a:extLst>
            </p:cNvPr>
            <p:cNvCxnSpPr>
              <a:cxnSpLocks/>
              <a:endCxn id="479" idx="0"/>
            </p:cNvCxnSpPr>
            <p:nvPr/>
          </p:nvCxnSpPr>
          <p:spPr>
            <a:xfrm>
              <a:off x="5424591" y="3627813"/>
              <a:ext cx="166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F645498F-4E6F-417A-9BBA-A03B2C951209}"/>
                </a:ext>
              </a:extLst>
            </p:cNvPr>
            <p:cNvSpPr txBox="1"/>
            <p:nvPr/>
          </p:nvSpPr>
          <p:spPr>
            <a:xfrm>
              <a:off x="5139161" y="4077292"/>
              <a:ext cx="6783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resetClk</a:t>
              </a:r>
              <a:endParaRPr lang="ko-KR" altLang="en-US" sz="1100" b="1" i="1" dirty="0"/>
            </a:p>
          </p:txBody>
        </p: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AA967672-838B-45B4-8FF1-665B1FF345F4}"/>
                </a:ext>
              </a:extLst>
            </p:cNvPr>
            <p:cNvGrpSpPr/>
            <p:nvPr/>
          </p:nvGrpSpPr>
          <p:grpSpPr>
            <a:xfrm>
              <a:off x="5970261" y="3317163"/>
              <a:ext cx="687870" cy="424287"/>
              <a:chOff x="1657469" y="1795287"/>
              <a:chExt cx="687870" cy="424287"/>
            </a:xfrm>
          </p:grpSpPr>
          <p:grpSp>
            <p:nvGrpSpPr>
              <p:cNvPr id="484" name="그룹 483">
                <a:extLst>
                  <a:ext uri="{FF2B5EF4-FFF2-40B4-BE49-F238E27FC236}">
                    <a16:creationId xmlns:a16="http://schemas.microsoft.com/office/drawing/2014/main" id="{76674B1C-DB3C-4D70-B86A-6A4B0D2DAB46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486" name="직사각형 485">
                  <a:extLst>
                    <a:ext uri="{FF2B5EF4-FFF2-40B4-BE49-F238E27FC236}">
                      <a16:creationId xmlns:a16="http://schemas.microsoft.com/office/drawing/2014/main" id="{0857E9D3-CCEE-49AF-9002-C8585CCABBF3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" name="순서도: 병합 486">
                  <a:extLst>
                    <a:ext uri="{FF2B5EF4-FFF2-40B4-BE49-F238E27FC236}">
                      <a16:creationId xmlns:a16="http://schemas.microsoft.com/office/drawing/2014/main" id="{1DA66413-438D-4CCD-88A8-19DF879B8DBD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F8AFC4B-1119-4D37-B460-14BAC972E801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485" name="직선 화살표 연결선 484">
                <a:extLst>
                  <a:ext uri="{FF2B5EF4-FFF2-40B4-BE49-F238E27FC236}">
                    <a16:creationId xmlns:a16="http://schemas.microsoft.com/office/drawing/2014/main" id="{30B98D70-2029-4C86-A5E2-09584B3EA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469" y="1896935"/>
                <a:ext cx="3109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직선 화살표 연결선 488">
              <a:extLst>
                <a:ext uri="{FF2B5EF4-FFF2-40B4-BE49-F238E27FC236}">
                  <a16:creationId xmlns:a16="http://schemas.microsoft.com/office/drawing/2014/main" id="{1D32C4CE-F3D0-46C9-BF30-1337C6FD4B13}"/>
                </a:ext>
              </a:extLst>
            </p:cNvPr>
            <p:cNvCxnSpPr>
              <a:cxnSpLocks/>
            </p:cNvCxnSpPr>
            <p:nvPr/>
          </p:nvCxnSpPr>
          <p:spPr>
            <a:xfrm>
              <a:off x="6125733" y="3629863"/>
              <a:ext cx="152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화살표 연결선 489">
              <a:extLst>
                <a:ext uri="{FF2B5EF4-FFF2-40B4-BE49-F238E27FC236}">
                  <a16:creationId xmlns:a16="http://schemas.microsoft.com/office/drawing/2014/main" id="{21C651A6-CC60-44C8-8C89-DBBF49DAF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1462" y="3622736"/>
              <a:ext cx="0" cy="4720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화살표 연결선 490">
              <a:extLst>
                <a:ext uri="{FF2B5EF4-FFF2-40B4-BE49-F238E27FC236}">
                  <a16:creationId xmlns:a16="http://schemas.microsoft.com/office/drawing/2014/main" id="{B0799F96-D12B-4941-9433-7D285872A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368" y="3629863"/>
              <a:ext cx="0" cy="2744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화살표 연결선 491">
              <a:extLst>
                <a:ext uri="{FF2B5EF4-FFF2-40B4-BE49-F238E27FC236}">
                  <a16:creationId xmlns:a16="http://schemas.microsoft.com/office/drawing/2014/main" id="{9AE637BC-F1A1-4FA2-A9A2-D75D7DD0E91E}"/>
                </a:ext>
              </a:extLst>
            </p:cNvPr>
            <p:cNvCxnSpPr>
              <a:cxnSpLocks/>
            </p:cNvCxnSpPr>
            <p:nvPr/>
          </p:nvCxnSpPr>
          <p:spPr>
            <a:xfrm>
              <a:off x="5436542" y="3904272"/>
              <a:ext cx="27934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타원 492">
              <a:extLst>
                <a:ext uri="{FF2B5EF4-FFF2-40B4-BE49-F238E27FC236}">
                  <a16:creationId xmlns:a16="http://schemas.microsoft.com/office/drawing/2014/main" id="{0E4E24CD-786A-489A-BB19-CF8194CAD5B7}"/>
                </a:ext>
              </a:extLst>
            </p:cNvPr>
            <p:cNvSpPr/>
            <p:nvPr/>
          </p:nvSpPr>
          <p:spPr>
            <a:xfrm>
              <a:off x="5396837" y="3873279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4505D4AF-F2FA-4695-8F70-6DA4C2B1FB8B}"/>
                </a:ext>
              </a:extLst>
            </p:cNvPr>
            <p:cNvSpPr/>
            <p:nvPr/>
          </p:nvSpPr>
          <p:spPr>
            <a:xfrm>
              <a:off x="5744491" y="3247543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49E2E4AE-BFAE-4A6D-97AD-7103C9F75540}"/>
                </a:ext>
              </a:extLst>
            </p:cNvPr>
            <p:cNvSpPr/>
            <p:nvPr/>
          </p:nvSpPr>
          <p:spPr>
            <a:xfrm>
              <a:off x="6439116" y="3247543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497" name="직선 화살표 연결선 496">
              <a:extLst>
                <a:ext uri="{FF2B5EF4-FFF2-40B4-BE49-F238E27FC236}">
                  <a16:creationId xmlns:a16="http://schemas.microsoft.com/office/drawing/2014/main" id="{06CA401A-C3AA-46BD-8013-E1C0A8ED9CE6}"/>
                </a:ext>
              </a:extLst>
            </p:cNvPr>
            <p:cNvCxnSpPr>
              <a:cxnSpLocks/>
            </p:cNvCxnSpPr>
            <p:nvPr/>
          </p:nvCxnSpPr>
          <p:spPr>
            <a:xfrm>
              <a:off x="5780983" y="2800538"/>
              <a:ext cx="0" cy="441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화살표 연결선 497">
              <a:extLst>
                <a:ext uri="{FF2B5EF4-FFF2-40B4-BE49-F238E27FC236}">
                  <a16:creationId xmlns:a16="http://schemas.microsoft.com/office/drawing/2014/main" id="{E62C942E-C83B-4C9B-BC7F-47720F34BF67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11" y="2801002"/>
              <a:ext cx="0" cy="441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화살표 연결선 498">
              <a:extLst>
                <a:ext uri="{FF2B5EF4-FFF2-40B4-BE49-F238E27FC236}">
                  <a16:creationId xmlns:a16="http://schemas.microsoft.com/office/drawing/2014/main" id="{45E41F5D-3411-4643-B0EE-084562F05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1405" y="3309021"/>
              <a:ext cx="15430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화살표 연결선 499">
              <a:extLst>
                <a:ext uri="{FF2B5EF4-FFF2-40B4-BE49-F238E27FC236}">
                  <a16:creationId xmlns:a16="http://schemas.microsoft.com/office/drawing/2014/main" id="{8C07E0CB-604D-42E8-AECD-2CDCE8603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8558" y="3309021"/>
              <a:ext cx="0" cy="1179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화살표 연결선 500">
              <a:extLst>
                <a:ext uri="{FF2B5EF4-FFF2-40B4-BE49-F238E27FC236}">
                  <a16:creationId xmlns:a16="http://schemas.microsoft.com/office/drawing/2014/main" id="{61383E00-722E-4947-9402-5E051F87607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591" y="2797753"/>
              <a:ext cx="3142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AE9134B1-35CC-4909-9AF7-3F56FA0B8B11}"/>
                </a:ext>
              </a:extLst>
            </p:cNvPr>
            <p:cNvGrpSpPr/>
            <p:nvPr/>
          </p:nvGrpSpPr>
          <p:grpSpPr>
            <a:xfrm>
              <a:off x="6671075" y="3317816"/>
              <a:ext cx="687870" cy="424287"/>
              <a:chOff x="1657469" y="1795287"/>
              <a:chExt cx="687870" cy="424287"/>
            </a:xfrm>
          </p:grpSpPr>
          <p:grpSp>
            <p:nvGrpSpPr>
              <p:cNvPr id="525" name="그룹 524">
                <a:extLst>
                  <a:ext uri="{FF2B5EF4-FFF2-40B4-BE49-F238E27FC236}">
                    <a16:creationId xmlns:a16="http://schemas.microsoft.com/office/drawing/2014/main" id="{8B2FAB52-0C95-46FB-8991-CEA514746441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527" name="직사각형 526">
                  <a:extLst>
                    <a:ext uri="{FF2B5EF4-FFF2-40B4-BE49-F238E27FC236}">
                      <a16:creationId xmlns:a16="http://schemas.microsoft.com/office/drawing/2014/main" id="{9C3D02B2-BD28-48D4-80A9-921F4006EF3E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8" name="순서도: 병합 527">
                  <a:extLst>
                    <a:ext uri="{FF2B5EF4-FFF2-40B4-BE49-F238E27FC236}">
                      <a16:creationId xmlns:a16="http://schemas.microsoft.com/office/drawing/2014/main" id="{156F5A45-0089-48FA-81D9-BE9FA7E201C4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9" name="TextBox 528">
                  <a:extLst>
                    <a:ext uri="{FF2B5EF4-FFF2-40B4-BE49-F238E27FC236}">
                      <a16:creationId xmlns:a16="http://schemas.microsoft.com/office/drawing/2014/main" id="{1EB2E744-2BA2-41B8-AD7F-930E709748CC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526" name="직선 화살표 연결선 525">
                <a:extLst>
                  <a:ext uri="{FF2B5EF4-FFF2-40B4-BE49-F238E27FC236}">
                    <a16:creationId xmlns:a16="http://schemas.microsoft.com/office/drawing/2014/main" id="{4587539A-A161-41E4-89C0-3FC3E88A7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469" y="1896935"/>
                <a:ext cx="3109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D5F87E42-9B96-45EF-B053-D5C079CB9414}"/>
                </a:ext>
              </a:extLst>
            </p:cNvPr>
            <p:cNvSpPr/>
            <p:nvPr/>
          </p:nvSpPr>
          <p:spPr>
            <a:xfrm>
              <a:off x="7139930" y="3248196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7B23738A-7BE4-4F89-B16B-353C76405C8D}"/>
                </a:ext>
              </a:extLst>
            </p:cNvPr>
            <p:cNvGrpSpPr/>
            <p:nvPr/>
          </p:nvGrpSpPr>
          <p:grpSpPr>
            <a:xfrm>
              <a:off x="7365651" y="3319636"/>
              <a:ext cx="687870" cy="424287"/>
              <a:chOff x="1657469" y="1795287"/>
              <a:chExt cx="687870" cy="424287"/>
            </a:xfrm>
          </p:grpSpPr>
          <p:grpSp>
            <p:nvGrpSpPr>
              <p:cNvPr id="532" name="그룹 531">
                <a:extLst>
                  <a:ext uri="{FF2B5EF4-FFF2-40B4-BE49-F238E27FC236}">
                    <a16:creationId xmlns:a16="http://schemas.microsoft.com/office/drawing/2014/main" id="{16110A70-B0AB-42FE-B344-D771C8264866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534" name="직사각형 533">
                  <a:extLst>
                    <a:ext uri="{FF2B5EF4-FFF2-40B4-BE49-F238E27FC236}">
                      <a16:creationId xmlns:a16="http://schemas.microsoft.com/office/drawing/2014/main" id="{BF19DD89-E070-4D41-9B4B-B61DF5EFDC95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5" name="순서도: 병합 534">
                  <a:extLst>
                    <a:ext uri="{FF2B5EF4-FFF2-40B4-BE49-F238E27FC236}">
                      <a16:creationId xmlns:a16="http://schemas.microsoft.com/office/drawing/2014/main" id="{1B2398CE-7BBA-423A-94B7-7FEE1361013A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BB9B5DE7-C8C9-42A1-8985-D657C49F3557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533" name="직선 화살표 연결선 532">
                <a:extLst>
                  <a:ext uri="{FF2B5EF4-FFF2-40B4-BE49-F238E27FC236}">
                    <a16:creationId xmlns:a16="http://schemas.microsoft.com/office/drawing/2014/main" id="{73ABF4FE-5860-41E3-B38C-3644D424D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469" y="1896935"/>
                <a:ext cx="3109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CF252276-0726-4E6D-8CE0-89123B3ED005}"/>
                </a:ext>
              </a:extLst>
            </p:cNvPr>
            <p:cNvSpPr/>
            <p:nvPr/>
          </p:nvSpPr>
          <p:spPr>
            <a:xfrm>
              <a:off x="7834506" y="3250016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grpSp>
          <p:nvGrpSpPr>
            <p:cNvPr id="538" name="그룹 537">
              <a:extLst>
                <a:ext uri="{FF2B5EF4-FFF2-40B4-BE49-F238E27FC236}">
                  <a16:creationId xmlns:a16="http://schemas.microsoft.com/office/drawing/2014/main" id="{341EB885-8DE8-4468-A58D-4F5FBD2B5A7E}"/>
                </a:ext>
              </a:extLst>
            </p:cNvPr>
            <p:cNvGrpSpPr/>
            <p:nvPr/>
          </p:nvGrpSpPr>
          <p:grpSpPr>
            <a:xfrm>
              <a:off x="8059158" y="3320527"/>
              <a:ext cx="687870" cy="424287"/>
              <a:chOff x="1657469" y="1795287"/>
              <a:chExt cx="687870" cy="424287"/>
            </a:xfrm>
          </p:grpSpPr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8D347A51-8E39-4074-8FD2-DDDE95776075}"/>
                  </a:ext>
                </a:extLst>
              </p:cNvPr>
              <p:cNvGrpSpPr/>
              <p:nvPr/>
            </p:nvGrpSpPr>
            <p:grpSpPr>
              <a:xfrm>
                <a:off x="1965900" y="1795287"/>
                <a:ext cx="379439" cy="424287"/>
                <a:chOff x="1965900" y="1795287"/>
                <a:chExt cx="379439" cy="424287"/>
              </a:xfrm>
            </p:grpSpPr>
            <p:sp>
              <p:nvSpPr>
                <p:cNvPr id="541" name="직사각형 540">
                  <a:extLst>
                    <a:ext uri="{FF2B5EF4-FFF2-40B4-BE49-F238E27FC236}">
                      <a16:creationId xmlns:a16="http://schemas.microsoft.com/office/drawing/2014/main" id="{EFF91950-0D07-4FBD-A35D-D56010158099}"/>
                    </a:ext>
                  </a:extLst>
                </p:cNvPr>
                <p:cNvSpPr/>
                <p:nvPr/>
              </p:nvSpPr>
              <p:spPr>
                <a:xfrm>
                  <a:off x="1965900" y="1795287"/>
                  <a:ext cx="379439" cy="4242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2" name="순서도: 병합 541">
                  <a:extLst>
                    <a:ext uri="{FF2B5EF4-FFF2-40B4-BE49-F238E27FC236}">
                      <a16:creationId xmlns:a16="http://schemas.microsoft.com/office/drawing/2014/main" id="{E967416C-A178-40E6-8AEB-6C79677C7851}"/>
                    </a:ext>
                  </a:extLst>
                </p:cNvPr>
                <p:cNvSpPr/>
                <p:nvPr/>
              </p:nvSpPr>
              <p:spPr>
                <a:xfrm rot="16200000">
                  <a:off x="1957169" y="2060426"/>
                  <a:ext cx="108483" cy="91021"/>
                </a:xfrm>
                <a:prstGeom prst="flowChartMerg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3F65CAC4-3782-4188-A4FC-4C9EA1E17342}"/>
                    </a:ext>
                  </a:extLst>
                </p:cNvPr>
                <p:cNvSpPr txBox="1"/>
                <p:nvPr/>
              </p:nvSpPr>
              <p:spPr>
                <a:xfrm>
                  <a:off x="2005430" y="1876625"/>
                  <a:ext cx="31290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i="1" dirty="0"/>
                    <a:t>FF</a:t>
                  </a:r>
                  <a:endParaRPr lang="ko-KR" altLang="en-US" sz="1100" b="1" i="1" dirty="0"/>
                </a:p>
              </p:txBody>
            </p:sp>
          </p:grpSp>
          <p:cxnSp>
            <p:nvCxnSpPr>
              <p:cNvPr id="540" name="직선 화살표 연결선 539">
                <a:extLst>
                  <a:ext uri="{FF2B5EF4-FFF2-40B4-BE49-F238E27FC236}">
                    <a16:creationId xmlns:a16="http://schemas.microsoft.com/office/drawing/2014/main" id="{17E947A8-7ED1-45FD-8A64-D0961EAE1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469" y="1896935"/>
                <a:ext cx="3109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3C8A48AB-C7FC-4F65-9443-1D2E3BAEC1E7}"/>
                </a:ext>
              </a:extLst>
            </p:cNvPr>
            <p:cNvSpPr/>
            <p:nvPr/>
          </p:nvSpPr>
          <p:spPr>
            <a:xfrm>
              <a:off x="8528013" y="3250907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545" name="직선 화살표 연결선 544">
              <a:extLst>
                <a:ext uri="{FF2B5EF4-FFF2-40B4-BE49-F238E27FC236}">
                  <a16:creationId xmlns:a16="http://schemas.microsoft.com/office/drawing/2014/main" id="{A6FACF13-81A0-486E-BAE0-8CB9268C33CA}"/>
                </a:ext>
              </a:extLst>
            </p:cNvPr>
            <p:cNvCxnSpPr>
              <a:cxnSpLocks/>
            </p:cNvCxnSpPr>
            <p:nvPr/>
          </p:nvCxnSpPr>
          <p:spPr>
            <a:xfrm>
              <a:off x="7183657" y="2805295"/>
              <a:ext cx="0" cy="441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화살표 연결선 545">
              <a:extLst>
                <a:ext uri="{FF2B5EF4-FFF2-40B4-BE49-F238E27FC236}">
                  <a16:creationId xmlns:a16="http://schemas.microsoft.com/office/drawing/2014/main" id="{8CD87B21-8757-444A-B867-2227712E8146}"/>
                </a:ext>
              </a:extLst>
            </p:cNvPr>
            <p:cNvCxnSpPr>
              <a:cxnSpLocks/>
            </p:cNvCxnSpPr>
            <p:nvPr/>
          </p:nvCxnSpPr>
          <p:spPr>
            <a:xfrm>
              <a:off x="7871085" y="2805759"/>
              <a:ext cx="0" cy="441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화살표 연결선 546">
              <a:extLst>
                <a:ext uri="{FF2B5EF4-FFF2-40B4-BE49-F238E27FC236}">
                  <a16:creationId xmlns:a16="http://schemas.microsoft.com/office/drawing/2014/main" id="{44F4CD4B-9DFD-4655-BED1-D43C71A74ED7}"/>
                </a:ext>
              </a:extLst>
            </p:cNvPr>
            <p:cNvCxnSpPr>
              <a:cxnSpLocks/>
            </p:cNvCxnSpPr>
            <p:nvPr/>
          </p:nvCxnSpPr>
          <p:spPr>
            <a:xfrm>
              <a:off x="8567449" y="2797289"/>
              <a:ext cx="0" cy="441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화살표 연결선 550">
              <a:extLst>
                <a:ext uri="{FF2B5EF4-FFF2-40B4-BE49-F238E27FC236}">
                  <a16:creationId xmlns:a16="http://schemas.microsoft.com/office/drawing/2014/main" id="{BB833341-7422-4C6E-A2C4-CEC386FA629F}"/>
                </a:ext>
              </a:extLst>
            </p:cNvPr>
            <p:cNvCxnSpPr>
              <a:cxnSpLocks/>
            </p:cNvCxnSpPr>
            <p:nvPr/>
          </p:nvCxnSpPr>
          <p:spPr>
            <a:xfrm>
              <a:off x="8904252" y="4008983"/>
              <a:ext cx="196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순서도: 지연 551">
              <a:extLst>
                <a:ext uri="{FF2B5EF4-FFF2-40B4-BE49-F238E27FC236}">
                  <a16:creationId xmlns:a16="http://schemas.microsoft.com/office/drawing/2014/main" id="{5673DA7D-4091-4751-A4F8-154835070367}"/>
                </a:ext>
              </a:extLst>
            </p:cNvPr>
            <p:cNvSpPr/>
            <p:nvPr/>
          </p:nvSpPr>
          <p:spPr>
            <a:xfrm>
              <a:off x="9187603" y="3948312"/>
              <a:ext cx="267135" cy="273759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90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039333B-5EE9-4FED-9AFC-98A6135EFD23}"/>
                </a:ext>
              </a:extLst>
            </p:cNvPr>
            <p:cNvSpPr/>
            <p:nvPr/>
          </p:nvSpPr>
          <p:spPr>
            <a:xfrm>
              <a:off x="9101002" y="3976230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926EF405-F631-44F6-878C-62F2807CA07A}"/>
                </a:ext>
              </a:extLst>
            </p:cNvPr>
            <p:cNvSpPr/>
            <p:nvPr/>
          </p:nvSpPr>
          <p:spPr>
            <a:xfrm>
              <a:off x="6024002" y="3380474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558" name="직선 화살표 연결선 557">
              <a:extLst>
                <a:ext uri="{FF2B5EF4-FFF2-40B4-BE49-F238E27FC236}">
                  <a16:creationId xmlns:a16="http://schemas.microsoft.com/office/drawing/2014/main" id="{CB5AAA1B-1FAA-4BF1-A646-86395A8161B0}"/>
                </a:ext>
              </a:extLst>
            </p:cNvPr>
            <p:cNvCxnSpPr>
              <a:cxnSpLocks/>
            </p:cNvCxnSpPr>
            <p:nvPr/>
          </p:nvCxnSpPr>
          <p:spPr>
            <a:xfrm>
              <a:off x="6054995" y="4145500"/>
              <a:ext cx="31189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직선 화살표 연결선 560">
              <a:extLst>
                <a:ext uri="{FF2B5EF4-FFF2-40B4-BE49-F238E27FC236}">
                  <a16:creationId xmlns:a16="http://schemas.microsoft.com/office/drawing/2014/main" id="{F3A80788-FA27-4B30-BEC6-B40E6F9A3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4069" y="3418811"/>
              <a:ext cx="0" cy="5901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화살표 연결선 563">
              <a:extLst>
                <a:ext uri="{FF2B5EF4-FFF2-40B4-BE49-F238E27FC236}">
                  <a16:creationId xmlns:a16="http://schemas.microsoft.com/office/drawing/2014/main" id="{96914FE1-5447-4351-A793-B460C9115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4995" y="3412336"/>
              <a:ext cx="0" cy="7331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화살표 연결선 565">
              <a:extLst>
                <a:ext uri="{FF2B5EF4-FFF2-40B4-BE49-F238E27FC236}">
                  <a16:creationId xmlns:a16="http://schemas.microsoft.com/office/drawing/2014/main" id="{682A0007-CF5C-414C-87A8-76C5592D8F16}"/>
                </a:ext>
              </a:extLst>
            </p:cNvPr>
            <p:cNvCxnSpPr>
              <a:cxnSpLocks/>
            </p:cNvCxnSpPr>
            <p:nvPr/>
          </p:nvCxnSpPr>
          <p:spPr>
            <a:xfrm>
              <a:off x="9454738" y="4075505"/>
              <a:ext cx="2866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D0E2045E-0306-49E9-8441-CEE5D2F64D29}"/>
                </a:ext>
              </a:extLst>
            </p:cNvPr>
            <p:cNvSpPr txBox="1"/>
            <p:nvPr/>
          </p:nvSpPr>
          <p:spPr>
            <a:xfrm>
              <a:off x="8940297" y="3344546"/>
              <a:ext cx="10403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100" b="1" i="1" dirty="0">
                  <a:solidFill>
                    <a:srgbClr val="0000FF"/>
                  </a:solidFill>
                </a:rPr>
                <a:t>o_reset_guard_p_n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569" name="직선 연결선 568">
              <a:extLst>
                <a:ext uri="{FF2B5EF4-FFF2-40B4-BE49-F238E27FC236}">
                  <a16:creationId xmlns:a16="http://schemas.microsoft.com/office/drawing/2014/main" id="{FFBC062B-D4EB-4E75-9F6D-DA54EABD8F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738" y="3782842"/>
              <a:ext cx="80010" cy="27706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연결선 570">
              <a:extLst>
                <a:ext uri="{FF2B5EF4-FFF2-40B4-BE49-F238E27FC236}">
                  <a16:creationId xmlns:a16="http://schemas.microsoft.com/office/drawing/2014/main" id="{10D0A60C-8767-4740-8180-97AAD6FA5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1698" y="2520042"/>
              <a:ext cx="177470" cy="28525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직선 화살표 연결선 571">
              <a:extLst>
                <a:ext uri="{FF2B5EF4-FFF2-40B4-BE49-F238E27FC236}">
                  <a16:creationId xmlns:a16="http://schemas.microsoft.com/office/drawing/2014/main" id="{C50F4A4E-CA6D-4817-B748-FD05DDF2CB9F}"/>
                </a:ext>
              </a:extLst>
            </p:cNvPr>
            <p:cNvCxnSpPr>
              <a:cxnSpLocks/>
            </p:cNvCxnSpPr>
            <p:nvPr/>
          </p:nvCxnSpPr>
          <p:spPr>
            <a:xfrm>
              <a:off x="6826547" y="3630285"/>
              <a:ext cx="152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화살표 연결선 572">
              <a:extLst>
                <a:ext uri="{FF2B5EF4-FFF2-40B4-BE49-F238E27FC236}">
                  <a16:creationId xmlns:a16="http://schemas.microsoft.com/office/drawing/2014/main" id="{B3090833-A1AF-488F-B474-CB9EA1EE5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2182" y="3630285"/>
              <a:ext cx="0" cy="2744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화살표 연결선 573">
              <a:extLst>
                <a:ext uri="{FF2B5EF4-FFF2-40B4-BE49-F238E27FC236}">
                  <a16:creationId xmlns:a16="http://schemas.microsoft.com/office/drawing/2014/main" id="{01DC1A67-380A-421F-A698-247D8F5C6300}"/>
                </a:ext>
              </a:extLst>
            </p:cNvPr>
            <p:cNvCxnSpPr>
              <a:cxnSpLocks/>
            </p:cNvCxnSpPr>
            <p:nvPr/>
          </p:nvCxnSpPr>
          <p:spPr>
            <a:xfrm>
              <a:off x="7521123" y="3629863"/>
              <a:ext cx="152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E18E1D06-8AE6-4112-84D9-6F2DB2DE2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6758" y="3629863"/>
              <a:ext cx="0" cy="2744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화살표 연결선 575">
              <a:extLst>
                <a:ext uri="{FF2B5EF4-FFF2-40B4-BE49-F238E27FC236}">
                  <a16:creationId xmlns:a16="http://schemas.microsoft.com/office/drawing/2014/main" id="{0444C375-9438-44FD-85DC-36C7852DD52B}"/>
                </a:ext>
              </a:extLst>
            </p:cNvPr>
            <p:cNvCxnSpPr>
              <a:cxnSpLocks/>
            </p:cNvCxnSpPr>
            <p:nvPr/>
          </p:nvCxnSpPr>
          <p:spPr>
            <a:xfrm>
              <a:off x="8222829" y="3629863"/>
              <a:ext cx="152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직선 화살표 연결선 576">
              <a:extLst>
                <a:ext uri="{FF2B5EF4-FFF2-40B4-BE49-F238E27FC236}">
                  <a16:creationId xmlns:a16="http://schemas.microsoft.com/office/drawing/2014/main" id="{6A301039-5C36-4A7B-986A-635339106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2274" y="3629863"/>
              <a:ext cx="0" cy="2744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화살표 연결선 581">
              <a:extLst>
                <a:ext uri="{FF2B5EF4-FFF2-40B4-BE49-F238E27FC236}">
                  <a16:creationId xmlns:a16="http://schemas.microsoft.com/office/drawing/2014/main" id="{300CFF3F-98DF-4214-8052-0A9BCE8E7A00}"/>
                </a:ext>
              </a:extLst>
            </p:cNvPr>
            <p:cNvCxnSpPr>
              <a:cxnSpLocks/>
            </p:cNvCxnSpPr>
            <p:nvPr/>
          </p:nvCxnSpPr>
          <p:spPr>
            <a:xfrm>
              <a:off x="8747028" y="3426954"/>
              <a:ext cx="1662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821670C-6BE7-408C-8F6E-6A3E6D57535C}"/>
                </a:ext>
              </a:extLst>
            </p:cNvPr>
            <p:cNvSpPr txBox="1"/>
            <p:nvPr/>
          </p:nvSpPr>
          <p:spPr>
            <a:xfrm>
              <a:off x="5630465" y="5094438"/>
              <a:ext cx="3379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/>
                <a:t>※ </a:t>
              </a:r>
              <a:r>
                <a:rPr lang="en-US" altLang="ko-KR" sz="1100" b="1" i="1" dirty="0" err="1"/>
                <a:t>mainClk</a:t>
              </a:r>
              <a:r>
                <a:rPr lang="en-US" altLang="ko-KR" sz="1100" b="1" i="1" dirty="0"/>
                <a:t>, </a:t>
              </a:r>
              <a:r>
                <a:rPr lang="en-US" altLang="ko-KR" sz="1100" b="1" i="1" dirty="0" err="1"/>
                <a:t>resetClk</a:t>
              </a:r>
              <a:r>
                <a:rPr lang="en-US" altLang="ko-KR" sz="1100" b="1" i="1" dirty="0"/>
                <a:t> :</a:t>
              </a:r>
              <a:r>
                <a:rPr lang="ko-KR" altLang="en-US" sz="1100" b="1" i="1" dirty="0"/>
                <a:t> </a:t>
              </a:r>
              <a:r>
                <a:rPr lang="en-US" altLang="ko-KR" sz="1100" b="1" i="1" dirty="0"/>
                <a:t>always-on clock</a:t>
              </a:r>
              <a:endParaRPr lang="ko-KR" altLang="en-US" sz="1100" b="1" i="1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6C7C5B9-DB21-4D7D-99B7-1C7CEC248C61}"/>
                </a:ext>
              </a:extLst>
            </p:cNvPr>
            <p:cNvSpPr/>
            <p:nvPr/>
          </p:nvSpPr>
          <p:spPr>
            <a:xfrm>
              <a:off x="2666148" y="2079946"/>
              <a:ext cx="72984" cy="72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2937AF7-AAF9-4B88-8072-FC2E3ADFC325}"/>
                </a:ext>
              </a:extLst>
            </p:cNvPr>
            <p:cNvGrpSpPr/>
            <p:nvPr/>
          </p:nvGrpSpPr>
          <p:grpSpPr>
            <a:xfrm>
              <a:off x="4839391" y="3976230"/>
              <a:ext cx="162315" cy="99028"/>
              <a:chOff x="5126242" y="4878120"/>
              <a:chExt cx="162315" cy="99028"/>
            </a:xfrm>
          </p:grpSpPr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D7D22063-4A9A-4D9D-9817-413A088CE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242" y="4972610"/>
                <a:ext cx="6107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9F2802B0-37F6-4386-9FF7-A015687FF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7484" y="4972610"/>
                <a:ext cx="6107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>
                <a:extLst>
                  <a:ext uri="{FF2B5EF4-FFF2-40B4-BE49-F238E27FC236}">
                    <a16:creationId xmlns:a16="http://schemas.microsoft.com/office/drawing/2014/main" id="{C5BE7867-FFFC-4DA5-86BE-79776E6FB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7315" y="4886885"/>
                <a:ext cx="6107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09999BDB-E297-4925-8042-DD380D576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9527" y="4878648"/>
                <a:ext cx="3176" cy="985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화살표 연결선 183">
                <a:extLst>
                  <a:ext uri="{FF2B5EF4-FFF2-40B4-BE49-F238E27FC236}">
                    <a16:creationId xmlns:a16="http://schemas.microsoft.com/office/drawing/2014/main" id="{D8F81F1E-A9E7-435A-8F63-267878A36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7592" y="4878120"/>
                <a:ext cx="3176" cy="985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47558F62-7072-426F-AB0E-D5340FF6113E}"/>
                </a:ext>
              </a:extLst>
            </p:cNvPr>
            <p:cNvSpPr/>
            <p:nvPr/>
          </p:nvSpPr>
          <p:spPr>
            <a:xfrm>
              <a:off x="6755075" y="3380474"/>
              <a:ext cx="61986" cy="61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67"/>
            </a:p>
          </p:txBody>
        </p: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F31F9390-D244-4261-9226-DCA621F52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5703" y="2558222"/>
              <a:ext cx="0" cy="8555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FA7E159B-C441-4920-8EA8-67CEB904993E}"/>
                </a:ext>
              </a:extLst>
            </p:cNvPr>
            <p:cNvCxnSpPr>
              <a:cxnSpLocks/>
            </p:cNvCxnSpPr>
            <p:nvPr/>
          </p:nvCxnSpPr>
          <p:spPr>
            <a:xfrm>
              <a:off x="6787009" y="2564375"/>
              <a:ext cx="25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0C51DA1-8C46-4481-BCAE-6A254EC31256}"/>
                </a:ext>
              </a:extLst>
            </p:cNvPr>
            <p:cNvSpPr txBox="1"/>
            <p:nvPr/>
          </p:nvSpPr>
          <p:spPr>
            <a:xfrm>
              <a:off x="7834506" y="2062700"/>
              <a:ext cx="109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>
                  <a:solidFill>
                    <a:srgbClr val="0000FF"/>
                  </a:solidFill>
                </a:rPr>
                <a:t>o_glb_reset_n</a:t>
              </a:r>
              <a:endParaRPr lang="ko-KR" altLang="en-US" sz="1100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6A7D851A-A5BB-41FB-BE9B-340C2B565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6452" y="2294617"/>
              <a:ext cx="40657" cy="26610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CC400F-28C9-43F5-8074-C7AC7F927F03}"/>
              </a:ext>
            </a:extLst>
          </p:cNvPr>
          <p:cNvGrpSpPr/>
          <p:nvPr/>
        </p:nvGrpSpPr>
        <p:grpSpPr>
          <a:xfrm>
            <a:off x="491231" y="4966771"/>
            <a:ext cx="8829939" cy="1232993"/>
            <a:chOff x="491231" y="4966771"/>
            <a:chExt cx="8829939" cy="12329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8775FD-31E7-4D7D-9D0F-6F309DE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525" y="4966771"/>
              <a:ext cx="7560645" cy="1232993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C0E8316-7C54-44CA-B289-0AA37B5D4330}"/>
                </a:ext>
              </a:extLst>
            </p:cNvPr>
            <p:cNvSpPr txBox="1"/>
            <p:nvPr/>
          </p:nvSpPr>
          <p:spPr>
            <a:xfrm>
              <a:off x="662804" y="5938154"/>
              <a:ext cx="109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i="1" dirty="0" err="1"/>
                <a:t>o_glb_reset_n</a:t>
              </a:r>
              <a:endParaRPr lang="ko-KR" altLang="en-US" sz="1100" b="1" i="1" dirty="0"/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10093C2C-75B0-4C06-A205-8600D1A62123}"/>
                </a:ext>
              </a:extLst>
            </p:cNvPr>
            <p:cNvSpPr/>
            <p:nvPr/>
          </p:nvSpPr>
          <p:spPr>
            <a:xfrm>
              <a:off x="1508319" y="5056652"/>
              <a:ext cx="145308" cy="78016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4772B72-D87E-465B-AFBD-5453744C3D63}"/>
                </a:ext>
              </a:extLst>
            </p:cNvPr>
            <p:cNvSpPr txBox="1"/>
            <p:nvPr/>
          </p:nvSpPr>
          <p:spPr>
            <a:xfrm>
              <a:off x="491231" y="5321658"/>
              <a:ext cx="109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system clocks</a:t>
              </a:r>
              <a:endParaRPr lang="ko-KR" altLang="en-US" sz="1100" b="1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865EDE9-1582-4EC2-B75C-DCB5C9CC96B1}"/>
                </a:ext>
              </a:extLst>
            </p:cNvPr>
            <p:cNvCxnSpPr>
              <a:cxnSpLocks/>
            </p:cNvCxnSpPr>
            <p:nvPr/>
          </p:nvCxnSpPr>
          <p:spPr>
            <a:xfrm>
              <a:off x="5195068" y="5565834"/>
              <a:ext cx="2775452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502607F-C44D-48DF-A135-7FD0910EB78D}"/>
                </a:ext>
              </a:extLst>
            </p:cNvPr>
            <p:cNvSpPr txBox="1"/>
            <p:nvPr/>
          </p:nvSpPr>
          <p:spPr>
            <a:xfrm>
              <a:off x="5733982" y="5201628"/>
              <a:ext cx="19326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</a:rPr>
                <a:t>clock guarding(gating)</a:t>
              </a:r>
              <a:r>
                <a:rPr lang="ko-KR" altLang="en-US" sz="1100" b="1" dirty="0">
                  <a:solidFill>
                    <a:srgbClr val="FFFF00"/>
                  </a:solidFill>
                </a:rPr>
                <a:t> 구간</a:t>
              </a: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0F5E025B-E319-4AC8-8379-6E0F57C2F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9168" y="5903732"/>
              <a:ext cx="8307" cy="237988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BE5863B-DD54-43F0-87EA-3AF39D027063}"/>
                </a:ext>
              </a:extLst>
            </p:cNvPr>
            <p:cNvSpPr txBox="1"/>
            <p:nvPr/>
          </p:nvSpPr>
          <p:spPr>
            <a:xfrm>
              <a:off x="5878323" y="5902230"/>
              <a:ext cx="19326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FF00"/>
                  </a:solidFill>
                </a:rPr>
                <a:t>reset signal release</a:t>
              </a:r>
              <a:endParaRPr lang="ko-KR" altLang="en-US" sz="11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59004E03-7609-4D33-840B-124E617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1" y="136527"/>
            <a:ext cx="7161700" cy="619615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Battery charging </a:t>
            </a:r>
            <a:r>
              <a:rPr lang="ko-KR" altLang="en-US" dirty="0">
                <a:latin typeface="+mn-lt"/>
              </a:rPr>
              <a:t>신호 입력 시 동작</a:t>
            </a:r>
          </a:p>
        </p:txBody>
      </p:sp>
      <p:sp>
        <p:nvSpPr>
          <p:cNvPr id="190" name="내용 개체 틀 5">
            <a:extLst>
              <a:ext uri="{FF2B5EF4-FFF2-40B4-BE49-F238E27FC236}">
                <a16:creationId xmlns:a16="http://schemas.microsoft.com/office/drawing/2014/main" id="{E46BBB9D-53A3-47D8-91A9-BD707FD7B67B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1963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동작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: batt charging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신호 입력 시 기본적으로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 forward/backward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데이터 처리를 중단하고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FSM IDLE state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로 천이함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PCM valid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신호가 뜨기 전에 입력 시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해당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PCM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데이터는 무시하고 곧 바로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FSM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이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IDLE state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로 천이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자극 데이터와 </a:t>
            </a:r>
            <a:r>
              <a:rPr lang="en-US" alt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BackTel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데이터가 입력되고 있는 경우엔 중간에 끊기는 것을 방지하기 위해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해당 데이터까지는 전달이 끝나는 것이 보장된 후에 해당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FSM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이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IDLE state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로 천이함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0865EB-5748-4272-A5A3-7BE260B0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17" y="4247963"/>
            <a:ext cx="3936628" cy="413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DD94DB-51D0-4DB3-834F-B9F4F48C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26" y="3756463"/>
            <a:ext cx="1798204" cy="946423"/>
          </a:xfrm>
          <a:prstGeom prst="rect">
            <a:avLst/>
          </a:prstGeom>
        </p:spPr>
      </p:pic>
      <p:sp>
        <p:nvSpPr>
          <p:cNvPr id="191" name="타원 190">
            <a:extLst>
              <a:ext uri="{FF2B5EF4-FFF2-40B4-BE49-F238E27FC236}">
                <a16:creationId xmlns:a16="http://schemas.microsoft.com/office/drawing/2014/main" id="{02D896F2-8A32-49FC-B6FD-007585096431}"/>
              </a:ext>
            </a:extLst>
          </p:cNvPr>
          <p:cNvSpPr/>
          <p:nvPr/>
        </p:nvSpPr>
        <p:spPr>
          <a:xfrm>
            <a:off x="4971153" y="4365560"/>
            <a:ext cx="153443" cy="1534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167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67DBB00-217B-443A-851A-70ADDB299156}"/>
              </a:ext>
            </a:extLst>
          </p:cNvPr>
          <p:cNvSpPr txBox="1"/>
          <p:nvPr/>
        </p:nvSpPr>
        <p:spPr>
          <a:xfrm>
            <a:off x="1417550" y="3813648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err="1">
                <a:solidFill>
                  <a:srgbClr val="FF0000"/>
                </a:solidFill>
              </a:rPr>
              <a:t>w_enc_transfer_idle</a:t>
            </a:r>
            <a:endParaRPr lang="ko-KR" altLang="en-US" sz="1100" b="1" i="1" dirty="0">
              <a:solidFill>
                <a:srgbClr val="FF0000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3FE696B0-0CD5-45FF-83A3-FBBE41820D37}"/>
              </a:ext>
            </a:extLst>
          </p:cNvPr>
          <p:cNvCxnSpPr>
            <a:cxnSpLocks/>
          </p:cNvCxnSpPr>
          <p:nvPr/>
        </p:nvCxnSpPr>
        <p:spPr>
          <a:xfrm flipV="1">
            <a:off x="2903436" y="4003611"/>
            <a:ext cx="189749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3846DE2A-C928-4C44-9282-13B9CB4AA036}"/>
              </a:ext>
            </a:extLst>
          </p:cNvPr>
          <p:cNvSpPr txBox="1"/>
          <p:nvPr/>
        </p:nvSpPr>
        <p:spPr>
          <a:xfrm>
            <a:off x="1417550" y="4075258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err="1">
                <a:solidFill>
                  <a:srgbClr val="FF0000"/>
                </a:solidFill>
              </a:rPr>
              <a:t>w_backTel_fsm_idle</a:t>
            </a:r>
            <a:endParaRPr lang="ko-KR" altLang="en-US" sz="1100" b="1" i="1" dirty="0">
              <a:solidFill>
                <a:srgbClr val="FF0000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B0610189-63D1-4CD6-84BA-38B759B244E3}"/>
              </a:ext>
            </a:extLst>
          </p:cNvPr>
          <p:cNvCxnSpPr>
            <a:cxnSpLocks/>
          </p:cNvCxnSpPr>
          <p:nvPr/>
        </p:nvCxnSpPr>
        <p:spPr>
          <a:xfrm flipV="1">
            <a:off x="2903436" y="4229673"/>
            <a:ext cx="189749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3F569FC7-03F5-4BBA-93CD-983766FA089E}"/>
              </a:ext>
            </a:extLst>
          </p:cNvPr>
          <p:cNvCxnSpPr>
            <a:cxnSpLocks/>
          </p:cNvCxnSpPr>
          <p:nvPr/>
        </p:nvCxnSpPr>
        <p:spPr>
          <a:xfrm flipV="1">
            <a:off x="6480353" y="4238638"/>
            <a:ext cx="70989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04D82D2-0D15-40EB-8AEC-F23F12AED377}"/>
              </a:ext>
            </a:extLst>
          </p:cNvPr>
          <p:cNvSpPr txBox="1"/>
          <p:nvPr/>
        </p:nvSpPr>
        <p:spPr>
          <a:xfrm>
            <a:off x="7190243" y="4087859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err="1">
                <a:solidFill>
                  <a:srgbClr val="FF0000"/>
                </a:solidFill>
              </a:rPr>
              <a:t>w_comm_halt</a:t>
            </a:r>
            <a:endParaRPr lang="ko-KR" altLang="en-US" sz="1100" b="1" i="1" dirty="0">
              <a:solidFill>
                <a:srgbClr val="FF000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CAFF0B4-63A4-4BC8-BF1B-00EBE32BEE66}"/>
              </a:ext>
            </a:extLst>
          </p:cNvPr>
          <p:cNvSpPr txBox="1"/>
          <p:nvPr/>
        </p:nvSpPr>
        <p:spPr>
          <a:xfrm>
            <a:off x="967617" y="4984226"/>
            <a:ext cx="7515134" cy="89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w_enc_transfer_idle</a:t>
            </a:r>
            <a:r>
              <a:rPr lang="en-US" altLang="ko-KR" sz="1200" b="1" dirty="0"/>
              <a:t>: ASK ENCODER module 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FSM </a:t>
            </a:r>
            <a:r>
              <a:rPr lang="ko-KR" altLang="en-US" sz="1200" b="1" dirty="0"/>
              <a:t>이 </a:t>
            </a:r>
            <a:r>
              <a:rPr lang="en-US" altLang="ko-KR" sz="1200" b="1" dirty="0"/>
              <a:t>IDLE state </a:t>
            </a:r>
            <a:r>
              <a:rPr lang="ko-KR" altLang="en-US" sz="1200" b="1" dirty="0"/>
              <a:t>에 있을 때 뜨는 신호</a:t>
            </a:r>
            <a:r>
              <a:rPr lang="en-US" altLang="ko-KR" sz="12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w_backTel_fsm_idle</a:t>
            </a:r>
            <a:r>
              <a:rPr lang="en-US" altLang="ko-KR" sz="1200" b="1" dirty="0"/>
              <a:t>: ASK DECODER module 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FSM </a:t>
            </a:r>
            <a:r>
              <a:rPr lang="ko-KR" altLang="en-US" sz="1200" b="1" dirty="0"/>
              <a:t>이 </a:t>
            </a:r>
            <a:r>
              <a:rPr lang="en-US" altLang="ko-KR" sz="1200" b="1" dirty="0"/>
              <a:t>IDLE state </a:t>
            </a:r>
            <a:r>
              <a:rPr lang="ko-KR" altLang="en-US" sz="1200" b="1" dirty="0"/>
              <a:t>에 있을 때 뜨는 신호</a:t>
            </a:r>
            <a:r>
              <a:rPr lang="en-US" altLang="ko-KR" sz="12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w_comm_halt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통신 </a:t>
            </a:r>
            <a:r>
              <a:rPr lang="en-US" altLang="ko-KR" sz="1200" b="1" dirty="0"/>
              <a:t>Halt </a:t>
            </a:r>
            <a:r>
              <a:rPr lang="ko-KR" altLang="en-US" sz="1200" b="1" dirty="0"/>
              <a:t>신호로</a:t>
            </a:r>
            <a:r>
              <a:rPr lang="en-US" altLang="ko-KR" sz="1200" b="1" dirty="0"/>
              <a:t> forward/backward </a:t>
            </a:r>
            <a:r>
              <a:rPr lang="ko-KR" altLang="en-US" sz="1200" b="1" dirty="0"/>
              <a:t>통신이 모두 중단됨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관련 </a:t>
            </a:r>
            <a:r>
              <a:rPr lang="en-US" altLang="ko-KR" sz="1200" b="1" dirty="0"/>
              <a:t>FSM </a:t>
            </a:r>
            <a:r>
              <a:rPr lang="ko-KR" altLang="en-US" sz="1200" b="1" dirty="0"/>
              <a:t>으로 전달되도록 설계 됨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235257-1799-47BF-BC85-8F0FA848C140}"/>
              </a:ext>
            </a:extLst>
          </p:cNvPr>
          <p:cNvSpPr/>
          <p:nvPr/>
        </p:nvSpPr>
        <p:spPr>
          <a:xfrm>
            <a:off x="816337" y="3447181"/>
            <a:ext cx="8104094" cy="1478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59004E03-7609-4D33-840B-124E617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1" y="136527"/>
            <a:ext cx="7161700" cy="619615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Software or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Hardware reset </a:t>
            </a:r>
            <a:r>
              <a:rPr lang="ko-KR" altLang="en-US" dirty="0">
                <a:latin typeface="+mn-lt"/>
              </a:rPr>
              <a:t>시 동작</a:t>
            </a:r>
          </a:p>
        </p:txBody>
      </p:sp>
      <p:sp>
        <p:nvSpPr>
          <p:cNvPr id="190" name="내용 개체 틀 5">
            <a:extLst>
              <a:ext uri="{FF2B5EF4-FFF2-40B4-BE49-F238E27FC236}">
                <a16:creationId xmlns:a16="http://schemas.microsoft.com/office/drawing/2014/main" id="{E46BBB9D-53A3-47D8-91A9-BD707FD7B67B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1565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I2C Serial interface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와 통신 인터페이스와 관련된 모든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F/F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은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Hardware reset only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임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I2C register interface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의 경우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SW reset bit = 1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시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reset module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을 통해 피드백을 받아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F/F reset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 시키는 방법을 선택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8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설계 스펙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5205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시스템 클럭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en-US" altLang="ko-KR" sz="1400" b="1" dirty="0" err="1">
                <a:latin typeface="+mj-ea"/>
                <a:ea typeface="+mj-ea"/>
                <a:cs typeface="Arial" panose="020B0604020202020204" pitchFamily="34" charset="0"/>
              </a:rPr>
              <a:t>refClk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(10MHz, internal oscillating clock)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기준으로 데이터 속도에 맞게 돌도록 설계</a:t>
            </a: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데이터 속도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현재는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10MHz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기준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10 cycle dependency (</a:t>
            </a:r>
            <a:r>
              <a:rPr lang="ko-KR" altLang="en-US" sz="1400" b="1" dirty="0" err="1">
                <a:latin typeface="+mj-ea"/>
                <a:ea typeface="+mj-ea"/>
                <a:cs typeface="Arial" panose="020B0604020202020204" pitchFamily="34" charset="0"/>
              </a:rPr>
              <a:t>내부기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LSK clock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분주비가 느려져도 </a:t>
            </a:r>
            <a:r>
              <a:rPr lang="ko-KR" altLang="en-US" sz="1400" b="1" dirty="0" err="1">
                <a:latin typeface="+mj-ea"/>
                <a:ea typeface="+mj-ea"/>
                <a:cs typeface="Arial" panose="020B0604020202020204" pitchFamily="34" charset="0"/>
              </a:rPr>
              <a:t>내부기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 레지스터의 </a:t>
            </a:r>
            <a:r>
              <a:rPr lang="en-US" altLang="ko-KR" sz="1400" b="1" dirty="0" err="1">
                <a:latin typeface="+mj-ea"/>
                <a:ea typeface="+mj-ea"/>
                <a:cs typeface="Arial" panose="020B0604020202020204" pitchFamily="34" charset="0"/>
              </a:rPr>
              <a:t>blank_div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카운터 값과 외부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PPSK C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값으로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10 cycle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이 되도록 조정 가능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만약 사이클 수가 느려지거나 변경이 될 경우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외부기에서 변경된 사이클 수에 맞게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PCM register 01h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CVAL[4:0] 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값을 조정할 것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en-US" altLang="ko-KR" sz="14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0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D6A2-B609-4301-AD42-386B85C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설계 스펙 세부 정의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사용 안함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85CEDBB-822B-4CA5-9400-BD79F87B2B48}"/>
              </a:ext>
            </a:extLst>
          </p:cNvPr>
          <p:cNvSpPr txBox="1">
            <a:spLocks/>
          </p:cNvSpPr>
          <p:nvPr/>
        </p:nvSpPr>
        <p:spPr>
          <a:xfrm>
            <a:off x="153499" y="1106009"/>
            <a:ext cx="9429771" cy="359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latin typeface="+mj-ea"/>
                <a:ea typeface="+mj-ea"/>
              </a:rPr>
              <a:t>backTel</a:t>
            </a:r>
            <a:r>
              <a:rPr lang="ko-KR" altLang="en-US" sz="1600" b="1" dirty="0">
                <a:latin typeface="+mj-ea"/>
                <a:ea typeface="+mj-ea"/>
              </a:rPr>
              <a:t> NOP 을 인지하여 </a:t>
            </a:r>
            <a:r>
              <a:rPr lang="en-US" altLang="ko-KR" sz="1600" b="1" dirty="0">
                <a:latin typeface="+mj-ea"/>
                <a:ea typeface="+mj-ea"/>
              </a:rPr>
              <a:t>HW</a:t>
            </a:r>
            <a:r>
              <a:rPr lang="ko-KR" altLang="en-US" sz="1600" b="1" dirty="0">
                <a:latin typeface="+mj-ea"/>
                <a:ea typeface="+mj-ea"/>
              </a:rPr>
              <a:t> FSM 깨어나도록 하는 방안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06486-070E-415F-8415-27FD87195BE3}"/>
              </a:ext>
            </a:extLst>
          </p:cNvPr>
          <p:cNvSpPr txBox="1"/>
          <p:nvPr/>
        </p:nvSpPr>
        <p:spPr>
          <a:xfrm>
            <a:off x="153499" y="4386118"/>
            <a:ext cx="9697570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문제점</a:t>
            </a:r>
            <a:r>
              <a:rPr lang="en-US" altLang="ko-KR" sz="1400" dirty="0">
                <a:latin typeface="+mj-ea"/>
                <a:ea typeface="+mj-ea"/>
              </a:rPr>
              <a:t>: pcm 480kHz </a:t>
            </a:r>
            <a:r>
              <a:rPr lang="ko-KR" altLang="en-US" sz="1400" dirty="0">
                <a:latin typeface="+mj-ea"/>
                <a:ea typeface="+mj-ea"/>
              </a:rPr>
              <a:t>기준 </a:t>
            </a: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NOP header bit</a:t>
            </a:r>
            <a:r>
              <a:rPr lang="ko-KR" altLang="en-US" sz="1400" dirty="0">
                <a:latin typeface="+mj-ea"/>
                <a:ea typeface="+mj-ea"/>
              </a:rPr>
              <a:t>을 판단하고 </a:t>
            </a:r>
            <a:r>
              <a:rPr lang="en-US" altLang="ko-KR" sz="1400" dirty="0">
                <a:latin typeface="+mj-ea"/>
                <a:ea typeface="+mj-ea"/>
              </a:rPr>
              <a:t>Enable </a:t>
            </a:r>
            <a:r>
              <a:rPr lang="ko-KR" altLang="en-US" sz="1400" dirty="0">
                <a:latin typeface="+mj-ea"/>
                <a:ea typeface="+mj-ea"/>
              </a:rPr>
              <a:t>신호를 띄우는 건 </a:t>
            </a:r>
            <a:r>
              <a:rPr lang="en-US" altLang="ko-KR" sz="1400" dirty="0">
                <a:latin typeface="+mj-ea"/>
                <a:ea typeface="+mj-ea"/>
              </a:rPr>
              <a:t>8.3us </a:t>
            </a:r>
            <a:r>
              <a:rPr lang="ko-KR" altLang="en-US" sz="1400" dirty="0">
                <a:latin typeface="+mj-ea"/>
                <a:ea typeface="+mj-ea"/>
              </a:rPr>
              <a:t>정도이고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내부기에서 </a:t>
            </a:r>
            <a:r>
              <a:rPr lang="en-US" altLang="ko-KR" sz="1400" dirty="0">
                <a:latin typeface="+mj-ea"/>
                <a:ea typeface="+mj-ea"/>
              </a:rPr>
              <a:t>LSK </a:t>
            </a:r>
            <a:r>
              <a:rPr lang="ko-KR" altLang="en-US" sz="1400" dirty="0">
                <a:latin typeface="+mj-ea"/>
                <a:ea typeface="+mj-ea"/>
              </a:rPr>
              <a:t>데이터가 넘어오는 시간은 약 </a:t>
            </a:r>
            <a:r>
              <a:rPr lang="en-US" altLang="ko-KR" sz="1400" dirty="0">
                <a:latin typeface="+mj-ea"/>
                <a:ea typeface="+mj-ea"/>
              </a:rPr>
              <a:t>10us </a:t>
            </a:r>
            <a:r>
              <a:rPr lang="ko-KR" altLang="en-US" sz="1400" dirty="0">
                <a:latin typeface="+mj-ea"/>
                <a:ea typeface="+mj-ea"/>
              </a:rPr>
              <a:t>정도로 </a:t>
            </a:r>
            <a:r>
              <a:rPr lang="en-US" altLang="ko-KR" sz="1400" dirty="0">
                <a:latin typeface="+mj-ea"/>
                <a:ea typeface="+mj-ea"/>
              </a:rPr>
              <a:t>FSM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en-US" altLang="ko-KR" sz="1400" dirty="0">
                <a:latin typeface="+mj-ea"/>
                <a:ea typeface="+mj-ea"/>
              </a:rPr>
              <a:t>start </a:t>
            </a:r>
            <a:r>
              <a:rPr lang="ko-KR" altLang="en-US" sz="1400" dirty="0">
                <a:latin typeface="+mj-ea"/>
                <a:ea typeface="+mj-ea"/>
              </a:rPr>
              <a:t>시키고 데이터를 인지할 시간이 완전 여유롭지는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enable </a:t>
            </a:r>
            <a:r>
              <a:rPr lang="ko-KR" altLang="en-US" sz="1400" dirty="0">
                <a:latin typeface="+mj-ea"/>
                <a:ea typeface="+mj-ea"/>
              </a:rPr>
              <a:t>신호를 받고 </a:t>
            </a:r>
            <a:r>
              <a:rPr lang="en-US" altLang="ko-KR" sz="1400" dirty="0">
                <a:latin typeface="+mj-ea"/>
                <a:ea typeface="+mj-ea"/>
              </a:rPr>
              <a:t>CDC </a:t>
            </a:r>
            <a:r>
              <a:rPr lang="ko-KR" altLang="en-US" sz="1400" dirty="0">
                <a:latin typeface="+mj-ea"/>
                <a:ea typeface="+mj-ea"/>
              </a:rPr>
              <a:t>처리하는 시간까지 고려하면 더욱 충분하지 않을 것임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해결방법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첫번째 </a:t>
            </a:r>
            <a:r>
              <a:rPr lang="en-US" altLang="ko-KR" sz="1400" dirty="0">
                <a:latin typeface="+mj-ea"/>
                <a:ea typeface="+mj-ea"/>
              </a:rPr>
              <a:t>preamble </a:t>
            </a:r>
            <a:r>
              <a:rPr lang="ko-KR" altLang="en-US" sz="1400" dirty="0">
                <a:latin typeface="+mj-ea"/>
                <a:ea typeface="+mj-ea"/>
              </a:rPr>
              <a:t>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두번째 </a:t>
            </a:r>
            <a:r>
              <a:rPr lang="en-US" altLang="ko-KR" sz="1400" dirty="0">
                <a:latin typeface="+mj-ea"/>
                <a:ea typeface="+mj-ea"/>
              </a:rPr>
              <a:t>preamble </a:t>
            </a:r>
            <a:r>
              <a:rPr lang="ko-KR" altLang="en-US" sz="1400" dirty="0">
                <a:latin typeface="+mj-ea"/>
                <a:ea typeface="+mj-ea"/>
              </a:rPr>
              <a:t>데이터로 </a:t>
            </a:r>
            <a:r>
              <a:rPr lang="en-US" altLang="ko-KR" sz="1400" dirty="0" err="1">
                <a:latin typeface="+mj-ea"/>
                <a:ea typeface="+mj-ea"/>
              </a:rPr>
              <a:t>backTel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프로토콜을 인지하여 시작하는 것임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그렇게 되면 </a:t>
            </a:r>
            <a:r>
              <a:rPr lang="en-US" altLang="ko-KR" sz="1400" dirty="0">
                <a:latin typeface="+mj-ea"/>
                <a:ea typeface="+mj-ea"/>
              </a:rPr>
              <a:t>preamble 8us </a:t>
            </a:r>
            <a:r>
              <a:rPr lang="ko-KR" altLang="en-US" sz="1400" dirty="0">
                <a:latin typeface="+mj-ea"/>
                <a:ea typeface="+mj-ea"/>
              </a:rPr>
              <a:t>까지 합쳐서 약 </a:t>
            </a:r>
            <a:r>
              <a:rPr lang="en-US" altLang="ko-KR" sz="1400" dirty="0">
                <a:latin typeface="+mj-ea"/>
                <a:ea typeface="+mj-ea"/>
              </a:rPr>
              <a:t>18us </a:t>
            </a:r>
            <a:r>
              <a:rPr lang="ko-KR" altLang="en-US" sz="1400" dirty="0">
                <a:latin typeface="+mj-ea"/>
                <a:ea typeface="+mj-ea"/>
              </a:rPr>
              <a:t>정도로 </a:t>
            </a:r>
            <a:r>
              <a:rPr lang="en-US" altLang="ko-KR" sz="1400" dirty="0">
                <a:latin typeface="+mj-ea"/>
                <a:ea typeface="+mj-ea"/>
              </a:rPr>
              <a:t>9us </a:t>
            </a:r>
            <a:r>
              <a:rPr lang="ko-KR" altLang="en-US" sz="1400" dirty="0">
                <a:latin typeface="+mj-ea"/>
                <a:ea typeface="+mj-ea"/>
              </a:rPr>
              <a:t>정도의 어느정도 마진이 생기기 때문에 충분한 시간이 될 것으로 판단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BD3BBA-0FCD-4A23-8BA0-BF43C30C1202}"/>
              </a:ext>
            </a:extLst>
          </p:cNvPr>
          <p:cNvCxnSpPr/>
          <p:nvPr/>
        </p:nvCxnSpPr>
        <p:spPr>
          <a:xfrm>
            <a:off x="5357819" y="3335508"/>
            <a:ext cx="286870" cy="5468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87DBA9-C3C8-40F9-9FB6-771BCAF0BA91}"/>
              </a:ext>
            </a:extLst>
          </p:cNvPr>
          <p:cNvSpPr txBox="1"/>
          <p:nvPr/>
        </p:nvSpPr>
        <p:spPr>
          <a:xfrm>
            <a:off x="3806924" y="3886838"/>
            <a:ext cx="507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두번째 </a:t>
            </a:r>
            <a:r>
              <a:rPr lang="en-US" altLang="ko-KR" sz="1400" b="1" dirty="0">
                <a:solidFill>
                  <a:srgbClr val="FF0000"/>
                </a:solidFill>
              </a:rPr>
              <a:t>preamble </a:t>
            </a:r>
            <a:r>
              <a:rPr lang="ko-KR" altLang="en-US" sz="1400" b="1" dirty="0">
                <a:solidFill>
                  <a:srgbClr val="FF0000"/>
                </a:solidFill>
              </a:rPr>
              <a:t>데이터를 인지하여 프로토콜의 시작하는 방법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DC6272-2C0C-4465-AC40-062ABF74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3" y="1649594"/>
            <a:ext cx="6154049" cy="220704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DC0CD0-6CC1-4FB2-BED0-1E027412A46E}"/>
              </a:ext>
            </a:extLst>
          </p:cNvPr>
          <p:cNvCxnSpPr/>
          <p:nvPr/>
        </p:nvCxnSpPr>
        <p:spPr>
          <a:xfrm flipV="1">
            <a:off x="0" y="851647"/>
            <a:ext cx="9906000" cy="60063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DBA4B5-E87A-45D1-9C5B-39ACAC81996F}"/>
              </a:ext>
            </a:extLst>
          </p:cNvPr>
          <p:cNvCxnSpPr>
            <a:cxnSpLocks/>
          </p:cNvCxnSpPr>
          <p:nvPr/>
        </p:nvCxnSpPr>
        <p:spPr>
          <a:xfrm>
            <a:off x="0" y="851647"/>
            <a:ext cx="9906000" cy="60063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2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139246</TotalTime>
  <Words>3223</Words>
  <Application>Microsoft Office PowerPoint</Application>
  <PresentationFormat>A4 용지(210x297mm)</PresentationFormat>
  <Paragraphs>416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I/O 핀맵과 대략적인 블록 다이어그램</vt:lpstr>
      <vt:lpstr>I/O 핀맵과 대략적인 블록 다이어그램</vt:lpstr>
      <vt:lpstr>Clock tree diagram</vt:lpstr>
      <vt:lpstr>Reset tree diagram</vt:lpstr>
      <vt:lpstr>Battery charging 신호 입력 시 동작</vt:lpstr>
      <vt:lpstr>Software or Hardware reset 시 동작</vt:lpstr>
      <vt:lpstr>설계 스펙</vt:lpstr>
      <vt:lpstr>설계 스펙 세부 정의 (사용 안함)</vt:lpstr>
      <vt:lpstr>설계 스펙 세부 정의</vt:lpstr>
      <vt:lpstr>설계 스펙 세부 정의</vt:lpstr>
      <vt:lpstr>설계 스펙 세부 정의</vt:lpstr>
      <vt:lpstr>프로토콜 정의</vt:lpstr>
      <vt:lpstr>프로토콜 정의</vt:lpstr>
      <vt:lpstr>프로토콜 정의</vt:lpstr>
      <vt:lpstr>BACKTEL ABORT TOKEN 상황</vt:lpstr>
      <vt:lpstr>프로토콜 정의</vt:lpstr>
      <vt:lpstr>프로토콜 정의</vt:lpstr>
      <vt:lpstr>설계 스펙 세부 정의</vt:lpstr>
      <vt:lpstr>FSM 구조 설계</vt:lpstr>
      <vt:lpstr>FSM 구조 설계</vt:lpstr>
      <vt:lpstr>In/output 인터페이스</vt:lpstr>
      <vt:lpstr>PCM register 추가 신호</vt:lpstr>
      <vt:lpstr>PCM protocol data packet (ver2.0)</vt:lpstr>
      <vt:lpstr>PCM Register Map</vt:lpstr>
      <vt:lpstr>PCM protocol data rate</vt:lpstr>
      <vt:lpstr>설계 스펙 세부 정의</vt:lpstr>
      <vt:lpstr>설계 스펙 세부 정의</vt:lpstr>
      <vt:lpstr>설계 스펙 세부 정의</vt:lpstr>
      <vt:lpstr>I2C 스펙</vt:lpstr>
      <vt:lpstr>I2C Register Map 재구성</vt:lpstr>
      <vt:lpstr>I2C register 수정</vt:lpstr>
      <vt:lpstr>APPENDIX</vt:lpstr>
      <vt:lpstr>PPSK(Passive Phase Shift Keying) modulation</vt:lpstr>
      <vt:lpstr>ci_monostable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유 재용</cp:lastModifiedBy>
  <cp:revision>3383</cp:revision>
  <cp:lastPrinted>2021-07-01T05:34:47Z</cp:lastPrinted>
  <dcterms:created xsi:type="dcterms:W3CDTF">2019-01-06T07:03:34Z</dcterms:created>
  <dcterms:modified xsi:type="dcterms:W3CDTF">2021-11-04T01:36:00Z</dcterms:modified>
</cp:coreProperties>
</file>