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268" r:id="rId3"/>
    <p:sldId id="276" r:id="rId4"/>
    <p:sldId id="277" r:id="rId5"/>
    <p:sldId id="278" r:id="rId6"/>
    <p:sldId id="293" r:id="rId7"/>
    <p:sldId id="263" r:id="rId8"/>
    <p:sldId id="279" r:id="rId9"/>
    <p:sldId id="280" r:id="rId10"/>
    <p:sldId id="281" r:id="rId11"/>
    <p:sldId id="282" r:id="rId12"/>
    <p:sldId id="283" r:id="rId13"/>
    <p:sldId id="284" r:id="rId14"/>
    <p:sldId id="285" r:id="rId15"/>
    <p:sldId id="286" r:id="rId16"/>
    <p:sldId id="287" r:id="rId17"/>
    <p:sldId id="295" r:id="rId18"/>
    <p:sldId id="288" r:id="rId19"/>
    <p:sldId id="289" r:id="rId20"/>
    <p:sldId id="290" r:id="rId21"/>
    <p:sldId id="291" r:id="rId22"/>
    <p:sldId id="292" r:id="rId23"/>
    <p:sldId id="294" r:id="rId24"/>
    <p:sldId id="260" r:id="rId25"/>
    <p:sldId id="297" r:id="rId26"/>
    <p:sldId id="298" r:id="rId27"/>
    <p:sldId id="299" r:id="rId28"/>
    <p:sldId id="296" r:id="rId29"/>
    <p:sldId id="272" r:id="rId30"/>
    <p:sldId id="273" r:id="rId31"/>
    <p:sldId id="264" r:id="rId32"/>
    <p:sldId id="274" r:id="rId33"/>
    <p:sldId id="275" r:id="rId34"/>
    <p:sldId id="302" r:id="rId35"/>
    <p:sldId id="303"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07" r:id="rId55"/>
    <p:sldId id="329" r:id="rId56"/>
    <p:sldId id="330" r:id="rId57"/>
    <p:sldId id="331" r:id="rId58"/>
    <p:sldId id="308" r:id="rId59"/>
    <p:sldId id="309" r:id="rId60"/>
    <p:sldId id="310" r:id="rId61"/>
    <p:sldId id="30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34" autoAdjust="0"/>
  </p:normalViewPr>
  <p:slideViewPr>
    <p:cSldViewPr>
      <p:cViewPr varScale="1">
        <p:scale>
          <a:sx n="114" d="100"/>
          <a:sy n="114" d="100"/>
        </p:scale>
        <p:origin x="152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6/14/2019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6/14/2019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sz="1200" b="0" i="0" kern="1200" dirty="0">
                <a:solidFill>
                  <a:schemeClr val="tx1"/>
                </a:solidFill>
                <a:effectLst/>
                <a:latin typeface="+mn-lt"/>
                <a:ea typeface="+mn-ea"/>
                <a:cs typeface="+mn-cs"/>
              </a:rPr>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65786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The auto-reload register (ARR) can be updated synchronously, or asynchronously. If the A R P E bit in the timer CR1 register is 1, ARR will be updated synchronously. An update to ARR will be buffered in a register, named the pre load register. The contents of the pre load register, are transferred into ARR, when the next update event occurs.  This update mechanism is synchronous to timer’s input clock, and timer’s output period. It prevents software from updating the output frequency or period, when the timer is still performing comparison operations. {{Pause=1}} On the other hand, if the auto-reload {{Pause=0.1}} pre load enable bit (A R P E), is 0, any updates to ARR will immediately take effect. This update mechanism is asynchronous, because the update does not take the clock timing information into considerations.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088448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update event (UEV) is generated with respect to the counter overflows and underflows. In fact,</a:t>
            </a:r>
            <a:r>
              <a:rPr lang="en-US" baseline="0" dirty="0"/>
              <a:t> update events are only generated when the repletion counter has reached zero. When the repetition counter register (PCR) is zero, an update event is generated with respect to each overflow or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31060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the repetition counter register (PCR) is one, </a:t>
            </a:r>
            <a:r>
              <a:rPr lang="en-US" sz="1200" b="0" i="0" u="none" strike="noStrike" kern="1200" baseline="0" dirty="0">
                <a:solidFill>
                  <a:schemeClr val="tx1"/>
                </a:solidFill>
                <a:latin typeface="+mn-lt"/>
                <a:ea typeface="+mn-ea"/>
                <a:cs typeface="+mn-cs"/>
              </a:rPr>
              <a:t>in Center aligned mode, the update event occurs either on the overflow or on the underflow depending on, when the RCR register was written, and when the counter was launched. If the RCR was written before launching the counter, the UEV occurs on the overflow. If the RCR was written after launching the counter, the UEV occurs on the underflow. In the upcounting mode, </a:t>
            </a:r>
            <a:r>
              <a:rPr lang="en-US" baseline="0" dirty="0"/>
              <a:t>an UEV event is generated with respect to every other overflow. Similarly, an UEV event is generated every other underflow in the down-counting mode.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6439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a:t>
            </a:r>
            <a:r>
              <a:rPr lang="en-US" baseline="0" dirty="0"/>
              <a:t> the generation of UEV events when the repetition counter register (PCR) is two.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255814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UEV events </a:t>
            </a:r>
            <a:r>
              <a:rPr lang="en-US" baseline="0" dirty="0"/>
              <a:t>when the repetition counter register (PCR) is three.  </a:t>
            </a:r>
            <a:r>
              <a:rPr lang="en-US" sz="1200" b="0" i="0" u="none" strike="noStrike" kern="1200" baseline="0" dirty="0">
                <a:solidFill>
                  <a:schemeClr val="tx1"/>
                </a:solidFill>
                <a:latin typeface="+mn-lt"/>
                <a:ea typeface="+mn-ea"/>
                <a:cs typeface="+mn-cs"/>
              </a:rPr>
              <a:t>An UEV is generated each 4th overflow or underflow event depending on when the RCR was written.</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2005338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4068430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Software can program the polarity of PWM signals. Each timer has two PWM modes,  mode 1 and mode 2. These two modes are complementary to each other.  However, software can select the output polarity by writing the </a:t>
            </a:r>
            <a:r>
              <a:rPr lang="en-US" dirty="0" err="1"/>
              <a:t>CCxP</a:t>
            </a:r>
            <a:r>
              <a:rPr lang="en-US" dirty="0"/>
              <a:t> bit in the C </a:t>
            </a:r>
            <a:r>
              <a:rPr lang="en-US" dirty="0" err="1"/>
              <a:t>C</a:t>
            </a:r>
            <a:r>
              <a:rPr lang="en-US" dirty="0"/>
              <a:t> E R register. {{Pause=1}}  Software can select either active high or active low. If it is active high, the output is high voltage for the active state, and low voltage for the inactive state. {{Pause=1}}   On the other hand, for active low, the output is low voltage for the active state, and high voltage for the inactive state.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2691537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25</a:t>
            </a:fld>
            <a:endParaRPr lang="en-US"/>
          </a:p>
        </p:txBody>
      </p:sp>
    </p:spTree>
    <p:extLst>
      <p:ext uri="{BB962C8B-B14F-4D97-AF65-F5344CB8AC3E}">
        <p14:creationId xmlns:p14="http://schemas.microsoft.com/office/powerpoint/2010/main" val="297984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timer</a:t>
            </a:r>
            <a:r>
              <a:rPr lang="en-US" baseline="0" dirty="0"/>
              <a:t> is configured to generate an output signal, hardware constantly compares the freely-running counter, with a value stored in the compare and capture register (CCR). The output of the timer, OCREF, can be high or low, depending on the timer settings. Note that, when the function of a timer is output, the CCR register is used only for compare.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3734425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949235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1011468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output of a timer is enabled by a combination of the following control bits: M O E (Main output enable bit), O S </a:t>
            </a:r>
            <a:r>
              <a:rPr lang="en-US" dirty="0" err="1"/>
              <a:t>S</a:t>
            </a:r>
            <a:r>
              <a:rPr lang="en-US" dirty="0"/>
              <a:t> I (Off-state selection for Idle mode), O S </a:t>
            </a:r>
            <a:r>
              <a:rPr lang="en-US" dirty="0" err="1"/>
              <a:t>S</a:t>
            </a:r>
            <a:r>
              <a:rPr lang="en-US" dirty="0"/>
              <a:t> R (Off-state selection for Run mode), C </a:t>
            </a:r>
            <a:r>
              <a:rPr lang="en-US" dirty="0" err="1"/>
              <a:t>C</a:t>
            </a:r>
            <a:r>
              <a:rPr lang="en-US" dirty="0"/>
              <a:t> x E (Enable of capture/compare output for channel x), and, C </a:t>
            </a:r>
            <a:r>
              <a:rPr lang="en-US" dirty="0" err="1"/>
              <a:t>C</a:t>
            </a:r>
            <a:r>
              <a:rPr lang="en-US" dirty="0"/>
              <a:t> x N E (Enable of capture/compare complementary output for channel x). {{Pause=0.5}} These control bits are located in the timer register C </a:t>
            </a:r>
            <a:r>
              <a:rPr lang="en-US" dirty="0" err="1"/>
              <a:t>C</a:t>
            </a:r>
            <a:r>
              <a:rPr lang="en-US" dirty="0"/>
              <a:t> E R, and register B D T R. {{Pause=1}}  For example, in order to enable the output (O C) for channel x, we need to set the M O E bit to 1 in register B D T R. {{Pause=1}}  Based on the need of software application, we can choose one of these three configurations.</a:t>
            </a:r>
          </a:p>
          <a:p>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313506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1812282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37</a:t>
            </a:fld>
            <a:endParaRPr lang="en-US"/>
          </a:p>
        </p:txBody>
      </p:sp>
    </p:spTree>
    <p:extLst>
      <p:ext uri="{BB962C8B-B14F-4D97-AF65-F5344CB8AC3E}">
        <p14:creationId xmlns:p14="http://schemas.microsoft.com/office/powerpoint/2010/main" val="4240876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Most G P I O ports have 16 pins. This diagram shows the standard structure of one G P I O pin.  It includes the basic structure for both digital input, and digital output.  In this lecture, I will only focus on the digital output part. We will discuss the digital input in a separate lecture.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3070905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basic structure, that is designed for digital output, on one G P I O pin.  There are four important registers related to output, including the output data register, {{Pause=1}}  the mode register, {{Pause=1}}  the data output type register, {{Pause=1}}  and the pull-up pull-down register. In this slide, I only give a short overview of each registers. Detailed discussion will be presented in the next few slides.  {{Pause=1}} We can use the mode register to configure the pin as output. {{Pause=1}} The output type register, sets the output pin as, either push-pull or open-drain. {{Pause=1}} The pull-up pull down register, specifies, whether the pin is pulled up to a high voltage by a resister, or the pin is pulled down to the ground via another resister. </a:t>
            </a:r>
          </a:p>
          <a:p>
            <a:endParaRPr lang="en-US" dirty="0"/>
          </a:p>
          <a:p>
            <a:r>
              <a:rPr lang="en-US" dirty="0"/>
              <a:t>{{Pause=1}} When the pin is configured as output, the value written to the output data register is output on the G P I O pin.  {{Pause=1}} However, whether the pin has a high voltage output, a low voltage output, or a high impedance output, depends on the configuration of the output type register, and the pull-up pull-down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39</a:t>
            </a:fld>
            <a:endParaRPr lang="en-US"/>
          </a:p>
        </p:txBody>
      </p:sp>
    </p:spTree>
    <p:extLst>
      <p:ext uri="{BB962C8B-B14F-4D97-AF65-F5344CB8AC3E}">
        <p14:creationId xmlns:p14="http://schemas.microsoft.com/office/powerpoint/2010/main" val="26072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To improve energy-efficiency, the clock of most peripherals, is turned off. As presented previously, the red LED is connected to the pin 2 of port B. {{Pause=1}} First of all, we need to enable the clock of G P I O Port B.  The clock can be turned on or off by configuring the reset and clock control module (RCC). Specifically, the clock of port B is controlled by the AHB2, peripheral clock enable register (A H B 2 E N R).  We need to set bit 1, that is, G P I O B Enable Bit, of this register to 1. When G P I O B Enable bit is 1, the clock signal can pass through this logic {{Pause=0.1}} AND gate to drive the port B. On the other hand, if G P I O B Enable it is zero, the output of the logic {{Pause=0.1}} AND gate is always zero. Accordingly, the port B has no clock input.</a:t>
            </a:r>
          </a:p>
          <a:p>
            <a:endParaRPr lang="en-US" dirty="0"/>
          </a:p>
          <a:p>
            <a:r>
              <a:rPr lang="en-US" dirty="0"/>
              <a:t>{{Pause=1}} Software can set G P I O B Enable bit to 1 by using bitwise OR.  In order to make the code more readable, we use this macro to define this constant. In fact, this macro has already been defined in the device header file.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473178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{{Pause=2}} Software can program each {{Pause=0.1}} G P I O pin as one of the following four different functions. First,  digital input, which detects, whether an external voltage signal, is higher or lower than a predetermined threshold. Second, digital output, which controls the voltage on the pin. Third, analog functions, which perform digital-to-analog, or analog-to-digital conversion. Last, other complex functions, such as S P I data pin, and timer PWM output. We call the last category of functions as alternative functions.  {{Pause=1}}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function of a pin is controlled by the MODE register of this port. Each mode register has 32 bits. Port B has a total of 16 pins. The function of each pin is determined by two bits of the mode register. For example, bit 5 and bit 4 control the function of pin 2.  When these two bits are zero </a:t>
            </a:r>
            <a:r>
              <a:rPr lang="en-US" sz="1200" b="0" i="0" u="none" strike="noStrike" kern="1200" baseline="0" dirty="0" err="1">
                <a:solidFill>
                  <a:schemeClr val="tx1"/>
                </a:solidFill>
                <a:latin typeface="+mn-lt"/>
                <a:ea typeface="+mn-ea"/>
                <a:cs typeface="+mn-cs"/>
              </a:rPr>
              <a:t>zero</a:t>
            </a:r>
            <a:r>
              <a:rPr lang="en-US" sz="1200" b="0" i="0" u="none" strike="noStrike" kern="1200" baseline="0" dirty="0">
                <a:solidFill>
                  <a:schemeClr val="tx1"/>
                </a:solidFill>
                <a:latin typeface="+mn-lt"/>
                <a:ea typeface="+mn-ea"/>
                <a:cs typeface="+mn-cs"/>
              </a:rPr>
              <a:t>, the pin is set as digital input. When these bits are zero one, this pin is used for digital output.  When they are one zero,  the pin has alternative function. Specific alternative function will be determined by the alternative function register of this port. When these two bits are one </a:t>
            </a:r>
            <a:r>
              <a:rPr lang="en-US" sz="1200" b="0" i="0" u="none" strike="noStrike" kern="1200" baseline="0" dirty="0" err="1">
                <a:solidFill>
                  <a:schemeClr val="tx1"/>
                </a:solidFill>
                <a:latin typeface="+mn-lt"/>
                <a:ea typeface="+mn-ea"/>
                <a:cs typeface="+mn-cs"/>
              </a:rPr>
              <a:t>one</a:t>
            </a:r>
            <a:r>
              <a:rPr lang="en-US" sz="1200" b="0" i="0" u="none" strike="noStrike" kern="1200" baseline="0" dirty="0">
                <a:solidFill>
                  <a:schemeClr val="tx1"/>
                </a:solidFill>
                <a:latin typeface="+mn-lt"/>
                <a:ea typeface="+mn-ea"/>
                <a:cs typeface="+mn-cs"/>
              </a:rPr>
              <a:t>, the pin will be used for analog-to-digital conversion (ADC), or digital-to-analog conversion (DAC). {{Pause=1}}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this example, pin PB 2 will be used as output to turn on the red LED. Therefore, we need to set bit 5  and bit 4 to zero and one, respectively. {{Pause=2}} Here is the C code. First, we clear bit 4 and 5. Then we set bit 4 by using bitwise 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1810077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Next, we need to set the output of mode of Pin 2 as push-pull, instead of open drain. Therefore, software has to clear bit 2 of the output type register. In the following few slides, I will explain what is the difference between push pull, and open drain.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42</a:t>
            </a:fld>
            <a:endParaRPr lang="en-US"/>
          </a:p>
        </p:txBody>
      </p:sp>
    </p:spTree>
    <p:extLst>
      <p:ext uri="{BB962C8B-B14F-4D97-AF65-F5344CB8AC3E}">
        <p14:creationId xmlns:p14="http://schemas.microsoft.com/office/powerpoint/2010/main" val="351465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 can also be used for input capture. When</a:t>
            </a:r>
            <a:r>
              <a:rPr lang="en-US" baseline="0" dirty="0"/>
              <a:t> a specific external event occurs, such as a rising edge of an external signal on a G P I O pin, hardware automatically copies, the current value of the timer counter, to the compare and capture register (CCR). We can use such an ability to measure the timing information of a signal event, such as rising edge, or falling edge. By calculating the difference between two recorded CCR values, we can measure the period, or the pulse width of input signals. In this lecture, I will focus only on the output function, instead of the input capture. Specifically, I will show how to program the timer to generate a PWM signal.</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1734592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table summarizes the difference between push pull, and open drain. Their difference is that, in the push-pull output, when the output data bit is one, the output pin has a high voltage. However, in the open-drain output, when the output data bit is one, the output pin is floating, or has high impedance. {{Pause=1}}  In this example, we need to provide a high voltage on the output pin, in order to turn on the LED. Therefore, we have select the push-pull output, instead of the open-drain output.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2660335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output data register is easy to understand. This register has the upper 16 bits reserved. It has 16 data bits, with one bit for each pin. Because the red LED is connected to pin 2, to turn on the LED, we need to set, bit 2, of the output data register, to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2015200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slide summarizes the software code, which can turn on the red LED. The red LED is connected to pin 2 of port B. The software involves four steps. First, we turn on the clock to enable port B.  Then, we set the mode of pin 2 of port B as digital output. Next, we select push-pull output, instead of open-drain output. Finally, we set, bit 2, of the output data register to light up the red LED.</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230832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Typically, a single timer can generate, up to 4 PWM signals, with independent duty cycles, and identical frequency. Each timer has four channels. Each channel has its own Compare and Capture Register. CCR1, CCR2, CCR3, CCR4. These four channels share the timer counter, and the auto-reload register (ARR). Therefore, these PWM outputs have exactly the same period. However, their duty cycle can be different, because the value of these CCR registers can differ from each other.</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37038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center-aligned mode, the counter counts from 0 to the auto-reload value minus  1, generates a counter overflow event, then counts from the auto-reload value down to 1 and generates a counter underflow event. Then it restarts counting</a:t>
            </a:r>
          </a:p>
          <a:p>
            <a:r>
              <a:rPr lang="en-US" sz="1200" b="0" i="0" u="none" strike="noStrike" kern="1200" baseline="0" dirty="0">
                <a:solidFill>
                  <a:schemeClr val="tx1"/>
                </a:solidFill>
                <a:latin typeface="+mn-lt"/>
                <a:ea typeface="+mn-ea"/>
                <a:cs typeface="+mn-cs"/>
              </a:rPr>
              <a:t>from 0. In this mode, the counting direction changes automatically on counter overflow and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single timer can generate up to 4 PWM signals with independent duty cycles and identical frequency. When multiple PWM signals are generated by the same timer, all rising edges occur at the same time. That is why it is called edge-aligned.</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340739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218837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6/14/2019</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6/14/2019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6/14/2019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6/14/2019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6/14/2019</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6/14/2019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6/14/2019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6/14/2019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6/14/2019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6/14/2019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6/14/2019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6/14/2019</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7.png"/><Relationship Id="rId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8.emf"/><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8.emf"/><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0.emf"/><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smtClean="0"/>
              <a:t>Fall 2019</a:t>
            </a:r>
            <a:endParaRPr lang="en-US" dirty="0"/>
          </a:p>
        </p:txBody>
      </p:sp>
      <p:sp>
        <p:nvSpPr>
          <p:cNvPr id="5" name="TextBox 4"/>
          <p:cNvSpPr txBox="1"/>
          <p:nvPr/>
        </p:nvSpPr>
        <p:spPr>
          <a:xfrm>
            <a:off x="1828800" y="337547"/>
            <a:ext cx="6477000" cy="369332"/>
          </a:xfrm>
          <a:prstGeom prst="rect">
            <a:avLst/>
          </a:prstGeom>
          <a:noFill/>
        </p:spPr>
        <p:txBody>
          <a:bodyPr wrap="square" rtlCol="0">
            <a:spAutoFit/>
          </a:bodyPr>
          <a:lstStyle/>
          <a:p>
            <a:pPr algn="r"/>
            <a:r>
              <a:rPr lang="en-US" b="1" dirty="0" smtClean="0">
                <a:latin typeface="Bookman Old Style (Headings)"/>
              </a:rPr>
              <a:t>Embedded </a:t>
            </a:r>
            <a:r>
              <a:rPr lang="en-US" b="1" dirty="0">
                <a:latin typeface="Bookman Old Style (Headings)"/>
              </a:rPr>
              <a:t>Systems </a:t>
            </a:r>
          </a:p>
        </p:txBody>
      </p:sp>
      <p:sp>
        <p:nvSpPr>
          <p:cNvPr id="6" name="TextBox 5"/>
          <p:cNvSpPr txBox="1"/>
          <p:nvPr/>
        </p:nvSpPr>
        <p:spPr>
          <a:xfrm>
            <a:off x="5612064" y="1828800"/>
            <a:ext cx="2657331" cy="830997"/>
          </a:xfrm>
          <a:prstGeom prst="rect">
            <a:avLst/>
          </a:prstGeom>
          <a:noFill/>
        </p:spPr>
        <p:txBody>
          <a:bodyPr wrap="none" rtlCol="0">
            <a:spAutoFit/>
          </a:bodyPr>
          <a:lstStyle/>
          <a:p>
            <a:pPr algn="r"/>
            <a:r>
              <a:rPr lang="en-US" sz="2400" b="1" dirty="0" smtClean="0">
                <a:solidFill>
                  <a:srgbClr val="C00000"/>
                </a:solidFill>
              </a:rPr>
              <a:t>Lab 1</a:t>
            </a:r>
            <a:endParaRPr lang="en-US" sz="2400" b="1" dirty="0">
              <a:solidFill>
                <a:srgbClr val="C00000"/>
              </a:solidFill>
            </a:endParaRPr>
          </a:p>
          <a:p>
            <a:pPr algn="r"/>
            <a:r>
              <a:rPr lang="en-US" sz="2400" b="1" dirty="0" smtClean="0">
                <a:solidFill>
                  <a:srgbClr val="C00000"/>
                </a:solidFill>
              </a:rPr>
              <a:t>Timers and PWM</a:t>
            </a:r>
            <a:endParaRPr lang="en-US" sz="2400" b="1" dirty="0">
              <a:solidFill>
                <a:srgbClr val="C00000"/>
              </a:solidFill>
            </a:endParaRP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(down-counting)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188" name="Right Brace 187"/>
          <p:cNvSpPr/>
          <p:nvPr/>
        </p:nvSpPr>
        <p:spPr>
          <a:xfrm rot="5400000">
            <a:off x="3660989" y="3727093"/>
            <a:ext cx="325027"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TextBox 246"/>
          <p:cNvSpPr txBox="1"/>
          <p:nvPr/>
        </p:nvSpPr>
        <p:spPr>
          <a:xfrm>
            <a:off x="2799105" y="5107187"/>
            <a:ext cx="4363695"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649939" cy="523220"/>
          </a:xfrm>
          <a:prstGeom prst="rect">
            <a:avLst/>
          </a:prstGeom>
          <a:noFill/>
        </p:spPr>
        <p:txBody>
          <a:bodyPr wrap="none" rtlCol="0">
            <a:spAutoFit/>
          </a:bodyPr>
          <a:lstStyle/>
          <a:p>
            <a:r>
              <a:rPr lang="en-US" sz="1400" dirty="0"/>
              <a:t>Counter underflow</a:t>
            </a:r>
          </a:p>
          <a:p>
            <a:r>
              <a:rPr lang="en-US" sz="1400" dirty="0"/>
              <a:t>Update event (UEV)</a:t>
            </a:r>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61" name="TextBox 260"/>
          <p:cNvSpPr txBox="1"/>
          <p:nvPr/>
        </p:nvSpPr>
        <p:spPr>
          <a:xfrm>
            <a:off x="163015" y="3748672"/>
            <a:ext cx="1860638" cy="338554"/>
          </a:xfrm>
          <a:prstGeom prst="rect">
            <a:avLst/>
          </a:prstGeom>
          <a:noFill/>
        </p:spPr>
        <p:txBody>
          <a:bodyPr wrap="none" rtlCol="0">
            <a:spAutoFit/>
          </a:bodyPr>
          <a:lstStyle/>
          <a:p>
            <a:r>
              <a:rPr lang="en-US" sz="1600" dirty="0"/>
              <a:t>Update event (UEV)</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2232" cy="135272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a:endCxn id="267" idx="1"/>
            </p:cNvCxnSpPr>
            <p:nvPr/>
          </p:nvCxnSpPr>
          <p:spPr>
            <a:xfrm>
              <a:off x="5904342" y="2470949"/>
              <a:ext cx="11402" cy="14914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5" name="Rectangle 264"/>
            <p:cNvSpPr/>
            <p:nvPr/>
          </p:nvSpPr>
          <p:spPr>
            <a:xfrm>
              <a:off x="2571750" y="3733800"/>
              <a:ext cx="219185"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5915744"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grpSp>
      <p:sp>
        <p:nvSpPr>
          <p:cNvPr id="256" name="Right Brace 255"/>
          <p:cNvSpPr/>
          <p:nvPr/>
        </p:nvSpPr>
        <p:spPr>
          <a:xfrm rot="5400000">
            <a:off x="2370617" y="3080804"/>
            <a:ext cx="325027" cy="3237459"/>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863830" y="5026999"/>
            <a:ext cx="4110421"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2 * ARR * Clock Period</a:t>
            </a:r>
          </a:p>
          <a:p>
            <a:r>
              <a:rPr lang="en-US" dirty="0">
                <a:latin typeface="Consolas" panose="020B0609020204030204" pitchFamily="49" charset="0"/>
                <a:cs typeface="Arial" panose="020B0604020202020204" pitchFamily="34" charset="0"/>
              </a:rPr>
              <a:t>       = 12 * Clock Period</a:t>
            </a:r>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4038600" y="75739"/>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400"/>
            <a:ext cx="4281463" cy="838200"/>
            <a:chOff x="7458162" y="246858"/>
            <a:chExt cx="4281463"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861"/>
            <a:ext cx="4212518" cy="838200"/>
            <a:chOff x="7458162" y="246858"/>
            <a:chExt cx="4212518"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sp>
        <p:nvSpPr>
          <p:cNvPr id="251" name="Rectangle 250"/>
          <p:cNvSpPr/>
          <p:nvPr/>
        </p:nvSpPr>
        <p:spPr>
          <a:xfrm>
            <a:off x="155662" y="3824949"/>
            <a:ext cx="902811" cy="369332"/>
          </a:xfrm>
          <a:prstGeom prst="rect">
            <a:avLst/>
          </a:prstGeom>
        </p:spPr>
        <p:txBody>
          <a:bodyPr wrap="none">
            <a:spAutoFit/>
          </a:bodyPr>
          <a:lstStyle/>
          <a:p>
            <a:r>
              <a:rPr lang="en-US" dirty="0"/>
              <a:t>OCREF</a:t>
            </a:r>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4711190" y="152861"/>
            <a:ext cx="4212518" cy="838200"/>
            <a:chOff x="7458162" y="246858"/>
            <a:chExt cx="4212518" cy="838200"/>
          </a:xfrm>
        </p:grpSpPr>
        <p:sp>
          <p:nvSpPr>
            <p:cNvPr id="262" name="TextBox 261"/>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902811" cy="369332"/>
          </a:xfrm>
          <a:prstGeom prst="rect">
            <a:avLst/>
          </a:prstGeom>
        </p:spPr>
        <p:txBody>
          <a:bodyPr wrap="none">
            <a:spAutoFit/>
          </a:bodyPr>
          <a:lstStyle/>
          <a:p>
            <a:r>
              <a:rPr lang="en-US" dirty="0"/>
              <a:t>OCREF</a:t>
            </a:r>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49" name="Rounded Rectangle 248"/>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55" name="TextBox 254"/>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02933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53" name="Rectangle 252"/>
          <p:cNvSpPr/>
          <p:nvPr/>
        </p:nvSpPr>
        <p:spPr>
          <a:xfrm>
            <a:off x="155662" y="3824949"/>
            <a:ext cx="902811" cy="369332"/>
          </a:xfrm>
          <a:prstGeom prst="rect">
            <a:avLst/>
          </a:prstGeom>
        </p:spPr>
        <p:txBody>
          <a:bodyPr wrap="none">
            <a:spAutoFit/>
          </a:bodyPr>
          <a:lstStyle/>
          <a:p>
            <a:r>
              <a:rPr lang="en-US" dirty="0"/>
              <a:t>OCREF</a:t>
            </a:r>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5" name="Rounded Rectangle 254"/>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p:cNvGrpSpPr/>
          <p:nvPr/>
        </p:nvGrpSpPr>
        <p:grpSpPr>
          <a:xfrm>
            <a:off x="4711190" y="152861"/>
            <a:ext cx="4212518" cy="838200"/>
            <a:chOff x="7458162" y="246858"/>
            <a:chExt cx="4212518" cy="838200"/>
          </a:xfrm>
        </p:grpSpPr>
        <p:sp>
          <p:nvSpPr>
            <p:cNvPr id="261" name="TextBox 26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2" name="Left Brace 26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3" name="TextBox 26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4" name="TextBox 26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5" name="TextBox 264"/>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55366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Auto-Reload Register (ARR)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771650"/>
            <a:ext cx="8229600" cy="413862"/>
          </a:xfrm>
        </p:spPr>
        <p:txBody>
          <a:bodyPr>
            <a:normAutofit/>
          </a:bodyPr>
          <a:lstStyle/>
          <a:p>
            <a:r>
              <a:rPr lang="en-US" sz="1500" dirty="0"/>
              <a:t>Auto-Reload Preload Enable (ARPE) bit in TIMx_CR1</a:t>
            </a:r>
          </a:p>
        </p:txBody>
      </p:sp>
      <p:sp>
        <p:nvSpPr>
          <p:cNvPr id="5" name="Rectangle 4"/>
          <p:cNvSpPr/>
          <p:nvPr/>
        </p:nvSpPr>
        <p:spPr>
          <a:xfrm>
            <a:off x="326578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Preload Register</a:t>
            </a:r>
          </a:p>
        </p:txBody>
      </p:sp>
      <p:sp>
        <p:nvSpPr>
          <p:cNvPr id="6" name="Rectangle 5"/>
          <p:cNvSpPr/>
          <p:nvPr/>
        </p:nvSpPr>
        <p:spPr>
          <a:xfrm>
            <a:off x="538033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8" name="Straight Arrow Connector 7"/>
          <p:cNvCxnSpPr>
            <a:stCxn id="5" idx="3"/>
          </p:cNvCxnSpPr>
          <p:nvPr/>
        </p:nvCxnSpPr>
        <p:spPr>
          <a:xfrm>
            <a:off x="4523089" y="2928331"/>
            <a:ext cx="8572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37139" y="28140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7139" y="30426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14475" y="2637520"/>
            <a:ext cx="1170833" cy="300082"/>
          </a:xfrm>
          <a:prstGeom prst="rect">
            <a:avLst/>
          </a:prstGeom>
          <a:noFill/>
        </p:spPr>
        <p:txBody>
          <a:bodyPr wrap="none" rtlCol="0">
            <a:spAutoFit/>
          </a:bodyPr>
          <a:lstStyle/>
          <a:p>
            <a:r>
              <a:rPr lang="en-US" sz="1350" dirty="0"/>
              <a:t>Write to ARR</a:t>
            </a:r>
          </a:p>
        </p:txBody>
      </p:sp>
      <p:sp>
        <p:nvSpPr>
          <p:cNvPr id="13" name="TextBox 12"/>
          <p:cNvSpPr txBox="1"/>
          <p:nvPr/>
        </p:nvSpPr>
        <p:spPr>
          <a:xfrm>
            <a:off x="1462537" y="2928331"/>
            <a:ext cx="1273938" cy="300082"/>
          </a:xfrm>
          <a:prstGeom prst="rect">
            <a:avLst/>
          </a:prstGeom>
          <a:noFill/>
        </p:spPr>
        <p:txBody>
          <a:bodyPr wrap="none" rtlCol="0">
            <a:spAutoFit/>
          </a:bodyPr>
          <a:lstStyle/>
          <a:p>
            <a:r>
              <a:rPr lang="en-US" sz="1350" dirty="0"/>
              <a:t>Read from ARR</a:t>
            </a:r>
          </a:p>
        </p:txBody>
      </p:sp>
      <p:cxnSp>
        <p:nvCxnSpPr>
          <p:cNvPr id="17" name="Elbow Connector 16"/>
          <p:cNvCxnSpPr/>
          <p:nvPr/>
        </p:nvCxnSpPr>
        <p:spPr>
          <a:xfrm rot="-2700000" flipV="1">
            <a:off x="4441635" y="3174552"/>
            <a:ext cx="685800" cy="114300"/>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94439" y="3535072"/>
            <a:ext cx="2517228" cy="300082"/>
          </a:xfrm>
          <a:prstGeom prst="rect">
            <a:avLst/>
          </a:prstGeom>
          <a:noFill/>
        </p:spPr>
        <p:txBody>
          <a:bodyPr wrap="none" rtlCol="0">
            <a:spAutoFit/>
          </a:bodyPr>
          <a:lstStyle/>
          <a:p>
            <a:r>
              <a:rPr lang="en-US" sz="1350" dirty="0">
                <a:solidFill>
                  <a:srgbClr val="C00000"/>
                </a:solidFill>
              </a:rPr>
              <a:t>Triggered by Update Event (UEV)</a:t>
            </a:r>
          </a:p>
        </p:txBody>
      </p:sp>
      <p:sp>
        <p:nvSpPr>
          <p:cNvPr id="22" name="TextBox 21"/>
          <p:cNvSpPr txBox="1"/>
          <p:nvPr/>
        </p:nvSpPr>
        <p:spPr>
          <a:xfrm>
            <a:off x="942976" y="2294620"/>
            <a:ext cx="2074607"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1 (</a:t>
            </a:r>
            <a:r>
              <a:rPr lang="en-US" sz="1350" b="1" dirty="0" err="1">
                <a:solidFill>
                  <a:srgbClr val="C00000"/>
                </a:solidFill>
                <a:latin typeface="Arial" panose="020B0604020202020204" pitchFamily="34" charset="0"/>
                <a:cs typeface="Arial" panose="020B0604020202020204" pitchFamily="34" charset="0"/>
              </a:rPr>
              <a:t>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3" name="TextBox 22"/>
          <p:cNvSpPr txBox="1"/>
          <p:nvPr/>
        </p:nvSpPr>
        <p:spPr>
          <a:xfrm>
            <a:off x="958494" y="4333189"/>
            <a:ext cx="2180405"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0 (</a:t>
            </a:r>
            <a:r>
              <a:rPr lang="en-US" sz="1350" b="1" dirty="0" err="1">
                <a:solidFill>
                  <a:srgbClr val="C00000"/>
                </a:solidFill>
                <a:latin typeface="Arial" panose="020B0604020202020204" pitchFamily="34" charset="0"/>
                <a:cs typeface="Arial" panose="020B0604020202020204" pitchFamily="34" charset="0"/>
              </a:rPr>
              <a:t>Asyn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5" name="Rectangle 24"/>
          <p:cNvSpPr/>
          <p:nvPr/>
        </p:nvSpPr>
        <p:spPr>
          <a:xfrm>
            <a:off x="5394626" y="4682786"/>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27" name="Straight Arrow Connector 26"/>
          <p:cNvCxnSpPr/>
          <p:nvPr/>
        </p:nvCxnSpPr>
        <p:spPr>
          <a:xfrm flipV="1">
            <a:off x="2867671" y="4785459"/>
            <a:ext cx="2526956" cy="254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867671" y="5025687"/>
            <a:ext cx="2526956" cy="138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45007" y="4634387"/>
            <a:ext cx="1170833" cy="300082"/>
          </a:xfrm>
          <a:prstGeom prst="rect">
            <a:avLst/>
          </a:prstGeom>
          <a:noFill/>
        </p:spPr>
        <p:txBody>
          <a:bodyPr wrap="none" rtlCol="0">
            <a:spAutoFit/>
          </a:bodyPr>
          <a:lstStyle/>
          <a:p>
            <a:r>
              <a:rPr lang="en-US" sz="1350" dirty="0"/>
              <a:t>Write to ARR</a:t>
            </a:r>
          </a:p>
        </p:txBody>
      </p:sp>
      <p:sp>
        <p:nvSpPr>
          <p:cNvPr id="30" name="TextBox 29"/>
          <p:cNvSpPr txBox="1"/>
          <p:nvPr/>
        </p:nvSpPr>
        <p:spPr>
          <a:xfrm>
            <a:off x="1693069" y="4925197"/>
            <a:ext cx="1273938" cy="300082"/>
          </a:xfrm>
          <a:prstGeom prst="rect">
            <a:avLst/>
          </a:prstGeom>
          <a:noFill/>
        </p:spPr>
        <p:txBody>
          <a:bodyPr wrap="none" rtlCol="0">
            <a:spAutoFit/>
          </a:bodyPr>
          <a:lstStyle/>
          <a:p>
            <a:r>
              <a:rPr lang="en-US" sz="1350" dirty="0"/>
              <a:t>Read from ARR</a:t>
            </a:r>
          </a:p>
        </p:txBody>
      </p:sp>
      <p:sp>
        <p:nvSpPr>
          <p:cNvPr id="35" name="Rectangle 34"/>
          <p:cNvSpPr/>
          <p:nvPr/>
        </p:nvSpPr>
        <p:spPr>
          <a:xfrm>
            <a:off x="6736555" y="2920078"/>
            <a:ext cx="2436020" cy="461665"/>
          </a:xfrm>
          <a:prstGeom prst="rect">
            <a:avLst/>
          </a:prstGeom>
        </p:spPr>
        <p:txBody>
          <a:bodyPr wrap="square">
            <a:spAutoFit/>
          </a:bodyPr>
          <a:lstStyle/>
          <a:p>
            <a:pPr marL="205740" lvl="1"/>
            <a:r>
              <a:rPr lang="en-US" sz="1200" dirty="0">
                <a:latin typeface="Arial" panose="020B0604020202020204" pitchFamily="34" charset="0"/>
                <a:cs typeface="Arial" panose="020B0604020202020204" pitchFamily="34" charset="0"/>
              </a:rPr>
              <a:t>If UDIS bit in TIMx_CR1 is 1, UEV event is disabled.</a:t>
            </a:r>
          </a:p>
        </p:txBody>
      </p:sp>
    </p:spTree>
    <p:extLst>
      <p:ext uri="{BB962C8B-B14F-4D97-AF65-F5344CB8AC3E}">
        <p14:creationId xmlns:p14="http://schemas.microsoft.com/office/powerpoint/2010/main" val="3483895509"/>
      </p:ext>
    </p:extLst>
  </p:cSld>
  <p:clrMapOvr>
    <a:masterClrMapping/>
  </p:clrMapOvr>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(PCR)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2743200"/>
            <a:ext cx="91440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45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(PCR)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3733800"/>
            <a:ext cx="91440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normAutofit/>
          </a:bodyPr>
          <a:lstStyle/>
          <a:p>
            <a:r>
              <a:rPr lang="en-US" sz="2000" dirty="0"/>
              <a:t>Free-run counter (independent of processor)</a:t>
            </a:r>
          </a:p>
          <a:p>
            <a:r>
              <a:rPr lang="en-US" sz="2000" dirty="0"/>
              <a:t>Functions</a:t>
            </a:r>
          </a:p>
          <a:p>
            <a:pPr lvl="1"/>
            <a:r>
              <a:rPr lang="en-US" sz="1800" dirty="0"/>
              <a:t>Input capture</a:t>
            </a:r>
          </a:p>
          <a:p>
            <a:pPr lvl="1"/>
            <a:r>
              <a:rPr lang="en-US" sz="1800" dirty="0"/>
              <a:t>Output compare</a:t>
            </a:r>
          </a:p>
          <a:p>
            <a:pPr lvl="1"/>
            <a:r>
              <a:rPr lang="en-US" sz="1800" dirty="0"/>
              <a:t>Pulse-width modulation (</a:t>
            </a:r>
            <a:r>
              <a:rPr lang="en-US" sz="1800" dirty="0" err="1"/>
              <a:t>PWM</a:t>
            </a:r>
            <a:r>
              <a:rPr lang="en-US" sz="1800" dirty="0"/>
              <a:t>) generation</a:t>
            </a:r>
          </a:p>
          <a:p>
            <a:pPr lvl="1"/>
            <a:r>
              <a:rPr lang="en-US" sz="1800" dirty="0"/>
              <a:t>One-pulse mode output</a:t>
            </a:r>
          </a:p>
        </p:txBody>
      </p:sp>
    </p:spTree>
    <p:extLst>
      <p:ext uri="{BB962C8B-B14F-4D97-AF65-F5344CB8AC3E}">
        <p14:creationId xmlns:p14="http://schemas.microsoft.com/office/powerpoint/2010/main" val="342460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(PCR)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47244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30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(PCR)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5715000"/>
            <a:ext cx="9144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89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(PCR)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Tree>
    <p:extLst>
      <p:ext uri="{BB962C8B-B14F-4D97-AF65-F5344CB8AC3E}">
        <p14:creationId xmlns:p14="http://schemas.microsoft.com/office/powerpoint/2010/main" val="2123144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PWM Output Polarity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graphicFrame>
        <p:nvGraphicFramePr>
          <p:cNvPr id="4" name="Table 3"/>
          <p:cNvGraphicFramePr>
            <a:graphicFrameLocks noGrp="1"/>
          </p:cNvGraphicFramePr>
          <p:nvPr>
            <p:extLst/>
          </p:nvPr>
        </p:nvGraphicFramePr>
        <p:xfrm>
          <a:off x="2593848" y="1853984"/>
          <a:ext cx="4400550" cy="1371942"/>
        </p:xfrm>
        <a:graphic>
          <a:graphicData uri="http://schemas.openxmlformats.org/drawingml/2006/table">
            <a:tbl>
              <a:tblPr firstRow="1" firstCol="1" bandRow="1">
                <a:tableStyleId>{5C22544A-7EE6-4342-B048-85BDC9FD1C3A}</a:tableStyleId>
              </a:tblPr>
              <a:tblGrid>
                <a:gridCol w="1483331">
                  <a:extLst>
                    <a:ext uri="{9D8B030D-6E8A-4147-A177-3AD203B41FA5}">
                      <a16:colId xmlns:a16="http://schemas.microsoft.com/office/drawing/2014/main" val="20000"/>
                    </a:ext>
                  </a:extLst>
                </a:gridCol>
                <a:gridCol w="1532776">
                  <a:extLst>
                    <a:ext uri="{9D8B030D-6E8A-4147-A177-3AD203B41FA5}">
                      <a16:colId xmlns:a16="http://schemas.microsoft.com/office/drawing/2014/main" val="20002"/>
                    </a:ext>
                  </a:extLst>
                </a:gridCol>
                <a:gridCol w="1384443">
                  <a:extLst>
                    <a:ext uri="{9D8B030D-6E8A-4147-A177-3AD203B41FA5}">
                      <a16:colId xmlns:a16="http://schemas.microsoft.com/office/drawing/2014/main" val="20003"/>
                    </a:ext>
                  </a:extLst>
                </a:gridCol>
              </a:tblGrid>
              <a:tr h="369227">
                <a:tc>
                  <a:txBody>
                    <a:bodyPr/>
                    <a:lstStyle/>
                    <a:p>
                      <a:pPr marL="0" marR="0" algn="ctr">
                        <a:spcBef>
                          <a:spcPts val="0"/>
                        </a:spcBef>
                        <a:spcAft>
                          <a:spcPts val="0"/>
                        </a:spcAft>
                      </a:pPr>
                      <a:r>
                        <a:rPr lang="en-US" sz="1400" dirty="0">
                          <a:effectLst/>
                        </a:rPr>
                        <a:t>Mode</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&lt; CCR</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 CCR</a:t>
                      </a:r>
                      <a:endParaRPr lang="en-US" sz="14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0"/>
                  </a:ext>
                </a:extLst>
              </a:tr>
              <a:tr h="472611">
                <a:tc>
                  <a:txBody>
                    <a:bodyPr/>
                    <a:lstStyle/>
                    <a:p>
                      <a:pPr marL="0" marR="0" algn="ctr">
                        <a:spcBef>
                          <a:spcPts val="0"/>
                        </a:spcBef>
                        <a:spcAft>
                          <a:spcPts val="0"/>
                        </a:spcAft>
                      </a:pPr>
                      <a:r>
                        <a:rPr lang="en-US" sz="1400" dirty="0">
                          <a:effectLst/>
                        </a:rPr>
                        <a:t>PWM mode 1</a:t>
                      </a:r>
                    </a:p>
                    <a:p>
                      <a:pPr marL="0" marR="0" algn="ctr">
                        <a:spcBef>
                          <a:spcPts val="0"/>
                        </a:spcBef>
                        <a:spcAft>
                          <a:spcPts val="0"/>
                        </a:spcAft>
                      </a:pPr>
                      <a:r>
                        <a:rPr lang="en-US" sz="1400" dirty="0">
                          <a:effectLst/>
                          <a:latin typeface="+mn-lt"/>
                          <a:ea typeface="宋体"/>
                          <a:cs typeface="Times New Roman"/>
                        </a:rPr>
                        <a:t>(Low True)</a:t>
                      </a:r>
                    </a:p>
                  </a:txBody>
                  <a:tcPr marL="51435" marR="51435" marT="0" marB="0" anchor="ctr"/>
                </a:tc>
                <a:tc>
                  <a:txBody>
                    <a:bodyPr/>
                    <a:lstStyle/>
                    <a:p>
                      <a:pPr marL="0" marR="0" algn="ctr">
                        <a:spcBef>
                          <a:spcPts val="0"/>
                        </a:spcBef>
                        <a:spcAft>
                          <a:spcPts val="0"/>
                        </a:spcAft>
                      </a:pPr>
                      <a:r>
                        <a:rPr lang="en-US" sz="1500" dirty="0">
                          <a:effectLst/>
                        </a:rPr>
                        <a:t>Active</a:t>
                      </a:r>
                      <a:endParaRPr lang="en-US" sz="15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dirty="0">
                          <a:effectLst/>
                        </a:rPr>
                        <a:t>Inactive</a:t>
                      </a:r>
                      <a:endParaRPr lang="en-US" sz="15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1"/>
                  </a:ext>
                </a:extLst>
              </a:tr>
              <a:tr h="472611">
                <a:tc>
                  <a:txBody>
                    <a:bodyPr/>
                    <a:lstStyle/>
                    <a:p>
                      <a:pPr marL="0" marR="0" algn="ctr">
                        <a:spcBef>
                          <a:spcPts val="0"/>
                        </a:spcBef>
                        <a:spcAft>
                          <a:spcPts val="0"/>
                        </a:spcAft>
                      </a:pPr>
                      <a:r>
                        <a:rPr lang="en-US" sz="1400" dirty="0">
                          <a:effectLst/>
                        </a:rPr>
                        <a:t>PWM mode 2</a:t>
                      </a:r>
                    </a:p>
                    <a:p>
                      <a:pPr marL="0" marR="0" algn="ctr">
                        <a:spcBef>
                          <a:spcPts val="0"/>
                        </a:spcBef>
                        <a:spcAft>
                          <a:spcPts val="0"/>
                        </a:spcAft>
                      </a:pPr>
                      <a:r>
                        <a:rPr lang="en-US" sz="1400" dirty="0">
                          <a:effectLst/>
                          <a:latin typeface="+mn-lt"/>
                          <a:ea typeface="宋体"/>
                          <a:cs typeface="Times New Roman"/>
                        </a:rPr>
                        <a:t>(High True)</a:t>
                      </a:r>
                    </a:p>
                  </a:txBody>
                  <a:tcPr marL="51435" marR="51435" marT="0" marB="0" anchor="ctr"/>
                </a:tc>
                <a:tc>
                  <a:txBody>
                    <a:bodyPr/>
                    <a:lstStyle/>
                    <a:p>
                      <a:pPr marL="0" marR="0" algn="ctr">
                        <a:spcBef>
                          <a:spcPts val="0"/>
                        </a:spcBef>
                        <a:spcAft>
                          <a:spcPts val="0"/>
                        </a:spcAft>
                      </a:pPr>
                      <a:r>
                        <a:rPr lang="en-US" sz="1500" b="0" dirty="0">
                          <a:solidFill>
                            <a:schemeClr val="tx1"/>
                          </a:solidFill>
                          <a:effectLst/>
                        </a:rPr>
                        <a:t>Inactive</a:t>
                      </a:r>
                      <a:endParaRPr lang="en-US" sz="1500" b="0" dirty="0">
                        <a:solidFill>
                          <a:schemeClr val="tx1"/>
                        </a:solidFill>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b="0" dirty="0">
                          <a:solidFill>
                            <a:schemeClr val="tx1"/>
                          </a:solidFill>
                          <a:effectLst/>
                        </a:rPr>
                        <a:t>Active</a:t>
                      </a:r>
                      <a:endParaRPr lang="en-US" sz="1500" b="0" dirty="0">
                        <a:solidFill>
                          <a:schemeClr val="tx1"/>
                        </a:solidFill>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nvPr>
        </p:nvGraphicFramePr>
        <p:xfrm>
          <a:off x="2250948" y="3948476"/>
          <a:ext cx="5086350" cy="1106649"/>
        </p:xfrm>
        <a:graphic>
          <a:graphicData uri="http://schemas.openxmlformats.org/drawingml/2006/table">
            <a:tbl>
              <a:tblPr firstRow="1" firstCol="1" bandRow="1">
                <a:tableStyleId>{5C22544A-7EE6-4342-B048-85BDC9FD1C3A}</a:tableStyleId>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tblGrid>
              <a:tr h="368883">
                <a:tc>
                  <a:txBody>
                    <a:bodyPr/>
                    <a:lstStyle/>
                    <a:p>
                      <a:endParaRPr lang="en-US" sz="1500" dirty="0"/>
                    </a:p>
                  </a:txBody>
                  <a:tcPr marL="68580" marR="68580" marT="34290" marB="34290"/>
                </a:tc>
                <a:tc>
                  <a:txBody>
                    <a:bodyPr/>
                    <a:lstStyle/>
                    <a:p>
                      <a:pPr algn="ctr"/>
                      <a:r>
                        <a:rPr lang="en-US" sz="1500" dirty="0"/>
                        <a:t>Active</a:t>
                      </a:r>
                    </a:p>
                  </a:txBody>
                  <a:tcPr marL="68580" marR="68580" marT="34290" marB="34290"/>
                </a:tc>
                <a:tc>
                  <a:txBody>
                    <a:bodyPr/>
                    <a:lstStyle/>
                    <a:p>
                      <a:pPr algn="ctr"/>
                      <a:r>
                        <a:rPr lang="en-US" sz="1500" dirty="0"/>
                        <a:t>Inactive</a:t>
                      </a:r>
                    </a:p>
                  </a:txBody>
                  <a:tcPr marL="68580" marR="68580" marT="34290" marB="34290"/>
                </a:tc>
                <a:extLst>
                  <a:ext uri="{0D108BD9-81ED-4DB2-BD59-A6C34878D82A}">
                    <a16:rowId xmlns:a16="http://schemas.microsoft.com/office/drawing/2014/main" val="10000"/>
                  </a:ext>
                </a:extLst>
              </a:tr>
              <a:tr h="368883">
                <a:tc>
                  <a:txBody>
                    <a:bodyPr/>
                    <a:lstStyle/>
                    <a:p>
                      <a:pPr algn="ctr"/>
                      <a:r>
                        <a:rPr lang="en-US" sz="1500" dirty="0"/>
                        <a:t>Active High</a:t>
                      </a:r>
                    </a:p>
                  </a:txBody>
                  <a:tcPr marL="68580" marR="68580" marT="34290" marB="34290"/>
                </a:tc>
                <a:tc>
                  <a:txBody>
                    <a:bodyPr/>
                    <a:lstStyle/>
                    <a:p>
                      <a:pPr algn="ctr"/>
                      <a:r>
                        <a:rPr lang="en-US" sz="1500" dirty="0"/>
                        <a:t>High Voltage</a:t>
                      </a:r>
                    </a:p>
                  </a:txBody>
                  <a:tcPr marL="68580" marR="68580" marT="34290" marB="34290"/>
                </a:tc>
                <a:tc>
                  <a:txBody>
                    <a:bodyPr/>
                    <a:lstStyle/>
                    <a:p>
                      <a:pPr algn="ctr"/>
                      <a:r>
                        <a:rPr lang="en-US" sz="1500" dirty="0"/>
                        <a:t>Low Voltage</a:t>
                      </a:r>
                    </a:p>
                  </a:txBody>
                  <a:tcPr marL="68580" marR="68580" marT="34290" marB="34290"/>
                </a:tc>
                <a:extLst>
                  <a:ext uri="{0D108BD9-81ED-4DB2-BD59-A6C34878D82A}">
                    <a16:rowId xmlns:a16="http://schemas.microsoft.com/office/drawing/2014/main" val="10001"/>
                  </a:ext>
                </a:extLst>
              </a:tr>
              <a:tr h="368883">
                <a:tc>
                  <a:txBody>
                    <a:bodyPr/>
                    <a:lstStyle/>
                    <a:p>
                      <a:pPr algn="ctr"/>
                      <a:r>
                        <a:rPr lang="en-US" sz="1500" dirty="0"/>
                        <a:t>Active Low</a:t>
                      </a:r>
                    </a:p>
                  </a:txBody>
                  <a:tcPr marL="68580" marR="68580" marT="34290" marB="34290"/>
                </a:tc>
                <a:tc>
                  <a:txBody>
                    <a:bodyPr/>
                    <a:lstStyle/>
                    <a:p>
                      <a:pPr algn="ctr"/>
                      <a:r>
                        <a:rPr lang="en-US" sz="1500" dirty="0"/>
                        <a:t>Low Voltage</a:t>
                      </a:r>
                    </a:p>
                  </a:txBody>
                  <a:tcPr marL="68580" marR="68580" marT="34290" marB="34290"/>
                </a:tc>
                <a:tc>
                  <a:txBody>
                    <a:bodyPr/>
                    <a:lstStyle/>
                    <a:p>
                      <a:pPr algn="ctr"/>
                      <a:r>
                        <a:rPr lang="en-US" sz="1500" dirty="0"/>
                        <a:t>High Voltage</a:t>
                      </a:r>
                    </a:p>
                  </a:txBody>
                  <a:tcPr marL="68580" marR="68580" marT="34290" marB="34290"/>
                </a:tc>
                <a:extLst>
                  <a:ext uri="{0D108BD9-81ED-4DB2-BD59-A6C34878D82A}">
                    <a16:rowId xmlns:a16="http://schemas.microsoft.com/office/drawing/2014/main" val="10002"/>
                  </a:ext>
                </a:extLst>
              </a:tr>
            </a:tbl>
          </a:graphicData>
        </a:graphic>
      </p:graphicFrame>
      <p:sp>
        <p:nvSpPr>
          <p:cNvPr id="7" name="Rectangle 6"/>
          <p:cNvSpPr/>
          <p:nvPr/>
        </p:nvSpPr>
        <p:spPr>
          <a:xfrm>
            <a:off x="457200" y="3307917"/>
            <a:ext cx="5783580" cy="507831"/>
          </a:xfrm>
          <a:prstGeom prst="rect">
            <a:avLst/>
          </a:prstGeom>
        </p:spPr>
        <p:txBody>
          <a:bodyPr wrap="square">
            <a:spAutoFit/>
          </a:bodyPr>
          <a:lstStyle/>
          <a:p>
            <a:r>
              <a:rPr lang="en-US" sz="1350" dirty="0"/>
              <a:t>Output Polarity: </a:t>
            </a:r>
          </a:p>
          <a:p>
            <a:pPr marL="214313" indent="-214313">
              <a:buFont typeface="Arial" charset="0"/>
              <a:buChar char="•"/>
            </a:pPr>
            <a:r>
              <a:rPr lang="en-US" sz="1350" dirty="0"/>
              <a:t>Software can program the </a:t>
            </a:r>
            <a:r>
              <a:rPr lang="en-US" sz="1350" dirty="0" err="1"/>
              <a:t>CCxP</a:t>
            </a:r>
            <a:r>
              <a:rPr lang="en-US" sz="1350" dirty="0"/>
              <a:t> bit in the </a:t>
            </a:r>
            <a:r>
              <a:rPr lang="en-US" sz="1350" dirty="0" err="1"/>
              <a:t>TIMx_CCER</a:t>
            </a:r>
            <a:r>
              <a:rPr lang="en-US" sz="1350" dirty="0"/>
              <a:t> register</a:t>
            </a:r>
          </a:p>
        </p:txBody>
      </p:sp>
      <p:pic>
        <p:nvPicPr>
          <p:cNvPr id="5" name="p1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43400" y="3200400"/>
            <a:ext cx="457200" cy="457200"/>
          </a:xfrm>
          <a:prstGeom prst="rect">
            <a:avLst/>
          </a:prstGeom>
        </p:spPr>
      </p:pic>
    </p:spTree>
    <p:extLst>
      <p:ext uri="{BB962C8B-B14F-4D97-AF65-F5344CB8AC3E}">
        <p14:creationId xmlns:p14="http://schemas.microsoft.com/office/powerpoint/2010/main" val="200248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50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up, down, center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219200"/>
            <a:ext cx="51911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69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Up-Counting: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75268"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4" name="TextBox 243"/>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5" name="TextBox 244"/>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r>
              <a:rPr lang="en-US" sz="900" dirty="0">
                <a:solidFill>
                  <a:srgbClr val="C00000"/>
                </a:solidFill>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739755"/>
            <a:ext cx="808235" cy="300082"/>
          </a:xfrm>
          <a:prstGeom prst="rect">
            <a:avLst/>
          </a:prstGeom>
        </p:spPr>
        <p:txBody>
          <a:bodyPr wrap="none">
            <a:spAutoFit/>
          </a:bodyPr>
          <a:lstStyle/>
          <a:p>
            <a:r>
              <a:rPr lang="en-US" sz="1350" dirty="0"/>
              <a:t>OC1REF</a:t>
            </a: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r>
              <a:rPr lang="en-US" sz="900" dirty="0">
                <a:solidFill>
                  <a:srgbClr val="FF00FF"/>
                </a:solidFill>
              </a:rPr>
              <a:t>CCR = 6</a:t>
            </a:r>
          </a:p>
        </p:txBody>
      </p:sp>
      <p:sp>
        <p:nvSpPr>
          <p:cNvPr id="263" name="Rectangle 262"/>
          <p:cNvSpPr/>
          <p:nvPr/>
        </p:nvSpPr>
        <p:spPr>
          <a:xfrm>
            <a:off x="171451" y="4523601"/>
            <a:ext cx="808235" cy="300082"/>
          </a:xfrm>
          <a:prstGeom prst="rect">
            <a:avLst/>
          </a:prstGeom>
        </p:spPr>
        <p:txBody>
          <a:bodyPr wrap="none">
            <a:spAutoFit/>
          </a:bodyPr>
          <a:lstStyle/>
          <a:p>
            <a:r>
              <a:rPr lang="en-US" sz="1350" dirty="0"/>
              <a:t>OC2REF</a:t>
            </a: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r>
              <a:rPr lang="en-US" sz="900" dirty="0">
                <a:solidFill>
                  <a:srgbClr val="C00000"/>
                </a:solidFill>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r>
              <a:rPr lang="en-US" sz="900" dirty="0">
                <a:solidFill>
                  <a:srgbClr val="FF00FF"/>
                </a:solidFill>
              </a:rPr>
              <a:t>CCR = 6</a:t>
            </a:r>
          </a:p>
        </p:txBody>
      </p:sp>
      <p:sp>
        <p:nvSpPr>
          <p:cNvPr id="85" name="Rectangle 84"/>
          <p:cNvSpPr/>
          <p:nvPr/>
        </p:nvSpPr>
        <p:spPr>
          <a:xfrm>
            <a:off x="902747" y="5188538"/>
            <a:ext cx="3256020" cy="323165"/>
          </a:xfrm>
          <a:prstGeom prst="rect">
            <a:avLst/>
          </a:prstGeom>
        </p:spPr>
        <p:txBody>
          <a:bodyPr wrap="none">
            <a:spAutoFit/>
          </a:bodyPr>
          <a:lstStyle/>
          <a:p>
            <a:r>
              <a:rPr lang="en-US" sz="1500" dirty="0">
                <a:solidFill>
                  <a:srgbClr val="C00000"/>
                </a:solidFill>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r>
              <a:rPr lang="en-US" sz="1350" dirty="0">
                <a:solidFill>
                  <a:srgbClr val="C00000"/>
                </a:solidFill>
              </a:rPr>
              <a:t>Left-aligned</a:t>
            </a:r>
          </a:p>
        </p:txBody>
      </p:sp>
    </p:spTree>
    <p:custDataLst>
      <p:tags r:id="rId1"/>
    </p:custDataLst>
    <p:extLst>
      <p:ext uri="{BB962C8B-B14F-4D97-AF65-F5344CB8AC3E}">
        <p14:creationId xmlns:p14="http://schemas.microsoft.com/office/powerpoint/2010/main" val="353169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68469"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r>
              <a:rPr lang="en-US" sz="900" dirty="0">
                <a:solidFill>
                  <a:srgbClr val="C00000"/>
                </a:solidFill>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61" name="TextBox 260"/>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63" name="Rectangle 262"/>
          <p:cNvSpPr/>
          <p:nvPr/>
        </p:nvSpPr>
        <p:spPr>
          <a:xfrm>
            <a:off x="174589" y="3739755"/>
            <a:ext cx="808235" cy="300082"/>
          </a:xfrm>
          <a:prstGeom prst="rect">
            <a:avLst/>
          </a:prstGeom>
        </p:spPr>
        <p:txBody>
          <a:bodyPr wrap="none">
            <a:spAutoFit/>
          </a:bodyPr>
          <a:lstStyle/>
          <a:p>
            <a:r>
              <a:rPr lang="en-US" sz="1350" dirty="0"/>
              <a:t>OC1REF</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9" name="Rectangle 318"/>
          <p:cNvSpPr/>
          <p:nvPr/>
        </p:nvSpPr>
        <p:spPr>
          <a:xfrm>
            <a:off x="171451" y="4409301"/>
            <a:ext cx="808235" cy="300082"/>
          </a:xfrm>
          <a:prstGeom prst="rect">
            <a:avLst/>
          </a:prstGeom>
        </p:spPr>
        <p:txBody>
          <a:bodyPr wrap="none">
            <a:spAutoFit/>
          </a:bodyPr>
          <a:lstStyle/>
          <a:p>
            <a:r>
              <a:rPr lang="en-US" sz="1350" dirty="0"/>
              <a:t>OC2REF</a:t>
            </a:r>
          </a:p>
        </p:txBody>
      </p:sp>
      <p:sp>
        <p:nvSpPr>
          <p:cNvPr id="320" name="Rectangle 319"/>
          <p:cNvSpPr/>
          <p:nvPr/>
        </p:nvSpPr>
        <p:spPr>
          <a:xfrm>
            <a:off x="831228" y="5118574"/>
            <a:ext cx="3276859" cy="323165"/>
          </a:xfrm>
          <a:prstGeom prst="rect">
            <a:avLst/>
          </a:prstGeom>
        </p:spPr>
        <p:txBody>
          <a:bodyPr wrap="none">
            <a:spAutoFit/>
          </a:bodyPr>
          <a:lstStyle/>
          <a:p>
            <a:r>
              <a:rPr lang="en-US" sz="1500" dirty="0">
                <a:solidFill>
                  <a:srgbClr val="C00000"/>
                </a:solidFill>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r>
              <a:rPr lang="en-US" sz="900" dirty="0">
                <a:solidFill>
                  <a:srgbClr val="FF00FF"/>
                </a:solidFill>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r>
              <a:rPr lang="en-US" sz="900" dirty="0">
                <a:solidFill>
                  <a:srgbClr val="FF00FF"/>
                </a:solidFill>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r>
              <a:rPr lang="en-US" sz="900" dirty="0">
                <a:solidFill>
                  <a:srgbClr val="C00000"/>
                </a:solidFill>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r>
              <a:rPr lang="en-US" sz="1350" dirty="0">
                <a:solidFill>
                  <a:srgbClr val="C00000"/>
                </a:solidFill>
              </a:rPr>
              <a:t>Right-aligned</a:t>
            </a:r>
          </a:p>
        </p:txBody>
      </p:sp>
    </p:spTree>
    <p:custDataLst>
      <p:tags r:id="rId1"/>
    </p:custDataLst>
    <p:extLst>
      <p:ext uri="{BB962C8B-B14F-4D97-AF65-F5344CB8AC3E}">
        <p14:creationId xmlns:p14="http://schemas.microsoft.com/office/powerpoint/2010/main" val="12170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Center 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240" name="TextBox 239"/>
          <p:cNvSpPr txBox="1"/>
          <p:nvPr/>
        </p:nvSpPr>
        <p:spPr>
          <a:xfrm>
            <a:off x="355889" y="1763213"/>
            <a:ext cx="3803157" cy="300082"/>
          </a:xfrm>
          <a:prstGeom prst="rect">
            <a:avLst/>
          </a:prstGeom>
          <a:noFill/>
        </p:spPr>
        <p:txBody>
          <a:bodyPr wrap="none" rtlCol="0">
            <a:spAutoFit/>
          </a:bodyPr>
          <a:lstStyle/>
          <a:p>
            <a:r>
              <a:rPr lang="en-US" sz="1350" dirty="0">
                <a:solidFill>
                  <a:srgbClr val="C00000"/>
                </a:solidFill>
              </a:rPr>
              <a:t> Center-aligned mode,  ARR = 6, CCR = 3, RCR = 0</a:t>
            </a: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r>
                <a:rPr lang="en-US" sz="900" dirty="0">
                  <a:solidFill>
                    <a:srgbClr val="C00000"/>
                  </a:solidFill>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9" name="TextBox 248"/>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50" name="Rectangle 249"/>
          <p:cNvSpPr/>
          <p:nvPr/>
        </p:nvSpPr>
        <p:spPr>
          <a:xfrm>
            <a:off x="174589" y="3739755"/>
            <a:ext cx="808235" cy="300082"/>
          </a:xfrm>
          <a:prstGeom prst="rect">
            <a:avLst/>
          </a:prstGeom>
        </p:spPr>
        <p:txBody>
          <a:bodyPr wrap="none">
            <a:spAutoFit/>
          </a:bodyPr>
          <a:lstStyle/>
          <a:p>
            <a:r>
              <a:rPr lang="en-US" sz="1350" dirty="0"/>
              <a:t>OC1REF</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r>
              <a:rPr lang="en-US" sz="900" dirty="0">
                <a:solidFill>
                  <a:srgbClr val="FF00FF"/>
                </a:solidFill>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174589" y="4466451"/>
            <a:ext cx="808235" cy="300082"/>
          </a:xfrm>
          <a:prstGeom prst="rect">
            <a:avLst/>
          </a:prstGeom>
        </p:spPr>
        <p:txBody>
          <a:bodyPr wrap="none">
            <a:spAutoFit/>
          </a:bodyPr>
          <a:lstStyle/>
          <a:p>
            <a:r>
              <a:rPr lang="en-US" sz="1350" dirty="0"/>
              <a:t>OC2REF</a:t>
            </a:r>
          </a:p>
        </p:txBody>
      </p: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r>
              <a:rPr lang="en-US" sz="1500" dirty="0">
                <a:solidFill>
                  <a:srgbClr val="C00000"/>
                </a:solidFill>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r>
              <a:rPr lang="en-US" sz="900" dirty="0">
                <a:solidFill>
                  <a:srgbClr val="FF00FF"/>
                </a:solidFill>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r>
              <a:rPr lang="en-US" sz="900" dirty="0">
                <a:solidFill>
                  <a:srgbClr val="C00000"/>
                </a:solidFill>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r>
              <a:rPr lang="en-US" sz="1350" dirty="0"/>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r>
              <a:rPr lang="en-US" sz="1350" dirty="0">
                <a:solidFill>
                  <a:srgbClr val="C00000"/>
                </a:solidFill>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r>
                <a:rPr lang="en-US" sz="1350" dirty="0">
                  <a:solidFill>
                    <a:schemeClr val="bg1"/>
                  </a:solidFill>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chemeClr val="bg1"/>
                </a:solidFill>
              </a:endParaRPr>
            </a:p>
          </p:txBody>
        </p:sp>
        <p:sp>
          <p:nvSpPr>
            <p:cNvPr id="244" name="TextBox 243"/>
            <p:cNvSpPr txBox="1"/>
            <p:nvPr/>
          </p:nvSpPr>
          <p:spPr>
            <a:xfrm>
              <a:off x="9354036" y="265509"/>
              <a:ext cx="2355688" cy="400109"/>
            </a:xfrm>
            <a:prstGeom prst="rect">
              <a:avLst/>
            </a:prstGeom>
            <a:noFill/>
          </p:spPr>
          <p:txBody>
            <a:bodyPr wrap="none" rtlCol="0">
              <a:spAutoFit/>
            </a:bodyPr>
            <a:lstStyle/>
            <a:p>
              <a:r>
                <a:rPr lang="en-US" sz="1350" dirty="0">
                  <a:solidFill>
                    <a:schemeClr val="bg1"/>
                  </a:solidFill>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r>
                <a:rPr lang="en-US" sz="1350" dirty="0">
                  <a:solidFill>
                    <a:schemeClr val="bg1"/>
                  </a:solidFill>
                </a:rPr>
                <a:t>High if counter ≥ CCR</a:t>
              </a:r>
            </a:p>
          </p:txBody>
        </p:sp>
      </p:grpSp>
    </p:spTree>
    <p:extLst>
      <p:ext uri="{BB962C8B-B14F-4D97-AF65-F5344CB8AC3E}">
        <p14:creationId xmlns:p14="http://schemas.microsoft.com/office/powerpoint/2010/main" val="2573501266"/>
      </p:ext>
    </p:extLst>
  </p:cSld>
  <p:clrMapOvr>
    <a:masterClrMapping/>
  </p:clrMapOvr>
  <p:extLst mod="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devil is in the detail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a:xfrm>
            <a:off x="175356" y="1805940"/>
            <a:ext cx="2628900" cy="3703320"/>
          </a:xfrm>
        </p:spPr>
        <p:txBody>
          <a:bodyPr>
            <a:normAutofit/>
          </a:bodyPr>
          <a:lstStyle/>
          <a:p>
            <a:r>
              <a:rPr lang="en-US" sz="1500" dirty="0"/>
              <a:t>Timer output control</a:t>
            </a:r>
          </a:p>
          <a:p>
            <a:r>
              <a:rPr lang="en-US" sz="1500" dirty="0"/>
              <a:t>Enable Timer Output</a:t>
            </a:r>
          </a:p>
          <a:p>
            <a:pPr lvl="1"/>
            <a:r>
              <a:rPr lang="en-US" sz="1275" dirty="0">
                <a:solidFill>
                  <a:srgbClr val="C00000"/>
                </a:solidFill>
              </a:rPr>
              <a:t>MOE</a:t>
            </a:r>
            <a:r>
              <a:rPr lang="en-US" sz="1275" dirty="0"/>
              <a:t>: Main output enable</a:t>
            </a:r>
          </a:p>
          <a:p>
            <a:pPr lvl="1"/>
            <a:r>
              <a:rPr lang="en-US" sz="1275" dirty="0">
                <a:solidFill>
                  <a:srgbClr val="C00000"/>
                </a:solidFill>
              </a:rPr>
              <a:t>OSSI</a:t>
            </a:r>
            <a:r>
              <a:rPr lang="en-US" sz="1275" dirty="0"/>
              <a:t>: Off-state selection for Idle mode</a:t>
            </a:r>
          </a:p>
          <a:p>
            <a:pPr lvl="1"/>
            <a:r>
              <a:rPr lang="en-US" sz="1275" dirty="0">
                <a:solidFill>
                  <a:srgbClr val="C00000"/>
                </a:solidFill>
              </a:rPr>
              <a:t>OSSR</a:t>
            </a:r>
            <a:r>
              <a:rPr lang="en-US" sz="1275" dirty="0"/>
              <a:t>: Off-state selection for Run mode</a:t>
            </a:r>
          </a:p>
          <a:p>
            <a:pPr lvl="1"/>
            <a:r>
              <a:rPr lang="en-US" sz="1275" dirty="0" err="1">
                <a:solidFill>
                  <a:srgbClr val="C00000"/>
                </a:solidFill>
              </a:rPr>
              <a:t>CCxE</a:t>
            </a:r>
            <a:r>
              <a:rPr lang="en-US" sz="1275" dirty="0"/>
              <a:t>: Enable of capture/compare output for channel x</a:t>
            </a:r>
          </a:p>
          <a:p>
            <a:pPr lvl="1"/>
            <a:r>
              <a:rPr lang="en-US" sz="1275" dirty="0" err="1">
                <a:solidFill>
                  <a:srgbClr val="C00000"/>
                </a:solidFill>
              </a:rPr>
              <a:t>CCxNE</a:t>
            </a:r>
            <a:r>
              <a:rPr lang="en-US" sz="1275" dirty="0"/>
              <a:t>: Enable of capture/compare complementary output for channel x</a:t>
            </a:r>
          </a:p>
          <a:p>
            <a:pPr lvl="1"/>
            <a:endParaRPr lang="en-US" sz="1275" dirty="0"/>
          </a:p>
        </p:txBody>
      </p:sp>
      <p:pic>
        <p:nvPicPr>
          <p:cNvPr id="5" name="Picture 4"/>
          <p:cNvPicPr>
            <a:picLocks noChangeAspect="1"/>
          </p:cNvPicPr>
          <p:nvPr/>
        </p:nvPicPr>
        <p:blipFill>
          <a:blip r:embed="rId4"/>
          <a:stretch>
            <a:fillRect/>
          </a:stretch>
        </p:blipFill>
        <p:spPr>
          <a:xfrm>
            <a:off x="3257550" y="1219200"/>
            <a:ext cx="5820349" cy="5026923"/>
          </a:xfrm>
          <a:prstGeom prst="rect">
            <a:avLst/>
          </a:prstGeom>
        </p:spPr>
      </p:pic>
      <p:sp>
        <p:nvSpPr>
          <p:cNvPr id="6" name="Rectangle 5"/>
          <p:cNvSpPr/>
          <p:nvPr/>
        </p:nvSpPr>
        <p:spPr>
          <a:xfrm>
            <a:off x="3371850" y="2876550"/>
            <a:ext cx="3429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6174868" y="1540669"/>
            <a:ext cx="1026032"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4392739" y="2647950"/>
            <a:ext cx="2922461"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4392739" y="3119438"/>
            <a:ext cx="2922461" cy="2857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4391502" y="4004124"/>
            <a:ext cx="2922461" cy="3583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ustDataLst>
      <p:tags r:id="rId1"/>
    </p:custDataLst>
    <p:extLst>
      <p:ext uri="{BB962C8B-B14F-4D97-AF65-F5344CB8AC3E}">
        <p14:creationId xmlns:p14="http://schemas.microsoft.com/office/powerpoint/2010/main" val="33421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extLst mod="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r>
              <a:rPr lang="en-US" dirty="0"/>
              <a:t>Monitor both rising and falling edge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095" y="2438400"/>
            <a:ext cx="5554991" cy="2868174"/>
          </a:xfrm>
          <a:prstGeom prst="rect">
            <a:avLst/>
          </a:prstGeom>
        </p:spPr>
      </p:pic>
    </p:spTree>
    <p:extLst>
      <p:ext uri="{BB962C8B-B14F-4D97-AF65-F5344CB8AC3E}">
        <p14:creationId xmlns:p14="http://schemas.microsoft.com/office/powerpoint/2010/main" val="178761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6" name="Text Box 12"/>
          <p:cNvSpPr txBox="1">
            <a:spLocks noChangeArrowheads="1"/>
          </p:cNvSpPr>
          <p:nvPr/>
        </p:nvSpPr>
        <p:spPr bwMode="auto">
          <a:xfrm>
            <a:off x="4530500" y="1752601"/>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Reload Value</a:t>
            </a:r>
          </a:p>
        </p:txBody>
      </p:sp>
      <p:sp>
        <p:nvSpPr>
          <p:cNvPr id="7" name="Line 9"/>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340907"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9" name="AutoShape 5"/>
          <p:cNvSpPr>
            <a:spLocks noChangeArrowheads="1"/>
          </p:cNvSpPr>
          <p:nvPr/>
        </p:nvSpPr>
        <p:spPr bwMode="auto">
          <a:xfrm rot="5400000">
            <a:off x="4304552"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374157"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13" name="Text Box 17"/>
          <p:cNvSpPr txBox="1">
            <a:spLocks noChangeArrowheads="1"/>
          </p:cNvSpPr>
          <p:nvPr/>
        </p:nvSpPr>
        <p:spPr bwMode="auto">
          <a:xfrm>
            <a:off x="7457118" y="2998229"/>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ISR</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342833" y="3182895"/>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3182895"/>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45401" y="3391057"/>
            <a:ext cx="10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Interrupt</a:t>
            </a:r>
          </a:p>
        </p:txBody>
      </p: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5383585" y="2240810"/>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31" name="AutoShape 21"/>
          <p:cNvCxnSpPr>
            <a:cxnSpLocks noChangeShapeType="1"/>
            <a:stCxn id="30" idx="3"/>
            <a:endCxn id="8" idx="1"/>
          </p:cNvCxnSpPr>
          <p:nvPr/>
        </p:nvCxnSpPr>
        <p:spPr bwMode="auto">
          <a:xfrm>
            <a:off x="3010649" y="3190237"/>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750827"/>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ARR</a:t>
            </a:r>
            <a:endParaRPr lang="en-US" sz="2000" b="1" dirty="0">
              <a:solidFill>
                <a:schemeClr val="bg1"/>
              </a:solidFill>
              <a:latin typeface="Arial" pitchFamily="34" charset="0"/>
              <a:cs typeface="Arial" pitchFamily="34" charset="0"/>
            </a:endParaRPr>
          </a:p>
        </p:txBody>
      </p:sp>
      <p:cxnSp>
        <p:nvCxnSpPr>
          <p:cNvPr id="33" name="AutoShape 21"/>
          <p:cNvCxnSpPr>
            <a:cxnSpLocks noChangeShapeType="1"/>
          </p:cNvCxnSpPr>
          <p:nvPr/>
        </p:nvCxnSpPr>
        <p:spPr bwMode="auto">
          <a:xfrm flipV="1">
            <a:off x="7256835" y="2120159"/>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935493"/>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6" name="Rectangle 35"/>
              <p:cNvSpPr/>
              <p:nvPr/>
            </p:nvSpPr>
            <p:spPr>
              <a:xfrm>
                <a:off x="2116785" y="4698066"/>
                <a:ext cx="4187259" cy="8006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a:rPr>
                            <m:t>𝐶𝐾</m:t>
                          </m:r>
                          <m:r>
                            <a:rPr lang="en-US" sz="2400" i="1">
                              <a:latin typeface="Cambria Math"/>
                            </a:rPr>
                            <m:t>_</m:t>
                          </m:r>
                          <m:r>
                            <a:rPr lang="en-US" sz="2400" i="1">
                              <a:latin typeface="Cambria Math"/>
                            </a:rPr>
                            <m:t>𝐶𝑁𝑇</m:t>
                          </m:r>
                        </m:sub>
                      </m:sSub>
                      <m:r>
                        <a:rPr lang="en-US" sz="2400" i="1">
                          <a:latin typeface="Cambria Math"/>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a:rPr>
                                <m:t>𝐶𝐿</m:t>
                              </m:r>
                              <m:r>
                                <a:rPr lang="en-US" sz="2400" i="1">
                                  <a:latin typeface="Cambria Math"/>
                                </a:rPr>
                                <m:t>_</m:t>
                              </m:r>
                              <m:r>
                                <a:rPr lang="en-US" sz="2400" i="1">
                                  <a:latin typeface="Cambria Math"/>
                                </a:rPr>
                                <m:t>𝑃𝑆𝐶</m:t>
                              </m:r>
                            </m:sub>
                          </m:sSub>
                        </m:num>
                        <m:den>
                          <m:r>
                            <a:rPr lang="en-US" sz="2400" i="1">
                              <a:latin typeface="Cambria Math" panose="02040503050406030204" pitchFamily="18" charset="0"/>
                            </a:rPr>
                            <m:t>𝑃𝑆𝐶</m:t>
                          </m:r>
                          <m:r>
                            <a:rPr lang="en-US" sz="2400" i="1">
                              <a:latin typeface="Cambria Math"/>
                            </a:rPr>
                            <m:t>+1</m:t>
                          </m:r>
                        </m:den>
                      </m:f>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2116785" y="4698066"/>
                <a:ext cx="4187259" cy="800668"/>
              </a:xfrm>
              <a:prstGeom prst="rect">
                <a:avLst/>
              </a:prstGeom>
              <a:blipFill>
                <a:blip r:embed="rId3"/>
                <a:stretch>
                  <a:fillRect/>
                </a:stretch>
              </a:blipFill>
            </p:spPr>
            <p:txBody>
              <a:bodyPr/>
              <a:lstStyle/>
              <a:p>
                <a:r>
                  <a:rPr lang="en-US">
                    <a:noFill/>
                  </a:rPr>
                  <a:t> </a:t>
                </a:r>
              </a:p>
            </p:txBody>
          </p:sp>
        </mc:Fallback>
      </mc:AlternateContent>
      <p:sp>
        <p:nvSpPr>
          <p:cNvPr id="37" name="TextBox 36"/>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429405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lstStyle/>
          <a:p>
            <a:r>
              <a:rPr lang="en-US" dirty="0"/>
              <a:t>Monitor only rising edges or only falling edge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438400"/>
            <a:ext cx="6620269" cy="2752350"/>
          </a:xfrm>
          <a:prstGeom prst="rect">
            <a:avLst/>
          </a:prstGeom>
        </p:spPr>
      </p:pic>
    </p:spTree>
    <p:extLst>
      <p:ext uri="{BB962C8B-B14F-4D97-AF65-F5344CB8AC3E}">
        <p14:creationId xmlns:p14="http://schemas.microsoft.com/office/powerpoint/2010/main" val="401028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981200"/>
            <a:ext cx="7807976" cy="3352800"/>
          </a:xfrm>
          <a:prstGeom prst="rect">
            <a:avLst/>
          </a:prstGeom>
        </p:spPr>
      </p:pic>
    </p:spTree>
    <p:extLst>
      <p:ext uri="{BB962C8B-B14F-4D97-AF65-F5344CB8AC3E}">
        <p14:creationId xmlns:p14="http://schemas.microsoft.com/office/powerpoint/2010/main" val="312216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Filtering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1524000"/>
            <a:ext cx="6689959" cy="3934209"/>
          </a:xfrm>
          <a:prstGeom prst="rect">
            <a:avLst/>
          </a:prstGeom>
        </p:spPr>
      </p:pic>
    </p:spTree>
    <p:extLst>
      <p:ext uri="{BB962C8B-B14F-4D97-AF65-F5344CB8AC3E}">
        <p14:creationId xmlns:p14="http://schemas.microsoft.com/office/powerpoint/2010/main" val="3650795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Capture Diagram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447800"/>
            <a:ext cx="8787382" cy="4724400"/>
          </a:xfrm>
          <a:prstGeom prst="rect">
            <a:avLst/>
          </a:prstGeom>
        </p:spPr>
      </p:pic>
    </p:spTree>
    <p:extLst>
      <p:ext uri="{BB962C8B-B14F-4D97-AF65-F5344CB8AC3E}">
        <p14:creationId xmlns:p14="http://schemas.microsoft.com/office/powerpoint/2010/main" val="272459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the STEVAL Drone Kit:</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4" name="Content Placeholder 3"/>
          <p:cNvSpPr>
            <a:spLocks noGrp="1"/>
          </p:cNvSpPr>
          <p:nvPr>
            <p:ph sz="quarter" idx="1"/>
          </p:nvPr>
        </p:nvSpPr>
        <p:spPr/>
        <p:txBody>
          <a:bodyPr/>
          <a:lstStyle/>
          <a:p>
            <a:r>
              <a:rPr lang="en-US" dirty="0" smtClean="0"/>
              <a:t>The STEVAL-DRONE01 is a drone kit with fully functional open source code libraries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268" y="2090934"/>
            <a:ext cx="5605463" cy="4265416"/>
          </a:xfrm>
          <a:prstGeom prst="rect">
            <a:avLst/>
          </a:prstGeom>
        </p:spPr>
      </p:pic>
    </p:spTree>
    <p:extLst>
      <p:ext uri="{BB962C8B-B14F-4D97-AF65-F5344CB8AC3E}">
        <p14:creationId xmlns:p14="http://schemas.microsoft.com/office/powerpoint/2010/main" val="2009717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STEVAL Development Board</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4" name="Content Placeholder 3"/>
          <p:cNvSpPr>
            <a:spLocks noGrp="1"/>
          </p:cNvSpPr>
          <p:nvPr>
            <p:ph sz="quarter" idx="1"/>
          </p:nvPr>
        </p:nvSpPr>
        <p:spPr/>
        <p:txBody>
          <a:bodyPr/>
          <a:lstStyle/>
          <a:p>
            <a:r>
              <a:rPr lang="en-US" dirty="0" smtClean="0"/>
              <a:t>The drone uses the STEVAL-FCU001V1 development board, optimized for drone design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659" y="2286000"/>
            <a:ext cx="3926682" cy="3645087"/>
          </a:xfrm>
          <a:prstGeom prst="rect">
            <a:avLst/>
          </a:prstGeom>
        </p:spPr>
      </p:pic>
    </p:spTree>
    <p:extLst>
      <p:ext uri="{BB962C8B-B14F-4D97-AF65-F5344CB8AC3E}">
        <p14:creationId xmlns:p14="http://schemas.microsoft.com/office/powerpoint/2010/main" val="765612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1281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46905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492096828"/>
      </p:ext>
    </p:extLst>
  </p:cSld>
  <p:clrMapOvr>
    <a:masterClrMapping/>
  </p:clrMapOvr>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0" name="Rectangle 9"/>
          <p:cNvSpPr/>
          <p:nvPr/>
        </p:nvSpPr>
        <p:spPr>
          <a:xfrm>
            <a:off x="2971800" y="1334774"/>
            <a:ext cx="4114800" cy="2703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1256026"/>
            <a:ext cx="42672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19300" y="2511287"/>
            <a:ext cx="9525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33757" y="2094226"/>
            <a:ext cx="160524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1399" y="2600613"/>
            <a:ext cx="1148257" cy="923330"/>
          </a:xfrm>
          <a:prstGeom prst="rect">
            <a:avLst/>
          </a:prstGeom>
          <a:noFill/>
        </p:spPr>
        <p:txBody>
          <a:bodyPr wrap="square" rtlCol="0">
            <a:spAutoFit/>
          </a:bodyPr>
          <a:lstStyle/>
          <a:p>
            <a:r>
              <a:rPr lang="en-US" dirty="0">
                <a:solidFill>
                  <a:srgbClr val="0000FF"/>
                </a:solidFill>
              </a:rPr>
              <a:t>Output Data Register</a:t>
            </a:r>
          </a:p>
        </p:txBody>
      </p:sp>
      <p:sp>
        <p:nvSpPr>
          <p:cNvPr id="17" name="TextBox 16"/>
          <p:cNvSpPr txBox="1"/>
          <p:nvPr/>
        </p:nvSpPr>
        <p:spPr>
          <a:xfrm>
            <a:off x="592009" y="5939242"/>
            <a:ext cx="2274982" cy="369332"/>
          </a:xfrm>
          <a:prstGeom prst="rect">
            <a:avLst/>
          </a:prstGeom>
          <a:noFill/>
        </p:spPr>
        <p:txBody>
          <a:bodyPr wrap="none" rtlCol="0">
            <a:spAutoFit/>
          </a:bodyPr>
          <a:lstStyle/>
          <a:p>
            <a:r>
              <a:rPr lang="en-US" dirty="0">
                <a:solidFill>
                  <a:srgbClr val="C00000"/>
                </a:solidFill>
              </a:rPr>
              <a:t>GPIO MODE Register</a:t>
            </a:r>
          </a:p>
        </p:txBody>
      </p:sp>
      <p:sp>
        <p:nvSpPr>
          <p:cNvPr id="4" name="TextBox 3"/>
          <p:cNvSpPr txBox="1"/>
          <p:nvPr/>
        </p:nvSpPr>
        <p:spPr>
          <a:xfrm>
            <a:off x="1271749" y="6163185"/>
            <a:ext cx="3016660" cy="584775"/>
          </a:xfrm>
          <a:prstGeom prst="rect">
            <a:avLst/>
          </a:prstGeom>
          <a:noFill/>
        </p:spPr>
        <p:txBody>
          <a:bodyPr wrap="none" rtlCol="0">
            <a:spAutoFit/>
          </a:bodyPr>
          <a:lstStyle/>
          <a:p>
            <a:r>
              <a:rPr lang="en-US" sz="1600" dirty="0">
                <a:solidFill>
                  <a:srgbClr val="C00000"/>
                </a:solidFill>
                <a:latin typeface="Consolas" charset="0"/>
                <a:ea typeface="Consolas" charset="0"/>
                <a:cs typeface="Consolas" charset="0"/>
              </a:rPr>
              <a:t>00</a:t>
            </a:r>
            <a:r>
              <a:rPr lang="en-US" sz="1600" dirty="0">
                <a:solidFill>
                  <a:srgbClr val="C00000"/>
                </a:solidFill>
              </a:rPr>
              <a:t> = Input,   </a:t>
            </a:r>
            <a:r>
              <a:rPr lang="en-US" sz="1600" dirty="0">
                <a:solidFill>
                  <a:srgbClr val="C00000"/>
                </a:solidFill>
                <a:latin typeface="Consolas" charset="0"/>
                <a:ea typeface="Consolas" charset="0"/>
                <a:cs typeface="Consolas" charset="0"/>
              </a:rPr>
              <a:t>01</a:t>
            </a:r>
            <a:r>
              <a:rPr lang="en-US" sz="1600" dirty="0">
                <a:solidFill>
                  <a:srgbClr val="C00000"/>
                </a:solidFill>
              </a:rPr>
              <a:t> = Output, </a:t>
            </a:r>
          </a:p>
          <a:p>
            <a:r>
              <a:rPr lang="en-US" sz="1600" dirty="0">
                <a:solidFill>
                  <a:srgbClr val="C00000"/>
                </a:solidFill>
                <a:latin typeface="Consolas" charset="0"/>
                <a:ea typeface="Consolas" charset="0"/>
                <a:cs typeface="Consolas" charset="0"/>
              </a:rPr>
              <a:t>10</a:t>
            </a:r>
            <a:r>
              <a:rPr lang="en-US" sz="1600" dirty="0">
                <a:solidFill>
                  <a:srgbClr val="C00000"/>
                </a:solidFill>
              </a:rPr>
              <a:t> = AF,       </a:t>
            </a:r>
            <a:r>
              <a:rPr lang="en-US" sz="1600" dirty="0">
                <a:solidFill>
                  <a:srgbClr val="C00000"/>
                </a:solidFill>
                <a:latin typeface="Consolas" charset="0"/>
                <a:ea typeface="Consolas" charset="0"/>
                <a:cs typeface="Consolas" charset="0"/>
              </a:rPr>
              <a:t>11</a:t>
            </a:r>
            <a:r>
              <a:rPr lang="en-US" sz="1600" dirty="0">
                <a:solidFill>
                  <a:srgbClr val="C00000"/>
                </a:solidFill>
              </a:rPr>
              <a:t> = Analog (default)</a:t>
            </a:r>
          </a:p>
        </p:txBody>
      </p:sp>
      <p:sp>
        <p:nvSpPr>
          <p:cNvPr id="5" name="Rectangle 4"/>
          <p:cNvSpPr/>
          <p:nvPr/>
        </p:nvSpPr>
        <p:spPr>
          <a:xfrm>
            <a:off x="3230199" y="3138845"/>
            <a:ext cx="3821559" cy="861774"/>
          </a:xfrm>
          <a:prstGeom prst="rect">
            <a:avLst/>
          </a:prstGeom>
        </p:spPr>
        <p:txBody>
          <a:bodyPr wrap="none">
            <a:spAutoFit/>
          </a:bodyPr>
          <a:lstStyle/>
          <a:p>
            <a:r>
              <a:rPr lang="en-US" dirty="0">
                <a:solidFill>
                  <a:srgbClr val="FF00FF"/>
                </a:solidFill>
              </a:rPr>
              <a:t>GPIO Output Type Register (OTYPER)</a:t>
            </a:r>
          </a:p>
          <a:p>
            <a:r>
              <a:rPr lang="en-US" sz="1600" dirty="0">
                <a:solidFill>
                  <a:srgbClr val="0000FF"/>
                </a:solidFill>
                <a:latin typeface="Consolas" charset="0"/>
                <a:ea typeface="Consolas" charset="0"/>
                <a:cs typeface="Consolas" charset="0"/>
              </a:rPr>
              <a:t> </a:t>
            </a:r>
            <a:r>
              <a:rPr lang="en-US" sz="1600" dirty="0">
                <a:solidFill>
                  <a:srgbClr val="FF00FF"/>
                </a:solidFill>
                <a:latin typeface="Consolas" charset="0"/>
                <a:ea typeface="Consolas" charset="0"/>
                <a:cs typeface="Consolas" charset="0"/>
              </a:rPr>
              <a:t>0</a:t>
            </a:r>
            <a:r>
              <a:rPr lang="en-US" sz="1600" dirty="0">
                <a:solidFill>
                  <a:srgbClr val="FF00FF"/>
                </a:solidFill>
              </a:rPr>
              <a:t> = Output push-pull (default) </a:t>
            </a:r>
          </a:p>
          <a:p>
            <a:r>
              <a:rPr lang="en-US" sz="1600" dirty="0">
                <a:solidFill>
                  <a:srgbClr val="FF00FF"/>
                </a:solidFill>
                <a:latin typeface="Consolas" charset="0"/>
                <a:ea typeface="Consolas" charset="0"/>
                <a:cs typeface="Consolas" charset="0"/>
              </a:rPr>
              <a:t> 1</a:t>
            </a:r>
            <a:r>
              <a:rPr lang="en-US" sz="1600" dirty="0">
                <a:solidFill>
                  <a:srgbClr val="FF00FF"/>
                </a:solidFill>
              </a:rPr>
              <a:t> = Output open-drain</a:t>
            </a:r>
          </a:p>
        </p:txBody>
      </p:sp>
      <p:sp>
        <p:nvSpPr>
          <p:cNvPr id="6" name="Rectangle 5"/>
          <p:cNvSpPr/>
          <p:nvPr/>
        </p:nvSpPr>
        <p:spPr>
          <a:xfrm>
            <a:off x="4800600" y="1623965"/>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9" name="Rectangle 8"/>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7123152" y="4942711"/>
            <a:ext cx="573048" cy="1220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47690" y="3579208"/>
            <a:ext cx="372279" cy="198321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962400"/>
            <a:ext cx="1861651" cy="2200785"/>
          </a:xfrm>
          <a:prstGeom prst="rect">
            <a:avLst/>
          </a:prstGeom>
          <a:noFill/>
          <a:ln w="28575">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85900" y="5086350"/>
            <a:ext cx="2220859" cy="843367"/>
            <a:chOff x="1485900" y="5086350"/>
            <a:chExt cx="2220859" cy="843367"/>
          </a:xfrm>
        </p:grpSpPr>
        <p:cxnSp>
          <p:nvCxnSpPr>
            <p:cNvPr id="21" name="Straight Connector 20"/>
            <p:cNvCxnSpPr/>
            <p:nvPr/>
          </p:nvCxnSpPr>
          <p:spPr>
            <a:xfrm>
              <a:off x="1485900" y="5929717"/>
              <a:ext cx="19152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01192" y="5086350"/>
              <a:ext cx="3055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1192" y="5086350"/>
              <a:ext cx="0" cy="8338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058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4" grpId="0"/>
      <p:bldP spid="15" grpId="0" animBg="1"/>
      <p:bldP spid="18" grpId="0" animBg="1"/>
      <p:bldP spid="19" grpId="0" animBg="1"/>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6" name="Text Box 12"/>
          <p:cNvSpPr txBox="1">
            <a:spLocks noChangeArrowheads="1"/>
          </p:cNvSpPr>
          <p:nvPr/>
        </p:nvSpPr>
        <p:spPr bwMode="auto">
          <a:xfrm>
            <a:off x="4530500" y="1752601"/>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Reload Value</a:t>
            </a:r>
          </a:p>
        </p:txBody>
      </p:sp>
      <p:sp>
        <p:nvSpPr>
          <p:cNvPr id="7" name="Line 9"/>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340907"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chemeClr val="bg1"/>
                </a:solidFill>
                <a:latin typeface="Arial" charset="0"/>
                <a:cs typeface="Arial" charset="0"/>
              </a:rPr>
              <a:t>Counter</a:t>
            </a:r>
          </a:p>
        </p:txBody>
      </p:sp>
      <p:sp>
        <p:nvSpPr>
          <p:cNvPr id="9" name="AutoShape 5"/>
          <p:cNvSpPr>
            <a:spLocks noChangeArrowheads="1"/>
          </p:cNvSpPr>
          <p:nvPr/>
        </p:nvSpPr>
        <p:spPr bwMode="auto">
          <a:xfrm rot="5400000">
            <a:off x="4304552"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374157"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13" name="Text Box 17"/>
          <p:cNvSpPr txBox="1">
            <a:spLocks noChangeArrowheads="1"/>
          </p:cNvSpPr>
          <p:nvPr/>
        </p:nvSpPr>
        <p:spPr bwMode="auto">
          <a:xfrm>
            <a:off x="7457118" y="2998229"/>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ISR</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342833" y="3182895"/>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3182895"/>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45401" y="3391057"/>
            <a:ext cx="10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Interrupt</a:t>
            </a:r>
          </a:p>
        </p:txBody>
      </p: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5383585" y="2240810"/>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charset="0"/>
                <a:cs typeface="Arial" charset="0"/>
              </a:rPr>
              <a:t>  PSC  </a:t>
            </a:r>
          </a:p>
        </p:txBody>
      </p:sp>
      <p:cxnSp>
        <p:nvCxnSpPr>
          <p:cNvPr id="31" name="AutoShape 21"/>
          <p:cNvCxnSpPr>
            <a:cxnSpLocks noChangeShapeType="1"/>
            <a:stCxn id="30" idx="3"/>
            <a:endCxn id="8" idx="1"/>
          </p:cNvCxnSpPr>
          <p:nvPr/>
        </p:nvCxnSpPr>
        <p:spPr bwMode="auto">
          <a:xfrm>
            <a:off x="3010649" y="3190237"/>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750827"/>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ARR</a:t>
            </a:r>
            <a:endParaRPr lang="en-US" sz="2000" b="1" dirty="0">
              <a:solidFill>
                <a:schemeClr val="bg1"/>
              </a:solidFill>
              <a:latin typeface="Arial" pitchFamily="34" charset="0"/>
              <a:cs typeface="Arial" pitchFamily="34" charset="0"/>
            </a:endParaRPr>
          </a:p>
        </p:txBody>
      </p:sp>
      <p:cxnSp>
        <p:nvCxnSpPr>
          <p:cNvPr id="33" name="AutoShape 21"/>
          <p:cNvCxnSpPr>
            <a:cxnSpLocks noChangeShapeType="1"/>
          </p:cNvCxnSpPr>
          <p:nvPr/>
        </p:nvCxnSpPr>
        <p:spPr bwMode="auto">
          <a:xfrm flipV="1">
            <a:off x="7256835" y="2120159"/>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935493"/>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sp>
        <p:nvSpPr>
          <p:cNvPr id="40" name="Text Box 17"/>
          <p:cNvSpPr txBox="1">
            <a:spLocks noChangeArrowheads="1"/>
          </p:cNvSpPr>
          <p:nvPr/>
        </p:nvSpPr>
        <p:spPr bwMode="auto">
          <a:xfrm>
            <a:off x="4332410" y="4992942"/>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rgbClr val="FF00FF"/>
                </a:solidFill>
                <a:latin typeface="Arial" charset="0"/>
                <a:cs typeface="Arial" charset="0"/>
              </a:rPr>
              <a:t>Compare</a:t>
            </a:r>
            <a:r>
              <a:rPr lang="en-US" sz="1800" b="1" dirty="0">
                <a:solidFill>
                  <a:schemeClr val="bg1"/>
                </a:solidFill>
                <a:latin typeface="Arial" charset="0"/>
                <a:cs typeface="Arial" charset="0"/>
              </a:rPr>
              <a:t> &amp; Capture Register (CCR)   </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5" name="Oval 54"/>
          <p:cNvSpPr/>
          <p:nvPr/>
        </p:nvSpPr>
        <p:spPr>
          <a:xfrm>
            <a:off x="6001732" y="4109251"/>
            <a:ext cx="465781"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
            </a:r>
          </a:p>
        </p:txBody>
      </p:sp>
      <p:cxnSp>
        <p:nvCxnSpPr>
          <p:cNvPr id="57" name="Straight Arrow Connector 56"/>
          <p:cNvCxnSpPr>
            <a:stCxn id="40" idx="0"/>
            <a:endCxn id="55" idx="3"/>
          </p:cNvCxnSpPr>
          <p:nvPr/>
        </p:nvCxnSpPr>
        <p:spPr>
          <a:xfrm flipV="1">
            <a:off x="5333175" y="4369414"/>
            <a:ext cx="736768" cy="6235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8" idx="2"/>
            <a:endCxn id="55" idx="1"/>
          </p:cNvCxnSpPr>
          <p:nvPr/>
        </p:nvCxnSpPr>
        <p:spPr>
          <a:xfrm>
            <a:off x="5341871" y="3574414"/>
            <a:ext cx="728073" cy="579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467514" y="4261651"/>
            <a:ext cx="554361" cy="31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79379" y="3987228"/>
            <a:ext cx="1631223" cy="584775"/>
          </a:xfrm>
          <a:prstGeom prst="rect">
            <a:avLst/>
          </a:prstGeom>
          <a:noFill/>
        </p:spPr>
        <p:txBody>
          <a:bodyPr wrap="square" rtlCol="0">
            <a:spAutoFit/>
          </a:bodyPr>
          <a:lstStyle/>
          <a:p>
            <a:r>
              <a:rPr lang="en-US" sz="1600" dirty="0">
                <a:solidFill>
                  <a:srgbClr val="FF0000"/>
                </a:solidFill>
              </a:rPr>
              <a:t>Timer Output</a:t>
            </a:r>
          </a:p>
          <a:p>
            <a:r>
              <a:rPr lang="en-US" sz="1600" dirty="0">
                <a:solidFill>
                  <a:srgbClr val="FF0000"/>
                </a:solidFill>
              </a:rPr>
              <a:t>(OCREF)</a:t>
            </a:r>
          </a:p>
        </p:txBody>
      </p:sp>
    </p:spTree>
    <p:extLst>
      <p:ext uri="{BB962C8B-B14F-4D97-AF65-F5344CB8AC3E}">
        <p14:creationId xmlns:p14="http://schemas.microsoft.com/office/powerpoint/2010/main" val="294174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000"/>
                                        <p:tgtEl>
                                          <p:spTgt spid="58"/>
                                        </p:tgtEl>
                                      </p:cBhvr>
                                    </p:animEffect>
                                  </p:childTnLst>
                                </p:cTn>
                              </p:par>
                              <p:par>
                                <p:cTn id="8" presetID="22" presetClass="entr" presetSubtype="8"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1000"/>
                                        <p:tgtEl>
                                          <p:spTgt spid="61"/>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4" name="Content Placeholder 3"/>
          <p:cNvSpPr>
            <a:spLocks noGrp="1"/>
          </p:cNvSpPr>
          <p:nvPr>
            <p:ph sz="quarter" idx="1"/>
          </p:nvPr>
        </p:nvSpPr>
        <p:spPr>
          <a:xfrm>
            <a:off x="434546" y="1283355"/>
            <a:ext cx="8229600" cy="1051560"/>
          </a:xfrm>
        </p:spPr>
        <p:txBody>
          <a:bodyPr>
            <a:normAutofit/>
          </a:bodyPr>
          <a:lstStyle/>
          <a:p>
            <a:r>
              <a:rPr lang="en-US" sz="2000" dirty="0"/>
              <a:t>AHB2 peripheral clock enable register (RCC_AHB2ENR)</a:t>
            </a:r>
          </a:p>
        </p:txBody>
      </p:sp>
      <p:sp>
        <p:nvSpPr>
          <p:cNvPr id="5" name="Rectangle 4"/>
          <p:cNvSpPr/>
          <p:nvPr/>
        </p:nvSpPr>
        <p:spPr>
          <a:xfrm>
            <a:off x="332342" y="5181600"/>
            <a:ext cx="7973458" cy="923330"/>
          </a:xfrm>
          <a:prstGeom prst="rect">
            <a:avLst/>
          </a:prstGeom>
        </p:spPr>
        <p:txBody>
          <a:bodyPr wrap="square">
            <a:spAutoFit/>
          </a:bodyPr>
          <a:lstStyle/>
          <a:p>
            <a:r>
              <a:rPr lang="en-US" dirty="0">
                <a:solidFill>
                  <a:srgbClr val="C00000"/>
                </a:solidFill>
                <a:latin typeface="Consolas" panose="020B0609020204030204" pitchFamily="49" charset="0"/>
              </a:rPr>
              <a:t>#define  RCC_AHB2ENR_GPIOBEN  ((uint32_t)0x00000002U)</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RCC-&gt;AHB2ENR |= RCC_AHB2ENR_GPIOBEN;</a:t>
            </a:r>
          </a:p>
        </p:txBody>
      </p:sp>
      <p:pic>
        <p:nvPicPr>
          <p:cNvPr id="7" name="Picture 6"/>
          <p:cNvPicPr>
            <a:picLocks noChangeAspect="1"/>
          </p:cNvPicPr>
          <p:nvPr/>
        </p:nvPicPr>
        <p:blipFill>
          <a:blip r:embed="rId4"/>
          <a:stretch>
            <a:fillRect/>
          </a:stretch>
        </p:blipFill>
        <p:spPr>
          <a:xfrm>
            <a:off x="145676" y="1795749"/>
            <a:ext cx="8991600" cy="1909721"/>
          </a:xfrm>
          <a:prstGeom prst="rect">
            <a:avLst/>
          </a:prstGeom>
        </p:spPr>
      </p:pic>
      <p:grpSp>
        <p:nvGrpSpPr>
          <p:cNvPr id="22" name="Group 21"/>
          <p:cNvGrpSpPr/>
          <p:nvPr/>
        </p:nvGrpSpPr>
        <p:grpSpPr>
          <a:xfrm>
            <a:off x="228601" y="3908562"/>
            <a:ext cx="3124199" cy="934265"/>
            <a:chOff x="152401" y="3979231"/>
            <a:chExt cx="3124199" cy="934265"/>
          </a:xfrm>
        </p:grpSpPr>
        <p:pic>
          <p:nvPicPr>
            <p:cNvPr id="8" name="Picture 7"/>
            <p:cNvPicPr>
              <a:picLocks noChangeAspect="1"/>
            </p:cNvPicPr>
            <p:nvPr/>
          </p:nvPicPr>
          <p:blipFill>
            <a:blip r:embed="rId5"/>
            <a:stretch>
              <a:fillRect/>
            </a:stretch>
          </p:blipFill>
          <p:spPr>
            <a:xfrm>
              <a:off x="152401" y="3979231"/>
              <a:ext cx="3124199" cy="916330"/>
            </a:xfrm>
            <a:prstGeom prst="rect">
              <a:avLst/>
            </a:prstGeom>
          </p:spPr>
        </p:pic>
        <p:sp>
          <p:nvSpPr>
            <p:cNvPr id="9" name="Rectangle 8"/>
            <p:cNvSpPr/>
            <p:nvPr/>
          </p:nvSpPr>
          <p:spPr>
            <a:xfrm>
              <a:off x="762000" y="4646258"/>
              <a:ext cx="2057400" cy="26723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988120" y="2743200"/>
            <a:ext cx="511696" cy="9144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3436611" y="3865250"/>
            <a:ext cx="5711658" cy="1052502"/>
            <a:chOff x="3436611" y="3865250"/>
            <a:chExt cx="5711658" cy="1052502"/>
          </a:xfrm>
        </p:grpSpPr>
        <p:grpSp>
          <p:nvGrpSpPr>
            <p:cNvPr id="37" name="Group 36"/>
            <p:cNvGrpSpPr/>
            <p:nvPr/>
          </p:nvGrpSpPr>
          <p:grpSpPr>
            <a:xfrm>
              <a:off x="3436611" y="3865250"/>
              <a:ext cx="5711658" cy="1052502"/>
              <a:chOff x="3589011" y="3865250"/>
              <a:chExt cx="5711658" cy="1052502"/>
            </a:xfrm>
            <a:solidFill>
              <a:schemeClr val="tx2">
                <a:lumMod val="20000"/>
                <a:lumOff val="80000"/>
              </a:schemeClr>
            </a:solidFill>
          </p:grpSpPr>
          <p:sp>
            <p:nvSpPr>
              <p:cNvPr id="19" name="Rectangle 18"/>
              <p:cNvSpPr/>
              <p:nvPr/>
            </p:nvSpPr>
            <p:spPr>
              <a:xfrm>
                <a:off x="3589011" y="3865250"/>
                <a:ext cx="5631189" cy="104824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53"/>
              <p:cNvSpPr txBox="1">
                <a:spLocks noChangeArrowheads="1"/>
              </p:cNvSpPr>
              <p:nvPr/>
            </p:nvSpPr>
            <p:spPr bwMode="auto">
              <a:xfrm>
                <a:off x="6238753" y="4579198"/>
                <a:ext cx="1418157" cy="33855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pPr>
                <a:r>
                  <a:rPr lang="en-US" sz="1600" dirty="0">
                    <a:solidFill>
                      <a:srgbClr val="000000"/>
                    </a:solidFill>
                  </a:rPr>
                  <a:t>AND Gate</a:t>
                </a:r>
              </a:p>
            </p:txBody>
          </p:sp>
          <p:sp>
            <p:nvSpPr>
              <p:cNvPr id="6" name="TextBox 5"/>
              <p:cNvSpPr txBox="1"/>
              <p:nvPr/>
            </p:nvSpPr>
            <p:spPr>
              <a:xfrm>
                <a:off x="4748184" y="4267200"/>
                <a:ext cx="145979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GPIOEN</a:t>
                </a:r>
              </a:p>
            </p:txBody>
          </p:sp>
          <p:cxnSp>
            <p:nvCxnSpPr>
              <p:cNvPr id="15" name="Straight Connector 14"/>
              <p:cNvCxnSpPr/>
              <p:nvPr/>
            </p:nvCxnSpPr>
            <p:spPr>
              <a:xfrm flipH="1">
                <a:off x="5973277" y="4453648"/>
                <a:ext cx="535983" cy="385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973277" y="4200728"/>
                <a:ext cx="541011"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35206" y="4118950"/>
                <a:ext cx="1665463"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Clock for Port B</a:t>
                </a:r>
              </a:p>
            </p:txBody>
          </p:sp>
          <p:sp>
            <p:nvSpPr>
              <p:cNvPr id="18" name="TextBox 17"/>
              <p:cNvSpPr txBox="1"/>
              <p:nvPr/>
            </p:nvSpPr>
            <p:spPr>
              <a:xfrm>
                <a:off x="4914840" y="4037141"/>
                <a:ext cx="11232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SYSCLK</a:t>
                </a:r>
              </a:p>
            </p:txBody>
          </p:sp>
          <p:grpSp>
            <p:nvGrpSpPr>
              <p:cNvPr id="34" name="Group 33"/>
              <p:cNvGrpSpPr/>
              <p:nvPr/>
            </p:nvGrpSpPr>
            <p:grpSpPr>
              <a:xfrm>
                <a:off x="6520620" y="3987372"/>
                <a:ext cx="815139" cy="613182"/>
                <a:chOff x="5499530" y="436654"/>
                <a:chExt cx="815139" cy="613182"/>
              </a:xfrm>
              <a:grpFill/>
            </p:grpSpPr>
            <p:sp>
              <p:nvSpPr>
                <p:cNvPr id="25" name="Arc 24"/>
                <p:cNvSpPr/>
                <p:nvPr/>
              </p:nvSpPr>
              <p:spPr>
                <a:xfrm>
                  <a:off x="5705069" y="442843"/>
                  <a:ext cx="609600" cy="594614"/>
                </a:xfrm>
                <a:prstGeom prst="arc">
                  <a:avLst>
                    <a:gd name="adj1" fmla="val 16200000"/>
                    <a:gd name="adj2" fmla="val 5346703"/>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flipH="1">
                  <a:off x="5499530" y="442843"/>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99530" y="436654"/>
                  <a:ext cx="0" cy="613182"/>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499530" y="1037457"/>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H="1">
                <a:off x="7335760" y="4290868"/>
                <a:ext cx="360440"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75755" y="3987372"/>
              <a:ext cx="1230522" cy="281148"/>
              <a:chOff x="5933953" y="6103464"/>
              <a:chExt cx="1480765" cy="376673"/>
            </a:xfrm>
          </p:grpSpPr>
          <p:cxnSp>
            <p:nvCxnSpPr>
              <p:cNvPr id="42" name="Straight Connector 41"/>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7625254" y="3896567"/>
              <a:ext cx="1230522" cy="281148"/>
              <a:chOff x="5933953" y="6103464"/>
              <a:chExt cx="1480765" cy="376673"/>
            </a:xfrm>
          </p:grpSpPr>
          <p:cxnSp>
            <p:nvCxnSpPr>
              <p:cNvPr id="55" name="Straight Connector 54"/>
              <p:cNvCxnSpPr/>
              <p:nvPr/>
            </p:nvCxnSpPr>
            <p:spPr>
              <a:xfrm>
                <a:off x="6822229" y="6108067"/>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33953" y="6476405"/>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230899"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26008" y="6108067"/>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527076" y="6104335"/>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21161" y="6475810"/>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14765" y="6107196"/>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115833" y="6103464"/>
                <a:ext cx="0" cy="3720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109918" y="6474939"/>
                <a:ext cx="3048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4509238" y="4267200"/>
              <a:ext cx="311304" cy="369332"/>
            </a:xfrm>
            <a:prstGeom prst="rect">
              <a:avLst/>
            </a:prstGeom>
            <a:noFill/>
          </p:spPr>
          <p:txBody>
            <a:bodyPr wrap="none" rtlCol="0">
              <a:spAutoFit/>
            </a:bodyPr>
            <a:lstStyle/>
            <a:p>
              <a:r>
                <a:rPr lang="en-US" dirty="0">
                  <a:solidFill>
                    <a:srgbClr val="C00000"/>
                  </a:solidFill>
                  <a:latin typeface="Consolas" panose="020B0609020204030204" pitchFamily="49" charset="0"/>
                </a:rPr>
                <a:t>1</a:t>
              </a:r>
            </a:p>
          </p:txBody>
        </p:sp>
      </p:grpSp>
    </p:spTree>
    <p:custDataLst>
      <p:tags r:id="rId1"/>
    </p:custDataLst>
    <p:extLst>
      <p:ext uri="{BB962C8B-B14F-4D97-AF65-F5344CB8AC3E}">
        <p14:creationId xmlns:p14="http://schemas.microsoft.com/office/powerpoint/2010/main" val="135639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Mode Register (</a:t>
            </a:r>
            <a:r>
              <a:rPr lang="en-US" dirty="0">
                <a:solidFill>
                  <a:srgbClr val="C00000"/>
                </a:solidFill>
              </a:rPr>
              <a:t>MODER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p:cNvSpPr>
            <a:spLocks noGrp="1"/>
          </p:cNvSpPr>
          <p:nvPr>
            <p:ph sz="quarter" idx="1"/>
          </p:nvPr>
        </p:nvSpPr>
        <p:spPr>
          <a:xfrm>
            <a:off x="457200" y="1219200"/>
            <a:ext cx="8229600" cy="486410"/>
          </a:xfrm>
        </p:spPr>
        <p:txBody>
          <a:bodyPr>
            <a:normAutofit/>
          </a:bodyPr>
          <a:lstStyle/>
          <a:p>
            <a:r>
              <a:rPr lang="fr-FR" sz="2000" dirty="0">
                <a:latin typeface="Arial" charset="0"/>
                <a:ea typeface="Arial" charset="0"/>
                <a:cs typeface="Arial" charset="0"/>
              </a:rPr>
              <a:t>32 bits (16 pins, 2 bits per pin)</a:t>
            </a:r>
            <a:endParaRPr lang="en-US" sz="2000" dirty="0">
              <a:latin typeface="Arial" charset="0"/>
              <a:ea typeface="Arial" charset="0"/>
              <a:cs typeface="Arial" charset="0"/>
            </a:endParaRPr>
          </a:p>
        </p:txBody>
      </p:sp>
      <p:pic>
        <p:nvPicPr>
          <p:cNvPr id="5" name="Picture 4"/>
          <p:cNvPicPr>
            <a:picLocks noChangeAspect="1"/>
          </p:cNvPicPr>
          <p:nvPr/>
        </p:nvPicPr>
        <p:blipFill>
          <a:blip r:embed="rId4"/>
          <a:stretch>
            <a:fillRect/>
          </a:stretch>
        </p:blipFill>
        <p:spPr>
          <a:xfrm>
            <a:off x="304800" y="1769532"/>
            <a:ext cx="8230780" cy="1640224"/>
          </a:xfrm>
          <a:prstGeom prst="rect">
            <a:avLst/>
          </a:prstGeom>
        </p:spPr>
      </p:pic>
      <p:sp>
        <p:nvSpPr>
          <p:cNvPr id="8" name="Rectangle 7"/>
          <p:cNvSpPr/>
          <p:nvPr/>
        </p:nvSpPr>
        <p:spPr>
          <a:xfrm>
            <a:off x="612648" y="5300070"/>
            <a:ext cx="8074152" cy="646331"/>
          </a:xfrm>
          <a:prstGeom prst="rect">
            <a:avLst/>
          </a:prstGeom>
        </p:spPr>
        <p:txBody>
          <a:bodyPr wrap="square">
            <a:spAutoFit/>
          </a:bodyPr>
          <a:lstStyle/>
          <a:p>
            <a:r>
              <a:rPr lang="en-US" dirty="0">
                <a:solidFill>
                  <a:srgbClr val="C00000"/>
                </a:solidFill>
                <a:latin typeface="Consolas" panose="020B0609020204030204" pitchFamily="49" charset="0"/>
              </a:rPr>
              <a:t>GPIOB-&gt;MODER &amp;= ~(3UL&lt;&lt;4);  </a:t>
            </a:r>
            <a:r>
              <a:rPr lang="en-US" dirty="0">
                <a:solidFill>
                  <a:schemeClr val="bg1">
                    <a:lumMod val="50000"/>
                  </a:schemeClr>
                </a:solidFill>
                <a:latin typeface="Consolas" panose="020B0609020204030204" pitchFamily="49" charset="0"/>
              </a:rPr>
              <a:t>// Clear bits 4 and 5 for Pin 2 </a:t>
            </a:r>
          </a:p>
          <a:p>
            <a:r>
              <a:rPr lang="en-US" dirty="0">
                <a:solidFill>
                  <a:srgbClr val="C00000"/>
                </a:solidFill>
                <a:latin typeface="Consolas" panose="020B0609020204030204" pitchFamily="49" charset="0"/>
              </a:rPr>
              <a:t>GPIOB-&gt;MODER |=   1UL&lt;&lt;4;   </a:t>
            </a:r>
            <a:r>
              <a:rPr lang="en-US" dirty="0">
                <a:solidFill>
                  <a:schemeClr val="bg1">
                    <a:lumMod val="50000"/>
                  </a:schemeClr>
                </a:solidFill>
                <a:latin typeface="Consolas" panose="020B0609020204030204" pitchFamily="49" charset="0"/>
              </a:rPr>
              <a:t>// Set bit 4, set Pin 2 as output</a:t>
            </a:r>
          </a:p>
        </p:txBody>
      </p:sp>
      <p:sp>
        <p:nvSpPr>
          <p:cNvPr id="9" name="Rectangle 8"/>
          <p:cNvSpPr/>
          <p:nvPr/>
        </p:nvSpPr>
        <p:spPr>
          <a:xfrm>
            <a:off x="5376016" y="2559079"/>
            <a:ext cx="1024784" cy="79372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427136" y="3706930"/>
            <a:ext cx="5192357" cy="1295965"/>
          </a:xfrm>
          <a:prstGeom prst="rect">
            <a:avLst/>
          </a:prstGeom>
        </p:spPr>
      </p:pic>
      <p:sp>
        <p:nvSpPr>
          <p:cNvPr id="10" name="Rectangle 9"/>
          <p:cNvSpPr/>
          <p:nvPr/>
        </p:nvSpPr>
        <p:spPr>
          <a:xfrm>
            <a:off x="1499315" y="4352509"/>
            <a:ext cx="2438399" cy="2055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08329" y="3352800"/>
            <a:ext cx="710451" cy="369332"/>
          </a:xfrm>
          <a:prstGeom prst="rect">
            <a:avLst/>
          </a:prstGeom>
          <a:noFill/>
        </p:spPr>
        <p:txBody>
          <a:bodyPr wrap="none" rtlCol="0">
            <a:spAutoFit/>
          </a:bodyPr>
          <a:lstStyle/>
          <a:p>
            <a:r>
              <a:rPr lang="en-US" dirty="0">
                <a:solidFill>
                  <a:srgbClr val="0000FF"/>
                </a:solidFill>
                <a:latin typeface="Arial" panose="020B0604020202020204" pitchFamily="34" charset="0"/>
                <a:cs typeface="Arial" panose="020B0604020202020204" pitchFamily="34" charset="0"/>
              </a:rPr>
              <a:t>Pin 2</a:t>
            </a:r>
          </a:p>
        </p:txBody>
      </p:sp>
      <p:sp>
        <p:nvSpPr>
          <p:cNvPr id="14" name="TextBox 13"/>
          <p:cNvSpPr txBox="1"/>
          <p:nvPr/>
        </p:nvSpPr>
        <p:spPr>
          <a:xfrm>
            <a:off x="7595349" y="335112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0</a:t>
            </a:r>
          </a:p>
        </p:txBody>
      </p:sp>
      <p:sp>
        <p:nvSpPr>
          <p:cNvPr id="15" name="TextBox 14"/>
          <p:cNvSpPr txBox="1"/>
          <p:nvPr/>
        </p:nvSpPr>
        <p:spPr>
          <a:xfrm>
            <a:off x="6532616" y="3352800"/>
            <a:ext cx="71045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Pin 1</a:t>
            </a:r>
          </a:p>
        </p:txBody>
      </p:sp>
      <p:pic>
        <p:nvPicPr>
          <p:cNvPr id="16" name="Picture 15"/>
          <p:cNvPicPr>
            <a:picLocks noChangeAspect="1"/>
          </p:cNvPicPr>
          <p:nvPr/>
        </p:nvPicPr>
        <p:blipFill>
          <a:blip r:embed="rId6"/>
          <a:stretch>
            <a:fillRect/>
          </a:stretch>
        </p:blipFill>
        <p:spPr>
          <a:xfrm>
            <a:off x="5943600" y="3981158"/>
            <a:ext cx="3026745" cy="1153786"/>
          </a:xfrm>
          <a:prstGeom prst="rect">
            <a:avLst/>
          </a:prstGeom>
        </p:spPr>
      </p:pic>
      <p:sp>
        <p:nvSpPr>
          <p:cNvPr id="13" name="Oval 12"/>
          <p:cNvSpPr/>
          <p:nvPr/>
        </p:nvSpPr>
        <p:spPr>
          <a:xfrm>
            <a:off x="5943600" y="4038600"/>
            <a:ext cx="304800" cy="3139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48600" y="3979478"/>
            <a:ext cx="686980" cy="578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0664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extLst mod="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Type Register (</a:t>
            </a:r>
            <a:r>
              <a:rPr lang="en-US" dirty="0">
                <a:solidFill>
                  <a:srgbClr val="C00000"/>
                </a:solidFill>
              </a:rPr>
              <a:t>OTYPE</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pic>
        <p:nvPicPr>
          <p:cNvPr id="6" name="Content Placeholder 5"/>
          <p:cNvPicPr>
            <a:picLocks noGrp="1" noChangeAspect="1"/>
          </p:cNvPicPr>
          <p:nvPr>
            <p:ph sz="quarter" idx="1"/>
          </p:nvPr>
        </p:nvPicPr>
        <p:blipFill>
          <a:blip r:embed="rId3"/>
          <a:stretch>
            <a:fillRect/>
          </a:stretch>
        </p:blipFill>
        <p:spPr>
          <a:xfrm>
            <a:off x="304800" y="3562555"/>
            <a:ext cx="5105400" cy="791725"/>
          </a:xfrm>
          <a:prstGeom prst="rect">
            <a:avLst/>
          </a:prstGeom>
        </p:spPr>
      </p:pic>
      <p:pic>
        <p:nvPicPr>
          <p:cNvPr id="5" name="Picture 4"/>
          <p:cNvPicPr>
            <a:picLocks noChangeAspect="1"/>
          </p:cNvPicPr>
          <p:nvPr/>
        </p:nvPicPr>
        <p:blipFill>
          <a:blip r:embed="rId4"/>
          <a:stretch>
            <a:fillRect/>
          </a:stretch>
        </p:blipFill>
        <p:spPr>
          <a:xfrm>
            <a:off x="228600" y="1825830"/>
            <a:ext cx="8686800" cy="1475998"/>
          </a:xfrm>
          <a:prstGeom prst="rect">
            <a:avLst/>
          </a:prstGeom>
        </p:spPr>
      </p:pic>
      <p:sp>
        <p:nvSpPr>
          <p:cNvPr id="7" name="Content Placeholder 3"/>
          <p:cNvSpPr txBox="1">
            <a:spLocks/>
          </p:cNvSpPr>
          <p:nvPr/>
        </p:nvSpPr>
        <p:spPr>
          <a:xfrm>
            <a:off x="457200" y="1219200"/>
            <a:ext cx="8229600" cy="4572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a:latin typeface="Arial" charset="0"/>
                <a:ea typeface="Arial" charset="0"/>
                <a:cs typeface="Arial" charset="0"/>
              </a:rPr>
              <a:t>16 bits reserved, 16 data bits, 1 bit for each pin</a:t>
            </a:r>
            <a:endParaRPr lang="en-US" sz="2000" dirty="0">
              <a:latin typeface="Arial" charset="0"/>
              <a:ea typeface="Arial" charset="0"/>
              <a:cs typeface="Arial" charset="0"/>
            </a:endParaRPr>
          </a:p>
        </p:txBody>
      </p:sp>
      <p:sp>
        <p:nvSpPr>
          <p:cNvPr id="8" name="Rectangle 7"/>
          <p:cNvSpPr/>
          <p:nvPr/>
        </p:nvSpPr>
        <p:spPr>
          <a:xfrm>
            <a:off x="457200" y="5094004"/>
            <a:ext cx="5638800" cy="369332"/>
          </a:xfrm>
          <a:prstGeom prst="rect">
            <a:avLst/>
          </a:prstGeom>
        </p:spPr>
        <p:txBody>
          <a:bodyPr wrap="square">
            <a:spAutoFit/>
          </a:bodyPr>
          <a:lstStyle/>
          <a:p>
            <a:r>
              <a:rPr lang="en-US" dirty="0">
                <a:solidFill>
                  <a:srgbClr val="C00000"/>
                </a:solidFill>
                <a:latin typeface="Consolas" panose="020B0609020204030204" pitchFamily="49" charset="0"/>
              </a:rPr>
              <a:t>GPIOB-&gt;OTYPE &amp;= ~(1UL&lt;&lt;2);  </a:t>
            </a:r>
            <a:r>
              <a:rPr lang="en-US" dirty="0">
                <a:solidFill>
                  <a:schemeClr val="bg1">
                    <a:lumMod val="50000"/>
                  </a:schemeClr>
                </a:solidFill>
                <a:latin typeface="Consolas" panose="020B0609020204030204" pitchFamily="49" charset="0"/>
              </a:rPr>
              <a:t>// Clear bit 2</a:t>
            </a:r>
          </a:p>
        </p:txBody>
      </p:sp>
      <p:sp>
        <p:nvSpPr>
          <p:cNvPr id="9" name="Rectangle 8"/>
          <p:cNvSpPr/>
          <p:nvPr/>
        </p:nvSpPr>
        <p:spPr>
          <a:xfrm>
            <a:off x="7225552" y="2570410"/>
            <a:ext cx="533400" cy="706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943600" y="3479972"/>
            <a:ext cx="2856798" cy="2340594"/>
          </a:xfrm>
          <a:prstGeom prst="rect">
            <a:avLst/>
          </a:prstGeom>
        </p:spPr>
      </p:pic>
      <p:sp>
        <p:nvSpPr>
          <p:cNvPr id="11" name="Rectangle 10"/>
          <p:cNvSpPr/>
          <p:nvPr/>
        </p:nvSpPr>
        <p:spPr>
          <a:xfrm>
            <a:off x="990601" y="3958417"/>
            <a:ext cx="2362200" cy="20554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887691"/>
      </p:ext>
    </p:extLst>
  </p:cSld>
  <p:clrMapOvr>
    <a:masterClrMapping/>
  </p:clrMapOvr>
  <p:extLst mod="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Input: </a:t>
            </a:r>
            <a:br>
              <a:rPr lang="en-US" dirty="0"/>
            </a:br>
            <a:r>
              <a:rPr lang="en-US" dirty="0"/>
              <a:t>Pull Up and Pull Down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6" name="Content Placeholder 5"/>
          <p:cNvSpPr>
            <a:spLocks noGrp="1"/>
          </p:cNvSpPr>
          <p:nvPr>
            <p:ph sz="quarter" idx="1"/>
          </p:nvPr>
        </p:nvSpPr>
        <p:spPr/>
        <p:txBody>
          <a:bodyPr/>
          <a:lstStyle/>
          <a:p>
            <a:r>
              <a:rPr lang="en-US" dirty="0"/>
              <a:t>A digital input can have three states: High, Low, and High-Impedance (also called floating, tri-stated, </a:t>
            </a:r>
            <a:r>
              <a:rPr lang="en-US" dirty="0" err="1"/>
              <a:t>HiZ</a:t>
            </a:r>
            <a:r>
              <a:rPr lang="en-US" dirty="0"/>
              <a:t>)</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286000"/>
            <a:ext cx="2895600" cy="30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80" y="2334647"/>
            <a:ext cx="2895600" cy="295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10923" y="5300135"/>
            <a:ext cx="873957" cy="369332"/>
          </a:xfrm>
          <a:prstGeom prst="rect">
            <a:avLst/>
          </a:prstGeom>
          <a:noFill/>
        </p:spPr>
        <p:txBody>
          <a:bodyPr wrap="none" rtlCol="0">
            <a:spAutoFit/>
          </a:bodyPr>
          <a:lstStyle/>
          <a:p>
            <a:r>
              <a:rPr lang="en-US" dirty="0"/>
              <a:t>Pull-Up</a:t>
            </a:r>
          </a:p>
        </p:txBody>
      </p:sp>
      <p:sp>
        <p:nvSpPr>
          <p:cNvPr id="14" name="TextBox 13"/>
          <p:cNvSpPr txBox="1"/>
          <p:nvPr/>
        </p:nvSpPr>
        <p:spPr>
          <a:xfrm>
            <a:off x="6019800" y="5297904"/>
            <a:ext cx="1174681" cy="369332"/>
          </a:xfrm>
          <a:prstGeom prst="rect">
            <a:avLst/>
          </a:prstGeom>
          <a:noFill/>
        </p:spPr>
        <p:txBody>
          <a:bodyPr wrap="none" rtlCol="0">
            <a:spAutoFit/>
          </a:bodyPr>
          <a:lstStyle/>
          <a:p>
            <a:r>
              <a:rPr lang="en-US" dirty="0"/>
              <a:t>Pull-Down</a:t>
            </a:r>
          </a:p>
        </p:txBody>
      </p:sp>
      <p:sp>
        <p:nvSpPr>
          <p:cNvPr id="8" name="TextBox 7"/>
          <p:cNvSpPr txBox="1"/>
          <p:nvPr/>
        </p:nvSpPr>
        <p:spPr>
          <a:xfrm>
            <a:off x="990600" y="5658976"/>
            <a:ext cx="2989680"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HIGH.</a:t>
            </a:r>
          </a:p>
        </p:txBody>
      </p:sp>
      <p:sp>
        <p:nvSpPr>
          <p:cNvPr id="16" name="TextBox 15"/>
          <p:cNvSpPr txBox="1"/>
          <p:nvPr/>
        </p:nvSpPr>
        <p:spPr>
          <a:xfrm>
            <a:off x="5188500" y="5677727"/>
            <a:ext cx="2837279"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LOW.</a:t>
            </a:r>
          </a:p>
        </p:txBody>
      </p:sp>
    </p:spTree>
    <p:extLst>
      <p:ext uri="{BB962C8B-B14F-4D97-AF65-F5344CB8AC3E}">
        <p14:creationId xmlns:p14="http://schemas.microsoft.com/office/powerpoint/2010/main" val="2131653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4" name="TextBox 3"/>
          <p:cNvSpPr txBox="1"/>
          <p:nvPr/>
        </p:nvSpPr>
        <p:spPr>
          <a:xfrm>
            <a:off x="5334000" y="5269468"/>
            <a:ext cx="3806042"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a:solidFill>
                  <a:srgbClr val="FF0000"/>
                </a:solidFill>
              </a:rPr>
              <a:t>Source current to external circuit</a:t>
            </a:r>
            <a:endParaRPr lang="en-US" b="1" dirty="0">
              <a:solidFill>
                <a:srgbClr val="FF0000"/>
              </a:solidFill>
              <a:latin typeface="Gill Sans MT (Body)"/>
              <a:cs typeface="Consolas" panose="020B0609020204030204" pitchFamily="49" charset="0"/>
            </a:endParaRPr>
          </a:p>
        </p:txBody>
      </p:sp>
      <p:pic>
        <p:nvPicPr>
          <p:cNvPr id="6" name="Picture 5"/>
          <p:cNvPicPr>
            <a:picLocks noChangeAspect="1"/>
          </p:cNvPicPr>
          <p:nvPr/>
        </p:nvPicPr>
        <p:blipFill>
          <a:blip r:embed="rId2"/>
          <a:stretch>
            <a:fillRect/>
          </a:stretch>
        </p:blipFill>
        <p:spPr>
          <a:xfrm>
            <a:off x="533400" y="1752600"/>
            <a:ext cx="3923598" cy="3214631"/>
          </a:xfrm>
          <a:prstGeom prst="rect">
            <a:avLst/>
          </a:prstGeom>
        </p:spPr>
      </p:pic>
      <p:pic>
        <p:nvPicPr>
          <p:cNvPr id="7" name="Picture 6"/>
          <p:cNvPicPr>
            <a:picLocks noChangeAspect="1"/>
          </p:cNvPicPr>
          <p:nvPr/>
        </p:nvPicPr>
        <p:blipFill>
          <a:blip r:embed="rId3"/>
          <a:stretch>
            <a:fillRect/>
          </a:stretch>
        </p:blipFill>
        <p:spPr>
          <a:xfrm>
            <a:off x="5181600" y="1752600"/>
            <a:ext cx="3211519" cy="3020221"/>
          </a:xfrm>
          <a:prstGeom prst="rect">
            <a:avLst/>
          </a:prstGeom>
        </p:spPr>
      </p:pic>
    </p:spTree>
    <p:extLst>
      <p:ext uri="{BB962C8B-B14F-4D97-AF65-F5344CB8AC3E}">
        <p14:creationId xmlns:p14="http://schemas.microsoft.com/office/powerpoint/2010/main" val="20731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4" name="TextBox 3"/>
          <p:cNvSpPr txBox="1"/>
          <p:nvPr/>
        </p:nvSpPr>
        <p:spPr>
          <a:xfrm>
            <a:off x="5187276" y="5218635"/>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3400" y="1752600"/>
            <a:ext cx="3923598" cy="3214631"/>
          </a:xfrm>
          <a:prstGeom prst="rect">
            <a:avLst/>
          </a:prstGeom>
        </p:spPr>
      </p:pic>
      <p:pic>
        <p:nvPicPr>
          <p:cNvPr id="5" name="Picture 4"/>
          <p:cNvPicPr>
            <a:picLocks noChangeAspect="1"/>
          </p:cNvPicPr>
          <p:nvPr/>
        </p:nvPicPr>
        <p:blipFill>
          <a:blip r:embed="rId3"/>
          <a:stretch>
            <a:fillRect/>
          </a:stretch>
        </p:blipFill>
        <p:spPr>
          <a:xfrm>
            <a:off x="4953000" y="1831139"/>
            <a:ext cx="3262294" cy="2969461"/>
          </a:xfrm>
          <a:prstGeom prst="rect">
            <a:avLst/>
          </a:prstGeom>
        </p:spPr>
      </p:pic>
    </p:spTree>
    <p:extLst>
      <p:ext uri="{BB962C8B-B14F-4D97-AF65-F5344CB8AC3E}">
        <p14:creationId xmlns:p14="http://schemas.microsoft.com/office/powerpoint/2010/main" val="25056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dirty="0"/>
          </a:p>
        </p:txBody>
      </p:sp>
      <p:sp>
        <p:nvSpPr>
          <p:cNvPr id="6" name="TextBox 5"/>
          <p:cNvSpPr txBox="1"/>
          <p:nvPr/>
        </p:nvSpPr>
        <p:spPr>
          <a:xfrm>
            <a:off x="5047837" y="5334000"/>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7200" y="2286000"/>
            <a:ext cx="3440232" cy="2385498"/>
          </a:xfrm>
          <a:prstGeom prst="rect">
            <a:avLst/>
          </a:prstGeom>
        </p:spPr>
      </p:pic>
      <p:pic>
        <p:nvPicPr>
          <p:cNvPr id="7" name="Picture 6"/>
          <p:cNvPicPr>
            <a:picLocks noChangeAspect="1"/>
          </p:cNvPicPr>
          <p:nvPr/>
        </p:nvPicPr>
        <p:blipFill>
          <a:blip r:embed="rId3"/>
          <a:stretch>
            <a:fillRect/>
          </a:stretch>
        </p:blipFill>
        <p:spPr>
          <a:xfrm>
            <a:off x="4953000" y="2444514"/>
            <a:ext cx="3224213" cy="2068470"/>
          </a:xfrm>
          <a:prstGeom prst="rect">
            <a:avLst/>
          </a:prstGeom>
        </p:spPr>
      </p:pic>
    </p:spTree>
    <p:extLst>
      <p:ext uri="{BB962C8B-B14F-4D97-AF65-F5344CB8AC3E}">
        <p14:creationId xmlns:p14="http://schemas.microsoft.com/office/powerpoint/2010/main" val="197751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47</a:t>
            </a:fld>
            <a:endParaRPr kumimoji="0" lang="en-US" dirty="0"/>
          </a:p>
        </p:txBody>
      </p:sp>
      <p:sp>
        <p:nvSpPr>
          <p:cNvPr id="6" name="TextBox 5"/>
          <p:cNvSpPr txBox="1"/>
          <p:nvPr/>
        </p:nvSpPr>
        <p:spPr>
          <a:xfrm>
            <a:off x="3765004" y="5335712"/>
            <a:ext cx="5407250" cy="646331"/>
          </a:xfrm>
          <a:prstGeom prst="rect">
            <a:avLst/>
          </a:prstGeom>
          <a:noFill/>
        </p:spPr>
        <p:txBody>
          <a:bodyPr wrap="none" rtlCol="0">
            <a:spAutoFit/>
          </a:bodyPr>
          <a:lstStyle/>
          <a:p>
            <a:pPr algn="ctr"/>
            <a:r>
              <a:rPr lang="en-US" b="1" dirty="0">
                <a:solidFill>
                  <a:srgbClr val="FF0000"/>
                </a:solidFill>
              </a:rPr>
              <a:t>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err="1">
                <a:solidFill>
                  <a:srgbClr val="FF0000"/>
                </a:solidFill>
              </a:rPr>
              <a:t>GPIO</a:t>
            </a:r>
            <a:r>
              <a:rPr lang="en-US" b="1" dirty="0">
                <a:solidFill>
                  <a:srgbClr val="FF0000"/>
                </a:solidFill>
              </a:rPr>
              <a:t> Pin has high-impedance to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457200" y="2286000"/>
            <a:ext cx="3440232" cy="2385498"/>
          </a:xfrm>
          <a:prstGeom prst="rect">
            <a:avLst/>
          </a:prstGeom>
        </p:spPr>
      </p:pic>
      <p:pic>
        <p:nvPicPr>
          <p:cNvPr id="5" name="Picture 4"/>
          <p:cNvPicPr>
            <a:picLocks noChangeAspect="1"/>
          </p:cNvPicPr>
          <p:nvPr/>
        </p:nvPicPr>
        <p:blipFill>
          <a:blip r:embed="rId3"/>
          <a:stretch>
            <a:fillRect/>
          </a:stretch>
        </p:blipFill>
        <p:spPr>
          <a:xfrm>
            <a:off x="4913644" y="2444514"/>
            <a:ext cx="3109969" cy="2068470"/>
          </a:xfrm>
          <a:prstGeom prst="rect">
            <a:avLst/>
          </a:prstGeom>
        </p:spPr>
      </p:pic>
    </p:spTree>
    <p:extLst>
      <p:ext uri="{BB962C8B-B14F-4D97-AF65-F5344CB8AC3E}">
        <p14:creationId xmlns:p14="http://schemas.microsoft.com/office/powerpoint/2010/main" val="69454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Speed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dirty="0"/>
          </a:p>
        </p:txBody>
      </p:sp>
      <p:sp>
        <p:nvSpPr>
          <p:cNvPr id="4" name="Content Placeholder 3"/>
          <p:cNvSpPr>
            <a:spLocks noGrp="1"/>
          </p:cNvSpPr>
          <p:nvPr>
            <p:ph sz="quarter" idx="1"/>
          </p:nvPr>
        </p:nvSpPr>
        <p:spPr>
          <a:xfrm>
            <a:off x="400467" y="1345021"/>
            <a:ext cx="5254931" cy="4245668"/>
          </a:xfrm>
        </p:spPr>
        <p:txBody>
          <a:bodyPr>
            <a:normAutofit/>
          </a:bodyPr>
          <a:lstStyle/>
          <a:p>
            <a:r>
              <a:rPr lang="en-US" dirty="0"/>
              <a:t>Output Speed: </a:t>
            </a:r>
          </a:p>
          <a:p>
            <a:pPr lvl="1"/>
            <a:r>
              <a:rPr lang="en-US" dirty="0"/>
              <a:t>Speed of rising and falling</a:t>
            </a:r>
          </a:p>
          <a:p>
            <a:pPr lvl="1"/>
            <a:r>
              <a:rPr lang="en-US" dirty="0"/>
              <a:t>Four speeds: Low, Medium, Fast, High</a:t>
            </a:r>
          </a:p>
          <a:p>
            <a:r>
              <a:rPr lang="en-US" dirty="0"/>
              <a:t>Tradeoff</a:t>
            </a:r>
          </a:p>
          <a:p>
            <a:pPr lvl="1"/>
            <a:r>
              <a:rPr lang="en-US" dirty="0"/>
              <a:t>Higher GPIO speed increases EMI noise and power consumption</a:t>
            </a:r>
          </a:p>
          <a:p>
            <a:pPr lvl="1"/>
            <a:r>
              <a:rPr lang="en-US" dirty="0"/>
              <a:t>Configure based on peripheral speed</a:t>
            </a:r>
          </a:p>
          <a:p>
            <a:pPr lvl="2"/>
            <a:r>
              <a:rPr lang="en-US" dirty="0"/>
              <a:t>Low speed for toggling LEDs</a:t>
            </a:r>
          </a:p>
          <a:p>
            <a:pPr lvl="2"/>
            <a:r>
              <a:rPr lang="en-US" dirty="0"/>
              <a:t>High speed for SPI</a:t>
            </a:r>
          </a:p>
        </p:txBody>
      </p:sp>
      <p:grpSp>
        <p:nvGrpSpPr>
          <p:cNvPr id="42" name="Group 41"/>
          <p:cNvGrpSpPr/>
          <p:nvPr/>
        </p:nvGrpSpPr>
        <p:grpSpPr>
          <a:xfrm>
            <a:off x="6019800" y="1943854"/>
            <a:ext cx="2599853" cy="3505200"/>
            <a:chOff x="5867400" y="1600199"/>
            <a:chExt cx="2599853" cy="3505200"/>
          </a:xfrm>
        </p:grpSpPr>
        <p:cxnSp>
          <p:nvCxnSpPr>
            <p:cNvPr id="7" name="Straight Connector 6"/>
            <p:cNvCxnSpPr/>
            <p:nvPr/>
          </p:nvCxnSpPr>
          <p:spPr>
            <a:xfrm>
              <a:off x="5867400" y="2209800"/>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19800" y="1600200"/>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2209800"/>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7200" y="1600200"/>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400800" y="1600200"/>
              <a:ext cx="1676400" cy="6096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7400" y="3124200"/>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019800" y="2514600"/>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19800" y="3124200"/>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10500" y="2514599"/>
              <a:ext cx="647700" cy="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400800" y="2514599"/>
              <a:ext cx="1409700" cy="60960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7400" y="4038599"/>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19800" y="3428999"/>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19800" y="4038599"/>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14703" y="3447105"/>
              <a:ext cx="135255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400800" y="3448156"/>
              <a:ext cx="762000" cy="590443"/>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7400" y="4952999"/>
              <a:ext cx="2590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019800" y="4343399"/>
              <a:ext cx="0" cy="762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19800" y="4952999"/>
              <a:ext cx="38100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8469" y="4343397"/>
              <a:ext cx="1749731" cy="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400800" y="4330754"/>
              <a:ext cx="307669" cy="622246"/>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39815" y="1600199"/>
              <a:ext cx="589585" cy="369332"/>
            </a:xfrm>
            <a:prstGeom prst="rect">
              <a:avLst/>
            </a:prstGeom>
          </p:spPr>
          <p:txBody>
            <a:bodyPr wrap="none">
              <a:spAutoFit/>
            </a:bodyPr>
            <a:lstStyle/>
            <a:p>
              <a:r>
                <a:rPr lang="en-US" dirty="0"/>
                <a:t>Low</a:t>
              </a:r>
            </a:p>
          </p:txBody>
        </p:sp>
        <p:sp>
          <p:nvSpPr>
            <p:cNvPr id="39" name="Rectangle 38"/>
            <p:cNvSpPr/>
            <p:nvPr/>
          </p:nvSpPr>
          <p:spPr>
            <a:xfrm>
              <a:off x="6036398" y="2443055"/>
              <a:ext cx="936475" cy="369332"/>
            </a:xfrm>
            <a:prstGeom prst="rect">
              <a:avLst/>
            </a:prstGeom>
          </p:spPr>
          <p:txBody>
            <a:bodyPr wrap="none">
              <a:spAutoFit/>
            </a:bodyPr>
            <a:lstStyle/>
            <a:p>
              <a:r>
                <a:rPr lang="en-US" dirty="0"/>
                <a:t>Medium</a:t>
              </a:r>
            </a:p>
          </p:txBody>
        </p:sp>
        <p:sp>
          <p:nvSpPr>
            <p:cNvPr id="40" name="Rectangle 39"/>
            <p:cNvSpPr/>
            <p:nvPr/>
          </p:nvSpPr>
          <p:spPr>
            <a:xfrm>
              <a:off x="6019800" y="3358145"/>
              <a:ext cx="556563" cy="369332"/>
            </a:xfrm>
            <a:prstGeom prst="rect">
              <a:avLst/>
            </a:prstGeom>
          </p:spPr>
          <p:txBody>
            <a:bodyPr wrap="none">
              <a:spAutoFit/>
            </a:bodyPr>
            <a:lstStyle/>
            <a:p>
              <a:r>
                <a:rPr lang="en-US" dirty="0"/>
                <a:t>Fast</a:t>
              </a:r>
            </a:p>
          </p:txBody>
        </p:sp>
        <p:sp>
          <p:nvSpPr>
            <p:cNvPr id="41" name="Rectangle 40"/>
            <p:cNvSpPr/>
            <p:nvPr/>
          </p:nvSpPr>
          <p:spPr>
            <a:xfrm>
              <a:off x="6036398" y="4202667"/>
              <a:ext cx="617477" cy="369332"/>
            </a:xfrm>
            <a:prstGeom prst="rect">
              <a:avLst/>
            </a:prstGeom>
          </p:spPr>
          <p:txBody>
            <a:bodyPr wrap="none">
              <a:spAutoFit/>
            </a:bodyPr>
            <a:lstStyle/>
            <a:p>
              <a:r>
                <a:rPr lang="en-US" dirty="0"/>
                <a:t>High</a:t>
              </a:r>
            </a:p>
          </p:txBody>
        </p:sp>
      </p:grpSp>
      <p:sp>
        <p:nvSpPr>
          <p:cNvPr id="43" name="TextBox 42"/>
          <p:cNvSpPr txBox="1"/>
          <p:nvPr/>
        </p:nvSpPr>
        <p:spPr>
          <a:xfrm>
            <a:off x="6553200" y="1393132"/>
            <a:ext cx="1600118" cy="369332"/>
          </a:xfrm>
          <a:prstGeom prst="rect">
            <a:avLst/>
          </a:prstGeom>
          <a:noFill/>
        </p:spPr>
        <p:txBody>
          <a:bodyPr wrap="none" rtlCol="0">
            <a:spAutoFit/>
          </a:bodyPr>
          <a:lstStyle/>
          <a:p>
            <a:r>
              <a:rPr lang="en-US" dirty="0">
                <a:solidFill>
                  <a:schemeClr val="tx2"/>
                </a:solidFill>
              </a:rPr>
              <a:t>Speed of Rising</a:t>
            </a:r>
          </a:p>
        </p:txBody>
      </p:sp>
    </p:spTree>
    <p:extLst>
      <p:ext uri="{BB962C8B-B14F-4D97-AF65-F5344CB8AC3E}">
        <p14:creationId xmlns:p14="http://schemas.microsoft.com/office/powerpoint/2010/main" val="3221935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Slew Rate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dirty="0"/>
          </a:p>
        </p:txBody>
      </p:sp>
      <mc:AlternateContent xmlns:mc="http://schemas.openxmlformats.org/markup-compatibility/2006" xmlns:a14="http://schemas.microsoft.com/office/drawing/2010/main">
        <mc:Choice Requires="a14">
          <p:sp>
            <p:nvSpPr>
              <p:cNvPr id="5" name="Rectangle 4"/>
              <p:cNvSpPr/>
              <p:nvPr/>
            </p:nvSpPr>
            <p:spPr>
              <a:xfrm>
                <a:off x="152400" y="2743200"/>
                <a:ext cx="3505200"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𝑆𝑙𝑒𝑤</m:t>
                      </m:r>
                      <m:r>
                        <a:rPr lang="en-US" sz="2400" i="1" smtClean="0">
                          <a:latin typeface="Cambria Math"/>
                        </a:rPr>
                        <m:t> </m:t>
                      </m:r>
                      <m:r>
                        <a:rPr lang="en-US" sz="2400" i="1" smtClean="0">
                          <a:latin typeface="Cambria Math"/>
                        </a:rPr>
                        <m:t>𝑅𝑎𝑡𝑒</m:t>
                      </m:r>
                      <m:r>
                        <a:rPr lang="en-US" sz="2400" i="1" smtClean="0">
                          <a:latin typeface="Cambria Math"/>
                        </a:rPr>
                        <m:t>=</m:t>
                      </m:r>
                      <m:r>
                        <a:rPr lang="en-US" sz="2400" b="0" i="1" smtClean="0">
                          <a:latin typeface="Cambria Math"/>
                        </a:rPr>
                        <m:t>𝑚𝑎𝑥</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rPr>
                                <m:t>∆</m:t>
                              </m:r>
                              <m:r>
                                <a:rPr lang="en-US" sz="2400" i="1">
                                  <a:latin typeface="Cambria Math"/>
                                </a:rPr>
                                <m:t>𝑉</m:t>
                              </m:r>
                            </m:num>
                            <m:den>
                              <m:r>
                                <a:rPr lang="en-US" sz="2400" i="1">
                                  <a:latin typeface="Cambria Math"/>
                                </a:rPr>
                                <m:t>∆</m:t>
                              </m:r>
                              <m:r>
                                <a:rPr lang="en-US" sz="2400" i="1">
                                  <a:latin typeface="Cambria Math"/>
                                </a:rPr>
                                <m:t>𝑡</m:t>
                              </m:r>
                            </m:den>
                          </m:f>
                        </m:e>
                      </m:d>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52400" y="2743200"/>
                <a:ext cx="3505200" cy="922176"/>
              </a:xfrm>
              <a:prstGeom prst="rect">
                <a:avLst/>
              </a:prstGeom>
              <a:blipFill rotWithShape="1">
                <a:blip r:embed="rId2"/>
                <a:stretch>
                  <a:fillRect/>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374" y="1371600"/>
            <a:ext cx="5396626" cy="422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1600200"/>
            <a:ext cx="3159303" cy="923330"/>
          </a:xfrm>
          <a:prstGeom prst="rect">
            <a:avLst/>
          </a:prstGeom>
          <a:noFill/>
        </p:spPr>
        <p:txBody>
          <a:bodyPr wrap="square" rtlCol="0">
            <a:spAutoFit/>
          </a:bodyPr>
          <a:lstStyle/>
          <a:p>
            <a:r>
              <a:rPr lang="en-US" dirty="0"/>
              <a:t>Slew Rate:</a:t>
            </a:r>
          </a:p>
          <a:p>
            <a:r>
              <a:rPr lang="en-US" dirty="0"/>
              <a:t>Maximum rate of change of the output voltage</a:t>
            </a:r>
          </a:p>
        </p:txBody>
      </p:sp>
      <p:sp>
        <p:nvSpPr>
          <p:cNvPr id="6" name="TextBox 5"/>
          <p:cNvSpPr txBox="1"/>
          <p:nvPr/>
        </p:nvSpPr>
        <p:spPr>
          <a:xfrm>
            <a:off x="228600" y="4114800"/>
            <a:ext cx="2930703" cy="923330"/>
          </a:xfrm>
          <a:prstGeom prst="rect">
            <a:avLst/>
          </a:prstGeom>
          <a:noFill/>
        </p:spPr>
        <p:txBody>
          <a:bodyPr wrap="square" rtlCol="0">
            <a:spAutoFit/>
          </a:bodyPr>
          <a:lstStyle/>
          <a:p>
            <a:r>
              <a:rPr lang="en-US" dirty="0"/>
              <a:t>A high slew rate allows the output to be toggled at a fast speed.</a:t>
            </a:r>
          </a:p>
        </p:txBody>
      </p:sp>
    </p:spTree>
    <p:extLst>
      <p:ext uri="{BB962C8B-B14F-4D97-AF65-F5344CB8AC3E}">
        <p14:creationId xmlns:p14="http://schemas.microsoft.com/office/powerpoint/2010/main" val="316989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6" name="Text Box 12"/>
          <p:cNvSpPr txBox="1">
            <a:spLocks noChangeArrowheads="1"/>
          </p:cNvSpPr>
          <p:nvPr/>
        </p:nvSpPr>
        <p:spPr bwMode="auto">
          <a:xfrm>
            <a:off x="4530500" y="1752601"/>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Reload Value</a:t>
            </a:r>
          </a:p>
        </p:txBody>
      </p:sp>
      <p:sp>
        <p:nvSpPr>
          <p:cNvPr id="7" name="Line 9"/>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340907"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chemeClr val="bg1"/>
                </a:solidFill>
                <a:latin typeface="Arial" charset="0"/>
                <a:cs typeface="Arial" charset="0"/>
              </a:rPr>
              <a:t>Counter</a:t>
            </a:r>
          </a:p>
        </p:txBody>
      </p:sp>
      <p:sp>
        <p:nvSpPr>
          <p:cNvPr id="9" name="AutoShape 5"/>
          <p:cNvSpPr>
            <a:spLocks noChangeArrowheads="1"/>
          </p:cNvSpPr>
          <p:nvPr/>
        </p:nvSpPr>
        <p:spPr bwMode="auto">
          <a:xfrm rot="5400000">
            <a:off x="4304552"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374157"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13" name="Text Box 17"/>
          <p:cNvSpPr txBox="1">
            <a:spLocks noChangeArrowheads="1"/>
          </p:cNvSpPr>
          <p:nvPr/>
        </p:nvSpPr>
        <p:spPr bwMode="auto">
          <a:xfrm>
            <a:off x="7457118" y="2998229"/>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ISR</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342833" y="3182895"/>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3182895"/>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45401" y="3391057"/>
            <a:ext cx="10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dirty="0">
                <a:latin typeface="Arial" charset="0"/>
                <a:cs typeface="Arial" charset="0"/>
              </a:rPr>
              <a:t>Interrupt</a:t>
            </a:r>
          </a:p>
        </p:txBody>
      </p: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5383585" y="2240810"/>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charset="0"/>
                <a:cs typeface="Arial" charset="0"/>
              </a:rPr>
              <a:t>  PSC  </a:t>
            </a:r>
          </a:p>
        </p:txBody>
      </p:sp>
      <p:cxnSp>
        <p:nvCxnSpPr>
          <p:cNvPr id="31" name="AutoShape 21"/>
          <p:cNvCxnSpPr>
            <a:cxnSpLocks noChangeShapeType="1"/>
            <a:stCxn id="30" idx="3"/>
            <a:endCxn id="8" idx="1"/>
          </p:cNvCxnSpPr>
          <p:nvPr/>
        </p:nvCxnSpPr>
        <p:spPr bwMode="auto">
          <a:xfrm>
            <a:off x="3010649" y="3190237"/>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750827"/>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ARR</a:t>
            </a:r>
            <a:endParaRPr lang="en-US" sz="2000" b="1" dirty="0">
              <a:solidFill>
                <a:schemeClr val="bg1"/>
              </a:solidFill>
              <a:latin typeface="Arial" pitchFamily="34" charset="0"/>
              <a:cs typeface="Arial" pitchFamily="34" charset="0"/>
            </a:endParaRPr>
          </a:p>
        </p:txBody>
      </p:sp>
      <p:cxnSp>
        <p:nvCxnSpPr>
          <p:cNvPr id="33" name="AutoShape 21"/>
          <p:cNvCxnSpPr>
            <a:cxnSpLocks noChangeShapeType="1"/>
          </p:cNvCxnSpPr>
          <p:nvPr/>
        </p:nvCxnSpPr>
        <p:spPr bwMode="auto">
          <a:xfrm flipV="1">
            <a:off x="7256835" y="2120159"/>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935493"/>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58" name="Straight Arrow Connector 57"/>
          <p:cNvCxnSpPr>
            <a:stCxn id="8" idx="2"/>
            <a:endCxn id="41" idx="0"/>
          </p:cNvCxnSpPr>
          <p:nvPr/>
        </p:nvCxnSpPr>
        <p:spPr>
          <a:xfrm flipH="1">
            <a:off x="5333176" y="3574414"/>
            <a:ext cx="8695" cy="14185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7"/>
          <p:cNvSpPr txBox="1">
            <a:spLocks noChangeArrowheads="1"/>
          </p:cNvSpPr>
          <p:nvPr/>
        </p:nvSpPr>
        <p:spPr bwMode="auto">
          <a:xfrm>
            <a:off x="4332410" y="4992942"/>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charset="0"/>
                <a:cs typeface="Arial" charset="0"/>
              </a:rPr>
              <a:t>Compare &amp; </a:t>
            </a:r>
            <a:r>
              <a:rPr lang="en-US" sz="1800" b="1" dirty="0">
                <a:solidFill>
                  <a:srgbClr val="FF00FF"/>
                </a:solidFill>
                <a:latin typeface="Arial" charset="0"/>
                <a:cs typeface="Arial" charset="0"/>
              </a:rPr>
              <a:t>Capture</a:t>
            </a:r>
            <a:r>
              <a:rPr lang="en-US" sz="1800" b="1" dirty="0">
                <a:solidFill>
                  <a:schemeClr val="bg1"/>
                </a:solidFill>
                <a:latin typeface="Arial" charset="0"/>
                <a:cs typeface="Arial" charset="0"/>
              </a:rPr>
              <a:t> Register (CCR)   </a:t>
            </a:r>
          </a:p>
        </p:txBody>
      </p:sp>
    </p:spTree>
    <p:extLst>
      <p:ext uri="{BB962C8B-B14F-4D97-AF65-F5344CB8AC3E}">
        <p14:creationId xmlns:p14="http://schemas.microsoft.com/office/powerpoint/2010/main" val="35217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Push-Pull </a:t>
            </a:r>
            <a:r>
              <a:rPr lang="en-US" i="1" dirty="0"/>
              <a:t>vs</a:t>
            </a:r>
            <a:r>
              <a:rPr lang="en-US" dirty="0"/>
              <a:t> Open-Drain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graphicFrame>
        <p:nvGraphicFramePr>
          <p:cNvPr id="5" name="Table 4"/>
          <p:cNvGraphicFramePr>
            <a:graphicFrameLocks noGrp="1"/>
          </p:cNvGraphicFramePr>
          <p:nvPr>
            <p:extLst/>
          </p:nvPr>
        </p:nvGraphicFramePr>
        <p:xfrm>
          <a:off x="1028700" y="1676400"/>
          <a:ext cx="7086600" cy="1586034"/>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638769133"/>
                    </a:ext>
                  </a:extLst>
                </a:gridCol>
                <a:gridCol w="2057400">
                  <a:extLst>
                    <a:ext uri="{9D8B030D-6E8A-4147-A177-3AD203B41FA5}">
                      <a16:colId xmlns:a16="http://schemas.microsoft.com/office/drawing/2014/main" val="1893474615"/>
                    </a:ext>
                  </a:extLst>
                </a:gridCol>
                <a:gridCol w="2362200">
                  <a:extLst>
                    <a:ext uri="{9D8B030D-6E8A-4147-A177-3AD203B41FA5}">
                      <a16:colId xmlns:a16="http://schemas.microsoft.com/office/drawing/2014/main" val="3241642893"/>
                    </a:ext>
                  </a:extLst>
                </a:gridCol>
              </a:tblGrid>
              <a:tr h="517525">
                <a:tc>
                  <a:txBody>
                    <a:bodyPr/>
                    <a:lstStyle/>
                    <a:p>
                      <a:pPr algn="ctr"/>
                      <a:r>
                        <a:rPr lang="en-US" sz="2800" dirty="0"/>
                        <a:t>Output Bit</a:t>
                      </a:r>
                    </a:p>
                  </a:txBody>
                  <a:tcPr/>
                </a:tc>
                <a:tc>
                  <a:txBody>
                    <a:bodyPr/>
                    <a:lstStyle/>
                    <a:p>
                      <a:pPr algn="ctr"/>
                      <a:r>
                        <a:rPr lang="en-US" sz="2800" dirty="0"/>
                        <a:t>Push-Pull</a:t>
                      </a:r>
                    </a:p>
                  </a:txBody>
                  <a:tcPr/>
                </a:tc>
                <a:tc>
                  <a:txBody>
                    <a:bodyPr/>
                    <a:lstStyle/>
                    <a:p>
                      <a:pPr algn="ctr"/>
                      <a:r>
                        <a:rPr lang="en-US" sz="2800" dirty="0"/>
                        <a:t>Open-Drain</a:t>
                      </a:r>
                    </a:p>
                  </a:txBody>
                  <a:tcPr/>
                </a:tc>
                <a:extLst>
                  <a:ext uri="{0D108BD9-81ED-4DB2-BD59-A6C34878D82A}">
                    <a16:rowId xmlns:a16="http://schemas.microsoft.com/office/drawing/2014/main" val="3174637560"/>
                  </a:ext>
                </a:extLst>
              </a:tr>
              <a:tr h="533937">
                <a:tc>
                  <a:txBody>
                    <a:bodyPr/>
                    <a:lstStyle/>
                    <a:p>
                      <a:pPr algn="ctr"/>
                      <a:r>
                        <a:rPr lang="en-US" sz="2800" dirty="0">
                          <a:latin typeface="Arial" panose="020B0604020202020204" pitchFamily="34" charset="0"/>
                          <a:cs typeface="Arial" panose="020B0604020202020204" pitchFamily="34" charset="0"/>
                        </a:rPr>
                        <a:t>1</a:t>
                      </a:r>
                    </a:p>
                  </a:txBody>
                  <a:tcPr/>
                </a:tc>
                <a:tc>
                  <a:txBody>
                    <a:bodyPr/>
                    <a:lstStyle/>
                    <a:p>
                      <a:pPr algn="ctr"/>
                      <a:r>
                        <a:rPr lang="en-US" sz="2800" dirty="0">
                          <a:latin typeface="Arial" panose="020B0604020202020204" pitchFamily="34" charset="0"/>
                          <a:cs typeface="Arial" panose="020B0604020202020204" pitchFamily="34" charset="0"/>
                        </a:rPr>
                        <a:t>High</a:t>
                      </a:r>
                    </a:p>
                  </a:txBody>
                  <a:tcPr/>
                </a:tc>
                <a:tc>
                  <a:txBody>
                    <a:bodyPr/>
                    <a:lstStyle/>
                    <a:p>
                      <a:pPr algn="ctr"/>
                      <a:r>
                        <a:rPr lang="en-US" sz="2800" dirty="0" err="1">
                          <a:latin typeface="Arial" panose="020B0604020202020204" pitchFamily="34" charset="0"/>
                          <a:cs typeface="Arial" panose="020B0604020202020204" pitchFamily="34" charset="0"/>
                        </a:rPr>
                        <a:t>HiZ</a:t>
                      </a: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45725755"/>
                  </a:ext>
                </a:extLst>
              </a:tr>
              <a:tr h="533937">
                <a:tc>
                  <a:txBody>
                    <a:bodyPr/>
                    <a:lstStyle/>
                    <a:p>
                      <a:pPr algn="ctr"/>
                      <a:r>
                        <a:rPr lang="en-US" sz="2800" dirty="0">
                          <a:latin typeface="Arial" panose="020B0604020202020204" pitchFamily="34" charset="0"/>
                          <a:cs typeface="Arial" panose="020B0604020202020204" pitchFamily="34" charset="0"/>
                        </a:rPr>
                        <a:t>0</a:t>
                      </a:r>
                    </a:p>
                  </a:txBody>
                  <a:tcPr/>
                </a:tc>
                <a:tc>
                  <a:txBody>
                    <a:bodyPr/>
                    <a:lstStyle/>
                    <a:p>
                      <a:pPr algn="ctr"/>
                      <a:r>
                        <a:rPr lang="en-US" sz="2800" dirty="0">
                          <a:latin typeface="Arial" panose="020B0604020202020204" pitchFamily="34" charset="0"/>
                          <a:cs typeface="Arial" panose="020B0604020202020204" pitchFamily="34" charset="0"/>
                        </a:rPr>
                        <a:t>Low</a:t>
                      </a:r>
                    </a:p>
                  </a:txBody>
                  <a:tcPr/>
                </a:tc>
                <a:tc>
                  <a:txBody>
                    <a:bodyPr/>
                    <a:lstStyle/>
                    <a:p>
                      <a:pPr algn="ctr"/>
                      <a:r>
                        <a:rPr lang="en-US" sz="2800" dirty="0">
                          <a:latin typeface="Arial" panose="020B0604020202020204" pitchFamily="34" charset="0"/>
                          <a:cs typeface="Arial" panose="020B0604020202020204" pitchFamily="34" charset="0"/>
                        </a:rPr>
                        <a:t>Low</a:t>
                      </a:r>
                    </a:p>
                  </a:txBody>
                  <a:tcPr/>
                </a:tc>
                <a:extLst>
                  <a:ext uri="{0D108BD9-81ED-4DB2-BD59-A6C34878D82A}">
                    <a16:rowId xmlns:a16="http://schemas.microsoft.com/office/drawing/2014/main" val="2312620441"/>
                  </a:ext>
                </a:extLst>
              </a:tr>
            </a:tbl>
          </a:graphicData>
        </a:graphic>
      </p:graphicFrame>
      <p:pic>
        <p:nvPicPr>
          <p:cNvPr id="6" name="Picture 5"/>
          <p:cNvPicPr>
            <a:picLocks noChangeAspect="1"/>
          </p:cNvPicPr>
          <p:nvPr/>
        </p:nvPicPr>
        <p:blipFill>
          <a:blip r:embed="rId4"/>
          <a:stretch>
            <a:fillRect/>
          </a:stretch>
        </p:blipFill>
        <p:spPr>
          <a:xfrm>
            <a:off x="2067066" y="3733098"/>
            <a:ext cx="5414870" cy="2064132"/>
          </a:xfrm>
          <a:prstGeom prst="rect">
            <a:avLst/>
          </a:prstGeom>
        </p:spPr>
      </p:pic>
      <p:sp>
        <p:nvSpPr>
          <p:cNvPr id="9" name="TextBox 8"/>
          <p:cNvSpPr txBox="1"/>
          <p:nvPr/>
        </p:nvSpPr>
        <p:spPr>
          <a:xfrm>
            <a:off x="2286000" y="5852532"/>
            <a:ext cx="4977003" cy="369332"/>
          </a:xfrm>
          <a:prstGeom prst="rect">
            <a:avLst/>
          </a:prstGeom>
          <a:noFill/>
        </p:spPr>
        <p:txBody>
          <a:bodyPr wrap="none" rtlCol="0">
            <a:spAutoFit/>
          </a:bodyPr>
          <a:lstStyle/>
          <a:p>
            <a:r>
              <a:rPr lang="en-US" dirty="0">
                <a:solidFill>
                  <a:srgbClr val="C00000"/>
                </a:solidFill>
              </a:rPr>
              <a:t>Use push-pull output, instead of open-drain output!</a:t>
            </a:r>
          </a:p>
        </p:txBody>
      </p:sp>
    </p:spTree>
    <p:custDataLst>
      <p:tags r:id="rId1"/>
    </p:custDataLst>
    <p:extLst>
      <p:ext uri="{BB962C8B-B14F-4D97-AF65-F5344CB8AC3E}">
        <p14:creationId xmlns:p14="http://schemas.microsoft.com/office/powerpoint/2010/main" val="203908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Output Data Register (</a:t>
            </a:r>
            <a:r>
              <a:rPr lang="en-US" dirty="0">
                <a:solidFill>
                  <a:srgbClr val="C00000"/>
                </a:solidFill>
              </a:rPr>
              <a:t>ODR</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sp>
        <p:nvSpPr>
          <p:cNvPr id="4" name="Content Placeholder 3"/>
          <p:cNvSpPr>
            <a:spLocks noGrp="1"/>
          </p:cNvSpPr>
          <p:nvPr>
            <p:ph sz="quarter" idx="1"/>
          </p:nvPr>
        </p:nvSpPr>
        <p:spPr>
          <a:xfrm>
            <a:off x="457200" y="1219200"/>
            <a:ext cx="8229600" cy="457200"/>
          </a:xfrm>
        </p:spPr>
        <p:txBody>
          <a:bodyPr>
            <a:normAutofit/>
          </a:bodyPr>
          <a:lstStyle/>
          <a:p>
            <a:r>
              <a:rPr lang="en-US" sz="2000" dirty="0">
                <a:latin typeface="Arial" charset="0"/>
                <a:ea typeface="Arial" charset="0"/>
                <a:cs typeface="Arial" charset="0"/>
              </a:rPr>
              <a:t>16 bits reserved, 16 data bits, 1 bit for each pin</a:t>
            </a:r>
          </a:p>
        </p:txBody>
      </p:sp>
      <p:pic>
        <p:nvPicPr>
          <p:cNvPr id="5" name="Picture 4"/>
          <p:cNvPicPr>
            <a:picLocks noChangeAspect="1"/>
          </p:cNvPicPr>
          <p:nvPr/>
        </p:nvPicPr>
        <p:blipFill>
          <a:blip r:embed="rId3"/>
          <a:stretch>
            <a:fillRect/>
          </a:stretch>
        </p:blipFill>
        <p:spPr>
          <a:xfrm>
            <a:off x="374276" y="1763843"/>
            <a:ext cx="8665564" cy="1468169"/>
          </a:xfrm>
          <a:prstGeom prst="rect">
            <a:avLst/>
          </a:prstGeom>
        </p:spPr>
      </p:pic>
      <p:sp>
        <p:nvSpPr>
          <p:cNvPr id="6" name="Rectangle 5"/>
          <p:cNvSpPr/>
          <p:nvPr/>
        </p:nvSpPr>
        <p:spPr>
          <a:xfrm>
            <a:off x="457200" y="5661529"/>
            <a:ext cx="5410200" cy="369332"/>
          </a:xfrm>
          <a:prstGeom prst="rect">
            <a:avLst/>
          </a:prstGeom>
        </p:spPr>
        <p:txBody>
          <a:bodyPr wrap="square">
            <a:spAutoFit/>
          </a:bodyPr>
          <a:lstStyle/>
          <a:p>
            <a:r>
              <a:rPr lang="en-US" dirty="0">
                <a:solidFill>
                  <a:srgbClr val="C00000"/>
                </a:solidFill>
                <a:latin typeface="Consolas" panose="020B0609020204030204" pitchFamily="49" charset="0"/>
              </a:rPr>
              <a:t>GPIOB-&gt;ODR |= 1UL &lt;&lt; 2;    </a:t>
            </a:r>
            <a:r>
              <a:rPr lang="en-US" dirty="0">
                <a:solidFill>
                  <a:schemeClr val="bg1">
                    <a:lumMod val="50000"/>
                  </a:schemeClr>
                </a:solidFill>
                <a:latin typeface="Consolas" panose="020B0609020204030204" pitchFamily="49" charset="0"/>
              </a:rPr>
              <a:t>// Set bit 2</a:t>
            </a:r>
          </a:p>
        </p:txBody>
      </p:sp>
      <p:sp>
        <p:nvSpPr>
          <p:cNvPr id="7" name="Rectangle 6"/>
          <p:cNvSpPr/>
          <p:nvPr/>
        </p:nvSpPr>
        <p:spPr>
          <a:xfrm>
            <a:off x="7391400" y="2494211"/>
            <a:ext cx="533400" cy="706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02874" y="3319455"/>
            <a:ext cx="710451" cy="369332"/>
          </a:xfrm>
          <a:prstGeom prst="rect">
            <a:avLst/>
          </a:prstGeom>
          <a:noFill/>
        </p:spPr>
        <p:txBody>
          <a:bodyPr wrap="none" rtlCol="0">
            <a:spAutoFit/>
          </a:bodyPr>
          <a:lstStyle/>
          <a:p>
            <a:pPr algn="ctr"/>
            <a:r>
              <a:rPr lang="en-US" dirty="0">
                <a:solidFill>
                  <a:srgbClr val="0000FF"/>
                </a:solidFill>
                <a:latin typeface="Arial" panose="020B0604020202020204" pitchFamily="34" charset="0"/>
                <a:cs typeface="Arial" panose="020B0604020202020204" pitchFamily="34" charset="0"/>
              </a:rPr>
              <a:t>Pin 2</a:t>
            </a:r>
          </a:p>
        </p:txBody>
      </p:sp>
      <p:pic>
        <p:nvPicPr>
          <p:cNvPr id="9" name="Picture 8"/>
          <p:cNvPicPr>
            <a:picLocks noChangeAspect="1"/>
          </p:cNvPicPr>
          <p:nvPr/>
        </p:nvPicPr>
        <p:blipFill>
          <a:blip r:embed="rId4"/>
          <a:stretch>
            <a:fillRect/>
          </a:stretch>
        </p:blipFill>
        <p:spPr>
          <a:xfrm>
            <a:off x="2057400" y="3673547"/>
            <a:ext cx="4361250" cy="1662494"/>
          </a:xfrm>
          <a:prstGeom prst="rect">
            <a:avLst/>
          </a:prstGeom>
        </p:spPr>
      </p:pic>
      <p:sp>
        <p:nvSpPr>
          <p:cNvPr id="10" name="Rectangle 9"/>
          <p:cNvSpPr/>
          <p:nvPr/>
        </p:nvSpPr>
        <p:spPr>
          <a:xfrm>
            <a:off x="4800600" y="3690165"/>
            <a:ext cx="1066800" cy="784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87983" y="3788953"/>
            <a:ext cx="58674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378058"/>
      </p:ext>
    </p:extLst>
  </p:cSld>
  <p:clrMapOvr>
    <a:masterClrMapping/>
  </p:clrMapOvr>
  <p:extLst mod="1"/>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up the Red LED (PB.2)</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sp>
        <p:nvSpPr>
          <p:cNvPr id="5" name="Rectangle 4"/>
          <p:cNvSpPr/>
          <p:nvPr/>
        </p:nvSpPr>
        <p:spPr>
          <a:xfrm>
            <a:off x="618524" y="3581400"/>
            <a:ext cx="8220675"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C00000"/>
                </a:solidFill>
                <a:latin typeface="Consolas" panose="020B0609020204030204" pitchFamily="49" charset="0"/>
              </a:rPr>
              <a:t>RCC-&gt;AHB2ENR |= RCC_AHB2ENR_GPIOBEN;  </a:t>
            </a:r>
            <a:r>
              <a:rPr lang="en-US" dirty="0">
                <a:solidFill>
                  <a:schemeClr val="bg1">
                    <a:lumMod val="50000"/>
                  </a:schemeClr>
                </a:solidFill>
                <a:latin typeface="Consolas" panose="020B0609020204030204" pitchFamily="49" charset="0"/>
              </a:rPr>
              <a:t>// Enable clock of Port B</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GPIOB-&gt;MODER &amp;= ~(3UL&lt;&lt;4); </a:t>
            </a:r>
            <a:r>
              <a:rPr lang="en-US" dirty="0">
                <a:solidFill>
                  <a:schemeClr val="bg1">
                    <a:lumMod val="50000"/>
                  </a:schemeClr>
                </a:solidFill>
                <a:latin typeface="Consolas" panose="020B0609020204030204" pitchFamily="49" charset="0"/>
              </a:rPr>
              <a:t>// Clear mode bits</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GPIOB-&gt;MODER |=   1UL&lt;&lt;4;  </a:t>
            </a:r>
            <a:r>
              <a:rPr lang="en-US" dirty="0">
                <a:solidFill>
                  <a:schemeClr val="bg1">
                    <a:lumMod val="50000"/>
                  </a:schemeClr>
                </a:solidFill>
                <a:latin typeface="Consolas" panose="020B0609020204030204" pitchFamily="49" charset="0"/>
              </a:rPr>
              <a:t>// Set mode to output</a:t>
            </a:r>
            <a:endParaRPr lang="en-US" dirty="0">
              <a:solidFill>
                <a:srgbClr val="C00000"/>
              </a:solidFill>
              <a:latin typeface="Consolas" panose="020B0609020204030204" pitchFamily="49" charset="0"/>
            </a:endParaRP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GPIOB-&gt;OTYPE &amp;= ~(1UL&lt;&lt;2); </a:t>
            </a:r>
            <a:r>
              <a:rPr lang="en-US" dirty="0">
                <a:solidFill>
                  <a:schemeClr val="bg1">
                    <a:lumMod val="50000"/>
                  </a:schemeClr>
                </a:solidFill>
                <a:latin typeface="Consolas" panose="020B0609020204030204" pitchFamily="49" charset="0"/>
              </a:rPr>
              <a:t>// Select push-pull output</a:t>
            </a:r>
          </a:p>
          <a:p>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GPIOB-&gt;ODR   |= 1UL &lt;&lt; 2;  </a:t>
            </a:r>
            <a:r>
              <a:rPr lang="en-US" dirty="0">
                <a:solidFill>
                  <a:schemeClr val="bg1">
                    <a:lumMod val="50000"/>
                  </a:schemeClr>
                </a:solidFill>
                <a:latin typeface="Consolas" panose="020B0609020204030204" pitchFamily="49" charset="0"/>
              </a:rPr>
              <a:t>// Output 1 to turn on red LED</a:t>
            </a:r>
            <a:endParaRPr lang="en-US" dirty="0">
              <a:solidFill>
                <a:srgbClr val="C00000"/>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2209800" y="1408594"/>
            <a:ext cx="4361250" cy="1662494"/>
          </a:xfrm>
          <a:prstGeom prst="rect">
            <a:avLst/>
          </a:prstGeom>
        </p:spPr>
      </p:pic>
      <p:sp>
        <p:nvSpPr>
          <p:cNvPr id="8" name="Rectangle 7"/>
          <p:cNvSpPr/>
          <p:nvPr/>
        </p:nvSpPr>
        <p:spPr>
          <a:xfrm>
            <a:off x="4953000" y="1425212"/>
            <a:ext cx="1066800" cy="784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140383" y="1524000"/>
            <a:ext cx="58674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95015"/>
      </p:ext>
    </p:extLst>
  </p:cSld>
  <p:clrMapOvr>
    <a:masterClrMapping/>
  </p:clrMapOvr>
  <p:extLst mod="1"/>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GPIO</a:t>
            </a:r>
            <a:r>
              <a:rPr lang="en-US" dirty="0"/>
              <a:t> Initialization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sp>
        <p:nvSpPr>
          <p:cNvPr id="6" name="Content Placeholder 5"/>
          <p:cNvSpPr>
            <a:spLocks noGrp="1"/>
          </p:cNvSpPr>
          <p:nvPr>
            <p:ph sz="quarter" idx="1"/>
          </p:nvPr>
        </p:nvSpPr>
        <p:spPr>
          <a:xfrm>
            <a:off x="457200" y="1219200"/>
            <a:ext cx="8610600" cy="4937760"/>
          </a:xfrm>
        </p:spPr>
        <p:txBody>
          <a:bodyPr>
            <a:normAutofit/>
          </a:bodyPr>
          <a:lstStyle/>
          <a:p>
            <a:r>
              <a:rPr lang="en-US" sz="2000" dirty="0"/>
              <a:t>Turn on the clock to the </a:t>
            </a:r>
            <a:r>
              <a:rPr lang="en-US" sz="2000" dirty="0" err="1"/>
              <a:t>GPIO</a:t>
            </a:r>
            <a:r>
              <a:rPr lang="en-US" sz="2000" dirty="0"/>
              <a:t> Port (e.g. Port B)</a:t>
            </a:r>
          </a:p>
          <a:p>
            <a:pPr marL="274320" lvl="1" indent="0" algn="ctr">
              <a:buNone/>
            </a:pPr>
            <a:r>
              <a:rPr lang="en-US" sz="1800" dirty="0" err="1">
                <a:latin typeface="Consolas" panose="020B0609020204030204" pitchFamily="49" charset="0"/>
                <a:cs typeface="Consolas" panose="020B0609020204030204" pitchFamily="49" charset="0"/>
              </a:rPr>
              <a:t>RCC</a:t>
            </a:r>
            <a:r>
              <a:rPr lang="en-US" sz="1800" dirty="0">
                <a:latin typeface="Consolas" panose="020B0609020204030204" pitchFamily="49" charset="0"/>
                <a:cs typeface="Consolas" panose="020B0609020204030204" pitchFamily="49" charset="0"/>
              </a:rPr>
              <a:t>-&gt;</a:t>
            </a:r>
            <a:r>
              <a:rPr lang="en-US" sz="1800" dirty="0" err="1">
                <a:latin typeface="Consolas" panose="020B0609020204030204" pitchFamily="49" charset="0"/>
                <a:cs typeface="Consolas" panose="020B0609020204030204" pitchFamily="49" charset="0"/>
              </a:rPr>
              <a:t>AHBENR</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RCC_AHBENR_GPIO</a:t>
            </a:r>
            <a:r>
              <a:rPr lang="en-US" sz="1800" b="1" dirty="0" err="1">
                <a:solidFill>
                  <a:srgbClr val="FF0000"/>
                </a:solidFill>
                <a:latin typeface="Consolas" panose="020B0609020204030204" pitchFamily="49" charset="0"/>
                <a:cs typeface="Consolas" panose="020B0609020204030204" pitchFamily="49" charset="0"/>
              </a:rPr>
              <a:t>B</a:t>
            </a:r>
            <a:r>
              <a:rPr lang="en-US" sz="1800" dirty="0" err="1">
                <a:latin typeface="Consolas" panose="020B0609020204030204" pitchFamily="49" charset="0"/>
                <a:cs typeface="Consolas" panose="020B0609020204030204" pitchFamily="49" charset="0"/>
              </a:rPr>
              <a:t>EN</a:t>
            </a:r>
            <a:r>
              <a:rPr lang="en-US" sz="1800" dirty="0">
                <a:latin typeface="Consolas" panose="020B0609020204030204" pitchFamily="49" charset="0"/>
                <a:cs typeface="Consolas" panose="020B0609020204030204" pitchFamily="49" charset="0"/>
              </a:rPr>
              <a:t>; Reset and Clock Control (</a:t>
            </a:r>
            <a:r>
              <a:rPr lang="en-US" sz="1800" dirty="0" err="1">
                <a:latin typeface="Consolas" panose="020B0609020204030204" pitchFamily="49" charset="0"/>
                <a:cs typeface="Consolas" panose="020B0609020204030204" pitchFamily="49" charset="0"/>
              </a:rPr>
              <a:t>RCC</a:t>
            </a:r>
            <a:r>
              <a:rPr lang="en-US" sz="1800" dirty="0">
                <a:latin typeface="Consolas" panose="020B0609020204030204" pitchFamily="49" charset="0"/>
                <a:cs typeface="Consolas" panose="020B0609020204030204" pitchFamily="49" charset="0"/>
              </a:rPr>
              <a:t>)</a:t>
            </a:r>
          </a:p>
          <a:p>
            <a:r>
              <a:rPr lang="en-US" sz="2000" dirty="0"/>
              <a:t>Configure </a:t>
            </a:r>
            <a:r>
              <a:rPr lang="en-US" sz="2000" dirty="0" err="1"/>
              <a:t>GPIO</a:t>
            </a:r>
            <a:r>
              <a:rPr lang="en-US" sz="2000" dirty="0"/>
              <a:t> mode, output type, speed, pull-up/pull-down</a:t>
            </a:r>
          </a:p>
        </p:txBody>
      </p:sp>
      <p:sp>
        <p:nvSpPr>
          <p:cNvPr id="7" name="Rectangle 6"/>
          <p:cNvSpPr/>
          <p:nvPr/>
        </p:nvSpPr>
        <p:spPr>
          <a:xfrm>
            <a:off x="990600" y="2286000"/>
            <a:ext cx="80772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a:latin typeface="Consolas" panose="020B0609020204030204" pitchFamily="49" charset="0"/>
                <a:cs typeface="Consolas" panose="020B0609020204030204" pitchFamily="49" charset="0"/>
              </a:rPr>
              <a:t>typedef</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struct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MODER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OTYPER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OSPEEDR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PUPDR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RESERVED1</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ODR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RESERVED2</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BSRRL</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BSRR</a:t>
            </a:r>
            <a:r>
              <a:rPr lang="en-US" sz="1400" dirty="0">
                <a:latin typeface="Consolas" panose="020B0609020204030204" pitchFamily="49" charset="0"/>
                <a:cs typeface="Consolas" panose="020B0609020204030204" pitchFamily="49" charset="0"/>
              </a:rPr>
              <a:t> register is split to 2 * 16-bit fields </a:t>
            </a:r>
            <a:r>
              <a:rPr lang="en-US" sz="1400" dirty="0" err="1">
                <a:latin typeface="Consolas" panose="020B0609020204030204" pitchFamily="49" charset="0"/>
                <a:cs typeface="Consolas" panose="020B0609020204030204" pitchFamily="49" charset="0"/>
              </a:rPr>
              <a:t>BSRRL</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uint16_t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BSRRH</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BSRR</a:t>
            </a:r>
            <a:r>
              <a:rPr lang="en-US" sz="1400" dirty="0">
                <a:latin typeface="Consolas" panose="020B0609020204030204" pitchFamily="49" charset="0"/>
                <a:cs typeface="Consolas" panose="020B0609020204030204" pitchFamily="49" charset="0"/>
              </a:rPr>
              <a:t> register is split to 2 * 16-bit fields </a:t>
            </a:r>
            <a:r>
              <a:rPr lang="en-US" sz="1400" dirty="0" err="1">
                <a:latin typeface="Consolas" panose="020B0609020204030204" pitchFamily="49" charset="0"/>
                <a:cs typeface="Consolas" panose="020B0609020204030204" pitchFamily="49" charset="0"/>
              </a:rPr>
              <a:t>BSRRH</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LCKR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__IO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AFR</a:t>
            </a:r>
            <a:r>
              <a:rPr lang="en-US" sz="1400" dirty="0">
                <a:latin typeface="Consolas" panose="020B0609020204030204" pitchFamily="49" charset="0"/>
                <a:cs typeface="Consolas" panose="020B0609020204030204" pitchFamily="49" charset="0"/>
              </a:rPr>
              <a:t>[2];</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GPIO_TypeDef</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PERIPH_BASE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uint32_t</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0x40000000</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AHBPERIPH_BASE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PERIPH_BASE</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0x20000</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#define </a:t>
            </a:r>
            <a:r>
              <a:rPr lang="en-US" sz="1400" dirty="0" err="1">
                <a:latin typeface="Consolas" panose="020B0609020204030204" pitchFamily="49" charset="0"/>
                <a:cs typeface="Consolas" panose="020B0609020204030204" pitchFamily="49" charset="0"/>
              </a:rPr>
              <a:t>GPIOB_BASE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AHBPERIPH_BASE</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0x0400</a:t>
            </a:r>
            <a:r>
              <a:rPr lang="en-US" sz="1400" dirty="0">
                <a:latin typeface="Consolas" panose="020B0609020204030204" pitchFamily="49" charset="0"/>
                <a:cs typeface="Consolas" panose="020B0609020204030204" pitchFamily="49" charset="0"/>
              </a:rPr>
              <a:t>)</a:t>
            </a:r>
          </a:p>
          <a:p>
            <a:r>
              <a:rPr lang="en-US" sz="1400" b="1" dirty="0">
                <a:solidFill>
                  <a:srgbClr val="FF0000"/>
                </a:solidFill>
                <a:latin typeface="Consolas" panose="020B0609020204030204" pitchFamily="49" charset="0"/>
                <a:cs typeface="Consolas" panose="020B0609020204030204" pitchFamily="49" charset="0"/>
              </a:rPr>
              <a:t>#define </a:t>
            </a:r>
            <a:r>
              <a:rPr lang="en-US" sz="1400" b="1" dirty="0" err="1">
                <a:solidFill>
                  <a:srgbClr val="FF0000"/>
                </a:solidFill>
                <a:latin typeface="Consolas" panose="020B0609020204030204" pitchFamily="49" charset="0"/>
                <a:cs typeface="Consolas" panose="020B0609020204030204" pitchFamily="49" charset="0"/>
              </a:rPr>
              <a:t>GPIOB</a:t>
            </a:r>
            <a:r>
              <a:rPr lang="en-US" sz="1400" b="1" dirty="0">
                <a:solidFill>
                  <a:srgbClr val="FF0000"/>
                </a:solidFill>
                <a:latin typeface="Consolas" panose="020B0609020204030204" pitchFamily="49" charset="0"/>
                <a:cs typeface="Consolas" panose="020B0609020204030204" pitchFamily="49" charset="0"/>
              </a:rPr>
              <a:t>                 ((</a:t>
            </a:r>
            <a:r>
              <a:rPr lang="en-US" sz="1400" b="1" dirty="0" err="1">
                <a:solidFill>
                  <a:srgbClr val="FF0000"/>
                </a:solidFill>
                <a:latin typeface="Consolas" panose="020B0609020204030204" pitchFamily="49" charset="0"/>
                <a:cs typeface="Consolas" panose="020B0609020204030204" pitchFamily="49" charset="0"/>
              </a:rPr>
              <a:t>GPIO_TypeDef</a:t>
            </a:r>
            <a:r>
              <a:rPr lang="en-US" sz="1400" b="1" dirty="0">
                <a:solidFill>
                  <a:srgbClr val="FF0000"/>
                </a:solidFill>
                <a:latin typeface="Consolas" panose="020B0609020204030204" pitchFamily="49" charset="0"/>
                <a:cs typeface="Consolas" panose="020B0609020204030204" pitchFamily="49" charset="0"/>
              </a:rPr>
              <a:t> *) </a:t>
            </a:r>
            <a:r>
              <a:rPr lang="en-US" sz="1400" b="1" dirty="0" err="1">
                <a:solidFill>
                  <a:srgbClr val="FF0000"/>
                </a:solidFill>
                <a:latin typeface="Consolas" panose="020B0609020204030204" pitchFamily="49" charset="0"/>
                <a:cs typeface="Consolas" panose="020B0609020204030204" pitchFamily="49" charset="0"/>
              </a:rPr>
              <a:t>GPIOB_BASE</a:t>
            </a:r>
            <a:r>
              <a:rPr lang="en-US" sz="1400" b="1"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96993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AFR: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sp>
        <p:nvSpPr>
          <p:cNvPr id="4" name="Content Placeholder 3"/>
          <p:cNvSpPr>
            <a:spLocks noGrp="1"/>
          </p:cNvSpPr>
          <p:nvPr>
            <p:ph sz="quarter" idx="1"/>
          </p:nvPr>
        </p:nvSpPr>
        <p:spPr/>
        <p:txBody>
          <a:bodyPr/>
          <a:lstStyle/>
          <a:p>
            <a:r>
              <a:rPr lang="en-US" dirty="0" smtClean="0"/>
              <a:t>The GPIO alternate function mode allows for each pin to perform a specialized task.</a:t>
            </a:r>
          </a:p>
          <a:p>
            <a:endParaRPr lang="en-US" dirty="0"/>
          </a:p>
          <a:p>
            <a:r>
              <a:rPr lang="en-US" dirty="0" smtClean="0"/>
              <a:t>The tasks that can be performed vary from pin to pin, and include specific functions for various peripherals</a:t>
            </a:r>
          </a:p>
          <a:p>
            <a:endParaRPr lang="en-US" dirty="0"/>
          </a:p>
          <a:p>
            <a:r>
              <a:rPr lang="en-US" dirty="0" smtClean="0"/>
              <a:t>The Alternate Function Register (AFR) is used to choose which Alternate Function each pin performs</a:t>
            </a:r>
            <a:endParaRPr lang="en-US" dirty="0"/>
          </a:p>
        </p:txBody>
      </p:sp>
    </p:spTree>
    <p:extLst>
      <p:ext uri="{BB962C8B-B14F-4D97-AF65-F5344CB8AC3E}">
        <p14:creationId xmlns:p14="http://schemas.microsoft.com/office/powerpoint/2010/main" val="697053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STEVAL Board Features: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sp>
        <p:nvSpPr>
          <p:cNvPr id="4" name="Content Placeholder 3"/>
          <p:cNvSpPr>
            <a:spLocks noGrp="1"/>
          </p:cNvSpPr>
          <p:nvPr>
            <p:ph sz="quarter" idx="1"/>
          </p:nvPr>
        </p:nvSpPr>
        <p:spPr/>
        <p:txBody>
          <a:bodyPr/>
          <a:lstStyle/>
          <a:p>
            <a:r>
              <a:rPr lang="en-US" dirty="0" smtClean="0"/>
              <a:t>The STEVAL features an STM32F4 32-bit MCU with a variety of sensors and other peripherals</a:t>
            </a:r>
          </a:p>
          <a:p>
            <a:endParaRPr lang="en-US" dirty="0" smtClean="0"/>
          </a:p>
          <a:p>
            <a:r>
              <a:rPr lang="en-US" dirty="0" smtClean="0"/>
              <a:t>The sensors include a 3D accelerometer and gyroscope, a 3D magnetometer, and a MEMS pressure sensor</a:t>
            </a:r>
          </a:p>
          <a:p>
            <a:endParaRPr lang="en-US" dirty="0"/>
          </a:p>
          <a:p>
            <a:r>
              <a:rPr lang="en-US" dirty="0" smtClean="0"/>
              <a:t>The STEVAL libraries use these sensors to allow for flight by adjusting the PWM output to the drone’s motors</a:t>
            </a:r>
            <a:endParaRPr lang="en-US" dirty="0"/>
          </a:p>
        </p:txBody>
      </p:sp>
    </p:spTree>
    <p:extLst>
      <p:ext uri="{BB962C8B-B14F-4D97-AF65-F5344CB8AC3E}">
        <p14:creationId xmlns:p14="http://schemas.microsoft.com/office/powerpoint/2010/main" val="2291174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Lab:</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p:txBody>
          <a:bodyPr/>
          <a:lstStyle/>
          <a:p>
            <a:r>
              <a:rPr lang="en-US" dirty="0" smtClean="0"/>
              <a:t>Lab 1 will have you configure a timer on the STEVAL</a:t>
            </a:r>
          </a:p>
          <a:p>
            <a:endParaRPr lang="en-US" dirty="0" smtClean="0"/>
          </a:p>
          <a:p>
            <a:r>
              <a:rPr lang="en-US" dirty="0" smtClean="0"/>
              <a:t>Timer 4 will be configured to produce a PWM output</a:t>
            </a:r>
          </a:p>
          <a:p>
            <a:endParaRPr lang="en-US" dirty="0" smtClean="0"/>
          </a:p>
          <a:p>
            <a:r>
              <a:rPr lang="en-US" dirty="0" smtClean="0"/>
              <a:t>The drone uses this output to drive its rotors</a:t>
            </a:r>
          </a:p>
          <a:p>
            <a:endParaRPr lang="en-US" dirty="0"/>
          </a:p>
          <a:p>
            <a:r>
              <a:rPr lang="en-US" dirty="0" smtClean="0"/>
              <a:t>The lab’s objective is to configure the timer and PWM output, then measure that output</a:t>
            </a:r>
            <a:endParaRPr lang="en-US" dirty="0"/>
          </a:p>
        </p:txBody>
      </p:sp>
    </p:spTree>
    <p:extLst>
      <p:ext uri="{BB962C8B-B14F-4D97-AF65-F5344CB8AC3E}">
        <p14:creationId xmlns:p14="http://schemas.microsoft.com/office/powerpoint/2010/main" val="40274938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Lab: GPIOs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sp>
        <p:nvSpPr>
          <p:cNvPr id="4" name="Content Placeholder 3"/>
          <p:cNvSpPr>
            <a:spLocks noGrp="1"/>
          </p:cNvSpPr>
          <p:nvPr>
            <p:ph sz="quarter" idx="1"/>
          </p:nvPr>
        </p:nvSpPr>
        <p:spPr/>
        <p:txBody>
          <a:bodyPr/>
          <a:lstStyle/>
          <a:p>
            <a:r>
              <a:rPr lang="en-US" dirty="0" smtClean="0"/>
              <a:t>To complete this and future labs, you will need to configure GPIO (General Purpose Input/Output) pins</a:t>
            </a:r>
          </a:p>
          <a:p>
            <a:endParaRPr lang="en-US" dirty="0"/>
          </a:p>
          <a:p>
            <a:r>
              <a:rPr lang="en-US" dirty="0" smtClean="0"/>
              <a:t>These pins are used by the STM32F4 to communicate with its peripherals and sensors</a:t>
            </a:r>
          </a:p>
          <a:p>
            <a:endParaRPr lang="en-US" dirty="0"/>
          </a:p>
          <a:p>
            <a:r>
              <a:rPr lang="en-US" dirty="0" smtClean="0"/>
              <a:t>The GPIO registers, containing various settings, must be configured before the GPIOs can be used</a:t>
            </a:r>
          </a:p>
          <a:p>
            <a:pPr marL="0" indent="0">
              <a:buNone/>
            </a:pPr>
            <a:endParaRPr lang="en-US" dirty="0"/>
          </a:p>
        </p:txBody>
      </p:sp>
    </p:spTree>
    <p:extLst>
      <p:ext uri="{BB962C8B-B14F-4D97-AF65-F5344CB8AC3E}">
        <p14:creationId xmlns:p14="http://schemas.microsoft.com/office/powerpoint/2010/main" val="2184585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Registers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4" name="Content Placeholder 3"/>
          <p:cNvSpPr>
            <a:spLocks noGrp="1"/>
          </p:cNvSpPr>
          <p:nvPr>
            <p:ph sz="quarter" idx="1"/>
          </p:nvPr>
        </p:nvSpPr>
        <p:spPr/>
        <p:txBody>
          <a:bodyPr/>
          <a:lstStyle/>
          <a:p>
            <a:r>
              <a:rPr lang="en-US" dirty="0" smtClean="0"/>
              <a:t>The various registers used to configure the GPIOs, timers, and other components, can be difficult to correctly configure</a:t>
            </a:r>
          </a:p>
          <a:p>
            <a:endParaRPr lang="en-US" dirty="0"/>
          </a:p>
          <a:p>
            <a:r>
              <a:rPr lang="en-US" dirty="0" smtClean="0"/>
              <a:t>The STM32F4’s reference manual should be used for the labs in this course, as it contains useful tables that show the mapping of every register</a:t>
            </a:r>
          </a:p>
          <a:p>
            <a:endParaRPr lang="en-US" dirty="0"/>
          </a:p>
          <a:p>
            <a:r>
              <a:rPr lang="en-US" dirty="0" smtClean="0"/>
              <a:t>This document can be found in the course Drive</a:t>
            </a:r>
            <a:endParaRPr lang="en-US" dirty="0"/>
          </a:p>
        </p:txBody>
      </p:sp>
    </p:spTree>
    <p:extLst>
      <p:ext uri="{BB962C8B-B14F-4D97-AF65-F5344CB8AC3E}">
        <p14:creationId xmlns:p14="http://schemas.microsoft.com/office/powerpoint/2010/main" val="1302648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Registers in Code: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sp>
        <p:nvSpPr>
          <p:cNvPr id="4" name="Content Placeholder 3"/>
          <p:cNvSpPr>
            <a:spLocks noGrp="1"/>
          </p:cNvSpPr>
          <p:nvPr>
            <p:ph sz="quarter" idx="1"/>
          </p:nvPr>
        </p:nvSpPr>
        <p:spPr/>
        <p:txBody>
          <a:bodyPr/>
          <a:lstStyle/>
          <a:p>
            <a:pPr marL="0" indent="0">
              <a:buNone/>
            </a:pPr>
            <a:r>
              <a:rPr lang="en-US" dirty="0" smtClean="0"/>
              <a:t>The following will explain how to configure registers through an example.</a:t>
            </a:r>
          </a:p>
          <a:p>
            <a:pPr marL="0" indent="0">
              <a:buNone/>
            </a:pPr>
            <a:endParaRPr lang="en-US" dirty="0"/>
          </a:p>
          <a:p>
            <a:pPr marL="0" indent="0">
              <a:buNone/>
            </a:pPr>
            <a:r>
              <a:rPr lang="en-US" dirty="0"/>
              <a:t>A</a:t>
            </a:r>
            <a:r>
              <a:rPr lang="en-US" dirty="0" smtClean="0"/>
              <a:t>ssume that we want to set GPIO pin B6 to output mode:</a:t>
            </a:r>
            <a:endParaRPr lang="en-US" dirty="0"/>
          </a:p>
          <a:p>
            <a:r>
              <a:rPr lang="en-US" dirty="0" smtClean="0"/>
              <a:t>First, we look in the reference manual to find the associated register, which happens to be the GPIOB_MODER register</a:t>
            </a:r>
          </a:p>
          <a:p>
            <a:r>
              <a:rPr lang="en-US" dirty="0" smtClean="0"/>
              <a:t>The table shows that, to set pin B6 to output mode, we must set bits 13 and 12 to 0 and 1, respectively</a:t>
            </a:r>
          </a:p>
        </p:txBody>
      </p:sp>
    </p:spTree>
    <p:extLst>
      <p:ext uri="{BB962C8B-B14F-4D97-AF65-F5344CB8AC3E}">
        <p14:creationId xmlns:p14="http://schemas.microsoft.com/office/powerpoint/2010/main" val="7599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Multi-Channel Outputs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47800"/>
            <a:ext cx="8839200" cy="4517390"/>
          </a:xfrm>
          <a:prstGeom prst="rect">
            <a:avLst/>
          </a:prstGeom>
        </p:spPr>
      </p:pic>
    </p:spTree>
    <p:extLst>
      <p:ext uri="{BB962C8B-B14F-4D97-AF65-F5344CB8AC3E}">
        <p14:creationId xmlns:p14="http://schemas.microsoft.com/office/powerpoint/2010/main" val="1230673309"/>
      </p:ext>
    </p:extLst>
  </p:cSld>
  <p:clrMapOvr>
    <a:masterClrMapping/>
  </p:clrMapOvr>
  <p:extLst mod="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Registers in Code: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4" name="Content Placeholder 3"/>
          <p:cNvSpPr>
            <a:spLocks noGrp="1"/>
          </p:cNvSpPr>
          <p:nvPr>
            <p:ph sz="quarter" idx="1"/>
          </p:nvPr>
        </p:nvSpPr>
        <p:spPr/>
        <p:txBody>
          <a:bodyPr>
            <a:normAutofit lnSpcReduction="10000"/>
          </a:bodyPr>
          <a:lstStyle/>
          <a:p>
            <a:r>
              <a:rPr lang="en-US" dirty="0" smtClean="0"/>
              <a:t>To configure the register this way, we first do:</a:t>
            </a:r>
          </a:p>
          <a:p>
            <a:pPr marL="0" indent="0">
              <a:buNone/>
            </a:pPr>
            <a:r>
              <a:rPr lang="en-US" dirty="0" smtClean="0"/>
              <a:t>GPIOB-&gt;OTYPER &amp;= ~(3&lt;&lt;(2*6));</a:t>
            </a:r>
          </a:p>
          <a:p>
            <a:r>
              <a:rPr lang="en-US" dirty="0" smtClean="0"/>
              <a:t>This sets both bits 12 and 13 to zero, which ensures that the following command will work correctly</a:t>
            </a:r>
          </a:p>
          <a:p>
            <a:pPr marL="0" indent="0">
              <a:buNone/>
            </a:pPr>
            <a:r>
              <a:rPr lang="en-US" dirty="0" smtClean="0"/>
              <a:t>GPIOB-&gt;OTYPER |= 1&lt;&lt;(2*6);</a:t>
            </a:r>
          </a:p>
          <a:p>
            <a:r>
              <a:rPr lang="en-US" dirty="0" smtClean="0"/>
              <a:t>This will set bit 12 to 1, and leave bit 13 set to 0</a:t>
            </a:r>
          </a:p>
          <a:p>
            <a:endParaRPr lang="en-US" dirty="0"/>
          </a:p>
          <a:p>
            <a:r>
              <a:rPr lang="en-US" dirty="0" smtClean="0"/>
              <a:t>Performing operations this way prevents the bits we are not interested in from being modified</a:t>
            </a:r>
          </a:p>
          <a:p>
            <a:r>
              <a:rPr lang="en-US" dirty="0" smtClean="0"/>
              <a:t>If the first line of code is not present, and bit 13 contains a 1 to begin with, that 1 will remain after the second line, causing an incorrect configuration</a:t>
            </a:r>
          </a:p>
        </p:txBody>
      </p:sp>
    </p:spTree>
    <p:extLst>
      <p:ext uri="{BB962C8B-B14F-4D97-AF65-F5344CB8AC3E}">
        <p14:creationId xmlns:p14="http://schemas.microsoft.com/office/powerpoint/2010/main" val="19322927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before Lab 1:</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sp>
        <p:nvSpPr>
          <p:cNvPr id="4" name="Content Placeholder 3"/>
          <p:cNvSpPr>
            <a:spLocks noGrp="1"/>
          </p:cNvSpPr>
          <p:nvPr>
            <p:ph sz="quarter" idx="1"/>
          </p:nvPr>
        </p:nvSpPr>
        <p:spPr/>
        <p:txBody>
          <a:bodyPr>
            <a:normAutofit/>
          </a:bodyPr>
          <a:lstStyle/>
          <a:p>
            <a:endParaRPr lang="en-US" dirty="0" smtClean="0"/>
          </a:p>
          <a:p>
            <a:r>
              <a:rPr lang="en-US" dirty="0" smtClean="0"/>
              <a:t>Before working on Lab 1, please install </a:t>
            </a:r>
            <a:r>
              <a:rPr lang="en-US" dirty="0" err="1" smtClean="0"/>
              <a:t>TrueStudio</a:t>
            </a:r>
            <a:endParaRPr lang="en-US" dirty="0" smtClean="0"/>
          </a:p>
          <a:p>
            <a:endParaRPr lang="en-US" dirty="0"/>
          </a:p>
          <a:p>
            <a:r>
              <a:rPr lang="en-US" dirty="0" smtClean="0"/>
              <a:t>The </a:t>
            </a:r>
            <a:r>
              <a:rPr lang="en-US" dirty="0" err="1" smtClean="0"/>
              <a:t>TrueStudio</a:t>
            </a:r>
            <a:r>
              <a:rPr lang="en-US" dirty="0" smtClean="0"/>
              <a:t> IDE will be used in all future labs</a:t>
            </a:r>
          </a:p>
          <a:p>
            <a:endParaRPr lang="en-US" dirty="0"/>
          </a:p>
          <a:p>
            <a:r>
              <a:rPr lang="en-US" dirty="0" smtClean="0"/>
              <a:t>Also, please download the STEVAL project code</a:t>
            </a:r>
          </a:p>
          <a:p>
            <a:endParaRPr lang="en-US" dirty="0"/>
          </a:p>
          <a:p>
            <a:r>
              <a:rPr lang="en-US" dirty="0" smtClean="0"/>
              <a:t>These resources can be found in the course Drive</a:t>
            </a:r>
          </a:p>
        </p:txBody>
      </p:sp>
    </p:spTree>
    <p:extLst>
      <p:ext uri="{BB962C8B-B14F-4D97-AF65-F5344CB8AC3E}">
        <p14:creationId xmlns:p14="http://schemas.microsoft.com/office/powerpoint/2010/main" val="107195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Compare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3747778782"/>
              </p:ext>
            </p:extLst>
          </p:nvPr>
        </p:nvGraphicFramePr>
        <p:xfrm>
          <a:off x="1219200" y="4267200"/>
          <a:ext cx="6629400" cy="1920240"/>
        </p:xfrm>
        <a:graphic>
          <a:graphicData uri="http://schemas.openxmlformats.org/drawingml/2006/table">
            <a:tbl>
              <a:tblPr firstRow="1" bandRow="1">
                <a:tableStyleId>{5C22544A-7EE6-4342-B048-85BDC9FD1C3A}</a:tableStyleId>
              </a:tblPr>
              <a:tblGrid>
                <a:gridCol w="3482520">
                  <a:extLst>
                    <a:ext uri="{9D8B030D-6E8A-4147-A177-3AD203B41FA5}">
                      <a16:colId xmlns:a16="http://schemas.microsoft.com/office/drawing/2014/main" val="20000"/>
                    </a:ext>
                  </a:extLst>
                </a:gridCol>
                <a:gridCol w="3146880">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1800" dirty="0">
                          <a:effectLst/>
                        </a:rPr>
                        <a:t>Output Compare Mode (</a:t>
                      </a:r>
                      <a:r>
                        <a:rPr lang="en-US" sz="1800" dirty="0" err="1">
                          <a:effectLst/>
                        </a:rPr>
                        <a:t>OCM</a:t>
                      </a:r>
                      <a:r>
                        <a:rPr lang="en-US" sz="1800" dirty="0">
                          <a:effectLst/>
                        </a:rPr>
                        <a:t>)</a:t>
                      </a:r>
                      <a:endParaRPr lang="en-US" sz="1800" dirty="0">
                        <a:effectLst/>
                        <a:latin typeface="Palatino Linotype"/>
                        <a:ea typeface="宋体"/>
                        <a:cs typeface="Times New Roman"/>
                      </a:endParaRPr>
                    </a:p>
                  </a:txBody>
                  <a:tcPr marL="68580" marR="68580" marT="0" marB="0"/>
                </a:tc>
                <a:tc>
                  <a:txBody>
                    <a:bodyPr/>
                    <a:lstStyle/>
                    <a:p>
                      <a:pPr marL="0" marR="0" algn="just">
                        <a:spcBef>
                          <a:spcPts val="0"/>
                        </a:spcBef>
                        <a:spcAft>
                          <a:spcPts val="0"/>
                        </a:spcAft>
                      </a:pPr>
                      <a:r>
                        <a:rPr lang="en-US" sz="1800">
                          <a:effectLst/>
                        </a:rPr>
                        <a:t>Timer Output (OCREF)</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Frozen</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High if </a:t>
                      </a:r>
                      <a:r>
                        <a:rPr lang="en-US" sz="1800" dirty="0" err="1">
                          <a:effectLst/>
                        </a:rPr>
                        <a:t>CNT</a:t>
                      </a:r>
                      <a:r>
                        <a:rPr lang="en-US" sz="1800" dirty="0">
                          <a:effectLst/>
                        </a:rPr>
                        <a:t> == </a:t>
                      </a:r>
                      <a:r>
                        <a:rPr lang="en-US" sz="1800" dirty="0" err="1">
                          <a:effectLst/>
                        </a:rPr>
                        <a:t>CCR</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Low if </a:t>
                      </a:r>
                      <a:r>
                        <a:rPr lang="en-US" sz="1800" dirty="0" err="1">
                          <a:effectLst/>
                        </a:rPr>
                        <a:t>CNT</a:t>
                      </a:r>
                      <a:r>
                        <a:rPr lang="en-US" sz="1800" dirty="0">
                          <a:effectLst/>
                        </a:rPr>
                        <a:t> == </a:t>
                      </a:r>
                      <a:r>
                        <a:rPr lang="en-US" sz="1800" dirty="0" err="1">
                          <a:effectLst/>
                        </a:rPr>
                        <a:t>CCR</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Toggle if </a:t>
                      </a:r>
                      <a:r>
                        <a:rPr lang="en-US" sz="1800" dirty="0" err="1">
                          <a:effectLst/>
                        </a:rPr>
                        <a:t>CNT</a:t>
                      </a:r>
                      <a:r>
                        <a:rPr lang="en-US" sz="1800" dirty="0">
                          <a:effectLst/>
                        </a:rPr>
                        <a:t> == </a:t>
                      </a:r>
                      <a:r>
                        <a:rPr lang="en-US" sz="1800" dirty="0" err="1">
                          <a:effectLst/>
                        </a:rPr>
                        <a:t>CCR</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100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a:effectLst/>
                        </a:rPr>
                        <a:t>Forced low (always low)</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800" b="1" dirty="0">
                          <a:effectLst/>
                          <a:latin typeface="Consolas" panose="020B0609020204030204" pitchFamily="49" charset="0"/>
                          <a:cs typeface="Consolas" panose="020B0609020204030204" pitchFamily="49" charset="0"/>
                        </a:rPr>
                        <a:t>101</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Forced high (always high)</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62973"/>
            <a:ext cx="7467600" cy="2687945"/>
          </a:xfrm>
          <a:prstGeom prst="rect">
            <a:avLst/>
          </a:prstGeom>
        </p:spPr>
      </p:pic>
    </p:spTree>
    <p:extLst>
      <p:ext uri="{BB962C8B-B14F-4D97-AF65-F5344CB8AC3E}">
        <p14:creationId xmlns:p14="http://schemas.microsoft.com/office/powerpoint/2010/main" val="385422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4" name="Table 3"/>
          <p:cNvGraphicFramePr>
            <a:graphicFrameLocks noGrp="1"/>
          </p:cNvGraphicFramePr>
          <p:nvPr>
            <p:extLst/>
          </p:nvPr>
        </p:nvGraphicFramePr>
        <p:xfrm>
          <a:off x="1648166" y="4495800"/>
          <a:ext cx="6456293" cy="1356360"/>
        </p:xfrm>
        <a:graphic>
          <a:graphicData uri="http://schemas.openxmlformats.org/drawingml/2006/table">
            <a:tbl>
              <a:tblPr firstRow="1" firstCol="1" bandRow="1">
                <a:tableStyleId>{5C22544A-7EE6-4342-B048-85BDC9FD1C3A}</a:tableStyleId>
              </a:tblPr>
              <a:tblGrid>
                <a:gridCol w="1951680">
                  <a:extLst>
                    <a:ext uri="{9D8B030D-6E8A-4147-A177-3AD203B41FA5}">
                      <a16:colId xmlns:a16="http://schemas.microsoft.com/office/drawing/2014/main" val="20000"/>
                    </a:ext>
                  </a:extLst>
                </a:gridCol>
                <a:gridCol w="2306705">
                  <a:extLst>
                    <a:ext uri="{9D8B030D-6E8A-4147-A177-3AD203B41FA5}">
                      <a16:colId xmlns:a16="http://schemas.microsoft.com/office/drawing/2014/main" val="20002"/>
                    </a:ext>
                  </a:extLst>
                </a:gridCol>
                <a:gridCol w="2197908">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600" dirty="0">
                          <a:effectLst/>
                        </a:rPr>
                        <a:t>Mode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&lt; Reference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 Reference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381000">
                <a:tc>
                  <a:txBody>
                    <a:bodyPr/>
                    <a:lstStyle/>
                    <a:p>
                      <a:pPr marL="0" marR="0" algn="ctr">
                        <a:spcBef>
                          <a:spcPts val="0"/>
                        </a:spcBef>
                        <a:spcAft>
                          <a:spcPts val="0"/>
                        </a:spcAft>
                      </a:pPr>
                      <a:r>
                        <a:rPr lang="en-US" sz="1600" dirty="0">
                          <a:effectLst/>
                        </a:rPr>
                        <a:t>PWM mode 1</a:t>
                      </a:r>
                    </a:p>
                    <a:p>
                      <a:pPr marL="0" marR="0" algn="ctr">
                        <a:spcBef>
                          <a:spcPts val="0"/>
                        </a:spcBef>
                        <a:spcAft>
                          <a:spcPts val="0"/>
                        </a:spcAft>
                      </a:pPr>
                      <a:r>
                        <a:rPr lang="en-US" sz="1600" dirty="0">
                          <a:effectLst/>
                          <a:latin typeface="Palatino Linotype"/>
                          <a:ea typeface="宋体"/>
                          <a:cs typeface="Times New Roman"/>
                        </a:rPr>
                        <a:t>(Low True)</a:t>
                      </a:r>
                    </a:p>
                  </a:txBody>
                  <a:tcPr marL="68580" marR="68580" marT="0" marB="0" anchor="ctr"/>
                </a:tc>
                <a:tc>
                  <a:txBody>
                    <a:bodyPr/>
                    <a:lstStyle/>
                    <a:p>
                      <a:pPr marL="0" marR="0" algn="ctr">
                        <a:spcBef>
                          <a:spcPts val="0"/>
                        </a:spcBef>
                        <a:spcAft>
                          <a:spcPts val="0"/>
                        </a:spcAft>
                      </a:pPr>
                      <a:r>
                        <a:rPr lang="en-US" sz="1600" dirty="0">
                          <a:effectLst/>
                        </a:rPr>
                        <a:t>Active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Inactive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marL="0" marR="0" algn="ctr">
                        <a:spcBef>
                          <a:spcPts val="0"/>
                        </a:spcBef>
                        <a:spcAft>
                          <a:spcPts val="0"/>
                        </a:spcAft>
                      </a:pPr>
                      <a:r>
                        <a:rPr lang="en-US" sz="1600" dirty="0">
                          <a:effectLst/>
                        </a:rPr>
                        <a:t>PWM mode 2</a:t>
                      </a:r>
                    </a:p>
                    <a:p>
                      <a:pPr marL="0" marR="0" algn="ctr">
                        <a:spcBef>
                          <a:spcPts val="0"/>
                        </a:spcBef>
                        <a:spcAft>
                          <a:spcPts val="0"/>
                        </a:spcAft>
                      </a:pPr>
                      <a:r>
                        <a:rPr lang="en-US" sz="1600" dirty="0">
                          <a:effectLst/>
                          <a:latin typeface="Palatino Linotype"/>
                          <a:ea typeface="宋体"/>
                          <a:cs typeface="Times New Roman"/>
                        </a:rPr>
                        <a:t>(High True)</a:t>
                      </a:r>
                    </a:p>
                  </a:txBody>
                  <a:tcPr marL="68580" marR="68580" marT="0" marB="0" anchor="ctr"/>
                </a:tc>
                <a:tc>
                  <a:txBody>
                    <a:bodyPr/>
                    <a:lstStyle/>
                    <a:p>
                      <a:pPr marL="0" marR="0" algn="ctr">
                        <a:spcBef>
                          <a:spcPts val="0"/>
                        </a:spcBef>
                        <a:spcAft>
                          <a:spcPts val="0"/>
                        </a:spcAft>
                      </a:pPr>
                      <a:r>
                        <a:rPr lang="en-US" sz="1600" b="1" dirty="0">
                          <a:solidFill>
                            <a:srgbClr val="C00000"/>
                          </a:solidFill>
                          <a:effectLst/>
                        </a:rPr>
                        <a:t>Inactive</a:t>
                      </a:r>
                      <a:endParaRPr lang="en-US" sz="1600" b="1" dirty="0">
                        <a:solidFill>
                          <a:srgbClr val="C0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b="1" dirty="0">
                          <a:solidFill>
                            <a:srgbClr val="C00000"/>
                          </a:solidFill>
                          <a:effectLst/>
                        </a:rPr>
                        <a:t>Active</a:t>
                      </a:r>
                      <a:endParaRPr lang="en-US" sz="1600" b="1" dirty="0">
                        <a:solidFill>
                          <a:srgbClr val="C00000"/>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250706"/>
            <a:ext cx="4157477" cy="2992999"/>
          </a:xfrm>
          <a:prstGeom prst="rect">
            <a:avLst/>
          </a:prstGeom>
        </p:spPr>
      </p:pic>
    </p:spTree>
    <p:extLst>
      <p:ext uri="{BB962C8B-B14F-4D97-AF65-F5344CB8AC3E}">
        <p14:creationId xmlns:p14="http://schemas.microsoft.com/office/powerpoint/2010/main" val="280307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(Up-counting)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8" y="1688068"/>
            <a:ext cx="675185"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22047" cy="369332"/>
          </a:xfrm>
          <a:prstGeom prst="rect">
            <a:avLst/>
          </a:prstGeom>
          <a:noFill/>
        </p:spPr>
        <p:txBody>
          <a:bodyPr wrap="none" rtlCol="0">
            <a:spAutoFit/>
          </a:bodyPr>
          <a:lstStyle/>
          <a:p>
            <a:r>
              <a:rPr lang="en-US" dirty="0"/>
              <a:t>counter</a:t>
            </a:r>
          </a:p>
        </p:txBody>
      </p:sp>
      <p:sp>
        <p:nvSpPr>
          <p:cNvPr id="261" name="TextBox 260"/>
          <p:cNvSpPr txBox="1"/>
          <p:nvPr/>
        </p:nvSpPr>
        <p:spPr>
          <a:xfrm>
            <a:off x="110502" y="3594969"/>
            <a:ext cx="1649939" cy="523220"/>
          </a:xfrm>
          <a:prstGeom prst="rect">
            <a:avLst/>
          </a:prstGeom>
          <a:noFill/>
        </p:spPr>
        <p:txBody>
          <a:bodyPr wrap="none" rtlCol="0">
            <a:spAutoFit/>
          </a:bodyPr>
          <a:lstStyle/>
          <a:p>
            <a:r>
              <a:rPr lang="en-US" sz="1400" dirty="0"/>
              <a:t>Counter overflow</a:t>
            </a:r>
          </a:p>
          <a:p>
            <a:r>
              <a:rPr lang="en-US" sz="1400" dirty="0"/>
              <a:t>Update event (UEV)</a:t>
            </a:r>
          </a:p>
        </p:txBody>
      </p:sp>
      <p:grpSp>
        <p:nvGrpSpPr>
          <p:cNvPr id="5" name="Group 4"/>
          <p:cNvGrpSpPr/>
          <p:nvPr/>
        </p:nvGrpSpPr>
        <p:grpSpPr>
          <a:xfrm>
            <a:off x="2799105" y="4551781"/>
            <a:ext cx="4363695" cy="1201739"/>
            <a:chOff x="2799102" y="4551776"/>
            <a:chExt cx="4363695" cy="1201737"/>
          </a:xfrm>
        </p:grpSpPr>
        <p:sp>
          <p:nvSpPr>
            <p:cNvPr id="280" name="Right Brace 279"/>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TextBox 280"/>
            <p:cNvSpPr txBox="1"/>
            <p:nvPr/>
          </p:nvSpPr>
          <p:spPr>
            <a:xfrm>
              <a:off x="2799102" y="5107183"/>
              <a:ext cx="4363695" cy="646330"/>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8"/>
</p:tagLst>
</file>

<file path=ppt/tags/tag2.xml><?xml version="1.0" encoding="utf-8"?>
<p:tagLst xmlns:a="http://schemas.openxmlformats.org/drawingml/2006/main" xmlns:r="http://schemas.openxmlformats.org/officeDocument/2006/relationships" xmlns:p="http://schemas.openxmlformats.org/presentationml/2006/main">
  <p:tag name="TIMING" val="|38.9"/>
</p:tagLst>
</file>

<file path=ppt/tags/tag3.xml><?xml version="1.0" encoding="utf-8"?>
<p:tagLst xmlns:a="http://schemas.openxmlformats.org/drawingml/2006/main" xmlns:r="http://schemas.openxmlformats.org/officeDocument/2006/relationships" xmlns:p="http://schemas.openxmlformats.org/presentationml/2006/main">
  <p:tag name="TIMING" val="|7.4|2.7|3.2|3.5|5.3|15|5.6|6.6"/>
</p:tagLst>
</file>

<file path=ppt/tags/tag4.xml><?xml version="1.0" encoding="utf-8"?>
<p:tagLst xmlns:a="http://schemas.openxmlformats.org/drawingml/2006/main" xmlns:r="http://schemas.openxmlformats.org/officeDocument/2006/relationships" xmlns:p="http://schemas.openxmlformats.org/presentationml/2006/main">
  <p:tag name="TIMING" val="|49.5"/>
</p:tagLst>
</file>

<file path=ppt/tags/tag5.xml><?xml version="1.0" encoding="utf-8"?>
<p:tagLst xmlns:a="http://schemas.openxmlformats.org/drawingml/2006/main" xmlns:r="http://schemas.openxmlformats.org/officeDocument/2006/relationships" xmlns:p="http://schemas.openxmlformats.org/presentationml/2006/main">
  <p:tag name="TIMING" val="|49.5"/>
</p:tagLst>
</file>

<file path=ppt/tags/tag6.xml><?xml version="1.0" encoding="utf-8"?>
<p:tagLst xmlns:a="http://schemas.openxmlformats.org/drawingml/2006/main" xmlns:r="http://schemas.openxmlformats.org/officeDocument/2006/relationships" xmlns:p="http://schemas.openxmlformats.org/presentationml/2006/main">
  <p:tag name="TIMING" val="|11.7|2.2|3.1|3.3|11.8|5.1|4.6"/>
</p:tagLst>
</file>

<file path=ppt/tags/tag7.xml><?xml version="1.0" encoding="utf-8"?>
<p:tagLst xmlns:a="http://schemas.openxmlformats.org/drawingml/2006/main" xmlns:r="http://schemas.openxmlformats.org/officeDocument/2006/relationships" xmlns:p="http://schemas.openxmlformats.org/presentationml/2006/main">
  <p:tag name="TIMING" val="|41.2|20.2"/>
</p:tagLst>
</file>

<file path=ppt/tags/tag8.xml><?xml version="1.0" encoding="utf-8"?>
<p:tagLst xmlns:a="http://schemas.openxmlformats.org/drawingml/2006/main" xmlns:r="http://schemas.openxmlformats.org/officeDocument/2006/relationships" xmlns:p="http://schemas.openxmlformats.org/presentationml/2006/main">
  <p:tag name="TIMING" val="|90|11.6"/>
</p:tagLst>
</file>

<file path=ppt/tags/tag9.xml><?xml version="1.0" encoding="utf-8"?>
<p:tagLst xmlns:a="http://schemas.openxmlformats.org/drawingml/2006/main" xmlns:r="http://schemas.openxmlformats.org/officeDocument/2006/relationships" xmlns:p="http://schemas.openxmlformats.org/presentationml/2006/main">
  <p:tag name="TIMING" val="|23.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2739</TotalTime>
  <Words>6044</Words>
  <Application>Microsoft Office PowerPoint</Application>
  <PresentationFormat>On-screen Show (4:3)</PresentationFormat>
  <Paragraphs>967</Paragraphs>
  <Slides>61</Slides>
  <Notes>32</Notes>
  <HiddenSlides>0</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61</vt:i4>
      </vt:variant>
    </vt:vector>
  </HeadingPairs>
  <TitlesOfParts>
    <vt:vector size="76" baseType="lpstr">
      <vt:lpstr>Bookman Old Style (Headings)</vt:lpstr>
      <vt:lpstr>Gill Sans MT (Body)</vt:lpstr>
      <vt:lpstr>宋体</vt:lpstr>
      <vt:lpstr>Arial</vt:lpstr>
      <vt:lpstr>Bookman Old Style</vt:lpstr>
      <vt:lpstr>Calibri</vt:lpstr>
      <vt:lpstr>Cambria Math</vt:lpstr>
      <vt:lpstr>Consolas</vt:lpstr>
      <vt:lpstr>Gill Sans MT</vt:lpstr>
      <vt:lpstr>Helvetica</vt:lpstr>
      <vt:lpstr>Palatino Linotype</vt:lpstr>
      <vt:lpstr>Times New Roman</vt:lpstr>
      <vt:lpstr>Wingdings</vt:lpstr>
      <vt:lpstr>Wingdings 3</vt:lpstr>
      <vt:lpstr>Origin</vt:lpstr>
      <vt:lpstr>Dr. Yifeng Zhu Electrical and Computer Engineering University of Maine</vt:lpstr>
      <vt:lpstr>Timer</vt:lpstr>
      <vt:lpstr>Timer: Clock</vt:lpstr>
      <vt:lpstr>Timer: Output</vt:lpstr>
      <vt:lpstr>Timer: Input Capture</vt:lpstr>
      <vt:lpstr>Multi-Channel Outputs</vt:lpstr>
      <vt:lpstr>Output Compare</vt:lpstr>
      <vt:lpstr>PWM Mode</vt:lpstr>
      <vt:lpstr>Edge-aligned Mode (Up-counting)</vt:lpstr>
      <vt:lpstr>Edge-aligned Mode (down-counting)</vt:lpstr>
      <vt:lpstr>Center-aligned Mode</vt:lpstr>
      <vt:lpstr>PWM Mode 1 (Low-True)</vt:lpstr>
      <vt:lpstr>PWM Mode 2 (High-True)</vt:lpstr>
      <vt:lpstr>PWM Mode 2 (High-True)</vt:lpstr>
      <vt:lpstr>PWM Mode 2 (High-True)</vt:lpstr>
      <vt:lpstr>PWM Mode 2 (High-True)</vt:lpstr>
      <vt:lpstr>Auto-Reload Register (ARR)</vt:lpstr>
      <vt:lpstr>Repetition Counter Register (PCR)</vt:lpstr>
      <vt:lpstr>Repetition Counter Register (PCR)</vt:lpstr>
      <vt:lpstr>Repetition Counter Register (PCR)</vt:lpstr>
      <vt:lpstr>Repetition Counter Register (PCR)</vt:lpstr>
      <vt:lpstr>Repetition Counter Register (PCR)</vt:lpstr>
      <vt:lpstr>PWM Output Polarity</vt:lpstr>
      <vt:lpstr>Counting up, down, center</vt:lpstr>
      <vt:lpstr>Up-Counting: Left Edge-aligned</vt:lpstr>
      <vt:lpstr>PWM Mode 2: Right Edge-aligned</vt:lpstr>
      <vt:lpstr>PWM Mode 2: Center Aligned</vt:lpstr>
      <vt:lpstr>The devil is in the detail</vt:lpstr>
      <vt:lpstr>Input Capture</vt:lpstr>
      <vt:lpstr>Input Capture</vt:lpstr>
      <vt:lpstr>Input Capture</vt:lpstr>
      <vt:lpstr>Input Filtering</vt:lpstr>
      <vt:lpstr>Input Capture Diagram</vt:lpstr>
      <vt:lpstr>Intro to the STEVAL Drone Kit:</vt:lpstr>
      <vt:lpstr>The STEVAL Development Board</vt:lpstr>
      <vt:lpstr>General Purpose Input/Output (GPIO)</vt:lpstr>
      <vt:lpstr>General Purpose Input/Output (GPIO)</vt:lpstr>
      <vt:lpstr>Basic Structure of an I/O Port Bit Input and Output</vt:lpstr>
      <vt:lpstr>Basic Structure of an I/O Port Bit: Output</vt:lpstr>
      <vt:lpstr>Enable Clock</vt:lpstr>
      <vt:lpstr>GPIO Mode Register (MODER)</vt:lpstr>
      <vt:lpstr>GPIO Output Type Register (OTYPE)</vt:lpstr>
      <vt:lpstr>GPIO Input:  Pull Up and Pull Down</vt:lpstr>
      <vt:lpstr>GPIO Output: Push-Pull</vt:lpstr>
      <vt:lpstr>GPIO Output: Push-Pull</vt:lpstr>
      <vt:lpstr>GPIO Output: Open-Drain</vt:lpstr>
      <vt:lpstr>GPIO Output: Open-Drain</vt:lpstr>
      <vt:lpstr>GPIO Output Speed</vt:lpstr>
      <vt:lpstr>Slew Rate</vt:lpstr>
      <vt:lpstr>GPIO Output: Push-Pull vs Open-Drain </vt:lpstr>
      <vt:lpstr>GPIO Output Data Register (ODR)</vt:lpstr>
      <vt:lpstr>Light up the Red LED (PB.2)</vt:lpstr>
      <vt:lpstr>GPIO Initialization</vt:lpstr>
      <vt:lpstr>GPIO AFR:</vt:lpstr>
      <vt:lpstr>STEVAL Board Features:</vt:lpstr>
      <vt:lpstr>The Lab:</vt:lpstr>
      <vt:lpstr>The Lab: GPIOs</vt:lpstr>
      <vt:lpstr>Configuring Registers</vt:lpstr>
      <vt:lpstr>Configuring Registers in Code:</vt:lpstr>
      <vt:lpstr>Configuring Registers in Code:</vt:lpstr>
      <vt:lpstr>Things to do before 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zhu</cp:lastModifiedBy>
  <cp:revision>268</cp:revision>
  <dcterms:created xsi:type="dcterms:W3CDTF">2013-02-03T05:36:57Z</dcterms:created>
  <dcterms:modified xsi:type="dcterms:W3CDTF">2019-06-14T17:43:11Z</dcterms:modified>
</cp:coreProperties>
</file>