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70" r:id="rId9"/>
    <p:sldId id="260" r:id="rId10"/>
    <p:sldId id="266" r:id="rId11"/>
    <p:sldId id="267" r:id="rId12"/>
    <p:sldId id="272" r:id="rId13"/>
    <p:sldId id="273" r:id="rId14"/>
    <p:sldId id="27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35474-DE9A-49EE-A806-EA7C9DEA97D8}" type="slidenum">
              <a:rPr lang="en-US" sz="1200" smtClean="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757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6/13/2019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6/13/2019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</a:t>
            </a:r>
            <a:r>
              <a:rPr lang="en-US" sz="1400" b="1" dirty="0" smtClean="0">
                <a:latin typeface="Bookman Old Style (Headings)"/>
              </a:rPr>
              <a:t>Systems</a:t>
            </a:r>
            <a:endParaRPr lang="en-US" sz="1400" b="1" dirty="0">
              <a:latin typeface="Bookman Old Style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456" y="1828800"/>
            <a:ext cx="343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Lab 2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Serial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29139"/>
              </p:ext>
            </p:extLst>
          </p:nvPr>
        </p:nvGraphicFramePr>
        <p:xfrm>
          <a:off x="381000" y="1295400"/>
          <a:ext cx="8229600" cy="4959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USART_Write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USART_TypeDef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uint8_t * buffer,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nBytes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TXE is cleared by a write to the USART_DR register.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TXE is set by hardware when the content of the TDR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register has been transferred into the shift register.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for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nBytes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++) {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2762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// wait until TXE (TX empty) is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2762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// Writing USART_DR automatically clears the TXE flag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while (!(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USART_SR_TXE));  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-&gt;DR = (buffer[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] &amp; 0xFF);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while (!(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USART_SR_TC));     // wait until TC bit is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-&gt;SR &amp;= ~USART_SR_TC;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75579"/>
              </p:ext>
            </p:extLst>
          </p:nvPr>
        </p:nvGraphicFramePr>
        <p:xfrm>
          <a:off x="152400" y="1676400"/>
          <a:ext cx="9719094" cy="4155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USART_TypeDef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uint8_t * buffer,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uint8_t 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USART_SR_RXNE) { // Received 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buffer[*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-&gt;DR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// Reading USART_DR automatically clears the RXNE flag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)++;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if((*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&gt;=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BufferSize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= 0;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USART1_IRQHandler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(USART1, USART1_Buffer_Rx, &amp;Rx1_Counter);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USART2_IRQHandler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(USART2, USART2_Buffer_Rx, &amp;Rx2_Counter);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457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1600200"/>
            <a:ext cx="833407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DMA: </a:t>
            </a:r>
            <a:br>
              <a:rPr lang="en-US" dirty="0"/>
            </a:br>
            <a:r>
              <a:rPr lang="en-US" dirty="0"/>
              <a:t>Receiving &amp; Sending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8" y="1257300"/>
            <a:ext cx="8847823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DMA: </a:t>
            </a:r>
            <a:br>
              <a:rPr lang="en-US" dirty="0"/>
            </a:br>
            <a:r>
              <a:rPr lang="en-US" dirty="0"/>
              <a:t>Receiving &amp; Sending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0"/>
            <a:ext cx="879732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Asynchronous Receiver and Transmitter (UART)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UART is programmable.</a:t>
            </a:r>
          </a:p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Sender provides no clock signal to receivers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5544320" cy="18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USB to TTL serial cable, converts the UART port to a standard USB interface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33209"/>
            <a:ext cx="8738861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4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053840"/>
            <a:ext cx="8229600" cy="2118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Sender and receiver uses the same transmission speed</a:t>
            </a:r>
          </a:p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One start bit</a:t>
            </a:r>
          </a:p>
          <a:p>
            <a:pPr lvl="1"/>
            <a:r>
              <a:rPr lang="en-US" dirty="0"/>
              <a:t>Data (</a:t>
            </a:r>
            <a:r>
              <a:rPr lang="en-US" dirty="0" err="1"/>
              <a:t>LSB</a:t>
            </a:r>
            <a:r>
              <a:rPr lang="en-US" dirty="0"/>
              <a:t> first or </a:t>
            </a:r>
            <a:r>
              <a:rPr lang="en-US" dirty="0" err="1"/>
              <a:t>MSB</a:t>
            </a:r>
            <a:r>
              <a:rPr lang="en-US" dirty="0"/>
              <a:t>, and size of 7, 8, 9 bits)</a:t>
            </a:r>
          </a:p>
          <a:p>
            <a:pPr lvl="1"/>
            <a:r>
              <a:rPr lang="en-US" dirty="0"/>
              <a:t>Optional parity bit </a:t>
            </a:r>
          </a:p>
          <a:p>
            <a:pPr lvl="1"/>
            <a:r>
              <a:rPr lang="en-US" dirty="0"/>
              <a:t>One or two stop bit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0527" y="35052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Tolerate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 </a:t>
            </a:r>
            <a:r>
              <a:rPr lang="en-US" b="1" dirty="0"/>
              <a:t>clock shift during transmission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" y="1319213"/>
            <a:ext cx="8753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2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Historically used in telecommunication to represent the number of pulses physically transferred per second</a:t>
            </a:r>
          </a:p>
          <a:p>
            <a:r>
              <a:rPr lang="en-US" dirty="0"/>
              <a:t>In digital communication, baud rate is the number of bits physically transferred per second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Baud rate is 9600 </a:t>
            </a:r>
          </a:p>
          <a:p>
            <a:pPr lvl="1"/>
            <a:r>
              <a:rPr lang="en-US" dirty="0"/>
              <a:t>each frame: a start bit, 8 data bits, a stop bit, and no parity bit. </a:t>
            </a:r>
          </a:p>
          <a:p>
            <a:pPr lvl="1"/>
            <a:r>
              <a:rPr lang="en-US" dirty="0"/>
              <a:t>Transmission rate of actual data </a:t>
            </a:r>
          </a:p>
          <a:p>
            <a:pPr marL="274320" lvl="1" indent="0">
              <a:buNone/>
            </a:pPr>
            <a:r>
              <a:rPr lang="en-US" dirty="0"/>
              <a:t>      9600/8 = 1200 bytes/second</a:t>
            </a:r>
          </a:p>
          <a:p>
            <a:pPr marL="274320" lvl="1" indent="0">
              <a:buNone/>
            </a:pPr>
            <a:r>
              <a:rPr lang="en-US" dirty="0"/>
              <a:t>      9600/(1 + 8 + 1) = 960 bytes/second</a:t>
            </a:r>
          </a:p>
          <a:p>
            <a:pPr lvl="1"/>
            <a:r>
              <a:rPr lang="en-US" dirty="0"/>
              <a:t>The start and stop bits are the protocol overhead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800600"/>
            <a:ext cx="3810000" cy="190500"/>
            <a:chOff x="1143000" y="4800600"/>
            <a:chExt cx="3810000" cy="1905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43000" y="4800600"/>
              <a:ext cx="38100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219200" y="4800600"/>
              <a:ext cx="3733800" cy="190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8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i="1" dirty="0"/>
                  <a:t>OVER8 </a:t>
                </a:r>
                <a:r>
                  <a:rPr lang="en-US" dirty="0"/>
                  <a:t>is 0, then the signal is oversampled by 16, and 4 bits are used for the fractional part. 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OVER8</a:t>
                </a:r>
                <a:r>
                  <a:rPr lang="en-US" dirty="0"/>
                  <a:t> is 1, then the signal is oversampled by 8, and 3 bits are used. </a:t>
                </a:r>
              </a:p>
              <a:p>
                <a:r>
                  <a:rPr lang="en-US" dirty="0"/>
                  <a:t>If BRR is </a:t>
                </a:r>
                <a:r>
                  <a:rPr lang="en-US" b="1" dirty="0">
                    <a:latin typeface="Consolas" panose="020B0609020204030204" pitchFamily="49" charset="0"/>
                  </a:rPr>
                  <a:t>0x1BC</a:t>
                </a:r>
                <a:r>
                  <a:rPr lang="en-US" dirty="0"/>
                  <a:t> and </a:t>
                </a:r>
                <a:r>
                  <a:rPr lang="en-US" i="1" dirty="0"/>
                  <a:t>OVER8</a:t>
                </a:r>
                <a:r>
                  <a:rPr lang="en-US" dirty="0"/>
                  <a:t> is 0, then </a:t>
                </a:r>
                <a:r>
                  <a:rPr lang="en-US" b="1" dirty="0">
                    <a:latin typeface="Consolas" panose="020B0609020204030204" pitchFamily="49" charset="0"/>
                  </a:rPr>
                  <a:t>0x1B</a:t>
                </a:r>
                <a:r>
                  <a:rPr lang="en-US" dirty="0"/>
                  <a:t> is the integer part and </a:t>
                </a:r>
                <a:r>
                  <a:rPr lang="en-US" b="1" dirty="0">
                    <a:latin typeface="Consolas" panose="020B0609020204030204" pitchFamily="49" charset="0"/>
                  </a:rPr>
                  <a:t>0xC</a:t>
                </a:r>
                <a:r>
                  <a:rPr lang="en-US" dirty="0"/>
                  <a:t> is the fractional part.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𝑈𝑆𝐴𝑅𝑇𝐷𝑉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𝑥𝐶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=27+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=27.75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  <a:blipFill>
                <a:blip r:embed="rId2"/>
                <a:stretch>
                  <a:fillRect l="-667" t="-182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447800"/>
                <a:ext cx="6172200" cy="880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𝐵𝑎𝑢𝑑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𝑅𝑎𝑡𝑒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𝑃𝐶𝐿𝐾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8×(2−</m:t>
                          </m:r>
                          <m:r>
                            <a:rPr lang="en-US" sz="2400" i="1">
                              <a:latin typeface="Cambria Math"/>
                            </a:rPr>
                            <m:t>𝑂𝑉𝐸𝑅</m:t>
                          </m:r>
                          <m:r>
                            <a:rPr lang="en-US" sz="2400" i="1">
                              <a:latin typeface="Cambria Math"/>
                            </a:rPr>
                            <m:t>8)×</m:t>
                          </m:r>
                          <m:r>
                            <a:rPr lang="en-US" sz="2400" i="1">
                              <a:latin typeface="Cambria Math"/>
                            </a:rPr>
                            <m:t>𝑈𝑆𝐴𝑅𝑇𝐷𝐼𝑉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47800"/>
                <a:ext cx="6172200" cy="8809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processor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𝑃𝐶𝐿𝐾</m:t>
                        </m:r>
                      </m:sub>
                    </m:sSub>
                  </m:oMath>
                </a14:m>
                <a:r>
                  <a:rPr lang="en-US" dirty="0"/>
                  <a:t> is 16MHz, and the system is oversampled by 16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𝑂𝑉𝐸𝑅</m:t>
                    </m:r>
                    <m:r>
                      <a:rPr lang="en-US" i="1">
                        <a:latin typeface="Cambria Math"/>
                      </a:rPr>
                      <m:t>8=0</m:t>
                    </m:r>
                  </m:oMath>
                </a14:m>
                <a:r>
                  <a:rPr lang="en-US" dirty="0"/>
                  <a:t>),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𝑈𝑆𝐴𝑅𝑇𝐷𝐼𝑉</m:t>
                    </m:r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𝑃𝐶𝐿𝐾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8×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2−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𝑂𝑉𝐸𝑅</m:t>
                            </m:r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𝐵𝑎𝑢𝑑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𝑅𝑎𝑡𝑒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8×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2−0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×9600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104.1667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 </a:t>
                </a:r>
                <a:r>
                  <a:rPr lang="en-US" i="1" dirty="0"/>
                  <a:t>USARTDIV</a:t>
                </a:r>
                <a:r>
                  <a:rPr lang="en-US" dirty="0"/>
                  <a:t> is 104.1875, which is encoded as 0x683.</a:t>
                </a:r>
              </a:p>
              <a:p>
                <a:r>
                  <a:rPr lang="en-US" dirty="0"/>
                  <a:t>desired baud rate 9600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5257800"/>
                <a:ext cx="6400800" cy="934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𝐵𝑎𝑢𝑑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𝑅𝑎𝑡𝑒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8×(2−0)×</m:t>
                          </m:r>
                          <m:r>
                            <a:rPr lang="en-US" sz="2400">
                              <a:latin typeface="Cambria Math"/>
                            </a:rPr>
                            <m:t>104.1875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=9598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00800" cy="9341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8534400" cy="426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Even Parity</a:t>
            </a:r>
            <a:r>
              <a:rPr lang="en-US" sz="2400" dirty="0"/>
              <a:t>: total number of “1” bits in data and parity is even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Odd Parity</a:t>
            </a:r>
            <a:r>
              <a:rPr lang="en-US" sz="2400" dirty="0"/>
              <a:t>: total number of “1” bits in data and parity is odd</a:t>
            </a:r>
          </a:p>
          <a:p>
            <a:r>
              <a:rPr lang="en-US" sz="2400" dirty="0"/>
              <a:t>Example:  Data = 10101011 (five “1” bits)</a:t>
            </a:r>
          </a:p>
          <a:p>
            <a:pPr lvl="1"/>
            <a:r>
              <a:rPr lang="en-US" sz="2400" dirty="0"/>
              <a:t>The parity bit should be 0 for odd parity and 1 for even parity</a:t>
            </a:r>
          </a:p>
          <a:p>
            <a:r>
              <a:rPr lang="en-US" sz="2400" dirty="0"/>
              <a:t>This can detect single-bit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1494390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0x32 and 0x3C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492"/>
            <a:ext cx="8686800" cy="417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5791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 start bit, 1 stop bit, 8 data bits,  no parity,  baud rate = 9600</a:t>
            </a:r>
          </a:p>
        </p:txBody>
      </p:sp>
    </p:spTree>
    <p:extLst>
      <p:ext uri="{BB962C8B-B14F-4D97-AF65-F5344CB8AC3E}">
        <p14:creationId xmlns:p14="http://schemas.microsoft.com/office/powerpoint/2010/main" val="126858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1737</TotalTime>
  <Words>557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Bookman Old Style (Headings)</vt:lpstr>
      <vt:lpstr>宋体</vt:lpstr>
      <vt:lpstr>Bookman Old Style</vt:lpstr>
      <vt:lpstr>Calibri</vt:lpstr>
      <vt:lpstr>Cambria Math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Universal Asynchronous Receiver and Transmitter (UART)</vt:lpstr>
      <vt:lpstr>Connecting to PC</vt:lpstr>
      <vt:lpstr>Data Frame</vt:lpstr>
      <vt:lpstr>Baud Rate</vt:lpstr>
      <vt:lpstr>Baud Rate</vt:lpstr>
      <vt:lpstr>Baud Rate</vt:lpstr>
      <vt:lpstr>Error Detection</vt:lpstr>
      <vt:lpstr>Transmitting 0x32 and 0x3C</vt:lpstr>
      <vt:lpstr>Sending Data</vt:lpstr>
      <vt:lpstr>Receiving Data</vt:lpstr>
      <vt:lpstr>UART Interrupt:  Receiving Data</vt:lpstr>
      <vt:lpstr>UART Interrupt:  Receiving Data</vt:lpstr>
      <vt:lpstr>UART DMA:  Receiving &amp; Sending </vt:lpstr>
      <vt:lpstr>UART DMA:  Receiving &amp; Sending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67</cp:revision>
  <dcterms:created xsi:type="dcterms:W3CDTF">2013-04-23T04:23:51Z</dcterms:created>
  <dcterms:modified xsi:type="dcterms:W3CDTF">2019-06-13T16:47:05Z</dcterms:modified>
</cp:coreProperties>
</file>