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19" autoAdjust="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5166C-7A25-4630-8419-832FB4507348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E2E33-EA0D-4510-A036-6EEBE609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</a:t>
            </a:r>
            <a:r>
              <a:rPr lang="en-US" dirty="0" smtClean="0"/>
              <a:t>Probably should add an image here, and reduce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E2E33-EA0D-4510-A036-6EEBE6097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0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7DC9DE6-826B-4A6C-9759-9727F7A4C8A4}" type="datetime1">
              <a:rPr lang="en-US" smtClean="0"/>
              <a:pPr eaLnBrk="1" latinLnBrk="0" hangingPunct="1"/>
              <a:t>6/14/2019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CCC8B3A-6ACF-4AE2-A295-9BBDF78ED7C4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FFAC0F-7A79-48B1-A5E9-2F5B84B616A2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ABA55-0640-49C2-9E8B-1599F639B853}" type="datetime1">
              <a:rPr lang="en-US" smtClean="0"/>
              <a:pPr eaLnBrk="1" latinLnBrk="0" hangingPunct="1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98F1C1B1-EDDE-45C8-A2A2-4A961A39DF9A}" type="datetime1">
              <a:rPr lang="en-US" smtClean="0"/>
              <a:pPr eaLnBrk="1" latinLnBrk="0" hangingPunct="1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3342350-A61E-4F48-9707-EE8A702AA694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B447F2-E0CA-4130-85AA-BFC3483AB139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EA138-DBD4-450B-A9D1-B01324AEAB5C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61B014-4081-4FB9-83F2-2DB52CBD0692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AF425A6-F079-4943-AD17-9409ADEE8ED3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A807E7-FEB1-41B1-AF46-629DC5106AEA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AD326F9-B406-40A1-8BA9-93AD3284A530}" type="datetime1">
              <a:rPr lang="en-US" smtClean="0"/>
              <a:pPr eaLnBrk="1" latinLnBrk="0" hangingPunct="1"/>
              <a:t>6/14/2019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</a:t>
            </a:r>
            <a:r>
              <a:rPr lang="en-US" sz="1400" b="1" dirty="0" smtClean="0">
                <a:latin typeface="Bookman Old Style (Headings)"/>
              </a:rPr>
              <a:t>Systems</a:t>
            </a:r>
            <a:endParaRPr lang="en-US" sz="1400" b="1" dirty="0">
              <a:latin typeface="Bookman Old Style (Headings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4335" y="1828800"/>
            <a:ext cx="4665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smtClean="0">
                <a:solidFill>
                  <a:srgbClr val="C00000"/>
                </a:solidFill>
              </a:rPr>
              <a:t>Lab 4: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SPI: </a:t>
            </a:r>
            <a:r>
              <a:rPr lang="en-US" sz="2400" b="1" dirty="0" smtClean="0">
                <a:solidFill>
                  <a:srgbClr val="C00000"/>
                </a:solidFill>
              </a:rPr>
              <a:t>Serial </a:t>
            </a:r>
            <a:r>
              <a:rPr lang="en-US" sz="2400" b="1" dirty="0">
                <a:solidFill>
                  <a:srgbClr val="C00000"/>
                </a:solidFill>
              </a:rPr>
              <a:t>Peripheral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this lab, please download the STEVAL Drone application onto your Android smartphone</a:t>
            </a:r>
            <a:endParaRPr lang="en-US" dirty="0"/>
          </a:p>
          <a:p>
            <a:r>
              <a:rPr lang="en-US" dirty="0" smtClean="0"/>
              <a:t>The app is called ST BLE Drone and can be found on the Google Play Store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Instructions concerning the use and configuration of the app can be found in the lab handout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83083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 (</a:t>
            </a:r>
            <a:r>
              <a:rPr lang="en-US" dirty="0" err="1"/>
              <a:t>SPI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1364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Synchronous full-duplex communication </a:t>
            </a:r>
          </a:p>
          <a:p>
            <a:r>
              <a:rPr lang="en-US" sz="2400" dirty="0"/>
              <a:t>Can have multiple slave devices</a:t>
            </a:r>
          </a:p>
          <a:p>
            <a:r>
              <a:rPr lang="en-US" sz="2400" dirty="0"/>
              <a:t>No flow control or acknowledgment</a:t>
            </a:r>
          </a:p>
          <a:p>
            <a:r>
              <a:rPr lang="en-US" sz="2400" dirty="0"/>
              <a:t>Slave cannot communicate with slave directly.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48" y="2632842"/>
            <a:ext cx="6629400" cy="281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887920" y="5485331"/>
            <a:ext cx="2724807" cy="6758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SCLK</a:t>
            </a:r>
            <a:r>
              <a:rPr lang="en-US" sz="1800" dirty="0"/>
              <a:t>: serial clock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SS</a:t>
            </a:r>
            <a:r>
              <a:rPr lang="en-US" sz="1800" dirty="0"/>
              <a:t>: slave select (active low)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33748" y="5496376"/>
            <a:ext cx="2724807" cy="7520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MOSI</a:t>
            </a:r>
            <a:r>
              <a:rPr lang="en-US" sz="1800" dirty="0"/>
              <a:t>: master out slave 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MISO</a:t>
            </a:r>
            <a:r>
              <a:rPr lang="en-US" sz="1800" dirty="0"/>
              <a:t>: master in slave out</a:t>
            </a:r>
          </a:p>
        </p:txBody>
      </p:sp>
    </p:spTree>
    <p:extLst>
      <p:ext uri="{BB962C8B-B14F-4D97-AF65-F5344CB8AC3E}">
        <p14:creationId xmlns:p14="http://schemas.microsoft.com/office/powerpoint/2010/main" val="379199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7099" y="3886200"/>
            <a:ext cx="8229600" cy="1813560"/>
          </a:xfrm>
        </p:spPr>
        <p:txBody>
          <a:bodyPr>
            <a:normAutofit/>
          </a:bodyPr>
          <a:lstStyle/>
          <a:p>
            <a:r>
              <a:rPr lang="en-US" sz="2000" dirty="0"/>
              <a:t>Master has to provide clock to slave</a:t>
            </a:r>
          </a:p>
          <a:p>
            <a:r>
              <a:rPr lang="en-US" sz="2000" dirty="0"/>
              <a:t>Synchronous exchange: for each clock pulse, a bit is shifted out and another bit is shifted in at the same time. This process stops when all bits are swapped.</a:t>
            </a:r>
          </a:p>
          <a:p>
            <a:r>
              <a:rPr lang="en-US" sz="2000" dirty="0"/>
              <a:t>Only master can start the data transfer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6" y="1295400"/>
            <a:ext cx="865600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5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3" y="2057400"/>
            <a:ext cx="8804260" cy="249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52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Phase and Polarity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4738578"/>
            <a:ext cx="8686800" cy="1418381"/>
          </a:xfrm>
        </p:spPr>
        <p:txBody>
          <a:bodyPr>
            <a:noAutofit/>
          </a:bodyPr>
          <a:lstStyle/>
          <a:p>
            <a:r>
              <a:rPr lang="en-US" sz="1800" dirty="0" err="1"/>
              <a:t>CPOL</a:t>
            </a:r>
            <a:r>
              <a:rPr lang="en-US" sz="1800" dirty="0"/>
              <a:t> = 0  </a:t>
            </a:r>
            <a:r>
              <a:rPr lang="en-US" sz="1800" dirty="0">
                <a:latin typeface="Cambria Math"/>
                <a:ea typeface="Cambria Math"/>
              </a:rPr>
              <a:t>⟶ </a:t>
            </a:r>
            <a:r>
              <a:rPr lang="en-US" sz="1800" dirty="0" err="1"/>
              <a:t>SCLK</a:t>
            </a:r>
            <a:r>
              <a:rPr lang="en-US" sz="1800" dirty="0"/>
              <a:t> is pushed to low during idle. Otherwise, pulled to high during idle.</a:t>
            </a:r>
          </a:p>
          <a:p>
            <a:r>
              <a:rPr lang="en-US" sz="1800" dirty="0" err="1"/>
              <a:t>CPHA</a:t>
            </a:r>
            <a:r>
              <a:rPr lang="en-US" sz="1800" dirty="0"/>
              <a:t> = 0  </a:t>
            </a:r>
            <a:r>
              <a:rPr lang="en-US" sz="1800" dirty="0">
                <a:latin typeface="Cambria Math"/>
                <a:ea typeface="Cambria Math"/>
              </a:rPr>
              <a:t>⟶ </a:t>
            </a:r>
            <a:r>
              <a:rPr lang="en-US" sz="1800" dirty="0"/>
              <a:t>the first clock transition (either rising or falling) is the first data capture edge. Otherwise, the second clock transition is the first data capture edge.</a:t>
            </a:r>
          </a:p>
          <a:p>
            <a:r>
              <a:rPr lang="en-US" sz="1800" dirty="0"/>
              <a:t>Combination of </a:t>
            </a:r>
            <a:r>
              <a:rPr lang="en-US" sz="1800" dirty="0" err="1"/>
              <a:t>CPOL</a:t>
            </a:r>
            <a:r>
              <a:rPr lang="en-US" sz="1800" dirty="0"/>
              <a:t> and </a:t>
            </a:r>
            <a:r>
              <a:rPr lang="en-US" sz="1800" dirty="0" err="1"/>
              <a:t>CPHA</a:t>
            </a:r>
            <a:r>
              <a:rPr lang="en-US" sz="1800" dirty="0"/>
              <a:t> determines the clock edge for transmitting and receiving.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3CB0D-1702-4B94-A1C0-58D0DF3C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93" y="1172688"/>
            <a:ext cx="7692414" cy="35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8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28D4-1E2A-4965-8C80-A4FC181A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Phase and Polarity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902E4-32B8-4B6E-8E3D-390DC6D0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50E36-C0A9-46EE-8E8F-9D3AB302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124200"/>
            <a:ext cx="8610600" cy="3127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E34B2-1248-4887-862C-7AFDE27C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89621"/>
            <a:ext cx="4209842" cy="19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on the STEVAL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STEVAL uses SPI to communicate with its various sensors</a:t>
            </a:r>
          </a:p>
          <a:p>
            <a:r>
              <a:rPr lang="en-US" dirty="0" smtClean="0"/>
              <a:t>The STM32F4’s SPI2 interface is connected to the sensors according to the following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4" y="2972931"/>
            <a:ext cx="7443651" cy="32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6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STEVAL SPI Protocol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STEVAL has three sensors connected on one SPI interface</a:t>
            </a:r>
          </a:p>
          <a:p>
            <a:r>
              <a:rPr lang="en-US" dirty="0" smtClean="0"/>
              <a:t>SPI messages are broadcast to all three sensors simultaneously. Sensors only listen when their CS line is low.</a:t>
            </a:r>
          </a:p>
          <a:p>
            <a:r>
              <a:rPr lang="en-US" dirty="0" smtClean="0"/>
              <a:t>The MISO and MOSI lines are combined into a single SDA line</a:t>
            </a:r>
          </a:p>
          <a:p>
            <a:r>
              <a:rPr lang="en-US" dirty="0" smtClean="0"/>
              <a:t>Data is only received after a transmission asking for said data is completed, data can only move in one direction at a time</a:t>
            </a:r>
          </a:p>
          <a:p>
            <a:r>
              <a:rPr lang="en-US" dirty="0" smtClean="0"/>
              <a:t>The SPI transactions occur based on the SCLK line, driven by the STM32F4’s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objective of Lab 4 is to configure the SPI2 interface on the STM32F4 to receive data from the sensors</a:t>
            </a:r>
          </a:p>
          <a:p>
            <a:endParaRPr lang="en-US" dirty="0"/>
          </a:p>
          <a:p>
            <a:r>
              <a:rPr lang="en-US" dirty="0" smtClean="0"/>
              <a:t>Both the SPI interface and the associated GPIOs will need to be configured appropriately</a:t>
            </a:r>
          </a:p>
          <a:p>
            <a:endParaRPr lang="en-US" dirty="0"/>
          </a:p>
          <a:p>
            <a:r>
              <a:rPr lang="en-US" dirty="0" smtClean="0"/>
              <a:t>The output data will be checked using the STEVAL’s companion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65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1567</TotalTime>
  <Words>425</Words>
  <Application>Microsoft Office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Bookman Old Style (Headings)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Dr. Yifeng Zhu Electrical and Computer Engineering University of Maine</vt:lpstr>
      <vt:lpstr>Serial Peripheral Interface (SPI)</vt:lpstr>
      <vt:lpstr>Data Exchange</vt:lpstr>
      <vt:lpstr>Clock</vt:lpstr>
      <vt:lpstr>Clock Phase and Polarity</vt:lpstr>
      <vt:lpstr>Clock Phase and Polarity</vt:lpstr>
      <vt:lpstr>SPI on the STEVAL</vt:lpstr>
      <vt:lpstr>STEVAL SPI Protocol</vt:lpstr>
      <vt:lpstr>The Lab:</vt:lpstr>
      <vt:lpstr>Before the Lab: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88</cp:revision>
  <dcterms:created xsi:type="dcterms:W3CDTF">2013-04-23T04:23:51Z</dcterms:created>
  <dcterms:modified xsi:type="dcterms:W3CDTF">2019-06-14T20:09:01Z</dcterms:modified>
</cp:coreProperties>
</file>