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9" autoAdjust="0"/>
  </p:normalViewPr>
  <p:slideViewPr>
    <p:cSldViewPr>
      <p:cViewPr varScale="1">
        <p:scale>
          <a:sx n="79" d="100"/>
          <a:sy n="79" d="100"/>
        </p:scale>
        <p:origin x="108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5166C-7A25-4630-8419-832FB4507348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E2E33-EA0D-4510-A036-6EEBE609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7DC9DE6-826B-4A6C-9759-9727F7A4C8A4}" type="datetime1">
              <a:rPr lang="en-US" smtClean="0"/>
              <a:pPr eaLnBrk="1" latinLnBrk="0" hangingPunct="1"/>
              <a:t>6/14/2019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CCC8B3A-6ACF-4AE2-A295-9BBDF78ED7C4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FFAC0F-7A79-48B1-A5E9-2F5B84B616A2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ABA55-0640-49C2-9E8B-1599F639B853}" type="datetime1">
              <a:rPr lang="en-US" smtClean="0"/>
              <a:pPr eaLnBrk="1" latinLnBrk="0" hangingPunct="1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8F1C1B1-EDDE-45C8-A2A2-4A961A39DF9A}" type="datetime1">
              <a:rPr lang="en-US" smtClean="0"/>
              <a:pPr eaLnBrk="1" latinLnBrk="0" hangingPunct="1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3342350-A61E-4F48-9707-EE8A702AA694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B447F2-E0CA-4130-85AA-BFC3483AB139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EA138-DBD4-450B-A9D1-B01324AEAB5C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61B014-4081-4FB9-83F2-2DB52CBD0692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AF425A6-F079-4943-AD17-9409ADEE8ED3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A807E7-FEB1-41B1-AF46-629DC5106AEA}" type="datetime1">
              <a:rPr lang="en-US" smtClean="0"/>
              <a:pPr eaLnBrk="1" latinLnBrk="0" hangingPunct="1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AD326F9-B406-40A1-8BA9-93AD3284A530}" type="datetime1">
              <a:rPr lang="en-US" smtClean="0"/>
              <a:pPr eaLnBrk="1" latinLnBrk="0" hangingPunct="1"/>
              <a:t>6/14/2019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</a:t>
            </a:r>
            <a:r>
              <a:rPr lang="en-US" sz="1400" b="1" dirty="0" smtClean="0">
                <a:latin typeface="Bookman Old Style (Headings)"/>
              </a:rPr>
              <a:t>Systems</a:t>
            </a:r>
            <a:endParaRPr lang="en-US" sz="1400" b="1" dirty="0">
              <a:latin typeface="Bookman Old Style (Headings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5596" y="1828800"/>
            <a:ext cx="7083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Lab </a:t>
            </a:r>
            <a:r>
              <a:rPr lang="en-US" sz="2400" b="1" dirty="0" smtClean="0">
                <a:solidFill>
                  <a:srgbClr val="C00000"/>
                </a:solidFill>
              </a:rPr>
              <a:t>5: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AHRS: Attitude and Heading Reference System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AHRS Algorithm: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AHRS Algorithm produces output Euler Angles through the following method:</a:t>
            </a:r>
          </a:p>
          <a:p>
            <a:r>
              <a:rPr lang="en-US" dirty="0" smtClean="0"/>
              <a:t>The AHRS periodically samples data from the gyroscope and accelerometer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AHRS integrates the velocity and acceleration data, while accounting for error, to produce a position estimate in the form of quaternion</a:t>
            </a:r>
          </a:p>
          <a:p>
            <a:endParaRPr lang="en-US" dirty="0"/>
          </a:p>
          <a:p>
            <a:r>
              <a:rPr lang="en-US" dirty="0" smtClean="0"/>
              <a:t>The quaternion is converted to a set of Tait-Bryan angles and output to the PID Controller</a:t>
            </a:r>
          </a:p>
          <a:p>
            <a:endParaRPr lang="en-US" dirty="0"/>
          </a:p>
          <a:p>
            <a:r>
              <a:rPr lang="en-US" dirty="0" smtClean="0"/>
              <a:t>More information regarding the algorithm can also be found in the lab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goal of this lab is to demonstrate a basic understanding of the AHRS algorithm</a:t>
            </a:r>
          </a:p>
          <a:p>
            <a:endParaRPr lang="en-US" dirty="0"/>
          </a:p>
          <a:p>
            <a:r>
              <a:rPr lang="en-US" dirty="0" smtClean="0"/>
              <a:t>Code that performs the AHRS algorithm will be provided, and must be used to produce various outputs</a:t>
            </a:r>
          </a:p>
          <a:p>
            <a:endParaRPr lang="en-US" dirty="0"/>
          </a:p>
          <a:p>
            <a:r>
              <a:rPr lang="en-US" dirty="0" smtClean="0"/>
              <a:t>These outputs will be both verbally and graphically compared to determine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 Drone’s AHRS: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Attitude and Heading Reference System (AHRS) is used by the ST Drone to estimate its current position and orientation</a:t>
            </a:r>
          </a:p>
          <a:p>
            <a:endParaRPr lang="en-US" dirty="0"/>
          </a:p>
          <a:p>
            <a:r>
              <a:rPr lang="en-US" dirty="0" smtClean="0"/>
              <a:t>This information is used by the PID Controller alongside user input to determine the correct motor speeds for accurate flight control</a:t>
            </a:r>
          </a:p>
          <a:p>
            <a:endParaRPr lang="en-US" dirty="0"/>
          </a:p>
          <a:p>
            <a:r>
              <a:rPr lang="en-US" dirty="0" smtClean="0"/>
              <a:t>The sensors configured in the previous lab are used by the AHRS to produce position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 Drone’s AHRS: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Section 2, labelled in the below image, is the focus of this lab.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section takes sensor data from the drone as an input, and outputs an orientation in the form of the three aircraft principal axes. (Roll, Pitch, and Yaw)</a:t>
            </a:r>
            <a:endParaRPr lang="en-US" dirty="0"/>
          </a:p>
        </p:txBody>
      </p:sp>
      <p:pic>
        <p:nvPicPr>
          <p:cNvPr id="5" name="image3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2295207"/>
            <a:ext cx="5913120" cy="22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 Principal Axes: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Aircraft Principal Axes, Roll, Pitch, and Yaw, are used to represent the orientation of various aeronautical devices.</a:t>
            </a:r>
          </a:p>
          <a:p>
            <a:endParaRPr lang="en-US" dirty="0"/>
          </a:p>
          <a:p>
            <a:r>
              <a:rPr lang="en-US" dirty="0" smtClean="0"/>
              <a:t>Yaw, a rotation about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Z-axis, is represented by </a:t>
            </a:r>
            <a:r>
              <a:rPr lang="en-US" i="1" dirty="0" smtClean="0"/>
              <a:t>ψ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Pitch, a rotation about the</a:t>
            </a:r>
          </a:p>
          <a:p>
            <a:pPr marL="0" indent="0">
              <a:buNone/>
            </a:pPr>
            <a:r>
              <a:rPr lang="en-US" dirty="0" smtClean="0"/>
              <a:t>   Y-axis, is represented by </a:t>
            </a:r>
            <a:r>
              <a:rPr lang="en-US" i="1" dirty="0" smtClean="0"/>
              <a:t>θ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Roll, a rotation about the </a:t>
            </a:r>
          </a:p>
          <a:p>
            <a:pPr marL="0" indent="0">
              <a:buNone/>
            </a:pPr>
            <a:r>
              <a:rPr lang="en-US" dirty="0" smtClean="0"/>
              <a:t>   plane’s axis, is represented by </a:t>
            </a:r>
            <a:r>
              <a:rPr lang="en-US" i="1" dirty="0"/>
              <a:t>Ф</a:t>
            </a:r>
            <a:endParaRPr lang="en-US" dirty="0"/>
          </a:p>
        </p:txBody>
      </p:sp>
      <p:pic>
        <p:nvPicPr>
          <p:cNvPr id="6" name="Picture 5" descr="https://upload.wikimedia.org/wikipedia/en/thumb/3/30/Plane_with_ENU_embedded_axes.svg/1024px-Plane_with_ENU_embedded_axes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0"/>
            <a:ext cx="312420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52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Angles: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Aircraft Principal Angles are actually a special type of Euler Angles known as Tait-Bryan Angles</a:t>
            </a:r>
          </a:p>
          <a:p>
            <a:r>
              <a:rPr lang="en-US" dirty="0" smtClean="0"/>
              <a:t>Euler Angles are a commonly used method of representing orientation, as they can do so cleanly using only 3 variables.</a:t>
            </a:r>
            <a:endParaRPr lang="en-US" dirty="0"/>
          </a:p>
          <a:p>
            <a:r>
              <a:rPr lang="en-US" dirty="0" smtClean="0"/>
              <a:t>The three variables in a set of Euler Angles represent the amount of rotation around three axes.</a:t>
            </a:r>
            <a:endParaRPr lang="en-US" dirty="0"/>
          </a:p>
          <a:p>
            <a:r>
              <a:rPr lang="en-US" dirty="0" smtClean="0"/>
              <a:t>The axes that are rotated about differ depending on the type of Euler Angles used. Tait-Bryan Angles are one example of this.</a:t>
            </a:r>
          </a:p>
        </p:txBody>
      </p:sp>
    </p:spTree>
    <p:extLst>
      <p:ext uri="{BB962C8B-B14F-4D97-AF65-F5344CB8AC3E}">
        <p14:creationId xmlns:p14="http://schemas.microsoft.com/office/powerpoint/2010/main" val="172695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Tait-Bryan Rotation: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shown below, a Tait-Bryan orientation is reached through the following method.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First, the axes rotate about</a:t>
            </a:r>
          </a:p>
          <a:p>
            <a:pPr marL="0" indent="0">
              <a:buNone/>
            </a:pPr>
            <a:r>
              <a:rPr lang="en-US" dirty="0" smtClean="0"/>
              <a:t>   the Z-axis by angle </a:t>
            </a:r>
            <a:r>
              <a:rPr lang="en-US" i="1" dirty="0" smtClean="0"/>
              <a:t>ψ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Next, the axes rotate about </a:t>
            </a:r>
          </a:p>
          <a:p>
            <a:pPr marL="0" indent="0">
              <a:buNone/>
            </a:pPr>
            <a:r>
              <a:rPr lang="en-US" dirty="0" smtClean="0"/>
              <a:t>   the current Y-axis by </a:t>
            </a:r>
            <a:r>
              <a:rPr lang="en-US" i="1" dirty="0" smtClean="0"/>
              <a:t>θ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Finally, the axes rotate about</a:t>
            </a:r>
          </a:p>
          <a:p>
            <a:pPr marL="0" indent="0">
              <a:buNone/>
            </a:pPr>
            <a:r>
              <a:rPr lang="en-US" dirty="0" smtClean="0"/>
              <a:t>   the current X-axis by </a:t>
            </a:r>
            <a:r>
              <a:rPr lang="en-US" i="1" dirty="0"/>
              <a:t>Ф</a:t>
            </a:r>
            <a:endParaRPr lang="en-US" dirty="0" smtClean="0"/>
          </a:p>
        </p:txBody>
      </p:sp>
      <p:pic>
        <p:nvPicPr>
          <p:cNvPr id="6" name="Picture 5" descr="https://upload.wikimedia.org/wikipedia/commons/thumb/5/53/Taitbrianzyx.svg/1024px-Taitbrianzyx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43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Tait-Bryan Rotation: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can be seen, when comparing the previous two images, that the Aircraft Principal axes are indeed calculated using Tait-Bryan Angles</a:t>
            </a:r>
            <a:endParaRPr lang="en-US" dirty="0"/>
          </a:p>
        </p:txBody>
      </p:sp>
      <p:pic>
        <p:nvPicPr>
          <p:cNvPr id="5" name="Picture 4" descr="https://upload.wikimedia.org/wikipedia/commons/thumb/5/53/Taitbrianzyx.svg/1024px-Taitbrianzyx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3886200" cy="348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upload.wikimedia.org/wikipedia/en/thumb/3/30/Plane_with_ENU_embedded_axes.svg/1024px-Plane_with_ENU_embedded_axes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743200"/>
            <a:ext cx="3733801" cy="3735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30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you might have noticed in the original block diagram, before producing the output Euler Angles, the AHRS algorithm first produces a quaternion</a:t>
            </a:r>
          </a:p>
          <a:p>
            <a:endParaRPr lang="en-US" dirty="0"/>
          </a:p>
          <a:p>
            <a:r>
              <a:rPr lang="en-US" dirty="0" smtClean="0"/>
              <a:t>Quaternions are another method of representing an object’s orientation in 3D space</a:t>
            </a:r>
          </a:p>
          <a:p>
            <a:endParaRPr lang="en-US" dirty="0"/>
          </a:p>
          <a:p>
            <a:r>
              <a:rPr lang="en-US" dirty="0" smtClean="0"/>
              <a:t>Quaternions are a 4D vector where the first value represents the size of the rotation, and the other three represent the axis to rotate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2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last three values are essentially a 3D vector representing the axis to rotate about, with each value corresponding to the X, Y, and Z axes, respectively</a:t>
            </a:r>
          </a:p>
          <a:p>
            <a:endParaRPr lang="en-US" dirty="0"/>
          </a:p>
          <a:p>
            <a:r>
              <a:rPr lang="en-US" dirty="0" smtClean="0"/>
              <a:t>The mathematical representation of the quaternion allows for calculations to be quickly and easily performed, making it a favorite for projects with real-time constraints</a:t>
            </a:r>
          </a:p>
          <a:p>
            <a:endParaRPr lang="en-US" dirty="0"/>
          </a:p>
          <a:p>
            <a:r>
              <a:rPr lang="en-US" dirty="0" smtClean="0"/>
              <a:t>More information on the mathematical representation of quaternions can be found in the </a:t>
            </a:r>
            <a:r>
              <a:rPr lang="en-US" smtClean="0"/>
              <a:t>lab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36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1649</TotalTime>
  <Words>606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Bookman Old Style (Headings)</vt:lpstr>
      <vt:lpstr>Calibri</vt:lpstr>
      <vt:lpstr>Gill Sans MT</vt:lpstr>
      <vt:lpstr>Wingdings</vt:lpstr>
      <vt:lpstr>Wingdings 3</vt:lpstr>
      <vt:lpstr>Origin</vt:lpstr>
      <vt:lpstr>Dr. Yifeng Zhu Electrical and Computer Engineering University of Maine</vt:lpstr>
      <vt:lpstr>The ST Drone’s AHRS:</vt:lpstr>
      <vt:lpstr>The ST Drone’s AHRS:</vt:lpstr>
      <vt:lpstr>Aircraft Principal Axes:</vt:lpstr>
      <vt:lpstr>Euler Angles:</vt:lpstr>
      <vt:lpstr>Tait-Bryan Rotation:</vt:lpstr>
      <vt:lpstr>Tait-Bryan Rotation:</vt:lpstr>
      <vt:lpstr>Quaternions:</vt:lpstr>
      <vt:lpstr>Quaternions:</vt:lpstr>
      <vt:lpstr>The AHRS Algorithm:</vt:lpstr>
      <vt:lpstr>The Lab: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Sean</cp:lastModifiedBy>
  <cp:revision>93</cp:revision>
  <dcterms:created xsi:type="dcterms:W3CDTF">2013-04-23T04:23:51Z</dcterms:created>
  <dcterms:modified xsi:type="dcterms:W3CDTF">2019-06-14T16:39:10Z</dcterms:modified>
</cp:coreProperties>
</file>