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76" r:id="rId4"/>
    <p:sldId id="266" r:id="rId5"/>
    <p:sldId id="267" r:id="rId6"/>
    <p:sldId id="273" r:id="rId7"/>
    <p:sldId id="274" r:id="rId8"/>
    <p:sldId id="275" r:id="rId9"/>
    <p:sldId id="269" r:id="rId10"/>
    <p:sldId id="270" r:id="rId11"/>
    <p:sldId id="271" r:id="rId12"/>
    <p:sldId id="272" r:id="rId13"/>
    <p:sldId id="268" r:id="rId14"/>
    <p:sldId id="277" r:id="rId15"/>
    <p:sldId id="280" r:id="rId16"/>
    <p:sldId id="281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34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8FE6852-7C67-4752-A39B-5B44DF14E3E3}" type="datetime1">
              <a:rPr lang="en-US" smtClean="0"/>
              <a:t>7/2/2019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667747-BE6F-4FBA-9274-517C1ED42160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3643C4-EF6D-4F33-B388-7C50227CB506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923DFB-567E-4060-BCAD-50E249EFA8B7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A528E28-4753-498A-A3F0-D9018024B95E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8C043EA-394E-4A07-B27A-9E16745940BD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CDE0C7-26DA-4E8E-9E29-8FBEE71E3B4C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42101A-1AFE-4B18-916B-28396AF5AE97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D10DC9-E4D3-4836-A058-D74C00DCB5B2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B0406D-9E27-436F-B281-DD64A4160206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3FEE8F7-2E9F-43F0-8C11-7A4BC218631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DD40058-B873-49CB-9A8A-2D831C53B23F}" type="datetime1">
              <a:rPr lang="en-US" smtClean="0"/>
              <a:t>7/2/2019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6028" y="1828800"/>
            <a:ext cx="4333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Lab 7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Bluetooth Low Energy (BLE)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Controller Interface(HCI)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 and Controller Side</a:t>
            </a:r>
          </a:p>
          <a:p>
            <a:r>
              <a:rPr lang="en-US" dirty="0"/>
              <a:t>The host communicates via a serial interface SPI, UART, etc. To the HCI on the controller side. </a:t>
            </a:r>
          </a:p>
          <a:p>
            <a:r>
              <a:rPr lang="en-US" dirty="0"/>
              <a:t>Most of the HCI comes from Bluetooth low energy specifications.</a:t>
            </a:r>
          </a:p>
          <a:p>
            <a:r>
              <a:rPr lang="en-US" dirty="0"/>
              <a:t>On the controller side it can pull a line high signaling that it has a received a packet and will transmit it to the microcontroller. </a:t>
            </a:r>
          </a:p>
        </p:txBody>
      </p:sp>
    </p:spTree>
    <p:extLst>
      <p:ext uri="{BB962C8B-B14F-4D97-AF65-F5344CB8AC3E}">
        <p14:creationId xmlns:p14="http://schemas.microsoft.com/office/powerpoint/2010/main" val="144237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(LL)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handles packets of data, and interfaces with the physical layer, and in charge of establishing connections.</a:t>
            </a:r>
          </a:p>
          <a:p>
            <a:pPr lvl="2"/>
            <a:r>
              <a:rPr lang="en-US" dirty="0"/>
              <a:t>Information is exchanged via packets, No streaming is available </a:t>
            </a:r>
          </a:p>
          <a:p>
            <a:pPr lvl="2"/>
            <a:r>
              <a:rPr lang="en-US" dirty="0"/>
              <a:t>Advertising packets are used for find and connect to other devices or to broadcast data. Channels 37, 38 39.</a:t>
            </a:r>
          </a:p>
          <a:p>
            <a:pPr lvl="2"/>
            <a:r>
              <a:rPr lang="en-US" dirty="0"/>
              <a:t>Data Packets are used once a connection has been bade is established by master and slave. Channels 0 -36. The table below shows the Packet structure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3E9CFD-83CF-41C5-9924-2B1925BA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30637"/>
              </p:ext>
            </p:extLst>
          </p:nvPr>
        </p:nvGraphicFramePr>
        <p:xfrm>
          <a:off x="2362200" y="4705222"/>
          <a:ext cx="5410198" cy="1085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626">
                  <a:extLst>
                    <a:ext uri="{9D8B030D-6E8A-4147-A177-3AD203B41FA5}">
                      <a16:colId xmlns:a16="http://schemas.microsoft.com/office/drawing/2014/main" val="3894570697"/>
                    </a:ext>
                  </a:extLst>
                </a:gridCol>
                <a:gridCol w="771626">
                  <a:extLst>
                    <a:ext uri="{9D8B030D-6E8A-4147-A177-3AD203B41FA5}">
                      <a16:colId xmlns:a16="http://schemas.microsoft.com/office/drawing/2014/main" val="3354427873"/>
                    </a:ext>
                  </a:extLst>
                </a:gridCol>
                <a:gridCol w="771626">
                  <a:extLst>
                    <a:ext uri="{9D8B030D-6E8A-4147-A177-3AD203B41FA5}">
                      <a16:colId xmlns:a16="http://schemas.microsoft.com/office/drawing/2014/main" val="3653473914"/>
                    </a:ext>
                  </a:extLst>
                </a:gridCol>
                <a:gridCol w="771626">
                  <a:extLst>
                    <a:ext uri="{9D8B030D-6E8A-4147-A177-3AD203B41FA5}">
                      <a16:colId xmlns:a16="http://schemas.microsoft.com/office/drawing/2014/main" val="3324622505"/>
                    </a:ext>
                  </a:extLst>
                </a:gridCol>
                <a:gridCol w="771626">
                  <a:extLst>
                    <a:ext uri="{9D8B030D-6E8A-4147-A177-3AD203B41FA5}">
                      <a16:colId xmlns:a16="http://schemas.microsoft.com/office/drawing/2014/main" val="492653588"/>
                    </a:ext>
                  </a:extLst>
                </a:gridCol>
                <a:gridCol w="837398">
                  <a:extLst>
                    <a:ext uri="{9D8B030D-6E8A-4147-A177-3AD203B41FA5}">
                      <a16:colId xmlns:a16="http://schemas.microsoft.com/office/drawing/2014/main" val="1715480309"/>
                    </a:ext>
                  </a:extLst>
                </a:gridCol>
                <a:gridCol w="714670">
                  <a:extLst>
                    <a:ext uri="{9D8B030D-6E8A-4147-A177-3AD203B41FA5}">
                      <a16:colId xmlns:a16="http://schemas.microsoft.com/office/drawing/2014/main" val="2468507992"/>
                    </a:ext>
                  </a:extLst>
                </a:gridCol>
              </a:tblGrid>
              <a:tr h="5429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Bits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0-296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(37 Bytes)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320512"/>
                  </a:ext>
                </a:extLst>
              </a:tr>
              <a:tr h="5429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Contents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Preamble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 Address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Header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CRC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4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Layer(PHY)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Contains the analog communications circuity used for modulating and demodulating analog signals and transforming them into digital symbols.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9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BLE Stack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819A4-282F-484F-A550-F701546DE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3A04E-CB33-45FF-B597-0FDC4ABD6862}"/>
              </a:ext>
            </a:extLst>
          </p:cNvPr>
          <p:cNvPicPr/>
          <p:nvPr/>
        </p:nvPicPr>
        <p:blipFill rotWithShape="1">
          <a:blip r:embed="rId2"/>
          <a:srcRect r="1311"/>
          <a:stretch/>
        </p:blipFill>
        <p:spPr bwMode="auto">
          <a:xfrm>
            <a:off x="2438400" y="1319212"/>
            <a:ext cx="4267200" cy="5538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658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317C-F124-41F0-8BDA-6066E10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80F9C-392C-4922-B0C8-6728929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91657-8A47-4074-98C3-4C30F136705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3793726"/>
              </p:ext>
            </p:extLst>
          </p:nvPr>
        </p:nvGraphicFramePr>
        <p:xfrm>
          <a:off x="587766" y="3657600"/>
          <a:ext cx="8099034" cy="15674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30042">
                  <a:extLst>
                    <a:ext uri="{9D8B030D-6E8A-4147-A177-3AD203B41FA5}">
                      <a16:colId xmlns:a16="http://schemas.microsoft.com/office/drawing/2014/main" val="2953240292"/>
                    </a:ext>
                  </a:extLst>
                </a:gridCol>
                <a:gridCol w="180497">
                  <a:extLst>
                    <a:ext uri="{9D8B030D-6E8A-4147-A177-3AD203B41FA5}">
                      <a16:colId xmlns:a16="http://schemas.microsoft.com/office/drawing/2014/main" val="3915560656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845446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478431776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4045919566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3132971276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3481616324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4031733360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304475160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3172050325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2310729901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2377043080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2063540692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4007872018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2729550234"/>
                    </a:ext>
                  </a:extLst>
                </a:gridCol>
                <a:gridCol w="201164">
                  <a:extLst>
                    <a:ext uri="{9D8B030D-6E8A-4147-A177-3AD203B41FA5}">
                      <a16:colId xmlns:a16="http://schemas.microsoft.com/office/drawing/2014/main" val="3926593911"/>
                    </a:ext>
                  </a:extLst>
                </a:gridCol>
                <a:gridCol w="166030">
                  <a:extLst>
                    <a:ext uri="{9D8B030D-6E8A-4147-A177-3AD203B41FA5}">
                      <a16:colId xmlns:a16="http://schemas.microsoft.com/office/drawing/2014/main" val="4018020809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3245371564"/>
                    </a:ext>
                  </a:extLst>
                </a:gridCol>
                <a:gridCol w="184630">
                  <a:extLst>
                    <a:ext uri="{9D8B030D-6E8A-4147-A177-3AD203B41FA5}">
                      <a16:colId xmlns:a16="http://schemas.microsoft.com/office/drawing/2014/main" val="2139046622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1711713586"/>
                    </a:ext>
                  </a:extLst>
                </a:gridCol>
                <a:gridCol w="184630">
                  <a:extLst>
                    <a:ext uri="{9D8B030D-6E8A-4147-A177-3AD203B41FA5}">
                      <a16:colId xmlns:a16="http://schemas.microsoft.com/office/drawing/2014/main" val="1990512457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4195607703"/>
                    </a:ext>
                  </a:extLst>
                </a:gridCol>
                <a:gridCol w="198410">
                  <a:extLst>
                    <a:ext uri="{9D8B030D-6E8A-4147-A177-3AD203B41FA5}">
                      <a16:colId xmlns:a16="http://schemas.microsoft.com/office/drawing/2014/main" val="382338999"/>
                    </a:ext>
                  </a:extLst>
                </a:gridCol>
                <a:gridCol w="189452">
                  <a:extLst>
                    <a:ext uri="{9D8B030D-6E8A-4147-A177-3AD203B41FA5}">
                      <a16:colId xmlns:a16="http://schemas.microsoft.com/office/drawing/2014/main" val="4171069211"/>
                    </a:ext>
                  </a:extLst>
                </a:gridCol>
                <a:gridCol w="197719">
                  <a:extLst>
                    <a:ext uri="{9D8B030D-6E8A-4147-A177-3AD203B41FA5}">
                      <a16:colId xmlns:a16="http://schemas.microsoft.com/office/drawing/2014/main" val="2237400325"/>
                    </a:ext>
                  </a:extLst>
                </a:gridCol>
                <a:gridCol w="186009">
                  <a:extLst>
                    <a:ext uri="{9D8B030D-6E8A-4147-A177-3AD203B41FA5}">
                      <a16:colId xmlns:a16="http://schemas.microsoft.com/office/drawing/2014/main" val="635180150"/>
                    </a:ext>
                  </a:extLst>
                </a:gridCol>
                <a:gridCol w="198410">
                  <a:extLst>
                    <a:ext uri="{9D8B030D-6E8A-4147-A177-3AD203B41FA5}">
                      <a16:colId xmlns:a16="http://schemas.microsoft.com/office/drawing/2014/main" val="2584918713"/>
                    </a:ext>
                  </a:extLst>
                </a:gridCol>
                <a:gridCol w="198410">
                  <a:extLst>
                    <a:ext uri="{9D8B030D-6E8A-4147-A177-3AD203B41FA5}">
                      <a16:colId xmlns:a16="http://schemas.microsoft.com/office/drawing/2014/main" val="835096004"/>
                    </a:ext>
                  </a:extLst>
                </a:gridCol>
                <a:gridCol w="152941">
                  <a:extLst>
                    <a:ext uri="{9D8B030D-6E8A-4147-A177-3AD203B41FA5}">
                      <a16:colId xmlns:a16="http://schemas.microsoft.com/office/drawing/2014/main" val="1321639422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3910134853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739960092"/>
                    </a:ext>
                  </a:extLst>
                </a:gridCol>
                <a:gridCol w="183941">
                  <a:extLst>
                    <a:ext uri="{9D8B030D-6E8A-4147-A177-3AD203B41FA5}">
                      <a16:colId xmlns:a16="http://schemas.microsoft.com/office/drawing/2014/main" val="547209328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514900880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1693154766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970002197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2132012532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934821472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1164091077"/>
                    </a:ext>
                  </a:extLst>
                </a:gridCol>
                <a:gridCol w="183252">
                  <a:extLst>
                    <a:ext uri="{9D8B030D-6E8A-4147-A177-3AD203B41FA5}">
                      <a16:colId xmlns:a16="http://schemas.microsoft.com/office/drawing/2014/main" val="3469056944"/>
                    </a:ext>
                  </a:extLst>
                </a:gridCol>
                <a:gridCol w="160626">
                  <a:extLst>
                    <a:ext uri="{9D8B030D-6E8A-4147-A177-3AD203B41FA5}">
                      <a16:colId xmlns:a16="http://schemas.microsoft.com/office/drawing/2014/main" val="3922004561"/>
                    </a:ext>
                  </a:extLst>
                </a:gridCol>
              </a:tblGrid>
              <a:tr h="270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66308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Channel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0" dirty="0">
                          <a:effectLst/>
                        </a:rPr>
                        <a:t>181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26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34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57425"/>
                  </a:ext>
                </a:extLst>
              </a:tr>
              <a:tr h="10274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Frequency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2402MHz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2404MHz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2408MHz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2418MHz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2420MHz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2422MHz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2424MHz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2426MHz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2428MHz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2438MHz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2448MHz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2450MHz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2452MHz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2454MHz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2456MHz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2458MHz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2460MHz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2462MHz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2464MHz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2466MHz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2468MHz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2470MHz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2472MHz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2474MHz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2476MHz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2478MHz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2480MHz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/>
                </a:tc>
                <a:extLst>
                  <a:ext uri="{0D108BD9-81ED-4DB2-BD59-A6C34878D82A}">
                    <a16:rowId xmlns:a16="http://schemas.microsoft.com/office/drawing/2014/main" val="1660942209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7D1C69-C4F3-4ADF-AAF7-00BA2EDCADF2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Blue – Advertising Packets</a:t>
            </a:r>
          </a:p>
          <a:p>
            <a:r>
              <a:rPr lang="en-US" dirty="0"/>
              <a:t>Red – Data Packets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317C-F124-41F0-8BDA-6066E10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Bluetooth Drivers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80F9C-392C-4922-B0C8-6728929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7D1C69-C4F3-4ADF-AAF7-00BA2EDCADF2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Application Control Interface (ACI) replaces some of the HCI while implementing GATT, ATT, SM, and L2CAP.</a:t>
            </a:r>
          </a:p>
          <a:p>
            <a:r>
              <a:rPr lang="en-US" dirty="0"/>
              <a:t>This makes programming very easy using ACI commands that take care of HCI, GATT,  ATT, SM,  and L2CAP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61EDC-14AC-413E-A6FB-DECD2056DFB7}"/>
              </a:ext>
            </a:extLst>
          </p:cNvPr>
          <p:cNvPicPr/>
          <p:nvPr/>
        </p:nvPicPr>
        <p:blipFill rotWithShape="1">
          <a:blip r:embed="rId2"/>
          <a:srcRect b="10633"/>
          <a:stretch/>
        </p:blipFill>
        <p:spPr bwMode="auto">
          <a:xfrm>
            <a:off x="2057400" y="3048000"/>
            <a:ext cx="4800600" cy="3501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71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317C-F124-41F0-8BDA-6066E10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ACI functions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80F9C-392C-4922-B0C8-6728929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7D1C69-C4F3-4ADF-AAF7-00BA2EDCADF2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97CF434-4DC5-4639-BAF0-18A19C5F014F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b="1" dirty="0" err="1">
                <a:solidFill>
                  <a:schemeClr val="tx1"/>
                </a:solidFill>
              </a:rPr>
              <a:t>aci_hal_write_config_data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– sets up the public address</a:t>
            </a:r>
          </a:p>
          <a:p>
            <a:pPr lvl="1"/>
            <a:r>
              <a:rPr lang="en-US" sz="1500" b="1" dirty="0" err="1">
                <a:solidFill>
                  <a:schemeClr val="tx1"/>
                </a:solidFill>
              </a:rPr>
              <a:t>aci_gatt_init</a:t>
            </a:r>
            <a:r>
              <a:rPr lang="en-US" sz="1500" dirty="0">
                <a:solidFill>
                  <a:schemeClr val="tx1"/>
                </a:solidFill>
              </a:rPr>
              <a:t> - initializes the GATT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</a:rPr>
              <a:t>aci_gap_init_IDB05A1 </a:t>
            </a:r>
            <a:r>
              <a:rPr lang="en-US" sz="1500" dirty="0">
                <a:solidFill>
                  <a:schemeClr val="tx1"/>
                </a:solidFill>
              </a:rPr>
              <a:t>– initializes the GAP</a:t>
            </a:r>
          </a:p>
          <a:p>
            <a:pPr lvl="1"/>
            <a:r>
              <a:rPr lang="en-US" sz="1500" b="1" dirty="0" err="1">
                <a:solidFill>
                  <a:schemeClr val="tx1"/>
                </a:solidFill>
              </a:rPr>
              <a:t>aci_gap_set_auth_requirement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– GAP sets up authentication where you can change the pin/password for the device</a:t>
            </a:r>
          </a:p>
          <a:p>
            <a:pPr lvl="1"/>
            <a:r>
              <a:rPr lang="en-US" sz="1500" b="1" dirty="0" err="1">
                <a:solidFill>
                  <a:schemeClr val="tx1"/>
                </a:solidFill>
              </a:rPr>
              <a:t>aci_hal_set_tx_power_level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- Set output power level</a:t>
            </a:r>
          </a:p>
          <a:p>
            <a:pPr lvl="1"/>
            <a:r>
              <a:rPr lang="en-US" sz="1500" b="1" dirty="0">
                <a:solidFill>
                  <a:schemeClr val="tx1"/>
                </a:solidFill>
              </a:rPr>
              <a:t>Add_ConfigW2ST_Service/Add_ConsoleW2ST_Service/Add_HWServW2ST_Service – </a:t>
            </a:r>
            <a:r>
              <a:rPr lang="en-US" sz="1500" dirty="0">
                <a:solidFill>
                  <a:schemeClr val="tx1"/>
                </a:solidFill>
              </a:rPr>
              <a:t>Setup and initialize the different services name and UUID that data is going to be exchanged through</a:t>
            </a:r>
          </a:p>
          <a:p>
            <a:pPr lvl="1"/>
            <a:r>
              <a:rPr lang="en-US" sz="1500" b="1" dirty="0" err="1">
                <a:solidFill>
                  <a:schemeClr val="tx1"/>
                </a:solidFill>
              </a:rPr>
              <a:t>aci_gatt_update_char_value</a:t>
            </a:r>
            <a:r>
              <a:rPr lang="en-US" sz="1500" dirty="0">
                <a:solidFill>
                  <a:schemeClr val="tx1"/>
                </a:solidFill>
              </a:rPr>
              <a:t> – used to update data sent via Bluetooth, all data is associated with a handle that tells it which service and UUID to send it with.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9F786-4218-4C3A-813A-BCF185FD54F6}"/>
              </a:ext>
            </a:extLst>
          </p:cNvPr>
          <p:cNvPicPr/>
          <p:nvPr/>
        </p:nvPicPr>
        <p:blipFill rotWithShape="1">
          <a:blip r:embed="rId2"/>
          <a:srcRect b="10633"/>
          <a:stretch/>
        </p:blipFill>
        <p:spPr bwMode="auto">
          <a:xfrm>
            <a:off x="2362200" y="4267199"/>
            <a:ext cx="3581400" cy="2590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483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5E21-FDCB-483D-8FFE-0208D9C1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ACI functions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B4B80-FB74-4757-9BA8-656B1279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286A-60D5-4BDA-B656-5753AD34E1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566F-876A-4655-BF72-63C70CA2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0" y="1804987"/>
            <a:ext cx="840274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Bluetooth Classic vs Bluetooth Low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8793"/>
            <a:ext cx="8534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Power Consumption</a:t>
            </a:r>
          </a:p>
          <a:p>
            <a:pPr lvl="1"/>
            <a:r>
              <a:rPr lang="en-US" sz="2100" dirty="0"/>
              <a:t>Bluetooth classic has a higher power consumption due to a higher data rate</a:t>
            </a:r>
          </a:p>
          <a:p>
            <a:r>
              <a:rPr lang="en-US" sz="2400" dirty="0"/>
              <a:t>Applications </a:t>
            </a:r>
          </a:p>
          <a:p>
            <a:pPr lvl="1"/>
            <a:r>
              <a:rPr lang="en-US" sz="2100" dirty="0"/>
              <a:t>Bluetooth classic can stream data and BLE is best for periodic transfer of data </a:t>
            </a:r>
          </a:p>
          <a:p>
            <a:r>
              <a:rPr lang="en-US" sz="2400" dirty="0"/>
              <a:t>Simultaneous connections </a:t>
            </a:r>
          </a:p>
          <a:p>
            <a:pPr lvl="1"/>
            <a:r>
              <a:rPr lang="en-US" sz="2100" dirty="0"/>
              <a:t>BLE can establish up to 20 connections, </a:t>
            </a:r>
          </a:p>
          <a:p>
            <a:pPr lvl="1"/>
            <a:r>
              <a:rPr lang="en-US" sz="2100" dirty="0"/>
              <a:t>Bluetooth classic can only have 7 connections.</a:t>
            </a:r>
          </a:p>
          <a:p>
            <a:pPr marL="274320" lvl="1" indent="0">
              <a:buNone/>
            </a:pPr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17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Details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BLE transmits at 1Mbps </a:t>
            </a:r>
          </a:p>
          <a:p>
            <a:pPr lvl="0"/>
            <a:r>
              <a:rPr lang="en-US" dirty="0"/>
              <a:t>Has a range of 2 to 5 meters</a:t>
            </a:r>
          </a:p>
          <a:p>
            <a:pPr lvl="0"/>
            <a:r>
              <a:rPr lang="en-US" dirty="0"/>
              <a:t>BLE operates in the 2.4GHz – 2.48GHz range also known as the industrial, scientific, and medical (ISM) spectrum.</a:t>
            </a:r>
          </a:p>
          <a:p>
            <a:pPr lvl="0"/>
            <a:r>
              <a:rPr lang="en-US" dirty="0"/>
              <a:t>Streaming not available for BLE 4.1 so all data is sent via data packets </a:t>
            </a:r>
          </a:p>
          <a:p>
            <a:r>
              <a:rPr lang="en-US" dirty="0"/>
              <a:t>Data stored little </a:t>
            </a:r>
            <a:r>
              <a:rPr lang="en-US"/>
              <a:t>endian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8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BLE Stack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819A4-282F-484F-A550-F701546DE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3A04E-CB33-45FF-B597-0FDC4ABD6862}"/>
              </a:ext>
            </a:extLst>
          </p:cNvPr>
          <p:cNvPicPr/>
          <p:nvPr/>
        </p:nvPicPr>
        <p:blipFill rotWithShape="1">
          <a:blip r:embed="rId2"/>
          <a:srcRect r="1311"/>
          <a:stretch/>
        </p:blipFill>
        <p:spPr bwMode="auto">
          <a:xfrm>
            <a:off x="2438400" y="1319212"/>
            <a:ext cx="4267200" cy="5538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03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Access Profile (GAP)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GAP is in controls of advertising and connections. </a:t>
            </a:r>
          </a:p>
          <a:p>
            <a:pPr lvl="1"/>
            <a:r>
              <a:rPr lang="en-US" sz="2400" dirty="0"/>
              <a:t>This layer specifies how devices perform control procedures such as device discovery, connection.</a:t>
            </a:r>
          </a:p>
          <a:p>
            <a:pPr lvl="2"/>
            <a:r>
              <a:rPr lang="en-US" dirty="0"/>
              <a:t>Helps maintain a consistent and interoperable communication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9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Attribute Profile(GATT)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Defines how data is organized and exchanged between different applications.</a:t>
            </a:r>
          </a:p>
          <a:p>
            <a:pPr lvl="2"/>
            <a:r>
              <a:rPr lang="en-US" dirty="0"/>
              <a:t>Defines the way that services, characteristics, and descriptors can be defined and used. </a:t>
            </a:r>
          </a:p>
          <a:p>
            <a:pPr lvl="2"/>
            <a:r>
              <a:rPr lang="en-US" dirty="0"/>
              <a:t>Built on top of the ATT and 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Protocol (ATT)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allows the device to say what certain pieces of data are. </a:t>
            </a:r>
          </a:p>
          <a:p>
            <a:r>
              <a:rPr lang="en-US" dirty="0"/>
              <a:t>Each piece of data has an attribute type saying what it is and is defined by a 16 bit universally unique identifier (UUID).  </a:t>
            </a:r>
          </a:p>
          <a:p>
            <a:r>
              <a:rPr lang="en-US" dirty="0"/>
              <a:t>An example of an attribute is shown below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AB77B-7A39-4A5F-814C-E60825788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28627"/>
              </p:ext>
            </p:extLst>
          </p:nvPr>
        </p:nvGraphicFramePr>
        <p:xfrm>
          <a:off x="1603374" y="4495800"/>
          <a:ext cx="6550025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9658">
                  <a:extLst>
                    <a:ext uri="{9D8B030D-6E8A-4147-A177-3AD203B41FA5}">
                      <a16:colId xmlns:a16="http://schemas.microsoft.com/office/drawing/2014/main" val="1884533791"/>
                    </a:ext>
                  </a:extLst>
                </a:gridCol>
                <a:gridCol w="1702306">
                  <a:extLst>
                    <a:ext uri="{9D8B030D-6E8A-4147-A177-3AD203B41FA5}">
                      <a16:colId xmlns:a16="http://schemas.microsoft.com/office/drawing/2014/main" val="302709615"/>
                    </a:ext>
                  </a:extLst>
                </a:gridCol>
                <a:gridCol w="1700204">
                  <a:extLst>
                    <a:ext uri="{9D8B030D-6E8A-4147-A177-3AD203B41FA5}">
                      <a16:colId xmlns:a16="http://schemas.microsoft.com/office/drawing/2014/main" val="510563865"/>
                    </a:ext>
                  </a:extLst>
                </a:gridCol>
                <a:gridCol w="1637857">
                  <a:extLst>
                    <a:ext uri="{9D8B030D-6E8A-4147-A177-3AD203B41FA5}">
                      <a16:colId xmlns:a16="http://schemas.microsoft.com/office/drawing/2014/main" val="3726993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 handle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 type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 Value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 permissions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6456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0x008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“Battery voltage UUID”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“Battery Voltage Value”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“Read only, No authorization, No authentication”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22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Manager(SM)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Bluetooth low energy link layer supports encryption and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9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09F-2769-4946-9AA7-D828D49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Link Control and Adaptation Protocol (L2CAP)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449B-BC6A-4F28-94E4-E321D9B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1DE7-143D-41C7-8E02-FFA8DDBBAC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Takes multiple protocols and encapsulates them into the standard BLE packet format. </a:t>
            </a:r>
          </a:p>
          <a:p>
            <a:r>
              <a:rPr lang="en-US" dirty="0"/>
              <a:t>Takes long bits of data and separates them into the 37 bytes maximum payload size for BLE  for transmit and vise versa for receive.</a:t>
            </a:r>
          </a:p>
          <a:p>
            <a:r>
              <a:rPr lang="en-US" dirty="0"/>
              <a:t>In charge of routing the ATT and SM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</TotalTime>
  <Words>866</Words>
  <Application>Microsoft Office PowerPoint</Application>
  <PresentationFormat>On-screen Show (4:3)</PresentationFormat>
  <Paragraphs>227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Bookman Old Style</vt:lpstr>
      <vt:lpstr>Bookman Old Style (Headings)</vt:lpstr>
      <vt:lpstr>Calibri</vt:lpstr>
      <vt:lpstr>Cambria</vt:lpstr>
      <vt:lpstr>Gill Sans MT</vt:lpstr>
      <vt:lpstr>Wingdings</vt:lpstr>
      <vt:lpstr>Wingdings 3</vt:lpstr>
      <vt:lpstr>Origin</vt:lpstr>
      <vt:lpstr>Dr. Yifeng Zhu Electrical and Computer Engineering University of Maine</vt:lpstr>
      <vt:lpstr>Bluetooth Classic vs Bluetooth Low Energy</vt:lpstr>
      <vt:lpstr>BLE Details  </vt:lpstr>
      <vt:lpstr>BLE Stack</vt:lpstr>
      <vt:lpstr>Generic Access Profile (GAP) </vt:lpstr>
      <vt:lpstr>Generic Attribute Profile(GATT) </vt:lpstr>
      <vt:lpstr>Attribute Protocol (ATT)</vt:lpstr>
      <vt:lpstr>Security Manager(SM)</vt:lpstr>
      <vt:lpstr>Logical Link Control and Adaptation Protocol (L2CAP)</vt:lpstr>
      <vt:lpstr>Host Controller Interface(HCI)</vt:lpstr>
      <vt:lpstr>Link Layer (LL)</vt:lpstr>
      <vt:lpstr>Physical Layer(PHY)</vt:lpstr>
      <vt:lpstr>Standard BLE Stack</vt:lpstr>
      <vt:lpstr>Channels </vt:lpstr>
      <vt:lpstr>ST Bluetooth Drivers</vt:lpstr>
      <vt:lpstr>Basic ACI functions </vt:lpstr>
      <vt:lpstr>Example code using ACI functions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Steven Ferrarese</cp:lastModifiedBy>
  <cp:revision>285</cp:revision>
  <dcterms:created xsi:type="dcterms:W3CDTF">2013-02-03T05:36:57Z</dcterms:created>
  <dcterms:modified xsi:type="dcterms:W3CDTF">2019-07-02T17:27:29Z</dcterms:modified>
</cp:coreProperties>
</file>