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a2OmpTql3W2TKgAdnLx9NsTjC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DDFE37-8278-411E-9254-FB3EDE016CCE}">
  <a:tblStyle styleId="{19DDFE37-8278-411E-9254-FB3EDE016CC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DE7E7"/>
          </a:solidFill>
        </a:fill>
      </a:tcStyle>
    </a:wholeTbl>
    <a:band1H>
      <a:tcTxStyle/>
      <a:tcStyle>
        <a:tcBdr/>
        <a:fill>
          <a:solidFill>
            <a:srgbClr val="D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282" name="Google Shape;282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283" name="Google Shape;283;p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284" name="Google Shape;28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2" name="Google Shape;382;p2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383" name="Google Shape;383;p2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384" name="Google Shape;384;p2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385" name="Google Shape;385;p2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7" name="Google Shape;407;p2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408" name="Google Shape;408;p2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409" name="Google Shape;409;p2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410" name="Google Shape;410;p2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0" name="Google Shape;420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1" name="Google Shape;421;p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422" name="Google Shape;422;p2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423" name="Google Shape;423;p2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424" name="Google Shape;424;p2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2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448" name="Google Shape;448;p2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449" name="Google Shape;449;p2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450" name="Google Shape;450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1" name="Google Shape;461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462" name="Google Shape;462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463" name="Google Shape;463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464" name="Google Shape;464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4" name="Google Shape;474;p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475" name="Google Shape;475;p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476" name="Google Shape;476;p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477" name="Google Shape;477;p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6" name="Google Shape;486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7" name="Google Shape;487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Ingeniería de Software I </a:t>
            </a:r>
            <a:endParaRPr/>
          </a:p>
        </p:txBody>
      </p:sp>
      <p:sp>
        <p:nvSpPr>
          <p:cNvPr id="488" name="Google Shape;488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2013</a:t>
            </a:r>
            <a:endParaRPr/>
          </a:p>
        </p:txBody>
      </p:sp>
      <p:sp>
        <p:nvSpPr>
          <p:cNvPr id="489" name="Google Shape;489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Facultad de Informática UNLP</a:t>
            </a:r>
            <a:endParaRPr/>
          </a:p>
        </p:txBody>
      </p:sp>
      <p:sp>
        <p:nvSpPr>
          <p:cNvPr id="490" name="Google Shape;490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>
                <a:solidFill>
                  <a:srgbClr val="000000"/>
                </a:solidFill>
              </a:rPr>
              <a:t>19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para la venta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(sabiendo el modelo pero ajustando las medidas)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saco a medida (no sabiendo claramente el modelo)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-"/>
            </a:pPr>
            <a:r>
              <a:rPr lang="es-ES"/>
              <a:t>Cocer un traje (saco, chaleco, pantalón)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91" name="Google Shape;291;p1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292" name="Google Shape;292;p1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293" name="Google Shape;293;p1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294" name="Google Shape;294;p1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p3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p3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02" name="Google Shape;502;p3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03" name="Google Shape;503;p3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04" name="Google Shape;504;p3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p3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p3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16" name="Google Shape;516;p3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17" name="Google Shape;517;p3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18" name="Google Shape;518;p3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8" name="Google Shape;528;p1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9" name="Google Shape;529;p1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30" name="Google Shape;530;p1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31" name="Google Shape;531;p1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32" name="Google Shape;532;p1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1" name="Google Shape;541;p3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p33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43" name="Google Shape;543;p33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44" name="Google Shape;544;p33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45" name="Google Shape;545;p3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6" name="Google Shape;556;p3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57" name="Google Shape;557;p3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58" name="Google Shape;558;p3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59" name="Google Shape;559;p3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3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3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71" name="Google Shape;571;p3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72" name="Google Shape;572;p3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73" name="Google Shape;573;p3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3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85" name="Google Shape;585;p3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86" name="Google Shape;586;p3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587" name="Google Shape;587;p3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3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7" name="Google Shape;597;p3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598" name="Google Shape;598;p3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599" name="Google Shape;599;p3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00" name="Google Shape;600;p3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p3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p3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622" name="Google Shape;622;p3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623" name="Google Shape;623;p3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24" name="Google Shape;624;p3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4" name="Google Shape;634;p1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5" name="Google Shape;635;p12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636" name="Google Shape;636;p12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2013</a:t>
            </a:r>
            <a:endParaRPr/>
          </a:p>
        </p:txBody>
      </p:sp>
      <p:sp>
        <p:nvSpPr>
          <p:cNvPr id="637" name="Google Shape;637;p12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Facultad de Informática UNLP</a:t>
            </a:r>
            <a:endParaRPr/>
          </a:p>
        </p:txBody>
      </p:sp>
      <p:sp>
        <p:nvSpPr>
          <p:cNvPr id="638" name="Google Shape;638;p12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2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4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p43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3" name="Google Shape;35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30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31EA1E44-136C-7C8A-7775-B47B2B9CC70D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6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F68C87A1-A419-25CE-07C8-9387E340C4A6}"/>
              </a:ext>
            </a:extLst>
          </p:cNvPr>
          <p:cNvSpPr txBox="1">
            <a:spLocks/>
          </p:cNvSpPr>
          <p:nvPr userDrawn="1"/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928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56E9D513-CE0A-28F1-18EF-B61A37C9ACCD}"/>
              </a:ext>
            </a:extLst>
          </p:cNvPr>
          <p:cNvSpPr txBox="1">
            <a:spLocks/>
          </p:cNvSpPr>
          <p:nvPr userDrawn="1"/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1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D327A05B-3FBF-6C3B-03DC-24C6B1F1B610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88706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11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D1476121-9906-A6E0-2C1F-75C5C0607BD1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95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2716D7E6-DBE7-16DD-FC13-D3A7A5A14D49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35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6E55BA1F-E807-D148-CD7A-BAF47342A837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88706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8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AEF022FD-B2C0-D59D-AF08-2D3921C63E3E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89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747B80E1-B288-864A-26CF-55456D82ACE5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88706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98153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 userDrawn="1">
  <p:cSld name="1_Normal con fuente 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2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2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9" name="Google Shape;29;p132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0C92BBF5-B430-44CF-2D92-0142E5B97751}"/>
              </a:ext>
            </a:extLst>
          </p:cNvPr>
          <p:cNvSpPr txBox="1">
            <a:spLocks/>
          </p:cNvSpPr>
          <p:nvPr userDrawn="1"/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53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27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10879975" y="648025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85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10879975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65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 userDrawn="1"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s-AR"/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10876799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45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50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 userDrawn="1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36D6AE04-730D-8D96-8875-F8ADD0C2D273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55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27;p39">
            <a:extLst>
              <a:ext uri="{FF2B5EF4-FFF2-40B4-BE49-F238E27FC236}">
                <a16:creationId xmlns:a16="http://schemas.microsoft.com/office/drawing/2014/main" id="{8D9DC38F-EFB6-E1A9-1B2E-60071A6B4485}"/>
              </a:ext>
            </a:extLst>
          </p:cNvPr>
          <p:cNvSpPr txBox="1">
            <a:spLocks/>
          </p:cNvSpPr>
          <p:nvPr userDrawn="1"/>
        </p:nvSpPr>
        <p:spPr>
          <a:xfrm>
            <a:off x="10863454" y="649287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9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22384956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>
                <a:solidFill>
                  <a:schemeClr val="dk2"/>
                </a:solidFill>
              </a:rPr>
              <a:t>Ingeniería de Software I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7" name="Google Shape;287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75"/>
              </a:spcBef>
              <a:spcAft>
                <a:spcPts val="0"/>
              </a:spcAft>
              <a:buSzPts val="1700"/>
              <a:buNone/>
            </a:pPr>
            <a:r>
              <a:rPr lang="es-ES">
                <a:solidFill>
                  <a:schemeClr val="dk2"/>
                </a:solidFill>
              </a:rPr>
              <a:t>Modelos de Proceso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s-ES" sz="4400"/>
              <a:t>¿Qué es un modelo de proceso de software?</a:t>
            </a:r>
            <a:endParaRPr sz="4400"/>
          </a:p>
        </p:txBody>
      </p:sp>
      <p:sp>
        <p:nvSpPr>
          <p:cNvPr id="374" name="Google Shape;374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  <p:sp>
        <p:nvSpPr>
          <p:cNvPr id="375" name="Google Shape;375;p21"/>
          <p:cNvSpPr txBox="1">
            <a:spLocks noGrp="1"/>
          </p:cNvSpPr>
          <p:nvPr>
            <p:ph type="body" idx="4294967295"/>
          </p:nvPr>
        </p:nvSpPr>
        <p:spPr>
          <a:xfrm>
            <a:off x="6644547" y="6509538"/>
            <a:ext cx="3015646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Sommerville – Capítulo 1</a:t>
            </a:r>
            <a:endParaRPr dirty="0"/>
          </a:p>
        </p:txBody>
      </p:sp>
      <p:sp>
        <p:nvSpPr>
          <p:cNvPr id="376" name="Google Shape;376;p21"/>
          <p:cNvSpPr txBox="1">
            <a:spLocks noGrp="1"/>
          </p:cNvSpPr>
          <p:nvPr>
            <p:ph type="body" idx="4294967295"/>
          </p:nvPr>
        </p:nvSpPr>
        <p:spPr>
          <a:xfrm>
            <a:off x="391262" y="1735928"/>
            <a:ext cx="7155618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0" algn="just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sz="2800" b="0" u="none" strike="noStrike" dirty="0">
                <a:latin typeface="Calibri"/>
                <a:ea typeface="Calibri"/>
                <a:cs typeface="Calibri"/>
                <a:sym typeface="Calibri"/>
              </a:rPr>
              <a:t>Marco de referencia que contiene los procesos, las actividades y las tareas involucradas en el desarrollo, la explotación y el mantenimiento de un producto de software, abarcando la vida del sistema desde la definición de los requisitos hasta la finalización de su uso </a:t>
            </a:r>
          </a:p>
          <a:p>
            <a:pPr marL="101600" lvl="0" indent="0" algn="just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sz="2400" b="0" i="1" u="none" strike="noStrike" dirty="0">
                <a:latin typeface="Calibri"/>
                <a:ea typeface="Calibri"/>
                <a:cs typeface="Calibri"/>
                <a:sym typeface="Calibri"/>
              </a:rPr>
              <a:t>(norma ISO 12207-1) [ISO/IEC, 1995]</a:t>
            </a:r>
            <a:endParaRPr sz="2800" b="0" i="1" u="none" strike="noStrike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8" name="Google Shape;3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9494" y="2067782"/>
            <a:ext cx="3725839" cy="397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388" name="Google Shape;38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389" name="Google Shape;389;p22"/>
          <p:cNvSpPr txBox="1">
            <a:spLocks noGrp="1"/>
          </p:cNvSpPr>
          <p:nvPr>
            <p:ph type="body" idx="4294967295"/>
          </p:nvPr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Pfleeger</a:t>
            </a:r>
            <a:endParaRPr dirty="0"/>
          </a:p>
        </p:txBody>
      </p:sp>
      <p:sp>
        <p:nvSpPr>
          <p:cNvPr id="390" name="Google Shape;390;p22"/>
          <p:cNvSpPr txBox="1">
            <a:spLocks noGrp="1"/>
          </p:cNvSpPr>
          <p:nvPr>
            <p:ph type="body" idx="4294967295"/>
          </p:nvPr>
        </p:nvSpPr>
        <p:spPr>
          <a:xfrm>
            <a:off x="394643" y="1879276"/>
            <a:ext cx="903417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3200"/>
              <a:t>Características</a:t>
            </a:r>
            <a:endParaRPr/>
          </a:p>
          <a:p>
            <a:pPr marL="260604" lvl="1" indent="-793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Establece todas las actividades.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Utiliza recursos, está sujeto a restricciones y genera productos intermedios y finales.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Puede estar compuesto por subprocesos.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Cada actividad tiene entradas y salidas definidas.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Las actividades se organizan en una secuencia.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Existen principios que orientan sobre las metas de cada actividad.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160"/>
              <a:buFont typeface="Noto Sans Symbols"/>
              <a:buChar char="❑"/>
            </a:pPr>
            <a:r>
              <a:rPr lang="es-ES" sz="2400"/>
              <a:t>Las restricciones pueden aplicarse a una actividad, recurso o producto.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>
            <a:spLocks noGrp="1"/>
          </p:cNvSpPr>
          <p:nvPr>
            <p:ph type="title"/>
          </p:nvPr>
        </p:nvSpPr>
        <p:spPr>
          <a:xfrm>
            <a:off x="565636" y="563361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397" name="Google Shape;39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399" name="Google Shape;399;p23"/>
          <p:cNvSpPr txBox="1">
            <a:spLocks noGrp="1"/>
          </p:cNvSpPr>
          <p:nvPr>
            <p:ph type="body" idx="4294967295"/>
          </p:nvPr>
        </p:nvSpPr>
        <p:spPr>
          <a:xfrm>
            <a:off x="391904" y="1779149"/>
            <a:ext cx="11408191" cy="2462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ES" sz="2400" b="1" dirty="0"/>
              <a:t>Ciclo de vida </a:t>
            </a:r>
            <a:endParaRPr sz="2400" dirty="0"/>
          </a:p>
          <a:p>
            <a:pPr marL="3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Proceso que implica la construcción de un producto</a:t>
            </a:r>
            <a:endParaRPr sz="2000" dirty="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None/>
            </a:pPr>
            <a:r>
              <a:rPr lang="es-ES" sz="2400" b="1" dirty="0"/>
              <a:t>Ciclo de vida del Software</a:t>
            </a:r>
            <a:endParaRPr sz="2400" dirty="0"/>
          </a:p>
          <a:p>
            <a:pPr marL="3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Describe la vida del producto de software desde su concepción hasta su implementación, entrega, utilización y mantenimiento</a:t>
            </a:r>
            <a:endParaRPr sz="2000" dirty="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None/>
            </a:pPr>
            <a:r>
              <a:rPr lang="es-ES" sz="2400" b="1" dirty="0"/>
              <a:t>Modelos de proceso de software</a:t>
            </a:r>
            <a:endParaRPr sz="2400" dirty="0"/>
          </a:p>
          <a:p>
            <a:pPr marL="3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Es una representación abstracta de un proceso del software</a:t>
            </a:r>
            <a:endParaRPr dirty="0"/>
          </a:p>
          <a:p>
            <a:pPr marL="10160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1800" dirty="0"/>
          </a:p>
          <a:p>
            <a:pPr marL="130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sp>
        <p:nvSpPr>
          <p:cNvPr id="401" name="Google Shape;401;p23"/>
          <p:cNvSpPr txBox="1"/>
          <p:nvPr/>
        </p:nvSpPr>
        <p:spPr>
          <a:xfrm>
            <a:off x="5303911" y="5049670"/>
            <a:ext cx="307559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Términos Equivalentes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3"/>
          <p:cNvSpPr/>
          <p:nvPr/>
        </p:nvSpPr>
        <p:spPr>
          <a:xfrm>
            <a:off x="767408" y="4714226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proceso 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Paradigma de software          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del software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3"/>
          <p:cNvSpPr/>
          <p:nvPr/>
        </p:nvSpPr>
        <p:spPr>
          <a:xfrm>
            <a:off x="4871864" y="4688817"/>
            <a:ext cx="144016" cy="1091038"/>
          </a:xfrm>
          <a:prstGeom prst="rightBrace">
            <a:avLst>
              <a:gd name="adj1" fmla="val 8333"/>
              <a:gd name="adj2" fmla="val 50000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0800000" scaled="0"/>
          </a:gra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9;p22">
            <a:extLst>
              <a:ext uri="{FF2B5EF4-FFF2-40B4-BE49-F238E27FC236}">
                <a16:creationId xmlns:a16="http://schemas.microsoft.com/office/drawing/2014/main" id="{5C65F35C-AE30-50C8-6A09-5536CFA6FC3C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413" name="Google Shape;413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4294967295"/>
          </p:nvPr>
        </p:nvSpPr>
        <p:spPr>
          <a:xfrm>
            <a:off x="623391" y="1902579"/>
            <a:ext cx="10940251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prescriptivos</a:t>
            </a:r>
            <a:endParaRPr sz="2400" dirty="0"/>
          </a:p>
          <a:p>
            <a:pPr marL="3429" lvl="1" indent="0" algn="just" rtl="0">
              <a:lnSpc>
                <a:spcPct val="85000"/>
              </a:lnSpc>
              <a:spcBef>
                <a:spcPts val="10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Prescriben un conjunto de elementos del proceso: actividades del marco de trabajo, acciones de la ingeniería del software, tareas, aseguramiento de la calidad y mecanismos de control.</a:t>
            </a:r>
            <a:endParaRPr sz="2000" dirty="0"/>
          </a:p>
          <a:p>
            <a:pPr marL="3429" lvl="1" indent="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Cada modelo de proceso prescribe también un “flujo de trabajo”, es decir de qué forma los elementos del proceso se interrelacionan entre sí.</a:t>
            </a:r>
            <a:endParaRPr sz="2000" dirty="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400" dirty="0"/>
              <a:t>Modelos </a:t>
            </a:r>
            <a:r>
              <a:rPr lang="es-ES" sz="2400" b="1" dirty="0"/>
              <a:t>descriptivos</a:t>
            </a:r>
            <a:endParaRPr sz="2400" dirty="0"/>
          </a:p>
          <a:p>
            <a:pPr marL="3429" lvl="1" indent="0" algn="l" rtl="0">
              <a:lnSpc>
                <a:spcPct val="85000"/>
              </a:lnSpc>
              <a:spcBef>
                <a:spcPts val="10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r>
              <a:rPr lang="es-ES" sz="2400" dirty="0"/>
              <a:t>Descripción en la forma en que se realizan en la realidad.</a:t>
            </a:r>
            <a:endParaRPr sz="2000" dirty="0"/>
          </a:p>
          <a:p>
            <a:pPr marL="130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400" dirty="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2400" b="1" u="sng" dirty="0"/>
              <a:t>Ambos modelos deberían ser iguales</a:t>
            </a:r>
            <a:endParaRPr sz="2400" b="1" u="sng" dirty="0"/>
          </a:p>
          <a:p>
            <a:pPr marL="130429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400" dirty="0"/>
          </a:p>
        </p:txBody>
      </p:sp>
      <p:pic>
        <p:nvPicPr>
          <p:cNvPr id="417" name="Google Shape;417;p24" descr="http://3.bp.blogspot.com/-cbldCxriHvo/T9Q30nE9uXI/AAAAAAAAABU/g-b4B6XWS_0/s1600/pgr.png"/>
          <p:cNvPicPr preferRelativeResize="0"/>
          <p:nvPr/>
        </p:nvPicPr>
        <p:blipFill rotWithShape="1">
          <a:blip r:embed="rId3">
            <a:alphaModFix/>
          </a:blip>
          <a:srcRect t="24044"/>
          <a:stretch/>
        </p:blipFill>
        <p:spPr>
          <a:xfrm>
            <a:off x="8750620" y="3984215"/>
            <a:ext cx="2267744" cy="21328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C318C70C-5062-1F73-1F8B-20B37DAF8A1C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Proceso</a:t>
            </a:r>
            <a:endParaRPr sz="4400"/>
          </a:p>
        </p:txBody>
      </p:sp>
      <p:sp>
        <p:nvSpPr>
          <p:cNvPr id="427" name="Google Shape;42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429" name="Google Shape;429;p25"/>
          <p:cNvSpPr txBox="1">
            <a:spLocks noGrp="1"/>
          </p:cNvSpPr>
          <p:nvPr>
            <p:ph type="body" idx="4294967295"/>
          </p:nvPr>
        </p:nvSpPr>
        <p:spPr>
          <a:xfrm>
            <a:off x="476422" y="1592525"/>
            <a:ext cx="11326373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tradicionales</a:t>
            </a:r>
            <a:endParaRPr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Formados por un conjunto de fases o actividades en las que e no tienen en cuenta la naturaleza evolutiva del software</a:t>
            </a:r>
            <a:endParaRPr b="1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Clásico, lineal, secuencial o en cascada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en V</a:t>
            </a:r>
            <a:endParaRPr b="0" i="0" u="none" strike="noStrik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Basado en prototipos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Modelos evolutivos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modelos que se adaptan a la evolución que sufren los requisitos del sistema en función del tiempo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espiral 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Evolutivo</a:t>
            </a:r>
            <a:r>
              <a:rPr lang="es-E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</a:t>
            </a:r>
            <a:endParaRPr dirty="0"/>
          </a:p>
          <a:p>
            <a:pPr marL="101600" lvl="0" indent="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</a:pPr>
            <a:r>
              <a:rPr lang="es-ES" b="0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b="1" i="0" u="none" strike="noStrik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Procesos ágiles</a:t>
            </a:r>
            <a:endParaRPr dirty="0"/>
          </a:p>
        </p:txBody>
      </p:sp>
      <p:pic>
        <p:nvPicPr>
          <p:cNvPr id="431" name="Google Shape;431;p25" descr="http://www.360logica.com/wp-content/uploads/2012/12/Retail-Software-Testing1.jpg"/>
          <p:cNvPicPr preferRelativeResize="0"/>
          <p:nvPr/>
        </p:nvPicPr>
        <p:blipFill rotWithShape="1">
          <a:blip r:embed="rId3">
            <a:alphaModFix/>
          </a:blip>
          <a:srcRect l="16191" r="14507" b="3653"/>
          <a:stretch/>
        </p:blipFill>
        <p:spPr>
          <a:xfrm>
            <a:off x="9996463" y="2566701"/>
            <a:ext cx="1806332" cy="1653608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5"/>
          <p:cNvSpPr/>
          <p:nvPr/>
        </p:nvSpPr>
        <p:spPr>
          <a:xfrm>
            <a:off x="2323881" y="4810809"/>
            <a:ext cx="647114" cy="54864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3286511" y="5018880"/>
            <a:ext cx="17860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por fases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7BB60376-6B3B-1C02-716C-2E7D1EC66D05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</a:pPr>
            <a:r>
              <a:rPr lang="es-ES" sz="4400"/>
              <a:t>Modelo en cascada</a:t>
            </a:r>
            <a:endParaRPr/>
          </a:p>
        </p:txBody>
      </p:sp>
      <p:sp>
        <p:nvSpPr>
          <p:cNvPr id="439" name="Google Shape;439;p1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441" name="Google Shape;441;p127"/>
          <p:cNvSpPr txBox="1">
            <a:spLocks noGrp="1"/>
          </p:cNvSpPr>
          <p:nvPr>
            <p:ph type="body" idx="4294967295"/>
          </p:nvPr>
        </p:nvSpPr>
        <p:spPr>
          <a:xfrm>
            <a:off x="623394" y="2037758"/>
            <a:ext cx="6607402" cy="425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60629" lvl="1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80"/>
              <a:buFont typeface="Noto Sans Symbols"/>
              <a:buChar char="❑"/>
            </a:pPr>
            <a:r>
              <a:rPr lang="es-ES" sz="2400">
                <a:solidFill>
                  <a:srgbClr val="262626"/>
                </a:solidFill>
              </a:rPr>
              <a:t>Las etapas se representan cayendo en cascada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80"/>
              <a:buFont typeface="Noto Sans Symbols"/>
              <a:buChar char="❑"/>
            </a:pPr>
            <a:r>
              <a:rPr lang="es-ES" sz="2400">
                <a:solidFill>
                  <a:srgbClr val="262626"/>
                </a:solidFill>
              </a:rPr>
              <a:t>Cada etapa de desarrollo se debe completar antes que comience la siguiente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80"/>
              <a:buFont typeface="Noto Sans Symbols"/>
              <a:buChar char="❑"/>
            </a:pPr>
            <a:r>
              <a:rPr lang="es-ES" sz="2400">
                <a:solidFill>
                  <a:srgbClr val="262626"/>
                </a:solidFill>
              </a:rPr>
              <a:t>Útil para diagramar lo que se necesita hacer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80"/>
              <a:buFont typeface="Noto Sans Symbols"/>
              <a:buChar char="❑"/>
            </a:pPr>
            <a:r>
              <a:rPr lang="es-ES" sz="2400">
                <a:solidFill>
                  <a:srgbClr val="262626"/>
                </a:solidFill>
              </a:rPr>
              <a:t>Su simplicidad hace que sea fácil explicarlo a los clientes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208" y="2304186"/>
            <a:ext cx="5196381" cy="367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la realidad en comparación con cascada</a:t>
            </a:r>
            <a:endParaRPr sz="4400"/>
          </a:p>
        </p:txBody>
      </p:sp>
      <p:sp>
        <p:nvSpPr>
          <p:cNvPr id="453" name="Google Shape;453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  <p:sp>
        <p:nvSpPr>
          <p:cNvPr id="455" name="Google Shape;455;p27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284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60"/>
              <a:buFont typeface="Noto Sans Symbols"/>
              <a:buChar char="❑"/>
            </a:pPr>
            <a:r>
              <a:rPr lang="es-ES" sz="2400"/>
              <a:t>Modelo de la realidad (sin control entre las etapas)</a:t>
            </a:r>
            <a:endParaRPr sz="2400"/>
          </a:p>
        </p:txBody>
      </p:sp>
      <p:pic>
        <p:nvPicPr>
          <p:cNvPr id="457" name="Google Shape;457;p27"/>
          <p:cNvPicPr preferRelativeResize="0"/>
          <p:nvPr/>
        </p:nvPicPr>
        <p:blipFill rotWithShape="1">
          <a:blip r:embed="rId3">
            <a:alphaModFix/>
          </a:blip>
          <a:srcRect l="10203"/>
          <a:stretch/>
        </p:blipFill>
        <p:spPr>
          <a:xfrm rot="-5400000">
            <a:off x="4052800" y="1328984"/>
            <a:ext cx="3816424" cy="59766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FC3E6BD6-0120-068D-14D1-CCA6E3FFA001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</a:t>
            </a:r>
            <a:endParaRPr sz="4400"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469" name="Google Shape;469;p28"/>
          <p:cNvSpPr txBox="1">
            <a:spLocks noGrp="1"/>
          </p:cNvSpPr>
          <p:nvPr>
            <p:ph type="body" idx="4294967295"/>
          </p:nvPr>
        </p:nvSpPr>
        <p:spPr>
          <a:xfrm>
            <a:off x="168981" y="1778378"/>
            <a:ext cx="10034615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Dificultades:</a:t>
            </a:r>
            <a:endParaRPr sz="2000"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No existen resultados concretos hasta que todo esté terminado.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Las fallas más triviales se encuentran al comienzo del período de prueba y las más graves al final.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La eliminación de fallas suele ser extremadamente difícil durante las últimas etapas de prueba del sistema.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Deriva del mundo del hardware y presenta una visión de manufactura sobre el desarrollo de software.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La necesidad de pruebas aumenta exponencialmente durante las etapas finales.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"CONGELAR" una fase es poco realista.</a:t>
            </a:r>
            <a:endParaRPr dirty="0"/>
          </a:p>
          <a:p>
            <a:pPr marL="411480" lvl="2" indent="-4114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Noto Sans Symbols"/>
              <a:buChar char="❑"/>
            </a:pPr>
            <a:r>
              <a:rPr lang="es-ES" sz="2400" dirty="0"/>
              <a:t>Existen errores, cambios de parecer, cambios en el ambiente.</a:t>
            </a:r>
            <a:endParaRPr dirty="0"/>
          </a:p>
        </p:txBody>
      </p:sp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CDA886DD-9F31-B345-98A8-205D971BE2D3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9"/>
          <p:cNvPicPr preferRelativeResize="0"/>
          <p:nvPr/>
        </p:nvPicPr>
        <p:blipFill rotWithShape="1">
          <a:blip r:embed="rId3">
            <a:alphaModFix/>
          </a:blip>
          <a:srcRect l="13408" r="4178"/>
          <a:stretch>
            <a:fillRect/>
          </a:stretch>
        </p:blipFill>
        <p:spPr>
          <a:xfrm rot="-5400000">
            <a:off x="3653501" y="130566"/>
            <a:ext cx="4275002" cy="789312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cascada con prototipo</a:t>
            </a:r>
            <a:endParaRPr sz="4400"/>
          </a:p>
        </p:txBody>
      </p:sp>
      <p:sp>
        <p:nvSpPr>
          <p:cNvPr id="481" name="Google Shape;481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7518E3A3-15FF-0F6C-6D03-B2B466914E08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en V</a:t>
            </a:r>
            <a:endParaRPr sz="4400"/>
          </a:p>
        </p:txBody>
      </p:sp>
      <p:sp>
        <p:nvSpPr>
          <p:cNvPr id="495" name="Google Shape;495;p30"/>
          <p:cNvSpPr txBox="1">
            <a:spLocks noGrp="1"/>
          </p:cNvSpPr>
          <p:nvPr>
            <p:ph type="body" idx="4294967295"/>
          </p:nvPr>
        </p:nvSpPr>
        <p:spPr>
          <a:xfrm>
            <a:off x="192257" y="1772872"/>
            <a:ext cx="407542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9179" lvl="1" indent="-2857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20"/>
              <a:buFont typeface="Noto Sans Symbols"/>
              <a:buChar char="❑"/>
            </a:pPr>
            <a:r>
              <a:rPr lang="es-ES" dirty="0"/>
              <a:t>Demuestra cómo se </a:t>
            </a:r>
            <a:r>
              <a:rPr lang="es-ES" b="1" dirty="0"/>
              <a:t>relacionan las actividades de prueba </a:t>
            </a:r>
            <a:r>
              <a:rPr lang="es-ES" dirty="0"/>
              <a:t>con las de análisis y diseño.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20"/>
              <a:buFont typeface="Noto Sans Symbols"/>
              <a:buChar char="❑"/>
            </a:pPr>
            <a:r>
              <a:rPr lang="es-ES" dirty="0"/>
              <a:t>Sugiere que </a:t>
            </a:r>
            <a:r>
              <a:rPr lang="es-ES" b="1" dirty="0"/>
              <a:t>la prueba unitaria y de integración </a:t>
            </a:r>
            <a:r>
              <a:rPr lang="es-ES" dirty="0"/>
              <a:t>también sea utilizada para verificar el diseño del programa</a:t>
            </a:r>
            <a:endParaRPr dirty="0"/>
          </a:p>
          <a:p>
            <a:pPr marL="289179" lvl="1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20"/>
              <a:buFont typeface="Noto Sans Symbols"/>
              <a:buChar char="❑"/>
            </a:pPr>
            <a:r>
              <a:rPr lang="es-ES" b="1" dirty="0"/>
              <a:t>La vinculación entre los lados derecho e izquierdo </a:t>
            </a:r>
            <a:r>
              <a:rPr lang="es-ES" dirty="0"/>
              <a:t>implica que, si se encuentran problemas durante la verificación y validación, entonces el lado izquierdo de la V puede ser ejecutado nuevamente para solucionar el problema. </a:t>
            </a:r>
            <a:endParaRPr dirty="0"/>
          </a:p>
          <a:p>
            <a:pPr marL="403479" lvl="1" indent="-1828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20"/>
              <a:buFont typeface="Noto Sans Symbols"/>
              <a:buNone/>
            </a:pPr>
            <a:endParaRPr dirty="0"/>
          </a:p>
          <a:p>
            <a:pPr marL="403479" lvl="1" indent="-1828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20"/>
              <a:buFont typeface="Noto Sans Symbols"/>
              <a:buNone/>
            </a:pPr>
            <a:endParaRPr dirty="0"/>
          </a:p>
        </p:txBody>
      </p:sp>
      <p:pic>
        <p:nvPicPr>
          <p:cNvPr id="497" name="Google Shape;497;p30"/>
          <p:cNvPicPr preferRelativeResize="0"/>
          <p:nvPr/>
        </p:nvPicPr>
        <p:blipFill rotWithShape="1">
          <a:blip r:embed="rId3">
            <a:alphaModFix/>
          </a:blip>
          <a:srcRect t="2723" b="10425"/>
          <a:stretch>
            <a:fillRect/>
          </a:stretch>
        </p:blipFill>
        <p:spPr>
          <a:xfrm>
            <a:off x="5438273" y="1835564"/>
            <a:ext cx="6148326" cy="44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191F6C4A-04A4-7A9C-83B9-D5847FAF8645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Proceso</a:t>
            </a:r>
            <a:endParaRPr sz="4400"/>
          </a:p>
        </p:txBody>
      </p:sp>
      <p:sp>
        <p:nvSpPr>
          <p:cNvPr id="297" name="Google Shape;29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8425074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❑"/>
            </a:pPr>
            <a:r>
              <a:rPr lang="es-ES" sz="2800"/>
              <a:t>Cuando proveemos un servicio o creamos un producto, siempre seguimos una secuencia de pasos para realizar un conjunto de tareas.</a:t>
            </a:r>
            <a:endParaRPr sz="2800"/>
          </a:p>
          <a:p>
            <a:pPr marL="457200"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❑"/>
            </a:pPr>
            <a:r>
              <a:rPr lang="es-ES" sz="2800"/>
              <a:t>Las tareas son realizadas usualmente en el mismo orden.</a:t>
            </a:r>
            <a:endParaRPr sz="2800"/>
          </a:p>
          <a:p>
            <a:pPr marL="457200"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❑"/>
            </a:pPr>
            <a:r>
              <a:rPr lang="es-ES" sz="2800"/>
              <a:t>Por ejemplo, no se puede cocinar una torta antes de que todos los ingredientes sean mezclados.</a:t>
            </a:r>
            <a:endParaRPr sz="2800"/>
          </a:p>
          <a:p>
            <a:pPr marL="457200"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❑"/>
            </a:pPr>
            <a:r>
              <a:rPr lang="es-ES" sz="2800"/>
              <a:t>Se puede pensar que un “conjunto ordenado de tareas” como un proceso.</a:t>
            </a:r>
            <a:endParaRPr sz="2800"/>
          </a:p>
        </p:txBody>
      </p:sp>
      <p:pic>
        <p:nvPicPr>
          <p:cNvPr id="301" name="Google Shape;30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9266" y="16281"/>
            <a:ext cx="2836333" cy="283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1" descr="http://ossielniembrogarcia.files.wordpress.com/2014/05/slide-1-728.jpg"/>
          <p:cNvPicPr preferRelativeResize="0"/>
          <p:nvPr/>
        </p:nvPicPr>
        <p:blipFill rotWithShape="1">
          <a:blip r:embed="rId3">
            <a:alphaModFix/>
          </a:blip>
          <a:srcRect l="31499" t="36290" r="25924" b="20786"/>
          <a:stretch/>
        </p:blipFill>
        <p:spPr>
          <a:xfrm>
            <a:off x="5519992" y="4141929"/>
            <a:ext cx="2769056" cy="20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508" name="Google Shape;508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510" name="Google Shape;510;p31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/>
              <a:t>Un prototipo es un producto parcialmente desarrollado que permite que clientes y desarrolladores examinen algunos aspectos del sistema propuesto, y decidan si éste es adecuado o correcto para el producto terminado.</a:t>
            </a:r>
            <a:endParaRPr sz="160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400"/>
              <a:t>Esta es una alternativa de especificación para tratar mejor la incertidumbre, la ambigüedad y la volubilidad de los proyectos reales.</a:t>
            </a:r>
            <a:endParaRPr sz="1600"/>
          </a:p>
          <a:p>
            <a:pPr marL="260604" lvl="1" indent="-793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prototipos- Tipos</a:t>
            </a:r>
            <a:endParaRPr sz="4400"/>
          </a:p>
        </p:txBody>
      </p:sp>
      <p:sp>
        <p:nvSpPr>
          <p:cNvPr id="521" name="Google Shape;521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body" idx="4294967295"/>
          </p:nvPr>
        </p:nvSpPr>
        <p:spPr>
          <a:xfrm>
            <a:off x="167809" y="1791895"/>
            <a:ext cx="7682062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175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 b="1" dirty="0">
                <a:solidFill>
                  <a:schemeClr val="dk1"/>
                </a:solidFill>
              </a:rPr>
              <a:t>Evolutivos</a:t>
            </a:r>
            <a:endParaRPr dirty="0"/>
          </a:p>
          <a:p>
            <a:pPr marL="342900" lvl="2" indent="-342900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El objetivo es obtener el sistema a entregar.</a:t>
            </a:r>
            <a:endParaRPr dirty="0"/>
          </a:p>
          <a:p>
            <a:pPr marL="342900" lvl="3" indent="-342900">
              <a:lnSpc>
                <a:spcPct val="85000"/>
              </a:lnSpc>
              <a:spcBef>
                <a:spcPts val="45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Permite que todo el sistema o alguna de sus partes se construyan rápidamente para comprender o aclarar aspectos y asegurar que el desarrollador, el usuario y el cliente tengan una comprensión unificada tanto de lo que se necesita como de lo que se propone como solución</a:t>
            </a:r>
            <a:endParaRPr dirty="0"/>
          </a:p>
          <a:p>
            <a:pPr marL="0" lvl="3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2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 b="1" dirty="0">
                <a:solidFill>
                  <a:schemeClr val="dk1"/>
                </a:solidFill>
              </a:rPr>
              <a:t>Descartables </a:t>
            </a:r>
            <a:endParaRPr dirty="0"/>
          </a:p>
          <a:p>
            <a:pPr marL="215900" lvl="3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No tiene funcionalidad</a:t>
            </a:r>
            <a:endParaRPr dirty="0"/>
          </a:p>
          <a:p>
            <a:pPr marL="215900" lvl="3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dk1"/>
                </a:solidFill>
              </a:rPr>
              <a:t>Se utilizan herramientas de modelado </a:t>
            </a:r>
            <a:endParaRPr dirty="0">
              <a:solidFill>
                <a:schemeClr val="dk1"/>
              </a:solidFill>
            </a:endParaRPr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pic>
        <p:nvPicPr>
          <p:cNvPr id="525" name="Google Shape;52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83611" y="2065280"/>
            <a:ext cx="4208389" cy="36716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DF188A29-FD94-5484-2FD0-5A4A5246E5FB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535" name="Google Shape;535;p1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graphicFrame>
        <p:nvGraphicFramePr>
          <p:cNvPr id="538" name="Google Shape;538;p128"/>
          <p:cNvGraphicFramePr/>
          <p:nvPr>
            <p:extLst>
              <p:ext uri="{D42A27DB-BD31-4B8C-83A1-F6EECF244321}">
                <p14:modId xmlns:p14="http://schemas.microsoft.com/office/powerpoint/2010/main" val="2863452870"/>
              </p:ext>
            </p:extLst>
          </p:nvPr>
        </p:nvGraphicFramePr>
        <p:xfrm>
          <a:off x="1369250" y="2425554"/>
          <a:ext cx="9453500" cy="2659575"/>
        </p:xfrm>
        <a:graphic>
          <a:graphicData uri="http://schemas.openxmlformats.org/drawingml/2006/table">
            <a:tbl>
              <a:tblPr firstRow="1" bandRow="1">
                <a:noFill/>
                <a:tableStyleId>{19DDFE37-8278-411E-9254-FB3EDE016CCE}</a:tableStyleId>
              </a:tblPr>
              <a:tblGrid>
                <a:gridCol w="248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Descartable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Evolutivo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Enfoque de desarrollo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Rápido y sin rigor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Riguroso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Que construir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Solo las partes problemáticas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Primero las partes bien entendidas. Sobre una base sólida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Objetivo ultimo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/>
                        <a:t>Desecharlo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strike="noStrike" cap="none" dirty="0"/>
                        <a:t>Lograr el sistema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084346DF-23F2-30DE-57DF-C90D61CD1DC4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548" name="Google Shape;548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550" name="Google Shape;550;p33"/>
          <p:cNvSpPr txBox="1">
            <a:spLocks noGrp="1"/>
          </p:cNvSpPr>
          <p:nvPr>
            <p:ph type="body" idx="4294967295"/>
          </p:nvPr>
        </p:nvSpPr>
        <p:spPr>
          <a:xfrm>
            <a:off x="168981" y="1879276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 "/>
            </a:pPr>
            <a:r>
              <a:rPr lang="es-ES" sz="3200" dirty="0">
                <a:solidFill>
                  <a:schemeClr val="dk1"/>
                </a:solidFill>
              </a:rPr>
              <a:t>Proyectos candidatos</a:t>
            </a:r>
            <a:endParaRPr sz="2000" dirty="0"/>
          </a:p>
          <a:p>
            <a:pPr marL="27432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100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Usuarios que no examinarán los modelos abstractos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Usuarios que no determinarán sus requerimientos inicialmente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Sistemas con énfasis en los formatos de E/S más que en los detalles algorítmicos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Sistemas en los que haya que explorar aspectos técnicos</a:t>
            </a:r>
            <a:endParaRPr dirty="0"/>
          </a:p>
          <a:p>
            <a:pPr marL="411480" lvl="2" indent="-411480" algn="just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Si el usuario tiene dificultad al tratar con los modelos gráficos para modelar los requerimientos y el comportamiento</a:t>
            </a:r>
            <a:endParaRPr dirty="0"/>
          </a:p>
          <a:p>
            <a:pPr marL="411480" lvl="2" indent="-411480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Si se enfatiza el aspecto de la interfaz humana</a:t>
            </a:r>
            <a:endParaRPr dirty="0">
              <a:solidFill>
                <a:schemeClr val="dk1"/>
              </a:solidFill>
            </a:endParaRPr>
          </a:p>
          <a:p>
            <a:pPr marL="260604" lvl="1" indent="-1428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oto Sans Symbols"/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552" name="Google Shape;552;p33" descr="Diagrama del modelo de prototipos — Foto de Stock"/>
          <p:cNvPicPr preferRelativeResize="0"/>
          <p:nvPr/>
        </p:nvPicPr>
        <p:blipFill rotWithShape="1">
          <a:blip r:embed="rId3">
            <a:alphaModFix/>
          </a:blip>
          <a:srcRect l="3803" t="17707" r="4966" b="19219"/>
          <a:stretch/>
        </p:blipFill>
        <p:spPr>
          <a:xfrm>
            <a:off x="6511327" y="0"/>
            <a:ext cx="5504209" cy="1652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prototipos</a:t>
            </a:r>
            <a:endParaRPr sz="4400"/>
          </a:p>
        </p:txBody>
      </p:sp>
      <p:sp>
        <p:nvSpPr>
          <p:cNvPr id="562" name="Google Shape;56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564" name="Google Shape;564;p34"/>
          <p:cNvSpPr txBox="1">
            <a:spLocks noGrp="1"/>
          </p:cNvSpPr>
          <p:nvPr>
            <p:ph type="body" idx="4294967295"/>
          </p:nvPr>
        </p:nvSpPr>
        <p:spPr>
          <a:xfrm>
            <a:off x="628101" y="1836640"/>
            <a:ext cx="8460647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/>
              <a:t>Para asegurar el éxito: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Debe ser un sistema con el que se pueda experimentar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Debe ser comparativamente barato (&lt; 10%)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Debe desarrollarse rápidamente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Énfasis en la interfaz de usuario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Equipo de desarrollo reducido</a:t>
            </a:r>
            <a:endParaRPr sz="2800"/>
          </a:p>
          <a:p>
            <a:pPr marL="45720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240"/>
              <a:buFont typeface="Noto Sans Symbols"/>
              <a:buChar char="❑"/>
            </a:pPr>
            <a:r>
              <a:rPr lang="es-ES" sz="2800"/>
              <a:t>Herramientas y lenguajes adecuados</a:t>
            </a:r>
            <a:endParaRPr sz="2800"/>
          </a:p>
        </p:txBody>
      </p:sp>
      <p:pic>
        <p:nvPicPr>
          <p:cNvPr id="566" name="Google Shape;566;p34" descr="https://encrypted-tbn0.gstatic.com/images?q=tbn:ANd9GcQqHYDZHtQDC-2wqYA2np1cDOyY-0GeHbNTgBaPSTl4adMT9NG-U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5755" y="2223490"/>
            <a:ext cx="3937728" cy="2306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desarrollo por fases</a:t>
            </a:r>
            <a:endParaRPr sz="4400"/>
          </a:p>
        </p:txBody>
      </p:sp>
      <p:sp>
        <p:nvSpPr>
          <p:cNvPr id="576" name="Google Shape;576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578" name="Google Shape;578;p35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Se desarrolla el sistema de tal manera que puede ser entregado en piezas. Esto implica que existen dos sistemas funcionando en paralelo: el sistema operacional y el sistema en desarrollo. </a:t>
            </a:r>
            <a:endParaRPr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pic>
        <p:nvPicPr>
          <p:cNvPr id="580" name="Google Shape;580;p35" descr="figura3"/>
          <p:cNvPicPr preferRelativeResize="0"/>
          <p:nvPr/>
        </p:nvPicPr>
        <p:blipFill rotWithShape="1">
          <a:blip r:embed="rId3">
            <a:alphaModFix/>
          </a:blip>
          <a:srcRect t="2813" r="4043" b="20712"/>
          <a:stretch/>
        </p:blipFill>
        <p:spPr>
          <a:xfrm>
            <a:off x="2605402" y="3314016"/>
            <a:ext cx="7692149" cy="29509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EDA9B77C-5BCD-4F69-4F71-626CFF45B4C5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 de desarrollo por fases</a:t>
            </a:r>
            <a:endParaRPr sz="4400"/>
          </a:p>
        </p:txBody>
      </p:sp>
      <p:sp>
        <p:nvSpPr>
          <p:cNvPr id="590" name="Google Shape;590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592" name="Google Shape;592;p36"/>
          <p:cNvSpPr txBox="1">
            <a:spLocks noGrp="1"/>
          </p:cNvSpPr>
          <p:nvPr>
            <p:ph type="body" idx="4294967295"/>
          </p:nvPr>
        </p:nvSpPr>
        <p:spPr>
          <a:xfrm>
            <a:off x="222749" y="1792141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s-ES" sz="2800"/>
              <a:t>Tipos de modelos de desarrollo por fases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/>
              <a:t>Incremental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El sistema es particionado en subsistemas de acuerdo con su funcionalidad. Cada entrega agrega un subsistema.</a:t>
            </a:r>
            <a:endParaRPr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b="1"/>
              <a:t>Iterativo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/>
              <a:t>Entrega un sistema completo desde el principio y luego aumenta la funcionalidad de cada subsistema con las nuevas versiones.</a:t>
            </a:r>
            <a:endParaRPr/>
          </a:p>
          <a:p>
            <a:pPr marL="260604" lvl="1" indent="-793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F42AAFEC-E8F7-7369-17F2-74B5012222F5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Modelos de desarrollo por fases</a:t>
            </a:r>
            <a:endParaRPr sz="4400"/>
          </a:p>
        </p:txBody>
      </p:sp>
      <p:sp>
        <p:nvSpPr>
          <p:cNvPr id="603" name="Google Shape;603;p37"/>
          <p:cNvSpPr txBox="1">
            <a:spLocks noGrp="1"/>
          </p:cNvSpPr>
          <p:nvPr>
            <p:ph type="sldNum" idx="12"/>
          </p:nvPr>
        </p:nvSpPr>
        <p:spPr>
          <a:xfrm>
            <a:off x="8035195" y="270865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pic>
        <p:nvPicPr>
          <p:cNvPr id="607" name="Google Shape;607;p37"/>
          <p:cNvPicPr preferRelativeResize="0"/>
          <p:nvPr/>
        </p:nvPicPr>
        <p:blipFill rotWithShape="1">
          <a:blip r:embed="rId3">
            <a:alphaModFix/>
          </a:blip>
          <a:srcRect l="12928"/>
          <a:stretch/>
        </p:blipFill>
        <p:spPr>
          <a:xfrm rot="-5460000">
            <a:off x="3260944" y="54742"/>
            <a:ext cx="3385719" cy="75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37"/>
          <p:cNvSpPr txBox="1"/>
          <p:nvPr/>
        </p:nvSpPr>
        <p:spPr>
          <a:xfrm>
            <a:off x="1767196" y="3627383"/>
            <a:ext cx="20986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Inicial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4521756" y="177287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6849540" y="1772872"/>
            <a:ext cx="2201500" cy="369332"/>
          </a:xfrm>
          <a:prstGeom prst="rect">
            <a:avLst/>
          </a:prstGeom>
          <a:gradFill>
            <a:gsLst>
              <a:gs pos="0">
                <a:srgbClr val="97B594"/>
              </a:gs>
              <a:gs pos="50000">
                <a:srgbClr val="8FAE8C"/>
              </a:gs>
              <a:gs pos="100000">
                <a:srgbClr val="7F9D7B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Nueva Funcionalidad 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37"/>
          <p:cNvCxnSpPr/>
          <p:nvPr/>
        </p:nvCxnSpPr>
        <p:spPr>
          <a:xfrm flipH="1">
            <a:off x="5169828" y="2204920"/>
            <a:ext cx="504056" cy="6126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12" name="Google Shape;612;p37"/>
          <p:cNvCxnSpPr>
            <a:stCxn id="610" idx="2"/>
          </p:cNvCxnSpPr>
          <p:nvPr/>
        </p:nvCxnSpPr>
        <p:spPr>
          <a:xfrm flipH="1">
            <a:off x="6417590" y="2142204"/>
            <a:ext cx="1532700" cy="67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613" name="Google Shape;613;p37"/>
          <p:cNvSpPr/>
          <p:nvPr/>
        </p:nvSpPr>
        <p:spPr>
          <a:xfrm>
            <a:off x="1688988" y="4374778"/>
            <a:ext cx="216024" cy="936104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37"/>
          <p:cNvSpPr txBox="1"/>
          <p:nvPr/>
        </p:nvSpPr>
        <p:spPr>
          <a:xfrm>
            <a:off x="123277" y="4168374"/>
            <a:ext cx="1643919" cy="1200329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completo con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 básica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7114045" y="5301265"/>
            <a:ext cx="1920411" cy="646331"/>
          </a:xfrm>
          <a:prstGeom prst="rect">
            <a:avLst/>
          </a:prstGeom>
          <a:gradFill>
            <a:gsLst>
              <a:gs pos="0">
                <a:srgbClr val="878787"/>
              </a:gs>
              <a:gs pos="50000">
                <a:schemeClr val="accent4"/>
              </a:gs>
              <a:gs pos="100000">
                <a:srgbClr val="707070"/>
              </a:gs>
            </a:gsLst>
            <a:lin ang="27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completan funcionalidades</a:t>
            </a: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6" name="Google Shape;616;p37"/>
          <p:cNvCxnSpPr/>
          <p:nvPr/>
        </p:nvCxnSpPr>
        <p:spPr>
          <a:xfrm rot="10800000">
            <a:off x="4953804" y="4581184"/>
            <a:ext cx="2304256" cy="1008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17" name="Google Shape;617;p37"/>
          <p:cNvCxnSpPr/>
          <p:nvPr/>
        </p:nvCxnSpPr>
        <p:spPr>
          <a:xfrm rot="10800000">
            <a:off x="6321956" y="4797208"/>
            <a:ext cx="1224136" cy="50405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" name="Google Shape;389;p22">
            <a:extLst>
              <a:ext uri="{FF2B5EF4-FFF2-40B4-BE49-F238E27FC236}">
                <a16:creationId xmlns:a16="http://schemas.microsoft.com/office/drawing/2014/main" id="{67E23282-4D74-3EA2-B58D-537F179B420B}"/>
              </a:ext>
            </a:extLst>
          </p:cNvPr>
          <p:cNvSpPr txBox="1">
            <a:spLocks/>
          </p:cNvSpPr>
          <p:nvPr/>
        </p:nvSpPr>
        <p:spPr>
          <a:xfrm>
            <a:off x="6851396" y="6464380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 eaLnBrk="1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lnSpc>
                <a:spcPct val="85000"/>
              </a:lnSpc>
              <a:spcBef>
                <a:spcPts val="0"/>
              </a:spcBef>
              <a:buSzPts val="800"/>
              <a:buFont typeface="Calibri"/>
              <a:buNone/>
            </a:pPr>
            <a:r>
              <a:rPr lang="es-ES"/>
              <a:t>Pfleeger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8"/>
          <p:cNvSpPr txBox="1">
            <a:spLocks noGrp="1"/>
          </p:cNvSpPr>
          <p:nvPr>
            <p:ph type="body" idx="4294967295"/>
          </p:nvPr>
        </p:nvSpPr>
        <p:spPr>
          <a:xfrm>
            <a:off x="-40400" y="1798820"/>
            <a:ext cx="5301947" cy="451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6329" lvl="1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Combina las actividades de </a:t>
            </a:r>
            <a:r>
              <a:rPr lang="es-ES" sz="2000" b="1" dirty="0"/>
              <a:t>desarrollo con la gestión del riesgo </a:t>
            </a:r>
            <a:endParaRPr b="1"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Trata de mejorar los ciclos de vida clásicos y prototipos.</a:t>
            </a:r>
            <a:endParaRPr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Incorpora objetivos de calidad </a:t>
            </a:r>
            <a:endParaRPr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Elimina errores y alternativas no atractivas al comienzo</a:t>
            </a:r>
            <a:endParaRPr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Permite iteraciones, vuelta atrás y finalizaciones rápidas</a:t>
            </a:r>
            <a:endParaRPr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Cada ciclo empieza identificando:</a:t>
            </a:r>
            <a:endParaRPr dirty="0"/>
          </a:p>
          <a:p>
            <a:pPr marL="742950" lvl="3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❖"/>
            </a:pPr>
            <a:r>
              <a:rPr lang="es-ES" sz="1600" dirty="0"/>
              <a:t>Los objetivos de la porción correspondiente</a:t>
            </a:r>
            <a:endParaRPr dirty="0"/>
          </a:p>
          <a:p>
            <a:pPr marL="742950" lvl="3" indent="-2857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❖"/>
            </a:pPr>
            <a:r>
              <a:rPr lang="es-ES" sz="1600" dirty="0"/>
              <a:t>Las alternativas</a:t>
            </a:r>
            <a:endParaRPr dirty="0"/>
          </a:p>
          <a:p>
            <a:pPr marL="742950" lvl="3" indent="-285750">
              <a:lnSpc>
                <a:spcPct val="95000"/>
              </a:lnSpc>
              <a:spcBef>
                <a:spcPts val="450"/>
              </a:spcBef>
              <a:buClr>
                <a:srgbClr val="262626"/>
              </a:buClr>
              <a:buSzPts val="1600"/>
              <a:buFont typeface="Noto Sans Symbols"/>
              <a:buChar char="❖"/>
            </a:pPr>
            <a:r>
              <a:rPr lang="es-ES" sz="1600" dirty="0"/>
              <a:t>Restricciones</a:t>
            </a:r>
            <a:endParaRPr sz="1600" dirty="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Noto Sans Symbols"/>
              <a:buChar char="❑"/>
            </a:pPr>
            <a:r>
              <a:rPr lang="es-ES" sz="2000" dirty="0"/>
              <a:t>Cada ciclo se completa con una revisión que incluye todo el ciclo anterior y el plan para el siguiente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sp>
        <p:nvSpPr>
          <p:cNvPr id="3" name="Google Shape;640;p129">
            <a:extLst>
              <a:ext uri="{FF2B5EF4-FFF2-40B4-BE49-F238E27FC236}">
                <a16:creationId xmlns:a16="http://schemas.microsoft.com/office/drawing/2014/main" id="{7A95F5DA-8ED8-FCD0-47AF-569C71DAE370}"/>
              </a:ext>
            </a:extLst>
          </p:cNvPr>
          <p:cNvSpPr txBox="1">
            <a:spLocks/>
          </p:cNvSpPr>
          <p:nvPr/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accent1"/>
              </a:buClr>
              <a:buSzPts val="4400"/>
            </a:pPr>
            <a:r>
              <a:rPr lang="es-ES" sz="4400"/>
              <a:t>Modelo en espiral (Boehm)</a:t>
            </a:r>
            <a:endParaRPr lang="es-ES" sz="4400" dirty="0"/>
          </a:p>
        </p:txBody>
      </p:sp>
      <p:pic>
        <p:nvPicPr>
          <p:cNvPr id="4" name="Google Shape;644;p129">
            <a:extLst>
              <a:ext uri="{FF2B5EF4-FFF2-40B4-BE49-F238E27FC236}">
                <a16:creationId xmlns:a16="http://schemas.microsoft.com/office/drawing/2014/main" id="{461E7C0D-E8B6-BA27-DEB0-969A4D2C62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16" t="3733" r="7345" b="3901"/>
          <a:stretch>
            <a:fillRect/>
          </a:stretch>
        </p:blipFill>
        <p:spPr>
          <a:xfrm>
            <a:off x="6609347" y="1890272"/>
            <a:ext cx="4900832" cy="433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29"/>
          <p:cNvSpPr txBox="1">
            <a:spLocks noGrp="1"/>
          </p:cNvSpPr>
          <p:nvPr>
            <p:ph type="title"/>
          </p:nvPr>
        </p:nvSpPr>
        <p:spPr>
          <a:xfrm>
            <a:off x="118426" y="0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Modelo en espiral (Boehm)</a:t>
            </a:r>
            <a:endParaRPr sz="4400" dirty="0"/>
          </a:p>
        </p:txBody>
      </p:sp>
      <p:sp>
        <p:nvSpPr>
          <p:cNvPr id="641" name="Google Shape;641;p1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29</a:t>
            </a:fld>
            <a:endParaRPr/>
          </a:p>
        </p:txBody>
      </p:sp>
      <p:sp>
        <p:nvSpPr>
          <p:cNvPr id="642" name="Google Shape;642;p129"/>
          <p:cNvSpPr txBox="1">
            <a:spLocks noGrp="1"/>
          </p:cNvSpPr>
          <p:nvPr>
            <p:ph type="body" idx="4294967295"/>
          </p:nvPr>
        </p:nvSpPr>
        <p:spPr>
          <a:xfrm>
            <a:off x="118426" y="1898217"/>
            <a:ext cx="5908200" cy="45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r>
              <a:rPr lang="es-ES" sz="2400" dirty="0"/>
              <a:t>Cada ciclo en la espiral se divide en cuatro sectores: </a:t>
            </a:r>
            <a:endParaRPr dirty="0"/>
          </a:p>
          <a:p>
            <a:pPr marL="3429" lvl="1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20"/>
              <a:buNone/>
            </a:pPr>
            <a:endParaRPr sz="2400" dirty="0"/>
          </a:p>
          <a:p>
            <a:pPr marL="460629" lvl="1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Calibri"/>
              <a:buAutoNum type="arabicPeriod"/>
            </a:pPr>
            <a:r>
              <a:rPr lang="es-ES" sz="2400" i="1" dirty="0"/>
              <a:t>Establecimiento de objetivos.</a:t>
            </a:r>
            <a:r>
              <a:rPr lang="es-ES" sz="2400" dirty="0"/>
              <a:t> </a:t>
            </a:r>
            <a:r>
              <a:rPr lang="es-ES" sz="2000" dirty="0"/>
              <a:t>Se identifican restricciones, se traza un plan de gestión, se identifican riesgos</a:t>
            </a:r>
            <a:endParaRPr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Calibri"/>
              <a:buAutoNum type="arabicPeriod"/>
            </a:pPr>
            <a:r>
              <a:rPr lang="es-ES" sz="2400" i="1" dirty="0"/>
              <a:t>Valoración y reducción del riesgo. </a:t>
            </a:r>
            <a:r>
              <a:rPr lang="es-ES" sz="2000" dirty="0"/>
              <a:t>Se analiza cada riesgo identificado y se determinan acciones.</a:t>
            </a:r>
            <a:endParaRPr sz="2000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Calibri"/>
              <a:buAutoNum type="arabicPeriod"/>
            </a:pPr>
            <a:r>
              <a:rPr lang="es-ES" sz="2400" i="1" dirty="0"/>
              <a:t>Desarrollo y validación. </a:t>
            </a:r>
            <a:r>
              <a:rPr lang="es-ES" sz="2000" dirty="0"/>
              <a:t>Se determina el modelo de desarrollo.</a:t>
            </a:r>
            <a:endParaRPr sz="2400" i="1" dirty="0"/>
          </a:p>
          <a:p>
            <a:pPr marL="460629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Calibri"/>
              <a:buAutoNum type="arabicPeriod"/>
            </a:pPr>
            <a:r>
              <a:rPr lang="es-ES" sz="2400" i="1" dirty="0"/>
              <a:t>Planeación </a:t>
            </a:r>
            <a:r>
              <a:rPr lang="es-ES" sz="2000" i="1" dirty="0"/>
              <a:t>. </a:t>
            </a:r>
            <a:r>
              <a:rPr lang="es-ES" sz="2000" dirty="0"/>
              <a:t>El proyecto se revisa y se toman decisiones para la siguiente fase.</a:t>
            </a:r>
            <a:endParaRPr sz="2400" dirty="0"/>
          </a:p>
        </p:txBody>
      </p:sp>
      <p:pic>
        <p:nvPicPr>
          <p:cNvPr id="2" name="Google Shape;644;p129">
            <a:extLst>
              <a:ext uri="{FF2B5EF4-FFF2-40B4-BE49-F238E27FC236}">
                <a16:creationId xmlns:a16="http://schemas.microsoft.com/office/drawing/2014/main" id="{60028F6D-CC3E-F515-E20B-A28DEE0EA9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16" t="3733" r="7345" b="3901"/>
          <a:stretch>
            <a:fillRect/>
          </a:stretch>
        </p:blipFill>
        <p:spPr>
          <a:xfrm>
            <a:off x="6577264" y="1898217"/>
            <a:ext cx="4900832" cy="4331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¿Qué es un proceso de software?</a:t>
            </a:r>
            <a:endParaRPr sz="4400"/>
          </a:p>
        </p:txBody>
      </p:sp>
      <p:sp>
        <p:nvSpPr>
          <p:cNvPr id="308" name="Google Shape;308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body" idx="4294967295"/>
          </p:nvPr>
        </p:nvSpPr>
        <p:spPr>
          <a:xfrm>
            <a:off x="6836405" y="6440824"/>
            <a:ext cx="2971271" cy="37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Sommerville – Capítulo 2</a:t>
            </a:r>
            <a:endParaRPr dirty="0"/>
          </a:p>
        </p:txBody>
      </p:sp>
      <p:sp>
        <p:nvSpPr>
          <p:cNvPr id="310" name="Google Shape;310;p20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4480" lvl="0" indent="-284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Char char="❑"/>
            </a:pPr>
            <a:r>
              <a:rPr lang="es-ES" sz="2000"/>
              <a:t>Es un conjunto de actividades y resultados asociados que producen un producto de software.</a:t>
            </a:r>
            <a:endParaRPr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Noto Sans Symbols"/>
              <a:buNone/>
            </a:pPr>
            <a:endParaRPr sz="2000"/>
          </a:p>
        </p:txBody>
      </p:sp>
      <p:pic>
        <p:nvPicPr>
          <p:cNvPr id="312" name="Google Shape;312;p20" descr="http://blog.utm.edu.ec/maricelapinargote/files/2009/10/proceso-del-software1.png"/>
          <p:cNvPicPr preferRelativeResize="0"/>
          <p:nvPr/>
        </p:nvPicPr>
        <p:blipFill rotWithShape="1">
          <a:blip r:embed="rId3">
            <a:alphaModFix/>
          </a:blip>
          <a:srcRect l="3046" t="32594" r="-7644" b="405"/>
          <a:stretch/>
        </p:blipFill>
        <p:spPr>
          <a:xfrm>
            <a:off x="1372928" y="2473377"/>
            <a:ext cx="9043664" cy="35882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0"/>
          <p:cNvSpPr/>
          <p:nvPr/>
        </p:nvSpPr>
        <p:spPr>
          <a:xfrm>
            <a:off x="4452912" y="5445224"/>
            <a:ext cx="202928" cy="2160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0"/>
          <p:cNvSpPr/>
          <p:nvPr/>
        </p:nvSpPr>
        <p:spPr>
          <a:xfrm>
            <a:off x="8688288" y="5517232"/>
            <a:ext cx="202928" cy="1440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652" name="Google Shape;652;p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30</a:t>
            </a:fld>
            <a:endParaRPr/>
          </a:p>
        </p:txBody>
      </p:sp>
      <p:sp>
        <p:nvSpPr>
          <p:cNvPr id="654" name="Google Shape;654;p43"/>
          <p:cNvSpPr txBox="1">
            <a:spLocks noGrp="1"/>
          </p:cNvSpPr>
          <p:nvPr>
            <p:ph type="body" idx="4294967295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6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Libros Utilizados en la Teoría 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Sommerville, Capitulo 2 , Ingeniería de Software , Pearson 2011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>
                <a:solidFill>
                  <a:schemeClr val="dk1"/>
                </a:solidFill>
              </a:rPr>
              <a:t>Pressman, Capítulo 2, Ingeniería de Software Un enfoque práctico, Mc Graw Hill 2021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 "/>
            </a:pPr>
            <a:r>
              <a:rPr lang="es-ES" sz="2000" dirty="0" err="1">
                <a:solidFill>
                  <a:schemeClr val="dk1"/>
                </a:solidFill>
              </a:rPr>
              <a:t>Pfleeger</a:t>
            </a:r>
            <a:r>
              <a:rPr lang="es-ES" sz="2000" dirty="0">
                <a:solidFill>
                  <a:schemeClr val="dk1"/>
                </a:solidFill>
              </a:rPr>
              <a:t>, Capitulo 2 Software </a:t>
            </a:r>
            <a:r>
              <a:rPr lang="es-ES" sz="2000" dirty="0" err="1">
                <a:solidFill>
                  <a:schemeClr val="dk1"/>
                </a:solidFill>
              </a:rPr>
              <a:t>Enginnering</a:t>
            </a:r>
            <a:r>
              <a:rPr lang="es-ES" sz="2000" dirty="0">
                <a:solidFill>
                  <a:schemeClr val="dk1"/>
                </a:solidFill>
              </a:rPr>
              <a:t>. </a:t>
            </a:r>
            <a:r>
              <a:rPr lang="es-ES" sz="2000" dirty="0" err="1">
                <a:solidFill>
                  <a:schemeClr val="dk1"/>
                </a:solidFill>
              </a:rPr>
              <a:t>Theory</a:t>
            </a:r>
            <a:r>
              <a:rPr lang="es-ES" sz="2000" dirty="0">
                <a:solidFill>
                  <a:schemeClr val="dk1"/>
                </a:solidFill>
              </a:rPr>
              <a:t> and </a:t>
            </a:r>
            <a:r>
              <a:rPr lang="es-ES" sz="2000" dirty="0" err="1">
                <a:solidFill>
                  <a:schemeClr val="dk1"/>
                </a:solidFill>
              </a:rPr>
              <a:t>Practice</a:t>
            </a:r>
            <a:r>
              <a:rPr lang="es-ES" sz="2000" dirty="0">
                <a:solidFill>
                  <a:schemeClr val="dk1"/>
                </a:solidFill>
              </a:rPr>
              <a:t> . Prentice Hall 2010</a:t>
            </a:r>
            <a:endParaRPr dirty="0"/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260604" lvl="1" indent="-130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¿Qué es un proceso de software?</a:t>
            </a:r>
            <a:endParaRPr sz="4400"/>
          </a:p>
        </p:txBody>
      </p:sp>
      <p:sp>
        <p:nvSpPr>
          <p:cNvPr id="321" name="Google Shape;321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 dirty="0">
                <a:solidFill>
                  <a:schemeClr val="dk1"/>
                </a:solidFill>
              </a:rPr>
              <a:t>Actividades fundamentales de los procesos: </a:t>
            </a:r>
            <a:endParaRPr dirty="0"/>
          </a:p>
          <a:p>
            <a:pPr marL="68580" lvl="0" indent="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Especificación del software</a:t>
            </a:r>
            <a:endParaRPr dirty="0"/>
          </a:p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Desarrollo del software</a:t>
            </a:r>
            <a:endParaRPr dirty="0"/>
          </a:p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Validación del software</a:t>
            </a:r>
            <a:endParaRPr dirty="0"/>
          </a:p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Evolución del software</a:t>
            </a:r>
            <a:endParaRPr dirty="0"/>
          </a:p>
          <a:p>
            <a:pPr marL="260604" lvl="1" indent="-116204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23" name="Google Shape;3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6754" y="3222885"/>
            <a:ext cx="3121333" cy="2724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Actividades fundamentales de los procesos</a:t>
            </a:r>
            <a:endParaRPr sz="4400"/>
          </a:p>
        </p:txBody>
      </p:sp>
      <p:sp>
        <p:nvSpPr>
          <p:cNvPr id="330" name="Google Shape;330;p123"/>
          <p:cNvSpPr txBox="1">
            <a:spLocks noGrp="1"/>
          </p:cNvSpPr>
          <p:nvPr>
            <p:ph type="body" idx="1"/>
          </p:nvPr>
        </p:nvSpPr>
        <p:spPr>
          <a:xfrm>
            <a:off x="623391" y="1902581"/>
            <a:ext cx="5723237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❑"/>
            </a:pPr>
            <a:r>
              <a:rPr lang="es-ES" sz="2800" b="1" dirty="0">
                <a:solidFill>
                  <a:schemeClr val="dk1"/>
                </a:solidFill>
              </a:rPr>
              <a:t>Especificación del software</a:t>
            </a:r>
            <a:endParaRPr b="1" dirty="0"/>
          </a:p>
          <a:p>
            <a:pPr marL="346329" lvl="1" indent="-18288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3429" lvl="1" indent="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s-ES" sz="2800" dirty="0">
                <a:solidFill>
                  <a:schemeClr val="dk1"/>
                </a:solidFill>
              </a:rPr>
              <a:t>Consiste en el proceso de comprender y definir qué servicios se requieren del sistema, así como la identificación de las restricciones sobre la operación y desarrollo del sistema.</a:t>
            </a:r>
            <a:endParaRPr sz="2000" dirty="0"/>
          </a:p>
          <a:p>
            <a:pPr marL="3429" lvl="1" indent="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s-ES" sz="2800" dirty="0">
                <a:solidFill>
                  <a:schemeClr val="dk1"/>
                </a:solidFill>
              </a:rPr>
              <a:t>También llamada </a:t>
            </a:r>
            <a:r>
              <a:rPr lang="es-ES" sz="2800" i="1" dirty="0">
                <a:solidFill>
                  <a:schemeClr val="dk1"/>
                </a:solidFill>
              </a:rPr>
              <a:t>Ingeniería de Requerimientos. </a:t>
            </a:r>
            <a:endParaRPr sz="2800" i="1" dirty="0"/>
          </a:p>
          <a:p>
            <a:pPr marL="260604" lvl="1" indent="-116204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32" name="Google Shape;332;p123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6346629" y="2085984"/>
            <a:ext cx="5509149" cy="3336029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Actividades fundamentales de los procesos</a:t>
            </a:r>
            <a:endParaRPr sz="4400"/>
          </a:p>
        </p:txBody>
      </p:sp>
      <p:sp>
        <p:nvSpPr>
          <p:cNvPr id="339" name="Google Shape;339;p1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520"/>
              <a:buFont typeface="Noto Sans Symbols"/>
              <a:buChar char="❑"/>
            </a:pPr>
            <a:r>
              <a:rPr lang="es-ES" sz="2800" b="1" dirty="0">
                <a:solidFill>
                  <a:schemeClr val="dk1"/>
                </a:solidFill>
              </a:rPr>
              <a:t>Desarrollo del software</a:t>
            </a:r>
            <a:endParaRPr sz="2000" b="1" dirty="0"/>
          </a:p>
          <a:p>
            <a:pPr marL="0" indent="-310971"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Corresponde al proceso de convertir una especificación del sistema en un sistema ejecutable.</a:t>
            </a:r>
            <a:endParaRPr dirty="0"/>
          </a:p>
          <a:p>
            <a:pPr marL="0" indent="-310971">
              <a:spcBef>
                <a:spcPts val="199"/>
              </a:spcBef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Incluye los procesos de diseño y programación. </a:t>
            </a:r>
            <a:endParaRPr dirty="0"/>
          </a:p>
          <a:p>
            <a:pPr marL="0" indent="-310971">
              <a:spcBef>
                <a:spcPts val="199"/>
              </a:spcBef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Se crea una descripción de la estructura del software que se va a implementar, los modelos y estructuras de datos, las interfaces, etc.  </a:t>
            </a:r>
            <a:endParaRPr sz="2600" dirty="0">
              <a:solidFill>
                <a:schemeClr val="dk1"/>
              </a:solidFill>
            </a:endParaRPr>
          </a:p>
        </p:txBody>
      </p:sp>
      <p:pic>
        <p:nvPicPr>
          <p:cNvPr id="341" name="Google Shape;341;p124"/>
          <p:cNvPicPr preferRelativeResize="0"/>
          <p:nvPr/>
        </p:nvPicPr>
        <p:blipFill rotWithShape="1">
          <a:blip r:embed="rId3">
            <a:alphaModFix/>
          </a:blip>
          <a:srcRect l="15036" t="3326" r="6690" b="5691"/>
          <a:stretch/>
        </p:blipFill>
        <p:spPr>
          <a:xfrm>
            <a:off x="4457855" y="4393989"/>
            <a:ext cx="2124162" cy="18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Actividades fundamentales de los procesos</a:t>
            </a:r>
            <a:endParaRPr sz="4400"/>
          </a:p>
        </p:txBody>
      </p:sp>
      <p:sp>
        <p:nvSpPr>
          <p:cNvPr id="348" name="Google Shape;348;p1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b="1" dirty="0">
                <a:solidFill>
                  <a:schemeClr val="dk1"/>
                </a:solidFill>
              </a:rPr>
              <a:t>Validación del software</a:t>
            </a:r>
            <a:endParaRPr b="1" dirty="0"/>
          </a:p>
          <a:p>
            <a:pPr marL="0" indent="-310971">
              <a:spcBef>
                <a:spcPts val="199"/>
              </a:spcBef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Se realiza para mostrar que un sistema cumple tanto con sus especificaciones como con las expectativas del cliente.</a:t>
            </a:r>
            <a:endParaRPr dirty="0"/>
          </a:p>
          <a:p>
            <a:pPr marL="0" indent="-310971">
              <a:spcBef>
                <a:spcPts val="199"/>
              </a:spcBef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La prueba del sistema con datos de prueba simulados es una de las formas de validación. </a:t>
            </a:r>
            <a:endParaRPr dirty="0"/>
          </a:p>
          <a:p>
            <a:pPr marL="0" indent="-310971">
              <a:spcBef>
                <a:spcPts val="199"/>
              </a:spcBef>
              <a:buSzPts val="2400"/>
              <a:buNone/>
            </a:pPr>
            <a:r>
              <a:rPr lang="es-ES" sz="2600" dirty="0">
                <a:solidFill>
                  <a:schemeClr val="dk1"/>
                </a:solidFill>
              </a:rPr>
              <a:t>Pero tambien incluye inspecciones y revisiones en distintas etapas.</a:t>
            </a:r>
            <a:endParaRPr sz="2600" dirty="0">
              <a:solidFill>
                <a:schemeClr val="dk1"/>
              </a:solidFill>
            </a:endParaRPr>
          </a:p>
        </p:txBody>
      </p:sp>
      <p:pic>
        <p:nvPicPr>
          <p:cNvPr id="350" name="Google Shape;350;p125"/>
          <p:cNvPicPr preferRelativeResize="0"/>
          <p:nvPr/>
        </p:nvPicPr>
        <p:blipFill rotWithShape="1">
          <a:blip r:embed="rId3">
            <a:alphaModFix/>
          </a:blip>
          <a:srcRect b="1928"/>
          <a:stretch/>
        </p:blipFill>
        <p:spPr>
          <a:xfrm>
            <a:off x="9129286" y="4409768"/>
            <a:ext cx="2926080" cy="187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ES" sz="4400"/>
              <a:t>Actividades fundamentales de los procesos</a:t>
            </a:r>
            <a:endParaRPr sz="4400"/>
          </a:p>
        </p:txBody>
      </p:sp>
      <p:sp>
        <p:nvSpPr>
          <p:cNvPr id="357" name="Google Shape;357;p1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6329" lvl="1" indent="-34290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❑"/>
            </a:pPr>
            <a:r>
              <a:rPr lang="es-ES" sz="2400" b="1" dirty="0">
                <a:solidFill>
                  <a:schemeClr val="dk1"/>
                </a:solidFill>
              </a:rPr>
              <a:t>Evolución del software</a:t>
            </a:r>
            <a:endParaRPr dirty="0"/>
          </a:p>
          <a:p>
            <a:pPr marL="3429" lvl="1" indent="0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s-ES" sz="2400" dirty="0">
                <a:solidFill>
                  <a:schemeClr val="dk1"/>
                </a:solidFill>
              </a:rPr>
              <a:t>El mantenimiento es una actividad para tener en cuenta en el proceso de desarrollo de software. Eso implica también cambios y mejoras.</a:t>
            </a:r>
            <a:endParaRPr dirty="0"/>
          </a:p>
          <a:p>
            <a:pPr marL="260604" lvl="1" indent="-116204" algn="l" rtl="0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400"/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359" name="Google Shape;359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3733" y="3144594"/>
            <a:ext cx="4466010" cy="295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es-ES" sz="4400"/>
              <a:t>¿Qué es un modelo de proceso de software?</a:t>
            </a:r>
            <a:endParaRPr sz="4400"/>
          </a:p>
        </p:txBody>
      </p:sp>
      <p:sp>
        <p:nvSpPr>
          <p:cNvPr id="365" name="Google Shape;36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1"/>
          </p:nvPr>
        </p:nvSpPr>
        <p:spPr>
          <a:xfrm>
            <a:off x="623392" y="1902582"/>
            <a:ext cx="9793088" cy="165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2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Es una representación simplificada de un proceso de software que presenta una visión de ese proceso.</a:t>
            </a:r>
            <a:endParaRPr dirty="0"/>
          </a:p>
          <a:p>
            <a:pPr marL="259080" lvl="0" indent="-259080" algn="l" rtl="0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1872"/>
              <a:buFont typeface="Noto Sans Symbols"/>
              <a:buChar char="❑"/>
            </a:pPr>
            <a:r>
              <a:rPr lang="es-ES" sz="2400" dirty="0">
                <a:solidFill>
                  <a:schemeClr val="dk1"/>
                </a:solidFill>
              </a:rPr>
              <a:t>Estos modelos pueden incluir actividades que son partes de los procesos y productos de software, y el papel de las personas involucradas.</a:t>
            </a:r>
            <a:endParaRPr dirty="0"/>
          </a:p>
        </p:txBody>
      </p:sp>
      <p:pic>
        <p:nvPicPr>
          <p:cNvPr id="368" name="Google Shape;368;p4"/>
          <p:cNvPicPr preferRelativeResize="0"/>
          <p:nvPr/>
        </p:nvPicPr>
        <p:blipFill rotWithShape="1">
          <a:blip r:embed="rId3">
            <a:alphaModFix/>
          </a:blip>
          <a:srcRect l="2428" t="4505" r="2341" b="2521"/>
          <a:stretch>
            <a:fillRect/>
          </a:stretch>
        </p:blipFill>
        <p:spPr>
          <a:xfrm>
            <a:off x="7548010" y="3561347"/>
            <a:ext cx="4234376" cy="273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 (2)</Template>
  <TotalTime>83</TotalTime>
  <Words>1816</Words>
  <Application>Microsoft Office PowerPoint</Application>
  <PresentationFormat>Panorámica</PresentationFormat>
  <Paragraphs>304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Noto Sans Symbols</vt:lpstr>
      <vt:lpstr>Retrospección</vt:lpstr>
      <vt:lpstr>Ingeniería de Software I </vt:lpstr>
      <vt:lpstr>Proceso</vt:lpstr>
      <vt:lpstr>¿Qué es un proceso de software?</vt:lpstr>
      <vt:lpstr>¿Qué es un proceso de software?</vt:lpstr>
      <vt:lpstr>Actividades fundamentales de los procesos</vt:lpstr>
      <vt:lpstr>Actividades fundamentales de los procesos</vt:lpstr>
      <vt:lpstr>Actividades fundamentales de los procesos</vt:lpstr>
      <vt:lpstr>Actividades fundamentales de los procesos</vt:lpstr>
      <vt:lpstr>¿Qué es un modelo de proceso de software?</vt:lpstr>
      <vt:lpstr>¿Qué es un modelo de proceso de software?</vt:lpstr>
      <vt:lpstr>Modelos de Proceso</vt:lpstr>
      <vt:lpstr>Modelos de Proceso</vt:lpstr>
      <vt:lpstr>Modelos de Proceso</vt:lpstr>
      <vt:lpstr>Modelos de Proceso</vt:lpstr>
      <vt:lpstr>Modelo en cascada</vt:lpstr>
      <vt:lpstr>Modelo de la realidad en comparación con cascada</vt:lpstr>
      <vt:lpstr>Modelo en cascada</vt:lpstr>
      <vt:lpstr>Modelo en cascada con prototipo</vt:lpstr>
      <vt:lpstr>Modelo en V</vt:lpstr>
      <vt:lpstr>Modelo de prototipos</vt:lpstr>
      <vt:lpstr>Modelo de prototipos- Tipos</vt:lpstr>
      <vt:lpstr>Modelo de prototipos</vt:lpstr>
      <vt:lpstr>Modelo de prototipos</vt:lpstr>
      <vt:lpstr>Modelo de prototipos</vt:lpstr>
      <vt:lpstr>Modelo de desarrollo por fases</vt:lpstr>
      <vt:lpstr>Modelo de desarrollo por fases</vt:lpstr>
      <vt:lpstr>Modelos de desarrollo por fases</vt:lpstr>
      <vt:lpstr>Presentación de PowerPoint</vt:lpstr>
      <vt:lpstr>Modelo en espiral (Boehm)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Ariel</dc:creator>
  <cp:lastModifiedBy>Rocio Muñoz</cp:lastModifiedBy>
  <cp:revision>10</cp:revision>
  <dcterms:created xsi:type="dcterms:W3CDTF">2011-08-01T13:16:26Z</dcterms:created>
  <dcterms:modified xsi:type="dcterms:W3CDTF">2025-10-07T15:05:32Z</dcterms:modified>
</cp:coreProperties>
</file>