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1.xml" ContentType="application/vnd.openxmlformats-officedocument.themeOverride+xml"/>
  <Override PartName="/ppt/notesSlides/notesSlide13.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54"/>
  </p:notesMasterIdLst>
  <p:sldIdLst>
    <p:sldId id="256" r:id="rId2"/>
    <p:sldId id="291" r:id="rId3"/>
    <p:sldId id="257" r:id="rId4"/>
    <p:sldId id="258" r:id="rId5"/>
    <p:sldId id="260" r:id="rId6"/>
    <p:sldId id="261" r:id="rId7"/>
    <p:sldId id="262" r:id="rId8"/>
    <p:sldId id="259" r:id="rId9"/>
    <p:sldId id="263" r:id="rId10"/>
    <p:sldId id="264" r:id="rId11"/>
    <p:sldId id="265" r:id="rId12"/>
    <p:sldId id="295" r:id="rId13"/>
    <p:sldId id="296" r:id="rId14"/>
    <p:sldId id="266" r:id="rId15"/>
    <p:sldId id="267" r:id="rId16"/>
    <p:sldId id="298" r:id="rId17"/>
    <p:sldId id="301" r:id="rId18"/>
    <p:sldId id="302" r:id="rId19"/>
    <p:sldId id="303" r:id="rId20"/>
    <p:sldId id="304" r:id="rId21"/>
    <p:sldId id="305" r:id="rId22"/>
    <p:sldId id="306" r:id="rId23"/>
    <p:sldId id="307" r:id="rId24"/>
    <p:sldId id="308" r:id="rId25"/>
    <p:sldId id="309" r:id="rId26"/>
    <p:sldId id="269" r:id="rId27"/>
    <p:sldId id="270" r:id="rId28"/>
    <p:sldId id="271" r:id="rId29"/>
    <p:sldId id="272" r:id="rId30"/>
    <p:sldId id="273" r:id="rId31"/>
    <p:sldId id="274" r:id="rId32"/>
    <p:sldId id="342" r:id="rId33"/>
    <p:sldId id="344" r:id="rId34"/>
    <p:sldId id="345" r:id="rId35"/>
    <p:sldId id="346"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339" r:id="rId49"/>
    <p:sldId id="288" r:id="rId50"/>
    <p:sldId id="292" r:id="rId51"/>
    <p:sldId id="293" r:id="rId52"/>
    <p:sldId id="290" r:id="rId53"/>
  </p:sldIdLst>
  <p:sldSz cx="9144000" cy="6858000" type="screen4x3"/>
  <p:notesSz cx="7099300" cy="10234613"/>
  <p:defaultTextStyle>
    <a:defPPr>
      <a:defRPr lang="en-GB"/>
    </a:defPPr>
    <a:lvl1pPr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1pPr>
    <a:lvl2pPr marL="457200"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2pPr>
    <a:lvl3pPr marL="914400"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3pPr>
    <a:lvl4pPr marL="1371600"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4pPr>
    <a:lvl5pPr marL="1828800" algn="l" rtl="0" fontAlgn="base">
      <a:spcBef>
        <a:spcPct val="0"/>
      </a:spcBef>
      <a:spcAft>
        <a:spcPct val="0"/>
      </a:spcAft>
      <a:buFont typeface="Arial" pitchFamily="34" charset="0"/>
      <a:defRPr sz="1600" kern="1200">
        <a:solidFill>
          <a:schemeClr val="tx1"/>
        </a:solidFill>
        <a:latin typeface="黑体" pitchFamily="49" charset="-122"/>
        <a:ea typeface="黑体" pitchFamily="49" charset="-122"/>
        <a:cs typeface="+mn-cs"/>
      </a:defRPr>
    </a:lvl5pPr>
    <a:lvl6pPr marL="2286000" algn="l" defTabSz="914400" rtl="0" eaLnBrk="1" latinLnBrk="0" hangingPunct="1">
      <a:defRPr sz="1600" kern="1200">
        <a:solidFill>
          <a:schemeClr val="tx1"/>
        </a:solidFill>
        <a:latin typeface="黑体" pitchFamily="49" charset="-122"/>
        <a:ea typeface="黑体" pitchFamily="49" charset="-122"/>
        <a:cs typeface="+mn-cs"/>
      </a:defRPr>
    </a:lvl6pPr>
    <a:lvl7pPr marL="2743200" algn="l" defTabSz="914400" rtl="0" eaLnBrk="1" latinLnBrk="0" hangingPunct="1">
      <a:defRPr sz="1600" kern="1200">
        <a:solidFill>
          <a:schemeClr val="tx1"/>
        </a:solidFill>
        <a:latin typeface="黑体" pitchFamily="49" charset="-122"/>
        <a:ea typeface="黑体" pitchFamily="49" charset="-122"/>
        <a:cs typeface="+mn-cs"/>
      </a:defRPr>
    </a:lvl7pPr>
    <a:lvl8pPr marL="3200400" algn="l" defTabSz="914400" rtl="0" eaLnBrk="1" latinLnBrk="0" hangingPunct="1">
      <a:defRPr sz="1600" kern="1200">
        <a:solidFill>
          <a:schemeClr val="tx1"/>
        </a:solidFill>
        <a:latin typeface="黑体" pitchFamily="49" charset="-122"/>
        <a:ea typeface="黑体" pitchFamily="49" charset="-122"/>
        <a:cs typeface="+mn-cs"/>
      </a:defRPr>
    </a:lvl8pPr>
    <a:lvl9pPr marL="3657600" algn="l" defTabSz="914400" rtl="0" eaLnBrk="1" latinLnBrk="0" hangingPunct="1">
      <a:defRPr sz="1600" kern="1200">
        <a:solidFill>
          <a:schemeClr val="tx1"/>
        </a:solidFill>
        <a:latin typeface="黑体" pitchFamily="49" charset="-122"/>
        <a:ea typeface="黑体" pitchFamily="49" charset="-122"/>
        <a:cs typeface="+mn-cs"/>
      </a:defRPr>
    </a:lvl9pPr>
  </p:defaultTextStyle>
  <p:extLst>
    <p:ext uri="{EFAFB233-063F-42B5-8137-9DF3F51BA10A}">
      <p15:sldGuideLst xmlns:p15="http://schemas.microsoft.com/office/powerpoint/2012/main">
        <p15:guide id="1" orient="horz" pos="2129">
          <p15:clr>
            <a:srgbClr val="A4A3A4"/>
          </p15:clr>
        </p15:guide>
        <p15:guide id="2" pos="289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FAFF"/>
    <a:srgbClr val="00B9E1"/>
    <a:srgbClr val="C3C3C3"/>
    <a:srgbClr val="969696"/>
    <a:srgbClr val="F03C91"/>
    <a:srgbClr val="FFC828"/>
    <a:srgbClr val="F8F8F8"/>
    <a:srgbClr val="64BE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94" autoAdjust="0"/>
    <p:restoredTop sz="91068" autoAdjust="0"/>
  </p:normalViewPr>
  <p:slideViewPr>
    <p:cSldViewPr snapToGrid="0">
      <p:cViewPr varScale="1">
        <p:scale>
          <a:sx n="78" d="100"/>
          <a:sy n="78" d="100"/>
        </p:scale>
        <p:origin x="499" y="62"/>
      </p:cViewPr>
      <p:guideLst>
        <p:guide orient="horz" pos="2129"/>
        <p:guide pos="2896"/>
      </p:guideLst>
    </p:cSldViewPr>
  </p:slideViewPr>
  <p:outlineViewPr>
    <p:cViewPr>
      <p:scale>
        <a:sx n="33" d="100"/>
        <a:sy n="33" d="100"/>
      </p:scale>
      <p:origin x="0" y="0"/>
    </p:cViewPr>
  </p:outlineViewPr>
  <p:notesTextViewPr>
    <p:cViewPr>
      <p:scale>
        <a:sx n="100" d="100"/>
        <a:sy n="100" d="100"/>
      </p:scale>
      <p:origin x="0" y="0"/>
    </p:cViewPr>
  </p:notesTextViewPr>
  <p:gridSpacing cx="45003" cy="4500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5298" name="Rectangle 2"/>
          <p:cNvSpPr>
            <a:spLocks noChangeArrowheads="1"/>
          </p:cNvSpPr>
          <p:nvPr/>
        </p:nvSpPr>
        <p:spPr bwMode="auto">
          <a:xfrm>
            <a:off x="0" y="0"/>
            <a:ext cx="7359650" cy="10234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pPr defTabSz="947738"/>
            <a:endParaRPr lang="zh-CN" altLang="en-US" sz="1700">
              <a:latin typeface="Trebuchet MS" pitchFamily="34" charset="0"/>
              <a:ea typeface="宋体" pitchFamily="2" charset="-122"/>
            </a:endParaRPr>
          </a:p>
        </p:txBody>
      </p:sp>
      <p:sp>
        <p:nvSpPr>
          <p:cNvPr id="55299" name="Rectangle 3"/>
          <p:cNvSpPr>
            <a:spLocks noGrp="1" noRot="1" noChangeAspect="1" noChangeArrowheads="1" noTextEdit="1"/>
          </p:cNvSpPr>
          <p:nvPr>
            <p:ph type="sldImg" idx="4294967295"/>
          </p:nvPr>
        </p:nvSpPr>
        <p:spPr bwMode="auto">
          <a:xfrm>
            <a:off x="1001713" y="763588"/>
            <a:ext cx="5097462" cy="382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6" name="Rectangle 4"/>
          <p:cNvSpPr>
            <a:spLocks noGrp="1" noChangeArrowheads="1" noTextEdit="1"/>
          </p:cNvSpPr>
          <p:nvPr>
            <p:ph type="body" sz="quarter" idx="3"/>
          </p:nvPr>
        </p:nvSpPr>
        <p:spPr bwMode="auto">
          <a:xfrm>
            <a:off x="935038" y="4841875"/>
            <a:ext cx="5229225" cy="4586288"/>
          </a:xfrm>
          <a:prstGeom prst="rect">
            <a:avLst/>
          </a:prstGeom>
          <a:noFill/>
          <a:ln w="9525">
            <a:noFill/>
            <a:miter lim="800000"/>
          </a:ln>
          <a:effectLst/>
        </p:spPr>
        <p:txBody>
          <a:bodyPr vert="horz" wrap="square" lIns="93739" tIns="46871" rIns="93739" bIns="46871" numCol="1" anchor="ctr" anchorCtr="0" compatLnSpc="1"/>
          <a:lstStyle/>
          <a:p>
            <a:pPr lvl="0"/>
            <a:r>
              <a:rPr lang="en-GB" altLang="zh-CN" noProof="0"/>
              <a:t>                                </a:t>
            </a:r>
          </a:p>
          <a:p>
            <a:pPr lvl="1"/>
            <a:r>
              <a:rPr lang="en-GB" altLang="zh-CN" noProof="0"/>
              <a:t>            </a:t>
            </a:r>
          </a:p>
          <a:p>
            <a:pPr lvl="2"/>
            <a:r>
              <a:rPr lang="en-GB" altLang="zh-CN" noProof="0"/>
              <a:t>           </a:t>
            </a:r>
          </a:p>
          <a:p>
            <a:pPr lvl="3"/>
            <a:r>
              <a:rPr lang="en-GB" altLang="zh-CN" noProof="0"/>
              <a:t>            </a:t>
            </a:r>
          </a:p>
          <a:p>
            <a:pPr lvl="4"/>
            <a:r>
              <a:rPr lang="en-GB" altLang="zh-CN" noProof="0"/>
              <a:t>           </a:t>
            </a:r>
          </a:p>
        </p:txBody>
      </p:sp>
      <p:sp>
        <p:nvSpPr>
          <p:cNvPr id="3077" name="Rectangle 5"/>
          <p:cNvSpPr>
            <a:spLocks noGrp="1" noChangeArrowheads="1"/>
          </p:cNvSpPr>
          <p:nvPr>
            <p:ph type="sldNum" sz="quarter" idx="5"/>
          </p:nvPr>
        </p:nvSpPr>
        <p:spPr bwMode="auto">
          <a:xfrm>
            <a:off x="4056063" y="9683750"/>
            <a:ext cx="3043237"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7151" tIns="48577" rIns="97151" bIns="48577" numCol="1" anchor="b" anchorCtr="0" compatLnSpc="1">
            <a:prstTxWarp prst="textNoShape">
              <a:avLst/>
            </a:prstTxWarp>
          </a:bodyPr>
          <a:lstStyle>
            <a:lvl1pPr algn="r" defTabSz="963613">
              <a:defRPr sz="1000" smtClean="0">
                <a:latin typeface="FuturaA Bk BT" pitchFamily="34" charset="0"/>
                <a:ea typeface="宋体" pitchFamily="2" charset="-122"/>
              </a:defRPr>
            </a:lvl1pPr>
          </a:lstStyle>
          <a:p>
            <a:pPr>
              <a:defRPr/>
            </a:pPr>
            <a:fld id="{BAD82668-03F1-461C-BA08-DCC524D08B86}" type="slidenum">
              <a:rPr lang="en-US" altLang="zh-CN"/>
              <a:pPr>
                <a:defRPr/>
              </a:pPr>
              <a:t>‹#›</a:t>
            </a:fld>
            <a:endParaRPr lang="en-US" altLang="zh-CN"/>
          </a:p>
        </p:txBody>
      </p:sp>
    </p:spTree>
    <p:extLst>
      <p:ext uri="{BB962C8B-B14F-4D97-AF65-F5344CB8AC3E}">
        <p14:creationId xmlns:p14="http://schemas.microsoft.com/office/powerpoint/2010/main" val="3208098936"/>
      </p:ext>
    </p:extLst>
  </p:cSld>
  <p:clrMap bg1="lt1" tx1="dk1" bg2="lt2" tx2="dk2" accent1="accent1" accent2="accent2" accent3="accent3" accent4="accent4" accent5="accent5" accent6="accent6" hlink="hlink" folHlink="folHlink"/>
  <p:notesStyle>
    <a:lvl1pPr marL="117475" indent="-117475" algn="l" rtl="0" eaLnBrk="0" fontAlgn="base" hangingPunct="0">
      <a:lnSpc>
        <a:spcPct val="90000"/>
      </a:lnSpc>
      <a:spcBef>
        <a:spcPct val="40000"/>
      </a:spcBef>
      <a:spcAft>
        <a:spcPct val="0"/>
      </a:spcAft>
      <a:buSzPct val="60000"/>
      <a:buFont typeface="Monotype Sorts" charset="2"/>
      <a:defRPr sz="1200" kern="1200">
        <a:solidFill>
          <a:schemeClr val="tx1"/>
        </a:solidFill>
        <a:latin typeface="Trebuchet MS" pitchFamily="34" charset="0"/>
        <a:ea typeface="黑体" pitchFamily="49" charset="-122"/>
        <a:cs typeface="+mn-cs"/>
      </a:defRPr>
    </a:lvl1pPr>
    <a:lvl2pPr marL="342900" indent="-111125"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黑体" pitchFamily="49" charset="-122"/>
        <a:cs typeface="+mn-cs"/>
      </a:defRPr>
    </a:lvl2pPr>
    <a:lvl3pPr marL="5715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黑体" pitchFamily="49" charset="-122"/>
        <a:cs typeface="+mn-cs"/>
      </a:defRPr>
    </a:lvl3pPr>
    <a:lvl4pPr marL="8001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黑体" pitchFamily="49" charset="-122"/>
        <a:cs typeface="+mn-cs"/>
      </a:defRPr>
    </a:lvl4pPr>
    <a:lvl5pPr marL="10287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黑体" pitchFamily="49"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50.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51.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AD82668-03F1-461C-BA08-DCC524D08B86}" type="slidenum">
              <a:rPr lang="en-US" altLang="zh-CN" smtClean="0"/>
              <a:pPr>
                <a:defRPr/>
              </a:pPr>
              <a:t>5</a:t>
            </a:fld>
            <a:endParaRPr lang="en-US" altLang="zh-CN"/>
          </a:p>
        </p:txBody>
      </p:sp>
    </p:spTree>
    <p:extLst>
      <p:ext uri="{BB962C8B-B14F-4D97-AF65-F5344CB8AC3E}">
        <p14:creationId xmlns:p14="http://schemas.microsoft.com/office/powerpoint/2010/main" val="95550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p:cNvSpPr>
            <a:spLocks noGrp="1" noRot="1" noChangeAspect="1" noChangeArrowheads="1" noTextEdit="1"/>
          </p:cNvSpPr>
          <p:nvPr>
            <p:ph type="sldImg" idx="4294967295"/>
          </p:nvPr>
        </p:nvSpPr>
        <p:spPr/>
      </p:sp>
      <p:sp>
        <p:nvSpPr>
          <p:cNvPr id="64515" name="备注占位符 2"/>
          <p:cNvSpPr>
            <a:spLocks noGrp="1" noChangeArrowheads="1"/>
          </p:cNvSpPr>
          <p:nvPr>
            <p:ph type="body" idx="4294967295"/>
          </p:nvPr>
        </p:nvSpPr>
        <p:spPr/>
        <p:txBody>
          <a:bodyPr lIns="97151" tIns="48577" rIns="97151" bIns="48577">
            <a:prstTxWarp prst="textNoShape">
              <a:avLst/>
            </a:prstTxWarp>
          </a:bodyPr>
          <a:lstStyle/>
          <a:p>
            <a:endParaRPr lang="zh-CN" altLang="en-US">
              <a:ea typeface="宋体" pitchFamily="2" charset="-122"/>
            </a:endParaRPr>
          </a:p>
        </p:txBody>
      </p:sp>
      <p:sp>
        <p:nvSpPr>
          <p:cNvPr id="64516"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EFB0ACF6-5173-4756-8D54-0662E66E7992}" type="slidenum">
              <a:rPr lang="en-US" altLang="zh-CN" sz="1000">
                <a:latin typeface="FuturaA Bk BT" pitchFamily="34" charset="0"/>
                <a:ea typeface="宋体" pitchFamily="2" charset="-122"/>
              </a:rPr>
              <a:pPr eaLnBrk="1" hangingPunct="1"/>
              <a:t>45</a:t>
            </a:fld>
            <a:endParaRPr lang="en-US" altLang="zh-CN" sz="1000">
              <a:latin typeface="FuturaA Bk BT" pitchFamily="34" charset="0"/>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ChangeArrowheads="1" noTextEdit="1"/>
          </p:cNvSpPr>
          <p:nvPr>
            <p:ph type="sldImg" idx="4294967295"/>
          </p:nvPr>
        </p:nvSpPr>
        <p:spPr/>
      </p:sp>
      <p:sp>
        <p:nvSpPr>
          <p:cNvPr id="65539" name="备注占位符 2"/>
          <p:cNvSpPr>
            <a:spLocks noGrp="1" noChangeArrowheads="1"/>
          </p:cNvSpPr>
          <p:nvPr>
            <p:ph type="body" idx="4294967295"/>
          </p:nvPr>
        </p:nvSpPr>
        <p:spPr/>
        <p:txBody>
          <a:bodyPr lIns="97151" tIns="48577" rIns="97151" bIns="48577">
            <a:prstTxWarp prst="textNoShape">
              <a:avLst/>
            </a:prstTxWarp>
          </a:bodyPr>
          <a:lstStyle/>
          <a:p>
            <a:endParaRPr lang="zh-CN" altLang="en-US">
              <a:ea typeface="宋体" pitchFamily="2" charset="-122"/>
            </a:endParaRPr>
          </a:p>
        </p:txBody>
      </p:sp>
      <p:sp>
        <p:nvSpPr>
          <p:cNvPr id="65540"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1D486DDE-B68A-4967-9F85-9F13A407E2D6}" type="slidenum">
              <a:rPr lang="en-US" altLang="zh-CN" sz="1000">
                <a:latin typeface="FuturaA Bk BT" pitchFamily="34" charset="0"/>
                <a:ea typeface="宋体" pitchFamily="2" charset="-122"/>
              </a:rPr>
              <a:pPr eaLnBrk="1" hangingPunct="1"/>
              <a:t>46</a:t>
            </a:fld>
            <a:endParaRPr lang="en-US" altLang="zh-CN" sz="1000">
              <a:latin typeface="FuturaA Bk BT" pitchFamily="34" charset="0"/>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idx="4294967295"/>
          </p:nvPr>
        </p:nvSpPr>
        <p:spPr/>
      </p:sp>
      <p:sp>
        <p:nvSpPr>
          <p:cNvPr id="66563" name="Rectangle 3"/>
          <p:cNvSpPr>
            <a:spLocks noGrp="1" noChangeArrowheads="1"/>
          </p:cNvSpPr>
          <p:nvPr>
            <p:ph type="body" idx="4294967295"/>
          </p:nvPr>
        </p:nvSpPr>
        <p:spPr/>
        <p:txBody>
          <a:bodyPr lIns="97151" tIns="48577" rIns="97151" bIns="48577">
            <a:prstTxWarp prst="textNoShape">
              <a:avLst/>
            </a:prstTxWarp>
          </a:bodyPr>
          <a:lstStyle/>
          <a:p>
            <a:r>
              <a:rPr lang="en-GB" altLang="zh-CN" b="1">
                <a:ea typeface="宋体" pitchFamily="2" charset="-122"/>
              </a:rPr>
              <a:t>Testimonial and Endorsement Information	</a:t>
            </a:r>
          </a:p>
          <a:p>
            <a:endParaRPr lang="en-GB" altLang="zh-CN">
              <a:ea typeface="宋体" pitchFamily="2" charset="-122"/>
            </a:endParaRPr>
          </a:p>
          <a:p>
            <a:pPr>
              <a:buFont typeface="Monotype Sorts" charset="2"/>
              <a:buChar char="•"/>
            </a:pPr>
            <a:r>
              <a:rPr lang="en-GB" altLang="zh-CN">
                <a:ea typeface="宋体" pitchFamily="2" charset="-122"/>
              </a:rPr>
              <a:t>See instructions in body of slide</a:t>
            </a:r>
          </a:p>
          <a:p>
            <a:pPr>
              <a:buFont typeface="Monotype Sorts" charset="2"/>
              <a:buChar char="•"/>
            </a:pPr>
            <a:r>
              <a:rPr lang="en-GB" altLang="zh-CN">
                <a:ea typeface="宋体" pitchFamily="2" charset="-122"/>
              </a:rPr>
              <a:t>When a slide has more than one endorsement reduce font size with all having the same size</a:t>
            </a:r>
          </a:p>
          <a:p>
            <a:pPr>
              <a:buFont typeface="Monotype Sorts" charset="2"/>
              <a:buChar char="•"/>
            </a:pPr>
            <a:r>
              <a:rPr lang="en-GB" altLang="zh-CN">
                <a:ea typeface="宋体" pitchFamily="2" charset="-122"/>
              </a:rPr>
              <a:t>Individual testimonials will have own blue highlight box</a:t>
            </a:r>
          </a:p>
          <a:p>
            <a:endParaRPr lang="zh-CN" altLang="zh-CN">
              <a:ea typeface="宋体"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idx="4294967295"/>
          </p:nvPr>
        </p:nvSpPr>
        <p:spPr/>
      </p:sp>
      <p:sp>
        <p:nvSpPr>
          <p:cNvPr id="67587" name="Rectangle 3"/>
          <p:cNvSpPr>
            <a:spLocks noGrp="1" noChangeArrowheads="1"/>
          </p:cNvSpPr>
          <p:nvPr>
            <p:ph type="body" idx="4294967295"/>
          </p:nvPr>
        </p:nvSpPr>
        <p:spPr/>
        <p:txBody>
          <a:bodyPr lIns="97151" tIns="48577" rIns="97151" bIns="48577">
            <a:prstTxWarp prst="textNoShape">
              <a:avLst/>
            </a:prstTxWarp>
          </a:bodyPr>
          <a:lstStyle/>
          <a:p>
            <a:r>
              <a:rPr lang="en-GB" altLang="zh-CN" b="1">
                <a:ea typeface="宋体" pitchFamily="2" charset="-122"/>
              </a:rPr>
              <a:t>Testimonial and Endorsement Information	</a:t>
            </a:r>
          </a:p>
          <a:p>
            <a:endParaRPr lang="en-GB" altLang="zh-CN">
              <a:ea typeface="宋体" pitchFamily="2" charset="-122"/>
            </a:endParaRPr>
          </a:p>
          <a:p>
            <a:pPr>
              <a:buFont typeface="Monotype Sorts" charset="2"/>
              <a:buChar char="•"/>
            </a:pPr>
            <a:r>
              <a:rPr lang="en-GB" altLang="zh-CN">
                <a:ea typeface="宋体" pitchFamily="2" charset="-122"/>
              </a:rPr>
              <a:t>See instructions in body of slide</a:t>
            </a:r>
          </a:p>
          <a:p>
            <a:pPr>
              <a:buFont typeface="Monotype Sorts" charset="2"/>
              <a:buChar char="•"/>
            </a:pPr>
            <a:r>
              <a:rPr lang="en-GB" altLang="zh-CN">
                <a:ea typeface="宋体" pitchFamily="2" charset="-122"/>
              </a:rPr>
              <a:t>When a slide has more than one endorsement reduce font size with all having the same size</a:t>
            </a:r>
          </a:p>
          <a:p>
            <a:pPr>
              <a:buFont typeface="Monotype Sorts" charset="2"/>
              <a:buChar char="•"/>
            </a:pPr>
            <a:r>
              <a:rPr lang="en-GB" altLang="zh-CN">
                <a:ea typeface="宋体" pitchFamily="2" charset="-122"/>
              </a:rPr>
              <a:t>Individual testimonials will have own blue highlight box</a:t>
            </a:r>
          </a:p>
          <a:p>
            <a:endParaRPr lang="zh-CN" altLang="zh-CN">
              <a:ea typeface="宋体" pitchFamily="2" charset="-122"/>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idx="4294967295"/>
          </p:nvPr>
        </p:nvSpPr>
        <p:spPr/>
      </p:sp>
      <p:sp>
        <p:nvSpPr>
          <p:cNvPr id="56323" name="备注占位符 2"/>
          <p:cNvSpPr>
            <a:spLocks noGrp="1" noChangeArrowheads="1"/>
          </p:cNvSpPr>
          <p:nvPr>
            <p:ph type="body" idx="4294967295"/>
          </p:nvPr>
        </p:nvSpPr>
        <p:spPr/>
        <p:txBody>
          <a:bodyPr lIns="97151" tIns="48577" rIns="97151" bIns="48577">
            <a:prstTxWarp prst="textNoShape">
              <a:avLst/>
            </a:prstTxWarp>
          </a:bodyPr>
          <a:lstStyle/>
          <a:p>
            <a:endParaRPr lang="zh-CN" altLang="en-US">
              <a:ea typeface="宋体" pitchFamily="2" charset="-122"/>
            </a:endParaRPr>
          </a:p>
        </p:txBody>
      </p:sp>
      <p:sp>
        <p:nvSpPr>
          <p:cNvPr id="56324"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DA80849E-F6ED-4BD9-9A74-382A49E3E5B4}" type="slidenum">
              <a:rPr lang="en-US" altLang="zh-CN" sz="1000">
                <a:latin typeface="FuturaA Bk BT" pitchFamily="34" charset="0"/>
                <a:ea typeface="宋体" pitchFamily="2" charset="-122"/>
              </a:rPr>
              <a:pPr eaLnBrk="1" hangingPunct="1"/>
              <a:t>8</a:t>
            </a:fld>
            <a:endParaRPr lang="en-US" altLang="zh-CN" sz="1000">
              <a:latin typeface="FuturaA Bk BT" pitchFamily="34" charset="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ChangeArrowheads="1" noTextEdit="1"/>
          </p:cNvSpPr>
          <p:nvPr>
            <p:ph type="sldImg" idx="4294967295"/>
          </p:nvPr>
        </p:nvSpPr>
        <p:spPr/>
      </p:sp>
      <p:sp>
        <p:nvSpPr>
          <p:cNvPr id="57347" name="备注占位符 2"/>
          <p:cNvSpPr>
            <a:spLocks noGrp="1" noChangeArrowheads="1"/>
          </p:cNvSpPr>
          <p:nvPr>
            <p:ph type="body" idx="4294967295"/>
          </p:nvPr>
        </p:nvSpPr>
        <p:spPr/>
        <p:txBody>
          <a:bodyPr lIns="97151" tIns="48577" rIns="97151" bIns="48577">
            <a:prstTxWarp prst="textNoShape">
              <a:avLst/>
            </a:prstTxWarp>
          </a:bodyPr>
          <a:lstStyle/>
          <a:p>
            <a:endParaRPr lang="zh-CN" altLang="en-US">
              <a:ea typeface="宋体" pitchFamily="2" charset="-122"/>
            </a:endParaRPr>
          </a:p>
        </p:txBody>
      </p:sp>
      <p:sp>
        <p:nvSpPr>
          <p:cNvPr id="57348"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F5D01115-0344-4F3F-AFBE-7CB9365827D1}" type="slidenum">
              <a:rPr lang="en-US" altLang="zh-CN" sz="1000">
                <a:latin typeface="FuturaA Bk BT" pitchFamily="34" charset="0"/>
                <a:ea typeface="宋体" pitchFamily="2" charset="-122"/>
              </a:rPr>
              <a:pPr eaLnBrk="1" hangingPunct="1"/>
              <a:t>9</a:t>
            </a:fld>
            <a:endParaRPr lang="en-US" altLang="zh-CN" sz="1000">
              <a:latin typeface="FuturaA Bk BT" pitchFamily="34" charset="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idx="4294967295"/>
          </p:nvPr>
        </p:nvSpPr>
        <p:spPr/>
      </p:sp>
      <p:sp>
        <p:nvSpPr>
          <p:cNvPr id="58371" name="备注占位符 2"/>
          <p:cNvSpPr>
            <a:spLocks noGrp="1" noChangeArrowheads="1"/>
          </p:cNvSpPr>
          <p:nvPr>
            <p:ph type="body" idx="4294967295"/>
          </p:nvPr>
        </p:nvSpPr>
        <p:spPr/>
        <p:txBody>
          <a:bodyPr lIns="97151" tIns="48577" rIns="97151" bIns="48577">
            <a:prstTxWarp prst="textNoShape">
              <a:avLst/>
            </a:prstTxWarp>
          </a:bodyPr>
          <a:lstStyle/>
          <a:p>
            <a:endParaRPr lang="zh-CN" altLang="en-US">
              <a:ea typeface="宋体" pitchFamily="2" charset="-122"/>
            </a:endParaRPr>
          </a:p>
        </p:txBody>
      </p:sp>
      <p:sp>
        <p:nvSpPr>
          <p:cNvPr id="58372"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C9BD3C50-E9AE-45BA-86C9-D4260677DFB9}" type="slidenum">
              <a:rPr lang="en-US" altLang="zh-CN" sz="1000">
                <a:latin typeface="FuturaA Bk BT" pitchFamily="34" charset="0"/>
                <a:ea typeface="宋体" pitchFamily="2" charset="-122"/>
              </a:rPr>
              <a:pPr eaLnBrk="1" hangingPunct="1"/>
              <a:t>11</a:t>
            </a:fld>
            <a:endParaRPr lang="en-US" altLang="zh-CN" sz="1000">
              <a:latin typeface="FuturaA Bk BT" pitchFamily="34" charset="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ChangeArrowheads="1" noTextEdit="1"/>
          </p:cNvSpPr>
          <p:nvPr>
            <p:ph type="sldImg" idx="4294967295"/>
          </p:nvPr>
        </p:nvSpPr>
        <p:spPr/>
      </p:sp>
      <p:sp>
        <p:nvSpPr>
          <p:cNvPr id="59395" name="备注占位符 2"/>
          <p:cNvSpPr>
            <a:spLocks noGrp="1" noChangeArrowheads="1"/>
          </p:cNvSpPr>
          <p:nvPr>
            <p:ph type="body" idx="4294967295"/>
          </p:nvPr>
        </p:nvSpPr>
        <p:spPr/>
        <p:txBody>
          <a:bodyPr lIns="97151" tIns="48577" rIns="97151" bIns="48577">
            <a:prstTxWarp prst="textNoShape">
              <a:avLst/>
            </a:prstTxWarp>
          </a:bodyPr>
          <a:lstStyle/>
          <a:p>
            <a:endParaRPr lang="zh-CN" altLang="en-US">
              <a:ea typeface="宋体" pitchFamily="2" charset="-122"/>
            </a:endParaRPr>
          </a:p>
        </p:txBody>
      </p:sp>
      <p:sp>
        <p:nvSpPr>
          <p:cNvPr id="59396"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93A5F036-C0E0-4D3D-A217-9C3A7350FB55}" type="slidenum">
              <a:rPr lang="en-US" altLang="zh-CN" sz="1000">
                <a:latin typeface="FuturaA Bk BT" pitchFamily="34" charset="0"/>
                <a:ea typeface="宋体" pitchFamily="2" charset="-122"/>
              </a:rPr>
              <a:pPr eaLnBrk="1" hangingPunct="1"/>
              <a:t>29</a:t>
            </a:fld>
            <a:endParaRPr lang="en-US" altLang="zh-CN" sz="1000">
              <a:latin typeface="FuturaA Bk BT" pitchFamily="34" charset="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ChangeArrowheads="1" noTextEdit="1"/>
          </p:cNvSpPr>
          <p:nvPr>
            <p:ph type="sldImg" idx="4294967295"/>
          </p:nvPr>
        </p:nvSpPr>
        <p:spPr/>
      </p:sp>
      <p:sp>
        <p:nvSpPr>
          <p:cNvPr id="60419" name="备注占位符 2"/>
          <p:cNvSpPr>
            <a:spLocks noGrp="1" noChangeArrowheads="1"/>
          </p:cNvSpPr>
          <p:nvPr>
            <p:ph type="body" idx="4294967295"/>
          </p:nvPr>
        </p:nvSpPr>
        <p:spPr/>
        <p:txBody>
          <a:bodyPr lIns="97151" tIns="48577" rIns="97151" bIns="48577">
            <a:prstTxWarp prst="textNoShape">
              <a:avLst/>
            </a:prstTxWarp>
          </a:bodyPr>
          <a:lstStyle/>
          <a:p>
            <a:endParaRPr lang="zh-CN" altLang="en-US">
              <a:ea typeface="宋体" pitchFamily="2" charset="-122"/>
            </a:endParaRPr>
          </a:p>
        </p:txBody>
      </p:sp>
      <p:sp>
        <p:nvSpPr>
          <p:cNvPr id="60420"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2507A681-CD15-4003-9007-B311976A0018}" type="slidenum">
              <a:rPr lang="en-US" altLang="zh-CN" sz="1000">
                <a:latin typeface="FuturaA Bk BT" pitchFamily="34" charset="0"/>
                <a:ea typeface="宋体" pitchFamily="2" charset="-122"/>
              </a:rPr>
              <a:pPr eaLnBrk="1" hangingPunct="1"/>
              <a:t>30</a:t>
            </a:fld>
            <a:endParaRPr lang="en-US" altLang="zh-CN" sz="1000">
              <a:latin typeface="FuturaA Bk BT" pitchFamily="34" charset="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ChangeArrowheads="1" noTextEdit="1"/>
          </p:cNvSpPr>
          <p:nvPr>
            <p:ph type="sldImg" idx="4294967295"/>
          </p:nvPr>
        </p:nvSpPr>
        <p:spPr/>
      </p:sp>
      <p:sp>
        <p:nvSpPr>
          <p:cNvPr id="61443" name="备注占位符 2"/>
          <p:cNvSpPr>
            <a:spLocks noGrp="1" noChangeArrowheads="1"/>
          </p:cNvSpPr>
          <p:nvPr>
            <p:ph type="body" idx="4294967295"/>
          </p:nvPr>
        </p:nvSpPr>
        <p:spPr/>
        <p:txBody>
          <a:bodyPr lIns="97151" tIns="48577" rIns="97151" bIns="48577">
            <a:prstTxWarp prst="textNoShape">
              <a:avLst/>
            </a:prstTxWarp>
          </a:bodyPr>
          <a:lstStyle/>
          <a:p>
            <a:endParaRPr lang="zh-CN" altLang="en-US">
              <a:ea typeface="宋体" pitchFamily="2" charset="-122"/>
            </a:endParaRPr>
          </a:p>
        </p:txBody>
      </p:sp>
      <p:sp>
        <p:nvSpPr>
          <p:cNvPr id="61444"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E544A51B-C68D-4889-B2D3-FD012B2181C3}" type="slidenum">
              <a:rPr lang="en-US" altLang="zh-CN" sz="1000">
                <a:latin typeface="FuturaA Bk BT" pitchFamily="34" charset="0"/>
                <a:ea typeface="宋体" pitchFamily="2" charset="-122"/>
              </a:rPr>
              <a:pPr eaLnBrk="1" hangingPunct="1"/>
              <a:t>31</a:t>
            </a:fld>
            <a:endParaRPr lang="en-US" altLang="zh-CN" sz="1000">
              <a:latin typeface="FuturaA Bk BT" pitchFamily="34" charset="0"/>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ChangeArrowheads="1" noTextEdit="1"/>
          </p:cNvSpPr>
          <p:nvPr>
            <p:ph type="sldImg" idx="4294967295"/>
          </p:nvPr>
        </p:nvSpPr>
        <p:spPr/>
      </p:sp>
      <p:sp>
        <p:nvSpPr>
          <p:cNvPr id="62467" name="备注占位符 2"/>
          <p:cNvSpPr>
            <a:spLocks noGrp="1" noChangeArrowheads="1"/>
          </p:cNvSpPr>
          <p:nvPr>
            <p:ph type="body" idx="4294967295"/>
          </p:nvPr>
        </p:nvSpPr>
        <p:spPr/>
        <p:txBody>
          <a:bodyPr lIns="97151" tIns="48577" rIns="97151" bIns="48577">
            <a:prstTxWarp prst="textNoShape">
              <a:avLst/>
            </a:prstTxWarp>
          </a:bodyPr>
          <a:lstStyle/>
          <a:p>
            <a:endParaRPr lang="zh-CN" altLang="en-US">
              <a:ea typeface="宋体" pitchFamily="2" charset="-122"/>
            </a:endParaRPr>
          </a:p>
        </p:txBody>
      </p:sp>
      <p:sp>
        <p:nvSpPr>
          <p:cNvPr id="62468"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3A6F9B11-A0A8-45DB-B88C-873B100BDF7A}" type="slidenum">
              <a:rPr lang="en-US" altLang="zh-CN" sz="1000">
                <a:latin typeface="FuturaA Bk BT" pitchFamily="34" charset="0"/>
                <a:ea typeface="宋体" pitchFamily="2" charset="-122"/>
              </a:rPr>
              <a:pPr eaLnBrk="1" hangingPunct="1"/>
              <a:t>38</a:t>
            </a:fld>
            <a:endParaRPr lang="en-US" altLang="zh-CN" sz="1000">
              <a:latin typeface="FuturaA Bk BT" pitchFamily="34" charset="0"/>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idx="4294967295"/>
          </p:nvPr>
        </p:nvSpPr>
        <p:spPr/>
      </p:sp>
      <p:sp>
        <p:nvSpPr>
          <p:cNvPr id="63491" name="备注占位符 2"/>
          <p:cNvSpPr>
            <a:spLocks noGrp="1" noChangeArrowheads="1"/>
          </p:cNvSpPr>
          <p:nvPr>
            <p:ph type="body" idx="4294967295"/>
          </p:nvPr>
        </p:nvSpPr>
        <p:spPr/>
        <p:txBody>
          <a:bodyPr lIns="97151" tIns="48577" rIns="97151" bIns="48577">
            <a:prstTxWarp prst="textNoShape">
              <a:avLst/>
            </a:prstTxWarp>
          </a:bodyPr>
          <a:lstStyle/>
          <a:p>
            <a:endParaRPr lang="zh-CN" altLang="en-US">
              <a:ea typeface="宋体" pitchFamily="2" charset="-122"/>
            </a:endParaRPr>
          </a:p>
        </p:txBody>
      </p:sp>
      <p:sp>
        <p:nvSpPr>
          <p:cNvPr id="63492" name="灯片编号占位符 3"/>
          <p:cNvSpPr>
            <a:spLocks noGrp="1" noChangeArrowheads="1"/>
          </p:cNvSpPr>
          <p:nvPr>
            <p:ph type="sldNum" sz="quarter" idx="5"/>
          </p:nvPr>
        </p:nvSpPr>
        <p:spPr>
          <a:noFill/>
        </p:spPr>
        <p:txBody>
          <a:bodyPr/>
          <a:lstStyle>
            <a:lvl1pPr defTabSz="963613" eaLnBrk="0" hangingPunct="0">
              <a:defRPr sz="1600">
                <a:solidFill>
                  <a:schemeClr val="tx1"/>
                </a:solidFill>
                <a:latin typeface="黑体" pitchFamily="49" charset="-122"/>
                <a:ea typeface="黑体" pitchFamily="49" charset="-122"/>
              </a:defRPr>
            </a:lvl1pPr>
            <a:lvl2pPr marL="742950" indent="-285750" defTabSz="963613" eaLnBrk="0" hangingPunct="0">
              <a:defRPr sz="1600">
                <a:solidFill>
                  <a:schemeClr val="tx1"/>
                </a:solidFill>
                <a:latin typeface="黑体" pitchFamily="49" charset="-122"/>
                <a:ea typeface="黑体" pitchFamily="49" charset="-122"/>
              </a:defRPr>
            </a:lvl2pPr>
            <a:lvl3pPr marL="1143000" indent="-228600" defTabSz="963613" eaLnBrk="0" hangingPunct="0">
              <a:defRPr sz="1600">
                <a:solidFill>
                  <a:schemeClr val="tx1"/>
                </a:solidFill>
                <a:latin typeface="黑体" pitchFamily="49" charset="-122"/>
                <a:ea typeface="黑体" pitchFamily="49" charset="-122"/>
              </a:defRPr>
            </a:lvl3pPr>
            <a:lvl4pPr marL="1600200" indent="-228600" defTabSz="963613" eaLnBrk="0" hangingPunct="0">
              <a:defRPr sz="1600">
                <a:solidFill>
                  <a:schemeClr val="tx1"/>
                </a:solidFill>
                <a:latin typeface="黑体" pitchFamily="49" charset="-122"/>
                <a:ea typeface="黑体" pitchFamily="49" charset="-122"/>
              </a:defRPr>
            </a:lvl4pPr>
            <a:lvl5pPr marL="2057400" indent="-228600" defTabSz="963613" eaLnBrk="0" hangingPunct="0">
              <a:defRPr sz="1600">
                <a:solidFill>
                  <a:schemeClr val="tx1"/>
                </a:solidFill>
                <a:latin typeface="黑体" pitchFamily="49" charset="-122"/>
                <a:ea typeface="黑体" pitchFamily="49" charset="-122"/>
              </a:defRPr>
            </a:lvl5pPr>
            <a:lvl6pPr marL="25146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defTabSz="963613"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256C81B1-4E69-4350-8BFD-A3682F8C15E5}" type="slidenum">
              <a:rPr lang="en-US" altLang="zh-CN" sz="1000">
                <a:latin typeface="FuturaA Bk BT" pitchFamily="34" charset="0"/>
                <a:ea typeface="宋体" pitchFamily="2" charset="-122"/>
              </a:rPr>
              <a:pPr eaLnBrk="1" hangingPunct="1"/>
              <a:t>41</a:t>
            </a:fld>
            <a:endParaRPr lang="en-US" altLang="zh-CN" sz="1000">
              <a:latin typeface="FuturaA Bk BT"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p>
            <a:endParaRPr lang="zh-CN" altLang="en-US">
              <a:latin typeface="Trebuchet MS" pitchFamily="34" charset="0"/>
            </a:endParaRPr>
          </a:p>
        </p:txBody>
      </p:sp>
      <p:sp>
        <p:nvSpPr>
          <p:cNvPr id="5" name="Rectangle 9"/>
          <p:cNvSpPr>
            <a:spLocks noChangeArrowheads="1"/>
          </p:cNvSpPr>
          <p:nvPr userDrawn="1"/>
        </p:nvSpPr>
        <p:spPr bwMode="auto">
          <a:xfrm>
            <a:off x="0" y="2286000"/>
            <a:ext cx="9140825" cy="2286000"/>
          </a:xfrm>
          <a:prstGeom prst="rect">
            <a:avLst/>
          </a:prstGeom>
          <a:solidFill>
            <a:srgbClr val="64BE1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spAutoFit/>
          </a:bodyPr>
          <a:lstStyle/>
          <a:p>
            <a:endParaRPr lang="zh-CN" altLang="en-US">
              <a:latin typeface="Trebuchet MS" pitchFamily="34" charset="0"/>
            </a:endParaRPr>
          </a:p>
        </p:txBody>
      </p:sp>
      <p:pic>
        <p:nvPicPr>
          <p:cNvPr id="6" name="Picture 10" descr="gree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61175" y="2287588"/>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point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975" y="4144963"/>
            <a:ext cx="7543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f392492cdeb8edf38a1399ac"/>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510338" y="169863"/>
            <a:ext cx="2047875"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3"/>
          <p:cNvSpPr>
            <a:spLocks noGrp="1" noChangeArrowheads="1"/>
          </p:cNvSpPr>
          <p:nvPr>
            <p:ph type="subTitle" idx="1"/>
          </p:nvPr>
        </p:nvSpPr>
        <p:spPr>
          <a:xfrm>
            <a:off x="433388" y="4935538"/>
            <a:ext cx="6238875" cy="825500"/>
          </a:xfrm>
        </p:spPr>
        <p:txBody>
          <a:bodyPr wrap="none"/>
          <a:lstStyle>
            <a:lvl1pPr>
              <a:buFont typeface="Futura Md BT" pitchFamily="34" charset="0"/>
              <a:buNone/>
              <a:defRPr sz="1400"/>
            </a:lvl1pPr>
          </a:lstStyle>
          <a:p>
            <a:r>
              <a:rPr lang="zh-CN" altLang="en-US" noProof="1"/>
              <a:t>单击此处编辑母版副标题样式</a:t>
            </a:r>
            <a:endParaRPr lang="zh-CN" altLang="en-GB" noProof="1"/>
          </a:p>
        </p:txBody>
      </p:sp>
      <p:sp>
        <p:nvSpPr>
          <p:cNvPr id="21511" name="Rectangle 7"/>
          <p:cNvSpPr>
            <a:spLocks noGrp="1" noChangeArrowheads="1"/>
          </p:cNvSpPr>
          <p:nvPr>
            <p:ph type="ctrTitle"/>
          </p:nvPr>
        </p:nvSpPr>
        <p:spPr>
          <a:xfrm>
            <a:off x="422275" y="2463800"/>
            <a:ext cx="6257925" cy="1470025"/>
          </a:xfrm>
        </p:spPr>
        <p:txBody>
          <a:bodyPr anchor="t"/>
          <a:lstStyle>
            <a:lvl1pPr>
              <a:lnSpc>
                <a:spcPts val="3800"/>
              </a:lnSpc>
              <a:spcAft>
                <a:spcPts val="1200"/>
              </a:spcAft>
              <a:defRPr sz="3200">
                <a:solidFill>
                  <a:schemeClr val="bg1"/>
                </a:solidFill>
              </a:defRPr>
            </a:lvl1pPr>
          </a:lstStyle>
          <a:p>
            <a:r>
              <a:rPr lang="zh-CN" altLang="en-US" noProof="1"/>
              <a:t>单击此处编辑母版标题样式</a:t>
            </a:r>
            <a:endParaRPr lang="zh-CN" altLang="en-GB" noProof="1"/>
          </a:p>
        </p:txBody>
      </p:sp>
    </p:spTree>
    <p:extLst>
      <p:ext uri="{BB962C8B-B14F-4D97-AF65-F5344CB8AC3E}">
        <p14:creationId xmlns:p14="http://schemas.microsoft.com/office/powerpoint/2010/main" val="815576040"/>
      </p:ext>
    </p:extLst>
  </p:cSld>
  <p:clrMapOvr>
    <a:masterClrMapping/>
  </p:clrMapOvr>
  <p:transition>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123133318"/>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463550"/>
            <a:ext cx="2055813" cy="5243513"/>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71488" y="463550"/>
            <a:ext cx="6015037" cy="5243513"/>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490015451"/>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71488" y="463550"/>
            <a:ext cx="8213725" cy="3683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82600" y="1181100"/>
            <a:ext cx="4029075"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64075" y="1181100"/>
            <a:ext cx="4030663" cy="45259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173745471"/>
      </p:ext>
    </p:extLst>
  </p:cSld>
  <p:clrMapOvr>
    <a:masterClrMapping/>
  </p:clrMapOvr>
  <p:transition>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71488" y="463550"/>
            <a:ext cx="8213725" cy="368300"/>
          </a:xfrm>
        </p:spPr>
        <p:txBody>
          <a:bodyPr/>
          <a:lstStyle/>
          <a:p>
            <a:r>
              <a:rPr lang="zh-CN" altLang="en-US" noProof="1"/>
              <a:t>单击此处编辑母版标题样式</a:t>
            </a:r>
          </a:p>
        </p:txBody>
      </p:sp>
      <p:sp>
        <p:nvSpPr>
          <p:cNvPr id="3" name="表格占位符 2"/>
          <p:cNvSpPr>
            <a:spLocks noGrp="1"/>
          </p:cNvSpPr>
          <p:nvPr>
            <p:ph type="tbl" idx="1"/>
          </p:nvPr>
        </p:nvSpPr>
        <p:spPr>
          <a:xfrm>
            <a:off x="482600" y="1181100"/>
            <a:ext cx="8212138" cy="4525963"/>
          </a:xfrm>
        </p:spPr>
        <p:txBody>
          <a:bodyPr/>
          <a:lstStyle/>
          <a:p>
            <a:pPr lvl="0"/>
            <a:endParaRPr lang="zh-CN" altLang="en-US" noProof="0"/>
          </a:p>
        </p:txBody>
      </p:sp>
    </p:spTree>
    <p:extLst>
      <p:ext uri="{BB962C8B-B14F-4D97-AF65-F5344CB8AC3E}">
        <p14:creationId xmlns:p14="http://schemas.microsoft.com/office/powerpoint/2010/main" val="476966989"/>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772157083"/>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Tree>
    <p:extLst>
      <p:ext uri="{BB962C8B-B14F-4D97-AF65-F5344CB8AC3E}">
        <p14:creationId xmlns:p14="http://schemas.microsoft.com/office/powerpoint/2010/main" val="987816583"/>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82600" y="1181100"/>
            <a:ext cx="40290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64075" y="1181100"/>
            <a:ext cx="40306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420005423"/>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993204593"/>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Tree>
    <p:extLst>
      <p:ext uri="{BB962C8B-B14F-4D97-AF65-F5344CB8AC3E}">
        <p14:creationId xmlns:p14="http://schemas.microsoft.com/office/powerpoint/2010/main" val="191853403"/>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3246265"/>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559135739"/>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Tree>
    <p:extLst>
      <p:ext uri="{BB962C8B-B14F-4D97-AF65-F5344CB8AC3E}">
        <p14:creationId xmlns:p14="http://schemas.microsoft.com/office/powerpoint/2010/main" val="3783154969"/>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4940300" y="3306763"/>
            <a:ext cx="0" cy="244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p>
            <a:pPr algn="ctr" eaLnBrk="0" hangingPunct="0"/>
            <a:endParaRPr lang="zh-CN" altLang="en-US">
              <a:latin typeface="Trebuchet MS" pitchFamily="34" charset="0"/>
            </a:endParaRPr>
          </a:p>
        </p:txBody>
      </p:sp>
      <p:sp>
        <p:nvSpPr>
          <p:cNvPr id="1027" name="Rectangle 3"/>
          <p:cNvSpPr>
            <a:spLocks noGrp="1" noChangeArrowheads="1"/>
          </p:cNvSpPr>
          <p:nvPr>
            <p:ph type="title" idx="4294967295"/>
          </p:nvPr>
        </p:nvSpPr>
        <p:spPr bwMode="auto">
          <a:xfrm>
            <a:off x="471488" y="463550"/>
            <a:ext cx="82137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zh-CN" altLang="en-GB"/>
              <a:t>点击编辑母版标题版式</a:t>
            </a:r>
          </a:p>
        </p:txBody>
      </p:sp>
      <p:sp>
        <p:nvSpPr>
          <p:cNvPr id="1028" name="Rectangle 4"/>
          <p:cNvSpPr>
            <a:spLocks noChangeArrowheads="1"/>
          </p:cNvSpPr>
          <p:nvPr/>
        </p:nvSpPr>
        <p:spPr bwMode="auto">
          <a:xfrm>
            <a:off x="9126538" y="6145213"/>
            <a:ext cx="6350" cy="19050"/>
          </a:xfrm>
          <a:prstGeom prst="rect">
            <a:avLst/>
          </a:prstGeom>
          <a:gradFill rotWithShape="1">
            <a:gsLst>
              <a:gs pos="0">
                <a:srgbClr val="808080"/>
              </a:gs>
              <a:gs pos="100000">
                <a:srgbClr val="D7D7D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latin typeface="Trebuchet MS" pitchFamily="34" charset="0"/>
            </a:endParaRPr>
          </a:p>
        </p:txBody>
      </p:sp>
      <p:sp>
        <p:nvSpPr>
          <p:cNvPr id="1029" name="Rectangle 5"/>
          <p:cNvSpPr>
            <a:spLocks noChangeArrowheads="1"/>
          </p:cNvSpPr>
          <p:nvPr/>
        </p:nvSpPr>
        <p:spPr bwMode="auto">
          <a:xfrm>
            <a:off x="0" y="0"/>
            <a:ext cx="9144000" cy="6858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0" hangingPunct="0"/>
            <a:endParaRPr lang="zh-CN" altLang="en-US">
              <a:latin typeface="Trebuchet MS" pitchFamily="34" charset="0"/>
            </a:endParaRPr>
          </a:p>
        </p:txBody>
      </p:sp>
      <p:sp>
        <p:nvSpPr>
          <p:cNvPr id="1030" name="Rectangle 6"/>
          <p:cNvSpPr>
            <a:spLocks noGrp="1" noChangeArrowheads="1"/>
          </p:cNvSpPr>
          <p:nvPr>
            <p:ph type="body" idx="4294967295"/>
          </p:nvPr>
        </p:nvSpPr>
        <p:spPr bwMode="auto">
          <a:xfrm>
            <a:off x="482600" y="1181100"/>
            <a:ext cx="8212138"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zh-CN" altLang="en-GB"/>
              <a:t>点击编辑母版内容版式</a:t>
            </a:r>
          </a:p>
          <a:p>
            <a:pPr lvl="1"/>
            <a:r>
              <a:rPr lang="zh-CN" altLang="en-GB"/>
              <a:t>第二行</a:t>
            </a:r>
          </a:p>
          <a:p>
            <a:pPr lvl="2"/>
            <a:r>
              <a:rPr lang="zh-CN" altLang="en-GB"/>
              <a:t>第三行</a:t>
            </a:r>
          </a:p>
          <a:p>
            <a:pPr lvl="3"/>
            <a:r>
              <a:rPr lang="zh-CN" altLang="en-GB"/>
              <a:t>第四行</a:t>
            </a:r>
          </a:p>
        </p:txBody>
      </p:sp>
      <p:sp>
        <p:nvSpPr>
          <p:cNvPr id="1031" name="Rectangle 8"/>
          <p:cNvSpPr>
            <a:spLocks noChangeArrowheads="1"/>
          </p:cNvSpPr>
          <p:nvPr/>
        </p:nvSpPr>
        <p:spPr bwMode="auto">
          <a:xfrm>
            <a:off x="454025" y="892175"/>
            <a:ext cx="8715375" cy="19050"/>
          </a:xfrm>
          <a:prstGeom prst="rect">
            <a:avLst/>
          </a:prstGeom>
          <a:gradFill rotWithShape="1">
            <a:gsLst>
              <a:gs pos="0">
                <a:srgbClr val="808080"/>
              </a:gs>
              <a:gs pos="100000">
                <a:srgbClr val="EBEBE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lgn="ctr" eaLnBrk="0" hangingPunct="0"/>
            <a:endParaRPr lang="zh-CN" altLang="en-US">
              <a:latin typeface="Trebuchet MS" pitchFamily="34" charset="0"/>
            </a:endParaRPr>
          </a:p>
        </p:txBody>
      </p:sp>
      <p:sp>
        <p:nvSpPr>
          <p:cNvPr id="1032" name="Rectangle 9"/>
          <p:cNvSpPr>
            <a:spLocks noChangeArrowheads="1"/>
          </p:cNvSpPr>
          <p:nvPr userDrawn="1"/>
        </p:nvSpPr>
        <p:spPr bwMode="auto">
          <a:xfrm>
            <a:off x="2362200" y="6273800"/>
            <a:ext cx="37274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8" tIns="45714" rIns="91428" bIns="45714" anchor="b"/>
          <a:lstStyle/>
          <a:p>
            <a:pPr algn="ctr" eaLnBrk="0" hangingPunct="0">
              <a:spcBef>
                <a:spcPct val="50000"/>
              </a:spcBef>
            </a:pPr>
            <a:r>
              <a:rPr lang="en-US" altLang="zh-CN" sz="900">
                <a:latin typeface="Trebuchet MS" pitchFamily="34" charset="0"/>
                <a:ea typeface="宋体" pitchFamily="2" charset="-122"/>
              </a:rPr>
              <a:t> </a:t>
            </a:r>
            <a:r>
              <a:rPr lang="zh-CN" altLang="en-US" sz="2400"/>
              <a:t>第四章 访问控制技术</a:t>
            </a:r>
            <a:r>
              <a:rPr lang="zh-CN" altLang="en-US" sz="2000"/>
              <a:t> </a:t>
            </a:r>
            <a:endParaRPr lang="en-GB" altLang="zh-CN" sz="2000"/>
          </a:p>
        </p:txBody>
      </p:sp>
      <p:sp>
        <p:nvSpPr>
          <p:cNvPr id="1033" name="Rectangle 10"/>
          <p:cNvSpPr>
            <a:spLocks noChangeArrowheads="1"/>
          </p:cNvSpPr>
          <p:nvPr userDrawn="1"/>
        </p:nvSpPr>
        <p:spPr bwMode="auto">
          <a:xfrm>
            <a:off x="428625" y="6149975"/>
            <a:ext cx="8308975" cy="336550"/>
          </a:xfrm>
          <a:prstGeom prst="rect">
            <a:avLst/>
          </a:prstGeom>
          <a:gradFill rotWithShape="1">
            <a:gsLst>
              <a:gs pos="0">
                <a:srgbClr val="808080"/>
              </a:gs>
              <a:gs pos="100000">
                <a:srgbClr val="EBEBEB"/>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lgn="ctr" eaLnBrk="0" hangingPunct="0"/>
            <a:endParaRPr lang="zh-CN" altLang="en-US">
              <a:latin typeface="Trebuchet MS" pitchFamily="34" charset="0"/>
            </a:endParaRPr>
          </a:p>
        </p:txBody>
      </p:sp>
      <p:graphicFrame>
        <p:nvGraphicFramePr>
          <p:cNvPr id="1034" name="Object 12"/>
          <p:cNvGraphicFramePr>
            <a:graphicFrameLocks noChangeAspect="1"/>
          </p:cNvGraphicFramePr>
          <p:nvPr userDrawn="1"/>
        </p:nvGraphicFramePr>
        <p:xfrm>
          <a:off x="6842125" y="6357938"/>
          <a:ext cx="2105025" cy="485775"/>
        </p:xfrm>
        <a:graphic>
          <a:graphicData uri="http://schemas.openxmlformats.org/presentationml/2006/ole">
            <mc:AlternateContent xmlns:mc="http://schemas.openxmlformats.org/markup-compatibility/2006">
              <mc:Choice xmlns:v="urn:schemas-microsoft-com:vml" Requires="v">
                <p:oleObj r:id="rId16" imgW="2104762" imgH="485586" progId="Paint.Picture">
                  <p:embed/>
                </p:oleObj>
              </mc:Choice>
              <mc:Fallback>
                <p:oleObj r:id="rId16" imgW="2104762" imgH="485586" progId="Paint.Picture">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42125" y="6357938"/>
                        <a:ext cx="21050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05"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Lst>
  <p:transition>
    <p:wipe dir="r"/>
  </p:transition>
  <p:txStyles>
    <p:titleStyle>
      <a:lvl1pPr algn="l" rtl="0" eaLnBrk="0" fontAlgn="base" hangingPunct="0">
        <a:lnSpc>
          <a:spcPts val="2600"/>
        </a:lnSpc>
        <a:spcBef>
          <a:spcPct val="0"/>
        </a:spcBef>
        <a:spcAft>
          <a:spcPct val="0"/>
        </a:spcAft>
        <a:defRPr sz="4400">
          <a:solidFill>
            <a:srgbClr val="323232"/>
          </a:solidFill>
          <a:latin typeface="+mj-lt"/>
          <a:ea typeface="+mj-ea"/>
          <a:cs typeface="+mj-cs"/>
        </a:defRPr>
      </a:lvl1pPr>
      <a:lvl2pPr algn="l" rtl="0" eaLnBrk="0" fontAlgn="base" hangingPunct="0">
        <a:lnSpc>
          <a:spcPts val="2600"/>
        </a:lnSpc>
        <a:spcBef>
          <a:spcPct val="0"/>
        </a:spcBef>
        <a:spcAft>
          <a:spcPct val="0"/>
        </a:spcAft>
        <a:defRPr sz="4400">
          <a:solidFill>
            <a:srgbClr val="323232"/>
          </a:solidFill>
          <a:latin typeface="黑体" pitchFamily="49" charset="-122"/>
          <a:ea typeface="黑体" pitchFamily="49" charset="-122"/>
        </a:defRPr>
      </a:lvl2pPr>
      <a:lvl3pPr algn="l" rtl="0" eaLnBrk="0" fontAlgn="base" hangingPunct="0">
        <a:lnSpc>
          <a:spcPts val="2600"/>
        </a:lnSpc>
        <a:spcBef>
          <a:spcPct val="0"/>
        </a:spcBef>
        <a:spcAft>
          <a:spcPct val="0"/>
        </a:spcAft>
        <a:defRPr sz="4400">
          <a:solidFill>
            <a:srgbClr val="323232"/>
          </a:solidFill>
          <a:latin typeface="黑体" pitchFamily="49" charset="-122"/>
          <a:ea typeface="黑体" pitchFamily="49" charset="-122"/>
        </a:defRPr>
      </a:lvl3pPr>
      <a:lvl4pPr algn="l" rtl="0" eaLnBrk="0" fontAlgn="base" hangingPunct="0">
        <a:lnSpc>
          <a:spcPts val="2600"/>
        </a:lnSpc>
        <a:spcBef>
          <a:spcPct val="0"/>
        </a:spcBef>
        <a:spcAft>
          <a:spcPct val="0"/>
        </a:spcAft>
        <a:defRPr sz="4400">
          <a:solidFill>
            <a:srgbClr val="323232"/>
          </a:solidFill>
          <a:latin typeface="黑体" pitchFamily="49" charset="-122"/>
          <a:ea typeface="黑体" pitchFamily="49" charset="-122"/>
        </a:defRPr>
      </a:lvl4pPr>
      <a:lvl5pPr algn="l" rtl="0" eaLnBrk="0" fontAlgn="base" hangingPunct="0">
        <a:lnSpc>
          <a:spcPts val="2600"/>
        </a:lnSpc>
        <a:spcBef>
          <a:spcPct val="0"/>
        </a:spcBef>
        <a:spcAft>
          <a:spcPct val="0"/>
        </a:spcAft>
        <a:defRPr sz="4400">
          <a:solidFill>
            <a:srgbClr val="323232"/>
          </a:solidFill>
          <a:latin typeface="黑体" pitchFamily="49" charset="-122"/>
          <a:ea typeface="黑体" pitchFamily="49" charset="-122"/>
        </a:defRPr>
      </a:lvl5pPr>
      <a:lvl6pPr marL="457200" algn="l" rtl="0" fontAlgn="base">
        <a:lnSpc>
          <a:spcPts val="2600"/>
        </a:lnSpc>
        <a:spcBef>
          <a:spcPct val="0"/>
        </a:spcBef>
        <a:spcAft>
          <a:spcPct val="0"/>
        </a:spcAft>
        <a:defRPr>
          <a:solidFill>
            <a:srgbClr val="323232"/>
          </a:solidFill>
          <a:latin typeface="黑体" pitchFamily="49" charset="-122"/>
          <a:ea typeface="黑体" pitchFamily="49" charset="-122"/>
        </a:defRPr>
      </a:lvl6pPr>
      <a:lvl7pPr marL="914400" algn="l" rtl="0" fontAlgn="base">
        <a:lnSpc>
          <a:spcPts val="2600"/>
        </a:lnSpc>
        <a:spcBef>
          <a:spcPct val="0"/>
        </a:spcBef>
        <a:spcAft>
          <a:spcPct val="0"/>
        </a:spcAft>
        <a:defRPr>
          <a:solidFill>
            <a:srgbClr val="323232"/>
          </a:solidFill>
          <a:latin typeface="黑体" pitchFamily="49" charset="-122"/>
          <a:ea typeface="黑体" pitchFamily="49" charset="-122"/>
        </a:defRPr>
      </a:lvl7pPr>
      <a:lvl8pPr marL="1371600" algn="l" rtl="0" fontAlgn="base">
        <a:lnSpc>
          <a:spcPts val="2600"/>
        </a:lnSpc>
        <a:spcBef>
          <a:spcPct val="0"/>
        </a:spcBef>
        <a:spcAft>
          <a:spcPct val="0"/>
        </a:spcAft>
        <a:defRPr>
          <a:solidFill>
            <a:srgbClr val="323232"/>
          </a:solidFill>
          <a:latin typeface="黑体" pitchFamily="49" charset="-122"/>
          <a:ea typeface="黑体" pitchFamily="49" charset="-122"/>
        </a:defRPr>
      </a:lvl8pPr>
      <a:lvl9pPr marL="1828800" algn="l" rtl="0" fontAlgn="base">
        <a:lnSpc>
          <a:spcPts val="2600"/>
        </a:lnSpc>
        <a:spcBef>
          <a:spcPct val="0"/>
        </a:spcBef>
        <a:spcAft>
          <a:spcPct val="0"/>
        </a:spcAft>
        <a:defRPr>
          <a:solidFill>
            <a:srgbClr val="323232"/>
          </a:solidFill>
          <a:latin typeface="黑体" pitchFamily="49" charset="-122"/>
          <a:ea typeface="黑体" pitchFamily="49" charset="-122"/>
        </a:defRPr>
      </a:lvl9pPr>
    </p:titleStyle>
    <p:bodyStyle>
      <a:lvl1pPr marL="342900" indent="-342900" algn="l" defTabSz="0" rtl="0" eaLnBrk="0" fontAlgn="base" hangingPunct="0">
        <a:lnSpc>
          <a:spcPts val="2400"/>
        </a:lnSpc>
        <a:spcBef>
          <a:spcPct val="0"/>
        </a:spcBef>
        <a:spcAft>
          <a:spcPts val="1200"/>
        </a:spcAft>
        <a:buClr>
          <a:schemeClr val="accent1"/>
        </a:buClr>
        <a:buFont typeface="Futura Md BT" pitchFamily="34" charset="0"/>
        <a:buChar char=" "/>
        <a:tabLst>
          <a:tab pos="3946525" algn="l"/>
        </a:tabLst>
        <a:defRPr sz="3200">
          <a:solidFill>
            <a:srgbClr val="323232"/>
          </a:solidFill>
          <a:latin typeface="+mn-lt"/>
          <a:ea typeface="+mn-ea"/>
          <a:cs typeface="+mn-cs"/>
        </a:defRPr>
      </a:lvl1pPr>
      <a:lvl2pPr marL="295275" indent="-222250" algn="l" defTabSz="0" rtl="0" eaLnBrk="0" fontAlgn="base" hangingPunct="0">
        <a:lnSpc>
          <a:spcPts val="2400"/>
        </a:lnSpc>
        <a:spcBef>
          <a:spcPct val="0"/>
        </a:spcBef>
        <a:spcAft>
          <a:spcPts val="1200"/>
        </a:spcAft>
        <a:buClr>
          <a:srgbClr val="969696"/>
        </a:buClr>
        <a:buFont typeface="Wingdings" pitchFamily="2" charset="2"/>
        <a:buChar char="§"/>
        <a:tabLst>
          <a:tab pos="3946525" algn="l"/>
        </a:tabLst>
        <a:defRPr sz="3200">
          <a:solidFill>
            <a:srgbClr val="323232"/>
          </a:solidFill>
          <a:latin typeface="+mn-lt"/>
          <a:ea typeface="+mn-ea"/>
          <a:cs typeface="Arial" pitchFamily="34" charset="0"/>
        </a:defRPr>
      </a:lvl2pPr>
      <a:lvl3pPr marL="514350" indent="-209550" algn="l" defTabSz="0" rtl="0" eaLnBrk="0" fontAlgn="base" hangingPunct="0">
        <a:lnSpc>
          <a:spcPts val="2000"/>
        </a:lnSpc>
        <a:spcBef>
          <a:spcPct val="0"/>
        </a:spcBef>
        <a:spcAft>
          <a:spcPts val="800"/>
        </a:spcAft>
        <a:buClr>
          <a:srgbClr val="969696"/>
        </a:buClr>
        <a:buFont typeface="Wingdings" pitchFamily="2" charset="2"/>
        <a:buChar char=""/>
        <a:tabLst>
          <a:tab pos="3946525" algn="l"/>
        </a:tabLst>
        <a:defRPr sz="1600">
          <a:solidFill>
            <a:srgbClr val="323232"/>
          </a:solidFill>
          <a:latin typeface="+mn-lt"/>
          <a:ea typeface="+mn-ea"/>
          <a:cs typeface="Arial" pitchFamily="34" charset="0"/>
        </a:defRPr>
      </a:lvl3pPr>
      <a:lvl4pPr marL="723900" indent="-196850" algn="l" defTabSz="0" rtl="0" eaLnBrk="0" fontAlgn="base" hangingPunct="0">
        <a:lnSpc>
          <a:spcPts val="1400"/>
        </a:lnSpc>
        <a:spcBef>
          <a:spcPct val="0"/>
        </a:spcBef>
        <a:spcAft>
          <a:spcPts val="600"/>
        </a:spcAft>
        <a:buClr>
          <a:srgbClr val="969696"/>
        </a:buClr>
        <a:buFont typeface="Futura Md BT" pitchFamily="34" charset="0"/>
        <a:buChar char="–"/>
        <a:tabLst>
          <a:tab pos="3946525" algn="l"/>
        </a:tabLst>
        <a:defRPr sz="1400">
          <a:solidFill>
            <a:schemeClr val="tx1"/>
          </a:solidFill>
          <a:latin typeface="Verdana" pitchFamily="34" charset="0"/>
          <a:ea typeface="+mn-ea"/>
          <a:cs typeface="Arial" pitchFamily="34" charset="0"/>
        </a:defRPr>
      </a:lvl4pPr>
      <a:lvl5pPr marL="2046288" indent="-168275" algn="l" defTabSz="0"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5pPr>
      <a:lvl6pPr marL="25038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6pPr>
      <a:lvl7pPr marL="29610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7pPr>
      <a:lvl8pPr marL="34182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8pPr>
      <a:lvl9pPr marL="38754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2.wmf"/><Relationship Id="rId3" Type="http://schemas.openxmlformats.org/officeDocument/2006/relationships/image" Target="../media/image7.wmf"/><Relationship Id="rId7" Type="http://schemas.openxmlformats.org/officeDocument/2006/relationships/image" Target="../media/image9.wmf"/><Relationship Id="rId12" Type="http://schemas.openxmlformats.org/officeDocument/2006/relationships/oleObject" Target="../embeddings/oleObject7.bin"/><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image" Target="../media/image13.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10.wmf"/><Relationship Id="rId14" Type="http://schemas.openxmlformats.org/officeDocument/2006/relationships/oleObject" Target="../embeddings/oleObject8.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7.w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oleObject" Target="../embeddings/oleObject11.bin"/><Relationship Id="rId5" Type="http://schemas.openxmlformats.org/officeDocument/2006/relationships/image" Target="../media/image10.wmf"/><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4.bin"/><Relationship Id="rId5" Type="http://schemas.openxmlformats.org/officeDocument/2006/relationships/image" Target="../media/image16.wmf"/><Relationship Id="rId4"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0.wmf"/><Relationship Id="rId12" Type="http://schemas.openxmlformats.org/officeDocument/2006/relationships/oleObject" Target="../embeddings/oleObject20.bin"/><Relationship Id="rId2"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oleObject" Target="../embeddings/oleObject17.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21.wmf"/></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7" Type="http://schemas.openxmlformats.org/officeDocument/2006/relationships/image" Target="../media/image10.wmf"/><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oleObject" Target="../embeddings/oleObject23.bin"/><Relationship Id="rId5" Type="http://schemas.openxmlformats.org/officeDocument/2006/relationships/image" Target="../media/image7.wmf"/><Relationship Id="rId4" Type="http://schemas.openxmlformats.org/officeDocument/2006/relationships/oleObject" Target="../embeddings/oleObject22.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haokan.baidu.com/v?vid=14217045307088455302&amp;pd=bjh&amp;fr=bjhauthor&amp;type=video"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2962275"/>
            <a:ext cx="8482013" cy="1470025"/>
          </a:xfrm>
        </p:spPr>
        <p:txBody>
          <a:bodyPr/>
          <a:lstStyle/>
          <a:p>
            <a:pPr eaLnBrk="1" hangingPunct="1"/>
            <a:r>
              <a:rPr lang="en-US" altLang="zh-CN" sz="5400" dirty="0"/>
              <a:t>  </a:t>
            </a:r>
            <a:r>
              <a:rPr lang="zh-CN" altLang="zh-CN" sz="5400" dirty="0">
                <a:solidFill>
                  <a:schemeClr val="tx1"/>
                </a:solidFill>
              </a:rPr>
              <a:t>第</a:t>
            </a:r>
            <a:r>
              <a:rPr lang="zh-CN" altLang="en-US" sz="5400" dirty="0">
                <a:solidFill>
                  <a:schemeClr val="tx1"/>
                </a:solidFill>
              </a:rPr>
              <a:t>四</a:t>
            </a:r>
            <a:r>
              <a:rPr lang="zh-CN" altLang="zh-CN" sz="5400" dirty="0">
                <a:solidFill>
                  <a:schemeClr val="tx1"/>
                </a:solidFill>
              </a:rPr>
              <a:t>章</a:t>
            </a:r>
            <a:r>
              <a:rPr lang="en-US" altLang="zh-CN" sz="5400" dirty="0">
                <a:solidFill>
                  <a:schemeClr val="tx1"/>
                </a:solidFill>
              </a:rPr>
              <a:t>  </a:t>
            </a:r>
            <a:r>
              <a:rPr lang="zh-CN" altLang="en-US" sz="5400" dirty="0">
                <a:solidFill>
                  <a:schemeClr val="tx1"/>
                </a:solidFill>
              </a:rPr>
              <a:t>访问控制技术</a:t>
            </a:r>
            <a:br>
              <a:rPr lang="zh-CN" altLang="zh-CN" sz="2800" dirty="0"/>
            </a:br>
            <a:endParaRPr lang="en-GB" altLang="zh-CN" sz="2000" dirty="0"/>
          </a:p>
        </p:txBody>
      </p:sp>
    </p:spTree>
  </p:cSld>
  <p:clrMapOvr>
    <a:masterClrMapping/>
  </p:clrMapOvr>
  <p:transition>
    <p:wipe dir="u"/>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Text Box 4"/>
          <p:cNvSpPr txBox="1">
            <a:spLocks noChangeArrowheads="1"/>
          </p:cNvSpPr>
          <p:nvPr/>
        </p:nvSpPr>
        <p:spPr bwMode="auto">
          <a:xfrm>
            <a:off x="1244641" y="175059"/>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latin typeface="Trebuchet MS" pitchFamily="34" charset="0"/>
              </a:rPr>
              <a:t>访问控制矩阵模型</a:t>
            </a:r>
          </a:p>
        </p:txBody>
      </p:sp>
      <p:sp>
        <p:nvSpPr>
          <p:cNvPr id="12292" name="Text Box 4"/>
          <p:cNvSpPr txBox="1">
            <a:spLocks noChangeArrowheads="1"/>
          </p:cNvSpPr>
          <p:nvPr/>
        </p:nvSpPr>
        <p:spPr bwMode="auto">
          <a:xfrm>
            <a:off x="660400" y="1898650"/>
            <a:ext cx="8102600"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0000"/>
              </a:lnSpc>
            </a:pPr>
            <a:r>
              <a:rPr lang="zh-CN" altLang="en-US" sz="2400">
                <a:latin typeface="Trebuchet MS" pitchFamily="34" charset="0"/>
              </a:rPr>
              <a:t>       </a:t>
            </a:r>
            <a:r>
              <a:rPr lang="zh-CN" altLang="zh-CN" sz="2800">
                <a:latin typeface="Trebuchet MS" pitchFamily="34" charset="0"/>
              </a:rPr>
              <a:t>访问控制矩阵是用于描述当前保护状态的工具。描述一个保护系统的最简单框架模型是使用访问控制矩阵模型，这个模型将所有用户对于文件的权限存储在矩阵中。</a:t>
            </a:r>
            <a:endParaRPr lang="en-US" altLang="zh-CN" sz="2800">
              <a:latin typeface="Trebuchet MS" pitchFamily="34" charset="0"/>
            </a:endParaRPr>
          </a:p>
          <a:p>
            <a:pPr>
              <a:lnSpc>
                <a:spcPct val="105000"/>
              </a:lnSpc>
            </a:pPr>
            <a:endParaRPr lang="zh-CN" altLang="zh-CN" sz="2800"/>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1" name="Text Box 4"/>
          <p:cNvSpPr txBox="1">
            <a:spLocks noChangeArrowheads="1"/>
          </p:cNvSpPr>
          <p:nvPr/>
        </p:nvSpPr>
        <p:spPr bwMode="auto">
          <a:xfrm>
            <a:off x="447675" y="190500"/>
            <a:ext cx="7210425" cy="1158875"/>
          </a:xfrm>
          <a:prstGeom prst="rect">
            <a:avLst/>
          </a:prstGeom>
          <a:noFill/>
          <a:ln w="9525">
            <a:noFill/>
            <a:miter lim="800000"/>
          </a:ln>
          <a:effectLst/>
        </p:spPr>
        <p:txBody>
          <a:bodyPr lIns="92075" tIns="46038" rIns="92075" bIns="46038">
            <a:spAutoFit/>
          </a:bodyPr>
          <a:lstStyle/>
          <a:p>
            <a:pPr eaLnBrk="0" hangingPunct="0">
              <a:lnSpc>
                <a:spcPts val="3600"/>
              </a:lnSpc>
              <a:spcAft>
                <a:spcPts val="1200"/>
              </a:spcAft>
              <a:buFontTx/>
              <a:buNone/>
              <a:defRPr/>
            </a:pPr>
            <a:r>
              <a:rPr lang="en-US" altLang="zh-CN" sz="4000" dirty="0">
                <a:latin typeface="+mn-ea"/>
              </a:rPr>
              <a:t>	</a:t>
            </a:r>
            <a:r>
              <a:rPr lang="zh-CN" altLang="en-US" sz="4000" dirty="0">
                <a:latin typeface="+mn-ea"/>
              </a:rPr>
              <a:t>访问控制矩阵模型</a:t>
            </a:r>
          </a:p>
          <a:p>
            <a:pPr eaLnBrk="0" hangingPunct="0">
              <a:lnSpc>
                <a:spcPts val="3600"/>
              </a:lnSpc>
              <a:spcAft>
                <a:spcPts val="1200"/>
              </a:spcAft>
              <a:buFontTx/>
              <a:buNone/>
              <a:defRPr/>
            </a:pPr>
            <a:endParaRPr lang="zh-CN" altLang="en-US" sz="4000" dirty="0">
              <a:latin typeface="Trebuchet MS" pitchFamily="34" charset="0"/>
            </a:endParaRPr>
          </a:p>
        </p:txBody>
      </p:sp>
      <p:sp>
        <p:nvSpPr>
          <p:cNvPr id="13315" name="Rectangle 4"/>
          <p:cNvSpPr txBox="1">
            <a:spLocks noChangeArrowheads="1"/>
          </p:cNvSpPr>
          <p:nvPr/>
        </p:nvSpPr>
        <p:spPr bwMode="auto">
          <a:xfrm>
            <a:off x="584200" y="203200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endParaRPr lang="zh-CN" altLang="zh-CN" sz="2400">
              <a:latin typeface="Trebuchet MS" pitchFamily="34" charset="0"/>
            </a:endParaRPr>
          </a:p>
        </p:txBody>
      </p:sp>
      <p:sp>
        <p:nvSpPr>
          <p:cNvPr id="13316" name="TextBox 9"/>
          <p:cNvSpPr txBox="1">
            <a:spLocks noChangeArrowheads="1"/>
          </p:cNvSpPr>
          <p:nvPr/>
        </p:nvSpPr>
        <p:spPr bwMode="auto">
          <a:xfrm>
            <a:off x="234950" y="1209675"/>
            <a:ext cx="8775700" cy="451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0000"/>
              </a:lnSpc>
            </a:pPr>
            <a:r>
              <a:rPr lang="zh-CN" altLang="en-US" sz="2400" dirty="0">
                <a:latin typeface="Trebuchet MS" pitchFamily="34" charset="0"/>
              </a:rPr>
              <a:t>     </a:t>
            </a:r>
            <a:r>
              <a:rPr lang="zh-CN" altLang="zh-CN" sz="2400" b="1" dirty="0">
                <a:latin typeface="Trebuchet MS" pitchFamily="34" charset="0"/>
              </a:rPr>
              <a:t>客体</a:t>
            </a:r>
            <a:r>
              <a:rPr lang="en-US" altLang="zh-CN" sz="2400" dirty="0">
                <a:latin typeface="Trebuchet MS" pitchFamily="34" charset="0"/>
              </a:rPr>
              <a:t>—— </a:t>
            </a:r>
            <a:r>
              <a:rPr lang="zh-CN" altLang="zh-CN" sz="2400" dirty="0">
                <a:latin typeface="Trebuchet MS" pitchFamily="34" charset="0"/>
              </a:rPr>
              <a:t>受保护的实体（如数据、文件等）的集合，记为</a:t>
            </a:r>
            <a:r>
              <a:rPr lang="en-US" altLang="zh-CN" sz="2400" i="1" dirty="0">
                <a:latin typeface="Times New Roman" pitchFamily="18" charset="0"/>
              </a:rPr>
              <a:t>O</a:t>
            </a:r>
            <a:r>
              <a:rPr lang="zh-CN" altLang="zh-CN" sz="2400" dirty="0">
                <a:latin typeface="Trebuchet MS" pitchFamily="34" charset="0"/>
              </a:rPr>
              <a:t>；</a:t>
            </a:r>
          </a:p>
          <a:p>
            <a:pPr>
              <a:lnSpc>
                <a:spcPct val="110000"/>
              </a:lnSpc>
            </a:pPr>
            <a:r>
              <a:rPr lang="zh-CN" altLang="en-US" sz="2400" dirty="0">
                <a:latin typeface="Trebuchet MS" pitchFamily="34" charset="0"/>
              </a:rPr>
              <a:t>     </a:t>
            </a:r>
            <a:r>
              <a:rPr lang="zh-CN" altLang="zh-CN" sz="2400" b="1" dirty="0">
                <a:latin typeface="Trebuchet MS" pitchFamily="34" charset="0"/>
              </a:rPr>
              <a:t>主体</a:t>
            </a:r>
            <a:r>
              <a:rPr lang="en-US" altLang="zh-CN" sz="2400" dirty="0">
                <a:latin typeface="Trebuchet MS" pitchFamily="34" charset="0"/>
              </a:rPr>
              <a:t>—— </a:t>
            </a:r>
            <a:r>
              <a:rPr lang="zh-CN" altLang="zh-CN" sz="2400" dirty="0">
                <a:latin typeface="Trebuchet MS" pitchFamily="34" charset="0"/>
              </a:rPr>
              <a:t>发起行为的实体集合（如人、进程等）</a:t>
            </a:r>
            <a:r>
              <a:rPr lang="zh-CN" altLang="en-US" sz="2400" dirty="0">
                <a:latin typeface="Trebuchet MS" pitchFamily="34" charset="0"/>
              </a:rPr>
              <a:t>，</a:t>
            </a:r>
            <a:r>
              <a:rPr lang="zh-CN" altLang="zh-CN" sz="2400" dirty="0">
                <a:latin typeface="Trebuchet MS" pitchFamily="34" charset="0"/>
              </a:rPr>
              <a:t>记为</a:t>
            </a:r>
            <a:r>
              <a:rPr lang="en-US" altLang="zh-CN" sz="2400" i="1" dirty="0">
                <a:latin typeface="Times New Roman" pitchFamily="18" charset="0"/>
              </a:rPr>
              <a:t>S</a:t>
            </a:r>
            <a:r>
              <a:rPr lang="zh-CN" altLang="zh-CN" sz="2400" dirty="0">
                <a:latin typeface="Trebuchet MS" pitchFamily="34" charset="0"/>
              </a:rPr>
              <a:t>。</a:t>
            </a:r>
          </a:p>
          <a:p>
            <a:pPr>
              <a:lnSpc>
                <a:spcPct val="110000"/>
              </a:lnSpc>
            </a:pPr>
            <a:r>
              <a:rPr lang="zh-CN" altLang="en-US" sz="2400" dirty="0">
                <a:latin typeface="Trebuchet MS" pitchFamily="34" charset="0"/>
              </a:rPr>
              <a:t>     </a:t>
            </a:r>
            <a:r>
              <a:rPr lang="zh-CN" altLang="zh-CN" sz="2400" b="1" dirty="0">
                <a:latin typeface="Trebuchet MS" pitchFamily="34" charset="0"/>
              </a:rPr>
              <a:t>访问权限</a:t>
            </a:r>
            <a:r>
              <a:rPr lang="en-US" altLang="zh-CN" sz="2400" dirty="0">
                <a:latin typeface="Trebuchet MS" pitchFamily="34" charset="0"/>
              </a:rPr>
              <a:t>——</a:t>
            </a:r>
            <a:r>
              <a:rPr lang="zh-CN" altLang="zh-CN" sz="2400" dirty="0">
                <a:latin typeface="Trebuchet MS" pitchFamily="34" charset="0"/>
              </a:rPr>
              <a:t>对象集合</a:t>
            </a:r>
            <a:r>
              <a:rPr lang="en-US" altLang="zh-CN" sz="2400" dirty="0">
                <a:latin typeface="Times New Roman" pitchFamily="18" charset="0"/>
              </a:rPr>
              <a:t>O</a:t>
            </a:r>
            <a:r>
              <a:rPr lang="zh-CN" altLang="zh-CN" sz="2400" dirty="0">
                <a:latin typeface="Trebuchet MS" pitchFamily="34" charset="0"/>
              </a:rPr>
              <a:t>和主体集合</a:t>
            </a:r>
            <a:r>
              <a:rPr lang="en-US" altLang="zh-CN" sz="2400" dirty="0">
                <a:latin typeface="Times New Roman" pitchFamily="18" charset="0"/>
              </a:rPr>
              <a:t>S</a:t>
            </a:r>
            <a:r>
              <a:rPr lang="zh-CN" altLang="zh-CN" sz="2400" dirty="0">
                <a:latin typeface="Trebuchet MS" pitchFamily="34" charset="0"/>
              </a:rPr>
              <a:t>之间的关系用带有权限的矩阵</a:t>
            </a:r>
            <a:r>
              <a:rPr lang="en-US" altLang="zh-CN" sz="2400" dirty="0">
                <a:latin typeface="Trebuchet MS" pitchFamily="34" charset="0"/>
              </a:rPr>
              <a:t>A</a:t>
            </a:r>
            <a:r>
              <a:rPr lang="zh-CN" altLang="zh-CN" sz="2400" dirty="0">
                <a:latin typeface="Trebuchet MS" pitchFamily="34" charset="0"/>
              </a:rPr>
              <a:t>来描述</a:t>
            </a:r>
            <a:r>
              <a:rPr lang="zh-CN" altLang="en-US" sz="2400" dirty="0">
                <a:latin typeface="Trebuchet MS" pitchFamily="34" charset="0"/>
              </a:rPr>
              <a:t>,</a:t>
            </a:r>
            <a:r>
              <a:rPr lang="zh-CN" altLang="zh-CN" sz="2400" dirty="0">
                <a:latin typeface="Trebuchet MS" pitchFamily="34" charset="0"/>
              </a:rPr>
              <a:t>所有权限的集合的类型用集合</a:t>
            </a:r>
            <a:r>
              <a:rPr lang="en-US" altLang="zh-CN" sz="2400" dirty="0">
                <a:latin typeface="Times New Roman" pitchFamily="18" charset="0"/>
              </a:rPr>
              <a:t>R</a:t>
            </a:r>
            <a:r>
              <a:rPr lang="zh-CN" altLang="zh-CN" sz="2400" dirty="0">
                <a:latin typeface="Trebuchet MS" pitchFamily="34" charset="0"/>
              </a:rPr>
              <a:t>来表示</a:t>
            </a:r>
            <a:r>
              <a:rPr lang="zh-CN" altLang="en-US" sz="2400" dirty="0">
                <a:latin typeface="Trebuchet MS" pitchFamily="34" charset="0"/>
              </a:rPr>
              <a:t>,</a:t>
            </a:r>
            <a:r>
              <a:rPr lang="zh-CN" altLang="zh-CN" sz="2400" dirty="0">
                <a:latin typeface="Trebuchet MS" pitchFamily="34" charset="0"/>
              </a:rPr>
              <a:t>记为</a:t>
            </a:r>
            <a:r>
              <a:rPr lang="en-US" altLang="zh-CN" sz="2400" i="1" dirty="0">
                <a:latin typeface="Times New Roman" pitchFamily="18" charset="0"/>
              </a:rPr>
              <a:t>R</a:t>
            </a:r>
            <a:r>
              <a:rPr lang="zh-CN" altLang="zh-CN" sz="2400" dirty="0">
                <a:latin typeface="Trebuchet MS" pitchFamily="34" charset="0"/>
              </a:rPr>
              <a:t>。</a:t>
            </a:r>
          </a:p>
          <a:p>
            <a:pPr>
              <a:lnSpc>
                <a:spcPct val="110000"/>
              </a:lnSpc>
            </a:pPr>
            <a:r>
              <a:rPr lang="zh-CN" altLang="en-US" sz="2400" dirty="0">
                <a:latin typeface="Trebuchet MS" pitchFamily="34" charset="0"/>
              </a:rPr>
              <a:t>     </a:t>
            </a:r>
            <a:r>
              <a:rPr lang="zh-CN" altLang="zh-CN" sz="2400" dirty="0">
                <a:latin typeface="Trebuchet MS" pitchFamily="34" charset="0"/>
              </a:rPr>
              <a:t>对于一个主体</a:t>
            </a:r>
            <a:r>
              <a:rPr lang="en-US" altLang="zh-CN" sz="2400" dirty="0">
                <a:latin typeface="Times New Roman" pitchFamily="18" charset="0"/>
              </a:rPr>
              <a:t>s</a:t>
            </a:r>
            <a:r>
              <a:rPr lang="zh-CN" altLang="zh-CN" sz="2400" dirty="0">
                <a:latin typeface="Times New Roman" pitchFamily="18" charset="0"/>
              </a:rPr>
              <a:t>∈</a:t>
            </a:r>
            <a:r>
              <a:rPr lang="en-US" altLang="zh-CN" sz="2400" dirty="0">
                <a:latin typeface="Times New Roman" pitchFamily="18" charset="0"/>
              </a:rPr>
              <a:t>S</a:t>
            </a:r>
            <a:r>
              <a:rPr lang="zh-CN" altLang="zh-CN" sz="2400" dirty="0">
                <a:latin typeface="Trebuchet MS" pitchFamily="34" charset="0"/>
              </a:rPr>
              <a:t>和一个客体</a:t>
            </a:r>
            <a:r>
              <a:rPr lang="en-US" altLang="zh-CN" sz="2400" dirty="0">
                <a:latin typeface="Trebuchet MS" pitchFamily="34" charset="0"/>
              </a:rPr>
              <a:t> </a:t>
            </a:r>
            <a:r>
              <a:rPr lang="en-US" altLang="zh-CN" sz="2400" dirty="0">
                <a:latin typeface="Times New Roman" pitchFamily="18" charset="0"/>
              </a:rPr>
              <a:t>o</a:t>
            </a:r>
            <a:r>
              <a:rPr lang="zh-CN" altLang="zh-CN" sz="2400" dirty="0">
                <a:latin typeface="Times New Roman" pitchFamily="18" charset="0"/>
              </a:rPr>
              <a:t>∈</a:t>
            </a:r>
            <a:r>
              <a:rPr lang="en-US" altLang="zh-CN" sz="2400" dirty="0">
                <a:latin typeface="Times New Roman" pitchFamily="18" charset="0"/>
              </a:rPr>
              <a:t>O</a:t>
            </a:r>
            <a:r>
              <a:rPr lang="en-US" altLang="zh-CN" sz="2400" dirty="0">
                <a:latin typeface="Trebuchet MS" pitchFamily="34" charset="0"/>
              </a:rPr>
              <a:t> ,</a:t>
            </a:r>
            <a:r>
              <a:rPr lang="zh-CN" altLang="zh-CN" sz="2400" dirty="0">
                <a:latin typeface="Trebuchet MS" pitchFamily="34" charset="0"/>
              </a:rPr>
              <a:t>用</a:t>
            </a:r>
            <a:r>
              <a:rPr lang="en-US" altLang="zh-CN" sz="2400" dirty="0">
                <a:latin typeface="Trebuchet MS" pitchFamily="34" charset="0"/>
              </a:rPr>
              <a:t> </a:t>
            </a:r>
            <a:r>
              <a:rPr lang="en-US" altLang="zh-CN" sz="2400" dirty="0">
                <a:latin typeface="Times New Roman" pitchFamily="18" charset="0"/>
              </a:rPr>
              <a:t>[s, o]</a:t>
            </a:r>
            <a:r>
              <a:rPr lang="zh-CN" altLang="zh-CN" sz="2400" dirty="0">
                <a:latin typeface="Times New Roman" pitchFamily="18" charset="0"/>
              </a:rPr>
              <a:t>∈</a:t>
            </a:r>
            <a:r>
              <a:rPr lang="en-US" altLang="zh-CN" sz="2400" dirty="0">
                <a:latin typeface="Times New Roman" pitchFamily="18" charset="0"/>
              </a:rPr>
              <a:t>R</a:t>
            </a:r>
            <a:r>
              <a:rPr lang="en-US" altLang="zh-CN" sz="2400" dirty="0">
                <a:latin typeface="Trebuchet MS" pitchFamily="34" charset="0"/>
              </a:rPr>
              <a:t> </a:t>
            </a:r>
            <a:r>
              <a:rPr lang="zh-CN" altLang="zh-CN" sz="2400" dirty="0">
                <a:latin typeface="Trebuchet MS" pitchFamily="34" charset="0"/>
              </a:rPr>
              <a:t>来表示允许</a:t>
            </a:r>
            <a:r>
              <a:rPr lang="en-US" altLang="zh-CN" sz="2400" i="1" dirty="0">
                <a:latin typeface="Times New Roman" pitchFamily="18" charset="0"/>
              </a:rPr>
              <a:t>s</a:t>
            </a:r>
            <a:r>
              <a:rPr lang="zh-CN" altLang="zh-CN" sz="2400" dirty="0">
                <a:latin typeface="Trebuchet MS" pitchFamily="34" charset="0"/>
              </a:rPr>
              <a:t>对</a:t>
            </a:r>
            <a:r>
              <a:rPr lang="en-US" altLang="zh-CN" sz="2400" i="1" dirty="0">
                <a:latin typeface="Times New Roman" pitchFamily="18" charset="0"/>
              </a:rPr>
              <a:t>o</a:t>
            </a:r>
            <a:r>
              <a:rPr lang="zh-CN" altLang="zh-CN" sz="2400" dirty="0">
                <a:latin typeface="Trebuchet MS" pitchFamily="34" charset="0"/>
              </a:rPr>
              <a:t>实施的所有访问权限集合。这样，可以得到以</a:t>
            </a:r>
            <a:r>
              <a:rPr lang="en-US" altLang="zh-CN" sz="2400" i="1" dirty="0">
                <a:latin typeface="Times New Roman" pitchFamily="18" charset="0"/>
              </a:rPr>
              <a:t>S</a:t>
            </a:r>
            <a:r>
              <a:rPr lang="zh-CN" altLang="zh-CN" sz="2400" dirty="0">
                <a:latin typeface="Trebuchet MS" pitchFamily="34" charset="0"/>
              </a:rPr>
              <a:t>中元素为行指标，</a:t>
            </a:r>
            <a:r>
              <a:rPr lang="en-US" altLang="zh-CN" sz="2400" i="1" dirty="0">
                <a:latin typeface="Times New Roman" pitchFamily="18" charset="0"/>
              </a:rPr>
              <a:t>O</a:t>
            </a:r>
            <a:r>
              <a:rPr lang="zh-CN" altLang="zh-CN" sz="2400" dirty="0">
                <a:latin typeface="Trebuchet MS" pitchFamily="34" charset="0"/>
              </a:rPr>
              <a:t>中元素为列指标，表值为</a:t>
            </a:r>
            <a:r>
              <a:rPr lang="en-US" altLang="zh-CN" sz="2400" dirty="0">
                <a:latin typeface="Trebuchet MS" pitchFamily="34" charset="0"/>
              </a:rPr>
              <a:t> </a:t>
            </a:r>
            <a:r>
              <a:rPr lang="en-US" altLang="zh-CN" sz="2400" dirty="0">
                <a:latin typeface="Times New Roman" pitchFamily="18" charset="0"/>
              </a:rPr>
              <a:t>a[s, o]</a:t>
            </a:r>
            <a:r>
              <a:rPr lang="en-US" altLang="zh-CN" sz="2400" dirty="0">
                <a:latin typeface="Trebuchet MS" pitchFamily="34" charset="0"/>
              </a:rPr>
              <a:t> </a:t>
            </a:r>
            <a:r>
              <a:rPr lang="zh-CN" altLang="zh-CN" sz="2400" dirty="0">
                <a:latin typeface="Trebuchet MS" pitchFamily="34" charset="0"/>
              </a:rPr>
              <a:t>的一个矩阵</a:t>
            </a:r>
            <a:r>
              <a:rPr lang="en-US" altLang="zh-CN" sz="2400" i="1" dirty="0">
                <a:latin typeface="Times New Roman" pitchFamily="18" charset="0"/>
              </a:rPr>
              <a:t>A</a:t>
            </a:r>
            <a:r>
              <a:rPr lang="zh-CN" altLang="zh-CN" sz="2400" dirty="0">
                <a:latin typeface="Trebuchet MS" pitchFamily="34" charset="0"/>
              </a:rPr>
              <a:t>，称为访问控制矩阵。这时，系统的安全状态可以用三元组</a:t>
            </a:r>
            <a:r>
              <a:rPr lang="zh-CN" altLang="zh-CN" sz="2400" dirty="0">
                <a:latin typeface="Times New Roman" pitchFamily="18" charset="0"/>
              </a:rPr>
              <a:t>（</a:t>
            </a:r>
            <a:r>
              <a:rPr lang="en-US" altLang="zh-CN" sz="2400" i="1" dirty="0">
                <a:latin typeface="Times New Roman" pitchFamily="18" charset="0"/>
              </a:rPr>
              <a:t>S</a:t>
            </a:r>
            <a:r>
              <a:rPr lang="en-US" altLang="zh-CN" sz="2400" dirty="0">
                <a:latin typeface="Times New Roman" pitchFamily="18" charset="0"/>
              </a:rPr>
              <a:t>, </a:t>
            </a:r>
            <a:r>
              <a:rPr lang="en-US" altLang="zh-CN" sz="2400" i="1" dirty="0">
                <a:latin typeface="Times New Roman" pitchFamily="18" charset="0"/>
              </a:rPr>
              <a:t>O</a:t>
            </a:r>
            <a:r>
              <a:rPr lang="en-US" altLang="zh-CN" sz="2400" dirty="0">
                <a:latin typeface="Times New Roman" pitchFamily="18" charset="0"/>
              </a:rPr>
              <a:t>, </a:t>
            </a:r>
            <a:r>
              <a:rPr lang="en-US" altLang="zh-CN" sz="2400" i="1" dirty="0">
                <a:latin typeface="Times New Roman" pitchFamily="18" charset="0"/>
              </a:rPr>
              <a:t>A</a:t>
            </a:r>
            <a:r>
              <a:rPr lang="zh-CN" altLang="zh-CN" sz="2400" dirty="0">
                <a:latin typeface="Times New Roman" pitchFamily="18" charset="0"/>
              </a:rPr>
              <a:t>）</a:t>
            </a:r>
            <a:r>
              <a:rPr lang="zh-CN" altLang="zh-CN" sz="2400" dirty="0">
                <a:latin typeface="Trebuchet MS" pitchFamily="34" charset="0"/>
              </a:rPr>
              <a:t>来表示。</a:t>
            </a:r>
            <a:endParaRPr lang="zh-CN" altLang="en-US" sz="2400" dirty="0">
              <a:latin typeface="Trebuchet MS" pitchFamily="34" charset="0"/>
            </a:endParaRPr>
          </a:p>
          <a:p>
            <a:pPr>
              <a:lnSpc>
                <a:spcPct val="110000"/>
              </a:lnSpc>
            </a:pPr>
            <a:r>
              <a:rPr lang="zh-CN" altLang="en-US" sz="2400" dirty="0">
                <a:latin typeface="Trebuchet MS" pitchFamily="34" charset="0"/>
              </a:rPr>
              <a:t>  </a:t>
            </a:r>
          </a:p>
          <a:p>
            <a:pPr>
              <a:lnSpc>
                <a:spcPct val="110000"/>
              </a:lnSpc>
            </a:pPr>
            <a:endParaRPr lang="zh-CN" altLang="zh-CN" sz="2400" dirty="0">
              <a:latin typeface="Trebuchet MS" pitchFamily="34" charset="0"/>
            </a:endParaRPr>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9670" name="Group 38"/>
          <p:cNvGraphicFramePr>
            <a:graphicFrameLocks noGrp="1"/>
          </p:cNvGraphicFramePr>
          <p:nvPr>
            <p:ph idx="4294967295"/>
          </p:nvPr>
        </p:nvGraphicFramePr>
        <p:xfrm>
          <a:off x="901700" y="3467100"/>
          <a:ext cx="7251700" cy="2341562"/>
        </p:xfrm>
        <a:graphic>
          <a:graphicData uri="http://schemas.openxmlformats.org/drawingml/2006/table">
            <a:tbl>
              <a:tblPr/>
              <a:tblGrid>
                <a:gridCol w="1989138">
                  <a:extLst>
                    <a:ext uri="{9D8B030D-6E8A-4147-A177-3AD203B41FA5}">
                      <a16:colId xmlns:a16="http://schemas.microsoft.com/office/drawing/2014/main" val="20000"/>
                    </a:ext>
                  </a:extLst>
                </a:gridCol>
                <a:gridCol w="1109662">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gridCol w="2019300">
                  <a:extLst>
                    <a:ext uri="{9D8B030D-6E8A-4147-A177-3AD203B41FA5}">
                      <a16:colId xmlns:a16="http://schemas.microsoft.com/office/drawing/2014/main" val="20003"/>
                    </a:ext>
                  </a:extLst>
                </a:gridCol>
              </a:tblGrid>
              <a:tr h="853375">
                <a:tc>
                  <a:txBody>
                    <a:bodyPr/>
                    <a:lstStyle/>
                    <a:p>
                      <a:pPr marL="0" marR="0" lvl="0" indent="127000" algn="l"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1800" b="1" i="0" u="none" strike="noStrike" cap="none" normalizeH="0" baseline="0" dirty="0">
                          <a:ln>
                            <a:noFill/>
                          </a:ln>
                          <a:solidFill>
                            <a:srgbClr val="323232"/>
                          </a:solidFill>
                          <a:effectLst/>
                          <a:latin typeface="黑体" pitchFamily="49" charset="-122"/>
                          <a:ea typeface="黑体" pitchFamily="49" charset="-122"/>
                        </a:rPr>
                        <a:t>      客  体</a:t>
                      </a:r>
                    </a:p>
                    <a:p>
                      <a:pPr marL="0" marR="0" lvl="0" indent="127000" algn="l"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1800" b="1" i="0" u="none" strike="noStrike" cap="none" normalizeH="0" baseline="0" dirty="0">
                          <a:ln>
                            <a:noFill/>
                          </a:ln>
                          <a:solidFill>
                            <a:srgbClr val="323232"/>
                          </a:solidFill>
                          <a:effectLst/>
                          <a:latin typeface="黑体" pitchFamily="49" charset="-122"/>
                          <a:ea typeface="黑体" pitchFamily="49" charset="-122"/>
                        </a:rPr>
                        <a:t>主  体            </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1800" b="1" i="0" u="none" strike="noStrike" cap="none" normalizeH="0" baseline="0">
                          <a:ln>
                            <a:noFill/>
                          </a:ln>
                          <a:solidFill>
                            <a:srgbClr val="323232"/>
                          </a:solidFill>
                          <a:effectLst/>
                          <a:latin typeface="黑体" pitchFamily="49" charset="-122"/>
                          <a:ea typeface="黑体" pitchFamily="49" charset="-122"/>
                        </a:rPr>
                        <a:t>主机</a:t>
                      </a:r>
                      <a:r>
                        <a:rPr kumimoji="0" lang="en-US" altLang="zh-CN" sz="1800" b="1" i="0" u="none" strike="noStrike" cap="none" normalizeH="0" baseline="0">
                          <a:ln>
                            <a:noFill/>
                          </a:ln>
                          <a:solidFill>
                            <a:srgbClr val="323232"/>
                          </a:solidFill>
                          <a:effectLst/>
                          <a:latin typeface="黑体" pitchFamily="49" charset="-122"/>
                          <a:ea typeface="黑体" pitchFamily="49" charset="-122"/>
                        </a:rPr>
                        <a:t>1</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1800" b="1" i="0" u="none" strike="noStrike" cap="none" normalizeH="0" baseline="0">
                          <a:ln>
                            <a:noFill/>
                          </a:ln>
                          <a:solidFill>
                            <a:srgbClr val="323232"/>
                          </a:solidFill>
                          <a:effectLst/>
                          <a:latin typeface="黑体" pitchFamily="49" charset="-122"/>
                          <a:ea typeface="黑体" pitchFamily="49" charset="-122"/>
                        </a:rPr>
                        <a:t>主机</a:t>
                      </a:r>
                      <a:r>
                        <a:rPr kumimoji="0" lang="en-US" altLang="zh-CN" sz="1800" b="1" i="0" u="none" strike="noStrike" cap="none" normalizeH="0" baseline="0">
                          <a:ln>
                            <a:noFill/>
                          </a:ln>
                          <a:solidFill>
                            <a:srgbClr val="323232"/>
                          </a:solidFill>
                          <a:effectLst/>
                          <a:latin typeface="黑体" pitchFamily="49" charset="-122"/>
                          <a:ea typeface="黑体" pitchFamily="49" charset="-122"/>
                        </a:rPr>
                        <a:t>2</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1800" b="1" i="0" u="none" strike="noStrike" cap="none" normalizeH="0" baseline="0">
                          <a:ln>
                            <a:noFill/>
                          </a:ln>
                          <a:solidFill>
                            <a:srgbClr val="323232"/>
                          </a:solidFill>
                          <a:effectLst/>
                          <a:latin typeface="黑体" pitchFamily="49" charset="-122"/>
                          <a:ea typeface="黑体" pitchFamily="49" charset="-122"/>
                        </a:rPr>
                        <a:t>主机</a:t>
                      </a:r>
                      <a:r>
                        <a:rPr kumimoji="0" lang="en-US" altLang="zh-CN" sz="1800" b="1" i="0" u="none" strike="noStrike" cap="none" normalizeH="0" baseline="0">
                          <a:ln>
                            <a:noFill/>
                          </a:ln>
                          <a:solidFill>
                            <a:srgbClr val="323232"/>
                          </a:solidFill>
                          <a:effectLst/>
                          <a:latin typeface="黑体" pitchFamily="49" charset="-122"/>
                          <a:ea typeface="黑体" pitchFamily="49" charset="-122"/>
                        </a:rPr>
                        <a:t>3</a:t>
                      </a:r>
                    </a:p>
                  </a:txBody>
                  <a:tcPr marT="45711" marB="45711"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03">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1800" b="1" i="0" u="none" strike="noStrike" cap="none" normalizeH="0" baseline="0">
                          <a:ln>
                            <a:noFill/>
                          </a:ln>
                          <a:solidFill>
                            <a:srgbClr val="323232"/>
                          </a:solidFill>
                          <a:effectLst/>
                          <a:latin typeface="黑体" pitchFamily="49" charset="-122"/>
                          <a:ea typeface="黑体" pitchFamily="49" charset="-122"/>
                        </a:rPr>
                        <a:t>主机</a:t>
                      </a:r>
                      <a:r>
                        <a:rPr kumimoji="0" lang="en-US" altLang="zh-CN" sz="1800" b="1" i="0" u="none" strike="noStrike" cap="none" normalizeH="0" baseline="0">
                          <a:ln>
                            <a:noFill/>
                          </a:ln>
                          <a:solidFill>
                            <a:srgbClr val="323232"/>
                          </a:solidFill>
                          <a:effectLst/>
                          <a:latin typeface="黑体" pitchFamily="49" charset="-122"/>
                          <a:ea typeface="黑体" pitchFamily="49" charset="-122"/>
                        </a:rPr>
                        <a:t>1</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1800" b="1" i="0" u="none" strike="noStrike" cap="none" normalizeH="0" baseline="0">
                          <a:ln>
                            <a:noFill/>
                          </a:ln>
                          <a:solidFill>
                            <a:srgbClr val="323232"/>
                          </a:solidFill>
                          <a:effectLst/>
                          <a:latin typeface="Times New Roman" pitchFamily="18" charset="0"/>
                          <a:ea typeface="黑体" pitchFamily="49" charset="-122"/>
                        </a:rPr>
                        <a:t>{own}</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1800" b="1" i="0" u="none" strike="noStrike" cap="none" normalizeH="0" baseline="0">
                          <a:ln>
                            <a:noFill/>
                          </a:ln>
                          <a:solidFill>
                            <a:srgbClr val="323232"/>
                          </a:solidFill>
                          <a:effectLst/>
                          <a:latin typeface="Times New Roman" pitchFamily="18" charset="0"/>
                          <a:ea typeface="黑体" pitchFamily="49" charset="-122"/>
                        </a:rPr>
                        <a:t>{ftp}</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1800" b="1" i="0" u="none" strike="noStrike" cap="none" normalizeH="0" baseline="0">
                          <a:ln>
                            <a:noFill/>
                          </a:ln>
                          <a:solidFill>
                            <a:srgbClr val="323232"/>
                          </a:solidFill>
                          <a:effectLst/>
                          <a:latin typeface="Times New Roman" pitchFamily="18" charset="0"/>
                          <a:ea typeface="黑体" pitchFamily="49" charset="-122"/>
                        </a:rPr>
                        <a:t>{ftp }</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5992">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1800" b="1" i="0" u="none" strike="noStrike" cap="none" normalizeH="0" baseline="0">
                          <a:ln>
                            <a:noFill/>
                          </a:ln>
                          <a:solidFill>
                            <a:srgbClr val="323232"/>
                          </a:solidFill>
                          <a:effectLst/>
                          <a:latin typeface="黑体" pitchFamily="49" charset="-122"/>
                          <a:ea typeface="黑体" pitchFamily="49" charset="-122"/>
                        </a:rPr>
                        <a:t>主机</a:t>
                      </a:r>
                      <a:r>
                        <a:rPr kumimoji="0" lang="en-US" altLang="zh-CN" sz="1800" b="1" i="0" u="none" strike="noStrike" cap="none" normalizeH="0" baseline="0">
                          <a:ln>
                            <a:noFill/>
                          </a:ln>
                          <a:solidFill>
                            <a:srgbClr val="323232"/>
                          </a:solidFill>
                          <a:effectLst/>
                          <a:latin typeface="黑体" pitchFamily="49" charset="-122"/>
                          <a:ea typeface="黑体" pitchFamily="49" charset="-122"/>
                        </a:rPr>
                        <a:t>2</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1800" b="1" i="0" u="none" strike="noStrike" cap="none" normalizeH="0" baseline="0">
                        <a:ln>
                          <a:noFill/>
                        </a:ln>
                        <a:solidFill>
                          <a:srgbClr val="323232"/>
                        </a:solidFill>
                        <a:effectLst/>
                        <a:latin typeface="Times New Roman" pitchFamily="18" charset="0"/>
                        <a:ea typeface="黑体" pitchFamily="49"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1800" b="1" i="0" u="none" strike="noStrike" cap="none" normalizeH="0" baseline="0">
                          <a:ln>
                            <a:noFill/>
                          </a:ln>
                          <a:solidFill>
                            <a:srgbClr val="323232"/>
                          </a:solidFill>
                          <a:effectLst/>
                          <a:latin typeface="Times New Roman" pitchFamily="18" charset="0"/>
                          <a:ea typeface="黑体" pitchFamily="49" charset="-122"/>
                        </a:rPr>
                        <a:t>{ftp,nfs,mail,own}</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1800" b="1" i="0" u="none" strike="noStrike" cap="none" normalizeH="0" baseline="0">
                          <a:ln>
                            <a:noFill/>
                          </a:ln>
                          <a:solidFill>
                            <a:srgbClr val="323232"/>
                          </a:solidFill>
                          <a:effectLst/>
                          <a:latin typeface="Times New Roman" pitchFamily="18" charset="0"/>
                          <a:ea typeface="黑体" pitchFamily="49" charset="-122"/>
                        </a:rPr>
                        <a:t>{ftp,nfs,mail}</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5992">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1800" b="1" i="0" u="none" strike="noStrike" cap="none" normalizeH="0" baseline="0">
                          <a:ln>
                            <a:noFill/>
                          </a:ln>
                          <a:solidFill>
                            <a:srgbClr val="323232"/>
                          </a:solidFill>
                          <a:effectLst/>
                          <a:latin typeface="黑体" pitchFamily="49" charset="-122"/>
                          <a:ea typeface="黑体" pitchFamily="49" charset="-122"/>
                        </a:rPr>
                        <a:t>主机</a:t>
                      </a:r>
                      <a:r>
                        <a:rPr kumimoji="0" lang="en-US" altLang="zh-CN" sz="1800" b="1" i="0" u="none" strike="noStrike" cap="none" normalizeH="0" baseline="0">
                          <a:ln>
                            <a:noFill/>
                          </a:ln>
                          <a:solidFill>
                            <a:srgbClr val="323232"/>
                          </a:solidFill>
                          <a:effectLst/>
                          <a:latin typeface="黑体" pitchFamily="49" charset="-122"/>
                          <a:ea typeface="黑体" pitchFamily="49" charset="-122"/>
                        </a:rPr>
                        <a:t>3</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1800" b="1" i="0" u="none" strike="noStrike" cap="none" normalizeH="0" baseline="0">
                        <a:ln>
                          <a:noFill/>
                        </a:ln>
                        <a:solidFill>
                          <a:srgbClr val="323232"/>
                        </a:solidFill>
                        <a:effectLst/>
                        <a:latin typeface="Times New Roman" pitchFamily="18" charset="0"/>
                        <a:ea typeface="黑体" pitchFamily="49"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1800" b="1" i="0" u="none" strike="noStrike" cap="none" normalizeH="0" baseline="0">
                          <a:ln>
                            <a:noFill/>
                          </a:ln>
                          <a:solidFill>
                            <a:srgbClr val="323232"/>
                          </a:solidFill>
                          <a:effectLst/>
                          <a:latin typeface="Times New Roman" pitchFamily="18" charset="0"/>
                          <a:ea typeface="黑体" pitchFamily="49" charset="-122"/>
                        </a:rPr>
                        <a:t>{ftp,mail}</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1800" b="1" i="0" u="none" strike="noStrike" cap="none" normalizeH="0" baseline="0">
                          <a:ln>
                            <a:noFill/>
                          </a:ln>
                          <a:solidFill>
                            <a:srgbClr val="323232"/>
                          </a:solidFill>
                          <a:effectLst/>
                          <a:latin typeface="Times New Roman" pitchFamily="18" charset="0"/>
                          <a:ea typeface="黑体" pitchFamily="49" charset="-122"/>
                        </a:rPr>
                        <a:t>{ftp,nfs,mail,own}</a:t>
                      </a: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9673" name="Rectangle 41"/>
          <p:cNvSpPr>
            <a:spLocks noChangeArrowheads="1"/>
          </p:cNvSpPr>
          <p:nvPr/>
        </p:nvSpPr>
        <p:spPr bwMode="auto">
          <a:xfrm>
            <a:off x="1760538" y="3062288"/>
            <a:ext cx="854075" cy="0"/>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Lst>
        </p:spPr>
        <p:txBody>
          <a:bodyPr wrap="none" lIns="0" tIns="0" rIns="0" bIns="0">
            <a:spAutoFit/>
          </a:bodyPr>
          <a:lstStyle/>
          <a:p>
            <a:pPr algn="ctr" eaLnBrk="0" hangingPunct="0">
              <a:buFontTx/>
              <a:buNone/>
              <a:defRPr/>
            </a:pPr>
            <a:endParaRPr lang="zh-CN" altLang="en-US">
              <a:latin typeface="Trebuchet MS" pitchFamily="34" charset="0"/>
            </a:endParaRPr>
          </a:p>
        </p:txBody>
      </p:sp>
      <p:sp>
        <p:nvSpPr>
          <p:cNvPr id="14366" name="Line 39"/>
          <p:cNvSpPr>
            <a:spLocks noChangeShapeType="1"/>
          </p:cNvSpPr>
          <p:nvPr/>
        </p:nvSpPr>
        <p:spPr bwMode="auto">
          <a:xfrm>
            <a:off x="798513" y="1674813"/>
            <a:ext cx="800100" cy="296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69730" name="Group 98"/>
          <p:cNvGraphicFramePr>
            <a:graphicFrameLocks noGrp="1"/>
          </p:cNvGraphicFramePr>
          <p:nvPr>
            <p:extLst>
              <p:ext uri="{D42A27DB-BD31-4B8C-83A1-F6EECF244321}">
                <p14:modId xmlns:p14="http://schemas.microsoft.com/office/powerpoint/2010/main" val="3162765913"/>
              </p:ext>
            </p:extLst>
          </p:nvPr>
        </p:nvGraphicFramePr>
        <p:xfrm>
          <a:off x="528638" y="1230313"/>
          <a:ext cx="8424862" cy="1631950"/>
        </p:xfrm>
        <a:graphic>
          <a:graphicData uri="http://schemas.openxmlformats.org/drawingml/2006/table">
            <a:tbl>
              <a:tblPr/>
              <a:tblGrid>
                <a:gridCol w="1349375">
                  <a:extLst>
                    <a:ext uri="{9D8B030D-6E8A-4147-A177-3AD203B41FA5}">
                      <a16:colId xmlns:a16="http://schemas.microsoft.com/office/drawing/2014/main" val="20000"/>
                    </a:ext>
                  </a:extLst>
                </a:gridCol>
                <a:gridCol w="1522412">
                  <a:extLst>
                    <a:ext uri="{9D8B030D-6E8A-4147-A177-3AD203B41FA5}">
                      <a16:colId xmlns:a16="http://schemas.microsoft.com/office/drawing/2014/main" val="20001"/>
                    </a:ext>
                  </a:extLst>
                </a:gridCol>
                <a:gridCol w="1250950">
                  <a:extLst>
                    <a:ext uri="{9D8B030D-6E8A-4147-A177-3AD203B41FA5}">
                      <a16:colId xmlns:a16="http://schemas.microsoft.com/office/drawing/2014/main" val="20002"/>
                    </a:ext>
                  </a:extLst>
                </a:gridCol>
                <a:gridCol w="2333625">
                  <a:extLst>
                    <a:ext uri="{9D8B030D-6E8A-4147-A177-3AD203B41FA5}">
                      <a16:colId xmlns:a16="http://schemas.microsoft.com/office/drawing/2014/main" val="20003"/>
                    </a:ext>
                  </a:extLst>
                </a:gridCol>
                <a:gridCol w="1968500">
                  <a:extLst>
                    <a:ext uri="{9D8B030D-6E8A-4147-A177-3AD203B41FA5}">
                      <a16:colId xmlns:a16="http://schemas.microsoft.com/office/drawing/2014/main" val="20004"/>
                    </a:ext>
                  </a:extLst>
                </a:gridCol>
              </a:tblGrid>
              <a:tr h="823441">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客</a:t>
                      </a:r>
                      <a:r>
                        <a:rPr kumimoji="0" lang="zh-CN" altLang="en-GB"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体</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pP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zh-CN" altLang="en-GB"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    </a:t>
                      </a:r>
                      <a:r>
                        <a:rPr kumimoji="0" lang="zh-CN" altLang="en-US"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主</a:t>
                      </a:r>
                      <a:r>
                        <a:rPr kumimoji="0" lang="zh-CN" altLang="en-GB" sz="1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体</a:t>
                      </a:r>
                      <a:endParaRPr kumimoji="0" lang="zh-CN" altLang="en-GB" sz="1800" b="1" i="0" u="none" strike="noStrike" cap="none" normalizeH="0" baseline="0" dirty="0">
                        <a:ln>
                          <a:noFill/>
                        </a:ln>
                        <a:solidFill>
                          <a:schemeClr val="tx1"/>
                        </a:solidFill>
                        <a:effectLst/>
                        <a:latin typeface="Trebuchet MS" pitchFamily="34" charset="0"/>
                        <a:ea typeface="宋体" pitchFamily="2" charset="-122"/>
                        <a:cs typeface="Times New Roman" pitchFamily="18" charset="0"/>
                      </a:endParaRPr>
                    </a:p>
                  </a:txBody>
                  <a:tcPr marL="0" marR="0" marT="0" marB="0"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GB"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文件</a:t>
                      </a: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a:ln>
                          <a:noFill/>
                        </a:ln>
                        <a:solidFill>
                          <a:schemeClr val="tx1"/>
                        </a:solidFill>
                        <a:effectLst/>
                        <a:latin typeface="Trebuchet MS" pitchFamily="34" charset="0"/>
                        <a:ea typeface="宋体" pitchFamily="2" charset="-122"/>
                        <a:cs typeface="Times New Roman" pitchFamily="18" charset="0"/>
                      </a:endParaRPr>
                    </a:p>
                  </a:txBody>
                  <a:tcPr marL="0" marR="0" marT="0" marB="0"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GB"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文件</a:t>
                      </a: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a:ln>
                          <a:noFill/>
                        </a:ln>
                        <a:solidFill>
                          <a:schemeClr val="tx1"/>
                        </a:solidFill>
                        <a:effectLst/>
                        <a:latin typeface="Trebuchet MS" pitchFamily="34" charset="0"/>
                        <a:ea typeface="宋体" pitchFamily="2" charset="-122"/>
                        <a:cs typeface="Times New Roman" pitchFamily="18" charset="0"/>
                      </a:endParaRPr>
                    </a:p>
                  </a:txBody>
                  <a:tcPr marL="0" marR="0" marT="0" marB="0"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GB"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进程</a:t>
                      </a: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a:ln>
                          <a:noFill/>
                        </a:ln>
                        <a:solidFill>
                          <a:schemeClr val="tx1"/>
                        </a:solidFill>
                        <a:effectLst/>
                        <a:latin typeface="Trebuchet MS" pitchFamily="34" charset="0"/>
                        <a:ea typeface="宋体" pitchFamily="2" charset="-122"/>
                        <a:cs typeface="Times New Roman" pitchFamily="18" charset="0"/>
                      </a:endParaRPr>
                    </a:p>
                  </a:txBody>
                  <a:tcPr marL="0" marR="0" marT="0" marB="0"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GB"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进程</a:t>
                      </a: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a:ln>
                          <a:noFill/>
                        </a:ln>
                        <a:solidFill>
                          <a:schemeClr val="tx1"/>
                        </a:solidFill>
                        <a:effectLst/>
                        <a:latin typeface="Trebuchet MS" pitchFamily="34" charset="0"/>
                        <a:ea typeface="宋体" pitchFamily="2" charset="-122"/>
                        <a:cs typeface="Times New Roman" pitchFamily="18" charset="0"/>
                      </a:endParaRPr>
                    </a:p>
                  </a:txBody>
                  <a:tcPr marL="0" marR="0" marT="0" marB="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0346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GB"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进程</a:t>
                      </a: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1" i="0" u="none" strike="noStrike" cap="none" normalizeH="0" baseline="0">
                        <a:ln>
                          <a:noFill/>
                        </a:ln>
                        <a:solidFill>
                          <a:schemeClr val="tx1"/>
                        </a:solidFill>
                        <a:effectLst/>
                        <a:latin typeface="Trebuchet MS" pitchFamily="34" charset="0"/>
                        <a:ea typeface="宋体" pitchFamily="2" charset="-122"/>
                        <a:cs typeface="Times New Roman" pitchFamily="18" charset="0"/>
                      </a:endParaRPr>
                    </a:p>
                  </a:txBody>
                  <a:tcPr marL="0" marR="0" marT="0" marB="0"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GB"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a:t>
                      </a:r>
                      <a:r>
                        <a:rPr kumimoji="0" lang="en-GB"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GB"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写</a:t>
                      </a:r>
                      <a:r>
                        <a:rPr kumimoji="0" lang="en-GB"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GB"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拥有</a:t>
                      </a:r>
                      <a:r>
                        <a:rPr kumimoji="0" lang="en-GB"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1" i="0" u="none" strike="noStrike" cap="none" normalizeH="0" baseline="0">
                        <a:ln>
                          <a:noFill/>
                        </a:ln>
                        <a:solidFill>
                          <a:schemeClr val="tx1"/>
                        </a:solidFill>
                        <a:effectLst/>
                        <a:latin typeface="Trebuchet MS" pitchFamily="34" charset="0"/>
                        <a:ea typeface="宋体" pitchFamily="2" charset="-122"/>
                        <a:cs typeface="Times New Roman" pitchFamily="18"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 </a:t>
                      </a:r>
                      <a:r>
                        <a:rPr kumimoji="0" lang="zh-CN" altLang="en-GB"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 </a:t>
                      </a: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1" i="0" u="none" strike="noStrike" cap="none" normalizeH="0" baseline="0">
                        <a:ln>
                          <a:noFill/>
                        </a:ln>
                        <a:solidFill>
                          <a:schemeClr val="tx1"/>
                        </a:solidFill>
                        <a:effectLst/>
                        <a:latin typeface="Trebuchet MS" pitchFamily="34" charset="0"/>
                        <a:ea typeface="宋体" pitchFamily="2" charset="-122"/>
                        <a:cs typeface="Times New Roman" pitchFamily="18"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GB"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a:t>
                      </a:r>
                      <a:r>
                        <a:rPr kumimoji="0" lang="en-GB"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GB"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写</a:t>
                      </a:r>
                      <a:r>
                        <a:rPr kumimoji="0" lang="en-GB"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GB"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执行</a:t>
                      </a:r>
                      <a:r>
                        <a:rPr kumimoji="0" lang="en-GB"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GB"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拥有</a:t>
                      </a: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endParaRPr kumimoji="0" lang="en-US" altLang="zh-CN" sz="1800" b="1" i="0" u="none" strike="noStrike" cap="none" normalizeH="0" baseline="0">
                        <a:ln>
                          <a:noFill/>
                        </a:ln>
                        <a:solidFill>
                          <a:schemeClr val="tx1"/>
                        </a:solidFill>
                        <a:effectLst/>
                        <a:latin typeface="Trebuchet MS" pitchFamily="34" charset="0"/>
                        <a:ea typeface="宋体" pitchFamily="2" charset="-122"/>
                        <a:cs typeface="Times New Roman" pitchFamily="18" charset="0"/>
                      </a:endParaRPr>
                    </a:p>
                  </a:txBody>
                  <a:tcPr marL="0" marR="0" marT="0" marB="0"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GB"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写</a:t>
                      </a: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1" i="0" u="none" strike="noStrike" cap="none" normalizeH="0" baseline="0">
                        <a:ln>
                          <a:noFill/>
                        </a:ln>
                        <a:solidFill>
                          <a:schemeClr val="tx1"/>
                        </a:solidFill>
                        <a:effectLst/>
                        <a:latin typeface="Trebuchet MS" pitchFamily="34" charset="0"/>
                        <a:ea typeface="宋体" pitchFamily="2" charset="-122"/>
                        <a:cs typeface="Times New Roman" pitchFamily="18" charset="0"/>
                      </a:endParaRPr>
                    </a:p>
                  </a:txBody>
                  <a:tcPr marL="0" marR="0" marT="0" marB="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05049">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GB"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进程</a:t>
                      </a: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1" i="0" u="none" strike="noStrike" cap="none" normalizeH="0" baseline="0">
                        <a:ln>
                          <a:noFill/>
                        </a:ln>
                        <a:solidFill>
                          <a:schemeClr val="tx1"/>
                        </a:solidFill>
                        <a:effectLst/>
                        <a:latin typeface="Trebuchet MS" pitchFamily="34" charset="0"/>
                        <a:ea typeface="宋体" pitchFamily="2" charset="-122"/>
                        <a:cs typeface="Times New Roman" pitchFamily="18" charset="0"/>
                      </a:endParaRPr>
                    </a:p>
                  </a:txBody>
                  <a:tcPr marL="0" marR="0" marT="0" marB="0"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GB"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添加</a:t>
                      </a: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1" i="0" u="none" strike="noStrike" cap="none" normalizeH="0" baseline="0">
                        <a:ln>
                          <a:noFill/>
                        </a:ln>
                        <a:solidFill>
                          <a:schemeClr val="tx1"/>
                        </a:solidFill>
                        <a:effectLst/>
                        <a:latin typeface="Trebuchet MS" pitchFamily="34" charset="0"/>
                        <a:ea typeface="宋体" pitchFamily="2" charset="-122"/>
                        <a:cs typeface="Times New Roman" pitchFamily="18" charset="0"/>
                      </a:endParaRPr>
                    </a:p>
                  </a:txBody>
                  <a:tcPr marL="0" marR="0" marT="0" marB="0"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GB"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读，拥有 </a:t>
                      </a: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1" i="0" u="none" strike="noStrike" cap="none" normalizeH="0" baseline="0">
                        <a:ln>
                          <a:noFill/>
                        </a:ln>
                        <a:solidFill>
                          <a:schemeClr val="tx1"/>
                        </a:solidFill>
                        <a:effectLst/>
                        <a:latin typeface="Trebuchet MS" pitchFamily="34" charset="0"/>
                        <a:ea typeface="宋体" pitchFamily="2" charset="-122"/>
                        <a:cs typeface="Times New Roman" pitchFamily="18" charset="0"/>
                      </a:endParaRPr>
                    </a:p>
                  </a:txBody>
                  <a:tcPr marL="0" marR="0" marT="0" marB="0"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zh-CN" altLang="en-GB"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a:t>
                      </a:r>
                      <a:r>
                        <a:rPr kumimoji="0" lang="zh-CN" altLang="en-US"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 </a:t>
                      </a: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1" i="0" u="none" strike="noStrike" cap="none" normalizeH="0" baseline="0">
                        <a:ln>
                          <a:noFill/>
                        </a:ln>
                        <a:solidFill>
                          <a:schemeClr val="tx1"/>
                        </a:solidFill>
                        <a:effectLst/>
                        <a:latin typeface="Trebuchet MS" pitchFamily="34" charset="0"/>
                        <a:ea typeface="宋体" pitchFamily="2" charset="-122"/>
                        <a:cs typeface="Times New Roman" pitchFamily="18" charset="0"/>
                      </a:endParaRPr>
                    </a:p>
                  </a:txBody>
                  <a:tcPr marL="0" marR="0" marT="0" marB="0"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GB"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a:t>
                      </a:r>
                      <a:r>
                        <a:rPr kumimoji="0" lang="en-GB"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GB"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写</a:t>
                      </a:r>
                      <a:r>
                        <a:rPr kumimoji="0" lang="en-GB"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GB"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执行</a:t>
                      </a:r>
                      <a:r>
                        <a:rPr kumimoji="0" lang="en-GB"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r>
                        <a:rPr kumimoji="0" lang="zh-CN" altLang="en-GB"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拥有</a:t>
                      </a:r>
                      <a:r>
                        <a:rPr kumimoji="0" lang="en-US" altLang="zh-CN" sz="1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0" lang="en-US" altLang="zh-CN" sz="1800" b="1" i="0" u="none" strike="noStrike" cap="none" normalizeH="0" baseline="0">
                        <a:ln>
                          <a:noFill/>
                        </a:ln>
                        <a:solidFill>
                          <a:schemeClr val="tx1"/>
                        </a:solidFill>
                        <a:effectLst/>
                        <a:latin typeface="Trebuchet MS" pitchFamily="34" charset="0"/>
                        <a:ea typeface="宋体" pitchFamily="2" charset="-122"/>
                        <a:cs typeface="Times New Roman" pitchFamily="18" charset="0"/>
                      </a:endParaRPr>
                    </a:p>
                  </a:txBody>
                  <a:tcPr marL="0" marR="0" marT="0" marB="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43796" y="0"/>
            <a:ext cx="8213725" cy="711200"/>
          </a:xfrm>
        </p:spPr>
        <p:txBody>
          <a:bodyPr/>
          <a:lstStyle/>
          <a:p>
            <a:r>
              <a:rPr lang="zh-CN" altLang="en-US" sz="4000" dirty="0"/>
              <a:t>访问控制矩阵优缺点分析</a:t>
            </a:r>
          </a:p>
        </p:txBody>
      </p:sp>
      <p:sp>
        <p:nvSpPr>
          <p:cNvPr id="15363" name="Rectangle 3"/>
          <p:cNvSpPr>
            <a:spLocks noGrp="1" noChangeArrowheads="1"/>
          </p:cNvSpPr>
          <p:nvPr>
            <p:ph idx="1"/>
          </p:nvPr>
        </p:nvSpPr>
        <p:spPr>
          <a:xfrm>
            <a:off x="317500" y="1460500"/>
            <a:ext cx="8085138" cy="4525963"/>
          </a:xfrm>
        </p:spPr>
        <p:txBody>
          <a:bodyPr/>
          <a:lstStyle/>
          <a:p>
            <a:pPr>
              <a:lnSpc>
                <a:spcPts val="3400"/>
              </a:lnSpc>
            </a:pPr>
            <a:r>
              <a:rPr lang="zh-CN" altLang="en-US" b="1" dirty="0">
                <a:solidFill>
                  <a:schemeClr val="tx1"/>
                </a:solidFill>
              </a:rPr>
              <a:t>   </a:t>
            </a:r>
            <a:r>
              <a:rPr lang="zh-CN" altLang="en-US" sz="2400" dirty="0">
                <a:solidFill>
                  <a:schemeClr val="tx1"/>
                </a:solidFill>
              </a:rPr>
              <a:t>访问矩阵模型对访问控制理解，提供了一个很好的框架。现实中，直接用访问控制矩阵表示</a:t>
            </a:r>
            <a:r>
              <a:rPr lang="zh-CN" altLang="en-US" sz="2400" dirty="0">
                <a:solidFill>
                  <a:srgbClr val="FF0000"/>
                </a:solidFill>
              </a:rPr>
              <a:t>保护状态</a:t>
            </a:r>
            <a:r>
              <a:rPr lang="zh-CN" altLang="en-US" sz="2400" dirty="0">
                <a:solidFill>
                  <a:schemeClr val="tx1"/>
                </a:solidFill>
              </a:rPr>
              <a:t>或</a:t>
            </a:r>
            <a:r>
              <a:rPr lang="zh-CN" altLang="en-US" sz="2400" dirty="0">
                <a:solidFill>
                  <a:srgbClr val="FF0000"/>
                </a:solidFill>
              </a:rPr>
              <a:t>安全状态</a:t>
            </a:r>
            <a:r>
              <a:rPr lang="zh-CN" altLang="en-US" sz="2400" dirty="0">
                <a:solidFill>
                  <a:schemeClr val="tx1"/>
                </a:solidFill>
              </a:rPr>
              <a:t>是</a:t>
            </a:r>
            <a:r>
              <a:rPr lang="zh-CN" altLang="en-US" sz="2400" u="sng" dirty="0">
                <a:solidFill>
                  <a:srgbClr val="FF0000"/>
                </a:solidFill>
              </a:rPr>
              <a:t>不现实</a:t>
            </a:r>
            <a:r>
              <a:rPr lang="zh-CN" altLang="en-US" sz="2400" dirty="0">
                <a:solidFill>
                  <a:schemeClr val="tx1"/>
                </a:solidFill>
              </a:rPr>
              <a:t>的，描述状态的转移也是</a:t>
            </a:r>
            <a:r>
              <a:rPr lang="zh-CN" altLang="en-US" sz="2400" u="sng" dirty="0">
                <a:solidFill>
                  <a:srgbClr val="FF0000"/>
                </a:solidFill>
              </a:rPr>
              <a:t>不方便</a:t>
            </a:r>
            <a:r>
              <a:rPr lang="zh-CN" altLang="en-US" sz="2400" dirty="0">
                <a:solidFill>
                  <a:srgbClr val="FF0000"/>
                </a:solidFill>
              </a:rPr>
              <a:t>的</a:t>
            </a:r>
            <a:r>
              <a:rPr lang="zh-CN" altLang="en-US" sz="2400" dirty="0">
                <a:solidFill>
                  <a:srgbClr val="FF3300"/>
                </a:solidFill>
              </a:rPr>
              <a:t>（</a:t>
            </a:r>
            <a:r>
              <a:rPr lang="zh-CN" altLang="en-US" sz="2400" dirty="0">
                <a:solidFill>
                  <a:schemeClr val="tx1"/>
                </a:solidFill>
              </a:rPr>
              <a:t>上面两个例子向我们展示了静态的访问控制矩阵的概念。但是在实际系统中经常需要考虑保护状态处于</a:t>
            </a:r>
            <a:r>
              <a:rPr lang="zh-CN" altLang="en-US" sz="2400" dirty="0">
                <a:solidFill>
                  <a:srgbClr val="FF0000"/>
                </a:solidFill>
              </a:rPr>
              <a:t>动态转移的情形。）</a:t>
            </a:r>
          </a:p>
          <a:p>
            <a:pPr>
              <a:lnSpc>
                <a:spcPts val="3400"/>
              </a:lnSpc>
            </a:pPr>
            <a:r>
              <a:rPr lang="zh-CN" altLang="en-US" sz="2400" dirty="0">
                <a:solidFill>
                  <a:schemeClr val="tx1"/>
                </a:solidFill>
              </a:rPr>
              <a:t>    就好比用列表法表示一个复杂函数一样</a:t>
            </a:r>
            <a:r>
              <a:rPr lang="zh-CN" altLang="en-US" sz="2400" u="sng" dirty="0">
                <a:solidFill>
                  <a:srgbClr val="FF0000"/>
                </a:solidFill>
              </a:rPr>
              <a:t>笨拙</a:t>
            </a:r>
            <a:r>
              <a:rPr lang="zh-CN" altLang="en-US" sz="2400" dirty="0">
                <a:solidFill>
                  <a:schemeClr val="tx1"/>
                </a:solidFill>
              </a:rPr>
              <a:t>，更严重的是使用大量数据经常会</a:t>
            </a:r>
            <a:r>
              <a:rPr lang="zh-CN" altLang="en-US" sz="2400" u="sng" dirty="0">
                <a:solidFill>
                  <a:srgbClr val="FF0000"/>
                </a:solidFill>
              </a:rPr>
              <a:t>掩盖其内在的逻辑关系</a:t>
            </a:r>
            <a:r>
              <a:rPr lang="zh-CN" altLang="en-US" sz="2400" dirty="0">
                <a:solidFill>
                  <a:srgbClr val="FF3300"/>
                </a:solidFill>
              </a:rPr>
              <a:t>。</a:t>
            </a:r>
            <a:r>
              <a:rPr lang="zh-CN" altLang="en-US" sz="2400" b="1" dirty="0">
                <a:solidFill>
                  <a:srgbClr val="FF3300"/>
                </a:solidFill>
              </a:rPr>
              <a:t> </a:t>
            </a:r>
          </a:p>
          <a:p>
            <a:endParaRPr lang="zh-CN" altLang="en-US" sz="2400" dirty="0"/>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Text Box 5"/>
          <p:cNvSpPr txBox="1">
            <a:spLocks noChangeArrowheads="1"/>
          </p:cNvSpPr>
          <p:nvPr/>
        </p:nvSpPr>
        <p:spPr bwMode="auto">
          <a:xfrm>
            <a:off x="196768" y="55552"/>
            <a:ext cx="137477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4800" b="1" dirty="0">
                <a:latin typeface="Trebuchet MS" pitchFamily="34" charset="0"/>
                <a:ea typeface="宋体" pitchFamily="2" charset="-122"/>
              </a:rPr>
              <a:t>3</a:t>
            </a:r>
          </a:p>
        </p:txBody>
      </p:sp>
      <p:sp>
        <p:nvSpPr>
          <p:cNvPr id="16388" name="Text Box 4"/>
          <p:cNvSpPr txBox="1">
            <a:spLocks noChangeArrowheads="1"/>
          </p:cNvSpPr>
          <p:nvPr/>
        </p:nvSpPr>
        <p:spPr bwMode="auto">
          <a:xfrm>
            <a:off x="1193800" y="264050"/>
            <a:ext cx="68040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800" dirty="0">
                <a:latin typeface="Times New Roman" pitchFamily="18" charset="0"/>
                <a:ea typeface="宋体" pitchFamily="2" charset="-122"/>
              </a:rPr>
              <a:t>BLP</a:t>
            </a:r>
            <a:r>
              <a:rPr lang="zh-CN" altLang="en-US" sz="4800" dirty="0">
                <a:latin typeface="宋体" pitchFamily="2" charset="-122"/>
                <a:ea typeface="宋体" pitchFamily="2" charset="-122"/>
              </a:rPr>
              <a:t>模型</a:t>
            </a:r>
            <a:endParaRPr lang="zh-CN" altLang="zh-CN" sz="4800" dirty="0">
              <a:latin typeface="宋体" pitchFamily="2" charset="-122"/>
              <a:ea typeface="宋体" pitchFamily="2" charset="-122"/>
            </a:endParaRPr>
          </a:p>
        </p:txBody>
      </p:sp>
      <p:sp>
        <p:nvSpPr>
          <p:cNvPr id="16389" name="TextBox 7"/>
          <p:cNvSpPr txBox="1">
            <a:spLocks noChangeArrowheads="1"/>
          </p:cNvSpPr>
          <p:nvPr/>
        </p:nvSpPr>
        <p:spPr bwMode="auto">
          <a:xfrm>
            <a:off x="1193800" y="1652649"/>
            <a:ext cx="67183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buClr>
                <a:schemeClr val="accent1"/>
              </a:buClr>
              <a:buFont typeface="Wingdings" pitchFamily="2" charset="2"/>
              <a:buChar char="Ø"/>
            </a:pPr>
            <a:r>
              <a:rPr lang="en-US" altLang="zh-CN" sz="2800" dirty="0">
                <a:latin typeface="Times New Roman" pitchFamily="18" charset="0"/>
              </a:rPr>
              <a:t>BLP</a:t>
            </a:r>
            <a:r>
              <a:rPr lang="zh-CN" altLang="en-US" sz="2800" dirty="0">
                <a:latin typeface="Trebuchet MS" pitchFamily="34" charset="0"/>
              </a:rPr>
              <a:t>模型</a:t>
            </a:r>
            <a:endParaRPr lang="en-US" altLang="zh-CN" sz="2800" dirty="0">
              <a:latin typeface="Trebuchet MS" pitchFamily="34" charset="0"/>
            </a:endParaRPr>
          </a:p>
          <a:p>
            <a:pPr>
              <a:buClr>
                <a:schemeClr val="accent1"/>
              </a:buClr>
            </a:pPr>
            <a:endParaRPr lang="en-US" altLang="zh-CN" sz="2800" dirty="0">
              <a:latin typeface="Trebuchet MS" pitchFamily="34" charset="0"/>
            </a:endParaRPr>
          </a:p>
          <a:p>
            <a:pPr>
              <a:buClr>
                <a:schemeClr val="accent1"/>
              </a:buClr>
              <a:buFont typeface="Wingdings" pitchFamily="2" charset="2"/>
              <a:buChar char="Ø"/>
            </a:pPr>
            <a:r>
              <a:rPr lang="en-US" altLang="zh-CN" sz="2800" dirty="0">
                <a:latin typeface="Times New Roman" pitchFamily="18" charset="0"/>
              </a:rPr>
              <a:t>BLP</a:t>
            </a:r>
            <a:r>
              <a:rPr lang="zh-CN" altLang="en-US" sz="2800" dirty="0">
                <a:latin typeface="Trebuchet MS" pitchFamily="34" charset="0"/>
              </a:rPr>
              <a:t>模型的形式化描述</a:t>
            </a:r>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Text Box 4"/>
          <p:cNvSpPr txBox="1">
            <a:spLocks noChangeArrowheads="1"/>
          </p:cNvSpPr>
          <p:nvPr/>
        </p:nvSpPr>
        <p:spPr bwMode="auto">
          <a:xfrm>
            <a:off x="759072" y="186934"/>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000" dirty="0">
                <a:latin typeface="Times New Roman" pitchFamily="18" charset="0"/>
              </a:rPr>
              <a:t>BLP</a:t>
            </a:r>
            <a:r>
              <a:rPr lang="zh-CN" altLang="en-US" sz="4000" dirty="0">
                <a:latin typeface="Trebuchet MS" pitchFamily="34" charset="0"/>
              </a:rPr>
              <a:t>模型</a:t>
            </a:r>
          </a:p>
        </p:txBody>
      </p:sp>
      <p:sp>
        <p:nvSpPr>
          <p:cNvPr id="17412" name="Text Box 4"/>
          <p:cNvSpPr txBox="1">
            <a:spLocks noChangeArrowheads="1"/>
          </p:cNvSpPr>
          <p:nvPr/>
        </p:nvSpPr>
        <p:spPr bwMode="auto">
          <a:xfrm>
            <a:off x="469900" y="1301750"/>
            <a:ext cx="8331200" cy="32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5000"/>
              </a:lnSpc>
              <a:buClr>
                <a:schemeClr val="accent1"/>
              </a:buClr>
              <a:buFont typeface="Wingdings" pitchFamily="2" charset="2"/>
              <a:buChar char="u"/>
            </a:pPr>
            <a:r>
              <a:rPr lang="en-US" altLang="zh-CN" sz="2400" dirty="0">
                <a:latin typeface="Times New Roman" pitchFamily="18" charset="0"/>
              </a:rPr>
              <a:t>   BLP</a:t>
            </a:r>
            <a:r>
              <a:rPr lang="zh-CN" altLang="zh-CN" sz="2400" dirty="0">
                <a:latin typeface="Trebuchet MS" pitchFamily="34" charset="0"/>
              </a:rPr>
              <a:t>模型是一个形式化模型，使用数学语言对系统的安全性质进行描述，</a:t>
            </a:r>
            <a:r>
              <a:rPr lang="en-US" altLang="zh-CN" sz="2400" dirty="0">
                <a:latin typeface="Times New Roman" pitchFamily="18" charset="0"/>
              </a:rPr>
              <a:t>BLP</a:t>
            </a:r>
            <a:r>
              <a:rPr lang="zh-CN" altLang="zh-CN" sz="2400" dirty="0">
                <a:latin typeface="Trebuchet MS" pitchFamily="34" charset="0"/>
              </a:rPr>
              <a:t>模型也是一个状态机模型，它反映了多级安全策略的安全特性和状态转换规则。</a:t>
            </a:r>
            <a:endParaRPr lang="en-US" altLang="zh-CN" sz="2400" dirty="0">
              <a:latin typeface="Trebuchet MS" pitchFamily="34" charset="0"/>
            </a:endParaRPr>
          </a:p>
          <a:p>
            <a:pPr>
              <a:lnSpc>
                <a:spcPct val="125000"/>
              </a:lnSpc>
              <a:buClr>
                <a:schemeClr val="accent1"/>
              </a:buClr>
              <a:buFont typeface="Wingdings" pitchFamily="2" charset="2"/>
              <a:buChar char="u"/>
            </a:pPr>
            <a:r>
              <a:rPr lang="zh-CN" altLang="zh-CN" sz="2400" dirty="0">
                <a:latin typeface="Trebuchet MS" pitchFamily="34" charset="0"/>
              </a:rPr>
              <a:t> </a:t>
            </a:r>
            <a:r>
              <a:rPr lang="zh-CN" altLang="en-US" sz="2400" dirty="0">
                <a:latin typeface="Trebuchet MS" pitchFamily="34" charset="0"/>
              </a:rPr>
              <a:t>  </a:t>
            </a:r>
            <a:r>
              <a:rPr lang="en-US" altLang="zh-CN" sz="2400" dirty="0">
                <a:latin typeface="Times New Roman" pitchFamily="18" charset="0"/>
              </a:rPr>
              <a:t>BLP</a:t>
            </a:r>
            <a:r>
              <a:rPr lang="zh-CN" altLang="zh-CN" sz="2400" dirty="0">
                <a:latin typeface="Trebuchet MS" pitchFamily="34" charset="0"/>
              </a:rPr>
              <a:t>模型定义了系统、系统状态、状态间的转换规则，安全概念、制定了一组安全特性，对系统状态、状态转换规则进行约束，如果它的初始状态是安全的，经过一系列转换规则都是保持安全的，那么可以证明该系统是安全的。</a:t>
            </a:r>
            <a:endParaRPr lang="zh-CN" altLang="zh-CN" sz="2400" dirty="0"/>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9" name="Text Box 4"/>
          <p:cNvSpPr txBox="1">
            <a:spLocks noChangeArrowheads="1"/>
          </p:cNvSpPr>
          <p:nvPr/>
        </p:nvSpPr>
        <p:spPr bwMode="auto">
          <a:xfrm>
            <a:off x="995362" y="175059"/>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000">
                <a:latin typeface="Times New Roman" pitchFamily="18" charset="0"/>
              </a:rPr>
              <a:t>BLP</a:t>
            </a:r>
            <a:r>
              <a:rPr lang="zh-CN" altLang="en-US" sz="4000">
                <a:latin typeface="Trebuchet MS" pitchFamily="34" charset="0"/>
              </a:rPr>
              <a:t>模型</a:t>
            </a:r>
          </a:p>
        </p:txBody>
      </p:sp>
      <p:sp>
        <p:nvSpPr>
          <p:cNvPr id="19460" name="Text Box 4"/>
          <p:cNvSpPr txBox="1">
            <a:spLocks noChangeArrowheads="1"/>
          </p:cNvSpPr>
          <p:nvPr/>
        </p:nvSpPr>
        <p:spPr bwMode="auto">
          <a:xfrm>
            <a:off x="371475" y="1031958"/>
            <a:ext cx="8606270" cy="3638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pPr>
            <a:r>
              <a:rPr lang="zh-CN" altLang="en-US" sz="2400" b="1" dirty="0">
                <a:latin typeface="Trebuchet MS" pitchFamily="34" charset="0"/>
              </a:rPr>
              <a:t>     </a:t>
            </a:r>
            <a:r>
              <a:rPr lang="zh-CN" altLang="en-US" sz="2400" dirty="0">
                <a:latin typeface="Trebuchet MS" pitchFamily="34" charset="0"/>
              </a:rPr>
              <a:t>在</a:t>
            </a:r>
            <a:r>
              <a:rPr lang="en-US" altLang="zh-CN" sz="2400" dirty="0">
                <a:latin typeface="Times New Roman" pitchFamily="18" charset="0"/>
              </a:rPr>
              <a:t>BLP</a:t>
            </a:r>
            <a:r>
              <a:rPr lang="zh-CN" altLang="en-US" sz="2400" dirty="0">
                <a:latin typeface="Trebuchet MS" pitchFamily="34" charset="0"/>
              </a:rPr>
              <a:t>模型中将主体对客体的访问分为</a:t>
            </a:r>
            <a:r>
              <a:rPr lang="en-US" altLang="zh-CN" sz="2400" i="1" dirty="0">
                <a:solidFill>
                  <a:srgbClr val="FF0000"/>
                </a:solidFill>
                <a:latin typeface="Times New Roman" pitchFamily="18" charset="0"/>
              </a:rPr>
              <a:t>r</a:t>
            </a:r>
            <a:r>
              <a:rPr lang="zh-CN" altLang="en-US" sz="2400" dirty="0">
                <a:solidFill>
                  <a:srgbClr val="FF0000"/>
                </a:solidFill>
                <a:latin typeface="Trebuchet MS" pitchFamily="34" charset="0"/>
              </a:rPr>
              <a:t>（只读），</a:t>
            </a:r>
            <a:r>
              <a:rPr lang="en-US" altLang="zh-CN" sz="2400" i="1" dirty="0">
                <a:solidFill>
                  <a:srgbClr val="FF0000"/>
                </a:solidFill>
                <a:latin typeface="Times New Roman" pitchFamily="18" charset="0"/>
              </a:rPr>
              <a:t>w</a:t>
            </a:r>
            <a:r>
              <a:rPr lang="zh-CN" altLang="en-US" sz="2400" dirty="0">
                <a:solidFill>
                  <a:srgbClr val="FF0000"/>
                </a:solidFill>
                <a:latin typeface="Trebuchet MS" pitchFamily="34" charset="0"/>
              </a:rPr>
              <a:t>（读写），</a:t>
            </a:r>
            <a:r>
              <a:rPr lang="en-US" altLang="zh-CN" sz="2400" i="1" dirty="0">
                <a:solidFill>
                  <a:srgbClr val="FF0000"/>
                </a:solidFill>
                <a:latin typeface="Times New Roman" pitchFamily="18" charset="0"/>
              </a:rPr>
              <a:t>a</a:t>
            </a:r>
            <a:r>
              <a:rPr lang="zh-CN" altLang="en-US" sz="2400" dirty="0">
                <a:solidFill>
                  <a:srgbClr val="FF0000"/>
                </a:solidFill>
                <a:latin typeface="Times New Roman" pitchFamily="18" charset="0"/>
              </a:rPr>
              <a:t>（</a:t>
            </a:r>
            <a:r>
              <a:rPr lang="zh-CN" altLang="en-US" sz="2400" dirty="0">
                <a:solidFill>
                  <a:srgbClr val="FF0000"/>
                </a:solidFill>
                <a:latin typeface="Trebuchet MS" pitchFamily="34" charset="0"/>
              </a:rPr>
              <a:t>只写），</a:t>
            </a:r>
            <a:r>
              <a:rPr lang="en-US" altLang="zh-CN" sz="2400" i="1" dirty="0">
                <a:solidFill>
                  <a:srgbClr val="FF0000"/>
                </a:solidFill>
                <a:latin typeface="Times New Roman" pitchFamily="18" charset="0"/>
              </a:rPr>
              <a:t>e</a:t>
            </a:r>
            <a:r>
              <a:rPr lang="zh-CN" altLang="en-US" sz="2400" dirty="0">
                <a:solidFill>
                  <a:srgbClr val="FF0000"/>
                </a:solidFill>
                <a:latin typeface="Trebuchet MS" pitchFamily="34" charset="0"/>
              </a:rPr>
              <a:t>（执行），以及</a:t>
            </a:r>
            <a:r>
              <a:rPr lang="en-US" altLang="zh-CN" sz="2400" i="1" dirty="0">
                <a:solidFill>
                  <a:srgbClr val="FF0000"/>
                </a:solidFill>
                <a:latin typeface="Times New Roman" pitchFamily="18" charset="0"/>
              </a:rPr>
              <a:t>c</a:t>
            </a:r>
            <a:r>
              <a:rPr lang="zh-CN" altLang="en-US" sz="2400" dirty="0">
                <a:solidFill>
                  <a:srgbClr val="FF0000"/>
                </a:solidFill>
                <a:latin typeface="Trebuchet MS" pitchFamily="34" charset="0"/>
              </a:rPr>
              <a:t>（控制）等几种访问模式，</a:t>
            </a:r>
            <a:r>
              <a:rPr lang="zh-CN" altLang="en-US" sz="2400" dirty="0">
                <a:latin typeface="Trebuchet MS" pitchFamily="34" charset="0"/>
              </a:rPr>
              <a:t>其中</a:t>
            </a:r>
            <a:r>
              <a:rPr lang="en-US" altLang="zh-CN" sz="2400" i="1" dirty="0">
                <a:latin typeface="Times New Roman" pitchFamily="18" charset="0"/>
              </a:rPr>
              <a:t>c</a:t>
            </a:r>
            <a:r>
              <a:rPr lang="zh-CN" altLang="en-US" sz="2400" dirty="0">
                <a:latin typeface="Trebuchet MS" pitchFamily="34" charset="0"/>
              </a:rPr>
              <a:t>（控制）是指该主体用来授予或撤销另一主体对某一客体的访问权限的能力。</a:t>
            </a:r>
          </a:p>
          <a:p>
            <a:pPr>
              <a:lnSpc>
                <a:spcPct val="120000"/>
              </a:lnSpc>
            </a:pPr>
            <a:r>
              <a:rPr lang="zh-CN" altLang="en-US" sz="2400" dirty="0">
                <a:latin typeface="Trebuchet MS" pitchFamily="34" charset="0"/>
              </a:rPr>
              <a:t>     </a:t>
            </a:r>
            <a:r>
              <a:rPr lang="en-US" altLang="zh-CN" sz="2400" dirty="0">
                <a:latin typeface="Times New Roman" pitchFamily="18" charset="0"/>
              </a:rPr>
              <a:t>BLP</a:t>
            </a:r>
            <a:r>
              <a:rPr lang="zh-CN" altLang="en-US" sz="2400" dirty="0">
                <a:latin typeface="Trebuchet MS" pitchFamily="34" charset="0"/>
              </a:rPr>
              <a:t>模型的安全策略从两个方面进行描述：自主安全策略（</a:t>
            </a:r>
            <a:r>
              <a:rPr lang="en-US" altLang="zh-CN" sz="2400" dirty="0">
                <a:latin typeface="Times New Roman" pitchFamily="18" charset="0"/>
              </a:rPr>
              <a:t>Discretionary Policy</a:t>
            </a:r>
            <a:r>
              <a:rPr lang="zh-CN" altLang="en-US" sz="2400" dirty="0">
                <a:latin typeface="Trebuchet MS" pitchFamily="34" charset="0"/>
              </a:rPr>
              <a:t>）和强制安全策略</a:t>
            </a:r>
            <a:r>
              <a:rPr lang="zh-CN" altLang="en-US" sz="2400" dirty="0">
                <a:latin typeface="Times New Roman" pitchFamily="18" charset="0"/>
              </a:rPr>
              <a:t>（</a:t>
            </a:r>
            <a:r>
              <a:rPr lang="en-US" altLang="zh-CN" sz="2400" dirty="0">
                <a:latin typeface="Times New Roman" pitchFamily="18" charset="0"/>
              </a:rPr>
              <a:t>Mandatory Policy</a:t>
            </a:r>
            <a:r>
              <a:rPr lang="zh-CN" altLang="en-US" sz="2400" dirty="0">
                <a:latin typeface="Times New Roman" pitchFamily="18" charset="0"/>
              </a:rPr>
              <a:t>）。</a:t>
            </a:r>
          </a:p>
          <a:p>
            <a:pPr>
              <a:lnSpc>
                <a:spcPct val="120000"/>
              </a:lnSpc>
            </a:pPr>
            <a:r>
              <a:rPr lang="zh-CN" altLang="en-US" sz="2400" dirty="0">
                <a:latin typeface="Trebuchet MS" pitchFamily="34" charset="0"/>
              </a:rPr>
              <a:t>     自主安全策略与</a:t>
            </a:r>
            <a:r>
              <a:rPr lang="zh-CN" altLang="en-US" sz="2400" dirty="0">
                <a:solidFill>
                  <a:srgbClr val="FF0000"/>
                </a:solidFill>
                <a:latin typeface="Trebuchet MS" pitchFamily="34" charset="0"/>
              </a:rPr>
              <a:t>访问控制矩阵</a:t>
            </a:r>
            <a:r>
              <a:rPr lang="zh-CN" altLang="en-US" sz="2400" dirty="0">
                <a:latin typeface="Trebuchet MS" pitchFamily="34" charset="0"/>
              </a:rPr>
              <a:t>有关。</a:t>
            </a:r>
            <a:endParaRPr lang="en-US" altLang="zh-CN" sz="2400" dirty="0">
              <a:latin typeface="Trebuchet MS" pitchFamily="34" charset="0"/>
            </a:endParaRPr>
          </a:p>
          <a:p>
            <a:pPr>
              <a:lnSpc>
                <a:spcPct val="120000"/>
              </a:lnSpc>
            </a:pPr>
            <a:r>
              <a:rPr lang="en-US" altLang="zh-CN" sz="2400" dirty="0">
                <a:latin typeface="Trebuchet MS" pitchFamily="34" charset="0"/>
              </a:rPr>
              <a:t>     </a:t>
            </a:r>
            <a:r>
              <a:rPr lang="zh-CN" altLang="en-US" sz="2400" dirty="0">
                <a:latin typeface="Trebuchet MS" pitchFamily="34" charset="0"/>
              </a:rPr>
              <a:t>强制安全策略与（主体和客体的）</a:t>
            </a:r>
            <a:r>
              <a:rPr lang="zh-CN" altLang="en-US" sz="2400" dirty="0">
                <a:solidFill>
                  <a:srgbClr val="FF0000"/>
                </a:solidFill>
                <a:latin typeface="Trebuchet MS" pitchFamily="34" charset="0"/>
              </a:rPr>
              <a:t>密级和范畴</a:t>
            </a:r>
            <a:r>
              <a:rPr lang="zh-CN" altLang="en-US" sz="2400" dirty="0">
                <a:latin typeface="Trebuchet MS" pitchFamily="34" charset="0"/>
              </a:rPr>
              <a:t>有关。</a:t>
            </a:r>
            <a:endParaRPr lang="zh-CN" altLang="zh-CN" sz="2400" dirty="0">
              <a:latin typeface="Trebuchet MS" pitchFamily="34" charset="0"/>
            </a:endParaRP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20725" y="0"/>
            <a:ext cx="8151813" cy="695325"/>
          </a:xfrm>
        </p:spPr>
        <p:txBody>
          <a:bodyPr/>
          <a:lstStyle/>
          <a:p>
            <a:r>
              <a:rPr lang="en-US" altLang="zh-CN" sz="4000" dirty="0">
                <a:latin typeface="Times New Roman" pitchFamily="18" charset="0"/>
              </a:rPr>
              <a:t>BLP </a:t>
            </a:r>
            <a:r>
              <a:rPr lang="zh-CN" altLang="en-US" sz="4000" dirty="0"/>
              <a:t>模型介绍</a:t>
            </a:r>
          </a:p>
        </p:txBody>
      </p:sp>
      <p:sp>
        <p:nvSpPr>
          <p:cNvPr id="20483" name="Rectangle 3"/>
          <p:cNvSpPr>
            <a:spLocks noChangeArrowheads="1"/>
          </p:cNvSpPr>
          <p:nvPr/>
        </p:nvSpPr>
        <p:spPr bwMode="auto">
          <a:xfrm>
            <a:off x="0" y="3284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sp>
        <p:nvSpPr>
          <p:cNvPr id="20484" name="Rectangle 4"/>
          <p:cNvSpPr>
            <a:spLocks noChangeArrowheads="1"/>
          </p:cNvSpPr>
          <p:nvPr/>
        </p:nvSpPr>
        <p:spPr bwMode="auto">
          <a:xfrm>
            <a:off x="468313" y="5516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sp>
        <p:nvSpPr>
          <p:cNvPr id="20485" name="Rectangle 5"/>
          <p:cNvSpPr>
            <a:spLocks noChangeArrowheads="1"/>
          </p:cNvSpPr>
          <p:nvPr/>
        </p:nvSpPr>
        <p:spPr bwMode="auto">
          <a:xfrm>
            <a:off x="0" y="3213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sp>
        <p:nvSpPr>
          <p:cNvPr id="20486"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sp>
        <p:nvSpPr>
          <p:cNvPr id="20487"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sp>
        <p:nvSpPr>
          <p:cNvPr id="20488"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sp>
        <p:nvSpPr>
          <p:cNvPr id="2048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sp>
        <p:nvSpPr>
          <p:cNvPr id="20490"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graphicFrame>
        <p:nvGraphicFramePr>
          <p:cNvPr id="20491" name="Object 11"/>
          <p:cNvGraphicFramePr>
            <a:graphicFrameLocks noChangeAspect="1"/>
          </p:cNvGraphicFramePr>
          <p:nvPr/>
        </p:nvGraphicFramePr>
        <p:xfrm>
          <a:off x="7740650" y="981075"/>
          <a:ext cx="346075" cy="360363"/>
        </p:xfrm>
        <a:graphic>
          <a:graphicData uri="http://schemas.openxmlformats.org/presentationml/2006/ole">
            <mc:AlternateContent xmlns:mc="http://schemas.openxmlformats.org/markup-compatibility/2006">
              <mc:Choice xmlns:v="urn:schemas-microsoft-com:vml" Requires="v">
                <p:oleObj r:id="rId2" imgW="216370" imgH="229097" progId="Equation.DSMT4">
                  <p:embed/>
                </p:oleObj>
              </mc:Choice>
              <mc:Fallback>
                <p:oleObj r:id="rId2" imgW="216370" imgH="229097" progId="Equation.DSMT4">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650" y="981075"/>
                        <a:ext cx="3460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92" name="Object 12"/>
          <p:cNvGraphicFramePr>
            <a:graphicFrameLocks noChangeAspect="1"/>
          </p:cNvGraphicFramePr>
          <p:nvPr/>
        </p:nvGraphicFramePr>
        <p:xfrm>
          <a:off x="4716463" y="1844675"/>
          <a:ext cx="1368425" cy="457200"/>
        </p:xfrm>
        <a:graphic>
          <a:graphicData uri="http://schemas.openxmlformats.org/presentationml/2006/ole">
            <mc:AlternateContent xmlns:mc="http://schemas.openxmlformats.org/markup-compatibility/2006">
              <mc:Choice xmlns:v="urn:schemas-microsoft-com:vml" Requires="v">
                <p:oleObj r:id="rId4" imgW="737240" imgH="457597" progId="Equation.DSMT4">
                  <p:embed/>
                </p:oleObj>
              </mc:Choice>
              <mc:Fallback>
                <p:oleObj r:id="rId4" imgW="737240" imgH="457597"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463" y="1844675"/>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93" name="Object 13"/>
          <p:cNvGraphicFramePr>
            <a:graphicFrameLocks noChangeAspect="1"/>
          </p:cNvGraphicFramePr>
          <p:nvPr/>
        </p:nvGraphicFramePr>
        <p:xfrm>
          <a:off x="4230688" y="2420938"/>
          <a:ext cx="1873250" cy="590550"/>
        </p:xfrm>
        <a:graphic>
          <a:graphicData uri="http://schemas.openxmlformats.org/presentationml/2006/ole">
            <mc:AlternateContent xmlns:mc="http://schemas.openxmlformats.org/markup-compatibility/2006">
              <mc:Choice xmlns:v="urn:schemas-microsoft-com:vml" Requires="v">
                <p:oleObj r:id="rId6" imgW="762662" imgH="457597" progId="Equation.DSMT4">
                  <p:embed/>
                </p:oleObj>
              </mc:Choice>
              <mc:Fallback>
                <p:oleObj r:id="rId6" imgW="762662" imgH="457597"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0688" y="2420938"/>
                        <a:ext cx="18732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94" name="Object 14"/>
          <p:cNvGraphicFramePr>
            <a:graphicFrameLocks noChangeAspect="1"/>
          </p:cNvGraphicFramePr>
          <p:nvPr/>
        </p:nvGraphicFramePr>
        <p:xfrm>
          <a:off x="6877050" y="981075"/>
          <a:ext cx="358775" cy="288925"/>
        </p:xfrm>
        <a:graphic>
          <a:graphicData uri="http://schemas.openxmlformats.org/presentationml/2006/ole">
            <mc:AlternateContent xmlns:mc="http://schemas.openxmlformats.org/markup-compatibility/2006">
              <mc:Choice xmlns:v="urn:schemas-microsoft-com:vml" Requires="v">
                <p:oleObj r:id="rId8" imgW="216370" imgH="229097" progId="Equation.DSMT4">
                  <p:embed/>
                </p:oleObj>
              </mc:Choice>
              <mc:Fallback>
                <p:oleObj r:id="rId8" imgW="216370" imgH="229097"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77050" y="981075"/>
                        <a:ext cx="358775"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95" name="Object 15"/>
          <p:cNvGraphicFramePr>
            <a:graphicFrameLocks noChangeAspect="1"/>
          </p:cNvGraphicFramePr>
          <p:nvPr/>
        </p:nvGraphicFramePr>
        <p:xfrm>
          <a:off x="2484438" y="4276725"/>
          <a:ext cx="1943100" cy="638175"/>
        </p:xfrm>
        <a:graphic>
          <a:graphicData uri="http://schemas.openxmlformats.org/presentationml/2006/ole">
            <mc:AlternateContent xmlns:mc="http://schemas.openxmlformats.org/markup-compatibility/2006">
              <mc:Choice xmlns:v="urn:schemas-microsoft-com:vml" Requires="v">
                <p:oleObj r:id="rId10" imgW="737240" imgH="457597" progId="Equation.DSMT4">
                  <p:embed/>
                </p:oleObj>
              </mc:Choice>
              <mc:Fallback>
                <p:oleObj r:id="rId10" imgW="737240" imgH="457597"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4438" y="4276725"/>
                        <a:ext cx="19431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96" name="Object 16"/>
          <p:cNvGraphicFramePr>
            <a:graphicFrameLocks noChangeAspect="1"/>
          </p:cNvGraphicFramePr>
          <p:nvPr/>
        </p:nvGraphicFramePr>
        <p:xfrm>
          <a:off x="6516688" y="4941888"/>
          <a:ext cx="1366837" cy="287337"/>
        </p:xfrm>
        <a:graphic>
          <a:graphicData uri="http://schemas.openxmlformats.org/presentationml/2006/ole">
            <mc:AlternateContent xmlns:mc="http://schemas.openxmlformats.org/markup-compatibility/2006">
              <mc:Choice xmlns:v="urn:schemas-microsoft-com:vml" Requires="v">
                <p:oleObj r:id="rId12" imgW="1499251" imgH="330343" progId="Equation.DSMT4">
                  <p:embed/>
                </p:oleObj>
              </mc:Choice>
              <mc:Fallback>
                <p:oleObj r:id="rId12" imgW="1499251" imgH="330343" progId="Equation.DSMT4">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16688" y="4941888"/>
                        <a:ext cx="136683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0497" name="Object 17"/>
          <p:cNvGraphicFramePr>
            <a:graphicFrameLocks noChangeAspect="1"/>
          </p:cNvGraphicFramePr>
          <p:nvPr/>
        </p:nvGraphicFramePr>
        <p:xfrm>
          <a:off x="5008563" y="4425950"/>
          <a:ext cx="457200" cy="252413"/>
        </p:xfrm>
        <a:graphic>
          <a:graphicData uri="http://schemas.openxmlformats.org/presentationml/2006/ole">
            <mc:AlternateContent xmlns:mc="http://schemas.openxmlformats.org/markup-compatibility/2006">
              <mc:Choice xmlns:v="urn:schemas-microsoft-com:vml" Requires="v">
                <p:oleObj r:id="rId14" imgW="457796" imgH="178032" progId="Equation.DSMT4">
                  <p:embed/>
                </p:oleObj>
              </mc:Choice>
              <mc:Fallback>
                <p:oleObj r:id="rId14" imgW="457796" imgH="178032" progId="Equation.DSMT4">
                  <p:embed/>
                  <p:pic>
                    <p:nvPicPr>
                      <p:cNvPr id="0" name="Object 1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08563" y="4425950"/>
                        <a:ext cx="45720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0498" name="Rectangle 18"/>
          <p:cNvSpPr>
            <a:spLocks noChangeArrowheads="1"/>
          </p:cNvSpPr>
          <p:nvPr/>
        </p:nvSpPr>
        <p:spPr bwMode="auto">
          <a:xfrm>
            <a:off x="577850" y="901700"/>
            <a:ext cx="8064500" cy="157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15000"/>
              </a:lnSpc>
            </a:pPr>
            <a:r>
              <a:rPr lang="zh-CN" altLang="en-US" dirty="0">
                <a:latin typeface="Arial" pitchFamily="34" charset="0"/>
                <a:ea typeface="宋体" pitchFamily="2" charset="-122"/>
              </a:rPr>
              <a:t>         </a:t>
            </a:r>
            <a:r>
              <a:rPr lang="zh-CN" altLang="en-US" sz="2400" dirty="0"/>
              <a:t>所谓</a:t>
            </a:r>
            <a:r>
              <a:rPr lang="zh-CN" altLang="en-US" sz="2400" dirty="0">
                <a:solidFill>
                  <a:srgbClr val="FF3300"/>
                </a:solidFill>
              </a:rPr>
              <a:t>密级</a:t>
            </a:r>
            <a:r>
              <a:rPr lang="zh-CN" altLang="en-US" sz="2400" dirty="0"/>
              <a:t>是一个</a:t>
            </a:r>
            <a:r>
              <a:rPr lang="zh-CN" altLang="en-US" sz="2400" dirty="0">
                <a:solidFill>
                  <a:srgbClr val="FF3300"/>
                </a:solidFill>
              </a:rPr>
              <a:t>有限全序集</a:t>
            </a:r>
            <a:r>
              <a:rPr lang="en-US" altLang="zh-CN" sz="2400" dirty="0">
                <a:solidFill>
                  <a:srgbClr val="FF3300"/>
                </a:solidFill>
              </a:rPr>
              <a:t>L</a:t>
            </a:r>
            <a:r>
              <a:rPr lang="zh-CN" altLang="en-US" sz="2400" dirty="0"/>
              <a:t>。用两个函数   和    表示主体</a:t>
            </a:r>
            <a:r>
              <a:rPr lang="en-US" altLang="zh-CN" sz="2400" dirty="0">
                <a:latin typeface="Times New Roman" pitchFamily="18" charset="0"/>
              </a:rPr>
              <a:t>S</a:t>
            </a:r>
            <a:r>
              <a:rPr lang="zh-CN" altLang="en-US" sz="2400" dirty="0"/>
              <a:t>和客体</a:t>
            </a:r>
            <a:r>
              <a:rPr lang="en-US" altLang="zh-CN" sz="2400" dirty="0">
                <a:latin typeface="Times New Roman" pitchFamily="18" charset="0"/>
              </a:rPr>
              <a:t>O</a:t>
            </a:r>
            <a:r>
              <a:rPr lang="zh-CN" altLang="en-US" sz="2400" dirty="0"/>
              <a:t>的密级函数。主体的密级函数为：</a:t>
            </a:r>
          </a:p>
          <a:p>
            <a:endParaRPr lang="zh-CN" altLang="en-US" sz="2400" dirty="0"/>
          </a:p>
          <a:p>
            <a:endParaRPr lang="zh-CN" altLang="en-US" sz="1800" dirty="0">
              <a:latin typeface="Arial" pitchFamily="34" charset="0"/>
              <a:ea typeface="宋体" pitchFamily="2" charset="-122"/>
            </a:endParaRPr>
          </a:p>
        </p:txBody>
      </p:sp>
      <p:sp>
        <p:nvSpPr>
          <p:cNvPr id="20499" name="Rectangle 19"/>
          <p:cNvSpPr>
            <a:spLocks noChangeArrowheads="1"/>
          </p:cNvSpPr>
          <p:nvPr/>
        </p:nvSpPr>
        <p:spPr bwMode="auto">
          <a:xfrm>
            <a:off x="971550" y="2276475"/>
            <a:ext cx="314007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06400"/>
            <a:r>
              <a:rPr lang="zh-CN" altLang="en-US" sz="2400" dirty="0">
                <a:latin typeface="Arial" pitchFamily="34" charset="0"/>
              </a:rPr>
              <a:t>客体的密级函数为</a:t>
            </a:r>
            <a:r>
              <a:rPr lang="zh-CN" altLang="en-US" sz="2000" dirty="0">
                <a:latin typeface="Arial" pitchFamily="34" charset="0"/>
              </a:rPr>
              <a:t>：</a:t>
            </a:r>
          </a:p>
          <a:p>
            <a:pPr indent="406400" eaLnBrk="0" hangingPunct="0"/>
            <a:endParaRPr lang="zh-CN" altLang="en-US" sz="1800" dirty="0">
              <a:latin typeface="Arial" pitchFamily="34" charset="0"/>
              <a:ea typeface="宋体" pitchFamily="2" charset="-122"/>
            </a:endParaRPr>
          </a:p>
        </p:txBody>
      </p:sp>
      <p:sp>
        <p:nvSpPr>
          <p:cNvPr id="20500" name="Rectangle 20"/>
          <p:cNvSpPr>
            <a:spLocks noChangeArrowheads="1"/>
          </p:cNvSpPr>
          <p:nvPr/>
        </p:nvSpPr>
        <p:spPr bwMode="auto">
          <a:xfrm>
            <a:off x="684213" y="3136900"/>
            <a:ext cx="78486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10000"/>
              </a:lnSpc>
            </a:pPr>
            <a:r>
              <a:rPr lang="zh-CN" altLang="en-US" sz="1800" b="1" dirty="0">
                <a:latin typeface="Arial" pitchFamily="34" charset="0"/>
                <a:ea typeface="宋体" pitchFamily="2" charset="-122"/>
              </a:rPr>
              <a:t>      </a:t>
            </a:r>
            <a:r>
              <a:rPr lang="zh-CN" altLang="en-US" sz="2400" dirty="0">
                <a:latin typeface="Arial" pitchFamily="34" charset="0"/>
              </a:rPr>
              <a:t>为了使模型能适应主体的安全级变化的需要，还引入了一个</a:t>
            </a:r>
            <a:r>
              <a:rPr lang="zh-CN" altLang="en-US" sz="2400" dirty="0">
                <a:solidFill>
                  <a:srgbClr val="FF3300"/>
                </a:solidFill>
                <a:latin typeface="Arial" pitchFamily="34" charset="0"/>
              </a:rPr>
              <a:t>主体的当前密级函数：</a:t>
            </a:r>
          </a:p>
        </p:txBody>
      </p:sp>
      <p:sp>
        <p:nvSpPr>
          <p:cNvPr id="20501" name="Rectangle 21"/>
          <p:cNvSpPr>
            <a:spLocks noChangeArrowheads="1"/>
          </p:cNvSpPr>
          <p:nvPr/>
        </p:nvSpPr>
        <p:spPr bwMode="auto">
          <a:xfrm>
            <a:off x="720725" y="4140200"/>
            <a:ext cx="5905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indent="193675"/>
            <a:endParaRPr lang="zh-CN" altLang="en-US" sz="1100">
              <a:latin typeface="Arial" pitchFamily="34" charset="0"/>
              <a:ea typeface="宋体" pitchFamily="2" charset="-122"/>
            </a:endParaRPr>
          </a:p>
          <a:p>
            <a:pPr indent="193675" eaLnBrk="0" hangingPunct="0"/>
            <a:endParaRPr lang="zh-CN" altLang="en-US" sz="1800">
              <a:latin typeface="Arial" pitchFamily="34" charset="0"/>
              <a:ea typeface="宋体" pitchFamily="2" charset="-122"/>
            </a:endParaRPr>
          </a:p>
        </p:txBody>
      </p:sp>
      <p:sp>
        <p:nvSpPr>
          <p:cNvPr id="20502" name="Rectangle 22"/>
          <p:cNvSpPr>
            <a:spLocks noChangeArrowheads="1"/>
          </p:cNvSpPr>
          <p:nvPr/>
        </p:nvSpPr>
        <p:spPr bwMode="auto">
          <a:xfrm>
            <a:off x="539750" y="4868863"/>
            <a:ext cx="6408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400" dirty="0">
                <a:latin typeface="Arial" pitchFamily="34" charset="0"/>
              </a:rPr>
              <a:t>主体的当前密级是可以变化的，但要求满足</a:t>
            </a:r>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sp>
        <p:nvSpPr>
          <p:cNvPr id="21507" name="Rectangle 3"/>
          <p:cNvSpPr>
            <a:spLocks noChangeArrowheads="1"/>
          </p:cNvSpPr>
          <p:nvPr/>
        </p:nvSpPr>
        <p:spPr bwMode="auto">
          <a:xfrm>
            <a:off x="2771775" y="4365625"/>
            <a:ext cx="9144000"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endParaRPr lang="zh-CN" altLang="en-US">
              <a:latin typeface="Trebuchet MS" pitchFamily="34" charset="0"/>
            </a:endParaRPr>
          </a:p>
        </p:txBody>
      </p:sp>
      <p:sp>
        <p:nvSpPr>
          <p:cNvPr id="21508" name="Rectangle 4"/>
          <p:cNvSpPr>
            <a:spLocks noChangeArrowheads="1"/>
          </p:cNvSpPr>
          <p:nvPr/>
        </p:nvSpPr>
        <p:spPr bwMode="auto">
          <a:xfrm>
            <a:off x="0" y="3213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sp>
        <p:nvSpPr>
          <p:cNvPr id="21509" name="Rectangle 5"/>
          <p:cNvSpPr>
            <a:spLocks noChangeArrowheads="1"/>
          </p:cNvSpPr>
          <p:nvPr/>
        </p:nvSpPr>
        <p:spPr bwMode="auto">
          <a:xfrm>
            <a:off x="3144838" y="2390775"/>
            <a:ext cx="28082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342900" indent="-342900" algn="ctr" eaLnBrk="0" hangingPunct="0"/>
            <a:r>
              <a:rPr lang="zh-CN" altLang="en-US" sz="2400" b="1" dirty="0">
                <a:latin typeface="Arial" pitchFamily="34" charset="0"/>
              </a:rPr>
              <a:t>访问控制矩阵</a:t>
            </a:r>
          </a:p>
          <a:p>
            <a:pPr marL="342900" indent="-342900" algn="ctr"/>
            <a:endParaRPr lang="zh-CN" altLang="en-US" sz="2400" dirty="0">
              <a:latin typeface="Arial" pitchFamily="34" charset="0"/>
            </a:endParaRPr>
          </a:p>
        </p:txBody>
      </p:sp>
      <p:sp>
        <p:nvSpPr>
          <p:cNvPr id="21510" name="Rectangle 6"/>
          <p:cNvSpPr>
            <a:spLocks noChangeArrowheads="1"/>
          </p:cNvSpPr>
          <p:nvPr/>
        </p:nvSpPr>
        <p:spPr bwMode="auto">
          <a:xfrm>
            <a:off x="222250" y="877888"/>
            <a:ext cx="8499475"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127000">
              <a:lnSpc>
                <a:spcPct val="120000"/>
              </a:lnSpc>
            </a:pPr>
            <a:r>
              <a:rPr lang="zh-CN" altLang="en-US" sz="1800" b="1" dirty="0">
                <a:latin typeface="Arial" pitchFamily="34" charset="0"/>
                <a:ea typeface="宋体" pitchFamily="2" charset="-122"/>
              </a:rPr>
              <a:t>       </a:t>
            </a:r>
            <a:r>
              <a:rPr lang="zh-CN" altLang="en-US" sz="2400" dirty="0"/>
              <a:t>为了能准确地理解密级的含义，用一个例子来说明。</a:t>
            </a:r>
          </a:p>
          <a:p>
            <a:pPr indent="127000">
              <a:lnSpc>
                <a:spcPct val="120000"/>
              </a:lnSpc>
            </a:pPr>
            <a:r>
              <a:rPr lang="zh-CN" altLang="en-US" sz="2400" dirty="0"/>
              <a:t>   例</a:t>
            </a:r>
            <a:r>
              <a:rPr lang="en-US" altLang="zh-CN" sz="2400" dirty="0"/>
              <a:t>3. </a:t>
            </a:r>
            <a:r>
              <a:rPr lang="zh-CN" altLang="en-US" sz="2400" dirty="0"/>
              <a:t>假设主体的集合是</a:t>
            </a:r>
            <a:r>
              <a:rPr lang="en-US" altLang="zh-CN" sz="2400" i="1" dirty="0">
                <a:latin typeface="Times New Roman" pitchFamily="18" charset="0"/>
              </a:rPr>
              <a:t>S</a:t>
            </a:r>
            <a:r>
              <a:rPr lang="en-US" altLang="zh-CN" sz="2400" dirty="0">
                <a:latin typeface="Times New Roman" pitchFamily="18" charset="0"/>
              </a:rPr>
              <a:t>={</a:t>
            </a:r>
            <a:r>
              <a:rPr lang="en-US" altLang="zh-CN" sz="2400" dirty="0" err="1">
                <a:latin typeface="Times New Roman" pitchFamily="18" charset="0"/>
              </a:rPr>
              <a:t>Alice,Bob,Carol</a:t>
            </a:r>
            <a:r>
              <a:rPr lang="en-US" altLang="zh-CN" sz="2400" dirty="0">
                <a:latin typeface="Times New Roman" pitchFamily="18" charset="0"/>
              </a:rPr>
              <a:t>}</a:t>
            </a:r>
            <a:r>
              <a:rPr lang="zh-CN" altLang="en-US" sz="2400" dirty="0"/>
              <a:t>；客体的集合是</a:t>
            </a:r>
            <a:r>
              <a:rPr lang="en-US" altLang="zh-CN" sz="2400" i="1" dirty="0">
                <a:latin typeface="Times New Roman" pitchFamily="18" charset="0"/>
              </a:rPr>
              <a:t>O</a:t>
            </a:r>
            <a:r>
              <a:rPr lang="en-US" altLang="zh-CN" sz="2400" dirty="0">
                <a:latin typeface="Times New Roman" pitchFamily="18" charset="0"/>
              </a:rPr>
              <a:t>={ </a:t>
            </a:r>
            <a:r>
              <a:rPr lang="en-US" altLang="zh-CN" sz="2400" dirty="0" err="1">
                <a:latin typeface="Times New Roman" pitchFamily="18" charset="0"/>
              </a:rPr>
              <a:t>Email_File</a:t>
            </a:r>
            <a:r>
              <a:rPr lang="en-US" altLang="zh-CN" sz="2400" dirty="0">
                <a:latin typeface="Times New Roman" pitchFamily="18" charset="0"/>
              </a:rPr>
              <a:t>, </a:t>
            </a:r>
            <a:r>
              <a:rPr lang="en-US" altLang="zh-CN" sz="2400" dirty="0" err="1">
                <a:latin typeface="Times New Roman" pitchFamily="18" charset="0"/>
              </a:rPr>
              <a:t>Telephone_Number_Book</a:t>
            </a:r>
            <a:r>
              <a:rPr lang="en-US" altLang="zh-CN" sz="2400" dirty="0">
                <a:latin typeface="Times New Roman" pitchFamily="18" charset="0"/>
              </a:rPr>
              <a:t>, </a:t>
            </a:r>
            <a:r>
              <a:rPr lang="en-US" altLang="zh-CN" sz="2400" dirty="0" err="1">
                <a:latin typeface="Times New Roman" pitchFamily="18" charset="0"/>
              </a:rPr>
              <a:t>Personal_File</a:t>
            </a:r>
            <a:r>
              <a:rPr lang="en-US" altLang="zh-CN" sz="2400" dirty="0">
                <a:latin typeface="Times New Roman" pitchFamily="18" charset="0"/>
              </a:rPr>
              <a:t>}</a:t>
            </a:r>
            <a:r>
              <a:rPr lang="zh-CN" altLang="en-US" sz="2400" dirty="0">
                <a:latin typeface="Times New Roman" pitchFamily="18" charset="0"/>
              </a:rPr>
              <a:t>。</a:t>
            </a:r>
          </a:p>
        </p:txBody>
      </p:sp>
      <p:sp>
        <p:nvSpPr>
          <p:cNvPr id="21511" name="Rectangle 7"/>
          <p:cNvSpPr>
            <a:spLocks noChangeArrowheads="1"/>
          </p:cNvSpPr>
          <p:nvPr/>
        </p:nvSpPr>
        <p:spPr bwMode="auto">
          <a:xfrm>
            <a:off x="-762000" y="2284413"/>
            <a:ext cx="1725613"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eaLnBrk="0" hangingPunct="0"/>
            <a:endParaRPr lang="zh-CN" altLang="en-US">
              <a:latin typeface="Trebuchet MS" pitchFamily="34" charset="0"/>
            </a:endParaRPr>
          </a:p>
        </p:txBody>
      </p:sp>
      <p:graphicFrame>
        <p:nvGraphicFramePr>
          <p:cNvPr id="79910" name="Group 38"/>
          <p:cNvGraphicFramePr>
            <a:graphicFrameLocks noGrp="1"/>
          </p:cNvGraphicFramePr>
          <p:nvPr>
            <p:extLst>
              <p:ext uri="{D42A27DB-BD31-4B8C-83A1-F6EECF244321}">
                <p14:modId xmlns:p14="http://schemas.microsoft.com/office/powerpoint/2010/main" val="3488609905"/>
              </p:ext>
            </p:extLst>
          </p:nvPr>
        </p:nvGraphicFramePr>
        <p:xfrm>
          <a:off x="565150" y="2933700"/>
          <a:ext cx="7851775" cy="2520950"/>
        </p:xfrm>
        <a:graphic>
          <a:graphicData uri="http://schemas.openxmlformats.org/drawingml/2006/table">
            <a:tbl>
              <a:tblPr/>
              <a:tblGrid>
                <a:gridCol w="1671638">
                  <a:extLst>
                    <a:ext uri="{9D8B030D-6E8A-4147-A177-3AD203B41FA5}">
                      <a16:colId xmlns:a16="http://schemas.microsoft.com/office/drawing/2014/main" val="20000"/>
                    </a:ext>
                  </a:extLst>
                </a:gridCol>
                <a:gridCol w="1573212">
                  <a:extLst>
                    <a:ext uri="{9D8B030D-6E8A-4147-A177-3AD203B41FA5}">
                      <a16:colId xmlns:a16="http://schemas.microsoft.com/office/drawing/2014/main" val="20001"/>
                    </a:ext>
                  </a:extLst>
                </a:gridCol>
                <a:gridCol w="2476500">
                  <a:extLst>
                    <a:ext uri="{9D8B030D-6E8A-4147-A177-3AD203B41FA5}">
                      <a16:colId xmlns:a16="http://schemas.microsoft.com/office/drawing/2014/main" val="20002"/>
                    </a:ext>
                  </a:extLst>
                </a:gridCol>
                <a:gridCol w="2130425">
                  <a:extLst>
                    <a:ext uri="{9D8B030D-6E8A-4147-A177-3AD203B41FA5}">
                      <a16:colId xmlns:a16="http://schemas.microsoft.com/office/drawing/2014/main" val="20003"/>
                    </a:ext>
                  </a:extLst>
                </a:gridCol>
              </a:tblGrid>
              <a:tr h="1188015">
                <a:tc>
                  <a:txBody>
                    <a:bodyPr/>
                    <a:lstStyle/>
                    <a:p>
                      <a:pPr marL="0" marR="0" lvl="0" indent="127000" algn="l"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2500" b="0" i="0" u="none" strike="noStrike" cap="none" normalizeH="0" baseline="0" dirty="0">
                          <a:ln>
                            <a:noFill/>
                          </a:ln>
                          <a:solidFill>
                            <a:srgbClr val="323232"/>
                          </a:solidFill>
                          <a:effectLst/>
                          <a:latin typeface="黑体" pitchFamily="49" charset="-122"/>
                          <a:ea typeface="黑体" pitchFamily="49" charset="-122"/>
                        </a:rPr>
                        <a:t>  客  体</a:t>
                      </a:r>
                    </a:p>
                    <a:p>
                      <a:pPr marL="0" marR="0" lvl="0" indent="127000" algn="l"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2500" b="0" i="0" u="none" strike="noStrike" cap="none" normalizeH="0" baseline="0" dirty="0">
                          <a:ln>
                            <a:noFill/>
                          </a:ln>
                          <a:solidFill>
                            <a:srgbClr val="323232"/>
                          </a:solidFill>
                          <a:effectLst/>
                          <a:latin typeface="黑体" pitchFamily="49" charset="-122"/>
                          <a:ea typeface="黑体" pitchFamily="49" charset="-122"/>
                        </a:rPr>
                        <a:t>主  体            </a:t>
                      </a:r>
                    </a:p>
                  </a:txBody>
                  <a:tcPr marT="46895" marB="468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2500" b="0" i="0" u="none" strike="noStrike" cap="none" normalizeH="0" baseline="0" dirty="0" err="1">
                          <a:ln>
                            <a:noFill/>
                          </a:ln>
                          <a:solidFill>
                            <a:srgbClr val="323232"/>
                          </a:solidFill>
                          <a:effectLst/>
                          <a:latin typeface="Times New Roman" pitchFamily="18" charset="0"/>
                          <a:ea typeface="黑体" pitchFamily="49" charset="-122"/>
                        </a:rPr>
                        <a:t>Email_File</a:t>
                      </a:r>
                      <a:endParaRPr kumimoji="0" lang="en-US" altLang="zh-CN" sz="2500" b="0" i="0" u="none" strike="noStrike" cap="none" normalizeH="0" baseline="0" dirty="0">
                        <a:ln>
                          <a:noFill/>
                        </a:ln>
                        <a:solidFill>
                          <a:srgbClr val="323232"/>
                        </a:solidFill>
                        <a:effectLst/>
                        <a:latin typeface="Times New Roman" pitchFamily="18" charset="0"/>
                        <a:ea typeface="黑体" pitchFamily="49" charset="-122"/>
                      </a:endParaRPr>
                    </a:p>
                  </a:txBody>
                  <a:tcPr marT="46895" marB="468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2500" b="0" i="0" u="none" strike="noStrike" cap="none" normalizeH="0" baseline="0">
                          <a:ln>
                            <a:noFill/>
                          </a:ln>
                          <a:solidFill>
                            <a:srgbClr val="323232"/>
                          </a:solidFill>
                          <a:effectLst/>
                          <a:latin typeface="Times New Roman" pitchFamily="18" charset="0"/>
                          <a:ea typeface="黑体" pitchFamily="49" charset="-122"/>
                        </a:rPr>
                        <a:t>Telephone_Number_Book</a:t>
                      </a:r>
                    </a:p>
                  </a:txBody>
                  <a:tcPr marT="46895" marB="468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2500" b="0" i="0" u="none" strike="noStrike" cap="none" normalizeH="0" baseline="0" dirty="0" err="1">
                          <a:ln>
                            <a:noFill/>
                          </a:ln>
                          <a:solidFill>
                            <a:srgbClr val="323232"/>
                          </a:solidFill>
                          <a:effectLst/>
                          <a:latin typeface="Times New Roman" pitchFamily="18" charset="0"/>
                          <a:ea typeface="黑体" pitchFamily="49" charset="-122"/>
                        </a:rPr>
                        <a:t>Personal_File</a:t>
                      </a:r>
                      <a:endParaRPr kumimoji="0" lang="en-US" altLang="zh-CN" sz="2500" b="0" i="0" u="none" strike="noStrike" cap="none" normalizeH="0" baseline="0" dirty="0">
                        <a:ln>
                          <a:noFill/>
                        </a:ln>
                        <a:solidFill>
                          <a:srgbClr val="323232"/>
                        </a:solidFill>
                        <a:effectLst/>
                        <a:latin typeface="Times New Roman" pitchFamily="18" charset="0"/>
                        <a:ea typeface="黑体" pitchFamily="49" charset="-122"/>
                      </a:endParaRPr>
                    </a:p>
                  </a:txBody>
                  <a:tcPr marT="46895" marB="4689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26">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2500" b="0" i="0" u="none" strike="noStrike" cap="none" normalizeH="0" baseline="0">
                          <a:ln>
                            <a:noFill/>
                          </a:ln>
                          <a:solidFill>
                            <a:srgbClr val="323232"/>
                          </a:solidFill>
                          <a:effectLst/>
                          <a:latin typeface="Times New Roman" pitchFamily="18" charset="0"/>
                          <a:ea typeface="黑体" pitchFamily="49" charset="-122"/>
                        </a:rPr>
                        <a:t>Alice</a:t>
                      </a:r>
                    </a:p>
                  </a:txBody>
                  <a:tcPr marT="46895" marB="468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2500" b="0" i="0" u="none" strike="noStrike" cap="none" normalizeH="0" baseline="0">
                          <a:ln>
                            <a:noFill/>
                          </a:ln>
                          <a:solidFill>
                            <a:srgbClr val="323232"/>
                          </a:solidFill>
                          <a:effectLst/>
                          <a:latin typeface="Times New Roman" pitchFamily="18" charset="0"/>
                          <a:ea typeface="黑体" pitchFamily="49" charset="-122"/>
                        </a:rPr>
                        <a:t>{</a:t>
                      </a:r>
                      <a:r>
                        <a:rPr kumimoji="0" lang="en-US" altLang="zh-CN" sz="2500" b="0" i="1" u="none" strike="noStrike" cap="none" normalizeH="0" baseline="0">
                          <a:ln>
                            <a:noFill/>
                          </a:ln>
                          <a:solidFill>
                            <a:srgbClr val="323232"/>
                          </a:solidFill>
                          <a:effectLst/>
                          <a:latin typeface="Times New Roman" pitchFamily="18" charset="0"/>
                          <a:ea typeface="黑体" pitchFamily="49" charset="-122"/>
                        </a:rPr>
                        <a:t>w</a:t>
                      </a:r>
                      <a:r>
                        <a:rPr kumimoji="0" lang="en-US" altLang="zh-CN" sz="2500" b="0" i="0" u="none" strike="noStrike" cap="none" normalizeH="0" baseline="0">
                          <a:ln>
                            <a:noFill/>
                          </a:ln>
                          <a:solidFill>
                            <a:srgbClr val="323232"/>
                          </a:solidFill>
                          <a:effectLst/>
                          <a:latin typeface="Times New Roman" pitchFamily="18" charset="0"/>
                          <a:ea typeface="黑体" pitchFamily="49" charset="-122"/>
                        </a:rPr>
                        <a:t>}</a:t>
                      </a:r>
                    </a:p>
                  </a:txBody>
                  <a:tcPr marT="46895" marB="468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2500" b="0" i="0" u="none" strike="noStrike" cap="none" normalizeH="0" baseline="0">
                          <a:ln>
                            <a:noFill/>
                          </a:ln>
                          <a:solidFill>
                            <a:srgbClr val="323232"/>
                          </a:solidFill>
                          <a:effectLst/>
                          <a:latin typeface="Times New Roman" pitchFamily="18" charset="0"/>
                          <a:ea typeface="黑体" pitchFamily="49" charset="-122"/>
                        </a:rPr>
                        <a:t>{</a:t>
                      </a:r>
                      <a:r>
                        <a:rPr kumimoji="0" lang="en-US" altLang="zh-CN" sz="2500" b="0" i="1" u="none" strike="noStrike" cap="none" normalizeH="0" baseline="0">
                          <a:ln>
                            <a:noFill/>
                          </a:ln>
                          <a:solidFill>
                            <a:srgbClr val="323232"/>
                          </a:solidFill>
                          <a:effectLst/>
                          <a:latin typeface="Times New Roman" pitchFamily="18" charset="0"/>
                          <a:ea typeface="黑体" pitchFamily="49" charset="-122"/>
                        </a:rPr>
                        <a:t>r</a:t>
                      </a:r>
                      <a:r>
                        <a:rPr kumimoji="0" lang="en-US" altLang="zh-CN" sz="2500" b="0" i="0" u="none" strike="noStrike" cap="none" normalizeH="0" baseline="0">
                          <a:ln>
                            <a:noFill/>
                          </a:ln>
                          <a:solidFill>
                            <a:srgbClr val="323232"/>
                          </a:solidFill>
                          <a:effectLst/>
                          <a:latin typeface="Times New Roman" pitchFamily="18" charset="0"/>
                          <a:ea typeface="黑体" pitchFamily="49" charset="-122"/>
                        </a:rPr>
                        <a:t>}</a:t>
                      </a:r>
                    </a:p>
                  </a:txBody>
                  <a:tcPr marT="46895" marB="468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2500" b="0" i="0" u="none" strike="noStrike" cap="none" normalizeH="0" baseline="0">
                          <a:ln>
                            <a:noFill/>
                          </a:ln>
                          <a:solidFill>
                            <a:srgbClr val="323232"/>
                          </a:solidFill>
                          <a:effectLst/>
                          <a:latin typeface="Times New Roman" pitchFamily="18" charset="0"/>
                          <a:ea typeface="黑体" pitchFamily="49" charset="-122"/>
                        </a:rPr>
                        <a:t>{</a:t>
                      </a:r>
                      <a:r>
                        <a:rPr kumimoji="0" lang="en-US" altLang="zh-CN" sz="2500" b="0" i="1" u="none" strike="noStrike" cap="none" normalizeH="0" baseline="0">
                          <a:ln>
                            <a:noFill/>
                          </a:ln>
                          <a:solidFill>
                            <a:srgbClr val="323232"/>
                          </a:solidFill>
                          <a:effectLst/>
                          <a:latin typeface="Times New Roman" pitchFamily="18" charset="0"/>
                          <a:ea typeface="黑体" pitchFamily="49" charset="-122"/>
                        </a:rPr>
                        <a:t>r</a:t>
                      </a:r>
                      <a:r>
                        <a:rPr kumimoji="0" lang="en-US" altLang="zh-CN" sz="2500" b="0" i="0" u="none" strike="noStrike" cap="none" normalizeH="0" baseline="0">
                          <a:ln>
                            <a:noFill/>
                          </a:ln>
                          <a:solidFill>
                            <a:srgbClr val="323232"/>
                          </a:solidFill>
                          <a:effectLst/>
                          <a:latin typeface="Times New Roman" pitchFamily="18" charset="0"/>
                          <a:ea typeface="黑体" pitchFamily="49" charset="-122"/>
                        </a:rPr>
                        <a:t>}</a:t>
                      </a:r>
                    </a:p>
                  </a:txBody>
                  <a:tcPr marT="46895" marB="468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0812">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2500" b="0" i="0" u="none" strike="noStrike" cap="none" normalizeH="0" baseline="0" dirty="0">
                          <a:ln>
                            <a:noFill/>
                          </a:ln>
                          <a:solidFill>
                            <a:srgbClr val="323232"/>
                          </a:solidFill>
                          <a:effectLst/>
                          <a:latin typeface="Times New Roman" pitchFamily="18" charset="0"/>
                          <a:ea typeface="黑体" pitchFamily="49" charset="-122"/>
                        </a:rPr>
                        <a:t>Bob</a:t>
                      </a:r>
                    </a:p>
                  </a:txBody>
                  <a:tcPr marT="46895" marB="468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2500" b="0" i="0" u="none" strike="noStrike" cap="none" normalizeH="0" baseline="0" dirty="0">
                          <a:ln>
                            <a:noFill/>
                          </a:ln>
                          <a:solidFill>
                            <a:srgbClr val="323232"/>
                          </a:solidFill>
                          <a:effectLst/>
                          <a:latin typeface="Times New Roman" pitchFamily="18" charset="0"/>
                          <a:ea typeface="黑体" pitchFamily="49" charset="-122"/>
                        </a:rPr>
                        <a:t>{</a:t>
                      </a:r>
                      <a:r>
                        <a:rPr kumimoji="0" lang="en-US" altLang="zh-CN" sz="2500" b="0" i="1" u="none" strike="noStrike" cap="none" normalizeH="0" baseline="0" dirty="0">
                          <a:ln>
                            <a:noFill/>
                          </a:ln>
                          <a:solidFill>
                            <a:srgbClr val="323232"/>
                          </a:solidFill>
                          <a:effectLst/>
                          <a:latin typeface="Times New Roman" pitchFamily="18" charset="0"/>
                          <a:ea typeface="黑体" pitchFamily="49" charset="-122"/>
                        </a:rPr>
                        <a:t>a</a:t>
                      </a:r>
                      <a:r>
                        <a:rPr kumimoji="0" lang="en-US" altLang="zh-CN" sz="2500" b="0" i="0" u="none" strike="noStrike" cap="none" normalizeH="0" baseline="0" dirty="0">
                          <a:ln>
                            <a:noFill/>
                          </a:ln>
                          <a:solidFill>
                            <a:srgbClr val="323232"/>
                          </a:solidFill>
                          <a:effectLst/>
                          <a:latin typeface="Times New Roman" pitchFamily="18" charset="0"/>
                          <a:ea typeface="黑体" pitchFamily="49" charset="-122"/>
                        </a:rPr>
                        <a:t>}</a:t>
                      </a:r>
                    </a:p>
                  </a:txBody>
                  <a:tcPr marT="46895" marB="468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2500" b="0" i="0" u="none" strike="noStrike" cap="none" normalizeH="0" baseline="0">
                          <a:ln>
                            <a:noFill/>
                          </a:ln>
                          <a:solidFill>
                            <a:srgbClr val="323232"/>
                          </a:solidFill>
                          <a:effectLst/>
                          <a:latin typeface="Times New Roman" pitchFamily="18" charset="0"/>
                          <a:ea typeface="黑体" pitchFamily="49" charset="-122"/>
                        </a:rPr>
                        <a:t>{</a:t>
                      </a:r>
                      <a:r>
                        <a:rPr kumimoji="0" lang="en-US" altLang="zh-CN" sz="2500" b="0" i="1" u="none" strike="noStrike" cap="none" normalizeH="0" baseline="0">
                          <a:ln>
                            <a:noFill/>
                          </a:ln>
                          <a:solidFill>
                            <a:srgbClr val="323232"/>
                          </a:solidFill>
                          <a:effectLst/>
                          <a:latin typeface="Times New Roman" pitchFamily="18" charset="0"/>
                          <a:ea typeface="黑体" pitchFamily="49" charset="-122"/>
                        </a:rPr>
                        <a:t>w</a:t>
                      </a:r>
                      <a:r>
                        <a:rPr kumimoji="0" lang="en-US" altLang="zh-CN" sz="2500" b="0" i="0" u="none" strike="noStrike" cap="none" normalizeH="0" baseline="0">
                          <a:ln>
                            <a:noFill/>
                          </a:ln>
                          <a:solidFill>
                            <a:srgbClr val="323232"/>
                          </a:solidFill>
                          <a:effectLst/>
                          <a:latin typeface="Times New Roman" pitchFamily="18" charset="0"/>
                          <a:ea typeface="黑体" pitchFamily="49" charset="-122"/>
                        </a:rPr>
                        <a:t>, </a:t>
                      </a:r>
                      <a:r>
                        <a:rPr kumimoji="0" lang="en-US" altLang="zh-CN" sz="2500" b="0" i="1" u="none" strike="noStrike" cap="none" normalizeH="0" baseline="0">
                          <a:ln>
                            <a:noFill/>
                          </a:ln>
                          <a:solidFill>
                            <a:srgbClr val="323232"/>
                          </a:solidFill>
                          <a:effectLst/>
                          <a:latin typeface="Times New Roman" pitchFamily="18" charset="0"/>
                          <a:ea typeface="黑体" pitchFamily="49" charset="-122"/>
                        </a:rPr>
                        <a:t>o</a:t>
                      </a:r>
                      <a:r>
                        <a:rPr kumimoji="0" lang="en-US" altLang="zh-CN" sz="2500" b="0" i="0" u="none" strike="noStrike" cap="none" normalizeH="0" baseline="0">
                          <a:ln>
                            <a:noFill/>
                          </a:ln>
                          <a:solidFill>
                            <a:srgbClr val="323232"/>
                          </a:solidFill>
                          <a:effectLst/>
                          <a:latin typeface="Times New Roman" pitchFamily="18" charset="0"/>
                          <a:ea typeface="黑体" pitchFamily="49" charset="-122"/>
                        </a:rPr>
                        <a:t>,</a:t>
                      </a:r>
                      <a:r>
                        <a:rPr kumimoji="0" lang="en-US" altLang="zh-CN" sz="2500" b="0" i="1" u="none" strike="noStrike" cap="none" normalizeH="0" baseline="0">
                          <a:ln>
                            <a:noFill/>
                          </a:ln>
                          <a:solidFill>
                            <a:srgbClr val="323232"/>
                          </a:solidFill>
                          <a:effectLst/>
                          <a:latin typeface="Times New Roman" pitchFamily="18" charset="0"/>
                          <a:ea typeface="黑体" pitchFamily="49" charset="-122"/>
                        </a:rPr>
                        <a:t> app</a:t>
                      </a:r>
                      <a:r>
                        <a:rPr kumimoji="0" lang="en-US" altLang="zh-CN" sz="2500" b="0" i="0" u="none" strike="noStrike" cap="none" normalizeH="0" baseline="0">
                          <a:ln>
                            <a:noFill/>
                          </a:ln>
                          <a:solidFill>
                            <a:srgbClr val="323232"/>
                          </a:solidFill>
                          <a:effectLst/>
                          <a:latin typeface="Times New Roman" pitchFamily="18" charset="0"/>
                          <a:ea typeface="黑体" pitchFamily="49" charset="-122"/>
                        </a:rPr>
                        <a:t>}</a:t>
                      </a:r>
                    </a:p>
                  </a:txBody>
                  <a:tcPr marT="46895" marB="468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2500" b="0" i="0" u="none" strike="noStrike" cap="none" normalizeH="0" baseline="0">
                          <a:ln>
                            <a:noFill/>
                          </a:ln>
                          <a:solidFill>
                            <a:srgbClr val="323232"/>
                          </a:solidFill>
                          <a:effectLst/>
                          <a:latin typeface="Times New Roman" pitchFamily="18" charset="0"/>
                          <a:ea typeface="黑体" pitchFamily="49" charset="-122"/>
                        </a:rPr>
                        <a:t>{</a:t>
                      </a:r>
                      <a:r>
                        <a:rPr kumimoji="0" lang="en-US" altLang="zh-CN" sz="2500" b="0" i="1" u="none" strike="noStrike" cap="none" normalizeH="0" baseline="0">
                          <a:ln>
                            <a:noFill/>
                          </a:ln>
                          <a:solidFill>
                            <a:srgbClr val="323232"/>
                          </a:solidFill>
                          <a:effectLst/>
                          <a:latin typeface="Times New Roman" pitchFamily="18" charset="0"/>
                          <a:ea typeface="黑体" pitchFamily="49" charset="-122"/>
                        </a:rPr>
                        <a:t>a</a:t>
                      </a:r>
                      <a:r>
                        <a:rPr kumimoji="0" lang="en-US" altLang="zh-CN" sz="2500" b="0" i="0" u="none" strike="noStrike" cap="none" normalizeH="0" baseline="0">
                          <a:ln>
                            <a:noFill/>
                          </a:ln>
                          <a:solidFill>
                            <a:srgbClr val="323232"/>
                          </a:solidFill>
                          <a:effectLst/>
                          <a:latin typeface="Times New Roman" pitchFamily="18" charset="0"/>
                          <a:ea typeface="黑体" pitchFamily="49" charset="-122"/>
                        </a:rPr>
                        <a:t>}</a:t>
                      </a:r>
                    </a:p>
                  </a:txBody>
                  <a:tcPr marT="46895" marB="468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697">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2500" b="0" i="0" u="none" strike="noStrike" cap="none" normalizeH="0" baseline="0">
                          <a:ln>
                            <a:noFill/>
                          </a:ln>
                          <a:solidFill>
                            <a:srgbClr val="323232"/>
                          </a:solidFill>
                          <a:effectLst/>
                          <a:latin typeface="Times New Roman" pitchFamily="18" charset="0"/>
                          <a:ea typeface="黑体" pitchFamily="49" charset="-122"/>
                        </a:rPr>
                        <a:t>Carol</a:t>
                      </a:r>
                    </a:p>
                  </a:txBody>
                  <a:tcPr marT="46895" marB="468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2500" b="0" i="0" u="none" strike="noStrike" cap="none" normalizeH="0" baseline="0">
                          <a:ln>
                            <a:noFill/>
                          </a:ln>
                          <a:solidFill>
                            <a:srgbClr val="323232"/>
                          </a:solidFill>
                          <a:effectLst/>
                          <a:latin typeface="Times New Roman" pitchFamily="18" charset="0"/>
                          <a:ea typeface="黑体" pitchFamily="49" charset="-122"/>
                        </a:rPr>
                        <a:t>{</a:t>
                      </a:r>
                      <a:r>
                        <a:rPr kumimoji="0" lang="en-US" altLang="zh-CN" sz="2500" b="0" i="1" u="none" strike="noStrike" cap="none" normalizeH="0" baseline="0">
                          <a:ln>
                            <a:noFill/>
                          </a:ln>
                          <a:solidFill>
                            <a:srgbClr val="323232"/>
                          </a:solidFill>
                          <a:effectLst/>
                          <a:latin typeface="Times New Roman" pitchFamily="18" charset="0"/>
                          <a:ea typeface="黑体" pitchFamily="49" charset="-122"/>
                        </a:rPr>
                        <a:t>a</a:t>
                      </a:r>
                      <a:r>
                        <a:rPr kumimoji="0" lang="en-US" altLang="zh-CN" sz="2500" b="0" i="0" u="none" strike="noStrike" cap="none" normalizeH="0" baseline="0">
                          <a:ln>
                            <a:noFill/>
                          </a:ln>
                          <a:solidFill>
                            <a:srgbClr val="323232"/>
                          </a:solidFill>
                          <a:effectLst/>
                          <a:latin typeface="Times New Roman" pitchFamily="18" charset="0"/>
                          <a:ea typeface="黑体" pitchFamily="49" charset="-122"/>
                        </a:rPr>
                        <a:t>}</a:t>
                      </a:r>
                    </a:p>
                  </a:txBody>
                  <a:tcPr marT="46895" marB="468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2500" b="0" i="0" u="none" strike="noStrike" cap="none" normalizeH="0" baseline="0">
                          <a:ln>
                            <a:noFill/>
                          </a:ln>
                          <a:solidFill>
                            <a:srgbClr val="323232"/>
                          </a:solidFill>
                          <a:effectLst/>
                          <a:latin typeface="Times New Roman" pitchFamily="18" charset="0"/>
                          <a:ea typeface="黑体" pitchFamily="49" charset="-122"/>
                        </a:rPr>
                        <a:t>{</a:t>
                      </a:r>
                      <a:r>
                        <a:rPr kumimoji="0" lang="en-US" altLang="zh-CN" sz="2500" b="0" i="1" u="none" strike="noStrike" cap="none" normalizeH="0" baseline="0">
                          <a:ln>
                            <a:noFill/>
                          </a:ln>
                          <a:solidFill>
                            <a:srgbClr val="323232"/>
                          </a:solidFill>
                          <a:effectLst/>
                          <a:latin typeface="Times New Roman" pitchFamily="18" charset="0"/>
                          <a:ea typeface="黑体" pitchFamily="49" charset="-122"/>
                        </a:rPr>
                        <a:t>r</a:t>
                      </a:r>
                      <a:r>
                        <a:rPr kumimoji="0" lang="en-US" altLang="zh-CN" sz="2500" b="0" i="0" u="none" strike="noStrike" cap="none" normalizeH="0" baseline="0">
                          <a:ln>
                            <a:noFill/>
                          </a:ln>
                          <a:solidFill>
                            <a:srgbClr val="323232"/>
                          </a:solidFill>
                          <a:effectLst/>
                          <a:latin typeface="Times New Roman" pitchFamily="18" charset="0"/>
                          <a:ea typeface="黑体" pitchFamily="49" charset="-122"/>
                        </a:rPr>
                        <a:t>}</a:t>
                      </a:r>
                    </a:p>
                  </a:txBody>
                  <a:tcPr marT="46895" marB="468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2500" b="0" i="0" u="none" strike="noStrike" cap="none" normalizeH="0" baseline="0">
                          <a:ln>
                            <a:noFill/>
                          </a:ln>
                          <a:solidFill>
                            <a:srgbClr val="323232"/>
                          </a:solidFill>
                          <a:effectLst/>
                          <a:latin typeface="Times New Roman" pitchFamily="18" charset="0"/>
                          <a:ea typeface="黑体" pitchFamily="49" charset="-122"/>
                        </a:rPr>
                        <a:t> </a:t>
                      </a:r>
                    </a:p>
                  </a:txBody>
                  <a:tcPr marT="46895" marB="4689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1539" name="Rectangle 35"/>
          <p:cNvSpPr>
            <a:spLocks noChangeArrowheads="1"/>
          </p:cNvSpPr>
          <p:nvPr/>
        </p:nvSpPr>
        <p:spPr bwMode="auto">
          <a:xfrm>
            <a:off x="415925" y="33448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3284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sp>
        <p:nvSpPr>
          <p:cNvPr id="22531" name="Rectangle 3"/>
          <p:cNvSpPr>
            <a:spLocks noChangeArrowheads="1"/>
          </p:cNvSpPr>
          <p:nvPr/>
        </p:nvSpPr>
        <p:spPr bwMode="auto">
          <a:xfrm>
            <a:off x="2771775" y="4365625"/>
            <a:ext cx="9144000"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endParaRPr lang="zh-CN" altLang="en-US">
              <a:latin typeface="Trebuchet MS" pitchFamily="34" charset="0"/>
            </a:endParaRPr>
          </a:p>
        </p:txBody>
      </p:sp>
      <p:sp>
        <p:nvSpPr>
          <p:cNvPr id="22532" name="Rectangle 4"/>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sp>
        <p:nvSpPr>
          <p:cNvPr id="22533" name="Rectangle 5"/>
          <p:cNvSpPr>
            <a:spLocks noChangeArrowheads="1"/>
          </p:cNvSpPr>
          <p:nvPr/>
        </p:nvSpPr>
        <p:spPr bwMode="auto">
          <a:xfrm>
            <a:off x="0" y="3257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graphicFrame>
        <p:nvGraphicFramePr>
          <p:cNvPr id="22534" name="Object 6"/>
          <p:cNvGraphicFramePr>
            <a:graphicFrameLocks noChangeAspect="1"/>
          </p:cNvGraphicFramePr>
          <p:nvPr/>
        </p:nvGraphicFramePr>
        <p:xfrm>
          <a:off x="3563938" y="2708275"/>
          <a:ext cx="200025" cy="228600"/>
        </p:xfrm>
        <a:graphic>
          <a:graphicData uri="http://schemas.openxmlformats.org/presentationml/2006/ole">
            <mc:AlternateContent xmlns:mc="http://schemas.openxmlformats.org/markup-compatibility/2006">
              <mc:Choice xmlns:v="urn:schemas-microsoft-com:vml" Requires="v">
                <p:oleObj r:id="rId2" imgW="203642" imgH="229097" progId="Equation.DSMT4">
                  <p:embed/>
                </p:oleObj>
              </mc:Choice>
              <mc:Fallback>
                <p:oleObj r:id="rId2" imgW="203642" imgH="229097"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2708275"/>
                        <a:ext cx="2000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2535" name="Object 7"/>
          <p:cNvGraphicFramePr>
            <a:graphicFrameLocks noChangeAspect="1"/>
          </p:cNvGraphicFramePr>
          <p:nvPr/>
        </p:nvGraphicFramePr>
        <p:xfrm>
          <a:off x="6084888" y="2708275"/>
          <a:ext cx="219075" cy="228600"/>
        </p:xfrm>
        <a:graphic>
          <a:graphicData uri="http://schemas.openxmlformats.org/presentationml/2006/ole">
            <mc:AlternateContent xmlns:mc="http://schemas.openxmlformats.org/markup-compatibility/2006">
              <mc:Choice xmlns:v="urn:schemas-microsoft-com:vml" Requires="v">
                <p:oleObj r:id="rId4" imgW="216370" imgH="229097" progId="Equation.DSMT4">
                  <p:embed/>
                </p:oleObj>
              </mc:Choice>
              <mc:Fallback>
                <p:oleObj r:id="rId4" imgW="216370" imgH="229097"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888" y="2708275"/>
                        <a:ext cx="219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2536" name="Rectangle 8"/>
          <p:cNvSpPr>
            <a:spLocks noChangeArrowheads="1"/>
          </p:cNvSpPr>
          <p:nvPr/>
        </p:nvSpPr>
        <p:spPr bwMode="auto">
          <a:xfrm>
            <a:off x="636588" y="731837"/>
            <a:ext cx="72009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266700">
              <a:lnSpc>
                <a:spcPct val="125000"/>
              </a:lnSpc>
            </a:pPr>
            <a:r>
              <a:rPr lang="zh-CN" altLang="en-US" sz="2400" dirty="0"/>
              <a:t>假设密级集合</a:t>
            </a:r>
            <a:r>
              <a:rPr lang="en-US" altLang="zh-CN" sz="2400" i="1" dirty="0">
                <a:latin typeface="Times New Roman" pitchFamily="18" charset="0"/>
              </a:rPr>
              <a:t>L</a:t>
            </a:r>
            <a:r>
              <a:rPr lang="en-US" altLang="zh-CN" sz="2400" dirty="0">
                <a:latin typeface="Times New Roman" pitchFamily="18" charset="0"/>
              </a:rPr>
              <a:t>={</a:t>
            </a:r>
            <a:r>
              <a:rPr lang="zh-CN" altLang="en-US" sz="2400" dirty="0"/>
              <a:t>绝密，机密，秘密，敏感，普通</a:t>
            </a:r>
            <a:r>
              <a:rPr lang="en-US" altLang="zh-CN" sz="2400" dirty="0"/>
              <a:t>}</a:t>
            </a:r>
            <a:r>
              <a:rPr lang="zh-CN" altLang="en-US" sz="2400" dirty="0"/>
              <a:t>。</a:t>
            </a:r>
            <a:r>
              <a:rPr lang="en-US" altLang="zh-CN" sz="2400" i="1" dirty="0">
                <a:latin typeface="Times New Roman" pitchFamily="18" charset="0"/>
              </a:rPr>
              <a:t>L</a:t>
            </a:r>
            <a:r>
              <a:rPr lang="zh-CN" altLang="en-US" sz="2400" dirty="0"/>
              <a:t>中的序：绝密</a:t>
            </a:r>
            <a:r>
              <a:rPr lang="en-US" altLang="zh-CN" sz="2400" dirty="0"/>
              <a:t>&gt;</a:t>
            </a:r>
            <a:r>
              <a:rPr lang="zh-CN" altLang="en-US" sz="2400" dirty="0"/>
              <a:t>机密</a:t>
            </a:r>
            <a:r>
              <a:rPr lang="en-US" altLang="zh-CN" sz="2400" dirty="0"/>
              <a:t>&gt;</a:t>
            </a:r>
            <a:r>
              <a:rPr lang="zh-CN" altLang="en-US" sz="2400" dirty="0"/>
              <a:t>秘密</a:t>
            </a:r>
            <a:r>
              <a:rPr lang="en-US" altLang="zh-CN" sz="2400" dirty="0"/>
              <a:t>&gt;</a:t>
            </a:r>
            <a:r>
              <a:rPr lang="zh-CN" altLang="en-US" sz="2400" dirty="0"/>
              <a:t>敏感</a:t>
            </a:r>
            <a:r>
              <a:rPr lang="en-US" altLang="zh-CN" sz="2400" dirty="0"/>
              <a:t>&gt;</a:t>
            </a:r>
            <a:r>
              <a:rPr lang="zh-CN" altLang="en-US" sz="2400" dirty="0"/>
              <a:t>普通。</a:t>
            </a:r>
          </a:p>
        </p:txBody>
      </p:sp>
      <p:sp>
        <p:nvSpPr>
          <p:cNvPr id="22537" name="Rectangle 9"/>
          <p:cNvSpPr>
            <a:spLocks noChangeArrowheads="1"/>
          </p:cNvSpPr>
          <p:nvPr/>
        </p:nvSpPr>
        <p:spPr bwMode="auto">
          <a:xfrm>
            <a:off x="0" y="1235075"/>
            <a:ext cx="8858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graphicFrame>
        <p:nvGraphicFramePr>
          <p:cNvPr id="80953" name="Group 57"/>
          <p:cNvGraphicFramePr>
            <a:graphicFrameLocks noGrp="1"/>
          </p:cNvGraphicFramePr>
          <p:nvPr>
            <p:extLst>
              <p:ext uri="{D42A27DB-BD31-4B8C-83A1-F6EECF244321}">
                <p14:modId xmlns:p14="http://schemas.microsoft.com/office/powerpoint/2010/main" val="850382204"/>
              </p:ext>
            </p:extLst>
          </p:nvPr>
        </p:nvGraphicFramePr>
        <p:xfrm>
          <a:off x="1356519" y="2504210"/>
          <a:ext cx="5761037" cy="3535582"/>
        </p:xfrm>
        <a:graphic>
          <a:graphicData uri="http://schemas.openxmlformats.org/drawingml/2006/table">
            <a:tbl>
              <a:tblPr/>
              <a:tblGrid>
                <a:gridCol w="1944687">
                  <a:extLst>
                    <a:ext uri="{9D8B030D-6E8A-4147-A177-3AD203B41FA5}">
                      <a16:colId xmlns:a16="http://schemas.microsoft.com/office/drawing/2014/main" val="20000"/>
                    </a:ext>
                  </a:extLst>
                </a:gridCol>
                <a:gridCol w="1150938">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gridCol w="1512887">
                  <a:extLst>
                    <a:ext uri="{9D8B030D-6E8A-4147-A177-3AD203B41FA5}">
                      <a16:colId xmlns:a16="http://schemas.microsoft.com/office/drawing/2014/main" val="20003"/>
                    </a:ext>
                  </a:extLst>
                </a:gridCol>
              </a:tblGrid>
              <a:tr h="853369">
                <a:tc>
                  <a:txBody>
                    <a:bodyPr/>
                    <a:lstStyle/>
                    <a:p>
                      <a:pPr marL="0" marR="0" lvl="0" indent="127000" algn="l"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2000" b="0" i="0" u="none" strike="noStrike" cap="none" normalizeH="0" baseline="0" dirty="0">
                          <a:ln>
                            <a:noFill/>
                          </a:ln>
                          <a:solidFill>
                            <a:srgbClr val="323232"/>
                          </a:solidFill>
                          <a:effectLst/>
                          <a:latin typeface="黑体" pitchFamily="49" charset="-122"/>
                          <a:ea typeface="黑体" pitchFamily="49" charset="-122"/>
                        </a:rPr>
                        <a:t>    密级函数</a:t>
                      </a:r>
                    </a:p>
                    <a:p>
                      <a:pPr marL="0" marR="0" lvl="0" indent="127000" algn="l"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2000" b="0" i="0" u="none" strike="noStrike" cap="none" normalizeH="0" baseline="0" dirty="0">
                          <a:ln>
                            <a:noFill/>
                          </a:ln>
                          <a:solidFill>
                            <a:srgbClr val="323232"/>
                          </a:solidFill>
                          <a:effectLst/>
                          <a:latin typeface="黑体" pitchFamily="49" charset="-122"/>
                          <a:ea typeface="黑体" pitchFamily="49" charset="-122"/>
                        </a:rPr>
                        <a:t>主、客体            </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2000" b="0" i="0" u="none" strike="noStrike" cap="none" normalizeH="0" baseline="0" dirty="0">
                        <a:ln>
                          <a:noFill/>
                        </a:ln>
                        <a:solidFill>
                          <a:srgbClr val="323232"/>
                        </a:solidFill>
                        <a:effectLst/>
                        <a:latin typeface="黑体" pitchFamily="49" charset="-122"/>
                        <a:ea typeface="黑体" pitchFamily="49" charset="-122"/>
                      </a:endParaRP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2000" b="0" i="0" u="none" strike="noStrike" cap="none" normalizeH="0" baseline="0" dirty="0">
                        <a:ln>
                          <a:noFill/>
                        </a:ln>
                        <a:solidFill>
                          <a:srgbClr val="323232"/>
                        </a:solidFill>
                        <a:effectLst/>
                        <a:latin typeface="黑体" pitchFamily="49" charset="-122"/>
                        <a:ea typeface="黑体" pitchFamily="49" charset="-122"/>
                      </a:endParaRP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2000" b="0" i="0" u="none" strike="noStrike" cap="none" normalizeH="0" baseline="0" dirty="0">
                        <a:ln>
                          <a:noFill/>
                        </a:ln>
                        <a:solidFill>
                          <a:srgbClr val="323232"/>
                        </a:solidFill>
                        <a:effectLst/>
                        <a:latin typeface="黑体" pitchFamily="49" charset="-122"/>
                        <a:ea typeface="黑体" pitchFamily="49" charset="-122"/>
                      </a:endParaRPr>
                    </a:p>
                  </a:txBody>
                  <a:tcPr marT="45713" marB="45713"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203">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2000" b="0" i="0" u="none" strike="noStrike" cap="none" normalizeH="0" baseline="0" dirty="0">
                          <a:ln>
                            <a:noFill/>
                          </a:ln>
                          <a:solidFill>
                            <a:srgbClr val="323232"/>
                          </a:solidFill>
                          <a:effectLst/>
                          <a:latin typeface="Times New Roman" pitchFamily="18" charset="0"/>
                          <a:ea typeface="黑体" pitchFamily="49" charset="-122"/>
                        </a:rPr>
                        <a:t>Alice</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2000" b="0" i="0" u="none" strike="noStrike" cap="none" normalizeH="0" baseline="0" dirty="0">
                          <a:ln>
                            <a:noFill/>
                          </a:ln>
                          <a:solidFill>
                            <a:srgbClr val="323232"/>
                          </a:solidFill>
                          <a:effectLst/>
                          <a:latin typeface="黑体" pitchFamily="49" charset="-122"/>
                          <a:ea typeface="黑体" pitchFamily="49" charset="-122"/>
                        </a:rPr>
                        <a:t>绝密</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2000" b="0" i="0" u="none" strike="noStrike" cap="none" normalizeH="0" baseline="0">
                        <a:ln>
                          <a:noFill/>
                        </a:ln>
                        <a:solidFill>
                          <a:srgbClr val="323232"/>
                        </a:solidFill>
                        <a:effectLst/>
                        <a:latin typeface="黑体" pitchFamily="49" charset="-122"/>
                        <a:ea typeface="黑体" pitchFamily="49" charset="-122"/>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2000" b="0" i="0" u="none" strike="noStrike" cap="none" normalizeH="0" baseline="0" dirty="0">
                          <a:ln>
                            <a:noFill/>
                          </a:ln>
                          <a:solidFill>
                            <a:srgbClr val="323232"/>
                          </a:solidFill>
                          <a:effectLst/>
                          <a:latin typeface="黑体" pitchFamily="49" charset="-122"/>
                          <a:ea typeface="黑体" pitchFamily="49" charset="-122"/>
                        </a:rPr>
                        <a:t>敏感</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203">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2000" b="0" i="0" u="none" strike="noStrike" cap="none" normalizeH="0" baseline="0">
                          <a:ln>
                            <a:noFill/>
                          </a:ln>
                          <a:solidFill>
                            <a:srgbClr val="323232"/>
                          </a:solidFill>
                          <a:effectLst/>
                          <a:latin typeface="Times New Roman" pitchFamily="18" charset="0"/>
                          <a:ea typeface="黑体" pitchFamily="49" charset="-122"/>
                        </a:rPr>
                        <a:t>Bob</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2000" b="0" i="0" u="none" strike="noStrike" cap="none" normalizeH="0" baseline="0" dirty="0">
                          <a:ln>
                            <a:noFill/>
                          </a:ln>
                          <a:solidFill>
                            <a:srgbClr val="323232"/>
                          </a:solidFill>
                          <a:effectLst/>
                          <a:latin typeface="黑体" pitchFamily="49" charset="-122"/>
                          <a:ea typeface="黑体" pitchFamily="49" charset="-122"/>
                        </a:rPr>
                        <a:t>机密</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2000" b="0" i="0" u="none" strike="noStrike" cap="none" normalizeH="0" baseline="0">
                        <a:ln>
                          <a:noFill/>
                        </a:ln>
                        <a:solidFill>
                          <a:srgbClr val="323232"/>
                        </a:solidFill>
                        <a:effectLst/>
                        <a:latin typeface="黑体" pitchFamily="49" charset="-122"/>
                        <a:ea typeface="黑体" pitchFamily="49" charset="-122"/>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2000" b="0" i="0" u="none" strike="noStrike" cap="none" normalizeH="0" baseline="0" dirty="0">
                          <a:ln>
                            <a:noFill/>
                          </a:ln>
                          <a:solidFill>
                            <a:srgbClr val="323232"/>
                          </a:solidFill>
                          <a:effectLst/>
                          <a:latin typeface="黑体" pitchFamily="49" charset="-122"/>
                          <a:ea typeface="黑体" pitchFamily="49" charset="-122"/>
                        </a:rPr>
                        <a:t>敏感</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6203">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2000" b="0" i="0" u="none" strike="noStrike" cap="none" normalizeH="0" baseline="0" dirty="0">
                          <a:ln>
                            <a:noFill/>
                          </a:ln>
                          <a:solidFill>
                            <a:srgbClr val="323232"/>
                          </a:solidFill>
                          <a:effectLst/>
                          <a:latin typeface="Times New Roman" pitchFamily="18" charset="0"/>
                          <a:ea typeface="黑体" pitchFamily="49" charset="-122"/>
                        </a:rPr>
                        <a:t>Carol</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2000" b="0" i="0" u="none" strike="noStrike" cap="none" normalizeH="0" baseline="0" dirty="0">
                          <a:ln>
                            <a:noFill/>
                          </a:ln>
                          <a:solidFill>
                            <a:srgbClr val="323232"/>
                          </a:solidFill>
                          <a:effectLst/>
                          <a:latin typeface="黑体" pitchFamily="49" charset="-122"/>
                          <a:ea typeface="黑体" pitchFamily="49" charset="-122"/>
                        </a:rPr>
                        <a:t>普通</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2000" b="0" i="0" u="none" strike="noStrike" cap="none" normalizeH="0" baseline="0" dirty="0">
                        <a:ln>
                          <a:noFill/>
                        </a:ln>
                        <a:solidFill>
                          <a:srgbClr val="323232"/>
                        </a:solidFill>
                        <a:effectLst/>
                        <a:latin typeface="黑体" pitchFamily="49" charset="-122"/>
                        <a:ea typeface="黑体" pitchFamily="49" charset="-122"/>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2000" b="0" i="0" u="none" strike="noStrike" cap="none" normalizeH="0" baseline="0" dirty="0">
                          <a:ln>
                            <a:noFill/>
                          </a:ln>
                          <a:solidFill>
                            <a:srgbClr val="323232"/>
                          </a:solidFill>
                          <a:effectLst/>
                          <a:latin typeface="黑体" pitchFamily="49" charset="-122"/>
                          <a:ea typeface="黑体" pitchFamily="49" charset="-122"/>
                        </a:rPr>
                        <a:t>普通</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96203">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2000" b="0" i="0" u="none" strike="noStrike" cap="none" normalizeH="0" baseline="0" dirty="0" err="1">
                          <a:ln>
                            <a:noFill/>
                          </a:ln>
                          <a:solidFill>
                            <a:srgbClr val="323232"/>
                          </a:solidFill>
                          <a:effectLst/>
                          <a:latin typeface="Times New Roman" pitchFamily="18" charset="0"/>
                          <a:ea typeface="黑体" pitchFamily="49" charset="-122"/>
                        </a:rPr>
                        <a:t>Email_File</a:t>
                      </a:r>
                      <a:endParaRPr kumimoji="0" lang="en-US" altLang="zh-CN" sz="2000" b="0" i="0" u="none" strike="noStrike" cap="none" normalizeH="0" baseline="0" dirty="0">
                        <a:ln>
                          <a:noFill/>
                        </a:ln>
                        <a:solidFill>
                          <a:srgbClr val="323232"/>
                        </a:solidFill>
                        <a:effectLst/>
                        <a:latin typeface="Times New Roman" pitchFamily="18" charset="0"/>
                        <a:ea typeface="黑体" pitchFamily="49" charset="-122"/>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2000" b="0" i="0" u="none" strike="noStrike" cap="none" normalizeH="0" baseline="0">
                        <a:ln>
                          <a:noFill/>
                        </a:ln>
                        <a:solidFill>
                          <a:srgbClr val="323232"/>
                        </a:solidFill>
                        <a:effectLst/>
                        <a:latin typeface="黑体" pitchFamily="49" charset="-122"/>
                        <a:ea typeface="黑体" pitchFamily="49" charset="-122"/>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2000" b="0" i="0" u="none" strike="noStrike" cap="none" normalizeH="0" baseline="0" dirty="0">
                          <a:ln>
                            <a:noFill/>
                          </a:ln>
                          <a:solidFill>
                            <a:srgbClr val="323232"/>
                          </a:solidFill>
                          <a:effectLst/>
                          <a:latin typeface="黑体" pitchFamily="49" charset="-122"/>
                          <a:ea typeface="黑体" pitchFamily="49" charset="-122"/>
                        </a:rPr>
                        <a:t>秘密</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2000" b="0" i="0" u="none" strike="noStrike" cap="none" normalizeH="0" baseline="0">
                        <a:ln>
                          <a:noFill/>
                        </a:ln>
                        <a:solidFill>
                          <a:srgbClr val="323232"/>
                        </a:solidFill>
                        <a:effectLst/>
                        <a:latin typeface="黑体" pitchFamily="49" charset="-122"/>
                        <a:ea typeface="黑体" pitchFamily="49" charset="-122"/>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0980">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2000" b="0" i="0" u="none" strike="noStrike" cap="none" normalizeH="0" baseline="0">
                          <a:ln>
                            <a:noFill/>
                          </a:ln>
                          <a:solidFill>
                            <a:srgbClr val="323232"/>
                          </a:solidFill>
                          <a:effectLst/>
                          <a:latin typeface="Times New Roman" pitchFamily="18" charset="0"/>
                          <a:ea typeface="黑体" pitchFamily="49" charset="-122"/>
                        </a:rPr>
                        <a:t>Telephone_Number_Book</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2000" b="0" i="0" u="none" strike="noStrike" cap="none" normalizeH="0" baseline="0">
                        <a:ln>
                          <a:noFill/>
                        </a:ln>
                        <a:solidFill>
                          <a:srgbClr val="323232"/>
                        </a:solidFill>
                        <a:effectLst/>
                        <a:latin typeface="黑体" pitchFamily="49" charset="-122"/>
                        <a:ea typeface="黑体" pitchFamily="49" charset="-122"/>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2000" b="0" i="0" u="none" strike="noStrike" cap="none" normalizeH="0" baseline="0" dirty="0">
                          <a:ln>
                            <a:noFill/>
                          </a:ln>
                          <a:solidFill>
                            <a:srgbClr val="323232"/>
                          </a:solidFill>
                          <a:effectLst/>
                          <a:latin typeface="黑体" pitchFamily="49" charset="-122"/>
                          <a:ea typeface="黑体" pitchFamily="49" charset="-122"/>
                        </a:rPr>
                        <a:t>普通</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2000" b="0" i="0" u="none" strike="noStrike" cap="none" normalizeH="0" baseline="0">
                        <a:ln>
                          <a:noFill/>
                        </a:ln>
                        <a:solidFill>
                          <a:srgbClr val="323232"/>
                        </a:solidFill>
                        <a:effectLst/>
                        <a:latin typeface="黑体" pitchFamily="49" charset="-122"/>
                        <a:ea typeface="黑体" pitchFamily="49" charset="-122"/>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6203">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2000" b="0" i="0" u="none" strike="noStrike" cap="none" normalizeH="0" baseline="0">
                          <a:ln>
                            <a:noFill/>
                          </a:ln>
                          <a:solidFill>
                            <a:srgbClr val="323232"/>
                          </a:solidFill>
                          <a:effectLst/>
                          <a:latin typeface="Times New Roman" pitchFamily="18" charset="0"/>
                          <a:ea typeface="黑体" pitchFamily="49" charset="-122"/>
                        </a:rPr>
                        <a:t>Personal_File</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2000" b="0" i="0" u="none" strike="noStrike" cap="none" normalizeH="0" baseline="0">
                        <a:ln>
                          <a:noFill/>
                        </a:ln>
                        <a:solidFill>
                          <a:srgbClr val="323232"/>
                        </a:solidFill>
                        <a:effectLst/>
                        <a:latin typeface="黑体" pitchFamily="49" charset="-122"/>
                        <a:ea typeface="黑体" pitchFamily="49" charset="-122"/>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2000" b="0" i="0" u="none" strike="noStrike" cap="none" normalizeH="0" baseline="0" dirty="0">
                          <a:ln>
                            <a:noFill/>
                          </a:ln>
                          <a:solidFill>
                            <a:srgbClr val="323232"/>
                          </a:solidFill>
                          <a:effectLst/>
                          <a:latin typeface="黑体" pitchFamily="49" charset="-122"/>
                          <a:ea typeface="黑体" pitchFamily="49" charset="-122"/>
                        </a:rPr>
                        <a:t>绝密</a:t>
                      </a: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2000" b="0" i="0" u="none" strike="noStrike" cap="none" normalizeH="0" baseline="0" dirty="0">
                        <a:ln>
                          <a:noFill/>
                        </a:ln>
                        <a:solidFill>
                          <a:srgbClr val="323232"/>
                        </a:solidFill>
                        <a:effectLst/>
                        <a:latin typeface="黑体" pitchFamily="49" charset="-122"/>
                        <a:ea typeface="黑体" pitchFamily="49" charset="-122"/>
                      </a:endParaRPr>
                    </a:p>
                  </a:txBody>
                  <a:tcPr marT="45713" marB="45713"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2580" name="Rectangle 52"/>
          <p:cNvSpPr>
            <a:spLocks noChangeArrowheads="1"/>
          </p:cNvSpPr>
          <p:nvPr/>
        </p:nvSpPr>
        <p:spPr bwMode="auto">
          <a:xfrm>
            <a:off x="0" y="56213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1800">
              <a:latin typeface="Arial" pitchFamily="34" charset="0"/>
              <a:ea typeface="宋体" pitchFamily="2" charset="-122"/>
            </a:endParaRPr>
          </a:p>
        </p:txBody>
      </p:sp>
      <p:sp>
        <p:nvSpPr>
          <p:cNvPr id="22581" name="Rectangle 53"/>
          <p:cNvSpPr>
            <a:spLocks noChangeArrowheads="1"/>
          </p:cNvSpPr>
          <p:nvPr/>
        </p:nvSpPr>
        <p:spPr bwMode="auto">
          <a:xfrm>
            <a:off x="3170238" y="1901825"/>
            <a:ext cx="1970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342900" indent="-342900" algn="just"/>
            <a:r>
              <a:rPr lang="zh-CN" altLang="en-US" sz="2800" b="1" dirty="0">
                <a:latin typeface="Arial" pitchFamily="34" charset="0"/>
              </a:rPr>
              <a:t>密级函数表</a:t>
            </a:r>
          </a:p>
        </p:txBody>
      </p:sp>
      <p:sp>
        <p:nvSpPr>
          <p:cNvPr id="22582" name="Line 54"/>
          <p:cNvSpPr>
            <a:spLocks noChangeShapeType="1"/>
          </p:cNvSpPr>
          <p:nvPr/>
        </p:nvSpPr>
        <p:spPr bwMode="auto">
          <a:xfrm>
            <a:off x="1526020" y="2673350"/>
            <a:ext cx="1512888"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583" name="Rectangle 55"/>
          <p:cNvSpPr>
            <a:spLocks noChangeArrowheads="1"/>
          </p:cNvSpPr>
          <p:nvPr/>
        </p:nvSpPr>
        <p:spPr bwMode="auto">
          <a:xfrm>
            <a:off x="0" y="3284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graphicFrame>
        <p:nvGraphicFramePr>
          <p:cNvPr id="22584" name="Object 56"/>
          <p:cNvGraphicFramePr>
            <a:graphicFrameLocks noChangeAspect="1"/>
          </p:cNvGraphicFramePr>
          <p:nvPr/>
        </p:nvGraphicFramePr>
        <p:xfrm>
          <a:off x="4500563" y="2708275"/>
          <a:ext cx="219075" cy="228600"/>
        </p:xfrm>
        <a:graphic>
          <a:graphicData uri="http://schemas.openxmlformats.org/presentationml/2006/ole">
            <mc:AlternateContent xmlns:mc="http://schemas.openxmlformats.org/markup-compatibility/2006">
              <mc:Choice xmlns:v="urn:schemas-microsoft-com:vml" Requires="v">
                <p:oleObj r:id="rId6" imgW="216370" imgH="229097" progId="Equation.DSMT4">
                  <p:embed/>
                </p:oleObj>
              </mc:Choice>
              <mc:Fallback>
                <p:oleObj r:id="rId6" imgW="216370" imgH="229097" progId="Equation.DSMT4">
                  <p:embed/>
                  <p:pic>
                    <p:nvPicPr>
                      <p:cNvPr id="0" name="Object 5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563" y="2708275"/>
                        <a:ext cx="219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Rectangle 4"/>
          <p:cNvSpPr>
            <a:spLocks noGrp="1" noChangeArrowheads="1"/>
          </p:cNvSpPr>
          <p:nvPr>
            <p:ph type="ctrTitle"/>
          </p:nvPr>
        </p:nvSpPr>
        <p:spPr>
          <a:xfrm>
            <a:off x="799998" y="0"/>
            <a:ext cx="8255000" cy="760413"/>
          </a:xfrm>
        </p:spPr>
        <p:txBody>
          <a:bodyPr anchor="b"/>
          <a:lstStyle/>
          <a:p>
            <a:pPr>
              <a:lnSpc>
                <a:spcPts val="2600"/>
              </a:lnSpc>
              <a:spcAft>
                <a:spcPct val="0"/>
              </a:spcAft>
            </a:pPr>
            <a:r>
              <a:rPr lang="zh-CN" altLang="en-US" sz="4400" dirty="0">
                <a:solidFill>
                  <a:srgbClr val="323232"/>
                </a:solidFill>
              </a:rPr>
              <a:t>主要内容</a:t>
            </a:r>
            <a:endParaRPr lang="zh-CN" altLang="en-GB" dirty="0">
              <a:solidFill>
                <a:srgbClr val="323232"/>
              </a:solidFill>
            </a:endParaRPr>
          </a:p>
        </p:txBody>
      </p:sp>
      <p:sp>
        <p:nvSpPr>
          <p:cNvPr id="4100" name="Rectangle 5"/>
          <p:cNvSpPr txBox="1">
            <a:spLocks noChangeArrowheads="1"/>
          </p:cNvSpPr>
          <p:nvPr/>
        </p:nvSpPr>
        <p:spPr bwMode="auto">
          <a:xfrm>
            <a:off x="673100" y="1150938"/>
            <a:ext cx="74549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tabLst>
                <a:tab pos="3946525" algn="l"/>
              </a:tabLst>
              <a:defRPr sz="1600">
                <a:solidFill>
                  <a:schemeClr val="tx1"/>
                </a:solidFill>
                <a:latin typeface="黑体" pitchFamily="49" charset="-122"/>
                <a:ea typeface="黑体" pitchFamily="49" charset="-122"/>
              </a:defRPr>
            </a:lvl1pPr>
            <a:lvl2pPr marL="742950" indent="-285750" eaLnBrk="0" hangingPunct="0">
              <a:tabLst>
                <a:tab pos="3946525" algn="l"/>
              </a:tabLst>
              <a:defRPr sz="1600">
                <a:solidFill>
                  <a:schemeClr val="tx1"/>
                </a:solidFill>
                <a:latin typeface="黑体" pitchFamily="49" charset="-122"/>
                <a:ea typeface="黑体" pitchFamily="49" charset="-122"/>
              </a:defRPr>
            </a:lvl2pPr>
            <a:lvl3pPr marL="1143000" indent="-228600" eaLnBrk="0" hangingPunct="0">
              <a:tabLst>
                <a:tab pos="3946525" algn="l"/>
              </a:tabLst>
              <a:defRPr sz="1600">
                <a:solidFill>
                  <a:schemeClr val="tx1"/>
                </a:solidFill>
                <a:latin typeface="黑体" pitchFamily="49" charset="-122"/>
                <a:ea typeface="黑体" pitchFamily="49" charset="-122"/>
              </a:defRPr>
            </a:lvl3pPr>
            <a:lvl4pPr marL="1600200" indent="-228600" eaLnBrk="0" hangingPunct="0">
              <a:tabLst>
                <a:tab pos="3946525" algn="l"/>
              </a:tabLst>
              <a:defRPr sz="1600">
                <a:solidFill>
                  <a:schemeClr val="tx1"/>
                </a:solidFill>
                <a:latin typeface="黑体" pitchFamily="49" charset="-122"/>
                <a:ea typeface="黑体" pitchFamily="49" charset="-122"/>
              </a:defRPr>
            </a:lvl4pPr>
            <a:lvl5pPr marL="2057400" indent="-228600" eaLnBrk="0" hangingPunct="0">
              <a:tabLst>
                <a:tab pos="3946525" algn="l"/>
              </a:tabLst>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tabLst>
                <a:tab pos="3946525" algn="l"/>
              </a:tabLst>
              <a:defRPr sz="1600">
                <a:solidFill>
                  <a:schemeClr val="tx1"/>
                </a:solidFill>
                <a:latin typeface="黑体" pitchFamily="49" charset="-122"/>
                <a:ea typeface="黑体" pitchFamily="49" charset="-122"/>
              </a:defRPr>
            </a:lvl9pPr>
          </a:lstStyle>
          <a:p>
            <a:pPr>
              <a:lnSpc>
                <a:spcPts val="2200"/>
              </a:lnSpc>
              <a:spcAft>
                <a:spcPts val="1800"/>
              </a:spcAft>
              <a:buFont typeface="Futura Md BT" pitchFamily="34" charset="0"/>
              <a:buNone/>
            </a:pPr>
            <a:r>
              <a:rPr lang="en-US" altLang="zh-CN" sz="2800" dirty="0"/>
              <a:t> </a:t>
            </a:r>
          </a:p>
          <a:p>
            <a:pPr>
              <a:lnSpc>
                <a:spcPts val="2200"/>
              </a:lnSpc>
              <a:spcAft>
                <a:spcPts val="1800"/>
              </a:spcAft>
              <a:buFont typeface="Futura Md BT" pitchFamily="34" charset="0"/>
              <a:buNone/>
            </a:pPr>
            <a:r>
              <a:rPr lang="en-US" altLang="zh-CN" sz="2800" dirty="0">
                <a:latin typeface="Times New Roman" pitchFamily="18" charset="0"/>
              </a:rPr>
              <a:t>1</a:t>
            </a:r>
            <a:r>
              <a:rPr lang="en-US" altLang="zh-CN" sz="2800" dirty="0"/>
              <a:t>.</a:t>
            </a:r>
            <a:r>
              <a:rPr lang="zh-CN" altLang="en-US" sz="2800" dirty="0"/>
              <a:t>访问控制概念</a:t>
            </a:r>
            <a:endParaRPr lang="en-US" altLang="zh-CN" sz="2800" dirty="0"/>
          </a:p>
          <a:p>
            <a:pPr>
              <a:lnSpc>
                <a:spcPts val="2200"/>
              </a:lnSpc>
              <a:spcAft>
                <a:spcPts val="1800"/>
              </a:spcAft>
              <a:buFont typeface="Futura Md BT" pitchFamily="34" charset="0"/>
              <a:buNone/>
            </a:pPr>
            <a:r>
              <a:rPr lang="en-US" altLang="zh-CN" sz="2800" dirty="0">
                <a:latin typeface="Times New Roman" pitchFamily="18" charset="0"/>
              </a:rPr>
              <a:t>2</a:t>
            </a:r>
            <a:r>
              <a:rPr lang="en-US" altLang="zh-CN" sz="2800" dirty="0"/>
              <a:t>.</a:t>
            </a:r>
            <a:r>
              <a:rPr lang="zh-CN" altLang="en-US" sz="2800" dirty="0"/>
              <a:t>访问控制矩阵</a:t>
            </a:r>
            <a:endParaRPr lang="en-US" altLang="zh-CN" sz="2800" dirty="0"/>
          </a:p>
          <a:p>
            <a:pPr>
              <a:lnSpc>
                <a:spcPts val="2200"/>
              </a:lnSpc>
              <a:spcAft>
                <a:spcPts val="1800"/>
              </a:spcAft>
              <a:buFont typeface="Futura Md BT" pitchFamily="34" charset="0"/>
              <a:buNone/>
            </a:pPr>
            <a:r>
              <a:rPr lang="en-US" altLang="zh-CN" sz="2800" dirty="0">
                <a:latin typeface="Times New Roman" pitchFamily="18" charset="0"/>
              </a:rPr>
              <a:t>3</a:t>
            </a:r>
            <a:r>
              <a:rPr lang="en-US" altLang="zh-CN" sz="2800" dirty="0"/>
              <a:t>.</a:t>
            </a:r>
            <a:r>
              <a:rPr lang="en-US" altLang="zh-CN" sz="2800" dirty="0">
                <a:latin typeface="Times New Roman" pitchFamily="18" charset="0"/>
              </a:rPr>
              <a:t>BLP</a:t>
            </a:r>
            <a:r>
              <a:rPr lang="zh-CN" altLang="en-US" sz="2800" dirty="0"/>
              <a:t>模型</a:t>
            </a:r>
            <a:endParaRPr lang="en-US" altLang="zh-CN" sz="2800" dirty="0"/>
          </a:p>
          <a:p>
            <a:pPr>
              <a:lnSpc>
                <a:spcPts val="2200"/>
              </a:lnSpc>
              <a:spcAft>
                <a:spcPts val="1800"/>
              </a:spcAft>
              <a:buFont typeface="Futura Md BT" pitchFamily="34" charset="0"/>
              <a:buNone/>
            </a:pPr>
            <a:r>
              <a:rPr lang="en-US" altLang="zh-CN" sz="2800" dirty="0">
                <a:latin typeface="Times New Roman" pitchFamily="18" charset="0"/>
              </a:rPr>
              <a:t>4</a:t>
            </a:r>
            <a:r>
              <a:rPr lang="en-US" altLang="zh-CN" sz="2800" dirty="0"/>
              <a:t>.</a:t>
            </a:r>
            <a:r>
              <a:rPr lang="zh-CN" altLang="en-US" sz="2800" dirty="0"/>
              <a:t>基于角色的访问控制模型</a:t>
            </a:r>
            <a:endParaRPr lang="en-US" altLang="zh-CN" sz="2800" dirty="0"/>
          </a:p>
          <a:p>
            <a:pPr>
              <a:lnSpc>
                <a:spcPts val="2200"/>
              </a:lnSpc>
              <a:spcAft>
                <a:spcPts val="1800"/>
              </a:spcAft>
              <a:buFont typeface="Futura Md BT" pitchFamily="34" charset="0"/>
              <a:buNone/>
            </a:pPr>
            <a:r>
              <a:rPr lang="en-US" altLang="zh-CN" sz="2800" dirty="0">
                <a:latin typeface="Times New Roman" pitchFamily="18" charset="0"/>
              </a:rPr>
              <a:t>5</a:t>
            </a:r>
            <a:r>
              <a:rPr lang="en-US" altLang="zh-CN" sz="2800" dirty="0"/>
              <a:t>.</a:t>
            </a:r>
            <a:r>
              <a:rPr lang="zh-CN" altLang="en-US" sz="2800" dirty="0"/>
              <a:t>访问控制实施</a:t>
            </a:r>
            <a:endParaRPr lang="en-US" altLang="zh-CN" sz="2800" dirty="0"/>
          </a:p>
          <a:p>
            <a:pPr>
              <a:lnSpc>
                <a:spcPts val="2200"/>
              </a:lnSpc>
              <a:spcAft>
                <a:spcPts val="1800"/>
              </a:spcAft>
              <a:buFont typeface="Futura Md BT" pitchFamily="34" charset="0"/>
              <a:buNone/>
            </a:pPr>
            <a:r>
              <a:rPr lang="en-US" altLang="zh-CN" sz="2800" dirty="0">
                <a:latin typeface="Times New Roman" pitchFamily="18" charset="0"/>
              </a:rPr>
              <a:t>6. </a:t>
            </a:r>
            <a:r>
              <a:rPr lang="zh-CN" altLang="en-US" sz="2800" dirty="0"/>
              <a:t>访问控制模型新进展及发展趋势</a:t>
            </a:r>
          </a:p>
          <a:p>
            <a:pPr>
              <a:lnSpc>
                <a:spcPts val="2200"/>
              </a:lnSpc>
              <a:spcAft>
                <a:spcPts val="1800"/>
              </a:spcAft>
              <a:buFont typeface="Futura Md BT" pitchFamily="34" charset="0"/>
              <a:buNone/>
            </a:pPr>
            <a:r>
              <a:rPr lang="en-US" altLang="zh-CN" sz="2800" dirty="0">
                <a:latin typeface="Times New Roman" pitchFamily="18" charset="0"/>
              </a:rPr>
              <a:t>7</a:t>
            </a:r>
            <a:r>
              <a:rPr lang="en-US" altLang="zh-CN" sz="2800" dirty="0"/>
              <a:t>.</a:t>
            </a:r>
            <a:r>
              <a:rPr lang="zh-CN" altLang="en-US" sz="2800" dirty="0"/>
              <a:t>小结</a:t>
            </a:r>
            <a:endParaRPr lang="en-US" altLang="zh-CN" sz="2800" dirty="0"/>
          </a:p>
          <a:p>
            <a:pPr>
              <a:lnSpc>
                <a:spcPts val="2200"/>
              </a:lnSpc>
              <a:spcAft>
                <a:spcPts val="1800"/>
              </a:spcAft>
              <a:buFont typeface="Futura Md BT" pitchFamily="34" charset="0"/>
              <a:buNone/>
            </a:pPr>
            <a:endParaRPr lang="en-US" altLang="zh-CN" sz="2800" dirty="0"/>
          </a:p>
        </p:txBody>
      </p:sp>
    </p:spTree>
  </p:cSld>
  <p:clrMapOvr>
    <a:masterClrMapping/>
  </p:clrMapOvr>
  <p:transition>
    <p:wipe dir="u"/>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3284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sp>
        <p:nvSpPr>
          <p:cNvPr id="23555" name="Rectangle 3"/>
          <p:cNvSpPr>
            <a:spLocks noChangeArrowheads="1"/>
          </p:cNvSpPr>
          <p:nvPr/>
        </p:nvSpPr>
        <p:spPr bwMode="auto">
          <a:xfrm>
            <a:off x="2771775" y="4365625"/>
            <a:ext cx="9144000" cy="7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endParaRPr lang="zh-CN" altLang="en-US">
              <a:latin typeface="Trebuchet MS" pitchFamily="34" charset="0"/>
            </a:endParaRPr>
          </a:p>
        </p:txBody>
      </p:sp>
      <p:sp>
        <p:nvSpPr>
          <p:cNvPr id="23556" name="Rectangle 4"/>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sp>
        <p:nvSpPr>
          <p:cNvPr id="23557" name="Rectangle 5"/>
          <p:cNvSpPr>
            <a:spLocks noChangeArrowheads="1"/>
          </p:cNvSpPr>
          <p:nvPr/>
        </p:nvSpPr>
        <p:spPr bwMode="auto">
          <a:xfrm>
            <a:off x="611187" y="816689"/>
            <a:ext cx="8016875" cy="541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tabLst>
                <a:tab pos="533400" algn="l"/>
              </a:tabLst>
            </a:pPr>
            <a:r>
              <a:rPr lang="zh-CN" altLang="en-US" sz="1800" dirty="0">
                <a:latin typeface="Arial" pitchFamily="34" charset="0"/>
                <a:ea typeface="宋体" pitchFamily="2" charset="-122"/>
              </a:rPr>
              <a:t>           </a:t>
            </a:r>
            <a:r>
              <a:rPr lang="en-US" altLang="zh-CN" sz="2400" dirty="0">
                <a:latin typeface="Times New Roman" pitchFamily="18" charset="0"/>
              </a:rPr>
              <a:t>Bell-</a:t>
            </a:r>
            <a:r>
              <a:rPr lang="en-US" altLang="zh-CN" sz="2400" dirty="0" err="1">
                <a:latin typeface="Times New Roman" pitchFamily="18" charset="0"/>
              </a:rPr>
              <a:t>LaPadula</a:t>
            </a:r>
            <a:r>
              <a:rPr lang="zh-CN" altLang="en-US" sz="2400" dirty="0"/>
              <a:t>模型中，对不同的访问要有不同的密级关系。为了防止高密级的信息流入低密级的主体或客体中，</a:t>
            </a:r>
            <a:r>
              <a:rPr lang="zh-CN" altLang="en-US" sz="2400" dirty="0">
                <a:solidFill>
                  <a:srgbClr val="FF0000"/>
                </a:solidFill>
              </a:rPr>
              <a:t>在“读”访问中它要求主体的</a:t>
            </a:r>
            <a:r>
              <a:rPr lang="zh-CN" altLang="en-US" sz="2400" u="sng" dirty="0">
                <a:solidFill>
                  <a:srgbClr val="00B0F0"/>
                </a:solidFill>
              </a:rPr>
              <a:t>当前</a:t>
            </a:r>
            <a:r>
              <a:rPr lang="zh-CN" altLang="en-US" sz="2400" u="sng" dirty="0">
                <a:solidFill>
                  <a:srgbClr val="FF0000"/>
                </a:solidFill>
              </a:rPr>
              <a:t>密级</a:t>
            </a:r>
            <a:r>
              <a:rPr lang="en-US" altLang="zh-CN" sz="2400" u="sng" dirty="0">
                <a:solidFill>
                  <a:srgbClr val="00B0F0"/>
                </a:solidFill>
              </a:rPr>
              <a:t>f1c</a:t>
            </a:r>
            <a:r>
              <a:rPr lang="en-US" altLang="zh-CN" sz="2400" u="sng" dirty="0">
                <a:solidFill>
                  <a:srgbClr val="FF0000"/>
                </a:solidFill>
              </a:rPr>
              <a:t>&gt;=f1o</a:t>
            </a:r>
            <a:r>
              <a:rPr lang="zh-CN" altLang="en-US" sz="2400" dirty="0">
                <a:solidFill>
                  <a:srgbClr val="FF0000"/>
                </a:solidFill>
              </a:rPr>
              <a:t>不得低于客体的密级</a:t>
            </a:r>
            <a:r>
              <a:rPr lang="en-US" altLang="zh-CN" sz="2400" dirty="0">
                <a:solidFill>
                  <a:srgbClr val="FF0000"/>
                </a:solidFill>
              </a:rPr>
              <a:t>(</a:t>
            </a:r>
            <a:r>
              <a:rPr lang="zh-CN" altLang="en-US" sz="2400" dirty="0">
                <a:solidFill>
                  <a:srgbClr val="FF0000"/>
                </a:solidFill>
              </a:rPr>
              <a:t>上读）， 而在“写”访问中则要求主体的密级</a:t>
            </a:r>
            <a:r>
              <a:rPr lang="en-US" altLang="zh-CN" sz="2400" dirty="0">
                <a:solidFill>
                  <a:srgbClr val="00B0F0"/>
                </a:solidFill>
              </a:rPr>
              <a:t>f1s</a:t>
            </a:r>
            <a:r>
              <a:rPr lang="en-US" altLang="zh-CN" sz="2400" dirty="0">
                <a:solidFill>
                  <a:srgbClr val="FF0000"/>
                </a:solidFill>
              </a:rPr>
              <a:t>&lt;=f1o</a:t>
            </a:r>
            <a:r>
              <a:rPr lang="zh-CN" altLang="en-US" sz="2400" dirty="0">
                <a:solidFill>
                  <a:srgbClr val="FF0000"/>
                </a:solidFill>
              </a:rPr>
              <a:t>不得高于客体的密级（下写），</a:t>
            </a:r>
            <a:r>
              <a:rPr lang="zh-CN" altLang="en-US" sz="2400" dirty="0"/>
              <a:t>这样就能</a:t>
            </a:r>
            <a:r>
              <a:rPr lang="zh-CN" altLang="en-US" sz="2400" dirty="0">
                <a:solidFill>
                  <a:srgbClr val="FF0000"/>
                </a:solidFill>
              </a:rPr>
              <a:t>保证信息流只能从一个客体流到同等密级或较高密级的客体</a:t>
            </a:r>
            <a:r>
              <a:rPr lang="zh-CN" altLang="en-US" sz="2400" dirty="0"/>
              <a:t>中</a:t>
            </a:r>
            <a:r>
              <a:rPr lang="en-US" altLang="zh-CN" sz="2400" dirty="0"/>
              <a:t>,</a:t>
            </a:r>
            <a:r>
              <a:rPr lang="zh-CN" altLang="en-US" sz="2400" dirty="0"/>
              <a:t>从而能适应军事指挥的信息机密性需求。</a:t>
            </a:r>
          </a:p>
          <a:p>
            <a:pPr>
              <a:lnSpc>
                <a:spcPct val="120000"/>
              </a:lnSpc>
              <a:tabLst>
                <a:tab pos="533400" algn="l"/>
              </a:tabLst>
            </a:pPr>
            <a:r>
              <a:rPr lang="zh-CN" altLang="en-US" sz="2400" dirty="0"/>
              <a:t>    </a:t>
            </a:r>
            <a:r>
              <a:rPr lang="zh-CN" altLang="en-US" sz="2400" dirty="0">
                <a:latin typeface="Times New Roman" pitchFamily="18" charset="0"/>
              </a:rPr>
              <a:t> </a:t>
            </a:r>
            <a:r>
              <a:rPr lang="en-US" altLang="zh-CN" sz="2400" dirty="0">
                <a:latin typeface="Times New Roman" pitchFamily="18" charset="0"/>
              </a:rPr>
              <a:t>Carol</a:t>
            </a:r>
            <a:r>
              <a:rPr lang="zh-CN" altLang="en-US" sz="2400" dirty="0"/>
              <a:t>可以从</a:t>
            </a:r>
            <a:r>
              <a:rPr lang="en-US" altLang="zh-CN" sz="2400" dirty="0" err="1">
                <a:latin typeface="Times New Roman" pitchFamily="18" charset="0"/>
              </a:rPr>
              <a:t>Telephone_Number_Book</a:t>
            </a:r>
            <a:r>
              <a:rPr lang="zh-CN" altLang="en-US" sz="2400" dirty="0"/>
              <a:t>中读取信息，然后写到 </a:t>
            </a:r>
            <a:r>
              <a:rPr lang="en-US" altLang="zh-CN" sz="2400" dirty="0" err="1">
                <a:latin typeface="Times New Roman" pitchFamily="18" charset="0"/>
              </a:rPr>
              <a:t>Email_File</a:t>
            </a:r>
            <a:r>
              <a:rPr lang="en-US" altLang="zh-CN" sz="2400" dirty="0">
                <a:latin typeface="Times New Roman" pitchFamily="18" charset="0"/>
              </a:rPr>
              <a:t> </a:t>
            </a:r>
            <a:r>
              <a:rPr lang="zh-CN" altLang="en-US" sz="2400" dirty="0"/>
              <a:t>中。 三个主体中的任何一个都不能读取</a:t>
            </a:r>
            <a:r>
              <a:rPr lang="en-US" altLang="zh-CN" sz="2400" dirty="0" err="1">
                <a:latin typeface="Times New Roman" pitchFamily="18" charset="0"/>
              </a:rPr>
              <a:t>Email_File</a:t>
            </a:r>
            <a:r>
              <a:rPr lang="zh-CN" altLang="en-US" sz="2400" dirty="0"/>
              <a:t>中的信息，因为</a:t>
            </a:r>
            <a:r>
              <a:rPr lang="en-US" altLang="zh-CN" sz="2400" dirty="0">
                <a:latin typeface="Times New Roman" pitchFamily="18" charset="0"/>
              </a:rPr>
              <a:t>Bob</a:t>
            </a:r>
            <a:r>
              <a:rPr lang="zh-CN" altLang="en-US" sz="2400" dirty="0"/>
              <a:t>和</a:t>
            </a:r>
            <a:r>
              <a:rPr lang="en-US" altLang="zh-CN" sz="2400" dirty="0">
                <a:latin typeface="Times New Roman" pitchFamily="18" charset="0"/>
              </a:rPr>
              <a:t>Carol</a:t>
            </a:r>
            <a:r>
              <a:rPr lang="zh-CN" altLang="en-US" sz="2400" dirty="0"/>
              <a:t>既不满足访问控制矩阵的要求又不满足密级的限制，而</a:t>
            </a:r>
            <a:r>
              <a:rPr lang="en-US" altLang="zh-CN" sz="2400" dirty="0">
                <a:latin typeface="Times New Roman" pitchFamily="18" charset="0"/>
              </a:rPr>
              <a:t>Alice</a:t>
            </a:r>
            <a:r>
              <a:rPr lang="zh-CN" altLang="en-US" sz="2400" dirty="0"/>
              <a:t>的当前密级不满足读的要求（当她以后密级升高后可以）。</a:t>
            </a:r>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19050" y="3771427"/>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sp>
        <p:nvSpPr>
          <p:cNvPr id="24579" name="Rectangle 3"/>
          <p:cNvSpPr>
            <a:spLocks noChangeArrowheads="1"/>
          </p:cNvSpPr>
          <p:nvPr/>
        </p:nvSpPr>
        <p:spPr bwMode="auto">
          <a:xfrm>
            <a:off x="0" y="1844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graphicFrame>
        <p:nvGraphicFramePr>
          <p:cNvPr id="24580" name="Object 4"/>
          <p:cNvGraphicFramePr>
            <a:graphicFrameLocks noChangeAspect="1"/>
          </p:cNvGraphicFramePr>
          <p:nvPr>
            <p:extLst>
              <p:ext uri="{D42A27DB-BD31-4B8C-83A1-F6EECF244321}">
                <p14:modId xmlns:p14="http://schemas.microsoft.com/office/powerpoint/2010/main" val="2930478344"/>
              </p:ext>
            </p:extLst>
          </p:nvPr>
        </p:nvGraphicFramePr>
        <p:xfrm>
          <a:off x="5453063" y="3948092"/>
          <a:ext cx="1728788" cy="647700"/>
        </p:xfrm>
        <a:graphic>
          <a:graphicData uri="http://schemas.openxmlformats.org/presentationml/2006/ole">
            <mc:AlternateContent xmlns:mc="http://schemas.openxmlformats.org/markup-compatibility/2006">
              <mc:Choice xmlns:v="urn:schemas-microsoft-com:vml" Requires="v">
                <p:oleObj r:id="rId2" imgW="762662" imgH="457597" progId="Equation.DSMT4">
                  <p:embed/>
                </p:oleObj>
              </mc:Choice>
              <mc:Fallback>
                <p:oleObj r:id="rId2" imgW="762662" imgH="457597"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3063" y="3948092"/>
                        <a:ext cx="17287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81" name="Object 5"/>
          <p:cNvGraphicFramePr>
            <a:graphicFrameLocks noChangeAspect="1"/>
          </p:cNvGraphicFramePr>
          <p:nvPr>
            <p:extLst>
              <p:ext uri="{D42A27DB-BD31-4B8C-83A1-F6EECF244321}">
                <p14:modId xmlns:p14="http://schemas.microsoft.com/office/powerpoint/2010/main" val="3194627683"/>
              </p:ext>
            </p:extLst>
          </p:nvPr>
        </p:nvGraphicFramePr>
        <p:xfrm>
          <a:off x="5453063" y="4789064"/>
          <a:ext cx="1871663" cy="576263"/>
        </p:xfrm>
        <a:graphic>
          <a:graphicData uri="http://schemas.openxmlformats.org/presentationml/2006/ole">
            <mc:AlternateContent xmlns:mc="http://schemas.openxmlformats.org/markup-compatibility/2006">
              <mc:Choice xmlns:v="urn:schemas-microsoft-com:vml" Requires="v">
                <p:oleObj r:id="rId4" imgW="762662" imgH="457597" progId="Equation.DSMT4">
                  <p:embed/>
                </p:oleObj>
              </mc:Choice>
              <mc:Fallback>
                <p:oleObj r:id="rId4" imgW="762662" imgH="457597"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3063" y="4789064"/>
                        <a:ext cx="1871663"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582" name="Object 6"/>
          <p:cNvGraphicFramePr>
            <a:graphicFrameLocks noChangeAspect="1"/>
          </p:cNvGraphicFramePr>
          <p:nvPr>
            <p:extLst>
              <p:ext uri="{D42A27DB-BD31-4B8C-83A1-F6EECF244321}">
                <p14:modId xmlns:p14="http://schemas.microsoft.com/office/powerpoint/2010/main" val="1653141272"/>
              </p:ext>
            </p:extLst>
          </p:nvPr>
        </p:nvGraphicFramePr>
        <p:xfrm>
          <a:off x="5434013" y="5486133"/>
          <a:ext cx="1873250" cy="647700"/>
        </p:xfrm>
        <a:graphic>
          <a:graphicData uri="http://schemas.openxmlformats.org/presentationml/2006/ole">
            <mc:AlternateContent xmlns:mc="http://schemas.openxmlformats.org/markup-compatibility/2006">
              <mc:Choice xmlns:v="urn:schemas-microsoft-com:vml" Requires="v">
                <p:oleObj r:id="rId6" imgW="788084" imgH="457597" progId="Equation.DSMT4">
                  <p:embed/>
                </p:oleObj>
              </mc:Choice>
              <mc:Fallback>
                <p:oleObj r:id="rId6" imgW="788084" imgH="457597"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4013" y="5486133"/>
                        <a:ext cx="18732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583" name="Rectangle 7"/>
          <p:cNvSpPr>
            <a:spLocks noChangeArrowheads="1"/>
          </p:cNvSpPr>
          <p:nvPr/>
        </p:nvSpPr>
        <p:spPr bwMode="auto">
          <a:xfrm>
            <a:off x="504031" y="867889"/>
            <a:ext cx="8135937"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06400">
              <a:lnSpc>
                <a:spcPct val="110000"/>
              </a:lnSpc>
            </a:pPr>
            <a:r>
              <a:rPr lang="en-US" altLang="zh-CN" sz="2400" dirty="0">
                <a:latin typeface="Times New Roman" pitchFamily="18" charset="0"/>
              </a:rPr>
              <a:t>Bell-</a:t>
            </a:r>
            <a:r>
              <a:rPr lang="en-US" altLang="zh-CN" sz="2400" dirty="0" err="1">
                <a:latin typeface="Times New Roman" pitchFamily="18" charset="0"/>
              </a:rPr>
              <a:t>LaPadula</a:t>
            </a:r>
            <a:r>
              <a:rPr lang="zh-CN" altLang="en-US" sz="2400" dirty="0"/>
              <a:t>模型还使用了</a:t>
            </a:r>
            <a:r>
              <a:rPr lang="zh-CN" altLang="en-US" sz="2400" dirty="0">
                <a:solidFill>
                  <a:srgbClr val="FF0000"/>
                </a:solidFill>
              </a:rPr>
              <a:t>范畴</a:t>
            </a:r>
            <a:r>
              <a:rPr lang="zh-CN" altLang="en-US" sz="2400" dirty="0"/>
              <a:t>的概念。</a:t>
            </a:r>
          </a:p>
          <a:p>
            <a:pPr indent="406400">
              <a:lnSpc>
                <a:spcPct val="110000"/>
              </a:lnSpc>
            </a:pPr>
            <a:r>
              <a:rPr lang="zh-CN" altLang="en-US" sz="2400" dirty="0"/>
              <a:t>范畴描述了实体（主体和客体）的一种信息。每一个实体被指定到若干个范畴内，每一个实体对应到了范畴集合的一个子集，而按照包含关系“</a:t>
            </a:r>
            <a:r>
              <a:rPr lang="zh-CN" altLang="en-US" sz="2400" dirty="0">
                <a:solidFill>
                  <a:srgbClr val="FF0000"/>
                </a:solidFill>
              </a:rPr>
              <a:t>⊆</a:t>
            </a:r>
            <a:r>
              <a:rPr lang="zh-CN" altLang="en-US" sz="2400" dirty="0"/>
              <a:t>”，实体的范畴子集构成了一种偏序关系。用</a:t>
            </a:r>
            <a:r>
              <a:rPr lang="zh-CN" altLang="en-US" sz="2400" dirty="0">
                <a:solidFill>
                  <a:srgbClr val="FF0000"/>
                </a:solidFill>
              </a:rPr>
              <a:t>（</a:t>
            </a:r>
            <a:r>
              <a:rPr lang="en-US" altLang="zh-CN" sz="2400" dirty="0">
                <a:solidFill>
                  <a:srgbClr val="FF0000"/>
                </a:solidFill>
                <a:latin typeface="Times New Roman" pitchFamily="18" charset="0"/>
              </a:rPr>
              <a:t>C,⊆</a:t>
            </a:r>
            <a:r>
              <a:rPr lang="en-US" altLang="zh-CN" sz="2400" dirty="0">
                <a:solidFill>
                  <a:srgbClr val="FF0000"/>
                </a:solidFill>
              </a:rPr>
              <a:t>)</a:t>
            </a:r>
            <a:r>
              <a:rPr lang="zh-CN" altLang="en-US" sz="2400" dirty="0">
                <a:solidFill>
                  <a:srgbClr val="FF0000"/>
                </a:solidFill>
              </a:rPr>
              <a:t>表示范畴集合按照包含关系形成的偏序集</a:t>
            </a:r>
            <a:r>
              <a:rPr lang="zh-CN" altLang="en-US" sz="2400" dirty="0"/>
              <a:t>。同实体的密级一样，定义主体的最高范畴等级、主体的当前范畴等级和客体的范畴等级如下。</a:t>
            </a:r>
          </a:p>
        </p:txBody>
      </p:sp>
      <p:sp>
        <p:nvSpPr>
          <p:cNvPr id="24584" name="Rectangle 8"/>
          <p:cNvSpPr>
            <a:spLocks noChangeArrowheads="1"/>
          </p:cNvSpPr>
          <p:nvPr/>
        </p:nvSpPr>
        <p:spPr bwMode="auto">
          <a:xfrm>
            <a:off x="650732" y="4138592"/>
            <a:ext cx="455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indent="406400"/>
            <a:r>
              <a:rPr lang="zh-CN" altLang="en-US" sz="2400" dirty="0">
                <a:latin typeface="Arial" pitchFamily="34" charset="0"/>
              </a:rPr>
              <a:t>主体的最高范畴等级函数为：</a:t>
            </a:r>
          </a:p>
        </p:txBody>
      </p:sp>
      <p:sp>
        <p:nvSpPr>
          <p:cNvPr id="24585" name="Rectangle 9"/>
          <p:cNvSpPr>
            <a:spLocks noChangeArrowheads="1"/>
          </p:cNvSpPr>
          <p:nvPr/>
        </p:nvSpPr>
        <p:spPr bwMode="auto">
          <a:xfrm>
            <a:off x="19050" y="4848596"/>
            <a:ext cx="543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06400"/>
            <a:r>
              <a:rPr lang="zh-CN" altLang="en-US" sz="2400" dirty="0">
                <a:latin typeface="Arial" pitchFamily="34" charset="0"/>
              </a:rPr>
              <a:t>主体的当前主体的范畴等级函数为：</a:t>
            </a:r>
          </a:p>
        </p:txBody>
      </p:sp>
      <p:sp>
        <p:nvSpPr>
          <p:cNvPr id="24586" name="Rectangle 10"/>
          <p:cNvSpPr>
            <a:spLocks noChangeArrowheads="1"/>
          </p:cNvSpPr>
          <p:nvPr/>
        </p:nvSpPr>
        <p:spPr bwMode="auto">
          <a:xfrm>
            <a:off x="1187449" y="5581383"/>
            <a:ext cx="3743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06400"/>
            <a:r>
              <a:rPr lang="zh-CN" altLang="en-US" sz="2400" dirty="0">
                <a:latin typeface="Arial" pitchFamily="34" charset="0"/>
              </a:rPr>
              <a:t>客体的范畴等级函数为：</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5602" name="Group 2"/>
          <p:cNvGrpSpPr>
            <a:grpSpLocks/>
          </p:cNvGrpSpPr>
          <p:nvPr/>
        </p:nvGrpSpPr>
        <p:grpSpPr bwMode="auto">
          <a:xfrm>
            <a:off x="1251744" y="3826948"/>
            <a:ext cx="6553200" cy="457200"/>
            <a:chOff x="1066" y="3314"/>
            <a:chExt cx="2679" cy="288"/>
          </a:xfrm>
        </p:grpSpPr>
        <p:graphicFrame>
          <p:nvGraphicFramePr>
            <p:cNvPr id="25613" name="Object 3"/>
            <p:cNvGraphicFramePr>
              <a:graphicFrameLocks noChangeAspect="1"/>
            </p:cNvGraphicFramePr>
            <p:nvPr/>
          </p:nvGraphicFramePr>
          <p:xfrm>
            <a:off x="1292" y="3385"/>
            <a:ext cx="114" cy="144"/>
          </p:xfrm>
          <a:graphic>
            <a:graphicData uri="http://schemas.openxmlformats.org/presentationml/2006/ole">
              <mc:AlternateContent xmlns:mc="http://schemas.openxmlformats.org/markup-compatibility/2006">
                <mc:Choice xmlns:v="urn:schemas-microsoft-com:vml" Requires="v">
                  <p:oleObj r:id="rId2" imgW="178187" imgH="229097" progId="Equation.DSMT4">
                    <p:embed/>
                  </p:oleObj>
                </mc:Choice>
                <mc:Fallback>
                  <p:oleObj r:id="rId2" imgW="178187" imgH="229097"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 y="3385"/>
                          <a:ext cx="11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25614" name="Group 4"/>
            <p:cNvGrpSpPr>
              <a:grpSpLocks/>
            </p:cNvGrpSpPr>
            <p:nvPr/>
          </p:nvGrpSpPr>
          <p:grpSpPr bwMode="auto">
            <a:xfrm>
              <a:off x="1066" y="3314"/>
              <a:ext cx="2679" cy="288"/>
              <a:chOff x="340" y="3278"/>
              <a:chExt cx="2679" cy="288"/>
            </a:xfrm>
          </p:grpSpPr>
          <p:graphicFrame>
            <p:nvGraphicFramePr>
              <p:cNvPr id="25615" name="Object 5"/>
              <p:cNvGraphicFramePr>
                <a:graphicFrameLocks noChangeAspect="1"/>
              </p:cNvGraphicFramePr>
              <p:nvPr/>
            </p:nvGraphicFramePr>
            <p:xfrm>
              <a:off x="2653" y="3339"/>
              <a:ext cx="366" cy="144"/>
            </p:xfrm>
            <a:graphic>
              <a:graphicData uri="http://schemas.openxmlformats.org/presentationml/2006/ole">
                <mc:AlternateContent xmlns:mc="http://schemas.openxmlformats.org/markup-compatibility/2006">
                  <mc:Choice xmlns:v="urn:schemas-microsoft-com:vml" Requires="v">
                    <p:oleObj r:id="rId4" imgW="584708" imgH="228799" progId="Equation.DSMT4">
                      <p:embed/>
                    </p:oleObj>
                  </mc:Choice>
                  <mc:Fallback>
                    <p:oleObj r:id="rId4" imgW="584708" imgH="228799"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 y="3339"/>
                            <a:ext cx="3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616" name="Rectangle 6"/>
              <p:cNvSpPr>
                <a:spLocks noChangeArrowheads="1"/>
              </p:cNvSpPr>
              <p:nvPr/>
            </p:nvSpPr>
            <p:spPr bwMode="auto">
              <a:xfrm>
                <a:off x="340" y="3278"/>
                <a:ext cx="20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r>
                  <a:rPr lang="zh-CN" altLang="en-US" sz="2400" dirty="0"/>
                  <a:t>用   表示主体的最高范畴等级函数</a:t>
                </a:r>
              </a:p>
            </p:txBody>
          </p:sp>
        </p:grpSp>
      </p:grpSp>
      <p:sp>
        <p:nvSpPr>
          <p:cNvPr id="25603" name="Rectangle 7"/>
          <p:cNvSpPr>
            <a:spLocks noChangeArrowheads="1"/>
          </p:cNvSpPr>
          <p:nvPr/>
        </p:nvSpPr>
        <p:spPr bwMode="auto">
          <a:xfrm>
            <a:off x="0" y="3284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sp>
        <p:nvSpPr>
          <p:cNvPr id="25604" name="Rectangle 8"/>
          <p:cNvSpPr>
            <a:spLocks noChangeArrowheads="1"/>
          </p:cNvSpPr>
          <p:nvPr/>
        </p:nvSpPr>
        <p:spPr bwMode="auto">
          <a:xfrm>
            <a:off x="473476" y="889288"/>
            <a:ext cx="7921625"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127000">
              <a:lnSpc>
                <a:spcPct val="115000"/>
              </a:lnSpc>
            </a:pPr>
            <a:r>
              <a:rPr lang="zh-CN" altLang="en-US" sz="1800" b="1" dirty="0">
                <a:latin typeface="Arial" pitchFamily="34" charset="0"/>
                <a:ea typeface="宋体" pitchFamily="2" charset="-122"/>
              </a:rPr>
              <a:t>       </a:t>
            </a:r>
            <a:r>
              <a:rPr lang="zh-CN" altLang="en-US" sz="2400" dirty="0"/>
              <a:t>范畴概念的</a:t>
            </a:r>
            <a:r>
              <a:rPr lang="zh-CN" altLang="en-US" sz="2400" dirty="0">
                <a:solidFill>
                  <a:srgbClr val="FF3300"/>
                </a:solidFill>
              </a:rPr>
              <a:t>思想</a:t>
            </a:r>
            <a:r>
              <a:rPr lang="zh-CN" altLang="en-US" sz="2400" dirty="0"/>
              <a:t>是，仅当主体有访问需要的时候才考虑这种访问，略称为“</a:t>
            </a:r>
            <a:r>
              <a:rPr lang="zh-CN" altLang="en-US" sz="2400" dirty="0">
                <a:solidFill>
                  <a:srgbClr val="FF3300"/>
                </a:solidFill>
              </a:rPr>
              <a:t>需要知道（</a:t>
            </a:r>
            <a:r>
              <a:rPr lang="en-US" altLang="zh-CN" sz="2400" dirty="0">
                <a:solidFill>
                  <a:srgbClr val="FF3300"/>
                </a:solidFill>
                <a:latin typeface="Times New Roman" pitchFamily="18" charset="0"/>
              </a:rPr>
              <a:t>need to known</a:t>
            </a:r>
            <a:r>
              <a:rPr lang="zh-CN" altLang="en-US" sz="2400" dirty="0">
                <a:solidFill>
                  <a:srgbClr val="FF3300"/>
                </a:solidFill>
              </a:rPr>
              <a:t>）</a:t>
            </a:r>
            <a:r>
              <a:rPr lang="zh-CN" altLang="en-US" sz="2400" dirty="0"/>
              <a:t>”思想。范畴直观上就是对</a:t>
            </a:r>
            <a:r>
              <a:rPr lang="zh-CN" altLang="en-US" sz="2400" dirty="0">
                <a:solidFill>
                  <a:srgbClr val="FF3300"/>
                </a:solidFill>
              </a:rPr>
              <a:t>业务的一种划分</a:t>
            </a:r>
            <a:r>
              <a:rPr lang="zh-CN" altLang="en-US" sz="2400" dirty="0"/>
              <a:t>，以避免那些不需要的访问的发生。</a:t>
            </a:r>
          </a:p>
          <a:p>
            <a:pPr indent="127000" eaLnBrk="0" hangingPunct="0">
              <a:lnSpc>
                <a:spcPct val="115000"/>
              </a:lnSpc>
            </a:pPr>
            <a:r>
              <a:rPr lang="zh-CN" altLang="en-US" sz="2400" dirty="0"/>
              <a:t>   再把</a:t>
            </a:r>
            <a:r>
              <a:rPr lang="zh-CN" altLang="en-US" sz="2400" dirty="0">
                <a:solidFill>
                  <a:srgbClr val="FF3300"/>
                </a:solidFill>
              </a:rPr>
              <a:t>实体的密级和范畴等级的笛卡尔积</a:t>
            </a:r>
            <a:r>
              <a:rPr lang="zh-CN" altLang="en-US" sz="2400" dirty="0"/>
              <a:t>称为实体的安全级，按照下属规则它构成一个偏序。</a:t>
            </a:r>
          </a:p>
        </p:txBody>
      </p:sp>
      <p:grpSp>
        <p:nvGrpSpPr>
          <p:cNvPr id="25605" name="Group 9"/>
          <p:cNvGrpSpPr>
            <a:grpSpLocks/>
          </p:cNvGrpSpPr>
          <p:nvPr/>
        </p:nvGrpSpPr>
        <p:grpSpPr bwMode="auto">
          <a:xfrm>
            <a:off x="1251744" y="4284148"/>
            <a:ext cx="6192838" cy="457200"/>
            <a:chOff x="3428" y="3067"/>
            <a:chExt cx="2722" cy="198"/>
          </a:xfrm>
        </p:grpSpPr>
        <p:graphicFrame>
          <p:nvGraphicFramePr>
            <p:cNvPr id="25610" name="Object 10"/>
            <p:cNvGraphicFramePr>
              <a:graphicFrameLocks noChangeAspect="1"/>
            </p:cNvGraphicFramePr>
            <p:nvPr/>
          </p:nvGraphicFramePr>
          <p:xfrm>
            <a:off x="3652" y="3113"/>
            <a:ext cx="114" cy="144"/>
          </p:xfrm>
          <a:graphic>
            <a:graphicData uri="http://schemas.openxmlformats.org/presentationml/2006/ole">
              <mc:AlternateContent xmlns:mc="http://schemas.openxmlformats.org/markup-compatibility/2006">
                <mc:Choice xmlns:v="urn:schemas-microsoft-com:vml" Requires="v">
                  <p:oleObj r:id="rId6" imgW="178187" imgH="229097" progId="Equation.DSMT4">
                    <p:embed/>
                  </p:oleObj>
                </mc:Choice>
                <mc:Fallback>
                  <p:oleObj r:id="rId6" imgW="178187" imgH="229097"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2" y="3113"/>
                          <a:ext cx="11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11" name="Object 11"/>
            <p:cNvGraphicFramePr>
              <a:graphicFrameLocks noChangeAspect="1"/>
            </p:cNvGraphicFramePr>
            <p:nvPr/>
          </p:nvGraphicFramePr>
          <p:xfrm>
            <a:off x="5784" y="3113"/>
            <a:ext cx="366" cy="144"/>
          </p:xfrm>
          <a:graphic>
            <a:graphicData uri="http://schemas.openxmlformats.org/presentationml/2006/ole">
              <mc:AlternateContent xmlns:mc="http://schemas.openxmlformats.org/markup-compatibility/2006">
                <mc:Choice xmlns:v="urn:schemas-microsoft-com:vml" Requires="v">
                  <p:oleObj r:id="rId8" imgW="584708" imgH="228799" progId="Equation.DSMT4">
                    <p:embed/>
                  </p:oleObj>
                </mc:Choice>
                <mc:Fallback>
                  <p:oleObj r:id="rId8" imgW="584708" imgH="228799"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4" y="3113"/>
                          <a:ext cx="36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612" name="Rectangle 12"/>
            <p:cNvSpPr>
              <a:spLocks noChangeArrowheads="1"/>
            </p:cNvSpPr>
            <p:nvPr/>
          </p:nvSpPr>
          <p:spPr bwMode="auto">
            <a:xfrm>
              <a:off x="3428" y="3067"/>
              <a:ext cx="2332" cy="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r>
                <a:rPr lang="zh-CN" altLang="en-US" sz="2400" dirty="0"/>
                <a:t>用   表示主体的当前范畴等级函数</a:t>
              </a:r>
            </a:p>
          </p:txBody>
        </p:sp>
      </p:grpSp>
      <p:grpSp>
        <p:nvGrpSpPr>
          <p:cNvPr id="25606" name="Group 13"/>
          <p:cNvGrpSpPr>
            <a:grpSpLocks/>
          </p:cNvGrpSpPr>
          <p:nvPr/>
        </p:nvGrpSpPr>
        <p:grpSpPr bwMode="auto">
          <a:xfrm>
            <a:off x="1251744" y="4814744"/>
            <a:ext cx="6265862" cy="457200"/>
            <a:chOff x="3470" y="3793"/>
            <a:chExt cx="2767" cy="292"/>
          </a:xfrm>
        </p:grpSpPr>
        <p:graphicFrame>
          <p:nvGraphicFramePr>
            <p:cNvPr id="25607" name="Object 14"/>
            <p:cNvGraphicFramePr>
              <a:graphicFrameLocks noChangeAspect="1"/>
            </p:cNvGraphicFramePr>
            <p:nvPr/>
          </p:nvGraphicFramePr>
          <p:xfrm>
            <a:off x="3727" y="3838"/>
            <a:ext cx="114" cy="144"/>
          </p:xfrm>
          <a:graphic>
            <a:graphicData uri="http://schemas.openxmlformats.org/presentationml/2006/ole">
              <mc:AlternateContent xmlns:mc="http://schemas.openxmlformats.org/markup-compatibility/2006">
                <mc:Choice xmlns:v="urn:schemas-microsoft-com:vml" Requires="v">
                  <p:oleObj r:id="rId10" imgW="178187" imgH="229097" progId="Equation.DSMT4">
                    <p:embed/>
                  </p:oleObj>
                </mc:Choice>
                <mc:Fallback>
                  <p:oleObj r:id="rId10" imgW="178187" imgH="229097"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27" y="3838"/>
                          <a:ext cx="11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608" name="Object 15"/>
            <p:cNvGraphicFramePr>
              <a:graphicFrameLocks noChangeAspect="1"/>
            </p:cNvGraphicFramePr>
            <p:nvPr/>
          </p:nvGraphicFramePr>
          <p:xfrm>
            <a:off x="5859" y="3838"/>
            <a:ext cx="378" cy="144"/>
          </p:xfrm>
          <a:graphic>
            <a:graphicData uri="http://schemas.openxmlformats.org/presentationml/2006/ole">
              <mc:AlternateContent xmlns:mc="http://schemas.openxmlformats.org/markup-compatibility/2006">
                <mc:Choice xmlns:v="urn:schemas-microsoft-com:vml" Requires="v">
                  <p:oleObj r:id="rId12" imgW="597678" imgH="228898" progId="Equation.DSMT4">
                    <p:embed/>
                  </p:oleObj>
                </mc:Choice>
                <mc:Fallback>
                  <p:oleObj r:id="rId12" imgW="597678" imgH="228898"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59" y="3838"/>
                          <a:ext cx="37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609" name="Rectangle 16"/>
            <p:cNvSpPr>
              <a:spLocks noChangeArrowheads="1"/>
            </p:cNvSpPr>
            <p:nvPr/>
          </p:nvSpPr>
          <p:spPr bwMode="auto">
            <a:xfrm>
              <a:off x="3470" y="3793"/>
              <a:ext cx="2044"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just"/>
              <a:r>
                <a:rPr lang="zh-CN" altLang="en-US" sz="2400" dirty="0"/>
                <a:t>用   表示客体的范畴等级函数</a:t>
              </a:r>
            </a:p>
          </p:txBody>
        </p:sp>
      </p:gr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32845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sp>
        <p:nvSpPr>
          <p:cNvPr id="26627" name="Rectangle 3"/>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sp>
        <p:nvSpPr>
          <p:cNvPr id="26628" name="Rectangle 4"/>
          <p:cNvSpPr>
            <a:spLocks noChangeArrowheads="1"/>
          </p:cNvSpPr>
          <p:nvPr/>
        </p:nvSpPr>
        <p:spPr bwMode="auto">
          <a:xfrm>
            <a:off x="577850" y="836613"/>
            <a:ext cx="76327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30000"/>
              </a:lnSpc>
            </a:pPr>
            <a:r>
              <a:rPr lang="zh-CN" altLang="en-US" sz="1800" dirty="0">
                <a:latin typeface="Arial" pitchFamily="34" charset="0"/>
                <a:ea typeface="宋体" pitchFamily="2" charset="-122"/>
              </a:rPr>
              <a:t>     </a:t>
            </a:r>
            <a:r>
              <a:rPr lang="zh-CN" altLang="en-US" sz="2400" dirty="0"/>
              <a:t>在例</a:t>
            </a:r>
            <a:r>
              <a:rPr lang="en-US" altLang="zh-CN" sz="2400" dirty="0">
                <a:latin typeface="Times New Roman" pitchFamily="18" charset="0"/>
              </a:rPr>
              <a:t>3</a:t>
            </a:r>
            <a:r>
              <a:rPr lang="zh-CN" altLang="en-US" sz="2400" dirty="0"/>
              <a:t>中，进一步假设范畴集合</a:t>
            </a:r>
            <a:r>
              <a:rPr lang="en-US" altLang="zh-CN" sz="2400" dirty="0"/>
              <a:t>={</a:t>
            </a:r>
            <a:r>
              <a:rPr lang="en-US" altLang="zh-CN" sz="2400" dirty="0">
                <a:latin typeface="Times New Roman" pitchFamily="18" charset="0"/>
              </a:rPr>
              <a:t>VPN</a:t>
            </a:r>
            <a:r>
              <a:rPr lang="zh-CN" altLang="en-US" sz="2400" dirty="0"/>
              <a:t>课题组</a:t>
            </a:r>
            <a:r>
              <a:rPr lang="en-US" altLang="zh-CN" sz="2400" dirty="0"/>
              <a:t>,</a:t>
            </a:r>
            <a:r>
              <a:rPr lang="zh-CN" altLang="en-US" sz="2400" dirty="0"/>
              <a:t>办公室，后勤</a:t>
            </a:r>
            <a:r>
              <a:rPr lang="en-US" altLang="zh-CN" sz="2400" dirty="0"/>
              <a:t>}</a:t>
            </a:r>
            <a:r>
              <a:rPr lang="zh-CN" altLang="en-US" sz="2400" dirty="0"/>
              <a:t>，而相应的范畴等级函数由下表给出。</a:t>
            </a:r>
            <a:r>
              <a:rPr lang="zh-CN" altLang="en-US" sz="2400" dirty="0">
                <a:latin typeface="Arial" pitchFamily="34" charset="0"/>
                <a:ea typeface="宋体" pitchFamily="2" charset="-122"/>
              </a:rPr>
              <a:t> </a:t>
            </a:r>
          </a:p>
        </p:txBody>
      </p:sp>
      <p:graphicFrame>
        <p:nvGraphicFramePr>
          <p:cNvPr id="26629" name="Object 5"/>
          <p:cNvGraphicFramePr>
            <a:graphicFrameLocks noChangeAspect="1"/>
          </p:cNvGraphicFramePr>
          <p:nvPr/>
        </p:nvGraphicFramePr>
        <p:xfrm>
          <a:off x="3779838" y="2565400"/>
          <a:ext cx="200025" cy="228600"/>
        </p:xfrm>
        <a:graphic>
          <a:graphicData uri="http://schemas.openxmlformats.org/presentationml/2006/ole">
            <mc:AlternateContent xmlns:mc="http://schemas.openxmlformats.org/markup-compatibility/2006">
              <mc:Choice xmlns:v="urn:schemas-microsoft-com:vml" Requires="v">
                <p:oleObj r:id="rId2" imgW="203642" imgH="229097" progId="Equation.DSMT4">
                  <p:embed/>
                </p:oleObj>
              </mc:Choice>
              <mc:Fallback>
                <p:oleObj r:id="rId2" imgW="203642" imgH="229097"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838" y="2565400"/>
                        <a:ext cx="20002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30" name="Object 6"/>
          <p:cNvGraphicFramePr>
            <a:graphicFrameLocks noChangeAspect="1"/>
          </p:cNvGraphicFramePr>
          <p:nvPr/>
        </p:nvGraphicFramePr>
        <p:xfrm>
          <a:off x="5435600" y="2565400"/>
          <a:ext cx="219075" cy="228600"/>
        </p:xfrm>
        <a:graphic>
          <a:graphicData uri="http://schemas.openxmlformats.org/presentationml/2006/ole">
            <mc:AlternateContent xmlns:mc="http://schemas.openxmlformats.org/markup-compatibility/2006">
              <mc:Choice xmlns:v="urn:schemas-microsoft-com:vml" Requires="v">
                <p:oleObj r:id="rId4" imgW="216370" imgH="229097" progId="Equation.DSMT4">
                  <p:embed/>
                </p:oleObj>
              </mc:Choice>
              <mc:Fallback>
                <p:oleObj r:id="rId4" imgW="216370" imgH="229097"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35600" y="2565400"/>
                        <a:ext cx="219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31" name="Object 7"/>
          <p:cNvGraphicFramePr>
            <a:graphicFrameLocks noChangeAspect="1"/>
          </p:cNvGraphicFramePr>
          <p:nvPr/>
        </p:nvGraphicFramePr>
        <p:xfrm>
          <a:off x="7019925" y="2492375"/>
          <a:ext cx="219075" cy="228600"/>
        </p:xfrm>
        <a:graphic>
          <a:graphicData uri="http://schemas.openxmlformats.org/presentationml/2006/ole">
            <mc:AlternateContent xmlns:mc="http://schemas.openxmlformats.org/markup-compatibility/2006">
              <mc:Choice xmlns:v="urn:schemas-microsoft-com:vml" Requires="v">
                <p:oleObj r:id="rId6" imgW="216370" imgH="229097" progId="Equation.DSMT4">
                  <p:embed/>
                </p:oleObj>
              </mc:Choice>
              <mc:Fallback>
                <p:oleObj r:id="rId6" imgW="216370" imgH="229097"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9925" y="2492375"/>
                        <a:ext cx="2190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6632" name="Rectangle 8"/>
          <p:cNvSpPr>
            <a:spLocks noChangeArrowheads="1"/>
          </p:cNvSpPr>
          <p:nvPr/>
        </p:nvSpPr>
        <p:spPr bwMode="auto">
          <a:xfrm>
            <a:off x="3227284" y="1888589"/>
            <a:ext cx="30114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2800" dirty="0">
                <a:latin typeface="Arial" pitchFamily="34" charset="0"/>
              </a:rPr>
              <a:t>范畴等级表</a:t>
            </a:r>
          </a:p>
        </p:txBody>
      </p:sp>
      <p:sp>
        <p:nvSpPr>
          <p:cNvPr id="26633" name="Rectangle 9"/>
          <p:cNvSpPr>
            <a:spLocks noChangeArrowheads="1"/>
          </p:cNvSpPr>
          <p:nvPr/>
        </p:nvSpPr>
        <p:spPr bwMode="auto">
          <a:xfrm>
            <a:off x="0" y="1357313"/>
            <a:ext cx="17367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sp>
        <p:nvSpPr>
          <p:cNvPr id="26634" name="Rectangle 10"/>
          <p:cNvSpPr>
            <a:spLocks noChangeArrowheads="1"/>
          </p:cNvSpPr>
          <p:nvPr/>
        </p:nvSpPr>
        <p:spPr bwMode="auto">
          <a:xfrm>
            <a:off x="0" y="1357313"/>
            <a:ext cx="17367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graphicFrame>
        <p:nvGraphicFramePr>
          <p:cNvPr id="85071" name="Group 79"/>
          <p:cNvGraphicFramePr>
            <a:graphicFrameLocks noGrp="1"/>
          </p:cNvGraphicFramePr>
          <p:nvPr>
            <p:extLst>
              <p:ext uri="{D42A27DB-BD31-4B8C-83A1-F6EECF244321}">
                <p14:modId xmlns:p14="http://schemas.microsoft.com/office/powerpoint/2010/main" val="7806544"/>
              </p:ext>
            </p:extLst>
          </p:nvPr>
        </p:nvGraphicFramePr>
        <p:xfrm>
          <a:off x="334963" y="2469481"/>
          <a:ext cx="8367712" cy="3945827"/>
        </p:xfrm>
        <a:graphic>
          <a:graphicData uri="http://schemas.openxmlformats.org/drawingml/2006/table">
            <a:tbl>
              <a:tblPr/>
              <a:tblGrid>
                <a:gridCol w="2182812">
                  <a:extLst>
                    <a:ext uri="{9D8B030D-6E8A-4147-A177-3AD203B41FA5}">
                      <a16:colId xmlns:a16="http://schemas.microsoft.com/office/drawing/2014/main" val="20000"/>
                    </a:ext>
                  </a:extLst>
                </a:gridCol>
                <a:gridCol w="2578100">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gridCol w="1803400">
                  <a:extLst>
                    <a:ext uri="{9D8B030D-6E8A-4147-A177-3AD203B41FA5}">
                      <a16:colId xmlns:a16="http://schemas.microsoft.com/office/drawing/2014/main" val="20003"/>
                    </a:ext>
                  </a:extLst>
                </a:gridCol>
              </a:tblGrid>
              <a:tr h="673100">
                <a:tc>
                  <a:txBody>
                    <a:bodyPr/>
                    <a:lstStyle/>
                    <a:p>
                      <a:pPr marL="0" marR="0" lvl="0" indent="127000" algn="l"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1800" b="0" i="0" u="none" strike="noStrike" cap="none" normalizeH="0" baseline="0" dirty="0">
                          <a:ln>
                            <a:noFill/>
                          </a:ln>
                          <a:solidFill>
                            <a:srgbClr val="323232"/>
                          </a:solidFill>
                          <a:effectLst/>
                          <a:latin typeface="Times New Roman" pitchFamily="18" charset="0"/>
                          <a:ea typeface="黑体" pitchFamily="49" charset="-122"/>
                        </a:rPr>
                        <a:t>    范畴等级函数</a:t>
                      </a:r>
                    </a:p>
                    <a:p>
                      <a:pPr marL="0" marR="0" lvl="0" indent="127000" algn="l"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zh-CN" altLang="en-US" sz="1800" b="0" i="0" u="none" strike="noStrike" cap="none" normalizeH="0" baseline="0" dirty="0">
                          <a:ln>
                            <a:noFill/>
                          </a:ln>
                          <a:solidFill>
                            <a:srgbClr val="323232"/>
                          </a:solidFill>
                          <a:effectLst/>
                          <a:latin typeface="Times New Roman" pitchFamily="18" charset="0"/>
                          <a:ea typeface="黑体" pitchFamily="49" charset="-122"/>
                        </a:rPr>
                        <a:t>主、客体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1800" b="0" i="0" u="none" strike="noStrike" cap="none" normalizeH="0" baseline="0">
                        <a:ln>
                          <a:noFill/>
                        </a:ln>
                        <a:solidFill>
                          <a:srgbClr val="323232"/>
                        </a:solidFill>
                        <a:effectLst/>
                        <a:latin typeface="Times New Roman" pitchFamily="18" charset="0"/>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1800" b="0" i="0" u="none" strike="noStrike" cap="none" normalizeH="0" baseline="0" dirty="0">
                        <a:ln>
                          <a:noFill/>
                        </a:ln>
                        <a:solidFill>
                          <a:srgbClr val="323232"/>
                        </a:solidFill>
                        <a:effectLst/>
                        <a:latin typeface="Times New Roman" pitchFamily="18" charset="0"/>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1800" b="0" i="0" u="none" strike="noStrike" cap="none" normalizeH="0" baseline="0" dirty="0">
                        <a:ln>
                          <a:noFill/>
                        </a:ln>
                        <a:solidFill>
                          <a:srgbClr val="323232"/>
                        </a:solidFill>
                        <a:effectLst/>
                        <a:latin typeface="Times New Roman" pitchFamily="18" charset="0"/>
                        <a:ea typeface="黑体" pitchFamily="49"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1800" b="0" i="0" u="none" strike="noStrike" cap="none" normalizeH="0" baseline="0">
                          <a:ln>
                            <a:noFill/>
                          </a:ln>
                          <a:solidFill>
                            <a:srgbClr val="323232"/>
                          </a:solidFill>
                          <a:effectLst/>
                          <a:latin typeface="Times New Roman" pitchFamily="18" charset="0"/>
                          <a:ea typeface="黑体" pitchFamily="49" charset="-122"/>
                        </a:rPr>
                        <a:t>Alice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1800" b="0" i="0" u="none" strike="noStrike" cap="none" normalizeH="0" baseline="0" dirty="0">
                          <a:ln>
                            <a:noFill/>
                          </a:ln>
                          <a:solidFill>
                            <a:srgbClr val="323232"/>
                          </a:solidFill>
                          <a:effectLst/>
                          <a:latin typeface="Times New Roman" pitchFamily="18" charset="0"/>
                          <a:ea typeface="黑体" pitchFamily="49" charset="-122"/>
                        </a:rPr>
                        <a:t>{VPN</a:t>
                      </a:r>
                      <a:r>
                        <a:rPr kumimoji="0" lang="zh-CN" altLang="en-US" sz="1800" b="0" i="0" u="none" strike="noStrike" cap="none" normalizeH="0" baseline="0" dirty="0">
                          <a:ln>
                            <a:noFill/>
                          </a:ln>
                          <a:solidFill>
                            <a:srgbClr val="323232"/>
                          </a:solidFill>
                          <a:effectLst/>
                          <a:latin typeface="Times New Roman" pitchFamily="18" charset="0"/>
                          <a:ea typeface="黑体" pitchFamily="49" charset="-122"/>
                        </a:rPr>
                        <a:t>课题组，办公室</a:t>
                      </a:r>
                      <a:r>
                        <a:rPr kumimoji="0" lang="en-US" altLang="zh-CN" sz="1800" b="0" i="0" u="none" strike="noStrike" cap="none" normalizeH="0" baseline="0" dirty="0">
                          <a:ln>
                            <a:noFill/>
                          </a:ln>
                          <a:solidFill>
                            <a:srgbClr val="323232"/>
                          </a:solidFill>
                          <a:effectLst/>
                          <a:latin typeface="Times New Roman" pitchFamily="18" charset="0"/>
                          <a:ea typeface="黑体" pitchFamily="49"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1800" b="0" i="0" u="none" strike="noStrike" cap="none" normalizeH="0" baseline="0">
                        <a:ln>
                          <a:noFill/>
                        </a:ln>
                        <a:solidFill>
                          <a:srgbClr val="323232"/>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1800" b="0" i="0" u="none" strike="noStrike" cap="none" normalizeH="0" baseline="0">
                          <a:ln>
                            <a:noFill/>
                          </a:ln>
                          <a:solidFill>
                            <a:srgbClr val="323232"/>
                          </a:solidFill>
                          <a:effectLst/>
                          <a:latin typeface="Times New Roman" pitchFamily="18" charset="0"/>
                          <a:ea typeface="黑体" pitchFamily="49" charset="-122"/>
                        </a:rPr>
                        <a:t>{VPN</a:t>
                      </a:r>
                      <a:r>
                        <a:rPr kumimoji="0" lang="zh-CN" altLang="en-US" sz="1800" b="0" i="0" u="none" strike="noStrike" cap="none" normalizeH="0" baseline="0">
                          <a:ln>
                            <a:noFill/>
                          </a:ln>
                          <a:solidFill>
                            <a:srgbClr val="323232"/>
                          </a:solidFill>
                          <a:effectLst/>
                          <a:latin typeface="Times New Roman" pitchFamily="18" charset="0"/>
                          <a:ea typeface="黑体" pitchFamily="49" charset="-122"/>
                        </a:rPr>
                        <a:t>课题组</a:t>
                      </a:r>
                      <a:r>
                        <a:rPr kumimoji="0" lang="en-US" altLang="zh-CN" sz="1800" b="0" i="0" u="none" strike="noStrike" cap="none" normalizeH="0" baseline="0">
                          <a:ln>
                            <a:noFill/>
                          </a:ln>
                          <a:solidFill>
                            <a:srgbClr val="323232"/>
                          </a:solidFill>
                          <a:effectLst/>
                          <a:latin typeface="Times New Roman" pitchFamily="18" charset="0"/>
                          <a:ea typeface="黑体" pitchFamily="49"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638">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1800" b="0" i="0" u="none" strike="noStrike" cap="none" normalizeH="0" baseline="0">
                          <a:ln>
                            <a:noFill/>
                          </a:ln>
                          <a:solidFill>
                            <a:srgbClr val="323232"/>
                          </a:solidFill>
                          <a:effectLst/>
                          <a:latin typeface="Times New Roman" pitchFamily="18" charset="0"/>
                          <a:ea typeface="黑体" pitchFamily="49" charset="-122"/>
                        </a:rPr>
                        <a:t>Bob</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1800" b="0" i="0" u="none" strike="noStrike" cap="none" normalizeH="0" baseline="0">
                          <a:ln>
                            <a:noFill/>
                          </a:ln>
                          <a:solidFill>
                            <a:srgbClr val="323232"/>
                          </a:solidFill>
                          <a:effectLst/>
                          <a:latin typeface="Times New Roman" pitchFamily="18" charset="0"/>
                          <a:ea typeface="黑体" pitchFamily="49" charset="-122"/>
                        </a:rPr>
                        <a:t>{VPN</a:t>
                      </a:r>
                      <a:r>
                        <a:rPr kumimoji="0" lang="zh-CN" altLang="en-US" sz="1800" b="0" i="0" u="none" strike="noStrike" cap="none" normalizeH="0" baseline="0">
                          <a:ln>
                            <a:noFill/>
                          </a:ln>
                          <a:solidFill>
                            <a:srgbClr val="323232"/>
                          </a:solidFill>
                          <a:effectLst/>
                          <a:latin typeface="Times New Roman" pitchFamily="18" charset="0"/>
                          <a:ea typeface="黑体" pitchFamily="49" charset="-122"/>
                        </a:rPr>
                        <a:t>课题组</a:t>
                      </a:r>
                      <a:r>
                        <a:rPr kumimoji="0" lang="en-US" altLang="zh-CN" sz="1800" b="0" i="0" u="none" strike="noStrike" cap="none" normalizeH="0" baseline="0">
                          <a:ln>
                            <a:noFill/>
                          </a:ln>
                          <a:solidFill>
                            <a:srgbClr val="323232"/>
                          </a:solidFill>
                          <a:effectLst/>
                          <a:latin typeface="Times New Roman" pitchFamily="18" charset="0"/>
                          <a:ea typeface="黑体" pitchFamily="49"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1800" b="0" i="0" u="none" strike="noStrike" cap="none" normalizeH="0" baseline="0">
                        <a:ln>
                          <a:noFill/>
                        </a:ln>
                        <a:solidFill>
                          <a:srgbClr val="323232"/>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1800" b="0" i="0" u="none" strike="noStrike" cap="none" normalizeH="0" baseline="0">
                          <a:ln>
                            <a:noFill/>
                          </a:ln>
                          <a:solidFill>
                            <a:srgbClr val="323232"/>
                          </a:solidFill>
                          <a:effectLst/>
                          <a:latin typeface="Times New Roman" pitchFamily="18" charset="0"/>
                          <a:ea typeface="黑体" pitchFamily="49" charset="-122"/>
                        </a:rPr>
                        <a:t>{VPN</a:t>
                      </a:r>
                      <a:r>
                        <a:rPr kumimoji="0" lang="zh-CN" altLang="en-US" sz="1800" b="0" i="0" u="none" strike="noStrike" cap="none" normalizeH="0" baseline="0">
                          <a:ln>
                            <a:noFill/>
                          </a:ln>
                          <a:solidFill>
                            <a:srgbClr val="323232"/>
                          </a:solidFill>
                          <a:effectLst/>
                          <a:latin typeface="Times New Roman" pitchFamily="18" charset="0"/>
                          <a:ea typeface="黑体" pitchFamily="49" charset="-122"/>
                        </a:rPr>
                        <a:t>课题组</a:t>
                      </a:r>
                      <a:r>
                        <a:rPr kumimoji="0" lang="en-US" altLang="zh-CN" sz="1800" b="0" i="0" u="none" strike="noStrike" cap="none" normalizeH="0" baseline="0">
                          <a:ln>
                            <a:noFill/>
                          </a:ln>
                          <a:solidFill>
                            <a:srgbClr val="323232"/>
                          </a:solidFill>
                          <a:effectLst/>
                          <a:latin typeface="Times New Roman" pitchFamily="18" charset="0"/>
                          <a:ea typeface="黑体" pitchFamily="49"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5300">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1800" b="0" i="0" u="none" strike="noStrike" cap="none" normalizeH="0" baseline="0" dirty="0">
                          <a:ln>
                            <a:noFill/>
                          </a:ln>
                          <a:solidFill>
                            <a:srgbClr val="323232"/>
                          </a:solidFill>
                          <a:effectLst/>
                          <a:latin typeface="Times New Roman" pitchFamily="18" charset="0"/>
                          <a:ea typeface="黑体" pitchFamily="49" charset="-122"/>
                        </a:rPr>
                        <a:t>Carol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1800" b="0" i="0" u="none" strike="noStrike" cap="none" normalizeH="0" baseline="0" dirty="0">
                          <a:ln>
                            <a:noFill/>
                          </a:ln>
                          <a:solidFill>
                            <a:srgbClr val="323232"/>
                          </a:solidFill>
                          <a:effectLst/>
                          <a:latin typeface="Times New Roman" pitchFamily="18" charset="0"/>
                          <a:ea typeface="黑体" pitchFamily="49" charset="-122"/>
                        </a:rPr>
                        <a:t>{</a:t>
                      </a:r>
                      <a:r>
                        <a:rPr kumimoji="0" lang="zh-CN" altLang="en-US" sz="1800" b="0" i="0" u="none" strike="noStrike" cap="none" normalizeH="0" baseline="0" dirty="0">
                          <a:ln>
                            <a:noFill/>
                          </a:ln>
                          <a:solidFill>
                            <a:srgbClr val="323232"/>
                          </a:solidFill>
                          <a:effectLst/>
                          <a:latin typeface="Times New Roman" pitchFamily="18" charset="0"/>
                          <a:ea typeface="黑体" pitchFamily="49" charset="-122"/>
                        </a:rPr>
                        <a:t>办公室，后勤</a:t>
                      </a:r>
                      <a:r>
                        <a:rPr kumimoji="0" lang="en-US" altLang="zh-CN" sz="1800" b="0" i="0" u="none" strike="noStrike" cap="none" normalizeH="0" baseline="0" dirty="0">
                          <a:ln>
                            <a:noFill/>
                          </a:ln>
                          <a:solidFill>
                            <a:srgbClr val="323232"/>
                          </a:solidFill>
                          <a:effectLst/>
                          <a:latin typeface="Times New Roman" pitchFamily="18" charset="0"/>
                          <a:ea typeface="黑体" pitchFamily="49"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1800" b="0" i="0" u="none" strike="noStrike" cap="none" normalizeH="0" baseline="0">
                        <a:ln>
                          <a:noFill/>
                        </a:ln>
                        <a:solidFill>
                          <a:srgbClr val="323232"/>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1800" b="0" i="0" u="none" strike="noStrike" cap="none" normalizeH="0" baseline="0">
                          <a:ln>
                            <a:noFill/>
                          </a:ln>
                          <a:solidFill>
                            <a:srgbClr val="323232"/>
                          </a:solidFill>
                          <a:effectLst/>
                          <a:latin typeface="黑体" pitchFamily="49" charset="-122"/>
                          <a:ea typeface="黑体" pitchFamily="49" charset="-122"/>
                        </a:rPr>
                        <a:t>{</a:t>
                      </a:r>
                      <a:r>
                        <a:rPr kumimoji="0" lang="zh-CN" altLang="en-US" sz="1800" b="0" i="0" u="none" strike="noStrike" cap="none" normalizeH="0" baseline="0">
                          <a:ln>
                            <a:noFill/>
                          </a:ln>
                          <a:solidFill>
                            <a:srgbClr val="323232"/>
                          </a:solidFill>
                          <a:effectLst/>
                          <a:latin typeface="黑体" pitchFamily="49" charset="-122"/>
                          <a:ea typeface="黑体" pitchFamily="49" charset="-122"/>
                        </a:rPr>
                        <a:t>办公室，后勤</a:t>
                      </a:r>
                      <a:r>
                        <a:rPr kumimoji="0" lang="en-US" altLang="zh-CN" sz="1800" b="0" i="0" u="none" strike="noStrike" cap="none" normalizeH="0" baseline="0">
                          <a:ln>
                            <a:noFill/>
                          </a:ln>
                          <a:solidFill>
                            <a:srgbClr val="323232"/>
                          </a:solidFill>
                          <a:effectLst/>
                          <a:latin typeface="黑体" pitchFamily="49" charset="-122"/>
                          <a:ea typeface="黑体" pitchFamily="49"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638">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1800" b="0" i="0" u="none" strike="noStrike" cap="none" normalizeH="0" baseline="0">
                          <a:ln>
                            <a:noFill/>
                          </a:ln>
                          <a:solidFill>
                            <a:srgbClr val="323232"/>
                          </a:solidFill>
                          <a:effectLst/>
                          <a:latin typeface="Times New Roman" pitchFamily="18" charset="0"/>
                          <a:ea typeface="黑体" pitchFamily="49" charset="-122"/>
                        </a:rPr>
                        <a:t>Email_File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1800" b="0" i="0" u="none" strike="noStrike" cap="none" normalizeH="0" baseline="0">
                        <a:ln>
                          <a:noFill/>
                        </a:ln>
                        <a:solidFill>
                          <a:srgbClr val="323232"/>
                        </a:solidFill>
                        <a:effectLst/>
                        <a:latin typeface="Times New Roman" pitchFamily="18" charset="0"/>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1800" b="0" i="0" u="none" strike="noStrike" cap="none" normalizeH="0" baseline="0">
                          <a:ln>
                            <a:noFill/>
                          </a:ln>
                          <a:solidFill>
                            <a:srgbClr val="323232"/>
                          </a:solidFill>
                          <a:effectLst/>
                          <a:latin typeface="Times New Roman" pitchFamily="18" charset="0"/>
                          <a:ea typeface="黑体" pitchFamily="49" charset="-122"/>
                        </a:rPr>
                        <a:t>{VPN</a:t>
                      </a:r>
                      <a:r>
                        <a:rPr kumimoji="0" lang="zh-CN" altLang="en-US" sz="1800" b="0" i="0" u="none" strike="noStrike" cap="none" normalizeH="0" baseline="0">
                          <a:ln>
                            <a:noFill/>
                          </a:ln>
                          <a:solidFill>
                            <a:srgbClr val="323232"/>
                          </a:solidFill>
                          <a:effectLst/>
                          <a:latin typeface="Times New Roman" pitchFamily="18" charset="0"/>
                          <a:ea typeface="黑体" pitchFamily="49" charset="-122"/>
                        </a:rPr>
                        <a:t>课题组</a:t>
                      </a:r>
                      <a:r>
                        <a:rPr kumimoji="0" lang="en-US" altLang="zh-CN" sz="1800" b="0" i="0" u="none" strike="noStrike" cap="none" normalizeH="0" baseline="0">
                          <a:ln>
                            <a:noFill/>
                          </a:ln>
                          <a:solidFill>
                            <a:srgbClr val="323232"/>
                          </a:solidFill>
                          <a:effectLst/>
                          <a:latin typeface="Times New Roman" pitchFamily="18" charset="0"/>
                          <a:ea typeface="黑体" pitchFamily="49"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1800" b="0" i="0" u="none" strike="noStrike" cap="none" normalizeH="0" baseline="0">
                        <a:ln>
                          <a:noFill/>
                        </a:ln>
                        <a:solidFill>
                          <a:srgbClr val="323232"/>
                        </a:solidFill>
                        <a:effectLst/>
                        <a:latin typeface="黑体" pitchFamily="49" charset="-122"/>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1813">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1800" b="0" i="0" u="none" strike="noStrike" cap="none" normalizeH="0" baseline="0">
                          <a:ln>
                            <a:noFill/>
                          </a:ln>
                          <a:solidFill>
                            <a:srgbClr val="323232"/>
                          </a:solidFill>
                          <a:effectLst/>
                          <a:latin typeface="Times New Roman" pitchFamily="18" charset="0"/>
                          <a:ea typeface="黑体" pitchFamily="49" charset="-122"/>
                        </a:rPr>
                        <a:t>Telephone_Number_Book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1800" b="0" i="0" u="none" strike="noStrike" cap="none" normalizeH="0" baseline="0">
                        <a:ln>
                          <a:noFill/>
                        </a:ln>
                        <a:solidFill>
                          <a:srgbClr val="323232"/>
                        </a:solidFill>
                        <a:effectLst/>
                        <a:latin typeface="黑体" pitchFamily="49" charset="-122"/>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1800" b="0" i="0" u="none" strike="noStrike" cap="none" normalizeH="0" baseline="0" dirty="0">
                          <a:ln>
                            <a:noFill/>
                          </a:ln>
                          <a:solidFill>
                            <a:srgbClr val="323232"/>
                          </a:solidFill>
                          <a:effectLst/>
                          <a:latin typeface="黑体" pitchFamily="49" charset="-122"/>
                          <a:ea typeface="黑体" pitchFamily="49" charset="-122"/>
                        </a:rPr>
                        <a:t>{</a:t>
                      </a:r>
                      <a:r>
                        <a:rPr kumimoji="0" lang="zh-CN" altLang="en-US" sz="1800" b="0" i="0" u="none" strike="noStrike" cap="none" normalizeH="0" baseline="0" dirty="0">
                          <a:ln>
                            <a:noFill/>
                          </a:ln>
                          <a:solidFill>
                            <a:srgbClr val="323232"/>
                          </a:solidFill>
                          <a:effectLst/>
                          <a:latin typeface="黑体" pitchFamily="49" charset="-122"/>
                          <a:ea typeface="黑体" pitchFamily="49" charset="-122"/>
                        </a:rPr>
                        <a:t>办公室，后勤</a:t>
                      </a:r>
                      <a:r>
                        <a:rPr kumimoji="0" lang="en-US" altLang="zh-CN" sz="1800" b="0" i="0" u="none" strike="noStrike" cap="none" normalizeH="0" baseline="0" dirty="0">
                          <a:ln>
                            <a:noFill/>
                          </a:ln>
                          <a:solidFill>
                            <a:srgbClr val="323232"/>
                          </a:solidFill>
                          <a:effectLst/>
                          <a:latin typeface="黑体" pitchFamily="49" charset="-122"/>
                          <a:ea typeface="黑体" pitchFamily="49"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1800" b="0" i="0" u="none" strike="noStrike" cap="none" normalizeH="0" baseline="0">
                        <a:ln>
                          <a:noFill/>
                        </a:ln>
                        <a:solidFill>
                          <a:srgbClr val="323232"/>
                        </a:solidFill>
                        <a:effectLst/>
                        <a:latin typeface="黑体" pitchFamily="49" charset="-122"/>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3400">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1800" b="0" i="0" u="none" strike="noStrike" cap="none" normalizeH="0" baseline="0">
                          <a:ln>
                            <a:noFill/>
                          </a:ln>
                          <a:solidFill>
                            <a:srgbClr val="323232"/>
                          </a:solidFill>
                          <a:effectLst/>
                          <a:latin typeface="Times New Roman" pitchFamily="18" charset="0"/>
                          <a:ea typeface="黑体" pitchFamily="49" charset="-122"/>
                        </a:rPr>
                        <a:t>Personal_File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1800" b="0" i="0" u="none" strike="noStrike" cap="none" normalizeH="0" baseline="0" dirty="0">
                        <a:ln>
                          <a:noFill/>
                        </a:ln>
                        <a:solidFill>
                          <a:srgbClr val="323232"/>
                        </a:solidFill>
                        <a:effectLst/>
                        <a:latin typeface="黑体" pitchFamily="49" charset="-122"/>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ts val="2400"/>
                        </a:lnSpc>
                        <a:spcBef>
                          <a:spcPct val="0"/>
                        </a:spcBef>
                        <a:spcAft>
                          <a:spcPts val="1200"/>
                        </a:spcAft>
                        <a:buClr>
                          <a:schemeClr val="accent1"/>
                        </a:buClr>
                        <a:buSzTx/>
                        <a:buFont typeface="Futura Md BT" pitchFamily="34" charset="0"/>
                        <a:buNone/>
                      </a:pPr>
                      <a:r>
                        <a:rPr kumimoji="0" lang="en-US" altLang="zh-CN" sz="1800" b="0" i="0" u="none" strike="noStrike" cap="none" normalizeH="0" baseline="0">
                          <a:ln>
                            <a:noFill/>
                          </a:ln>
                          <a:solidFill>
                            <a:srgbClr val="323232"/>
                          </a:solidFill>
                          <a:effectLst/>
                          <a:latin typeface="黑体" pitchFamily="49" charset="-122"/>
                          <a:ea typeface="黑体" pitchFamily="49" charset="-122"/>
                        </a:rPr>
                        <a:t>{</a:t>
                      </a:r>
                      <a:r>
                        <a:rPr kumimoji="0" lang="en-US" altLang="zh-CN" sz="1800" b="0" i="0" u="none" strike="noStrike" cap="none" normalizeH="0" baseline="0">
                          <a:ln>
                            <a:noFill/>
                          </a:ln>
                          <a:solidFill>
                            <a:srgbClr val="323232"/>
                          </a:solidFill>
                          <a:effectLst/>
                          <a:latin typeface="Times New Roman" pitchFamily="18" charset="0"/>
                          <a:ea typeface="黑体" pitchFamily="49" charset="-122"/>
                        </a:rPr>
                        <a:t>VPN</a:t>
                      </a:r>
                      <a:r>
                        <a:rPr kumimoji="0" lang="zh-CN" altLang="en-US" sz="1800" b="0" i="0" u="none" strike="noStrike" cap="none" normalizeH="0" baseline="0">
                          <a:ln>
                            <a:noFill/>
                          </a:ln>
                          <a:solidFill>
                            <a:srgbClr val="323232"/>
                          </a:solidFill>
                          <a:effectLst/>
                          <a:latin typeface="黑体" pitchFamily="49" charset="-122"/>
                          <a:ea typeface="黑体" pitchFamily="49" charset="-122"/>
                        </a:rPr>
                        <a:t>课题组，办公室</a:t>
                      </a:r>
                      <a:r>
                        <a:rPr kumimoji="0" lang="en-US" altLang="zh-CN" sz="1800" b="0" i="0" u="none" strike="noStrike" cap="none" normalizeH="0" baseline="0">
                          <a:ln>
                            <a:noFill/>
                          </a:ln>
                          <a:solidFill>
                            <a:srgbClr val="323232"/>
                          </a:solidFill>
                          <a:effectLst/>
                          <a:latin typeface="黑体" pitchFamily="49" charset="-122"/>
                          <a:ea typeface="黑体" pitchFamily="49"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pPr>
                      <a:endParaRPr kumimoji="0" lang="zh-CN" altLang="en-US" sz="1800" b="0" i="0" u="none" strike="noStrike" cap="none" normalizeH="0" baseline="0" dirty="0">
                        <a:ln>
                          <a:noFill/>
                        </a:ln>
                        <a:solidFill>
                          <a:srgbClr val="323232"/>
                        </a:solidFill>
                        <a:effectLst/>
                        <a:latin typeface="黑体" pitchFamily="49" charset="-122"/>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6677" name="Rectangle 53"/>
          <p:cNvSpPr>
            <a:spLocks noChangeArrowheads="1"/>
          </p:cNvSpPr>
          <p:nvPr/>
        </p:nvSpPr>
        <p:spPr bwMode="auto">
          <a:xfrm>
            <a:off x="0" y="54991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CN" altLang="en-US" sz="1800">
              <a:latin typeface="Arial" pitchFamily="34" charset="0"/>
              <a:ea typeface="宋体" pitchFamily="2" charset="-122"/>
            </a:endParaRPr>
          </a:p>
        </p:txBody>
      </p:sp>
      <p:sp>
        <p:nvSpPr>
          <p:cNvPr id="26678" name="Line 54"/>
          <p:cNvSpPr>
            <a:spLocks noChangeShapeType="1"/>
          </p:cNvSpPr>
          <p:nvPr/>
        </p:nvSpPr>
        <p:spPr bwMode="auto">
          <a:xfrm>
            <a:off x="453717" y="2700338"/>
            <a:ext cx="1871662" cy="5032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sp>
        <p:nvSpPr>
          <p:cNvPr id="27651" name="Rectangle 3"/>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eaLnBrk="0" hangingPunct="0"/>
            <a:endParaRPr lang="zh-CN" altLang="en-US">
              <a:latin typeface="Trebuchet MS" pitchFamily="34" charset="0"/>
            </a:endParaRPr>
          </a:p>
        </p:txBody>
      </p:sp>
      <p:sp>
        <p:nvSpPr>
          <p:cNvPr id="27652" name="Rectangle 4"/>
          <p:cNvSpPr>
            <a:spLocks noChangeArrowheads="1"/>
          </p:cNvSpPr>
          <p:nvPr/>
        </p:nvSpPr>
        <p:spPr bwMode="auto">
          <a:xfrm>
            <a:off x="755650" y="962341"/>
            <a:ext cx="7416800"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tabLst>
                <a:tab pos="533400" algn="l"/>
              </a:tabLst>
            </a:pPr>
            <a:r>
              <a:rPr lang="zh-CN" altLang="en-US" sz="1800" dirty="0">
                <a:latin typeface="Arial" pitchFamily="34" charset="0"/>
                <a:ea typeface="宋体" pitchFamily="2" charset="-122"/>
              </a:rPr>
              <a:t>       </a:t>
            </a:r>
            <a:r>
              <a:rPr lang="zh-CN" altLang="en-US" sz="1800" dirty="0">
                <a:latin typeface="Times New Roman" pitchFamily="18" charset="0"/>
                <a:ea typeface="宋体" pitchFamily="2" charset="-122"/>
              </a:rPr>
              <a:t> </a:t>
            </a:r>
            <a:r>
              <a:rPr lang="en-US" altLang="zh-CN" sz="2400" dirty="0">
                <a:latin typeface="Times New Roman" pitchFamily="18" charset="0"/>
              </a:rPr>
              <a:t>Carol</a:t>
            </a:r>
            <a:r>
              <a:rPr lang="zh-CN" altLang="en-US" sz="2400" dirty="0"/>
              <a:t>仍然可以从</a:t>
            </a:r>
            <a:r>
              <a:rPr lang="en-US" altLang="zh-CN" sz="2400" dirty="0" err="1">
                <a:latin typeface="Times New Roman" pitchFamily="18" charset="0"/>
              </a:rPr>
              <a:t>Telephone_Number_Book</a:t>
            </a:r>
            <a:r>
              <a:rPr lang="zh-CN" altLang="en-US" sz="2400" dirty="0"/>
              <a:t>中读取信息，因为</a:t>
            </a:r>
            <a:r>
              <a:rPr lang="en-US" altLang="zh-CN" sz="2400" dirty="0">
                <a:latin typeface="Times New Roman" pitchFamily="18" charset="0"/>
              </a:rPr>
              <a:t>Carol</a:t>
            </a:r>
            <a:r>
              <a:rPr lang="zh-CN" altLang="en-US" sz="2400" dirty="0"/>
              <a:t>的当前安全等级</a:t>
            </a:r>
            <a:r>
              <a:rPr lang="en-US" altLang="zh-CN" sz="2400" dirty="0"/>
              <a:t>(</a:t>
            </a:r>
            <a:r>
              <a:rPr lang="zh-CN" altLang="en-US" sz="2400" dirty="0"/>
              <a:t>普通</a:t>
            </a:r>
            <a:r>
              <a:rPr lang="en-US" altLang="zh-CN" sz="2400" dirty="0"/>
              <a:t>,{</a:t>
            </a:r>
            <a:r>
              <a:rPr lang="zh-CN" altLang="en-US" sz="2400" dirty="0"/>
              <a:t>办公室，后勤</a:t>
            </a:r>
            <a:r>
              <a:rPr lang="en-US" altLang="zh-CN" sz="2400" dirty="0"/>
              <a:t>})</a:t>
            </a:r>
            <a:r>
              <a:rPr lang="zh-CN" altLang="en-US" sz="2400" dirty="0"/>
              <a:t>等于</a:t>
            </a:r>
            <a:r>
              <a:rPr lang="en-US" altLang="zh-CN" sz="2400" dirty="0" err="1">
                <a:latin typeface="Times New Roman" pitchFamily="18" charset="0"/>
              </a:rPr>
              <a:t>Telephone_Number_Book</a:t>
            </a:r>
            <a:r>
              <a:rPr lang="zh-CN" altLang="en-US" sz="2400" dirty="0"/>
              <a:t>的安全等级</a:t>
            </a:r>
            <a:r>
              <a:rPr lang="en-US" altLang="zh-CN" sz="2400" dirty="0"/>
              <a:t>(</a:t>
            </a:r>
            <a:r>
              <a:rPr lang="zh-CN" altLang="en-US" sz="2400" dirty="0"/>
              <a:t>普通，</a:t>
            </a:r>
            <a:r>
              <a:rPr lang="en-US" altLang="zh-CN" sz="2400" dirty="0"/>
              <a:t>{</a:t>
            </a:r>
            <a:r>
              <a:rPr lang="zh-CN" altLang="en-US" sz="2400" dirty="0"/>
              <a:t>办公室，后勤</a:t>
            </a:r>
            <a:r>
              <a:rPr lang="en-US" altLang="zh-CN" sz="2400" dirty="0"/>
              <a:t>})</a:t>
            </a:r>
            <a:r>
              <a:rPr lang="zh-CN" altLang="en-US" sz="2400" dirty="0"/>
              <a:t>，满足“</a:t>
            </a:r>
            <a:r>
              <a:rPr lang="zh-CN" altLang="en-US" sz="2400" dirty="0">
                <a:solidFill>
                  <a:srgbClr val="FF0000"/>
                </a:solidFill>
              </a:rPr>
              <a:t>读低</a:t>
            </a:r>
            <a:r>
              <a:rPr lang="zh-CN" altLang="en-US" sz="2400" dirty="0"/>
              <a:t>”的要求。</a:t>
            </a:r>
          </a:p>
          <a:p>
            <a:pPr>
              <a:lnSpc>
                <a:spcPct val="120000"/>
              </a:lnSpc>
              <a:tabLst>
                <a:tab pos="533400" algn="l"/>
              </a:tabLst>
            </a:pPr>
            <a:r>
              <a:rPr lang="zh-CN" altLang="en-US" sz="2400" dirty="0"/>
              <a:t>    但她不可以写到</a:t>
            </a:r>
            <a:r>
              <a:rPr lang="en-US" altLang="zh-CN" sz="2400" dirty="0" err="1">
                <a:latin typeface="Times New Roman" pitchFamily="18" charset="0"/>
              </a:rPr>
              <a:t>Email_File</a:t>
            </a:r>
            <a:r>
              <a:rPr lang="zh-CN" altLang="en-US" sz="2400" dirty="0"/>
              <a:t>中，因为</a:t>
            </a:r>
            <a:r>
              <a:rPr lang="en-US" altLang="zh-CN" sz="2400" dirty="0" err="1">
                <a:latin typeface="Times New Roman" pitchFamily="18" charset="0"/>
              </a:rPr>
              <a:t>Email_File</a:t>
            </a:r>
            <a:r>
              <a:rPr lang="zh-CN" altLang="en-US" sz="2400" dirty="0"/>
              <a:t>的安全等级是（秘密，</a:t>
            </a:r>
            <a:r>
              <a:rPr lang="en-US" altLang="zh-CN" sz="2400" dirty="0"/>
              <a:t>{</a:t>
            </a:r>
            <a:r>
              <a:rPr lang="en-US" altLang="zh-CN" sz="2400" dirty="0">
                <a:latin typeface="Times New Roman" pitchFamily="18" charset="0"/>
              </a:rPr>
              <a:t>VPN</a:t>
            </a:r>
            <a:r>
              <a:rPr lang="zh-CN" altLang="en-US" sz="2400" dirty="0"/>
              <a:t>课题组</a:t>
            </a:r>
            <a:r>
              <a:rPr lang="en-US" altLang="zh-CN" sz="2400" dirty="0"/>
              <a:t>}</a:t>
            </a:r>
            <a:r>
              <a:rPr lang="zh-CN" altLang="en-US" sz="2400" dirty="0"/>
              <a:t>）对</a:t>
            </a:r>
            <a:r>
              <a:rPr lang="en-US" altLang="zh-CN" sz="2400" dirty="0">
                <a:latin typeface="Times New Roman" pitchFamily="18" charset="0"/>
              </a:rPr>
              <a:t>Carol</a:t>
            </a:r>
            <a:r>
              <a:rPr lang="zh-CN" altLang="en-US" sz="2400" dirty="0"/>
              <a:t>的最高安全等级</a:t>
            </a:r>
            <a:r>
              <a:rPr lang="en-US" altLang="zh-CN" sz="2400" dirty="0"/>
              <a:t>(</a:t>
            </a:r>
            <a:r>
              <a:rPr lang="zh-CN" altLang="en-US" sz="2400" dirty="0"/>
              <a:t>普通</a:t>
            </a:r>
            <a:r>
              <a:rPr lang="en-US" altLang="zh-CN" sz="2400" dirty="0"/>
              <a:t>,{</a:t>
            </a:r>
            <a:r>
              <a:rPr lang="zh-CN" altLang="en-US" sz="2400" dirty="0"/>
              <a:t>办公室，后勤</a:t>
            </a:r>
            <a:r>
              <a:rPr lang="en-US" altLang="zh-CN" sz="2400" dirty="0"/>
              <a:t>})</a:t>
            </a:r>
            <a:r>
              <a:rPr lang="zh-CN" altLang="en-US" sz="2400" dirty="0"/>
              <a:t>没有控制关系，不满足“</a:t>
            </a:r>
            <a:r>
              <a:rPr lang="zh-CN" altLang="en-US" sz="2400" dirty="0">
                <a:solidFill>
                  <a:srgbClr val="FF0000"/>
                </a:solidFill>
              </a:rPr>
              <a:t>写高</a:t>
            </a:r>
            <a:r>
              <a:rPr lang="zh-CN" altLang="en-US" sz="2400" dirty="0"/>
              <a:t>”的要求。</a:t>
            </a: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22519" y="0"/>
            <a:ext cx="8213725" cy="749300"/>
          </a:xfrm>
        </p:spPr>
        <p:txBody>
          <a:bodyPr/>
          <a:lstStyle/>
          <a:p>
            <a:r>
              <a:rPr lang="zh-CN" altLang="en-US" sz="4000" b="1" dirty="0"/>
              <a:t>对</a:t>
            </a:r>
            <a:r>
              <a:rPr lang="en-US" altLang="zh-CN" sz="4000" b="1" dirty="0">
                <a:latin typeface="Times New Roman" pitchFamily="18" charset="0"/>
              </a:rPr>
              <a:t>BLP</a:t>
            </a:r>
            <a:r>
              <a:rPr lang="zh-CN" altLang="en-US" sz="4000" b="1" dirty="0"/>
              <a:t>安全模型的评价</a:t>
            </a:r>
          </a:p>
        </p:txBody>
      </p:sp>
      <p:sp>
        <p:nvSpPr>
          <p:cNvPr id="28675" name="Rectangle 3"/>
          <p:cNvSpPr>
            <a:spLocks noGrp="1" noChangeArrowheads="1"/>
          </p:cNvSpPr>
          <p:nvPr>
            <p:ph idx="1"/>
          </p:nvPr>
        </p:nvSpPr>
        <p:spPr>
          <a:xfrm>
            <a:off x="1" y="863600"/>
            <a:ext cx="9013370" cy="4881563"/>
          </a:xfrm>
        </p:spPr>
        <p:txBody>
          <a:bodyPr/>
          <a:lstStyle/>
          <a:p>
            <a:pPr>
              <a:lnSpc>
                <a:spcPct val="105000"/>
              </a:lnSpc>
              <a:spcAft>
                <a:spcPct val="0"/>
              </a:spcAft>
            </a:pPr>
            <a:r>
              <a:rPr lang="en-US" altLang="zh-CN" sz="2400" dirty="0"/>
              <a:t>   </a:t>
            </a:r>
            <a:r>
              <a:rPr lang="en-US" altLang="zh-CN" sz="2400" dirty="0">
                <a:latin typeface="Times New Roman" pitchFamily="18" charset="0"/>
              </a:rPr>
              <a:t>BLP</a:t>
            </a:r>
            <a:r>
              <a:rPr lang="zh-CN" altLang="en-US" sz="2400" dirty="0"/>
              <a:t>模型是一个最早的对多级安全策略进行描述的模型； </a:t>
            </a:r>
          </a:p>
          <a:p>
            <a:pPr>
              <a:lnSpc>
                <a:spcPct val="105000"/>
              </a:lnSpc>
              <a:spcAft>
                <a:spcPct val="0"/>
              </a:spcAft>
            </a:pPr>
            <a:r>
              <a:rPr lang="en-US" altLang="zh-CN" sz="2400" dirty="0"/>
              <a:t> </a:t>
            </a:r>
            <a:r>
              <a:rPr lang="en-US" altLang="zh-CN" sz="2400" dirty="0">
                <a:latin typeface="Times New Roman" pitchFamily="18" charset="0"/>
              </a:rPr>
              <a:t>    BLP</a:t>
            </a:r>
            <a:r>
              <a:rPr lang="zh-CN" altLang="en-US" sz="2400" dirty="0"/>
              <a:t>模型是一个严格形式化的模型，并给出了形式化的证明；</a:t>
            </a:r>
          </a:p>
          <a:p>
            <a:pPr>
              <a:lnSpc>
                <a:spcPct val="105000"/>
              </a:lnSpc>
              <a:spcAft>
                <a:spcPct val="0"/>
              </a:spcAft>
            </a:pPr>
            <a:r>
              <a:rPr lang="en-US" altLang="zh-CN" sz="2400" dirty="0"/>
              <a:t> </a:t>
            </a:r>
            <a:r>
              <a:rPr lang="en-US" altLang="zh-CN" sz="2400" dirty="0">
                <a:latin typeface="Times New Roman" pitchFamily="18" charset="0"/>
              </a:rPr>
              <a:t>    BLP</a:t>
            </a:r>
            <a:r>
              <a:rPr lang="zh-CN" altLang="en-US" sz="2400" dirty="0"/>
              <a:t>模型是一个很安全的模型，既有自主访问控制，又有强制访问控制；</a:t>
            </a:r>
          </a:p>
          <a:p>
            <a:pPr>
              <a:lnSpc>
                <a:spcPct val="105000"/>
              </a:lnSpc>
              <a:spcAft>
                <a:spcPct val="0"/>
              </a:spcAft>
            </a:pPr>
            <a:r>
              <a:rPr lang="en-US" altLang="zh-CN" sz="2400" dirty="0"/>
              <a:t> </a:t>
            </a:r>
            <a:r>
              <a:rPr lang="en-US" altLang="zh-CN" sz="2400" dirty="0">
                <a:latin typeface="Times New Roman" pitchFamily="18" charset="0"/>
              </a:rPr>
              <a:t>    BLP</a:t>
            </a:r>
            <a:r>
              <a:rPr lang="zh-CN" altLang="en-US" sz="2400" dirty="0"/>
              <a:t>模型控制信息只能由低向高流动，能满足军事部门等一类对数据保密性要求特别高的机构的需求。</a:t>
            </a:r>
          </a:p>
          <a:p>
            <a:pPr>
              <a:lnSpc>
                <a:spcPct val="105000"/>
              </a:lnSpc>
              <a:spcAft>
                <a:spcPct val="0"/>
              </a:spcAft>
            </a:pPr>
            <a:r>
              <a:rPr lang="zh-CN" altLang="en-US" sz="2400" dirty="0"/>
              <a:t>   但是，总的来说，</a:t>
            </a:r>
            <a:r>
              <a:rPr lang="en-US" altLang="zh-CN" sz="2400" dirty="0">
                <a:latin typeface="Times New Roman" pitchFamily="18" charset="0"/>
              </a:rPr>
              <a:t>BLP</a:t>
            </a:r>
            <a:r>
              <a:rPr lang="zh-CN" altLang="en-US" sz="2400" dirty="0"/>
              <a:t>模型“过于安全”。其一： 上级对下级发文受到限制； 其二， 部门之间信息的横向流动被禁止；其三，缺乏灵活、安全的授权机制。另外，</a:t>
            </a:r>
            <a:r>
              <a:rPr lang="en-US" altLang="zh-CN" sz="2400" dirty="0">
                <a:latin typeface="Times New Roman" pitchFamily="18" charset="0"/>
              </a:rPr>
              <a:t>BLP</a:t>
            </a:r>
            <a:r>
              <a:rPr lang="zh-CN" altLang="en-US" sz="2400" dirty="0"/>
              <a:t>模型也有不安全的地方。① 低安全级的信息向高安全级流动，可能破坏高安全客体中数据完整性，被病毒和黑客利用。② 只要信息由低向高流动即合法（高读低），不管工作是否有需求，这不符合最小特权原则。③ 高级别的信息大多是由低级别的信息通过组装而成的，要解决</a:t>
            </a:r>
            <a:r>
              <a:rPr lang="zh-CN" altLang="en-US" sz="2400" dirty="0">
                <a:solidFill>
                  <a:srgbClr val="FF0000"/>
                </a:solidFill>
              </a:rPr>
              <a:t>推理控制</a:t>
            </a:r>
            <a:r>
              <a:rPr lang="zh-CN" altLang="en-US" sz="2400" dirty="0"/>
              <a:t>的问题。</a:t>
            </a: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9" name="Text Box 5"/>
          <p:cNvSpPr txBox="1">
            <a:spLocks noChangeArrowheads="1"/>
          </p:cNvSpPr>
          <p:nvPr/>
        </p:nvSpPr>
        <p:spPr bwMode="auto">
          <a:xfrm>
            <a:off x="430048" y="0"/>
            <a:ext cx="1374775" cy="92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6000" b="1" dirty="0">
                <a:latin typeface="Trebuchet MS" pitchFamily="34" charset="0"/>
                <a:ea typeface="宋体" pitchFamily="2" charset="-122"/>
              </a:rPr>
              <a:t>4</a:t>
            </a:r>
          </a:p>
        </p:txBody>
      </p:sp>
      <p:sp>
        <p:nvSpPr>
          <p:cNvPr id="29700" name="Text Box 4"/>
          <p:cNvSpPr txBox="1">
            <a:spLocks noChangeArrowheads="1"/>
          </p:cNvSpPr>
          <p:nvPr/>
        </p:nvSpPr>
        <p:spPr bwMode="auto">
          <a:xfrm>
            <a:off x="1610137" y="269319"/>
            <a:ext cx="72104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zh-CN" sz="4000" dirty="0">
                <a:latin typeface="宋体" pitchFamily="2" charset="-122"/>
                <a:ea typeface="宋体" pitchFamily="2" charset="-122"/>
              </a:rPr>
              <a:t>基于角色的访问控制模型</a:t>
            </a:r>
          </a:p>
        </p:txBody>
      </p:sp>
      <p:sp>
        <p:nvSpPr>
          <p:cNvPr id="29701" name="TextBox 7"/>
          <p:cNvSpPr txBox="1">
            <a:spLocks noChangeArrowheads="1"/>
          </p:cNvSpPr>
          <p:nvPr/>
        </p:nvSpPr>
        <p:spPr bwMode="auto">
          <a:xfrm>
            <a:off x="1206500" y="1681183"/>
            <a:ext cx="67183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buClr>
                <a:schemeClr val="accent1"/>
              </a:buClr>
              <a:buFont typeface="Wingdings" pitchFamily="2" charset="2"/>
              <a:buChar char="Ø"/>
            </a:pPr>
            <a:r>
              <a:rPr lang="en-US" altLang="zh-CN" sz="3200" dirty="0">
                <a:latin typeface="Times New Roman" pitchFamily="18" charset="0"/>
              </a:rPr>
              <a:t>RBAC</a:t>
            </a:r>
            <a:r>
              <a:rPr lang="zh-CN" altLang="en-US" sz="3200" dirty="0">
                <a:latin typeface="Times New Roman" pitchFamily="18" charset="0"/>
              </a:rPr>
              <a:t>模型介绍</a:t>
            </a:r>
            <a:endParaRPr lang="en-US" altLang="zh-CN" sz="3200" dirty="0">
              <a:latin typeface="Times New Roman" pitchFamily="18" charset="0"/>
            </a:endParaRPr>
          </a:p>
          <a:p>
            <a:pPr>
              <a:lnSpc>
                <a:spcPct val="120000"/>
              </a:lnSpc>
              <a:buClr>
                <a:schemeClr val="accent1"/>
              </a:buClr>
              <a:buFont typeface="Wingdings" pitchFamily="2" charset="2"/>
              <a:buChar char="Ø"/>
            </a:pPr>
            <a:r>
              <a:rPr lang="en-US" altLang="zh-CN" sz="3200" dirty="0">
                <a:latin typeface="Times New Roman" pitchFamily="18" charset="0"/>
              </a:rPr>
              <a:t>NIST RBAC</a:t>
            </a:r>
            <a:r>
              <a:rPr lang="zh-CN" altLang="zh-CN" sz="3200" dirty="0">
                <a:latin typeface="Times New Roman" pitchFamily="18" charset="0"/>
              </a:rPr>
              <a:t>模型</a:t>
            </a:r>
            <a:endParaRPr lang="en-US" altLang="zh-CN" sz="3200" dirty="0">
              <a:latin typeface="Times New Roman" pitchFamily="18" charset="0"/>
            </a:endParaRPr>
          </a:p>
          <a:p>
            <a:pPr>
              <a:lnSpc>
                <a:spcPct val="120000"/>
              </a:lnSpc>
              <a:buClr>
                <a:schemeClr val="accent1"/>
              </a:buClr>
              <a:buFont typeface="Wingdings" pitchFamily="2" charset="2"/>
              <a:buChar char="Ø"/>
            </a:pPr>
            <a:r>
              <a:rPr lang="en-US" altLang="zh-CN" sz="3200" dirty="0">
                <a:latin typeface="Times New Roman" pitchFamily="18" charset="0"/>
              </a:rPr>
              <a:t>RBAC</a:t>
            </a:r>
            <a:r>
              <a:rPr lang="zh-CN" altLang="zh-CN" sz="3200" dirty="0">
                <a:latin typeface="Times New Roman" pitchFamily="18" charset="0"/>
              </a:rPr>
              <a:t>模型的特点</a:t>
            </a:r>
            <a:endParaRPr lang="zh-CN" altLang="en-US" sz="3200" dirty="0">
              <a:latin typeface="Times New Roman" pitchFamily="18" charset="0"/>
            </a:endParaRP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Text Box 4"/>
          <p:cNvSpPr txBox="1">
            <a:spLocks noChangeArrowheads="1"/>
          </p:cNvSpPr>
          <p:nvPr/>
        </p:nvSpPr>
        <p:spPr bwMode="auto">
          <a:xfrm>
            <a:off x="1150958" y="234435"/>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000" dirty="0">
                <a:latin typeface="Times New Roman" pitchFamily="18" charset="0"/>
              </a:rPr>
              <a:t>RBAC</a:t>
            </a:r>
            <a:r>
              <a:rPr lang="zh-CN" altLang="en-US" sz="4000" dirty="0">
                <a:latin typeface="Trebuchet MS" pitchFamily="34" charset="0"/>
              </a:rPr>
              <a:t>模型介绍</a:t>
            </a:r>
          </a:p>
        </p:txBody>
      </p:sp>
      <p:sp>
        <p:nvSpPr>
          <p:cNvPr id="30724" name="Text Box 4"/>
          <p:cNvSpPr txBox="1">
            <a:spLocks noChangeArrowheads="1"/>
          </p:cNvSpPr>
          <p:nvPr/>
        </p:nvSpPr>
        <p:spPr bwMode="auto">
          <a:xfrm>
            <a:off x="457200" y="1797050"/>
            <a:ext cx="8115300" cy="4826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30000"/>
              </a:lnSpc>
              <a:buClr>
                <a:schemeClr val="accent1"/>
              </a:buClr>
            </a:pPr>
            <a:r>
              <a:rPr lang="zh-CN" altLang="en-US" sz="2400" dirty="0">
                <a:latin typeface="Trebuchet MS" pitchFamily="34" charset="0"/>
              </a:rPr>
              <a:t>    </a:t>
            </a:r>
            <a:r>
              <a:rPr lang="zh-CN" altLang="zh-CN" sz="2400" dirty="0">
                <a:latin typeface="Trebuchet MS" pitchFamily="34" charset="0"/>
              </a:rPr>
              <a:t>基于角色的访问控制（</a:t>
            </a:r>
            <a:r>
              <a:rPr lang="en-US" altLang="zh-CN" sz="2400" dirty="0">
                <a:latin typeface="Times New Roman" pitchFamily="18" charset="0"/>
              </a:rPr>
              <a:t>Role-Based Access Control</a:t>
            </a:r>
            <a:r>
              <a:rPr lang="zh-CN" altLang="zh-CN" sz="2400" dirty="0">
                <a:latin typeface="Times New Roman" pitchFamily="18" charset="0"/>
              </a:rPr>
              <a:t>，</a:t>
            </a:r>
            <a:r>
              <a:rPr lang="en-US" altLang="zh-CN" sz="2400" dirty="0">
                <a:latin typeface="Times New Roman" pitchFamily="18" charset="0"/>
              </a:rPr>
              <a:t>RBAC) </a:t>
            </a:r>
            <a:r>
              <a:rPr lang="zh-CN" altLang="zh-CN" sz="2400" dirty="0">
                <a:latin typeface="Trebuchet MS" pitchFamily="34" charset="0"/>
              </a:rPr>
              <a:t>模型是</a:t>
            </a:r>
            <a:r>
              <a:rPr lang="en-US" altLang="zh-CN" sz="2400" dirty="0">
                <a:latin typeface="Times New Roman" pitchFamily="18" charset="0"/>
              </a:rPr>
              <a:t>20</a:t>
            </a:r>
            <a:r>
              <a:rPr lang="zh-CN" altLang="zh-CN" sz="2400" dirty="0">
                <a:latin typeface="Trebuchet MS" pitchFamily="34" charset="0"/>
              </a:rPr>
              <a:t>世纪</a:t>
            </a:r>
            <a:r>
              <a:rPr lang="en-US" altLang="zh-CN" sz="2400" dirty="0">
                <a:latin typeface="Times New Roman" pitchFamily="18" charset="0"/>
              </a:rPr>
              <a:t>90</a:t>
            </a:r>
            <a:r>
              <a:rPr lang="zh-CN" altLang="zh-CN" sz="2400" dirty="0">
                <a:latin typeface="Trebuchet MS" pitchFamily="34" charset="0"/>
              </a:rPr>
              <a:t>年代研究出来的一种新模型，但从本质上讲，这种模型是对前面描述的访问矩阵模型的扩展。这种模型的基本概念是把许可权</a:t>
            </a:r>
            <a:r>
              <a:rPr lang="zh-CN" altLang="zh-CN" sz="2400" dirty="0">
                <a:latin typeface="Times New Roman" pitchFamily="18" charset="0"/>
              </a:rPr>
              <a:t>（</a:t>
            </a:r>
            <a:r>
              <a:rPr lang="en-US" altLang="zh-CN" sz="2400" dirty="0">
                <a:latin typeface="Times New Roman" pitchFamily="18" charset="0"/>
              </a:rPr>
              <a:t>Permission</a:t>
            </a:r>
            <a:r>
              <a:rPr lang="zh-CN" altLang="zh-CN" sz="2400" dirty="0">
                <a:latin typeface="Trebuchet MS" pitchFamily="34" charset="0"/>
              </a:rPr>
              <a:t>）与角色</a:t>
            </a:r>
            <a:r>
              <a:rPr lang="zh-CN" altLang="zh-CN" sz="2400" dirty="0">
                <a:latin typeface="Times New Roman" pitchFamily="18" charset="0"/>
              </a:rPr>
              <a:t>（</a:t>
            </a:r>
            <a:r>
              <a:rPr lang="en-US" altLang="zh-CN" sz="2400" dirty="0">
                <a:latin typeface="Times New Roman" pitchFamily="18" charset="0"/>
              </a:rPr>
              <a:t>Role</a:t>
            </a:r>
            <a:r>
              <a:rPr lang="zh-CN" altLang="zh-CN" sz="2400" dirty="0">
                <a:latin typeface="Trebuchet MS" pitchFamily="34" charset="0"/>
              </a:rPr>
              <a:t>）联系在一起，用户通过充当合适角色的成员而获得该角色的许可权。</a:t>
            </a:r>
            <a:endParaRPr lang="en-US" altLang="zh-CN" sz="2400" dirty="0">
              <a:latin typeface="Trebuchet MS" pitchFamily="34" charset="0"/>
            </a:endParaRPr>
          </a:p>
          <a:p>
            <a:pPr>
              <a:lnSpc>
                <a:spcPct val="130000"/>
              </a:lnSpc>
              <a:buClr>
                <a:schemeClr val="accent1"/>
              </a:buClr>
            </a:pPr>
            <a:r>
              <a:rPr lang="en-US" altLang="zh-CN" sz="2400" dirty="0">
                <a:hlinkClick r:id="rId2"/>
              </a:rPr>
              <a:t>https://haokan.baidu.com/v?vid=14217045307088455302&amp;pd=bjh&amp;fr=bjhauthor&amp;type=video</a:t>
            </a:r>
            <a:endParaRPr lang="en-US" altLang="zh-CN" sz="2400" dirty="0"/>
          </a:p>
          <a:p>
            <a:pPr>
              <a:lnSpc>
                <a:spcPct val="130000"/>
              </a:lnSpc>
              <a:buClr>
                <a:schemeClr val="accent1"/>
              </a:buClr>
            </a:pPr>
            <a:r>
              <a:rPr lang="en-US" altLang="zh-CN" sz="2400" dirty="0"/>
              <a:t>【4min+】https://haokan.baidu.com/v?vid=14117756462350263982</a:t>
            </a:r>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7" name="Text Box 4"/>
          <p:cNvSpPr txBox="1">
            <a:spLocks noChangeArrowheads="1"/>
          </p:cNvSpPr>
          <p:nvPr/>
        </p:nvSpPr>
        <p:spPr bwMode="auto">
          <a:xfrm>
            <a:off x="1768475" y="341313"/>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000">
                <a:latin typeface="Times New Roman" pitchFamily="18" charset="0"/>
              </a:rPr>
              <a:t>NIST RBAC</a:t>
            </a:r>
            <a:r>
              <a:rPr lang="zh-CN" altLang="en-US" sz="4000">
                <a:latin typeface="Trebuchet MS" pitchFamily="34" charset="0"/>
              </a:rPr>
              <a:t>模型</a:t>
            </a:r>
          </a:p>
        </p:txBody>
      </p:sp>
      <p:sp>
        <p:nvSpPr>
          <p:cNvPr id="31748" name="Text Box 4"/>
          <p:cNvSpPr txBox="1">
            <a:spLocks noChangeArrowheads="1"/>
          </p:cNvSpPr>
          <p:nvPr/>
        </p:nvSpPr>
        <p:spPr bwMode="auto">
          <a:xfrm>
            <a:off x="469900" y="1301750"/>
            <a:ext cx="7670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buClr>
                <a:schemeClr val="accent1"/>
              </a:buClr>
            </a:pPr>
            <a:r>
              <a:rPr lang="en-US" altLang="zh-CN" sz="2400" dirty="0">
                <a:latin typeface="Times New Roman" pitchFamily="18" charset="0"/>
              </a:rPr>
              <a:t>    RBAC</a:t>
            </a:r>
            <a:r>
              <a:rPr lang="zh-CN" altLang="zh-CN" sz="2400" dirty="0">
                <a:latin typeface="Trebuchet MS" pitchFamily="34" charset="0"/>
              </a:rPr>
              <a:t>参考模型由</a:t>
            </a:r>
            <a:r>
              <a:rPr lang="en-US" altLang="zh-CN" sz="2400" dirty="0">
                <a:latin typeface="Times New Roman" pitchFamily="18" charset="0"/>
              </a:rPr>
              <a:t>4</a:t>
            </a:r>
            <a:r>
              <a:rPr lang="zh-CN" altLang="zh-CN" sz="2400" dirty="0">
                <a:latin typeface="Times New Roman" pitchFamily="18" charset="0"/>
              </a:rPr>
              <a:t>个</a:t>
            </a:r>
            <a:r>
              <a:rPr lang="zh-CN" altLang="zh-CN" sz="2400" dirty="0">
                <a:latin typeface="Trebuchet MS" pitchFamily="34" charset="0"/>
              </a:rPr>
              <a:t>模型构件定义：核心</a:t>
            </a:r>
            <a:r>
              <a:rPr lang="en-US" altLang="zh-CN" sz="2400" dirty="0">
                <a:latin typeface="Times New Roman" pitchFamily="18" charset="0"/>
              </a:rPr>
              <a:t>RBAC</a:t>
            </a:r>
            <a:r>
              <a:rPr lang="zh-CN" altLang="zh-CN" sz="2400" dirty="0">
                <a:latin typeface="Trebuchet MS" pitchFamily="34" charset="0"/>
              </a:rPr>
              <a:t>，层次</a:t>
            </a:r>
            <a:r>
              <a:rPr lang="en-US" altLang="zh-CN" sz="2400" dirty="0">
                <a:latin typeface="Times New Roman" pitchFamily="18" charset="0"/>
              </a:rPr>
              <a:t>RBAC</a:t>
            </a:r>
            <a:r>
              <a:rPr lang="zh-CN" altLang="zh-CN" sz="2400" dirty="0">
                <a:latin typeface="Trebuchet MS" pitchFamily="34" charset="0"/>
              </a:rPr>
              <a:t>，静态职责分离和动态职责分离。</a:t>
            </a:r>
            <a:endParaRPr lang="en-US" altLang="zh-CN" sz="2400" dirty="0"/>
          </a:p>
        </p:txBody>
      </p:sp>
      <p:sp>
        <p:nvSpPr>
          <p:cNvPr id="31749" name="TextBox 5"/>
          <p:cNvSpPr txBox="1">
            <a:spLocks noChangeArrowheads="1"/>
          </p:cNvSpPr>
          <p:nvPr/>
        </p:nvSpPr>
        <p:spPr bwMode="auto">
          <a:xfrm>
            <a:off x="647700" y="2184400"/>
            <a:ext cx="80391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0000"/>
              </a:lnSpc>
              <a:buClr>
                <a:schemeClr val="accent1"/>
              </a:buClr>
              <a:buFont typeface="Wingdings" pitchFamily="2" charset="2"/>
              <a:buChar char="u"/>
            </a:pPr>
            <a:r>
              <a:rPr lang="zh-CN" altLang="zh-CN" sz="2400" dirty="0">
                <a:latin typeface="Trebuchet MS" pitchFamily="34" charset="0"/>
              </a:rPr>
              <a:t>核心</a:t>
            </a:r>
            <a:r>
              <a:rPr lang="en-US" altLang="zh-CN" sz="2400" dirty="0">
                <a:latin typeface="Times New Roman" pitchFamily="18" charset="0"/>
              </a:rPr>
              <a:t>RBAC</a:t>
            </a:r>
            <a:r>
              <a:rPr lang="zh-CN" altLang="zh-CN" sz="2400" dirty="0">
                <a:latin typeface="Trebuchet MS" pitchFamily="34" charset="0"/>
              </a:rPr>
              <a:t>定义了获取一个完备的基于角色的访问控制系统的最小</a:t>
            </a:r>
            <a:r>
              <a:rPr lang="en-US" altLang="zh-CN" sz="2400" dirty="0">
                <a:latin typeface="Times New Roman" pitchFamily="18" charset="0"/>
              </a:rPr>
              <a:t>RBAC</a:t>
            </a:r>
            <a:r>
              <a:rPr lang="zh-CN" altLang="zh-CN" sz="2400" dirty="0">
                <a:latin typeface="Trebuchet MS" pitchFamily="34" charset="0"/>
              </a:rPr>
              <a:t>元素集合、元素集和关系。</a:t>
            </a:r>
            <a:endParaRPr lang="en-US" altLang="zh-CN" sz="2400" dirty="0">
              <a:latin typeface="Trebuchet MS" pitchFamily="34" charset="0"/>
            </a:endParaRPr>
          </a:p>
          <a:p>
            <a:pPr>
              <a:lnSpc>
                <a:spcPct val="110000"/>
              </a:lnSpc>
              <a:buClr>
                <a:schemeClr val="accent1"/>
              </a:buClr>
              <a:buFont typeface="Wingdings" pitchFamily="2" charset="2"/>
              <a:buChar char="u"/>
            </a:pPr>
            <a:r>
              <a:rPr lang="zh-CN" altLang="zh-CN" sz="2400" dirty="0">
                <a:latin typeface="Trebuchet MS" pitchFamily="34" charset="0"/>
              </a:rPr>
              <a:t>层次</a:t>
            </a:r>
            <a:r>
              <a:rPr lang="en-US" altLang="zh-CN" sz="2400" dirty="0">
                <a:latin typeface="Times New Roman" pitchFamily="18" charset="0"/>
              </a:rPr>
              <a:t>RBAC</a:t>
            </a:r>
            <a:r>
              <a:rPr lang="zh-CN" altLang="zh-CN" sz="2400" dirty="0">
                <a:latin typeface="Trebuchet MS" pitchFamily="34" charset="0"/>
              </a:rPr>
              <a:t>构件添加了关系来支持</a:t>
            </a:r>
            <a:r>
              <a:rPr lang="zh-CN" altLang="zh-CN" sz="2400" dirty="0">
                <a:solidFill>
                  <a:srgbClr val="FF0000"/>
                </a:solidFill>
                <a:latin typeface="Trebuchet MS" pitchFamily="34" charset="0"/>
              </a:rPr>
              <a:t>角色层次</a:t>
            </a:r>
            <a:r>
              <a:rPr lang="zh-CN" altLang="zh-CN" sz="2400" dirty="0">
                <a:latin typeface="Trebuchet MS" pitchFamily="34" charset="0"/>
              </a:rPr>
              <a:t>。它定义了角色之间的一个优先级关系。</a:t>
            </a:r>
            <a:endParaRPr lang="en-US" altLang="zh-CN" sz="2400" dirty="0">
              <a:latin typeface="Trebuchet MS" pitchFamily="34" charset="0"/>
            </a:endParaRPr>
          </a:p>
          <a:p>
            <a:pPr>
              <a:lnSpc>
                <a:spcPct val="110000"/>
              </a:lnSpc>
              <a:buClr>
                <a:schemeClr val="accent1"/>
              </a:buClr>
              <a:buFont typeface="Wingdings" pitchFamily="2" charset="2"/>
              <a:buChar char="u"/>
            </a:pPr>
            <a:r>
              <a:rPr lang="zh-CN" altLang="zh-CN" sz="2400" dirty="0">
                <a:latin typeface="Trebuchet MS" pitchFamily="34" charset="0"/>
              </a:rPr>
              <a:t>静态职责分离</a:t>
            </a:r>
            <a:r>
              <a:rPr lang="zh-CN" altLang="en-US" sz="2400" dirty="0">
                <a:latin typeface="Trebuchet MS" pitchFamily="34" charset="0"/>
              </a:rPr>
              <a:t>的关系</a:t>
            </a:r>
            <a:r>
              <a:rPr lang="zh-CN" altLang="zh-CN" sz="2400" dirty="0">
                <a:latin typeface="Trebuchet MS" pitchFamily="34" charset="0"/>
              </a:rPr>
              <a:t>模型构件定义了角色层次的存在和不存在关系。</a:t>
            </a:r>
            <a:endParaRPr lang="en-US" altLang="zh-CN" sz="2400" dirty="0">
              <a:latin typeface="Trebuchet MS" pitchFamily="34" charset="0"/>
            </a:endParaRPr>
          </a:p>
          <a:p>
            <a:pPr>
              <a:lnSpc>
                <a:spcPct val="110000"/>
              </a:lnSpc>
              <a:buClr>
                <a:schemeClr val="accent1"/>
              </a:buClr>
              <a:buFont typeface="Wingdings" pitchFamily="2" charset="2"/>
              <a:buChar char="u"/>
            </a:pPr>
            <a:r>
              <a:rPr lang="zh-CN" altLang="zh-CN" sz="2400" dirty="0">
                <a:latin typeface="Trebuchet MS" pitchFamily="34" charset="0"/>
              </a:rPr>
              <a:t>动态职责分离关系，定义了在一个用户会话中被激活的角色的排他关系。</a:t>
            </a:r>
            <a:endParaRPr lang="zh-CN" altLang="en-US" sz="2400" dirty="0">
              <a:latin typeface="Trebuchet MS" pitchFamily="34" charset="0"/>
            </a:endParaRP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 Box 4"/>
          <p:cNvSpPr txBox="1">
            <a:spLocks noChangeArrowheads="1"/>
          </p:cNvSpPr>
          <p:nvPr/>
        </p:nvSpPr>
        <p:spPr bwMode="auto">
          <a:xfrm>
            <a:off x="587375" y="323850"/>
            <a:ext cx="72104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000"/>
              <a:t>	</a:t>
            </a:r>
            <a:r>
              <a:rPr lang="zh-CN" altLang="en-US" sz="4000"/>
              <a:t>核心</a:t>
            </a:r>
            <a:r>
              <a:rPr lang="en-US" altLang="zh-CN" sz="4000">
                <a:latin typeface="Times New Roman" pitchFamily="18" charset="0"/>
              </a:rPr>
              <a:t>RBAC</a:t>
            </a:r>
            <a:endParaRPr lang="zh-CN" altLang="en-US" sz="4000">
              <a:latin typeface="Times New Roman" pitchFamily="18" charset="0"/>
            </a:endParaRPr>
          </a:p>
          <a:p>
            <a:pPr>
              <a:lnSpc>
                <a:spcPts val="3600"/>
              </a:lnSpc>
              <a:spcAft>
                <a:spcPts val="1200"/>
              </a:spcAft>
            </a:pPr>
            <a:endParaRPr lang="zh-CN" altLang="en-US" sz="4000">
              <a:latin typeface="Times New Roman" pitchFamily="18" charset="0"/>
            </a:endParaRPr>
          </a:p>
        </p:txBody>
      </p:sp>
      <p:sp>
        <p:nvSpPr>
          <p:cNvPr id="32771" name="Rectangle 4"/>
          <p:cNvSpPr txBox="1">
            <a:spLocks noChangeArrowheads="1"/>
          </p:cNvSpPr>
          <p:nvPr/>
        </p:nvSpPr>
        <p:spPr bwMode="auto">
          <a:xfrm>
            <a:off x="584200" y="203200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endParaRPr lang="zh-CN" altLang="zh-CN" sz="2400">
              <a:latin typeface="Trebuchet MS" pitchFamily="34" charset="0"/>
            </a:endParaRPr>
          </a:p>
        </p:txBody>
      </p:sp>
      <p:pic>
        <p:nvPicPr>
          <p:cNvPr id="327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7463" y="2590800"/>
            <a:ext cx="6242050" cy="262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32773" name="TextBox 6"/>
          <p:cNvSpPr txBox="1">
            <a:spLocks noChangeArrowheads="1"/>
          </p:cNvSpPr>
          <p:nvPr/>
        </p:nvSpPr>
        <p:spPr bwMode="auto">
          <a:xfrm>
            <a:off x="736600" y="1016000"/>
            <a:ext cx="7239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r>
              <a:rPr lang="zh-CN" altLang="en-US" sz="2400">
                <a:latin typeface="Trebuchet MS" pitchFamily="34" charset="0"/>
              </a:rPr>
              <a:t>     </a:t>
            </a:r>
            <a:r>
              <a:rPr lang="zh-CN" altLang="zh-CN" sz="2400">
                <a:latin typeface="Trebuchet MS" pitchFamily="34" charset="0"/>
              </a:rPr>
              <a:t>核心</a:t>
            </a:r>
            <a:r>
              <a:rPr lang="en-US" altLang="zh-CN" sz="2400">
                <a:latin typeface="Times New Roman" pitchFamily="18" charset="0"/>
              </a:rPr>
              <a:t>RBAC</a:t>
            </a:r>
            <a:r>
              <a:rPr lang="zh-CN" altLang="zh-CN" sz="2400">
                <a:latin typeface="Trebuchet MS" pitchFamily="34" charset="0"/>
              </a:rPr>
              <a:t>包括五个基本的数据元素集：用户</a:t>
            </a:r>
            <a:r>
              <a:rPr lang="en-US" altLang="zh-CN" sz="2400">
                <a:latin typeface="Trebuchet MS" pitchFamily="34" charset="0"/>
              </a:rPr>
              <a:t>( </a:t>
            </a:r>
            <a:r>
              <a:rPr lang="en-US" altLang="zh-CN" sz="2400">
                <a:latin typeface="Times New Roman" pitchFamily="18" charset="0"/>
              </a:rPr>
              <a:t>USERS</a:t>
            </a:r>
            <a:r>
              <a:rPr lang="en-US" altLang="zh-CN" sz="2400">
                <a:latin typeface="Trebuchet MS" pitchFamily="34" charset="0"/>
              </a:rPr>
              <a:t>)</a:t>
            </a:r>
            <a:r>
              <a:rPr lang="zh-CN" altLang="zh-CN" sz="2400">
                <a:latin typeface="Trebuchet MS" pitchFamily="34" charset="0"/>
              </a:rPr>
              <a:t>、角色</a:t>
            </a:r>
            <a:r>
              <a:rPr lang="en-US" altLang="zh-CN" sz="2400">
                <a:latin typeface="Trebuchet MS" pitchFamily="34" charset="0"/>
              </a:rPr>
              <a:t>( </a:t>
            </a:r>
            <a:r>
              <a:rPr lang="en-US" altLang="zh-CN" sz="2400">
                <a:latin typeface="Times New Roman" pitchFamily="18" charset="0"/>
              </a:rPr>
              <a:t>ROLES</a:t>
            </a:r>
            <a:r>
              <a:rPr lang="en-US" altLang="zh-CN" sz="2400">
                <a:latin typeface="Trebuchet MS" pitchFamily="34" charset="0"/>
              </a:rPr>
              <a:t>)</a:t>
            </a:r>
            <a:r>
              <a:rPr lang="zh-CN" altLang="zh-CN" sz="2400">
                <a:latin typeface="Trebuchet MS" pitchFamily="34" charset="0"/>
              </a:rPr>
              <a:t>、对象</a:t>
            </a:r>
            <a:r>
              <a:rPr lang="en-US" altLang="zh-CN" sz="2400">
                <a:latin typeface="Trebuchet MS" pitchFamily="34" charset="0"/>
              </a:rPr>
              <a:t>(</a:t>
            </a:r>
            <a:r>
              <a:rPr lang="en-US" altLang="zh-CN" sz="2400">
                <a:latin typeface="Times New Roman" pitchFamily="18" charset="0"/>
              </a:rPr>
              <a:t>OBS</a:t>
            </a:r>
            <a:r>
              <a:rPr lang="en-US" altLang="zh-CN" sz="2400">
                <a:latin typeface="Trebuchet MS" pitchFamily="34" charset="0"/>
              </a:rPr>
              <a:t>)</a:t>
            </a:r>
            <a:r>
              <a:rPr lang="zh-CN" altLang="zh-CN" sz="2400">
                <a:latin typeface="Trebuchet MS" pitchFamily="34" charset="0"/>
              </a:rPr>
              <a:t>、操作</a:t>
            </a:r>
            <a:r>
              <a:rPr lang="en-US" altLang="zh-CN" sz="2400">
                <a:latin typeface="Trebuchet MS" pitchFamily="34" charset="0"/>
              </a:rPr>
              <a:t>(</a:t>
            </a:r>
            <a:r>
              <a:rPr lang="en-US" altLang="zh-CN" sz="2400">
                <a:latin typeface="Times New Roman" pitchFamily="18" charset="0"/>
              </a:rPr>
              <a:t>OPS</a:t>
            </a:r>
            <a:r>
              <a:rPr lang="en-US" altLang="zh-CN" sz="2400">
                <a:latin typeface="Trebuchet MS" pitchFamily="34" charset="0"/>
              </a:rPr>
              <a:t>)</a:t>
            </a:r>
            <a:r>
              <a:rPr lang="zh-CN" altLang="zh-CN" sz="2400">
                <a:latin typeface="Trebuchet MS" pitchFamily="34" charset="0"/>
              </a:rPr>
              <a:t>和权限 </a:t>
            </a:r>
            <a:r>
              <a:rPr lang="en-US" altLang="zh-CN" sz="2400">
                <a:latin typeface="Trebuchet MS" pitchFamily="34" charset="0"/>
              </a:rPr>
              <a:t>(</a:t>
            </a:r>
            <a:r>
              <a:rPr lang="en-US" altLang="zh-CN" sz="2400">
                <a:latin typeface="Times New Roman" pitchFamily="18" charset="0"/>
              </a:rPr>
              <a:t>PRMS)</a:t>
            </a:r>
            <a:r>
              <a:rPr lang="zh-CN" altLang="zh-CN" sz="2400">
                <a:latin typeface="Trebuchet MS" pitchFamily="34" charset="0"/>
              </a:rPr>
              <a:t>。</a:t>
            </a:r>
            <a:endParaRPr lang="zh-CN" altLang="en-US" sz="2400">
              <a:latin typeface="Trebuchet MS" pitchFamily="34" charset="0"/>
            </a:endParaRP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Text Box 5"/>
          <p:cNvSpPr txBox="1">
            <a:spLocks noChangeArrowheads="1"/>
          </p:cNvSpPr>
          <p:nvPr/>
        </p:nvSpPr>
        <p:spPr bwMode="auto">
          <a:xfrm>
            <a:off x="630546" y="89403"/>
            <a:ext cx="1041400" cy="840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5400" b="1" dirty="0">
                <a:latin typeface="Trebuchet MS" pitchFamily="34" charset="0"/>
                <a:ea typeface="宋体" pitchFamily="2" charset="-122"/>
              </a:rPr>
              <a:t>1</a:t>
            </a:r>
          </a:p>
        </p:txBody>
      </p:sp>
      <p:sp>
        <p:nvSpPr>
          <p:cNvPr id="5124" name="Text Box 4"/>
          <p:cNvSpPr txBox="1">
            <a:spLocks noChangeArrowheads="1"/>
          </p:cNvSpPr>
          <p:nvPr/>
        </p:nvSpPr>
        <p:spPr bwMode="auto">
          <a:xfrm>
            <a:off x="1412874" y="232519"/>
            <a:ext cx="72104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3600" b="1" dirty="0">
                <a:latin typeface="宋体" pitchFamily="2" charset="-122"/>
                <a:ea typeface="宋体" pitchFamily="2" charset="-122"/>
              </a:rPr>
              <a:t>访问控制概念</a:t>
            </a:r>
            <a:endParaRPr lang="zh-CN" altLang="zh-CN" sz="3600" b="1" dirty="0">
              <a:latin typeface="宋体" pitchFamily="2" charset="-122"/>
              <a:ea typeface="宋体" pitchFamily="2" charset="-122"/>
            </a:endParaRPr>
          </a:p>
        </p:txBody>
      </p:sp>
      <p:sp>
        <p:nvSpPr>
          <p:cNvPr id="5125" name="TextBox 8"/>
          <p:cNvSpPr txBox="1">
            <a:spLocks noChangeArrowheads="1"/>
          </p:cNvSpPr>
          <p:nvPr/>
        </p:nvSpPr>
        <p:spPr bwMode="auto">
          <a:xfrm>
            <a:off x="1151246" y="1234209"/>
            <a:ext cx="50165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buClr>
                <a:schemeClr val="accent1"/>
              </a:buClr>
              <a:buFont typeface="Wingdings" pitchFamily="2" charset="2"/>
              <a:buChar char="Ø"/>
            </a:pPr>
            <a:r>
              <a:rPr lang="zh-CN" altLang="en-US" sz="3200" dirty="0">
                <a:latin typeface="Trebuchet MS" pitchFamily="34" charset="0"/>
              </a:rPr>
              <a:t>访问控制概念</a:t>
            </a:r>
          </a:p>
          <a:p>
            <a:pPr>
              <a:lnSpc>
                <a:spcPct val="120000"/>
              </a:lnSpc>
              <a:buClr>
                <a:schemeClr val="accent1"/>
              </a:buClr>
              <a:buFont typeface="Wingdings" pitchFamily="2" charset="2"/>
              <a:buNone/>
            </a:pPr>
            <a:endParaRPr lang="en-US" altLang="zh-CN" sz="3200" dirty="0">
              <a:latin typeface="Trebuchet MS" pitchFamily="34" charset="0"/>
            </a:endParaRPr>
          </a:p>
          <a:p>
            <a:pPr>
              <a:lnSpc>
                <a:spcPct val="120000"/>
              </a:lnSpc>
              <a:buClr>
                <a:schemeClr val="accent1"/>
              </a:buClr>
              <a:buFont typeface="Wingdings" pitchFamily="2" charset="2"/>
              <a:buChar char="Ø"/>
            </a:pPr>
            <a:r>
              <a:rPr lang="zh-CN" altLang="en-US" sz="3200" dirty="0">
                <a:latin typeface="Trebuchet MS" pitchFamily="34" charset="0"/>
              </a:rPr>
              <a:t>访问控制策略</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Text Box 4"/>
          <p:cNvSpPr txBox="1">
            <a:spLocks noChangeArrowheads="1"/>
          </p:cNvSpPr>
          <p:nvPr/>
        </p:nvSpPr>
        <p:spPr bwMode="auto">
          <a:xfrm>
            <a:off x="587375" y="323850"/>
            <a:ext cx="77946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a:t>层次</a:t>
            </a:r>
            <a:r>
              <a:rPr lang="en-US" altLang="zh-CN" sz="4000">
                <a:latin typeface="Times New Roman" pitchFamily="18" charset="0"/>
              </a:rPr>
              <a:t>RBAC</a:t>
            </a:r>
            <a:endParaRPr lang="zh-CN" altLang="en-US" sz="4000">
              <a:latin typeface="Times New Roman" pitchFamily="18" charset="0"/>
            </a:endParaRPr>
          </a:p>
          <a:p>
            <a:pPr>
              <a:lnSpc>
                <a:spcPts val="3600"/>
              </a:lnSpc>
              <a:spcAft>
                <a:spcPts val="1200"/>
              </a:spcAft>
            </a:pPr>
            <a:endParaRPr lang="zh-CN" altLang="en-US" sz="4000">
              <a:latin typeface="Times New Roman" pitchFamily="18" charset="0"/>
            </a:endParaRPr>
          </a:p>
        </p:txBody>
      </p:sp>
      <p:sp>
        <p:nvSpPr>
          <p:cNvPr id="33795" name="Rectangle 4"/>
          <p:cNvSpPr txBox="1">
            <a:spLocks noChangeArrowheads="1"/>
          </p:cNvSpPr>
          <p:nvPr/>
        </p:nvSpPr>
        <p:spPr bwMode="auto">
          <a:xfrm>
            <a:off x="584200" y="203200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endParaRPr lang="zh-CN" altLang="zh-CN" sz="2400">
              <a:latin typeface="Trebuchet MS" pitchFamily="34" charset="0"/>
            </a:endParaRPr>
          </a:p>
        </p:txBody>
      </p:sp>
      <p:sp>
        <p:nvSpPr>
          <p:cNvPr id="33796" name="TextBox 6"/>
          <p:cNvSpPr txBox="1">
            <a:spLocks noChangeArrowheads="1"/>
          </p:cNvSpPr>
          <p:nvPr/>
        </p:nvSpPr>
        <p:spPr bwMode="auto">
          <a:xfrm>
            <a:off x="495300" y="1143000"/>
            <a:ext cx="78867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r>
              <a:rPr lang="zh-CN" altLang="en-US" sz="2400" dirty="0">
                <a:latin typeface="Trebuchet MS" pitchFamily="34" charset="0"/>
              </a:rPr>
              <a:t>    </a:t>
            </a:r>
            <a:r>
              <a:rPr lang="zh-CN" altLang="zh-CN" sz="2400" dirty="0">
                <a:latin typeface="Trebuchet MS" pitchFamily="34" charset="0"/>
              </a:rPr>
              <a:t>层次是结构化角色来反映一个组织权威和责任的一种自然的方法。</a:t>
            </a:r>
          </a:p>
          <a:p>
            <a:r>
              <a:rPr lang="zh-CN" altLang="en-US" sz="2400" dirty="0">
                <a:latin typeface="Trebuchet MS" pitchFamily="34" charset="0"/>
              </a:rPr>
              <a:t>    </a:t>
            </a:r>
            <a:r>
              <a:rPr lang="zh-CN" altLang="zh-CN" sz="2400" dirty="0">
                <a:latin typeface="Trebuchet MS" pitchFamily="34" charset="0"/>
              </a:rPr>
              <a:t>角色层次定义了角色之间的一个继承关系，继承根据权限描述。</a:t>
            </a:r>
            <a:endParaRPr lang="zh-CN" altLang="en-US" sz="2400" dirty="0">
              <a:latin typeface="Trebuchet MS" pitchFamily="34" charset="0"/>
            </a:endParaRPr>
          </a:p>
        </p:txBody>
      </p:sp>
      <p:pic>
        <p:nvPicPr>
          <p:cNvPr id="3379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8975" y="2771775"/>
            <a:ext cx="5661025" cy="317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ext Box 4"/>
          <p:cNvSpPr txBox="1">
            <a:spLocks noChangeArrowheads="1"/>
          </p:cNvSpPr>
          <p:nvPr/>
        </p:nvSpPr>
        <p:spPr bwMode="auto">
          <a:xfrm>
            <a:off x="447675" y="292100"/>
            <a:ext cx="72104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000"/>
              <a:t>	</a:t>
            </a:r>
            <a:r>
              <a:rPr lang="zh-CN" altLang="en-US" sz="4000"/>
              <a:t>约束的</a:t>
            </a:r>
            <a:r>
              <a:rPr lang="en-US" altLang="zh-CN" sz="4000">
                <a:latin typeface="Times New Roman" pitchFamily="18" charset="0"/>
              </a:rPr>
              <a:t>RBAC</a:t>
            </a:r>
            <a:endParaRPr lang="zh-CN" altLang="en-US" sz="4000">
              <a:latin typeface="Times New Roman" pitchFamily="18" charset="0"/>
            </a:endParaRPr>
          </a:p>
          <a:p>
            <a:pPr>
              <a:lnSpc>
                <a:spcPts val="3600"/>
              </a:lnSpc>
              <a:spcAft>
                <a:spcPts val="1200"/>
              </a:spcAft>
            </a:pPr>
            <a:endParaRPr lang="zh-CN" altLang="en-US" sz="4000">
              <a:latin typeface="Trebuchet MS" pitchFamily="34" charset="0"/>
            </a:endParaRPr>
          </a:p>
        </p:txBody>
      </p:sp>
      <p:sp>
        <p:nvSpPr>
          <p:cNvPr id="34819" name="Rectangle 4"/>
          <p:cNvSpPr txBox="1">
            <a:spLocks noChangeArrowheads="1"/>
          </p:cNvSpPr>
          <p:nvPr/>
        </p:nvSpPr>
        <p:spPr bwMode="auto">
          <a:xfrm>
            <a:off x="584200" y="203200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endParaRPr lang="zh-CN" altLang="zh-CN" sz="2400">
              <a:latin typeface="Trebuchet MS" pitchFamily="34" charset="0"/>
            </a:endParaRPr>
          </a:p>
        </p:txBody>
      </p:sp>
      <p:sp>
        <p:nvSpPr>
          <p:cNvPr id="34820" name="TextBox 6"/>
          <p:cNvSpPr txBox="1">
            <a:spLocks noChangeArrowheads="1"/>
          </p:cNvSpPr>
          <p:nvPr/>
        </p:nvSpPr>
        <p:spPr bwMode="auto">
          <a:xfrm>
            <a:off x="533400" y="1346200"/>
            <a:ext cx="3467100" cy="387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5000"/>
              </a:lnSpc>
            </a:pPr>
            <a:r>
              <a:rPr lang="zh-CN" altLang="en-US" sz="2400">
                <a:latin typeface="Trebuchet MS" pitchFamily="34" charset="0"/>
              </a:rPr>
              <a:t>     </a:t>
            </a:r>
            <a:r>
              <a:rPr lang="zh-CN" altLang="zh-CN" sz="2400">
                <a:latin typeface="Trebuchet MS" pitchFamily="34" charset="0"/>
              </a:rPr>
              <a:t>约束</a:t>
            </a:r>
            <a:r>
              <a:rPr lang="en-US" altLang="zh-CN" sz="2400">
                <a:latin typeface="Times New Roman" pitchFamily="18" charset="0"/>
              </a:rPr>
              <a:t>RBAC</a:t>
            </a:r>
            <a:r>
              <a:rPr lang="zh-CN" altLang="zh-CN" sz="2400">
                <a:latin typeface="Trebuchet MS" pitchFamily="34" charset="0"/>
              </a:rPr>
              <a:t>是在</a:t>
            </a:r>
            <a:r>
              <a:rPr lang="en-US" altLang="zh-CN" sz="2400">
                <a:latin typeface="Times New Roman" pitchFamily="18" charset="0"/>
              </a:rPr>
              <a:t>RBAC</a:t>
            </a:r>
            <a:r>
              <a:rPr lang="zh-CN" altLang="zh-CN" sz="2400">
                <a:latin typeface="Trebuchet MS" pitchFamily="34" charset="0"/>
              </a:rPr>
              <a:t>模型上增加了职责分离关系。 职责分离关系用于组织内实施的利益冲突策略，避免用户超出其当前职位所拥有的合理权限等级。该</a:t>
            </a:r>
            <a:r>
              <a:rPr lang="en-US" altLang="zh-CN" sz="2400">
                <a:latin typeface="Times New Roman" pitchFamily="18" charset="0"/>
              </a:rPr>
              <a:t>RBAC</a:t>
            </a:r>
            <a:r>
              <a:rPr lang="zh-CN" altLang="zh-CN" sz="2400">
                <a:latin typeface="Trebuchet MS" pitchFamily="34" charset="0"/>
              </a:rPr>
              <a:t>标准定义了静态和动态的职责分离。</a:t>
            </a:r>
            <a:endParaRPr lang="zh-CN" altLang="en-US" sz="2400">
              <a:latin typeface="Trebuchet MS" pitchFamily="34" charset="0"/>
            </a:endParaRPr>
          </a:p>
        </p:txBody>
      </p:sp>
      <p:pic>
        <p:nvPicPr>
          <p:cNvPr id="348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2625" y="3684588"/>
            <a:ext cx="4002088" cy="228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pic>
        <p:nvPicPr>
          <p:cNvPr id="3482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4375" y="1116013"/>
            <a:ext cx="3856038" cy="198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34823" name="TextBox 9"/>
          <p:cNvSpPr txBox="1">
            <a:spLocks noChangeArrowheads="1"/>
          </p:cNvSpPr>
          <p:nvPr/>
        </p:nvSpPr>
        <p:spPr bwMode="auto">
          <a:xfrm>
            <a:off x="5257800" y="3200400"/>
            <a:ext cx="22479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r>
              <a:rPr lang="zh-CN" altLang="en-US" b="1">
                <a:latin typeface="Trebuchet MS" pitchFamily="34" charset="0"/>
              </a:rPr>
              <a:t>职责关系的动态分离</a:t>
            </a:r>
          </a:p>
        </p:txBody>
      </p:sp>
      <p:sp>
        <p:nvSpPr>
          <p:cNvPr id="34824" name="TextBox 12"/>
          <p:cNvSpPr txBox="1">
            <a:spLocks noChangeArrowheads="1"/>
          </p:cNvSpPr>
          <p:nvPr/>
        </p:nvSpPr>
        <p:spPr bwMode="auto">
          <a:xfrm>
            <a:off x="5638800" y="5651500"/>
            <a:ext cx="2197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r>
              <a:rPr lang="zh-CN" altLang="en-US" b="1">
                <a:latin typeface="Trebuchet MS" pitchFamily="34" charset="0"/>
              </a:rPr>
              <a:t>静态职责分离</a:t>
            </a:r>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3" name="Text Box 4"/>
          <p:cNvSpPr txBox="1">
            <a:spLocks noChangeArrowheads="1"/>
          </p:cNvSpPr>
          <p:nvPr/>
        </p:nvSpPr>
        <p:spPr bwMode="auto">
          <a:xfrm>
            <a:off x="1768475" y="341313"/>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000">
                <a:latin typeface="Times New Roman" pitchFamily="18" charset="0"/>
              </a:rPr>
              <a:t>RBAC</a:t>
            </a:r>
            <a:r>
              <a:rPr lang="zh-CN" altLang="en-US" sz="4000">
                <a:latin typeface="Trebuchet MS" pitchFamily="34" charset="0"/>
              </a:rPr>
              <a:t>模型的特点</a:t>
            </a:r>
          </a:p>
        </p:txBody>
      </p:sp>
      <p:sp>
        <p:nvSpPr>
          <p:cNvPr id="35844" name="TextBox 5"/>
          <p:cNvSpPr txBox="1">
            <a:spLocks noChangeArrowheads="1"/>
          </p:cNvSpPr>
          <p:nvPr/>
        </p:nvSpPr>
        <p:spPr bwMode="auto">
          <a:xfrm>
            <a:off x="469900" y="1511300"/>
            <a:ext cx="7962900" cy="39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30000"/>
              </a:lnSpc>
              <a:buClr>
                <a:schemeClr val="accent1"/>
              </a:buClr>
              <a:buFont typeface="Wingdings" pitchFamily="2" charset="2"/>
              <a:buChar char="u"/>
            </a:pPr>
            <a:r>
              <a:rPr lang="en-US" altLang="zh-CN" sz="2400" dirty="0">
                <a:latin typeface="Times New Roman" pitchFamily="18" charset="0"/>
              </a:rPr>
              <a:t>  RBAC</a:t>
            </a:r>
            <a:r>
              <a:rPr lang="zh-CN" altLang="zh-CN" sz="2400" dirty="0">
                <a:latin typeface="Trebuchet MS" pitchFamily="34" charset="0"/>
              </a:rPr>
              <a:t>模型支持最小特权原则、责任分离原则，这些原则是任何组织的管理工作都需要的</a:t>
            </a:r>
            <a:endParaRPr lang="en-US" altLang="zh-CN" sz="2400" dirty="0">
              <a:latin typeface="Trebuchet MS" pitchFamily="34" charset="0"/>
            </a:endParaRPr>
          </a:p>
          <a:p>
            <a:pPr>
              <a:lnSpc>
                <a:spcPct val="130000"/>
              </a:lnSpc>
              <a:buClr>
                <a:schemeClr val="accent1"/>
              </a:buClr>
              <a:buFont typeface="Wingdings" pitchFamily="2" charset="2"/>
              <a:buChar char="u"/>
            </a:pPr>
            <a:r>
              <a:rPr lang="en-US" altLang="zh-CN" sz="2400" dirty="0">
                <a:latin typeface="Times New Roman" pitchFamily="18" charset="0"/>
              </a:rPr>
              <a:t>  RBAC</a:t>
            </a:r>
            <a:r>
              <a:rPr lang="zh-CN" altLang="zh-CN" sz="2400" dirty="0">
                <a:latin typeface="Trebuchet MS" pitchFamily="34" charset="0"/>
              </a:rPr>
              <a:t>模型支持数据抽象原则和继承概念。</a:t>
            </a:r>
            <a:r>
              <a:rPr lang="en-US" altLang="zh-CN" sz="2400" dirty="0">
                <a:latin typeface="Trebuchet MS" pitchFamily="34" charset="0"/>
              </a:rPr>
              <a:t> </a:t>
            </a:r>
          </a:p>
          <a:p>
            <a:pPr>
              <a:lnSpc>
                <a:spcPct val="130000"/>
              </a:lnSpc>
              <a:buClr>
                <a:schemeClr val="accent1"/>
              </a:buClr>
              <a:buFont typeface="Wingdings" pitchFamily="2" charset="2"/>
              <a:buChar char="u"/>
            </a:pPr>
            <a:r>
              <a:rPr lang="en-US" altLang="zh-CN" sz="2400" dirty="0">
                <a:latin typeface="Times New Roman" pitchFamily="18" charset="0"/>
              </a:rPr>
              <a:t>  RBAC</a:t>
            </a:r>
            <a:r>
              <a:rPr lang="zh-CN" altLang="zh-CN" sz="2400" dirty="0">
                <a:latin typeface="Trebuchet MS" pitchFamily="34" charset="0"/>
              </a:rPr>
              <a:t>模型仍属于访问控制类模型，本质是对访问矩阵模型的扩充，能够很好的解决系统中主体对客</a:t>
            </a:r>
            <a:r>
              <a:rPr lang="zh-CN" altLang="en-US" sz="2400" dirty="0">
                <a:latin typeface="Trebuchet MS" pitchFamily="34" charset="0"/>
              </a:rPr>
              <a:t>体</a:t>
            </a:r>
            <a:r>
              <a:rPr lang="zh-CN" altLang="zh-CN" sz="2400" dirty="0">
                <a:latin typeface="Trebuchet MS" pitchFamily="34" charset="0"/>
              </a:rPr>
              <a:t>的访问控制访问权力的分配与控制问题，但模型没有提供信息流控制机制，还不能完全满足信息系统的全部安全需求。</a:t>
            </a:r>
            <a:r>
              <a:rPr lang="en-US" altLang="zh-CN" sz="2400" dirty="0">
                <a:latin typeface="Trebuchet MS" pitchFamily="34" charset="0"/>
              </a:rPr>
              <a:t> </a:t>
            </a:r>
          </a:p>
          <a:p>
            <a:pPr>
              <a:lnSpc>
                <a:spcPct val="130000"/>
              </a:lnSpc>
              <a:buClr>
                <a:schemeClr val="accent1"/>
              </a:buClr>
              <a:buFont typeface="Wingdings" pitchFamily="2" charset="2"/>
              <a:buChar char="u"/>
            </a:pPr>
            <a:r>
              <a:rPr lang="en-US" altLang="zh-CN" sz="2400" dirty="0">
                <a:latin typeface="Times New Roman" pitchFamily="18" charset="0"/>
              </a:rPr>
              <a:t>  RBAC</a:t>
            </a:r>
            <a:r>
              <a:rPr lang="zh-CN" altLang="zh-CN" sz="2400" dirty="0">
                <a:latin typeface="Trebuchet MS" pitchFamily="34" charset="0"/>
              </a:rPr>
              <a:t>模型没有提供操作顺序控制机制。</a:t>
            </a:r>
            <a:endParaRPr lang="zh-CN" altLang="en-US" sz="2400" dirty="0">
              <a:latin typeface="Trebuchet MS" pitchFamily="34" charset="0"/>
            </a:endParaRPr>
          </a:p>
        </p:txBody>
      </p:sp>
    </p:spTree>
    <p:extLst>
      <p:ext uri="{BB962C8B-B14F-4D97-AF65-F5344CB8AC3E}">
        <p14:creationId xmlns:p14="http://schemas.microsoft.com/office/powerpoint/2010/main" val="4031956907"/>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3" name="Text Box 4"/>
          <p:cNvSpPr txBox="1">
            <a:spLocks noChangeArrowheads="1"/>
          </p:cNvSpPr>
          <p:nvPr/>
        </p:nvSpPr>
        <p:spPr bwMode="auto">
          <a:xfrm>
            <a:off x="1768475" y="341313"/>
            <a:ext cx="7210425" cy="55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latin typeface="Trebuchet MS" pitchFamily="34" charset="0"/>
              </a:rPr>
              <a:t>案例：银行的</a:t>
            </a:r>
            <a:r>
              <a:rPr lang="en-US" altLang="zh-CN" sz="4000" dirty="0">
                <a:latin typeface="Trebuchet MS" pitchFamily="34" charset="0"/>
              </a:rPr>
              <a:t>RBAC</a:t>
            </a:r>
            <a:r>
              <a:rPr lang="zh-CN" altLang="en-US" sz="4000" dirty="0">
                <a:latin typeface="Trebuchet MS" pitchFamily="34" charset="0"/>
              </a:rPr>
              <a:t>系统</a:t>
            </a:r>
          </a:p>
        </p:txBody>
      </p:sp>
      <p:sp>
        <p:nvSpPr>
          <p:cNvPr id="35844" name="TextBox 5"/>
          <p:cNvSpPr txBox="1">
            <a:spLocks noChangeArrowheads="1"/>
          </p:cNvSpPr>
          <p:nvPr/>
        </p:nvSpPr>
        <p:spPr bwMode="auto">
          <a:xfrm>
            <a:off x="592137" y="1216025"/>
            <a:ext cx="7408863" cy="3773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30000"/>
              </a:lnSpc>
              <a:buClr>
                <a:schemeClr val="accent1"/>
              </a:buClr>
              <a:buFont typeface="Wingdings" pitchFamily="2" charset="2"/>
              <a:buChar char="u"/>
            </a:pPr>
            <a:r>
              <a:rPr lang="en-US" altLang="zh-CN" sz="2000" dirty="0">
                <a:latin typeface="Times New Roman" pitchFamily="18" charset="0"/>
              </a:rPr>
              <a:t>   </a:t>
            </a:r>
            <a:r>
              <a:rPr lang="zh-CN" altLang="en-US" sz="2000" dirty="0">
                <a:latin typeface="Times New Roman" pitchFamily="18" charset="0"/>
              </a:rPr>
              <a:t>银行中的</a:t>
            </a:r>
            <a:r>
              <a:rPr lang="en-US" altLang="zh-CN" sz="2000" dirty="0">
                <a:latin typeface="Times New Roman" pitchFamily="18" charset="0"/>
              </a:rPr>
              <a:t>RBAC</a:t>
            </a:r>
            <a:r>
              <a:rPr lang="zh-CN" altLang="en-US" sz="2000" dirty="0">
                <a:latin typeface="Times New Roman" pitchFamily="18" charset="0"/>
              </a:rPr>
              <a:t>是系统级的，将访问权的确定划分为三个不同的管理单元，以获得更高的安全性。</a:t>
            </a:r>
            <a:endParaRPr lang="en-US" altLang="zh-CN" sz="2000" dirty="0">
              <a:latin typeface="Times New Roman" pitchFamily="18" charset="0"/>
            </a:endParaRPr>
          </a:p>
          <a:p>
            <a:pPr>
              <a:lnSpc>
                <a:spcPct val="130000"/>
              </a:lnSpc>
              <a:buClr>
                <a:schemeClr val="accent1"/>
              </a:buClr>
              <a:buFont typeface="Wingdings" pitchFamily="2" charset="2"/>
              <a:buChar char="u"/>
            </a:pPr>
            <a:r>
              <a:rPr lang="en-US" altLang="zh-CN" sz="2000" dirty="0">
                <a:latin typeface="Times New Roman" pitchFamily="18" charset="0"/>
              </a:rPr>
              <a:t>   </a:t>
            </a:r>
            <a:r>
              <a:rPr lang="zh-CN" altLang="en-US" sz="2000" dirty="0">
                <a:latin typeface="Times New Roman" pitchFamily="18" charset="0"/>
              </a:rPr>
              <a:t>银行中的角色是按照职位和工作职责相结合来定义的。因此，银行的角色结构导致开发基于职位的继承层次层次结构是一种自然的手段。在银行内部，每个部门的职位之间存在严格的偏序关系，反映出职责和权利的层次结构。例如，部门主管、项目组经理和职员等职位是按照降序排列的，当职位与工作职责结合起来时，就会产生如下表的访问权次序。</a:t>
            </a:r>
            <a:endParaRPr lang="en-US" altLang="zh-CN" sz="2000" dirty="0">
              <a:latin typeface="Times New Roman" pitchFamily="18" charset="0"/>
            </a:endParaRPr>
          </a:p>
          <a:p>
            <a:pPr>
              <a:lnSpc>
                <a:spcPct val="130000"/>
              </a:lnSpc>
              <a:buClr>
                <a:schemeClr val="accent1"/>
              </a:buClr>
              <a:buFont typeface="Wingdings" pitchFamily="2" charset="2"/>
              <a:buChar char="u"/>
            </a:pPr>
            <a:endParaRPr lang="zh-CN" altLang="en-US" sz="2400" dirty="0">
              <a:latin typeface="Trebuchet MS" pitchFamily="34" charset="0"/>
            </a:endParaRPr>
          </a:p>
        </p:txBody>
      </p:sp>
    </p:spTree>
    <p:extLst>
      <p:ext uri="{BB962C8B-B14F-4D97-AF65-F5344CB8AC3E}">
        <p14:creationId xmlns:p14="http://schemas.microsoft.com/office/powerpoint/2010/main" val="2708939307"/>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3" name="Text Box 4"/>
          <p:cNvSpPr txBox="1">
            <a:spLocks noChangeArrowheads="1"/>
          </p:cNvSpPr>
          <p:nvPr/>
        </p:nvSpPr>
        <p:spPr bwMode="auto">
          <a:xfrm>
            <a:off x="1768475" y="341313"/>
            <a:ext cx="7210425" cy="55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latin typeface="Trebuchet MS" pitchFamily="34" charset="0"/>
              </a:rPr>
              <a:t>案例：银行的</a:t>
            </a:r>
            <a:r>
              <a:rPr lang="en-US" altLang="zh-CN" sz="4000" dirty="0">
                <a:latin typeface="Trebuchet MS" pitchFamily="34" charset="0"/>
              </a:rPr>
              <a:t>RBAC</a:t>
            </a:r>
            <a:r>
              <a:rPr lang="zh-CN" altLang="en-US" sz="4000" dirty="0">
                <a:latin typeface="Trebuchet MS" pitchFamily="34" charset="0"/>
              </a:rPr>
              <a:t>系统</a:t>
            </a:r>
          </a:p>
        </p:txBody>
      </p:sp>
      <p:sp>
        <p:nvSpPr>
          <p:cNvPr id="35844" name="TextBox 5"/>
          <p:cNvSpPr txBox="1">
            <a:spLocks noChangeArrowheads="1"/>
          </p:cNvSpPr>
          <p:nvPr/>
        </p:nvSpPr>
        <p:spPr bwMode="auto">
          <a:xfrm>
            <a:off x="469900" y="1511300"/>
            <a:ext cx="7962900" cy="524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30000"/>
              </a:lnSpc>
              <a:buClr>
                <a:schemeClr val="accent1"/>
              </a:buClr>
              <a:buFont typeface="Wingdings" pitchFamily="2" charset="2"/>
              <a:buChar char="u"/>
            </a:pPr>
            <a:r>
              <a:rPr lang="en-US" altLang="zh-CN" sz="2400" dirty="0">
                <a:latin typeface="Times New Roman" pitchFamily="18" charset="0"/>
              </a:rPr>
              <a:t>  </a:t>
            </a:r>
            <a:endParaRPr lang="zh-CN" altLang="en-US" sz="2400" dirty="0">
              <a:latin typeface="Trebuchet MS"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391843058"/>
              </p:ext>
            </p:extLst>
          </p:nvPr>
        </p:nvGraphicFramePr>
        <p:xfrm>
          <a:off x="1424090" y="1511300"/>
          <a:ext cx="6841134" cy="3818924"/>
        </p:xfrm>
        <a:graphic>
          <a:graphicData uri="http://schemas.openxmlformats.org/drawingml/2006/table">
            <a:tbl>
              <a:tblPr>
                <a:tableStyleId>{5C22544A-7EE6-4342-B048-85BDC9FD1C3A}</a:tableStyleId>
              </a:tblPr>
              <a:tblGrid>
                <a:gridCol w="1259748">
                  <a:extLst>
                    <a:ext uri="{9D8B030D-6E8A-4147-A177-3AD203B41FA5}">
                      <a16:colId xmlns:a16="http://schemas.microsoft.com/office/drawing/2014/main" val="20000"/>
                    </a:ext>
                  </a:extLst>
                </a:gridCol>
                <a:gridCol w="1802142">
                  <a:extLst>
                    <a:ext uri="{9D8B030D-6E8A-4147-A177-3AD203B41FA5}">
                      <a16:colId xmlns:a16="http://schemas.microsoft.com/office/drawing/2014/main" val="20001"/>
                    </a:ext>
                  </a:extLst>
                </a:gridCol>
                <a:gridCol w="1259748">
                  <a:extLst>
                    <a:ext uri="{9D8B030D-6E8A-4147-A177-3AD203B41FA5}">
                      <a16:colId xmlns:a16="http://schemas.microsoft.com/office/drawing/2014/main" val="20002"/>
                    </a:ext>
                  </a:extLst>
                </a:gridCol>
                <a:gridCol w="1259748">
                  <a:extLst>
                    <a:ext uri="{9D8B030D-6E8A-4147-A177-3AD203B41FA5}">
                      <a16:colId xmlns:a16="http://schemas.microsoft.com/office/drawing/2014/main" val="20003"/>
                    </a:ext>
                  </a:extLst>
                </a:gridCol>
                <a:gridCol w="1259748">
                  <a:extLst>
                    <a:ext uri="{9D8B030D-6E8A-4147-A177-3AD203B41FA5}">
                      <a16:colId xmlns:a16="http://schemas.microsoft.com/office/drawing/2014/main" val="20004"/>
                    </a:ext>
                  </a:extLst>
                </a:gridCol>
              </a:tblGrid>
              <a:tr h="239703">
                <a:tc gridSpan="5">
                  <a:txBody>
                    <a:bodyPr/>
                    <a:lstStyle/>
                    <a:p>
                      <a:pPr algn="l" fontAlgn="ctr"/>
                      <a:r>
                        <a:rPr lang="zh-CN" altLang="en-US" sz="1100" u="none" strike="noStrike" dirty="0">
                          <a:effectLst/>
                        </a:rPr>
                        <a:t>  银行业的职责与角色实例</a:t>
                      </a:r>
                      <a:endParaRPr lang="zh-CN" altLang="en-US" sz="1100" b="0" i="0" u="none" strike="noStrike" dirty="0">
                        <a:solidFill>
                          <a:srgbClr val="000000"/>
                        </a:solidFill>
                        <a:effectLst/>
                        <a:latin typeface="宋体"/>
                      </a:endParaRPr>
                    </a:p>
                  </a:txBody>
                  <a:tcPr marL="9525" marR="9525" marT="9525" marB="0" anchor="ct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239703">
                <a:tc>
                  <a:txBody>
                    <a:bodyPr/>
                    <a:lstStyle/>
                    <a:p>
                      <a:pPr algn="l" fontAlgn="ctr"/>
                      <a:r>
                        <a:rPr lang="zh-CN" altLang="en-US" sz="1100" u="none" strike="noStrike" dirty="0">
                          <a:effectLst/>
                        </a:rPr>
                        <a:t>角色</a:t>
                      </a:r>
                      <a:endParaRPr lang="zh-CN" altLang="en-US" sz="1100" b="0" i="0" u="none" strike="noStrike" dirty="0">
                        <a:solidFill>
                          <a:srgbClr val="000000"/>
                        </a:solidFill>
                        <a:effectLst/>
                        <a:latin typeface="宋体"/>
                      </a:endParaRPr>
                    </a:p>
                  </a:txBody>
                  <a:tcPr marL="9525" marR="9525" marT="9525" marB="0" anchor="ctr"/>
                </a:tc>
                <a:tc>
                  <a:txBody>
                    <a:bodyPr/>
                    <a:lstStyle/>
                    <a:p>
                      <a:pPr algn="l" fontAlgn="ctr"/>
                      <a:r>
                        <a:rPr lang="zh-CN" altLang="en-US" sz="1100" u="none" strike="noStrike" dirty="0">
                          <a:effectLst/>
                        </a:rPr>
                        <a:t>职责</a:t>
                      </a:r>
                      <a:endParaRPr lang="zh-CN" altLang="en-US" sz="1100" b="0" i="0" u="none" strike="noStrike" dirty="0">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职位</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endParaRPr lang="zh-CN" altLang="en-US" sz="1100" b="0" i="0" u="none" strike="noStrike">
                        <a:solidFill>
                          <a:srgbClr val="000000"/>
                        </a:solidFill>
                        <a:effectLst/>
                        <a:latin typeface="宋体"/>
                      </a:endParaRPr>
                    </a:p>
                  </a:txBody>
                  <a:tcPr marL="9525" marR="9525" marT="9525" marB="0" anchor="ctr"/>
                </a:tc>
                <a:tc>
                  <a:txBody>
                    <a:bodyPr/>
                    <a:lstStyle/>
                    <a:p>
                      <a:pPr algn="l" fontAlgn="ctr"/>
                      <a:endParaRPr lang="zh-CN" altLang="en-US"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01"/>
                  </a:ext>
                </a:extLst>
              </a:tr>
              <a:tr h="239703">
                <a:tc>
                  <a:txBody>
                    <a:bodyPr/>
                    <a:lstStyle/>
                    <a:p>
                      <a:pPr algn="l" fontAlgn="ctr"/>
                      <a:r>
                        <a:rPr lang="arn-CL" sz="1100" u="none" strike="noStrike" dirty="0">
                          <a:effectLst/>
                        </a:rPr>
                        <a:t>A</a:t>
                      </a:r>
                      <a:endParaRPr lang="arn-CL" sz="1100" b="0" i="0" u="none" strike="noStrike" dirty="0">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金融分析师</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dirty="0">
                          <a:effectLst/>
                        </a:rPr>
                        <a:t>职员</a:t>
                      </a:r>
                      <a:endParaRPr lang="zh-CN" altLang="en-US" sz="1100" b="0" i="0" u="none" strike="noStrike" dirty="0">
                        <a:solidFill>
                          <a:srgbClr val="000000"/>
                        </a:solidFill>
                        <a:effectLst/>
                        <a:latin typeface="宋体"/>
                      </a:endParaRPr>
                    </a:p>
                  </a:txBody>
                  <a:tcPr marL="9525" marR="9525" marT="9525" marB="0" anchor="ctr"/>
                </a:tc>
                <a:tc>
                  <a:txBody>
                    <a:bodyPr/>
                    <a:lstStyle/>
                    <a:p>
                      <a:pPr algn="l" fontAlgn="ctr"/>
                      <a:endParaRPr lang="zh-CN" altLang="en-US" sz="1100" b="0" i="0" u="none" strike="noStrike">
                        <a:solidFill>
                          <a:srgbClr val="000000"/>
                        </a:solidFill>
                        <a:effectLst/>
                        <a:latin typeface="宋体"/>
                      </a:endParaRPr>
                    </a:p>
                  </a:txBody>
                  <a:tcPr marL="9525" marR="9525" marT="9525" marB="0" anchor="ctr"/>
                </a:tc>
                <a:tc>
                  <a:txBody>
                    <a:bodyPr/>
                    <a:lstStyle/>
                    <a:p>
                      <a:pPr algn="l" fontAlgn="ctr"/>
                      <a:endParaRPr lang="zh-CN" altLang="en-US"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02"/>
                  </a:ext>
                </a:extLst>
              </a:tr>
              <a:tr h="239703">
                <a:tc>
                  <a:txBody>
                    <a:bodyPr/>
                    <a:lstStyle/>
                    <a:p>
                      <a:pPr algn="l" fontAlgn="ctr"/>
                      <a:r>
                        <a:rPr lang="arn-CL" sz="1100" u="none" strike="noStrike">
                          <a:effectLst/>
                        </a:rPr>
                        <a:t>B</a:t>
                      </a:r>
                      <a:endParaRPr lang="arn-CL"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金融分析师</a:t>
                      </a:r>
                      <a:endParaRPr lang="zh-CN" altLang="en-US" sz="1100" b="0" i="0" u="none" strike="noStrike">
                        <a:solidFill>
                          <a:srgbClr val="000000"/>
                        </a:solidFill>
                        <a:effectLst/>
                        <a:latin typeface="宋体"/>
                      </a:endParaRPr>
                    </a:p>
                  </a:txBody>
                  <a:tcPr marL="9525" marR="9525" marT="9525" marB="0" anchor="ctr"/>
                </a:tc>
                <a:tc gridSpan="2">
                  <a:txBody>
                    <a:bodyPr/>
                    <a:lstStyle/>
                    <a:p>
                      <a:pPr algn="l" fontAlgn="ctr"/>
                      <a:r>
                        <a:rPr lang="zh-CN" altLang="en-US" sz="1100" u="none" strike="noStrike">
                          <a:effectLst/>
                        </a:rPr>
                        <a:t>项目组经理</a:t>
                      </a:r>
                      <a:endParaRPr lang="zh-CN" altLang="en-US" sz="1100" b="0" i="0" u="none" strike="noStrike">
                        <a:solidFill>
                          <a:srgbClr val="000000"/>
                        </a:solidFill>
                        <a:effectLst/>
                        <a:latin typeface="宋体"/>
                      </a:endParaRPr>
                    </a:p>
                  </a:txBody>
                  <a:tcPr marL="9525" marR="9525" marT="9525" marB="0" anchor="ctr"/>
                </a:tc>
                <a:tc hMerge="1">
                  <a:txBody>
                    <a:bodyPr/>
                    <a:lstStyle/>
                    <a:p>
                      <a:endParaRPr lang="zh-CN" altLang="en-US"/>
                    </a:p>
                  </a:txBody>
                  <a:tcPr/>
                </a:tc>
                <a:tc>
                  <a:txBody>
                    <a:bodyPr/>
                    <a:lstStyle/>
                    <a:p>
                      <a:pPr algn="l" fontAlgn="ctr"/>
                      <a:endParaRPr lang="zh-CN" altLang="en-US"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03"/>
                  </a:ext>
                </a:extLst>
              </a:tr>
              <a:tr h="239703">
                <a:tc>
                  <a:txBody>
                    <a:bodyPr/>
                    <a:lstStyle/>
                    <a:p>
                      <a:pPr algn="l" fontAlgn="ctr"/>
                      <a:r>
                        <a:rPr lang="arn-CL" sz="1100" u="none" strike="noStrike">
                          <a:effectLst/>
                        </a:rPr>
                        <a:t>C</a:t>
                      </a:r>
                      <a:endParaRPr lang="arn-CL"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金融分析师</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部门主管</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endParaRPr lang="zh-CN" altLang="en-US" sz="1100" b="0" i="0" u="none" strike="noStrike">
                        <a:solidFill>
                          <a:srgbClr val="000000"/>
                        </a:solidFill>
                        <a:effectLst/>
                        <a:latin typeface="宋体"/>
                      </a:endParaRPr>
                    </a:p>
                  </a:txBody>
                  <a:tcPr marL="9525" marR="9525" marT="9525" marB="0" anchor="ctr"/>
                </a:tc>
                <a:tc>
                  <a:txBody>
                    <a:bodyPr/>
                    <a:lstStyle/>
                    <a:p>
                      <a:pPr algn="l" fontAlgn="ctr"/>
                      <a:endParaRPr lang="zh-CN" altLang="en-US" sz="1100" b="0" i="0" u="none" strike="noStrike" dirty="0">
                        <a:solidFill>
                          <a:srgbClr val="000000"/>
                        </a:solidFill>
                        <a:effectLst/>
                        <a:latin typeface="宋体"/>
                      </a:endParaRPr>
                    </a:p>
                  </a:txBody>
                  <a:tcPr marL="9525" marR="9525" marT="9525" marB="0" anchor="ctr"/>
                </a:tc>
                <a:extLst>
                  <a:ext uri="{0D108BD9-81ED-4DB2-BD59-A6C34878D82A}">
                    <a16:rowId xmlns:a16="http://schemas.microsoft.com/office/drawing/2014/main" val="10004"/>
                  </a:ext>
                </a:extLst>
              </a:tr>
              <a:tr h="239703">
                <a:tc>
                  <a:txBody>
                    <a:bodyPr/>
                    <a:lstStyle/>
                    <a:p>
                      <a:pPr algn="l" fontAlgn="ctr"/>
                      <a:r>
                        <a:rPr lang="arn-CL" sz="1100" u="none" strike="noStrike">
                          <a:effectLst/>
                        </a:rPr>
                        <a:t>D</a:t>
                      </a:r>
                      <a:endParaRPr lang="arn-CL"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dirty="0">
                          <a:effectLst/>
                        </a:rPr>
                        <a:t>金融分析师</a:t>
                      </a:r>
                      <a:endParaRPr lang="zh-CN" altLang="en-US" sz="1100" b="0" i="0" u="none" strike="noStrike" dirty="0">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低级</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endParaRPr lang="zh-CN" altLang="en-US" sz="1100" b="0" i="0" u="none" strike="noStrike">
                        <a:solidFill>
                          <a:srgbClr val="000000"/>
                        </a:solidFill>
                        <a:effectLst/>
                        <a:latin typeface="宋体"/>
                      </a:endParaRPr>
                    </a:p>
                  </a:txBody>
                  <a:tcPr marL="9525" marR="9525" marT="9525" marB="0" anchor="ctr"/>
                </a:tc>
                <a:tc>
                  <a:txBody>
                    <a:bodyPr/>
                    <a:lstStyle/>
                    <a:p>
                      <a:pPr algn="l" fontAlgn="ctr"/>
                      <a:endParaRPr lang="zh-CN" altLang="en-US"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05"/>
                  </a:ext>
                </a:extLst>
              </a:tr>
              <a:tr h="239703">
                <a:tc>
                  <a:txBody>
                    <a:bodyPr/>
                    <a:lstStyle/>
                    <a:p>
                      <a:pPr algn="l" fontAlgn="ctr"/>
                      <a:r>
                        <a:rPr lang="arn-CL" sz="1100" u="none" strike="noStrike">
                          <a:effectLst/>
                        </a:rPr>
                        <a:t>E</a:t>
                      </a:r>
                      <a:endParaRPr lang="arn-CL"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dirty="0">
                          <a:effectLst/>
                        </a:rPr>
                        <a:t>金融分析师</a:t>
                      </a:r>
                      <a:endParaRPr lang="zh-CN" altLang="en-US" sz="1100" b="0" i="0" u="none" strike="noStrike" dirty="0">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高级</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endParaRPr lang="zh-CN" altLang="en-US" sz="1100" b="0" i="0" u="none" strike="noStrike">
                        <a:solidFill>
                          <a:srgbClr val="000000"/>
                        </a:solidFill>
                        <a:effectLst/>
                        <a:latin typeface="宋体"/>
                      </a:endParaRPr>
                    </a:p>
                  </a:txBody>
                  <a:tcPr marL="9525" marR="9525" marT="9525" marB="0" anchor="ctr"/>
                </a:tc>
                <a:tc>
                  <a:txBody>
                    <a:bodyPr/>
                    <a:lstStyle/>
                    <a:p>
                      <a:pPr algn="l" fontAlgn="ctr"/>
                      <a:endParaRPr lang="zh-CN" altLang="en-US"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06"/>
                  </a:ext>
                </a:extLst>
              </a:tr>
              <a:tr h="942488">
                <a:tc>
                  <a:txBody>
                    <a:bodyPr/>
                    <a:lstStyle/>
                    <a:p>
                      <a:pPr algn="l" fontAlgn="ctr"/>
                      <a:r>
                        <a:rPr lang="arn-CL" sz="1100" u="none" strike="noStrike">
                          <a:effectLst/>
                        </a:rPr>
                        <a:t>F</a:t>
                      </a:r>
                      <a:endParaRPr lang="arn-CL"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金融分析师</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专家</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endParaRPr lang="zh-CN" altLang="en-US" sz="1100" b="0" i="0" u="none" strike="noStrike">
                        <a:solidFill>
                          <a:srgbClr val="000000"/>
                        </a:solidFill>
                        <a:effectLst/>
                        <a:latin typeface="宋体"/>
                      </a:endParaRPr>
                    </a:p>
                  </a:txBody>
                  <a:tcPr marL="9525" marR="9525" marT="9525" marB="0" anchor="ctr"/>
                </a:tc>
                <a:tc>
                  <a:txBody>
                    <a:bodyPr/>
                    <a:lstStyle/>
                    <a:p>
                      <a:pPr algn="l" fontAlgn="ctr"/>
                      <a:endParaRPr lang="zh-CN" altLang="en-US"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07"/>
                  </a:ext>
                </a:extLst>
              </a:tr>
              <a:tr h="239703">
                <a:tc>
                  <a:txBody>
                    <a:bodyPr/>
                    <a:lstStyle/>
                    <a:p>
                      <a:pPr algn="l" fontAlgn="ctr"/>
                      <a:r>
                        <a:rPr lang="arn-CL" sz="1100" u="none" strike="noStrike">
                          <a:effectLst/>
                        </a:rPr>
                        <a:t>G</a:t>
                      </a:r>
                      <a:endParaRPr lang="arn-CL"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金融分析师</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助理</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endParaRPr lang="zh-CN" altLang="en-US" sz="1100" b="0" i="0" u="none" strike="noStrike">
                        <a:solidFill>
                          <a:srgbClr val="000000"/>
                        </a:solidFill>
                        <a:effectLst/>
                        <a:latin typeface="宋体"/>
                      </a:endParaRPr>
                    </a:p>
                  </a:txBody>
                  <a:tcPr marL="9525" marR="9525" marT="9525" marB="0" anchor="ctr"/>
                </a:tc>
                <a:tc>
                  <a:txBody>
                    <a:bodyPr/>
                    <a:lstStyle/>
                    <a:p>
                      <a:pPr algn="l" fontAlgn="ctr"/>
                      <a:endParaRPr lang="zh-CN" altLang="en-US"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08"/>
                  </a:ext>
                </a:extLst>
              </a:tr>
              <a:tr h="239703">
                <a:tc>
                  <a:txBody>
                    <a:bodyPr/>
                    <a:lstStyle/>
                    <a:p>
                      <a:pPr algn="l" fontAlgn="ctr"/>
                      <a:r>
                        <a:rPr lang="en-US" altLang="zh-CN" sz="1100" u="none" strike="noStrike">
                          <a:effectLst/>
                        </a:rPr>
                        <a:t>…</a:t>
                      </a:r>
                      <a:endParaRPr lang="en-US" altLang="zh-CN" sz="1100" b="0" i="0" u="none" strike="noStrike">
                        <a:solidFill>
                          <a:srgbClr val="000000"/>
                        </a:solidFill>
                        <a:effectLst/>
                        <a:latin typeface="宋体"/>
                      </a:endParaRPr>
                    </a:p>
                  </a:txBody>
                  <a:tcPr marL="9525" marR="9525" marT="9525" marB="0" anchor="ctr"/>
                </a:tc>
                <a:tc>
                  <a:txBody>
                    <a:bodyPr/>
                    <a:lstStyle/>
                    <a:p>
                      <a:pPr algn="l" fontAlgn="ctr"/>
                      <a:endParaRPr lang="zh-CN" altLang="en-US" sz="1100" b="0" i="0" u="none" strike="noStrike">
                        <a:solidFill>
                          <a:srgbClr val="000000"/>
                        </a:solidFill>
                        <a:effectLst/>
                        <a:latin typeface="宋体"/>
                      </a:endParaRPr>
                    </a:p>
                  </a:txBody>
                  <a:tcPr marL="9525" marR="9525" marT="9525" marB="0" anchor="ctr"/>
                </a:tc>
                <a:tc>
                  <a:txBody>
                    <a:bodyPr/>
                    <a:lstStyle/>
                    <a:p>
                      <a:pPr algn="l" fontAlgn="ctr"/>
                      <a:endParaRPr lang="zh-CN" altLang="en-US" sz="1100" b="0" i="0" u="none" strike="noStrike">
                        <a:solidFill>
                          <a:srgbClr val="000000"/>
                        </a:solidFill>
                        <a:effectLst/>
                        <a:latin typeface="宋体"/>
                      </a:endParaRPr>
                    </a:p>
                  </a:txBody>
                  <a:tcPr marL="9525" marR="9525" marT="9525" marB="0" anchor="ctr"/>
                </a:tc>
                <a:tc>
                  <a:txBody>
                    <a:bodyPr/>
                    <a:lstStyle/>
                    <a:p>
                      <a:pPr algn="l" fontAlgn="ctr"/>
                      <a:endParaRPr lang="zh-CN" altLang="en-US" sz="1100" b="0" i="0" u="none" strike="noStrike">
                        <a:solidFill>
                          <a:srgbClr val="000000"/>
                        </a:solidFill>
                        <a:effectLst/>
                        <a:latin typeface="宋体"/>
                      </a:endParaRPr>
                    </a:p>
                  </a:txBody>
                  <a:tcPr marL="9525" marR="9525" marT="9525" marB="0" anchor="ctr"/>
                </a:tc>
                <a:tc>
                  <a:txBody>
                    <a:bodyPr/>
                    <a:lstStyle/>
                    <a:p>
                      <a:pPr algn="l" fontAlgn="ctr"/>
                      <a:endParaRPr lang="zh-CN" altLang="en-US"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09"/>
                  </a:ext>
                </a:extLst>
              </a:tr>
              <a:tr h="239703">
                <a:tc>
                  <a:txBody>
                    <a:bodyPr/>
                    <a:lstStyle/>
                    <a:p>
                      <a:pPr algn="l" fontAlgn="ctr"/>
                      <a:r>
                        <a:rPr lang="arn-CL" sz="1100" u="none" strike="noStrike">
                          <a:effectLst/>
                        </a:rPr>
                        <a:t>X</a:t>
                      </a:r>
                      <a:endParaRPr lang="arn-CL"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股票技师</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职员</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endParaRPr lang="zh-CN" altLang="en-US" sz="1100" b="0" i="0" u="none" strike="noStrike">
                        <a:solidFill>
                          <a:srgbClr val="000000"/>
                        </a:solidFill>
                        <a:effectLst/>
                        <a:latin typeface="宋体"/>
                      </a:endParaRPr>
                    </a:p>
                  </a:txBody>
                  <a:tcPr marL="9525" marR="9525" marT="9525" marB="0" anchor="ctr"/>
                </a:tc>
                <a:tc>
                  <a:txBody>
                    <a:bodyPr/>
                    <a:lstStyle/>
                    <a:p>
                      <a:pPr algn="l" fontAlgn="ctr"/>
                      <a:endParaRPr lang="zh-CN" altLang="en-US"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10"/>
                  </a:ext>
                </a:extLst>
              </a:tr>
              <a:tr h="239703">
                <a:tc>
                  <a:txBody>
                    <a:bodyPr/>
                    <a:lstStyle/>
                    <a:p>
                      <a:pPr algn="l" fontAlgn="ctr"/>
                      <a:r>
                        <a:rPr lang="arn-CL" sz="1100" u="none" strike="noStrike">
                          <a:effectLst/>
                        </a:rPr>
                        <a:t>Y</a:t>
                      </a:r>
                      <a:endParaRPr lang="arn-CL"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电子商务支持</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低级</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endParaRPr lang="zh-CN" altLang="en-US" sz="1100" b="0" i="0" u="none" strike="noStrike">
                        <a:solidFill>
                          <a:srgbClr val="000000"/>
                        </a:solidFill>
                        <a:effectLst/>
                        <a:latin typeface="宋体"/>
                      </a:endParaRPr>
                    </a:p>
                  </a:txBody>
                  <a:tcPr marL="9525" marR="9525" marT="9525" marB="0" anchor="ctr"/>
                </a:tc>
                <a:tc>
                  <a:txBody>
                    <a:bodyPr/>
                    <a:lstStyle/>
                    <a:p>
                      <a:pPr algn="l" fontAlgn="ctr"/>
                      <a:endParaRPr lang="zh-CN" altLang="en-US"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11"/>
                  </a:ext>
                </a:extLst>
              </a:tr>
              <a:tr h="239703">
                <a:tc>
                  <a:txBody>
                    <a:bodyPr/>
                    <a:lstStyle/>
                    <a:p>
                      <a:pPr algn="l" fontAlgn="ctr"/>
                      <a:r>
                        <a:rPr lang="arn-CL" sz="1100" u="none" strike="noStrike">
                          <a:effectLst/>
                        </a:rPr>
                        <a:t>Z</a:t>
                      </a:r>
                      <a:endParaRPr lang="arn-CL"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银行业务</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r>
                        <a:rPr lang="zh-CN" altLang="en-US" sz="1100" u="none" strike="noStrike">
                          <a:effectLst/>
                        </a:rPr>
                        <a:t>部门主管</a:t>
                      </a:r>
                      <a:endParaRPr lang="zh-CN" altLang="en-US" sz="1100" b="0" i="0" u="none" strike="noStrike">
                        <a:solidFill>
                          <a:srgbClr val="000000"/>
                        </a:solidFill>
                        <a:effectLst/>
                        <a:latin typeface="宋体"/>
                      </a:endParaRPr>
                    </a:p>
                  </a:txBody>
                  <a:tcPr marL="9525" marR="9525" marT="9525" marB="0" anchor="ctr"/>
                </a:tc>
                <a:tc>
                  <a:txBody>
                    <a:bodyPr/>
                    <a:lstStyle/>
                    <a:p>
                      <a:pPr algn="l" fontAlgn="ctr"/>
                      <a:endParaRPr lang="zh-CN" altLang="en-US" sz="1100" b="0" i="0" u="none" strike="noStrike">
                        <a:solidFill>
                          <a:srgbClr val="000000"/>
                        </a:solidFill>
                        <a:effectLst/>
                        <a:latin typeface="宋体"/>
                      </a:endParaRPr>
                    </a:p>
                  </a:txBody>
                  <a:tcPr marL="9525" marR="9525" marT="9525" marB="0" anchor="ctr"/>
                </a:tc>
                <a:tc>
                  <a:txBody>
                    <a:bodyPr/>
                    <a:lstStyle/>
                    <a:p>
                      <a:pPr algn="l" fontAlgn="ctr"/>
                      <a:endParaRPr lang="zh-CN" altLang="en-US" sz="1100" b="0" i="0" u="none" strike="noStrike" dirty="0">
                        <a:solidFill>
                          <a:srgbClr val="000000"/>
                        </a:solidFill>
                        <a:effectLst/>
                        <a:latin typeface="宋体"/>
                      </a:endParaRPr>
                    </a:p>
                  </a:txBody>
                  <a:tcPr marL="9525" marR="9525" marT="9525" marB="0" anchor="ct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697576075"/>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3" name="Text Box 4"/>
          <p:cNvSpPr txBox="1">
            <a:spLocks noChangeArrowheads="1"/>
          </p:cNvSpPr>
          <p:nvPr/>
        </p:nvSpPr>
        <p:spPr bwMode="auto">
          <a:xfrm>
            <a:off x="1768475" y="341313"/>
            <a:ext cx="7210425" cy="55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latin typeface="Trebuchet MS" pitchFamily="34" charset="0"/>
              </a:rPr>
              <a:t>案例：银行的</a:t>
            </a:r>
            <a:r>
              <a:rPr lang="en-US" altLang="zh-CN" sz="4000" dirty="0">
                <a:latin typeface="Trebuchet MS" pitchFamily="34" charset="0"/>
              </a:rPr>
              <a:t>RBAC</a:t>
            </a:r>
            <a:r>
              <a:rPr lang="zh-CN" altLang="en-US" sz="4000" dirty="0">
                <a:latin typeface="Trebuchet MS" pitchFamily="34" charset="0"/>
              </a:rPr>
              <a:t>系统</a:t>
            </a:r>
          </a:p>
        </p:txBody>
      </p:sp>
      <p:sp>
        <p:nvSpPr>
          <p:cNvPr id="35844" name="TextBox 5"/>
          <p:cNvSpPr txBox="1">
            <a:spLocks noChangeArrowheads="1"/>
          </p:cNvSpPr>
          <p:nvPr/>
        </p:nvSpPr>
        <p:spPr bwMode="auto">
          <a:xfrm>
            <a:off x="592137" y="977900"/>
            <a:ext cx="7408863" cy="2613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30000"/>
              </a:lnSpc>
              <a:buClr>
                <a:schemeClr val="accent1"/>
              </a:buClr>
              <a:buFont typeface="Wingdings" pitchFamily="2" charset="2"/>
              <a:buChar char="u"/>
            </a:pPr>
            <a:r>
              <a:rPr lang="zh-CN" altLang="en-US" sz="1800" dirty="0">
                <a:latin typeface="Trebuchet MS" pitchFamily="34" charset="0"/>
              </a:rPr>
              <a:t>当职位与工作职责结合时，就会产生如下的访问权次序。因此，金融分析师（项目经理角色）（角色</a:t>
            </a:r>
            <a:r>
              <a:rPr lang="en-US" altLang="zh-CN" sz="1800" dirty="0">
                <a:latin typeface="Trebuchet MS" pitchFamily="34" charset="0"/>
              </a:rPr>
              <a:t>B</a:t>
            </a:r>
            <a:r>
              <a:rPr lang="zh-CN" altLang="en-US" sz="1800" dirty="0">
                <a:latin typeface="Trebuchet MS" pitchFamily="34" charset="0"/>
              </a:rPr>
              <a:t>）比金融分析师（职员角色）（角色</a:t>
            </a:r>
            <a:r>
              <a:rPr lang="en-US" altLang="zh-CN" sz="1800" dirty="0">
                <a:latin typeface="Trebuchet MS" pitchFamily="34" charset="0"/>
              </a:rPr>
              <a:t>A</a:t>
            </a:r>
            <a:r>
              <a:rPr lang="zh-CN" altLang="en-US" sz="1800" dirty="0">
                <a:latin typeface="Trebuchet MS" pitchFamily="34" charset="0"/>
              </a:rPr>
              <a:t>）有更多的访问权，该表说明。在三个应用中，角色</a:t>
            </a:r>
            <a:r>
              <a:rPr lang="en-US" altLang="zh-CN" sz="1800" dirty="0">
                <a:latin typeface="Trebuchet MS" pitchFamily="34" charset="0"/>
              </a:rPr>
              <a:t>B</a:t>
            </a:r>
            <a:r>
              <a:rPr lang="zh-CN" altLang="en-US" sz="1800" dirty="0">
                <a:latin typeface="Trebuchet MS" pitchFamily="34" charset="0"/>
              </a:rPr>
              <a:t>比角色</a:t>
            </a:r>
            <a:r>
              <a:rPr lang="en-US" altLang="zh-CN" sz="1800" dirty="0">
                <a:latin typeface="Trebuchet MS" pitchFamily="34" charset="0"/>
              </a:rPr>
              <a:t>A</a:t>
            </a:r>
            <a:r>
              <a:rPr lang="zh-CN" altLang="en-US" sz="1800" dirty="0">
                <a:latin typeface="Trebuchet MS" pitchFamily="34" charset="0"/>
              </a:rPr>
              <a:t>具有相同的或更多的访问权，并且还具有第四个应用的访问权。另一方面，因为银行业务、项目组经理和金融分析师、职员工作在不同的职责范围，所以他们之间没有层次关系。因此，可以定义角色层次如下：如果一个角色比另一个角色职位高且二者职责相同，则前者比后者级别高。</a:t>
            </a:r>
          </a:p>
        </p:txBody>
      </p:sp>
      <p:graphicFrame>
        <p:nvGraphicFramePr>
          <p:cNvPr id="2" name="表格 1"/>
          <p:cNvGraphicFramePr>
            <a:graphicFrameLocks noGrp="1"/>
          </p:cNvGraphicFramePr>
          <p:nvPr>
            <p:extLst>
              <p:ext uri="{D42A27DB-BD31-4B8C-83A1-F6EECF244321}">
                <p14:modId xmlns:p14="http://schemas.microsoft.com/office/powerpoint/2010/main" val="2380201034"/>
              </p:ext>
            </p:extLst>
          </p:nvPr>
        </p:nvGraphicFramePr>
        <p:xfrm>
          <a:off x="777080" y="3743323"/>
          <a:ext cx="4486276" cy="2428875"/>
        </p:xfrm>
        <a:graphic>
          <a:graphicData uri="http://schemas.openxmlformats.org/drawingml/2006/table">
            <a:tbl>
              <a:tblPr>
                <a:tableStyleId>{5C22544A-7EE6-4342-B048-85BDC9FD1C3A}</a:tableStyleId>
              </a:tblPr>
              <a:tblGrid>
                <a:gridCol w="1144080">
                  <a:extLst>
                    <a:ext uri="{9D8B030D-6E8A-4147-A177-3AD203B41FA5}">
                      <a16:colId xmlns:a16="http://schemas.microsoft.com/office/drawing/2014/main" val="20000"/>
                    </a:ext>
                  </a:extLst>
                </a:gridCol>
                <a:gridCol w="1795570">
                  <a:extLst>
                    <a:ext uri="{9D8B030D-6E8A-4147-A177-3AD203B41FA5}">
                      <a16:colId xmlns:a16="http://schemas.microsoft.com/office/drawing/2014/main" val="20001"/>
                    </a:ext>
                  </a:extLst>
                </a:gridCol>
                <a:gridCol w="1546626">
                  <a:extLst>
                    <a:ext uri="{9D8B030D-6E8A-4147-A177-3AD203B41FA5}">
                      <a16:colId xmlns:a16="http://schemas.microsoft.com/office/drawing/2014/main" val="20002"/>
                    </a:ext>
                  </a:extLst>
                </a:gridCol>
              </a:tblGrid>
              <a:tr h="171450">
                <a:tc gridSpan="3">
                  <a:txBody>
                    <a:bodyPr/>
                    <a:lstStyle/>
                    <a:p>
                      <a:pPr algn="ctr" fontAlgn="ctr"/>
                      <a:r>
                        <a:rPr lang="zh-CN" altLang="en-US" sz="1100" u="none" strike="noStrike" dirty="0">
                          <a:effectLst/>
                        </a:rPr>
                        <a:t>许可分配</a:t>
                      </a:r>
                      <a:endParaRPr lang="zh-CN" altLang="en-US" sz="1100" b="0" i="0" u="none" strike="noStrike" dirty="0">
                        <a:solidFill>
                          <a:srgbClr val="000000"/>
                        </a:solidFill>
                        <a:effectLst/>
                        <a:latin typeface="宋体"/>
                      </a:endParaRPr>
                    </a:p>
                  </a:txBody>
                  <a:tcPr marL="9525" marR="9525" marT="9525"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71450">
                <a:tc>
                  <a:txBody>
                    <a:bodyPr/>
                    <a:lstStyle/>
                    <a:p>
                      <a:pPr algn="l" fontAlgn="ctr"/>
                      <a:r>
                        <a:rPr lang="zh-CN" altLang="en-US" sz="1100" u="none" strike="noStrike">
                          <a:effectLst/>
                        </a:rPr>
                        <a:t>角色</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应用</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访问权</a:t>
                      </a:r>
                      <a:endParaRPr lang="zh-CN" altLang="en-US"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01"/>
                  </a:ext>
                </a:extLst>
              </a:tr>
              <a:tr h="171450">
                <a:tc>
                  <a:txBody>
                    <a:bodyPr/>
                    <a:lstStyle/>
                    <a:p>
                      <a:pPr algn="l" fontAlgn="ctr"/>
                      <a:r>
                        <a:rPr lang="arn-CL" sz="1100" u="none" strike="noStrike">
                          <a:effectLst/>
                        </a:rPr>
                        <a:t>A</a:t>
                      </a:r>
                      <a:endParaRPr lang="arn-CL"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货币市场工具</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1,2,3,4</a:t>
                      </a:r>
                      <a:endParaRPr lang="en-US" altLang="zh-CN"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02"/>
                  </a:ext>
                </a:extLst>
              </a:tr>
              <a:tr h="514350">
                <a:tc>
                  <a:txBody>
                    <a:bodyPr/>
                    <a:lstStyle/>
                    <a:p>
                      <a:pPr algn="l" fontAlgn="ct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zh-CN" altLang="en-US" sz="1100" u="none" strike="noStrike" dirty="0">
                          <a:effectLst/>
                        </a:rPr>
                        <a:t>金融衍生品交易</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1,2</a:t>
                      </a:r>
                      <a:r>
                        <a:rPr lang="zh-CN" altLang="en-US" sz="1100" u="none" strike="noStrike">
                          <a:effectLst/>
                        </a:rPr>
                        <a:t>，</a:t>
                      </a:r>
                      <a:r>
                        <a:rPr lang="en-US" altLang="zh-CN" sz="1100" u="none" strike="noStrike">
                          <a:effectLst/>
                        </a:rPr>
                        <a:t>3,7,10,12</a:t>
                      </a:r>
                      <a:endParaRPr lang="en-US" altLang="zh-CN"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03"/>
                  </a:ext>
                </a:extLst>
              </a:tr>
              <a:tr h="342900">
                <a:tc>
                  <a:txBody>
                    <a:bodyPr/>
                    <a:lstStyle/>
                    <a:p>
                      <a:pPr algn="l" fontAlgn="ct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zh-CN" altLang="en-US" sz="1100" u="none" strike="noStrike" dirty="0">
                          <a:effectLst/>
                        </a:rPr>
                        <a:t>利息工具</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1,4,8,12,14,16</a:t>
                      </a:r>
                      <a:endParaRPr lang="en-US" altLang="zh-CN"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04"/>
                  </a:ext>
                </a:extLst>
              </a:tr>
              <a:tr h="171450">
                <a:tc>
                  <a:txBody>
                    <a:bodyPr/>
                    <a:lstStyle/>
                    <a:p>
                      <a:pPr algn="l" fontAlgn="ctr"/>
                      <a:r>
                        <a:rPr lang="arn-CL" sz="1100" u="none" strike="noStrike">
                          <a:effectLst/>
                        </a:rPr>
                        <a:t>B</a:t>
                      </a:r>
                      <a:endParaRPr lang="arn-CL"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货币市场工具</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1,2</a:t>
                      </a:r>
                      <a:r>
                        <a:rPr lang="zh-CN" altLang="en-US" sz="1100" u="none" strike="noStrike">
                          <a:effectLst/>
                        </a:rPr>
                        <a:t>，</a:t>
                      </a:r>
                      <a:r>
                        <a:rPr lang="en-US" altLang="zh-CN" sz="1100" u="none" strike="noStrike">
                          <a:effectLst/>
                        </a:rPr>
                        <a:t>3,4,7</a:t>
                      </a:r>
                      <a:endParaRPr lang="en-US" altLang="zh-CN"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05"/>
                  </a:ext>
                </a:extLst>
              </a:tr>
              <a:tr h="342900">
                <a:tc>
                  <a:txBody>
                    <a:bodyPr/>
                    <a:lstStyle/>
                    <a:p>
                      <a:pPr algn="l" fontAlgn="ct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金融衍生品交易</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1,2,3,710,12,14</a:t>
                      </a:r>
                      <a:endParaRPr lang="en-US" altLang="zh-CN"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06"/>
                  </a:ext>
                </a:extLst>
              </a:tr>
              <a:tr h="342900">
                <a:tc>
                  <a:txBody>
                    <a:bodyPr/>
                    <a:lstStyle/>
                    <a:p>
                      <a:pPr algn="l" fontAlgn="ct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利息工具</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1,4,8,12,14,16</a:t>
                      </a:r>
                      <a:endParaRPr lang="en-US" altLang="zh-CN"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07"/>
                  </a:ext>
                </a:extLst>
              </a:tr>
              <a:tr h="171450">
                <a:tc>
                  <a:txBody>
                    <a:bodyPr/>
                    <a:lstStyle/>
                    <a:p>
                      <a:pPr algn="l" fontAlgn="ct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dirty="0">
                          <a:effectLst/>
                        </a:rPr>
                        <a:t>私人消费者工具</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en-US" altLang="zh-CN" sz="1100" u="none" strike="noStrike" dirty="0">
                          <a:effectLst/>
                        </a:rPr>
                        <a:t>1,2,4</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宋体"/>
                      </a:endParaRPr>
                    </a:p>
                  </a:txBody>
                  <a:tcPr marL="9525" marR="9525" marT="9525" marB="0" anchor="ctr"/>
                </a:tc>
                <a:extLst>
                  <a:ext uri="{0D108BD9-81ED-4DB2-BD59-A6C34878D82A}">
                    <a16:rowId xmlns:a16="http://schemas.microsoft.com/office/drawing/2014/main" val="10008"/>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1445665553"/>
              </p:ext>
            </p:extLst>
          </p:nvPr>
        </p:nvGraphicFramePr>
        <p:xfrm>
          <a:off x="6019800" y="3590923"/>
          <a:ext cx="2590800" cy="2602230"/>
        </p:xfrm>
        <a:graphic>
          <a:graphicData uri="http://schemas.openxmlformats.org/drawingml/2006/table">
            <a:tbl>
              <a:tblPr>
                <a:tableStyleId>{5C22544A-7EE6-4342-B048-85BDC9FD1C3A}</a:tableStyleId>
              </a:tblPr>
              <a:tblGrid>
                <a:gridCol w="6858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171450">
                <a:tc gridSpan="3">
                  <a:txBody>
                    <a:bodyPr/>
                    <a:lstStyle/>
                    <a:p>
                      <a:pPr algn="ctr" fontAlgn="ctr"/>
                      <a:r>
                        <a:rPr lang="zh-CN" altLang="en-US" sz="1100" u="none" strike="noStrike" dirty="0">
                          <a:effectLst/>
                        </a:rPr>
                        <a:t>具有继承的许可分配</a:t>
                      </a:r>
                      <a:endParaRPr lang="zh-CN" altLang="en-US" sz="1100" b="0" i="0" u="none" strike="noStrike" dirty="0">
                        <a:solidFill>
                          <a:srgbClr val="000000"/>
                        </a:solidFill>
                        <a:effectLst/>
                        <a:latin typeface="宋体"/>
                      </a:endParaRPr>
                    </a:p>
                  </a:txBody>
                  <a:tcPr marL="9525" marR="9525" marT="9525" marB="0" anchor="ct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171450">
                <a:tc>
                  <a:txBody>
                    <a:bodyPr/>
                    <a:lstStyle/>
                    <a:p>
                      <a:pPr algn="l" fontAlgn="ctr"/>
                      <a:r>
                        <a:rPr lang="zh-CN" altLang="en-US" sz="1100" u="none" strike="noStrike" dirty="0">
                          <a:effectLst/>
                        </a:rPr>
                        <a:t>角色</a:t>
                      </a:r>
                      <a:endParaRPr lang="zh-CN" altLang="en-US" sz="1100" b="0" i="0" u="none" strike="noStrike" dirty="0">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应用</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访问权</a:t>
                      </a:r>
                      <a:endParaRPr lang="zh-CN" altLang="en-US"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01"/>
                  </a:ext>
                </a:extLst>
              </a:tr>
              <a:tr h="171450">
                <a:tc>
                  <a:txBody>
                    <a:bodyPr/>
                    <a:lstStyle/>
                    <a:p>
                      <a:pPr algn="l" fontAlgn="ctr"/>
                      <a:r>
                        <a:rPr lang="arn-CL" sz="1100" u="none" strike="noStrike">
                          <a:effectLst/>
                        </a:rPr>
                        <a:t>A</a:t>
                      </a:r>
                      <a:endParaRPr lang="arn-CL"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货币市场工具</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1,2,3,4</a:t>
                      </a:r>
                      <a:endParaRPr lang="en-US" altLang="zh-CN"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02"/>
                  </a:ext>
                </a:extLst>
              </a:tr>
              <a:tr h="514350">
                <a:tc>
                  <a:txBody>
                    <a:bodyPr/>
                    <a:lstStyle/>
                    <a:p>
                      <a:pPr algn="l" fontAlgn="ct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金融衍生品交易</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1,2</a:t>
                      </a:r>
                      <a:r>
                        <a:rPr lang="zh-CN" altLang="en-US" sz="1100" u="none" strike="noStrike">
                          <a:effectLst/>
                        </a:rPr>
                        <a:t>，</a:t>
                      </a:r>
                      <a:r>
                        <a:rPr lang="en-US" altLang="zh-CN" sz="1100" u="none" strike="noStrike">
                          <a:effectLst/>
                        </a:rPr>
                        <a:t>3,7,10,12</a:t>
                      </a:r>
                      <a:endParaRPr lang="en-US" altLang="zh-CN"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03"/>
                  </a:ext>
                </a:extLst>
              </a:tr>
              <a:tr h="342900">
                <a:tc>
                  <a:txBody>
                    <a:bodyPr/>
                    <a:lstStyle/>
                    <a:p>
                      <a:pPr algn="l" fontAlgn="ct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利息工具</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1,4,8,12,14,16</a:t>
                      </a:r>
                      <a:endParaRPr lang="en-US" altLang="zh-CN"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04"/>
                  </a:ext>
                </a:extLst>
              </a:tr>
              <a:tr h="171450">
                <a:tc>
                  <a:txBody>
                    <a:bodyPr/>
                    <a:lstStyle/>
                    <a:p>
                      <a:pPr algn="l" fontAlgn="ctr"/>
                      <a:r>
                        <a:rPr lang="arn-CL" sz="1100" u="none" strike="noStrike">
                          <a:effectLst/>
                        </a:rPr>
                        <a:t>B</a:t>
                      </a:r>
                      <a:endParaRPr lang="arn-CL"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货币市场工具</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1,2</a:t>
                      </a:r>
                      <a:r>
                        <a:rPr lang="zh-CN" altLang="en-US" sz="1100" u="none" strike="noStrike">
                          <a:effectLst/>
                        </a:rPr>
                        <a:t>，</a:t>
                      </a:r>
                      <a:r>
                        <a:rPr lang="en-US" altLang="zh-CN" sz="1100" u="none" strike="noStrike">
                          <a:effectLst/>
                        </a:rPr>
                        <a:t>3,4,7</a:t>
                      </a:r>
                      <a:endParaRPr lang="en-US" altLang="zh-CN"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05"/>
                  </a:ext>
                </a:extLst>
              </a:tr>
              <a:tr h="342900">
                <a:tc>
                  <a:txBody>
                    <a:bodyPr/>
                    <a:lstStyle/>
                    <a:p>
                      <a:pPr algn="l" fontAlgn="ct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金融衍生品交易</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1,2,3,710,12,14</a:t>
                      </a:r>
                      <a:endParaRPr lang="en-US" altLang="zh-CN"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06"/>
                  </a:ext>
                </a:extLst>
              </a:tr>
              <a:tr h="342900">
                <a:tc>
                  <a:txBody>
                    <a:bodyPr/>
                    <a:lstStyle/>
                    <a:p>
                      <a:pPr algn="l" fontAlgn="ct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利息工具</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a:effectLst/>
                        </a:rPr>
                        <a:t>1,4,8,12,14,16</a:t>
                      </a:r>
                      <a:endParaRPr lang="en-US" altLang="zh-CN" sz="1100" b="0" i="0" u="none" strike="noStrike">
                        <a:solidFill>
                          <a:srgbClr val="000000"/>
                        </a:solidFill>
                        <a:effectLst/>
                        <a:latin typeface="宋体"/>
                      </a:endParaRPr>
                    </a:p>
                  </a:txBody>
                  <a:tcPr marL="9525" marR="9525" marT="9525" marB="0" anchor="ctr"/>
                </a:tc>
                <a:extLst>
                  <a:ext uri="{0D108BD9-81ED-4DB2-BD59-A6C34878D82A}">
                    <a16:rowId xmlns:a16="http://schemas.microsoft.com/office/drawing/2014/main" val="10007"/>
                  </a:ext>
                </a:extLst>
              </a:tr>
              <a:tr h="171450">
                <a:tc>
                  <a:txBody>
                    <a:bodyPr/>
                    <a:lstStyle/>
                    <a:p>
                      <a:pPr algn="l" fontAlgn="ct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zh-CN" altLang="en-US" sz="1100" u="none" strike="noStrike">
                          <a:effectLst/>
                        </a:rPr>
                        <a:t>私人消费者工具</a:t>
                      </a:r>
                      <a:endParaRPr lang="zh-CN" altLang="en-US" sz="1100" b="0" i="0" u="none" strike="noStrike">
                        <a:solidFill>
                          <a:srgbClr val="000000"/>
                        </a:solidFill>
                        <a:effectLst/>
                        <a:latin typeface="宋体"/>
                      </a:endParaRPr>
                    </a:p>
                  </a:txBody>
                  <a:tcPr marL="9525" marR="9525" marT="9525" marB="0" anchor="ctr"/>
                </a:tc>
                <a:tc>
                  <a:txBody>
                    <a:bodyPr/>
                    <a:lstStyle/>
                    <a:p>
                      <a:pPr algn="ctr" fontAlgn="ctr"/>
                      <a:r>
                        <a:rPr lang="en-US" altLang="zh-CN" sz="1100" u="none" strike="noStrike" dirty="0">
                          <a:effectLst/>
                        </a:rPr>
                        <a:t>1,2,4</a:t>
                      </a:r>
                      <a:r>
                        <a:rPr lang="zh-CN" altLang="en-US" sz="1100" u="none" strike="noStrike" dirty="0">
                          <a:effectLst/>
                        </a:rPr>
                        <a:t>，</a:t>
                      </a:r>
                      <a:r>
                        <a:rPr lang="en-US" altLang="zh-CN" sz="1100" u="none" strike="noStrike" dirty="0">
                          <a:effectLst/>
                        </a:rPr>
                        <a:t>7</a:t>
                      </a:r>
                      <a:endParaRPr lang="en-US" altLang="zh-CN" sz="1100" b="0" i="0" u="none" strike="noStrike" dirty="0">
                        <a:solidFill>
                          <a:srgbClr val="000000"/>
                        </a:solidFill>
                        <a:effectLst/>
                        <a:latin typeface="宋体"/>
                      </a:endParaRPr>
                    </a:p>
                  </a:txBody>
                  <a:tcPr marL="9525" marR="9525" marT="9525"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257265181"/>
      </p:ext>
    </p:extLst>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Text Box 5"/>
          <p:cNvSpPr txBox="1">
            <a:spLocks noChangeArrowheads="1"/>
          </p:cNvSpPr>
          <p:nvPr/>
        </p:nvSpPr>
        <p:spPr bwMode="auto">
          <a:xfrm>
            <a:off x="192541" y="76703"/>
            <a:ext cx="1374775" cy="840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5400" b="1" dirty="0">
                <a:latin typeface="Trebuchet MS" pitchFamily="34" charset="0"/>
                <a:ea typeface="宋体" pitchFamily="2" charset="-122"/>
              </a:rPr>
              <a:t>5</a:t>
            </a:r>
          </a:p>
        </p:txBody>
      </p:sp>
      <p:sp>
        <p:nvSpPr>
          <p:cNvPr id="36868" name="Text Box 4"/>
          <p:cNvSpPr txBox="1">
            <a:spLocks noChangeArrowheads="1"/>
          </p:cNvSpPr>
          <p:nvPr/>
        </p:nvSpPr>
        <p:spPr bwMode="auto">
          <a:xfrm>
            <a:off x="1260970" y="219819"/>
            <a:ext cx="72104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latin typeface="宋体" pitchFamily="2" charset="-122"/>
                <a:ea typeface="宋体" pitchFamily="2" charset="-122"/>
              </a:rPr>
              <a:t>访问控制实施</a:t>
            </a:r>
            <a:endParaRPr lang="zh-CN" altLang="zh-CN" sz="4000" dirty="0">
              <a:latin typeface="宋体" pitchFamily="2" charset="-122"/>
              <a:ea typeface="宋体" pitchFamily="2" charset="-122"/>
            </a:endParaRPr>
          </a:p>
        </p:txBody>
      </p:sp>
      <p:sp>
        <p:nvSpPr>
          <p:cNvPr id="36869" name="TextBox 7"/>
          <p:cNvSpPr txBox="1">
            <a:spLocks noChangeArrowheads="1"/>
          </p:cNvSpPr>
          <p:nvPr/>
        </p:nvSpPr>
        <p:spPr bwMode="auto">
          <a:xfrm>
            <a:off x="609600" y="1443677"/>
            <a:ext cx="80645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5000"/>
              </a:lnSpc>
              <a:buClr>
                <a:schemeClr val="accent1"/>
              </a:buClr>
              <a:buFont typeface="Wingdings" pitchFamily="2" charset="2"/>
              <a:buChar char="Ø"/>
            </a:pPr>
            <a:r>
              <a:rPr lang="en-US" altLang="zh-CN" sz="3200" dirty="0">
                <a:latin typeface="Times New Roman" pitchFamily="18" charset="0"/>
              </a:rPr>
              <a:t>PMI</a:t>
            </a:r>
            <a:r>
              <a:rPr lang="zh-CN" altLang="en-US" sz="3200" dirty="0">
                <a:latin typeface="Trebuchet MS" pitchFamily="34" charset="0"/>
              </a:rPr>
              <a:t>模型</a:t>
            </a:r>
            <a:endParaRPr lang="en-US" altLang="zh-CN" sz="3200" dirty="0">
              <a:latin typeface="Trebuchet MS" pitchFamily="34" charset="0"/>
            </a:endParaRPr>
          </a:p>
          <a:p>
            <a:pPr>
              <a:lnSpc>
                <a:spcPct val="125000"/>
              </a:lnSpc>
              <a:buClr>
                <a:schemeClr val="accent1"/>
              </a:buClr>
              <a:buFont typeface="Wingdings" pitchFamily="2" charset="2"/>
              <a:buChar char="Ø"/>
            </a:pPr>
            <a:r>
              <a:rPr lang="zh-CN" altLang="zh-CN" sz="3200" dirty="0">
                <a:latin typeface="Trebuchet MS" pitchFamily="34" charset="0"/>
              </a:rPr>
              <a:t>一般访问控制实现框架</a:t>
            </a:r>
            <a:endParaRPr lang="en-US" altLang="zh-CN" sz="3200" dirty="0">
              <a:latin typeface="Trebuchet MS" pitchFamily="34" charset="0"/>
            </a:endParaRPr>
          </a:p>
          <a:p>
            <a:pPr>
              <a:lnSpc>
                <a:spcPct val="125000"/>
              </a:lnSpc>
              <a:buClr>
                <a:schemeClr val="accent1"/>
              </a:buClr>
              <a:buFont typeface="Wingdings" pitchFamily="2" charset="2"/>
              <a:buChar char="Ø"/>
            </a:pPr>
            <a:r>
              <a:rPr lang="zh-CN" altLang="zh-CN" sz="3200" dirty="0">
                <a:latin typeface="Trebuchet MS" pitchFamily="34" charset="0"/>
              </a:rPr>
              <a:t>基于</a:t>
            </a:r>
            <a:r>
              <a:rPr lang="en-US" altLang="zh-CN" sz="3200" dirty="0">
                <a:latin typeface="Times New Roman" pitchFamily="18" charset="0"/>
              </a:rPr>
              <a:t>KDC</a:t>
            </a:r>
            <a:r>
              <a:rPr lang="zh-CN" altLang="zh-CN" sz="3200" dirty="0">
                <a:latin typeface="Trebuchet MS" pitchFamily="34" charset="0"/>
              </a:rPr>
              <a:t>和</a:t>
            </a:r>
            <a:r>
              <a:rPr lang="en-US" altLang="zh-CN" sz="3200" dirty="0">
                <a:latin typeface="Times New Roman" pitchFamily="18" charset="0"/>
              </a:rPr>
              <a:t>PMI</a:t>
            </a:r>
            <a:r>
              <a:rPr lang="zh-CN" altLang="zh-CN" sz="3200" dirty="0">
                <a:latin typeface="Trebuchet MS" pitchFamily="34" charset="0"/>
              </a:rPr>
              <a:t>的访问控制框架</a:t>
            </a:r>
            <a:endParaRPr lang="en-US" altLang="zh-CN" sz="3200" dirty="0">
              <a:latin typeface="Trebuchet MS" pitchFamily="34" charset="0"/>
            </a:endParaRP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1" name="Text Box 4"/>
          <p:cNvSpPr txBox="1">
            <a:spLocks noChangeArrowheads="1"/>
          </p:cNvSpPr>
          <p:nvPr/>
        </p:nvSpPr>
        <p:spPr bwMode="auto">
          <a:xfrm>
            <a:off x="757237" y="246309"/>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400" dirty="0">
                <a:latin typeface="Times New Roman" pitchFamily="18" charset="0"/>
              </a:rPr>
              <a:t>PMI</a:t>
            </a:r>
            <a:r>
              <a:rPr lang="zh-CN" altLang="en-US" sz="4400" dirty="0">
                <a:latin typeface="Trebuchet MS" pitchFamily="34" charset="0"/>
              </a:rPr>
              <a:t>模型</a:t>
            </a:r>
          </a:p>
        </p:txBody>
      </p:sp>
      <p:sp>
        <p:nvSpPr>
          <p:cNvPr id="37892" name="TextBox 5"/>
          <p:cNvSpPr txBox="1">
            <a:spLocks noChangeArrowheads="1"/>
          </p:cNvSpPr>
          <p:nvPr/>
        </p:nvSpPr>
        <p:spPr bwMode="auto">
          <a:xfrm>
            <a:off x="444500" y="1714500"/>
            <a:ext cx="783590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buClr>
                <a:schemeClr val="accent1"/>
              </a:buClr>
              <a:buFont typeface="Wingdings" pitchFamily="2" charset="2"/>
              <a:buChar char="u"/>
            </a:pPr>
            <a:r>
              <a:rPr lang="en-US" altLang="zh-CN" sz="2400" dirty="0">
                <a:latin typeface="Times New Roman" pitchFamily="18" charset="0"/>
              </a:rPr>
              <a:t>    PMI</a:t>
            </a:r>
            <a:r>
              <a:rPr lang="zh-CN" altLang="zh-CN" sz="2400" dirty="0">
                <a:latin typeface="Trebuchet MS" pitchFamily="34" charset="0"/>
              </a:rPr>
              <a:t>指授权管理基础设施或称为属性特权机构它依赖于公共密钥基础设施</a:t>
            </a:r>
            <a:r>
              <a:rPr lang="en-US" altLang="zh-CN" sz="2400" dirty="0">
                <a:latin typeface="Times New Roman" pitchFamily="18" charset="0"/>
              </a:rPr>
              <a:t>PKI</a:t>
            </a:r>
            <a:r>
              <a:rPr lang="zh-CN" altLang="zh-CN" sz="2400" dirty="0">
                <a:latin typeface="Times New Roman" pitchFamily="18" charset="0"/>
              </a:rPr>
              <a:t>（</a:t>
            </a:r>
            <a:r>
              <a:rPr lang="en-US" altLang="zh-CN" sz="2400" dirty="0">
                <a:latin typeface="Times New Roman" pitchFamily="18" charset="0"/>
              </a:rPr>
              <a:t>Public Key Infrastructure</a:t>
            </a:r>
            <a:r>
              <a:rPr lang="zh-CN" altLang="zh-CN" sz="2400" dirty="0">
                <a:latin typeface="Times New Roman" pitchFamily="18" charset="0"/>
              </a:rPr>
              <a:t>）</a:t>
            </a:r>
            <a:r>
              <a:rPr lang="zh-CN" altLang="zh-CN" sz="2400" dirty="0">
                <a:latin typeface="Trebuchet MS" pitchFamily="34" charset="0"/>
              </a:rPr>
              <a:t>的支持，任务旨在提供访问控制和特权管理，提供用户身份到应用授权的映射功能，实现与实际应用处理模式相对应的、与具体应用系统和管理无关的访问控制机制，并能极大地简化应用中访问控制和权限管理系统的开发与维护。</a:t>
            </a:r>
            <a:endParaRPr lang="zh-CN" altLang="en-US" sz="2400" dirty="0">
              <a:latin typeface="Trebuchet MS" pitchFamily="34" charset="0"/>
            </a:endParaRP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0" y="200395"/>
            <a:ext cx="72104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000" dirty="0">
                <a:latin typeface="Times New Roman" pitchFamily="18" charset="0"/>
              </a:rPr>
              <a:t>	PMI</a:t>
            </a:r>
            <a:r>
              <a:rPr lang="zh-CN" altLang="en-US" sz="4000" dirty="0"/>
              <a:t>模型</a:t>
            </a:r>
          </a:p>
          <a:p>
            <a:pPr>
              <a:lnSpc>
                <a:spcPts val="3600"/>
              </a:lnSpc>
              <a:spcAft>
                <a:spcPts val="1200"/>
              </a:spcAft>
            </a:pPr>
            <a:endParaRPr lang="zh-CN" altLang="en-US" sz="4000" dirty="0">
              <a:latin typeface="Trebuchet MS" pitchFamily="34" charset="0"/>
            </a:endParaRPr>
          </a:p>
        </p:txBody>
      </p:sp>
      <p:sp>
        <p:nvSpPr>
          <p:cNvPr id="38915" name="Rectangle 4"/>
          <p:cNvSpPr txBox="1">
            <a:spLocks noChangeArrowheads="1"/>
          </p:cNvSpPr>
          <p:nvPr/>
        </p:nvSpPr>
        <p:spPr bwMode="auto">
          <a:xfrm>
            <a:off x="584200" y="203200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endParaRPr lang="zh-CN" altLang="zh-CN" sz="2400">
              <a:latin typeface="Trebuchet MS" pitchFamily="34" charset="0"/>
            </a:endParaRPr>
          </a:p>
        </p:txBody>
      </p:sp>
      <p:sp>
        <p:nvSpPr>
          <p:cNvPr id="38916" name="TextBox 6"/>
          <p:cNvSpPr txBox="1">
            <a:spLocks noChangeArrowheads="1"/>
          </p:cNvSpPr>
          <p:nvPr/>
        </p:nvSpPr>
        <p:spPr bwMode="auto">
          <a:xfrm>
            <a:off x="533400" y="990600"/>
            <a:ext cx="7950200"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buClr>
                <a:schemeClr val="accent1"/>
              </a:buClr>
              <a:buFont typeface="Wingdings" pitchFamily="2" charset="2"/>
              <a:buChar char="u"/>
            </a:pPr>
            <a:r>
              <a:rPr lang="en-US" altLang="zh-CN" sz="2400" dirty="0">
                <a:latin typeface="Times New Roman" pitchFamily="18" charset="0"/>
              </a:rPr>
              <a:t>PMI</a:t>
            </a:r>
            <a:r>
              <a:rPr lang="zh-CN" altLang="zh-CN" sz="2400" dirty="0">
                <a:latin typeface="Trebuchet MS" pitchFamily="34" charset="0"/>
              </a:rPr>
              <a:t>授权技术的基本思想是以资源管理为核心，将对资源的访问控制权统一交由授权机构去管理，即由资源的所有者来进行访问控制管理。</a:t>
            </a:r>
            <a:endParaRPr lang="en-US" altLang="zh-CN" sz="2400" dirty="0">
              <a:latin typeface="Trebuchet MS" pitchFamily="34" charset="0"/>
            </a:endParaRPr>
          </a:p>
          <a:p>
            <a:pPr>
              <a:lnSpc>
                <a:spcPct val="120000"/>
              </a:lnSpc>
              <a:buClr>
                <a:schemeClr val="accent1"/>
              </a:buClr>
              <a:buFont typeface="Wingdings" pitchFamily="2" charset="2"/>
              <a:buChar char="u"/>
            </a:pPr>
            <a:r>
              <a:rPr lang="en-US" altLang="zh-CN" sz="2400" dirty="0">
                <a:latin typeface="Times New Roman" pitchFamily="18" charset="0"/>
              </a:rPr>
              <a:t>PMI</a:t>
            </a:r>
            <a:r>
              <a:rPr lang="zh-CN" altLang="zh-CN" sz="2400" dirty="0">
                <a:latin typeface="Trebuchet MS" pitchFamily="34" charset="0"/>
              </a:rPr>
              <a:t>的重要贡献是规范了由权威机构生成，并进行数字签名的属性证书的概念，该属性证书可用来准确地表述权限声明者的权限。而且便于权限验证者进行验证。</a:t>
            </a:r>
            <a:endParaRPr lang="zh-CN" altLang="en-US" sz="2400" dirty="0">
              <a:latin typeface="Trebuchet MS" pitchFamily="34" charset="0"/>
            </a:endParaRPr>
          </a:p>
        </p:txBody>
      </p:sp>
      <p:pic>
        <p:nvPicPr>
          <p:cNvPr id="389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725" y="3854677"/>
            <a:ext cx="6769100"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9" name="Text Box 4"/>
          <p:cNvSpPr txBox="1">
            <a:spLocks noChangeArrowheads="1"/>
          </p:cNvSpPr>
          <p:nvPr/>
        </p:nvSpPr>
        <p:spPr bwMode="auto">
          <a:xfrm>
            <a:off x="1400339" y="171987"/>
            <a:ext cx="72104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zh-CN" sz="4000" dirty="0">
                <a:latin typeface="Trebuchet MS" pitchFamily="34" charset="0"/>
              </a:rPr>
              <a:t>一般访问控制实现框架</a:t>
            </a:r>
            <a:endParaRPr lang="en-US" altLang="zh-CN" sz="4000" dirty="0">
              <a:latin typeface="Trebuchet MS" pitchFamily="34" charset="0"/>
            </a:endParaRPr>
          </a:p>
          <a:p>
            <a:pPr>
              <a:lnSpc>
                <a:spcPts val="3600"/>
              </a:lnSpc>
              <a:spcAft>
                <a:spcPts val="1200"/>
              </a:spcAft>
            </a:pPr>
            <a:endParaRPr lang="zh-CN" altLang="en-US" sz="4000" dirty="0">
              <a:latin typeface="Trebuchet MS" pitchFamily="34" charset="0"/>
            </a:endParaRPr>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663" y="1698625"/>
            <a:ext cx="7227887"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39941" name="TextBox 6"/>
          <p:cNvSpPr txBox="1">
            <a:spLocks noChangeArrowheads="1"/>
          </p:cNvSpPr>
          <p:nvPr/>
        </p:nvSpPr>
        <p:spPr bwMode="auto">
          <a:xfrm>
            <a:off x="2705100" y="5702300"/>
            <a:ext cx="3568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r>
              <a:rPr lang="zh-CN" altLang="zh-CN" b="1">
                <a:latin typeface="Trebuchet MS" pitchFamily="34" charset="0"/>
              </a:rPr>
              <a:t>一般访问控制实现框架</a:t>
            </a:r>
            <a:r>
              <a:rPr lang="zh-CN" altLang="en-US" b="1">
                <a:latin typeface="Trebuchet MS" pitchFamily="34" charset="0"/>
              </a:rPr>
              <a:t>的基本因素</a:t>
            </a:r>
            <a:endParaRPr lang="zh-CN" altLang="en-US">
              <a:latin typeface="Trebuchet MS" pitchFamily="34" charset="0"/>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Text Box 4"/>
          <p:cNvSpPr txBox="1">
            <a:spLocks noChangeArrowheads="1"/>
          </p:cNvSpPr>
          <p:nvPr/>
        </p:nvSpPr>
        <p:spPr bwMode="auto">
          <a:xfrm>
            <a:off x="996579" y="233610"/>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dirty="0">
                <a:latin typeface="Trebuchet MS" pitchFamily="34" charset="0"/>
              </a:rPr>
              <a:t>访问控制概念</a:t>
            </a:r>
          </a:p>
        </p:txBody>
      </p:sp>
      <p:sp>
        <p:nvSpPr>
          <p:cNvPr id="6148" name="Text Box 4"/>
          <p:cNvSpPr txBox="1">
            <a:spLocks noChangeArrowheads="1"/>
          </p:cNvSpPr>
          <p:nvPr/>
        </p:nvSpPr>
        <p:spPr bwMode="auto">
          <a:xfrm>
            <a:off x="482600" y="1173163"/>
            <a:ext cx="8407400"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0000"/>
              </a:lnSpc>
            </a:pPr>
            <a:r>
              <a:rPr lang="en-US" altLang="zh-CN" sz="2400" dirty="0"/>
              <a:t>    </a:t>
            </a:r>
            <a:r>
              <a:rPr lang="zh-CN" altLang="zh-CN" sz="2800" dirty="0"/>
              <a:t>访问控制涉及三个基本概念，即主体、客体和授权访问。</a:t>
            </a:r>
          </a:p>
          <a:p>
            <a:pPr>
              <a:lnSpc>
                <a:spcPct val="110000"/>
              </a:lnSpc>
              <a:buClr>
                <a:schemeClr val="accent1"/>
              </a:buClr>
              <a:buFont typeface="Wingdings" pitchFamily="2" charset="2"/>
              <a:buChar char="u"/>
            </a:pPr>
            <a:r>
              <a:rPr lang="zh-CN" altLang="en-US" sz="2400" dirty="0"/>
              <a:t>  </a:t>
            </a:r>
            <a:r>
              <a:rPr lang="zh-CN" altLang="zh-CN" sz="2400" b="1" dirty="0"/>
              <a:t>主体</a:t>
            </a:r>
            <a:r>
              <a:rPr lang="zh-CN" altLang="zh-CN" sz="2400" dirty="0"/>
              <a:t>。主体是一个</a:t>
            </a:r>
            <a:r>
              <a:rPr lang="zh-CN" altLang="zh-CN" sz="2400" dirty="0">
                <a:solidFill>
                  <a:srgbClr val="FF0000"/>
                </a:solidFill>
              </a:rPr>
              <a:t>主动的实体</a:t>
            </a:r>
            <a:r>
              <a:rPr lang="zh-CN" altLang="zh-CN" sz="2400" dirty="0"/>
              <a:t>，该实体造成了信息的流动和系统状态的改变，它包括用户、用户组、终端、主机或一个应用，主体可以访问客体。</a:t>
            </a:r>
            <a:endParaRPr lang="en-US" altLang="zh-CN" sz="2400" dirty="0"/>
          </a:p>
          <a:p>
            <a:pPr>
              <a:lnSpc>
                <a:spcPct val="110000"/>
              </a:lnSpc>
              <a:buClr>
                <a:schemeClr val="accent1"/>
              </a:buClr>
              <a:buFont typeface="Wingdings" pitchFamily="2" charset="2"/>
              <a:buChar char="u"/>
            </a:pPr>
            <a:r>
              <a:rPr lang="zh-CN" altLang="en-US" sz="2400" dirty="0"/>
              <a:t>  </a:t>
            </a:r>
            <a:r>
              <a:rPr lang="zh-CN" altLang="zh-CN" sz="2400" b="1" dirty="0"/>
              <a:t>客体</a:t>
            </a:r>
            <a:r>
              <a:rPr lang="zh-CN" altLang="zh-CN" sz="2400" dirty="0"/>
              <a:t>。客体是指一个包含或接受信息的</a:t>
            </a:r>
            <a:r>
              <a:rPr lang="zh-CN" altLang="zh-CN" sz="2400" dirty="0">
                <a:solidFill>
                  <a:srgbClr val="FF0000"/>
                </a:solidFill>
              </a:rPr>
              <a:t>被动实体</a:t>
            </a:r>
            <a:r>
              <a:rPr lang="zh-CN" altLang="zh-CN" sz="2400" dirty="0"/>
              <a:t>，对客体的访问要受控。</a:t>
            </a:r>
            <a:endParaRPr lang="en-US" altLang="zh-CN" sz="2400" dirty="0"/>
          </a:p>
          <a:p>
            <a:pPr>
              <a:lnSpc>
                <a:spcPct val="110000"/>
              </a:lnSpc>
              <a:buClr>
                <a:schemeClr val="accent1"/>
              </a:buClr>
              <a:buFont typeface="Wingdings" pitchFamily="2" charset="2"/>
              <a:buChar char="u"/>
            </a:pPr>
            <a:r>
              <a:rPr lang="zh-CN" altLang="en-US" sz="2400" dirty="0"/>
              <a:t>  </a:t>
            </a:r>
            <a:r>
              <a:rPr lang="zh-CN" altLang="zh-CN" sz="2400" b="1" dirty="0"/>
              <a:t>授权访问</a:t>
            </a:r>
            <a:r>
              <a:rPr lang="zh-CN" altLang="zh-CN" sz="2400" dirty="0"/>
              <a:t>。授权访问指主体访问客体的允许，对每一对主体和客体来说授权访问是给定的，决定了</a:t>
            </a:r>
            <a:r>
              <a:rPr lang="zh-CN" altLang="zh-CN" sz="2400" dirty="0">
                <a:solidFill>
                  <a:srgbClr val="FF0000"/>
                </a:solidFill>
              </a:rPr>
              <a:t>谁能够访问系统</a:t>
            </a:r>
            <a:r>
              <a:rPr lang="zh-CN" altLang="zh-CN" sz="2400" dirty="0"/>
              <a:t>，</a:t>
            </a:r>
            <a:r>
              <a:rPr lang="zh-CN" altLang="zh-CN" sz="2400" dirty="0">
                <a:solidFill>
                  <a:srgbClr val="FF0000"/>
                </a:solidFill>
              </a:rPr>
              <a:t>能访问系统的何种资源</a:t>
            </a:r>
            <a:r>
              <a:rPr lang="zh-CN" altLang="zh-CN" sz="2400" dirty="0"/>
              <a:t>以及</a:t>
            </a:r>
            <a:r>
              <a:rPr lang="zh-CN" altLang="zh-CN" sz="2400" dirty="0">
                <a:solidFill>
                  <a:srgbClr val="FF0000"/>
                </a:solidFill>
              </a:rPr>
              <a:t>如何使用这些资源</a:t>
            </a:r>
            <a:r>
              <a:rPr lang="zh-CN" altLang="zh-CN" sz="2400" dirty="0"/>
              <a:t>。</a:t>
            </a:r>
          </a:p>
        </p:txBody>
      </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3" name="Text Box 4"/>
          <p:cNvSpPr txBox="1">
            <a:spLocks noChangeArrowheads="1"/>
          </p:cNvSpPr>
          <p:nvPr/>
        </p:nvSpPr>
        <p:spPr bwMode="auto">
          <a:xfrm>
            <a:off x="739775" y="176213"/>
            <a:ext cx="80740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zh-CN" sz="4000" dirty="0">
                <a:latin typeface="Trebuchet MS" pitchFamily="34" charset="0"/>
              </a:rPr>
              <a:t>基于</a:t>
            </a:r>
            <a:r>
              <a:rPr lang="en-US" altLang="zh-CN" sz="4000" dirty="0">
                <a:latin typeface="Times New Roman" pitchFamily="18" charset="0"/>
              </a:rPr>
              <a:t>KDC</a:t>
            </a:r>
            <a:r>
              <a:rPr lang="zh-CN" altLang="zh-CN" sz="4000" dirty="0">
                <a:latin typeface="Trebuchet MS" pitchFamily="34" charset="0"/>
              </a:rPr>
              <a:t>和</a:t>
            </a:r>
            <a:r>
              <a:rPr lang="en-US" altLang="zh-CN" sz="4000" dirty="0">
                <a:latin typeface="Times New Roman" pitchFamily="18" charset="0"/>
              </a:rPr>
              <a:t>PMI</a:t>
            </a:r>
            <a:r>
              <a:rPr lang="zh-CN" altLang="zh-CN" sz="4000" dirty="0">
                <a:latin typeface="Trebuchet MS" pitchFamily="34" charset="0"/>
              </a:rPr>
              <a:t>的访问控制框架</a:t>
            </a:r>
            <a:endParaRPr lang="zh-CN" altLang="en-US" sz="4000" dirty="0">
              <a:solidFill>
                <a:schemeClr val="bg1"/>
              </a:solidFill>
              <a:latin typeface="Trebuchet MS" pitchFamily="34" charset="0"/>
            </a:endParaRPr>
          </a:p>
        </p:txBody>
      </p:sp>
      <p:sp>
        <p:nvSpPr>
          <p:cNvPr id="40964" name="TextBox 7"/>
          <p:cNvSpPr txBox="1">
            <a:spLocks noChangeArrowheads="1"/>
          </p:cNvSpPr>
          <p:nvPr/>
        </p:nvSpPr>
        <p:spPr bwMode="auto">
          <a:xfrm>
            <a:off x="482600" y="952500"/>
            <a:ext cx="8331200" cy="538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5000"/>
              </a:lnSpc>
            </a:pPr>
            <a:r>
              <a:rPr lang="zh-CN" altLang="zh-CN" sz="2400" dirty="0">
                <a:latin typeface="Trebuchet MS" pitchFamily="34" charset="0"/>
              </a:rPr>
              <a:t>（</a:t>
            </a:r>
            <a:r>
              <a:rPr lang="en-US" altLang="zh-CN" sz="2400" dirty="0">
                <a:latin typeface="Times New Roman" pitchFamily="18" charset="0"/>
              </a:rPr>
              <a:t>1</a:t>
            </a:r>
            <a:r>
              <a:rPr lang="zh-CN" altLang="zh-CN" sz="2400" dirty="0">
                <a:latin typeface="Times New Roman" pitchFamily="18" charset="0"/>
              </a:rPr>
              <a:t>）</a:t>
            </a:r>
            <a:r>
              <a:rPr lang="en-US" altLang="zh-CN" sz="2400" dirty="0">
                <a:latin typeface="Times New Roman" pitchFamily="18" charset="0"/>
              </a:rPr>
              <a:t>KDC</a:t>
            </a:r>
            <a:r>
              <a:rPr lang="zh-CN" altLang="zh-CN" sz="2400" dirty="0">
                <a:latin typeface="Trebuchet MS" pitchFamily="34" charset="0"/>
              </a:rPr>
              <a:t>：密钥分发中心，应用网络中的两个分别与</a:t>
            </a:r>
            <a:r>
              <a:rPr lang="en-US" altLang="zh-CN" sz="2400" dirty="0">
                <a:latin typeface="Times New Roman" pitchFamily="18" charset="0"/>
              </a:rPr>
              <a:t>KDC</a:t>
            </a:r>
            <a:r>
              <a:rPr lang="zh-CN" altLang="zh-CN" sz="2400" dirty="0">
                <a:latin typeface="Trebuchet MS" pitchFamily="34" charset="0"/>
              </a:rPr>
              <a:t>共享对称密钥的通信方，通过</a:t>
            </a:r>
            <a:r>
              <a:rPr lang="en-US" altLang="zh-CN" sz="2400" dirty="0">
                <a:latin typeface="Times New Roman" pitchFamily="18" charset="0"/>
              </a:rPr>
              <a:t>KDP</a:t>
            </a:r>
            <a:r>
              <a:rPr lang="zh-CN" altLang="zh-CN" sz="2400" dirty="0">
                <a:latin typeface="Trebuchet MS" pitchFamily="34" charset="0"/>
              </a:rPr>
              <a:t>（密钥分发协议）获得两者之间的通信共享密钥。</a:t>
            </a:r>
          </a:p>
          <a:p>
            <a:pPr>
              <a:lnSpc>
                <a:spcPct val="115000"/>
              </a:lnSpc>
            </a:pPr>
            <a:r>
              <a:rPr lang="zh-CN" altLang="zh-CN" sz="2400" dirty="0">
                <a:latin typeface="Times New Roman" pitchFamily="18" charset="0"/>
              </a:rPr>
              <a:t>（</a:t>
            </a:r>
            <a:r>
              <a:rPr lang="en-US" altLang="zh-CN" sz="2400" dirty="0">
                <a:latin typeface="Times New Roman" pitchFamily="18" charset="0"/>
              </a:rPr>
              <a:t>2</a:t>
            </a:r>
            <a:r>
              <a:rPr lang="zh-CN" altLang="zh-CN" sz="2400" dirty="0">
                <a:latin typeface="Times New Roman" pitchFamily="18" charset="0"/>
              </a:rPr>
              <a:t>）</a:t>
            </a:r>
            <a:r>
              <a:rPr lang="zh-CN" altLang="zh-CN" sz="2400" dirty="0">
                <a:latin typeface="Trebuchet MS" pitchFamily="34" charset="0"/>
              </a:rPr>
              <a:t>身份识别服务器：用户通过安全的识别协议将用户标识和用户凭证提交到身份识别服务器，身份识别服务器完成识别，用户获得识别凭证，用于用户与应用服务器交互。</a:t>
            </a:r>
          </a:p>
          <a:p>
            <a:pPr>
              <a:lnSpc>
                <a:spcPct val="115000"/>
              </a:lnSpc>
            </a:pPr>
            <a:r>
              <a:rPr lang="zh-CN" altLang="zh-CN" sz="2400" dirty="0">
                <a:latin typeface="Times New Roman" pitchFamily="18" charset="0"/>
              </a:rPr>
              <a:t>（</a:t>
            </a:r>
            <a:r>
              <a:rPr lang="en-US" altLang="zh-CN" sz="2400" dirty="0">
                <a:latin typeface="Times New Roman" pitchFamily="18" charset="0"/>
              </a:rPr>
              <a:t>3</a:t>
            </a:r>
            <a:r>
              <a:rPr lang="zh-CN" altLang="zh-CN" sz="2400" dirty="0">
                <a:latin typeface="Times New Roman" pitchFamily="18" charset="0"/>
              </a:rPr>
              <a:t>）</a:t>
            </a:r>
            <a:r>
              <a:rPr lang="zh-CN" altLang="zh-CN" sz="2400" dirty="0">
                <a:latin typeface="Trebuchet MS" pitchFamily="34" charset="0"/>
              </a:rPr>
              <a:t>安全中间件：包括访问控制组件和密钥共享组件，部署在应用服务器之前，通过</a:t>
            </a:r>
            <a:r>
              <a:rPr lang="en-US" altLang="zh-CN" sz="2400" dirty="0">
                <a:latin typeface="Times New Roman" pitchFamily="18" charset="0"/>
              </a:rPr>
              <a:t>KDC</a:t>
            </a:r>
            <a:r>
              <a:rPr lang="zh-CN" altLang="zh-CN" sz="2400" dirty="0">
                <a:latin typeface="Trebuchet MS" pitchFamily="34" charset="0"/>
              </a:rPr>
              <a:t>实现应用服务器同用户的密钥共享，向</a:t>
            </a:r>
            <a:r>
              <a:rPr lang="en-US" altLang="zh-CN" sz="2400" dirty="0">
                <a:latin typeface="Times New Roman" pitchFamily="18" charset="0"/>
              </a:rPr>
              <a:t>PMI</a:t>
            </a:r>
            <a:r>
              <a:rPr lang="zh-CN" altLang="zh-CN" sz="2400" dirty="0">
                <a:latin typeface="Trebuchet MS" pitchFamily="34" charset="0"/>
              </a:rPr>
              <a:t>申请用户属性证书，并根据用户的属性来实现用户对服务的安全访问控制。</a:t>
            </a:r>
          </a:p>
          <a:p>
            <a:pPr>
              <a:lnSpc>
                <a:spcPct val="115000"/>
              </a:lnSpc>
            </a:pPr>
            <a:r>
              <a:rPr lang="zh-CN" altLang="zh-CN" sz="2400" dirty="0">
                <a:latin typeface="Trebuchet MS" pitchFamily="34" charset="0"/>
              </a:rPr>
              <a:t>（</a:t>
            </a:r>
            <a:r>
              <a:rPr lang="en-US" altLang="zh-CN" sz="2400" dirty="0">
                <a:latin typeface="Times New Roman" pitchFamily="18" charset="0"/>
              </a:rPr>
              <a:t>4</a:t>
            </a:r>
            <a:r>
              <a:rPr lang="zh-CN" altLang="zh-CN" sz="2400" dirty="0">
                <a:latin typeface="Times New Roman" pitchFamily="18" charset="0"/>
              </a:rPr>
              <a:t>）</a:t>
            </a:r>
            <a:r>
              <a:rPr lang="en-US" altLang="zh-CN" sz="2400" dirty="0">
                <a:latin typeface="Times New Roman" pitchFamily="18" charset="0"/>
              </a:rPr>
              <a:t>PMI</a:t>
            </a:r>
            <a:r>
              <a:rPr lang="zh-CN" altLang="zh-CN" sz="2400" dirty="0">
                <a:latin typeface="Trebuchet MS" pitchFamily="34" charset="0"/>
              </a:rPr>
              <a:t>：通过属性证书的生成、分发、注销等整个生命周期的管理，实现用户权限的授予。</a:t>
            </a:r>
          </a:p>
          <a:p>
            <a:pPr algn="ctr"/>
            <a:endParaRPr lang="zh-CN" altLang="en-US" dirty="0">
              <a:latin typeface="Trebuchet MS" pitchFamily="34" charset="0"/>
            </a:endParaRPr>
          </a:p>
        </p:txBody>
      </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0" y="263525"/>
            <a:ext cx="84709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000" dirty="0"/>
              <a:t>	</a:t>
            </a:r>
            <a:r>
              <a:rPr lang="zh-CN" altLang="zh-CN" sz="4000" dirty="0"/>
              <a:t>基于</a:t>
            </a:r>
            <a:r>
              <a:rPr lang="en-US" altLang="zh-CN" sz="4000" dirty="0">
                <a:latin typeface="Times New Roman" pitchFamily="18" charset="0"/>
              </a:rPr>
              <a:t>KDC</a:t>
            </a:r>
            <a:r>
              <a:rPr lang="zh-CN" altLang="zh-CN" sz="4000" dirty="0"/>
              <a:t>和</a:t>
            </a:r>
            <a:r>
              <a:rPr lang="en-US" altLang="zh-CN" sz="4000" dirty="0">
                <a:latin typeface="Times New Roman" pitchFamily="18" charset="0"/>
              </a:rPr>
              <a:t>PMI</a:t>
            </a:r>
            <a:r>
              <a:rPr lang="zh-CN" altLang="zh-CN" sz="4000" dirty="0"/>
              <a:t>的访问控制框架</a:t>
            </a:r>
            <a:endParaRPr lang="en-US" altLang="zh-CN" sz="4000" dirty="0"/>
          </a:p>
          <a:p>
            <a:pPr>
              <a:lnSpc>
                <a:spcPts val="3600"/>
              </a:lnSpc>
              <a:spcAft>
                <a:spcPts val="1200"/>
              </a:spcAft>
            </a:pPr>
            <a:endParaRPr lang="zh-CN" altLang="en-US" sz="4000" dirty="0"/>
          </a:p>
          <a:p>
            <a:pPr>
              <a:lnSpc>
                <a:spcPts val="3600"/>
              </a:lnSpc>
              <a:spcAft>
                <a:spcPts val="1200"/>
              </a:spcAft>
            </a:pPr>
            <a:endParaRPr lang="zh-CN" altLang="en-US" sz="4000" dirty="0">
              <a:latin typeface="Trebuchet MS" pitchFamily="34" charset="0"/>
            </a:endParaRPr>
          </a:p>
        </p:txBody>
      </p:sp>
      <p:sp>
        <p:nvSpPr>
          <p:cNvPr id="41987" name="Rectangle 4"/>
          <p:cNvSpPr txBox="1">
            <a:spLocks noChangeArrowheads="1"/>
          </p:cNvSpPr>
          <p:nvPr/>
        </p:nvSpPr>
        <p:spPr bwMode="auto">
          <a:xfrm>
            <a:off x="584200" y="203200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endParaRPr lang="zh-CN" altLang="zh-CN" sz="2400">
              <a:latin typeface="Trebuchet MS" pitchFamily="34" charset="0"/>
            </a:endParaRPr>
          </a:p>
        </p:txBody>
      </p:sp>
      <p:pic>
        <p:nvPicPr>
          <p:cNvPr id="4198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147762"/>
            <a:ext cx="6311900" cy="437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Text Box 5"/>
          <p:cNvSpPr txBox="1">
            <a:spLocks noChangeArrowheads="1"/>
          </p:cNvSpPr>
          <p:nvPr/>
        </p:nvSpPr>
        <p:spPr bwMode="auto">
          <a:xfrm>
            <a:off x="216292" y="-100013"/>
            <a:ext cx="1374775" cy="92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6000" b="1" dirty="0">
                <a:latin typeface="Times New Roman" pitchFamily="18" charset="0"/>
                <a:ea typeface="宋体" pitchFamily="2" charset="-122"/>
              </a:rPr>
              <a:t>6</a:t>
            </a:r>
          </a:p>
        </p:txBody>
      </p:sp>
      <p:sp>
        <p:nvSpPr>
          <p:cNvPr id="43012" name="Text Box 4"/>
          <p:cNvSpPr txBox="1">
            <a:spLocks noChangeArrowheads="1"/>
          </p:cNvSpPr>
          <p:nvPr/>
        </p:nvSpPr>
        <p:spPr bwMode="auto">
          <a:xfrm>
            <a:off x="1206499" y="217271"/>
            <a:ext cx="766127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zh-CN" sz="4000" b="1" dirty="0">
                <a:latin typeface="宋体" pitchFamily="2" charset="-122"/>
                <a:ea typeface="宋体" pitchFamily="2" charset="-122"/>
              </a:rPr>
              <a:t>访问控制模型新进展及发展趋势</a:t>
            </a:r>
          </a:p>
        </p:txBody>
      </p:sp>
      <p:sp>
        <p:nvSpPr>
          <p:cNvPr id="43013" name="TextBox 7"/>
          <p:cNvSpPr txBox="1">
            <a:spLocks noChangeArrowheads="1"/>
          </p:cNvSpPr>
          <p:nvPr/>
        </p:nvSpPr>
        <p:spPr bwMode="auto">
          <a:xfrm>
            <a:off x="1206499" y="1457696"/>
            <a:ext cx="67183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buClr>
                <a:schemeClr val="accent1"/>
              </a:buClr>
              <a:buFont typeface="Wingdings" pitchFamily="2" charset="2"/>
              <a:buChar char="Ø"/>
            </a:pPr>
            <a:r>
              <a:rPr lang="en-US" altLang="zh-CN" sz="3200" dirty="0">
                <a:latin typeface="Trebuchet MS" pitchFamily="34" charset="0"/>
              </a:rPr>
              <a:t>RBAC</a:t>
            </a:r>
            <a:r>
              <a:rPr lang="zh-CN" altLang="en-US" sz="3200" dirty="0">
                <a:latin typeface="Trebuchet MS" pitchFamily="34" charset="0"/>
              </a:rPr>
              <a:t>模型的扩展</a:t>
            </a:r>
          </a:p>
          <a:p>
            <a:pPr>
              <a:lnSpc>
                <a:spcPct val="120000"/>
              </a:lnSpc>
              <a:buClr>
                <a:schemeClr val="accent1"/>
              </a:buClr>
              <a:buFont typeface="Wingdings" pitchFamily="2" charset="2"/>
              <a:buChar char="Ø"/>
            </a:pPr>
            <a:r>
              <a:rPr lang="zh-CN" altLang="en-US" sz="3200" dirty="0">
                <a:latin typeface="Trebuchet MS" pitchFamily="34" charset="0"/>
              </a:rPr>
              <a:t>使用控制模型</a:t>
            </a:r>
          </a:p>
          <a:p>
            <a:pPr>
              <a:lnSpc>
                <a:spcPct val="120000"/>
              </a:lnSpc>
              <a:buClr>
                <a:schemeClr val="accent1"/>
              </a:buClr>
              <a:buFont typeface="Wingdings" pitchFamily="2" charset="2"/>
              <a:buChar char="Ø"/>
            </a:pPr>
            <a:r>
              <a:rPr lang="zh-CN" altLang="en-US" sz="3200" dirty="0">
                <a:latin typeface="Trebuchet MS" pitchFamily="34" charset="0"/>
              </a:rPr>
              <a:t>基于安全属性的访问控制模型</a:t>
            </a:r>
          </a:p>
          <a:p>
            <a:pPr>
              <a:lnSpc>
                <a:spcPct val="120000"/>
              </a:lnSpc>
              <a:buClr>
                <a:schemeClr val="accent1"/>
              </a:buClr>
              <a:buFont typeface="Wingdings" pitchFamily="2" charset="2"/>
              <a:buChar char="Ø"/>
            </a:pPr>
            <a:r>
              <a:rPr lang="zh-CN" altLang="en-US" sz="3200" dirty="0">
                <a:latin typeface="Trebuchet MS" pitchFamily="34" charset="0"/>
              </a:rPr>
              <a:t>访问控制技术的发展趋势</a:t>
            </a:r>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5" name="Text Box 4"/>
          <p:cNvSpPr txBox="1">
            <a:spLocks noChangeArrowheads="1"/>
          </p:cNvSpPr>
          <p:nvPr/>
        </p:nvSpPr>
        <p:spPr bwMode="auto">
          <a:xfrm>
            <a:off x="909637" y="222560"/>
            <a:ext cx="7210425"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000" dirty="0">
                <a:latin typeface="Trebuchet MS" pitchFamily="34" charset="0"/>
                <a:sym typeface="Arial" pitchFamily="34" charset="0"/>
              </a:rPr>
              <a:t>RBAC</a:t>
            </a:r>
            <a:r>
              <a:rPr lang="zh-CN" altLang="en-US" sz="4000" dirty="0">
                <a:latin typeface="Trebuchet MS" pitchFamily="34" charset="0"/>
                <a:sym typeface="Arial" pitchFamily="34" charset="0"/>
              </a:rPr>
              <a:t>模型的扩展</a:t>
            </a:r>
            <a:endParaRPr lang="zh-CN" altLang="en-US" sz="4000" dirty="0">
              <a:latin typeface="Trebuchet MS" pitchFamily="34" charset="0"/>
            </a:endParaRPr>
          </a:p>
        </p:txBody>
      </p:sp>
      <p:sp>
        <p:nvSpPr>
          <p:cNvPr id="44036" name="TextBox 8"/>
          <p:cNvSpPr txBox="1">
            <a:spLocks noChangeArrowheads="1"/>
          </p:cNvSpPr>
          <p:nvPr/>
        </p:nvSpPr>
        <p:spPr bwMode="auto">
          <a:xfrm>
            <a:off x="482600" y="1016433"/>
            <a:ext cx="8064500" cy="491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buClr>
                <a:schemeClr val="accent1"/>
              </a:buClr>
              <a:buFont typeface="Wingdings" pitchFamily="2" charset="2"/>
              <a:buNone/>
            </a:pPr>
            <a:r>
              <a:rPr lang="en-US" altLang="zh-CN" sz="2400" dirty="0">
                <a:latin typeface="新宋体" pitchFamily="49" charset="-122"/>
                <a:ea typeface="新宋体" pitchFamily="49" charset="-122"/>
              </a:rPr>
              <a:t>    </a:t>
            </a:r>
            <a:r>
              <a:rPr lang="zh-CN" altLang="en-US" sz="2400" dirty="0"/>
              <a:t>随着信息技术的发展以及分布式计算的出现,单纯的RBAC模型已经不能适应新型网络环境的要求,访问控制模型需要考虑环境和时态等多种因素。</a:t>
            </a:r>
          </a:p>
          <a:p>
            <a:pPr>
              <a:lnSpc>
                <a:spcPct val="120000"/>
              </a:lnSpc>
              <a:buClr>
                <a:schemeClr val="accent1"/>
              </a:buClr>
              <a:buFont typeface="Wingdings" pitchFamily="2" charset="2"/>
              <a:buChar char="u"/>
            </a:pPr>
            <a:r>
              <a:rPr lang="zh-CN" altLang="en-US" sz="2400" dirty="0">
                <a:latin typeface="Trebuchet MS" pitchFamily="34" charset="0"/>
              </a:rPr>
              <a:t>   基于任务的访问控制模型</a:t>
            </a:r>
            <a:endParaRPr lang="en-US" altLang="zh-CN" sz="2400" dirty="0">
              <a:latin typeface="Trebuchet MS" pitchFamily="34" charset="0"/>
            </a:endParaRPr>
          </a:p>
          <a:p>
            <a:pPr>
              <a:lnSpc>
                <a:spcPct val="120000"/>
              </a:lnSpc>
              <a:buClr>
                <a:schemeClr val="accent1"/>
              </a:buClr>
              <a:buFont typeface="Wingdings" pitchFamily="2" charset="2"/>
              <a:buChar char="u"/>
            </a:pPr>
            <a:r>
              <a:rPr lang="zh-CN" altLang="en-US" sz="2400" dirty="0">
                <a:latin typeface="Trebuchet MS" pitchFamily="34" charset="0"/>
              </a:rPr>
              <a:t>   面向分布式的访问控制模型</a:t>
            </a:r>
          </a:p>
          <a:p>
            <a:pPr>
              <a:lnSpc>
                <a:spcPct val="120000"/>
              </a:lnSpc>
              <a:buClr>
                <a:schemeClr val="accent1"/>
              </a:buClr>
              <a:buFont typeface="Wingdings" pitchFamily="2" charset="2"/>
              <a:buNone/>
            </a:pPr>
            <a:r>
              <a:rPr lang="zh-CN" altLang="en-US" sz="2400" dirty="0">
                <a:latin typeface="Trebuchet MS" pitchFamily="34" charset="0"/>
              </a:rPr>
              <a:t>           </a:t>
            </a:r>
            <a:r>
              <a:rPr lang="en-US" altLang="zh-CN" sz="2400" dirty="0">
                <a:latin typeface="Trebuchet MS" pitchFamily="34" charset="0"/>
              </a:rPr>
              <a:t>1</a:t>
            </a:r>
            <a:r>
              <a:rPr lang="zh-CN" altLang="en-US" sz="2400" dirty="0">
                <a:latin typeface="Trebuchet MS" pitchFamily="34" charset="0"/>
              </a:rPr>
              <a:t>、分布式基于角色的访问控制模型</a:t>
            </a:r>
          </a:p>
          <a:p>
            <a:pPr>
              <a:lnSpc>
                <a:spcPct val="120000"/>
              </a:lnSpc>
              <a:buClr>
                <a:schemeClr val="accent1"/>
              </a:buClr>
              <a:buFont typeface="Wingdings" pitchFamily="2" charset="2"/>
              <a:buNone/>
            </a:pPr>
            <a:r>
              <a:rPr lang="zh-CN" altLang="en-US" sz="2400" dirty="0">
                <a:latin typeface="Trebuchet MS" pitchFamily="34" charset="0"/>
                <a:sym typeface="Arial" pitchFamily="34" charset="0"/>
              </a:rPr>
              <a:t>           </a:t>
            </a:r>
            <a:r>
              <a:rPr lang="en-US" altLang="zh-CN" sz="2400" dirty="0">
                <a:latin typeface="Trebuchet MS" pitchFamily="34" charset="0"/>
                <a:sym typeface="Arial" pitchFamily="34" charset="0"/>
              </a:rPr>
              <a:t>2</a:t>
            </a:r>
            <a:r>
              <a:rPr lang="zh-CN" altLang="en-US" sz="2400" dirty="0">
                <a:latin typeface="Trebuchet MS" pitchFamily="34" charset="0"/>
                <a:sym typeface="Arial" pitchFamily="34" charset="0"/>
              </a:rPr>
              <a:t>、基于开放式系统的访问控制模型</a:t>
            </a:r>
          </a:p>
          <a:p>
            <a:pPr>
              <a:lnSpc>
                <a:spcPct val="120000"/>
              </a:lnSpc>
              <a:buClr>
                <a:schemeClr val="accent1"/>
              </a:buClr>
              <a:buFont typeface="Wingdings" pitchFamily="2" charset="2"/>
              <a:buNone/>
            </a:pPr>
            <a:r>
              <a:rPr lang="zh-CN" altLang="en-US" sz="2400" dirty="0">
                <a:latin typeface="Trebuchet MS" pitchFamily="34" charset="0"/>
                <a:sym typeface="Arial" pitchFamily="34" charset="0"/>
              </a:rPr>
              <a:t>           </a:t>
            </a:r>
            <a:r>
              <a:rPr lang="en-US" altLang="zh-CN" sz="2400" dirty="0">
                <a:latin typeface="Trebuchet MS" pitchFamily="34" charset="0"/>
                <a:sym typeface="Arial" pitchFamily="34" charset="0"/>
              </a:rPr>
              <a:t>3</a:t>
            </a:r>
            <a:r>
              <a:rPr lang="zh-CN" altLang="en-US" sz="2400" dirty="0">
                <a:latin typeface="Trebuchet MS" pitchFamily="34" charset="0"/>
                <a:sym typeface="Arial" pitchFamily="34" charset="0"/>
              </a:rPr>
              <a:t>、基于域的访问控制模型</a:t>
            </a:r>
            <a:endParaRPr lang="zh-CN" altLang="en-US" sz="2400" dirty="0">
              <a:latin typeface="Trebuchet MS" pitchFamily="34" charset="0"/>
            </a:endParaRPr>
          </a:p>
          <a:p>
            <a:pPr>
              <a:lnSpc>
                <a:spcPct val="120000"/>
              </a:lnSpc>
              <a:buClr>
                <a:schemeClr val="accent1"/>
              </a:buClr>
              <a:buFont typeface="Wingdings" pitchFamily="2" charset="2"/>
              <a:buChar char="u"/>
            </a:pPr>
            <a:r>
              <a:rPr lang="zh-CN" altLang="en-US" sz="2400" dirty="0">
                <a:latin typeface="Trebuchet MS" pitchFamily="34" charset="0"/>
              </a:rPr>
              <a:t>   与时空分布相关的基于角色的访问控制模型</a:t>
            </a:r>
          </a:p>
          <a:p>
            <a:pPr>
              <a:lnSpc>
                <a:spcPct val="120000"/>
              </a:lnSpc>
              <a:buClr>
                <a:schemeClr val="accent1"/>
              </a:buClr>
              <a:buFont typeface="Wingdings" pitchFamily="2" charset="2"/>
              <a:buNone/>
            </a:pPr>
            <a:r>
              <a:rPr lang="zh-CN" altLang="en-US" sz="2400" dirty="0">
                <a:latin typeface="Trebuchet MS" pitchFamily="34" charset="0"/>
                <a:sym typeface="黑体" pitchFamily="49" charset="-122"/>
              </a:rPr>
              <a:t>           </a:t>
            </a:r>
            <a:r>
              <a:rPr lang="en-US" altLang="zh-CN" sz="2400" dirty="0">
                <a:latin typeface="Trebuchet MS" pitchFamily="34" charset="0"/>
                <a:sym typeface="黑体" pitchFamily="49" charset="-122"/>
              </a:rPr>
              <a:t>1</a:t>
            </a:r>
            <a:r>
              <a:rPr lang="zh-CN" altLang="en-US" sz="2400" dirty="0">
                <a:latin typeface="Trebuchet MS" pitchFamily="34" charset="0"/>
                <a:sym typeface="黑体" pitchFamily="49" charset="-122"/>
              </a:rPr>
              <a:t>、上下文相关的访问控制模型</a:t>
            </a:r>
          </a:p>
          <a:p>
            <a:pPr>
              <a:lnSpc>
                <a:spcPct val="120000"/>
              </a:lnSpc>
              <a:buClr>
                <a:schemeClr val="accent1"/>
              </a:buClr>
              <a:buFont typeface="Wingdings" pitchFamily="2" charset="2"/>
              <a:buNone/>
            </a:pPr>
            <a:r>
              <a:rPr lang="zh-CN" altLang="en-US" sz="2400" dirty="0">
                <a:latin typeface="Trebuchet MS" pitchFamily="34" charset="0"/>
                <a:sym typeface="黑体" pitchFamily="49" charset="-122"/>
              </a:rPr>
              <a:t>           </a:t>
            </a:r>
            <a:r>
              <a:rPr lang="en-US" altLang="zh-CN" sz="2400" dirty="0">
                <a:latin typeface="Trebuchet MS" pitchFamily="34" charset="0"/>
                <a:sym typeface="黑体" pitchFamily="49" charset="-122"/>
              </a:rPr>
              <a:t>2</a:t>
            </a:r>
            <a:r>
              <a:rPr lang="zh-CN" altLang="en-US" sz="2400" dirty="0">
                <a:latin typeface="Trebuchet MS" pitchFamily="34" charset="0"/>
                <a:sym typeface="黑体" pitchFamily="49" charset="-122"/>
              </a:rPr>
              <a:t>、基于时态的访问控制模型</a:t>
            </a:r>
            <a:endParaRPr lang="zh-CN" altLang="en-US" sz="2400" dirty="0">
              <a:latin typeface="Trebuchet MS" pitchFamily="34" charset="0"/>
            </a:endParaRPr>
          </a:p>
        </p:txBody>
      </p:sp>
    </p:spTree>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9" name="Text Box 4"/>
          <p:cNvSpPr txBox="1">
            <a:spLocks noChangeArrowheads="1"/>
          </p:cNvSpPr>
          <p:nvPr/>
        </p:nvSpPr>
        <p:spPr bwMode="auto">
          <a:xfrm>
            <a:off x="1228725" y="231323"/>
            <a:ext cx="575627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latin typeface="Trebuchet MS" pitchFamily="34" charset="0"/>
                <a:sym typeface="Arial" pitchFamily="34" charset="0"/>
              </a:rPr>
              <a:t>使用控制模型</a:t>
            </a:r>
            <a:endParaRPr lang="zh-CN" altLang="en-US" sz="4000" dirty="0">
              <a:latin typeface="Trebuchet MS" pitchFamily="34" charset="0"/>
            </a:endParaRPr>
          </a:p>
        </p:txBody>
      </p:sp>
      <p:pic>
        <p:nvPicPr>
          <p:cNvPr id="4506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588" y="2895600"/>
            <a:ext cx="5459412" cy="258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45061" name="TextBox 9"/>
          <p:cNvSpPr txBox="1">
            <a:spLocks noChangeArrowheads="1"/>
          </p:cNvSpPr>
          <p:nvPr/>
        </p:nvSpPr>
        <p:spPr bwMode="auto">
          <a:xfrm>
            <a:off x="241300" y="1282700"/>
            <a:ext cx="84455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r>
              <a:rPr lang="en-US" altLang="zh-CN" sz="2400">
                <a:latin typeface="Times New Roman" pitchFamily="18" charset="0"/>
              </a:rPr>
              <a:t>     UCON</a:t>
            </a:r>
            <a:r>
              <a:rPr lang="zh-CN" altLang="zh-CN" sz="2400">
                <a:latin typeface="Trebuchet MS" pitchFamily="34" charset="0"/>
              </a:rPr>
              <a:t>模型包含三个基本元素：主体、客体、权限和另外三个与授权有关的元素：授权规则、条件、义务，</a:t>
            </a:r>
            <a:r>
              <a:rPr lang="zh-CN" altLang="en-US" sz="2400">
                <a:latin typeface="Trebuchet MS" pitchFamily="34" charset="0"/>
              </a:rPr>
              <a:t>如图所示。</a:t>
            </a:r>
            <a:endParaRPr lang="zh-CN" altLang="zh-CN">
              <a:latin typeface="Trebuchet MS" pitchFamily="34" charset="0"/>
            </a:endParaRPr>
          </a:p>
          <a:p>
            <a:pPr algn="ctr"/>
            <a:endParaRPr lang="zh-CN" altLang="en-US">
              <a:latin typeface="Trebuchet MS" pitchFamily="34" charset="0"/>
            </a:endParaRP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Text Box 4"/>
          <p:cNvSpPr txBox="1">
            <a:spLocks noChangeArrowheads="1"/>
          </p:cNvSpPr>
          <p:nvPr/>
        </p:nvSpPr>
        <p:spPr bwMode="auto">
          <a:xfrm>
            <a:off x="706437" y="231115"/>
            <a:ext cx="7705725"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000" dirty="0">
                <a:latin typeface="Times New Roman" pitchFamily="18" charset="0"/>
              </a:rPr>
              <a:t>UCON</a:t>
            </a:r>
            <a:r>
              <a:rPr lang="zh-CN" altLang="en-US" sz="4000" dirty="0"/>
              <a:t>模型</a:t>
            </a:r>
            <a:endParaRPr lang="en-US" altLang="zh-CN" sz="4000" dirty="0"/>
          </a:p>
          <a:p>
            <a:pPr>
              <a:lnSpc>
                <a:spcPts val="3600"/>
              </a:lnSpc>
              <a:spcAft>
                <a:spcPts val="1200"/>
              </a:spcAft>
            </a:pPr>
            <a:endParaRPr lang="zh-CN" altLang="en-US" sz="4000" dirty="0"/>
          </a:p>
          <a:p>
            <a:pPr>
              <a:lnSpc>
                <a:spcPts val="3600"/>
              </a:lnSpc>
              <a:spcAft>
                <a:spcPts val="1200"/>
              </a:spcAft>
            </a:pPr>
            <a:endParaRPr lang="zh-CN" altLang="en-US" sz="4000" dirty="0">
              <a:latin typeface="Trebuchet MS" pitchFamily="34" charset="0"/>
            </a:endParaRPr>
          </a:p>
        </p:txBody>
      </p:sp>
      <p:sp>
        <p:nvSpPr>
          <p:cNvPr id="46083" name="Rectangle 4"/>
          <p:cNvSpPr txBox="1">
            <a:spLocks noChangeArrowheads="1"/>
          </p:cNvSpPr>
          <p:nvPr/>
        </p:nvSpPr>
        <p:spPr bwMode="auto">
          <a:xfrm>
            <a:off x="584200" y="203200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endParaRPr lang="zh-CN" altLang="zh-CN" sz="2400">
              <a:latin typeface="Trebuchet MS" pitchFamily="34" charset="0"/>
            </a:endParaRPr>
          </a:p>
        </p:txBody>
      </p:sp>
      <p:sp>
        <p:nvSpPr>
          <p:cNvPr id="46084" name="TextBox 6"/>
          <p:cNvSpPr txBox="1">
            <a:spLocks noChangeArrowheads="1"/>
          </p:cNvSpPr>
          <p:nvPr/>
        </p:nvSpPr>
        <p:spPr bwMode="auto">
          <a:xfrm>
            <a:off x="482600" y="1008474"/>
            <a:ext cx="8153400" cy="469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5000"/>
              </a:lnSpc>
            </a:pPr>
            <a:r>
              <a:rPr lang="en-US" altLang="zh-CN" sz="2800" dirty="0">
                <a:latin typeface="Times New Roman" pitchFamily="18" charset="0"/>
              </a:rPr>
              <a:t>UCON</a:t>
            </a:r>
            <a:r>
              <a:rPr lang="zh-CN" altLang="zh-CN" sz="2800" dirty="0">
                <a:latin typeface="Trebuchet MS" pitchFamily="34" charset="0"/>
              </a:rPr>
              <a:t>模型中的主要元素如下：</a:t>
            </a:r>
          </a:p>
          <a:p>
            <a:pPr>
              <a:lnSpc>
                <a:spcPct val="115000"/>
              </a:lnSpc>
              <a:buClr>
                <a:schemeClr val="accent1"/>
              </a:buClr>
              <a:buFont typeface="Wingdings" pitchFamily="2" charset="2"/>
              <a:buChar char="u"/>
            </a:pPr>
            <a:r>
              <a:rPr lang="zh-CN" altLang="en-US" sz="2400" dirty="0">
                <a:latin typeface="Trebuchet MS" pitchFamily="34" charset="0"/>
              </a:rPr>
              <a:t>  </a:t>
            </a:r>
            <a:r>
              <a:rPr lang="zh-CN" altLang="zh-CN" sz="2400" dirty="0">
                <a:latin typeface="Trebuchet MS" pitchFamily="34" charset="0"/>
              </a:rPr>
              <a:t>主体</a:t>
            </a:r>
            <a:r>
              <a:rPr lang="en-US" altLang="zh-CN" sz="2400" dirty="0">
                <a:latin typeface="Trebuchet MS" pitchFamily="34" charset="0"/>
              </a:rPr>
              <a:t>( </a:t>
            </a:r>
            <a:r>
              <a:rPr lang="en-US" altLang="zh-CN" sz="2400" dirty="0">
                <a:latin typeface="Times New Roman" pitchFamily="18" charset="0"/>
              </a:rPr>
              <a:t>Subjects</a:t>
            </a:r>
            <a:r>
              <a:rPr lang="en-US" altLang="zh-CN" sz="2400" dirty="0">
                <a:latin typeface="Trebuchet MS" pitchFamily="34" charset="0"/>
              </a:rPr>
              <a:t>)</a:t>
            </a:r>
            <a:r>
              <a:rPr lang="zh-CN" altLang="zh-CN" sz="2400" dirty="0">
                <a:latin typeface="Trebuchet MS" pitchFamily="34" charset="0"/>
              </a:rPr>
              <a:t>。它是具有某些属性和对客体</a:t>
            </a:r>
            <a:r>
              <a:rPr lang="en-US" altLang="zh-CN" sz="2400" dirty="0">
                <a:latin typeface="Trebuchet MS" pitchFamily="34" charset="0"/>
              </a:rPr>
              <a:t>( </a:t>
            </a:r>
            <a:r>
              <a:rPr lang="en-US" altLang="zh-CN" sz="2400" dirty="0">
                <a:latin typeface="Times New Roman" pitchFamily="18" charset="0"/>
              </a:rPr>
              <a:t>Objects</a:t>
            </a:r>
            <a:r>
              <a:rPr lang="en-US" altLang="zh-CN" sz="2400" dirty="0">
                <a:latin typeface="Trebuchet MS" pitchFamily="34" charset="0"/>
              </a:rPr>
              <a:t>)</a:t>
            </a:r>
            <a:r>
              <a:rPr lang="zh-CN" altLang="zh-CN" sz="2400" dirty="0">
                <a:latin typeface="Trebuchet MS" pitchFamily="34" charset="0"/>
              </a:rPr>
              <a:t>操作权限的实体。主体的属性包括身份、角色、安全级别、成员资格等。这些属性用于授权过程。</a:t>
            </a:r>
          </a:p>
          <a:p>
            <a:pPr>
              <a:lnSpc>
                <a:spcPct val="115000"/>
              </a:lnSpc>
              <a:buClr>
                <a:schemeClr val="accent1"/>
              </a:buClr>
              <a:buFont typeface="Wingdings" pitchFamily="2" charset="2"/>
              <a:buChar char="u"/>
            </a:pPr>
            <a:r>
              <a:rPr lang="zh-CN" altLang="en-US" sz="2400" dirty="0">
                <a:latin typeface="Trebuchet MS" pitchFamily="34" charset="0"/>
              </a:rPr>
              <a:t>  </a:t>
            </a:r>
            <a:r>
              <a:rPr lang="zh-CN" altLang="zh-CN" sz="2400" dirty="0">
                <a:latin typeface="Trebuchet MS" pitchFamily="34" charset="0"/>
              </a:rPr>
              <a:t>客体</a:t>
            </a:r>
            <a:r>
              <a:rPr lang="en-US" altLang="zh-CN" sz="2400" dirty="0">
                <a:latin typeface="Trebuchet MS" pitchFamily="34" charset="0"/>
              </a:rPr>
              <a:t>(</a:t>
            </a:r>
            <a:r>
              <a:rPr lang="en-US" altLang="zh-CN" sz="2400" dirty="0">
                <a:latin typeface="Times New Roman" pitchFamily="18" charset="0"/>
              </a:rPr>
              <a:t> Objects</a:t>
            </a:r>
            <a:r>
              <a:rPr lang="en-US" altLang="zh-CN" sz="2400" dirty="0">
                <a:latin typeface="Trebuchet MS" pitchFamily="34" charset="0"/>
              </a:rPr>
              <a:t>)</a:t>
            </a:r>
            <a:r>
              <a:rPr lang="zh-CN" altLang="zh-CN" sz="2400" dirty="0">
                <a:latin typeface="Trebuchet MS" pitchFamily="34" charset="0"/>
              </a:rPr>
              <a:t>。它是主体的操作对象，它也有属性，包括安全级别、所有者、等级等。这些属性也用于授权过程。</a:t>
            </a:r>
          </a:p>
          <a:p>
            <a:pPr>
              <a:lnSpc>
                <a:spcPct val="110000"/>
              </a:lnSpc>
              <a:buClr>
                <a:schemeClr val="accent1"/>
              </a:buClr>
              <a:buFont typeface="Wingdings" pitchFamily="2" charset="2"/>
              <a:buChar char="u"/>
            </a:pPr>
            <a:r>
              <a:rPr lang="zh-CN" altLang="zh-CN" sz="2400" dirty="0">
                <a:latin typeface="Trebuchet MS" pitchFamily="34" charset="0"/>
              </a:rPr>
              <a:t> </a:t>
            </a:r>
            <a:r>
              <a:rPr lang="zh-CN" altLang="en-US" sz="2400" dirty="0">
                <a:latin typeface="Trebuchet MS" pitchFamily="34" charset="0"/>
                <a:sym typeface="Arial" pitchFamily="34" charset="0"/>
              </a:rPr>
              <a:t> </a:t>
            </a:r>
            <a:r>
              <a:rPr lang="zh-CN" altLang="zh-CN" sz="2400" dirty="0">
                <a:latin typeface="Trebuchet MS" pitchFamily="34" charset="0"/>
                <a:sym typeface="Arial" pitchFamily="34" charset="0"/>
              </a:rPr>
              <a:t>权限</a:t>
            </a:r>
            <a:r>
              <a:rPr lang="en-US" altLang="zh-CN" sz="2400" dirty="0">
                <a:latin typeface="Times New Roman" pitchFamily="18" charset="0"/>
                <a:sym typeface="Arial" pitchFamily="34" charset="0"/>
              </a:rPr>
              <a:t>( Rights)</a:t>
            </a:r>
            <a:r>
              <a:rPr lang="zh-CN" altLang="zh-CN" sz="2400" dirty="0">
                <a:latin typeface="Trebuchet MS" pitchFamily="34" charset="0"/>
                <a:sym typeface="Arial" pitchFamily="34" charset="0"/>
              </a:rPr>
              <a:t>。它是主体拥有的对客体操作的一些特权。权限由一个主体对客体进行访问或使用的功能集组成。</a:t>
            </a:r>
            <a:endParaRPr lang="zh-CN" altLang="zh-CN" sz="2400" dirty="0">
              <a:latin typeface="Trebuchet MS" pitchFamily="34" charset="0"/>
            </a:endParaRPr>
          </a:p>
          <a:p>
            <a:pPr>
              <a:lnSpc>
                <a:spcPct val="110000"/>
              </a:lnSpc>
            </a:pPr>
            <a:r>
              <a:rPr lang="zh-CN" altLang="zh-CN" sz="2400" dirty="0">
                <a:latin typeface="Trebuchet MS" pitchFamily="34" charset="0"/>
                <a:sym typeface="Arial" pitchFamily="34" charset="0"/>
              </a:rPr>
              <a:t>授权规则 </a:t>
            </a:r>
            <a:r>
              <a:rPr lang="en-US" altLang="zh-CN" sz="2400" dirty="0">
                <a:latin typeface="Trebuchet MS" pitchFamily="34" charset="0"/>
                <a:sym typeface="Arial" pitchFamily="34" charset="0"/>
              </a:rPr>
              <a:t>( </a:t>
            </a:r>
            <a:r>
              <a:rPr lang="en-US" altLang="zh-CN" sz="2400" dirty="0">
                <a:latin typeface="Times New Roman" pitchFamily="18" charset="0"/>
                <a:sym typeface="Arial" pitchFamily="34" charset="0"/>
              </a:rPr>
              <a:t>Authorization Rules</a:t>
            </a:r>
            <a:r>
              <a:rPr lang="en-US" altLang="zh-CN" sz="2400" dirty="0">
                <a:latin typeface="Trebuchet MS" pitchFamily="34" charset="0"/>
                <a:sym typeface="Arial" pitchFamily="34" charset="0"/>
              </a:rPr>
              <a:t>) </a:t>
            </a:r>
            <a:r>
              <a:rPr lang="zh-CN" altLang="zh-CN" sz="2400" dirty="0">
                <a:latin typeface="Trebuchet MS" pitchFamily="34" charset="0"/>
                <a:sym typeface="Arial" pitchFamily="34" charset="0"/>
              </a:rPr>
              <a:t>。 它是允许主体对客体进行访问或使用前必须满足的一个需求集。授权规则是用来检查主体是否有资格访问客体的决策因素。</a:t>
            </a:r>
            <a:endParaRPr lang="zh-CN" altLang="en-US" dirty="0">
              <a:latin typeface="Trebuchet MS" pitchFamily="34" charset="0"/>
            </a:endParaRPr>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Text Box 4"/>
          <p:cNvSpPr txBox="1">
            <a:spLocks noChangeArrowheads="1"/>
          </p:cNvSpPr>
          <p:nvPr/>
        </p:nvSpPr>
        <p:spPr bwMode="auto">
          <a:xfrm>
            <a:off x="693737" y="263524"/>
            <a:ext cx="7705725"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en-US" altLang="zh-CN" sz="4000" dirty="0">
                <a:latin typeface="Times New Roman" pitchFamily="18" charset="0"/>
              </a:rPr>
              <a:t>UCON</a:t>
            </a:r>
            <a:r>
              <a:rPr lang="zh-CN" altLang="en-US" sz="4000" dirty="0"/>
              <a:t>模型</a:t>
            </a:r>
            <a:endParaRPr lang="en-US" altLang="zh-CN" sz="4000" dirty="0"/>
          </a:p>
          <a:p>
            <a:pPr>
              <a:lnSpc>
                <a:spcPts val="3600"/>
              </a:lnSpc>
              <a:spcAft>
                <a:spcPts val="1200"/>
              </a:spcAft>
            </a:pPr>
            <a:endParaRPr lang="zh-CN" altLang="en-US" sz="4000" dirty="0"/>
          </a:p>
          <a:p>
            <a:pPr>
              <a:lnSpc>
                <a:spcPts val="3600"/>
              </a:lnSpc>
              <a:spcAft>
                <a:spcPts val="1200"/>
              </a:spcAft>
            </a:pPr>
            <a:endParaRPr lang="zh-CN" altLang="en-US" sz="4000" dirty="0">
              <a:latin typeface="Trebuchet MS" pitchFamily="34" charset="0"/>
            </a:endParaRPr>
          </a:p>
        </p:txBody>
      </p:sp>
      <p:sp>
        <p:nvSpPr>
          <p:cNvPr id="47107" name="Rectangle 4"/>
          <p:cNvSpPr txBox="1">
            <a:spLocks noChangeArrowheads="1"/>
          </p:cNvSpPr>
          <p:nvPr/>
        </p:nvSpPr>
        <p:spPr bwMode="auto">
          <a:xfrm>
            <a:off x="584200" y="203200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endParaRPr lang="zh-CN" altLang="zh-CN" sz="2400">
              <a:latin typeface="Trebuchet MS" pitchFamily="34" charset="0"/>
            </a:endParaRPr>
          </a:p>
        </p:txBody>
      </p:sp>
      <p:sp>
        <p:nvSpPr>
          <p:cNvPr id="47108" name="TextBox 6"/>
          <p:cNvSpPr txBox="1">
            <a:spLocks noChangeArrowheads="1"/>
          </p:cNvSpPr>
          <p:nvPr/>
        </p:nvSpPr>
        <p:spPr bwMode="auto">
          <a:xfrm>
            <a:off x="660400" y="1296988"/>
            <a:ext cx="8051800" cy="41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0000"/>
              </a:lnSpc>
              <a:buClr>
                <a:schemeClr val="accent1"/>
              </a:buClr>
              <a:buFont typeface="Wingdings" pitchFamily="2" charset="2"/>
              <a:buChar char="u"/>
            </a:pPr>
            <a:r>
              <a:rPr lang="zh-CN" altLang="en-US" sz="2400" dirty="0">
                <a:latin typeface="Trebuchet MS" pitchFamily="34" charset="0"/>
              </a:rPr>
              <a:t> 授权规则</a:t>
            </a:r>
            <a:r>
              <a:rPr lang="en-US" altLang="zh-CN" sz="2400" dirty="0">
                <a:latin typeface="Trebuchet MS" pitchFamily="34" charset="0"/>
              </a:rPr>
              <a:t>(Rights)</a:t>
            </a:r>
            <a:r>
              <a:rPr lang="zh-CN" altLang="en-US" sz="2400" dirty="0">
                <a:latin typeface="Trebuchet MS" pitchFamily="34" charset="0"/>
              </a:rPr>
              <a:t>。它是主体拥有的对客体操作的一些特权。权限由一个主体对客体进行访问或使用的功能集组成</a:t>
            </a:r>
          </a:p>
          <a:p>
            <a:pPr>
              <a:lnSpc>
                <a:spcPct val="110000"/>
              </a:lnSpc>
              <a:buClr>
                <a:schemeClr val="accent1"/>
              </a:buClr>
              <a:buFont typeface="Wingdings" pitchFamily="2" charset="2"/>
              <a:buChar char="u"/>
            </a:pPr>
            <a:r>
              <a:rPr lang="zh-CN" altLang="en-US" sz="2400" dirty="0">
                <a:latin typeface="Trebuchet MS" pitchFamily="34" charset="0"/>
              </a:rPr>
              <a:t> </a:t>
            </a:r>
            <a:r>
              <a:rPr lang="zh-CN" altLang="zh-CN" sz="2400" dirty="0">
                <a:latin typeface="Trebuchet MS" pitchFamily="34" charset="0"/>
              </a:rPr>
              <a:t>条件</a:t>
            </a:r>
            <a:r>
              <a:rPr lang="en-US" altLang="zh-CN" sz="2400" dirty="0">
                <a:latin typeface="Trebuchet MS" pitchFamily="34" charset="0"/>
              </a:rPr>
              <a:t>(</a:t>
            </a:r>
            <a:r>
              <a:rPr lang="en-US" altLang="zh-CN" sz="2400" dirty="0">
                <a:latin typeface="Times New Roman" pitchFamily="18" charset="0"/>
              </a:rPr>
              <a:t>Conditions)</a:t>
            </a:r>
            <a:r>
              <a:rPr lang="zh-CN" altLang="zh-CN" sz="2400" dirty="0">
                <a:latin typeface="Trebuchet MS" pitchFamily="34" charset="0"/>
              </a:rPr>
              <a:t>。 它是在使用授权规则进行授权过程中，允许主体对客体进行访问权限前必须检验的一个决策因素集。条件是环境的或面向系统的决策因素。条件可用来检查存在的限制，使用权限是否有效，哪些限制必须更新等。</a:t>
            </a:r>
          </a:p>
          <a:p>
            <a:pPr>
              <a:lnSpc>
                <a:spcPct val="115000"/>
              </a:lnSpc>
              <a:buClr>
                <a:schemeClr val="accent1"/>
              </a:buClr>
              <a:buFont typeface="Wingdings" pitchFamily="2" charset="2"/>
              <a:buChar char="u"/>
            </a:pPr>
            <a:r>
              <a:rPr lang="zh-CN" altLang="en-US" sz="2400" dirty="0">
                <a:latin typeface="Trebuchet MS" pitchFamily="34" charset="0"/>
              </a:rPr>
              <a:t> </a:t>
            </a:r>
            <a:r>
              <a:rPr lang="zh-CN" altLang="zh-CN" sz="2400" dirty="0">
                <a:latin typeface="Trebuchet MS" pitchFamily="34" charset="0"/>
                <a:sym typeface="Arial" pitchFamily="34" charset="0"/>
              </a:rPr>
              <a:t>义务</a:t>
            </a:r>
            <a:r>
              <a:rPr lang="en-US" altLang="zh-CN" sz="2400" dirty="0">
                <a:latin typeface="Trebuchet MS" pitchFamily="34" charset="0"/>
                <a:sym typeface="Arial" pitchFamily="34" charset="0"/>
              </a:rPr>
              <a:t>(</a:t>
            </a:r>
            <a:r>
              <a:rPr lang="en-US" altLang="zh-CN" sz="2400" dirty="0">
                <a:latin typeface="Times New Roman" pitchFamily="18" charset="0"/>
                <a:sym typeface="Arial" pitchFamily="34" charset="0"/>
              </a:rPr>
              <a:t>Obligations)</a:t>
            </a:r>
            <a:r>
              <a:rPr lang="zh-CN" altLang="zh-CN" sz="2400" dirty="0">
                <a:latin typeface="Trebuchet MS" pitchFamily="34" charset="0"/>
                <a:sym typeface="Arial" pitchFamily="34" charset="0"/>
              </a:rPr>
              <a:t>。 它是一个主体在获得对客体的访问权限后必须履行的强制需求。分配了权限，就应有执行这些权限的义务责任。</a:t>
            </a:r>
            <a:endParaRPr lang="zh-CN" altLang="en-US" dirty="0">
              <a:latin typeface="Trebuchet MS" pitchFamily="34" charset="0"/>
            </a:endParaRP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1" name="Text Box 4"/>
          <p:cNvSpPr txBox="1">
            <a:spLocks noChangeArrowheads="1"/>
          </p:cNvSpPr>
          <p:nvPr/>
        </p:nvSpPr>
        <p:spPr bwMode="auto">
          <a:xfrm>
            <a:off x="896937" y="317562"/>
            <a:ext cx="721042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latin typeface="Trebuchet MS" pitchFamily="34" charset="0"/>
                <a:sym typeface="Arial" pitchFamily="34" charset="0"/>
              </a:rPr>
              <a:t>基于安全属性的访问控制模型</a:t>
            </a:r>
            <a:endParaRPr lang="zh-CN" altLang="en-US" sz="4000" dirty="0">
              <a:latin typeface="Trebuchet MS" pitchFamily="34" charset="0"/>
            </a:endParaRPr>
          </a:p>
        </p:txBody>
      </p:sp>
      <p:sp>
        <p:nvSpPr>
          <p:cNvPr id="48132" name="TextBox 7"/>
          <p:cNvSpPr txBox="1">
            <a:spLocks noChangeArrowheads="1"/>
          </p:cNvSpPr>
          <p:nvPr/>
        </p:nvSpPr>
        <p:spPr bwMode="auto">
          <a:xfrm>
            <a:off x="1130300" y="3886200"/>
            <a:ext cx="6934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endParaRPr lang="zh-CN" altLang="en-US">
              <a:latin typeface="Trebuchet MS" pitchFamily="34" charset="0"/>
            </a:endParaRPr>
          </a:p>
        </p:txBody>
      </p:sp>
      <p:sp>
        <p:nvSpPr>
          <p:cNvPr id="48133" name="TextBox 6"/>
          <p:cNvSpPr txBox="1">
            <a:spLocks noChangeArrowheads="1"/>
          </p:cNvSpPr>
          <p:nvPr/>
        </p:nvSpPr>
        <p:spPr bwMode="auto">
          <a:xfrm>
            <a:off x="476250" y="1516352"/>
            <a:ext cx="8051800" cy="337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0000"/>
              </a:lnSpc>
              <a:buClr>
                <a:schemeClr val="accent1"/>
              </a:buClr>
              <a:buFont typeface="Wingdings" pitchFamily="2" charset="2"/>
              <a:buNone/>
            </a:pPr>
            <a:r>
              <a:rPr lang="en-US" altLang="en-US" sz="2800" dirty="0">
                <a:latin typeface="Trebuchet MS" pitchFamily="34" charset="0"/>
              </a:rPr>
              <a:t>       </a:t>
            </a:r>
            <a:r>
              <a:rPr lang="zh-CN" altLang="en-GB" sz="2800" dirty="0">
                <a:latin typeface="Trebuchet MS" pitchFamily="34" charset="0"/>
              </a:rPr>
              <a:t>在具有异构性和多样性特征的网络环境下</a:t>
            </a:r>
            <a:r>
              <a:rPr lang="en-GB" altLang="zh-CN" sz="2800" dirty="0">
                <a:latin typeface="Trebuchet MS" pitchFamily="34" charset="0"/>
              </a:rPr>
              <a:t>,</a:t>
            </a:r>
            <a:r>
              <a:rPr lang="zh-CN" altLang="en-GB" sz="2800" dirty="0">
                <a:latin typeface="Trebuchet MS" pitchFamily="34" charset="0"/>
              </a:rPr>
              <a:t>访问控制技术向细粒度、分层次的方向发展</a:t>
            </a:r>
            <a:r>
              <a:rPr lang="en-GB" altLang="zh-CN" sz="2800" dirty="0">
                <a:latin typeface="Trebuchet MS" pitchFamily="34" charset="0"/>
              </a:rPr>
              <a:t>,</a:t>
            </a:r>
            <a:r>
              <a:rPr lang="zh-CN" altLang="en-GB" sz="2800" dirty="0">
                <a:latin typeface="Trebuchet MS" pitchFamily="34" charset="0"/>
              </a:rPr>
              <a:t>授权依据开始逐渐面向主、客体的安全属性</a:t>
            </a:r>
            <a:r>
              <a:rPr lang="en-GB" altLang="zh-CN" sz="2800" dirty="0">
                <a:latin typeface="Trebuchet MS" pitchFamily="34" charset="0"/>
              </a:rPr>
              <a:t>,</a:t>
            </a:r>
            <a:r>
              <a:rPr lang="zh-CN" altLang="en-GB" sz="2800" dirty="0">
                <a:latin typeface="Trebuchet MS" pitchFamily="34" charset="0"/>
              </a:rPr>
              <a:t>出现了</a:t>
            </a:r>
            <a:r>
              <a:rPr lang="zh-CN" altLang="en-US" sz="2800" dirty="0">
                <a:latin typeface="Trebuchet MS" pitchFamily="34" charset="0"/>
              </a:rPr>
              <a:t>新型的访问控制模型：</a:t>
            </a:r>
            <a:endParaRPr lang="zh-CN" altLang="en-US" sz="3200" dirty="0">
              <a:latin typeface="Trebuchet MS" pitchFamily="34" charset="0"/>
            </a:endParaRPr>
          </a:p>
          <a:p>
            <a:pPr>
              <a:lnSpc>
                <a:spcPct val="110000"/>
              </a:lnSpc>
              <a:buClr>
                <a:schemeClr val="accent1"/>
              </a:buClr>
              <a:buFont typeface="Wingdings" pitchFamily="2" charset="2"/>
              <a:buChar char="u"/>
            </a:pPr>
            <a:r>
              <a:rPr lang="zh-CN" altLang="en-US" sz="2800" dirty="0">
                <a:latin typeface="Trebuchet MS" pitchFamily="34" charset="0"/>
              </a:rPr>
              <a:t>  基于信任的访问控制模型</a:t>
            </a:r>
          </a:p>
          <a:p>
            <a:pPr>
              <a:lnSpc>
                <a:spcPct val="110000"/>
              </a:lnSpc>
              <a:buClr>
                <a:schemeClr val="accent1"/>
              </a:buClr>
              <a:buFont typeface="Wingdings" pitchFamily="2" charset="2"/>
              <a:buChar char="u"/>
            </a:pPr>
            <a:r>
              <a:rPr lang="zh-CN" altLang="en-US" sz="2800" dirty="0">
                <a:latin typeface="Trebuchet MS" pitchFamily="34" charset="0"/>
              </a:rPr>
              <a:t>  基于属性的访问控制模型</a:t>
            </a:r>
          </a:p>
          <a:p>
            <a:pPr>
              <a:lnSpc>
                <a:spcPct val="110000"/>
              </a:lnSpc>
              <a:buClr>
                <a:schemeClr val="accent1"/>
              </a:buClr>
              <a:buFont typeface="Wingdings" pitchFamily="2" charset="2"/>
              <a:buChar char="u"/>
            </a:pPr>
            <a:r>
              <a:rPr lang="zh-CN" altLang="en-US" sz="2800" dirty="0">
                <a:latin typeface="Trebuchet MS" pitchFamily="34" charset="0"/>
              </a:rPr>
              <a:t>  基于行为的访问控制模型</a:t>
            </a:r>
          </a:p>
        </p:txBody>
      </p:sp>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5" name="Text Box 4"/>
          <p:cNvSpPr txBox="1">
            <a:spLocks noChangeArrowheads="1"/>
          </p:cNvSpPr>
          <p:nvPr/>
        </p:nvSpPr>
        <p:spPr bwMode="auto">
          <a:xfrm>
            <a:off x="957262" y="234435"/>
            <a:ext cx="7210425"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latin typeface="Trebuchet MS" pitchFamily="34" charset="0"/>
                <a:sym typeface="Arial" pitchFamily="34" charset="0"/>
              </a:rPr>
              <a:t>访问控制技术的发展趋势</a:t>
            </a:r>
            <a:endParaRPr lang="zh-CN" altLang="en-US" sz="4000" dirty="0">
              <a:latin typeface="Trebuchet MS" pitchFamily="34" charset="0"/>
            </a:endParaRPr>
          </a:p>
        </p:txBody>
      </p:sp>
      <p:sp>
        <p:nvSpPr>
          <p:cNvPr id="49156" name="TextBox 7"/>
          <p:cNvSpPr txBox="1">
            <a:spLocks noChangeArrowheads="1"/>
          </p:cNvSpPr>
          <p:nvPr/>
        </p:nvSpPr>
        <p:spPr bwMode="auto">
          <a:xfrm>
            <a:off x="1130300" y="3886200"/>
            <a:ext cx="6934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endParaRPr lang="zh-CN" altLang="en-US">
              <a:latin typeface="Trebuchet MS" pitchFamily="34" charset="0"/>
            </a:endParaRPr>
          </a:p>
        </p:txBody>
      </p:sp>
      <p:sp>
        <p:nvSpPr>
          <p:cNvPr id="49157" name="TextBox 6"/>
          <p:cNvSpPr txBox="1">
            <a:spLocks noChangeArrowheads="1"/>
          </p:cNvSpPr>
          <p:nvPr/>
        </p:nvSpPr>
        <p:spPr bwMode="auto">
          <a:xfrm>
            <a:off x="536574" y="1377807"/>
            <a:ext cx="8051800" cy="290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0000"/>
              </a:lnSpc>
              <a:buClr>
                <a:schemeClr val="accent1"/>
              </a:buClr>
              <a:buFont typeface="Wingdings" pitchFamily="2" charset="2"/>
              <a:buNone/>
            </a:pPr>
            <a:r>
              <a:rPr lang="en-US" altLang="en-US" sz="2800" dirty="0">
                <a:latin typeface="Trebuchet MS" pitchFamily="34" charset="0"/>
              </a:rPr>
              <a:t>      </a:t>
            </a:r>
            <a:r>
              <a:rPr lang="zh-CN" altLang="en-GB" sz="2800" dirty="0">
                <a:latin typeface="Trebuchet MS" pitchFamily="34" charset="0"/>
              </a:rPr>
              <a:t>经过了近五十年的发展</a:t>
            </a:r>
            <a:r>
              <a:rPr lang="en-GB" altLang="zh-CN" sz="2800" dirty="0">
                <a:latin typeface="Trebuchet MS" pitchFamily="34" charset="0"/>
              </a:rPr>
              <a:t>,</a:t>
            </a:r>
            <a:r>
              <a:rPr lang="zh-CN" altLang="en-GB" sz="2800" dirty="0">
                <a:latin typeface="Trebuchet MS" pitchFamily="34" charset="0"/>
              </a:rPr>
              <a:t>访问控制模型的研究取得了丰硕成果</a:t>
            </a:r>
            <a:r>
              <a:rPr lang="zh-CN" altLang="en-US" sz="2800" dirty="0">
                <a:latin typeface="Trebuchet MS" pitchFamily="34" charset="0"/>
              </a:rPr>
              <a:t>，但仍然有许多尚待解决的问题。如：结构化文档等新型网络信息表现方式出现带来的很多问题。</a:t>
            </a:r>
          </a:p>
          <a:p>
            <a:pPr>
              <a:lnSpc>
                <a:spcPct val="110000"/>
              </a:lnSpc>
              <a:buClr>
                <a:schemeClr val="accent1"/>
              </a:buClr>
              <a:buFont typeface="Wingdings" pitchFamily="2" charset="2"/>
              <a:buNone/>
            </a:pPr>
            <a:r>
              <a:rPr lang="zh-CN" altLang="en-US" sz="2800" dirty="0">
                <a:latin typeface="Trebuchet MS" pitchFamily="34" charset="0"/>
              </a:rPr>
              <a:t>      访问控制技术的发展将呈现更加丰富多样的发展趋势。</a:t>
            </a:r>
          </a:p>
        </p:txBody>
      </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9" name="Text Box 5"/>
          <p:cNvSpPr txBox="1">
            <a:spLocks noChangeArrowheads="1"/>
          </p:cNvSpPr>
          <p:nvPr/>
        </p:nvSpPr>
        <p:spPr bwMode="auto">
          <a:xfrm>
            <a:off x="251917" y="7402"/>
            <a:ext cx="1374775" cy="757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4800" b="1" dirty="0">
                <a:latin typeface="Trebuchet MS" pitchFamily="34" charset="0"/>
                <a:ea typeface="宋体" pitchFamily="2" charset="-122"/>
              </a:rPr>
              <a:t>7</a:t>
            </a:r>
          </a:p>
        </p:txBody>
      </p:sp>
      <p:sp>
        <p:nvSpPr>
          <p:cNvPr id="50180" name="Text Box 4"/>
          <p:cNvSpPr txBox="1">
            <a:spLocks noChangeArrowheads="1"/>
          </p:cNvSpPr>
          <p:nvPr/>
        </p:nvSpPr>
        <p:spPr bwMode="auto">
          <a:xfrm>
            <a:off x="1196975" y="228743"/>
            <a:ext cx="72104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800"/>
              </a:spcAft>
            </a:pPr>
            <a:r>
              <a:rPr lang="zh-CN" altLang="en-US" sz="4000" dirty="0">
                <a:latin typeface="Trebuchet MS" pitchFamily="34" charset="0"/>
                <a:ea typeface="宋体" pitchFamily="2" charset="-122"/>
              </a:rPr>
              <a:t>小结</a:t>
            </a:r>
            <a:endParaRPr lang="zh-CN" altLang="zh-CN" sz="4000" dirty="0">
              <a:latin typeface="Trebuchet MS" pitchFamily="34" charset="0"/>
            </a:endParaRPr>
          </a:p>
        </p:txBody>
      </p:sp>
      <p:sp>
        <p:nvSpPr>
          <p:cNvPr id="50181" name="Text Box 4"/>
          <p:cNvSpPr txBox="1">
            <a:spLocks noChangeArrowheads="1"/>
          </p:cNvSpPr>
          <p:nvPr/>
        </p:nvSpPr>
        <p:spPr bwMode="auto">
          <a:xfrm>
            <a:off x="381000" y="1127868"/>
            <a:ext cx="8466138"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571500" indent="-5715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15000"/>
              </a:lnSpc>
              <a:spcAft>
                <a:spcPts val="1100"/>
              </a:spcAft>
              <a:buClr>
                <a:schemeClr val="accent1"/>
              </a:buClr>
              <a:buFont typeface="Wingdings" pitchFamily="2" charset="2"/>
              <a:buChar char="u"/>
            </a:pPr>
            <a:r>
              <a:rPr lang="zh-CN" altLang="zh-CN" sz="2400" dirty="0">
                <a:latin typeface="Trebuchet MS" pitchFamily="34" charset="0"/>
              </a:rPr>
              <a:t>访问控制技术是信息安全领域的一种重要的安全机制，访问控制分为自主访问控制和强制访问控制两类。</a:t>
            </a:r>
            <a:endParaRPr lang="en-US" altLang="zh-CN" sz="2400" dirty="0">
              <a:latin typeface="Trebuchet MS" pitchFamily="34" charset="0"/>
            </a:endParaRPr>
          </a:p>
          <a:p>
            <a:pPr>
              <a:lnSpc>
                <a:spcPct val="115000"/>
              </a:lnSpc>
              <a:spcAft>
                <a:spcPts val="1100"/>
              </a:spcAft>
              <a:buClr>
                <a:schemeClr val="accent1"/>
              </a:buClr>
              <a:buFont typeface="Wingdings" pitchFamily="2" charset="2"/>
              <a:buChar char="u"/>
            </a:pPr>
            <a:r>
              <a:rPr lang="en-US" altLang="zh-CN" sz="2400" dirty="0">
                <a:latin typeface="Times New Roman" pitchFamily="18" charset="0"/>
              </a:rPr>
              <a:t>BLP</a:t>
            </a:r>
            <a:r>
              <a:rPr lang="zh-CN" altLang="zh-CN" sz="2400" dirty="0">
                <a:latin typeface="Trebuchet MS" pitchFamily="34" charset="0"/>
              </a:rPr>
              <a:t>模型是一种形式化的多级安全模型。</a:t>
            </a:r>
            <a:endParaRPr lang="en-US" altLang="zh-CN" sz="2400" dirty="0">
              <a:latin typeface="Trebuchet MS" pitchFamily="34" charset="0"/>
            </a:endParaRPr>
          </a:p>
          <a:p>
            <a:pPr>
              <a:lnSpc>
                <a:spcPct val="115000"/>
              </a:lnSpc>
              <a:spcAft>
                <a:spcPts val="1100"/>
              </a:spcAft>
              <a:buClr>
                <a:schemeClr val="accent1"/>
              </a:buClr>
              <a:buFont typeface="Wingdings" pitchFamily="2" charset="2"/>
              <a:buChar char="u"/>
            </a:pPr>
            <a:r>
              <a:rPr lang="en-US" altLang="zh-CN" sz="2400" dirty="0">
                <a:latin typeface="Times New Roman" pitchFamily="18" charset="0"/>
              </a:rPr>
              <a:t>RBAC</a:t>
            </a:r>
            <a:r>
              <a:rPr lang="zh-CN" altLang="zh-CN" sz="2400" dirty="0">
                <a:latin typeface="Trebuchet MS" pitchFamily="34" charset="0"/>
              </a:rPr>
              <a:t>模型基于角色的概念，通过角色与用户关联，角色与权限关联实现了用户与权限的逻辑分离，具备灵活的特点，适应现代商业需求的发展。</a:t>
            </a:r>
          </a:p>
          <a:p>
            <a:pPr>
              <a:lnSpc>
                <a:spcPct val="115000"/>
              </a:lnSpc>
              <a:spcAft>
                <a:spcPts val="1100"/>
              </a:spcAft>
              <a:buClr>
                <a:schemeClr val="accent1"/>
              </a:buClr>
              <a:buFont typeface="Wingdings" pitchFamily="2" charset="2"/>
              <a:buChar char="u"/>
            </a:pPr>
            <a:r>
              <a:rPr lang="zh-CN" altLang="zh-CN" sz="2400" dirty="0">
                <a:latin typeface="Trebuchet MS" pitchFamily="34" charset="0"/>
              </a:rPr>
              <a:t>访问控制的实施通过</a:t>
            </a:r>
            <a:r>
              <a:rPr lang="en-US" altLang="zh-CN" sz="2400" dirty="0">
                <a:latin typeface="Times New Roman" pitchFamily="18" charset="0"/>
              </a:rPr>
              <a:t>PMI</a:t>
            </a:r>
            <a:r>
              <a:rPr lang="zh-CN" altLang="zh-CN" sz="2400" dirty="0">
                <a:latin typeface="Trebuchet MS" pitchFamily="34" charset="0"/>
              </a:rPr>
              <a:t>与访问控制框架结合进行。</a:t>
            </a:r>
            <a:endParaRPr lang="en-US" altLang="zh-CN" sz="2400" dirty="0">
              <a:latin typeface="Trebuchet MS" pitchFamily="34" charset="0"/>
            </a:endParaRP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Text Box 4"/>
          <p:cNvSpPr txBox="1">
            <a:spLocks noChangeArrowheads="1"/>
          </p:cNvSpPr>
          <p:nvPr/>
        </p:nvSpPr>
        <p:spPr bwMode="auto">
          <a:xfrm>
            <a:off x="818449" y="258185"/>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400" dirty="0">
                <a:latin typeface="Trebuchet MS" pitchFamily="34" charset="0"/>
              </a:rPr>
              <a:t>访问控制策略</a:t>
            </a:r>
          </a:p>
        </p:txBody>
      </p:sp>
      <p:sp>
        <p:nvSpPr>
          <p:cNvPr id="7172" name="Text Box 4"/>
          <p:cNvSpPr txBox="1">
            <a:spLocks noChangeArrowheads="1"/>
          </p:cNvSpPr>
          <p:nvPr/>
        </p:nvSpPr>
        <p:spPr bwMode="auto">
          <a:xfrm>
            <a:off x="0" y="1147763"/>
            <a:ext cx="914400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30000"/>
              </a:lnSpc>
            </a:pPr>
            <a:r>
              <a:rPr lang="zh-CN" altLang="en-US" sz="2400" dirty="0">
                <a:latin typeface="Trebuchet MS" pitchFamily="34" charset="0"/>
              </a:rPr>
              <a:t>      </a:t>
            </a:r>
            <a:r>
              <a:rPr lang="zh-CN" altLang="zh-CN" sz="2800" dirty="0">
                <a:latin typeface="Trebuchet MS" pitchFamily="34" charset="0"/>
              </a:rPr>
              <a:t>访问控制策略是用于规定如何做出访问决定的策略。</a:t>
            </a:r>
            <a:endParaRPr lang="en-US" altLang="zh-CN" sz="2800" dirty="0">
              <a:latin typeface="Trebuchet MS" pitchFamily="34" charset="0"/>
            </a:endParaRPr>
          </a:p>
          <a:p>
            <a:pPr>
              <a:lnSpc>
                <a:spcPct val="130000"/>
              </a:lnSpc>
            </a:pPr>
            <a:r>
              <a:rPr lang="zh-CN" altLang="en-US" sz="2400" dirty="0">
                <a:latin typeface="Trebuchet MS" pitchFamily="34" charset="0"/>
              </a:rPr>
              <a:t>      </a:t>
            </a:r>
            <a:r>
              <a:rPr lang="zh-CN" altLang="zh-CN" sz="2400" dirty="0">
                <a:latin typeface="Trebuchet MS" pitchFamily="34" charset="0"/>
              </a:rPr>
              <a:t>传统的访问控制策略包括一组由操作规则定义的基本操作状态。典型的状态包含一组主体</a:t>
            </a:r>
            <a:r>
              <a:rPr lang="en-US" altLang="zh-CN" sz="2400" dirty="0">
                <a:latin typeface="Times New Roman" pitchFamily="18" charset="0"/>
              </a:rPr>
              <a:t>(S)</a:t>
            </a:r>
            <a:r>
              <a:rPr lang="zh-CN" altLang="zh-CN" sz="2400" dirty="0">
                <a:latin typeface="Trebuchet MS" pitchFamily="34" charset="0"/>
              </a:rPr>
              <a:t>、一组对象</a:t>
            </a:r>
            <a:r>
              <a:rPr lang="en-US" altLang="zh-CN" sz="2400" dirty="0">
                <a:latin typeface="Times New Roman" pitchFamily="18" charset="0"/>
              </a:rPr>
              <a:t>(O)</a:t>
            </a:r>
            <a:r>
              <a:rPr lang="zh-CN" altLang="zh-CN" sz="2400" dirty="0">
                <a:latin typeface="Trebuchet MS" pitchFamily="34" charset="0"/>
              </a:rPr>
              <a:t>、一组访问权</a:t>
            </a:r>
            <a:r>
              <a:rPr lang="en-US" altLang="zh-CN" sz="2400" dirty="0">
                <a:latin typeface="Trebuchet MS" pitchFamily="34" charset="0"/>
              </a:rPr>
              <a:t>(</a:t>
            </a:r>
            <a:r>
              <a:rPr lang="en-US" altLang="zh-CN" sz="2400" dirty="0">
                <a:latin typeface="Times New Roman" pitchFamily="18" charset="0"/>
              </a:rPr>
              <a:t>A [S,O])</a:t>
            </a:r>
            <a:r>
              <a:rPr lang="zh-CN" altLang="zh-CN" sz="2400" dirty="0">
                <a:latin typeface="Trebuchet MS" pitchFamily="34" charset="0"/>
              </a:rPr>
              <a:t>，包括读、写、执行和拥有。</a:t>
            </a:r>
            <a:endParaRPr lang="en-US" altLang="zh-CN" sz="2400" dirty="0">
              <a:latin typeface="Trebuchet MS" pitchFamily="34" charset="0"/>
            </a:endParaRPr>
          </a:p>
          <a:p>
            <a:pPr>
              <a:lnSpc>
                <a:spcPct val="130000"/>
              </a:lnSpc>
            </a:pPr>
            <a:r>
              <a:rPr lang="zh-CN" altLang="en-US" sz="2400" dirty="0">
                <a:latin typeface="Trebuchet MS" pitchFamily="34" charset="0"/>
              </a:rPr>
              <a:t>     </a:t>
            </a:r>
            <a:r>
              <a:rPr lang="zh-CN" altLang="zh-CN" sz="2400" b="1" dirty="0">
                <a:latin typeface="Trebuchet MS" pitchFamily="34" charset="0"/>
              </a:rPr>
              <a:t>访问控制策略</a:t>
            </a:r>
            <a:r>
              <a:rPr lang="zh-CN" altLang="zh-CN" sz="2400" dirty="0">
                <a:latin typeface="Trebuchet MS" pitchFamily="34" charset="0"/>
              </a:rPr>
              <a:t>涵盖对象、主体和操作，通过对访问者的控制达到保护重要资源的目的。</a:t>
            </a:r>
            <a:endParaRPr lang="en-US" altLang="zh-CN" sz="2400" dirty="0">
              <a:latin typeface="Trebuchet MS" pitchFamily="34" charset="0"/>
            </a:endParaRPr>
          </a:p>
          <a:p>
            <a:pPr>
              <a:lnSpc>
                <a:spcPct val="130000"/>
              </a:lnSpc>
            </a:pPr>
            <a:r>
              <a:rPr lang="zh-CN" altLang="en-US" sz="2400" dirty="0">
                <a:latin typeface="Trebuchet MS" pitchFamily="34" charset="0"/>
              </a:rPr>
              <a:t>    </a:t>
            </a:r>
            <a:r>
              <a:rPr lang="zh-CN" altLang="en-US" sz="2400" b="1" dirty="0">
                <a:latin typeface="Trebuchet MS" pitchFamily="34" charset="0"/>
              </a:rPr>
              <a:t> </a:t>
            </a:r>
            <a:r>
              <a:rPr lang="zh-CN" altLang="zh-CN" sz="2400" b="1" dirty="0">
                <a:latin typeface="Trebuchet MS" pitchFamily="34" charset="0"/>
              </a:rPr>
              <a:t>对象</a:t>
            </a:r>
            <a:r>
              <a:rPr lang="zh-CN" altLang="zh-CN" sz="2400" dirty="0">
                <a:latin typeface="Trebuchet MS" pitchFamily="34" charset="0"/>
              </a:rPr>
              <a:t>包括终端、文本和文件，系统用户和程序被定义为主体。</a:t>
            </a:r>
            <a:r>
              <a:rPr lang="zh-CN" altLang="en-US" sz="2400" dirty="0">
                <a:latin typeface="Trebuchet MS" pitchFamily="34" charset="0"/>
              </a:rPr>
              <a:t> </a:t>
            </a:r>
          </a:p>
          <a:p>
            <a:pPr>
              <a:lnSpc>
                <a:spcPct val="130000"/>
              </a:lnSpc>
            </a:pPr>
            <a:r>
              <a:rPr lang="zh-CN" altLang="en-US" sz="2400" dirty="0">
                <a:latin typeface="Trebuchet MS" pitchFamily="34" charset="0"/>
              </a:rPr>
              <a:t>     </a:t>
            </a:r>
            <a:r>
              <a:rPr lang="zh-CN" altLang="zh-CN" sz="2400" b="1" dirty="0">
                <a:latin typeface="Trebuchet MS" pitchFamily="34" charset="0"/>
              </a:rPr>
              <a:t>操作</a:t>
            </a:r>
            <a:r>
              <a:rPr lang="zh-CN" altLang="zh-CN" sz="2400" dirty="0">
                <a:latin typeface="Trebuchet MS" pitchFamily="34" charset="0"/>
              </a:rPr>
              <a:t>是主体和客体的交互。 </a:t>
            </a:r>
            <a:endParaRPr lang="en-US" altLang="zh-CN" sz="2400" dirty="0">
              <a:latin typeface="Trebuchet MS" pitchFamily="34" charset="0"/>
            </a:endParaRPr>
          </a:p>
        </p:txBody>
      </p:sp>
    </p:spTree>
  </p:cSld>
  <p:clrMapOvr>
    <a:masterClrMapping/>
  </p:clrMapOvr>
  <p:transition>
    <p:wipe dir="r"/>
  </p:transition>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8" name="Rectangle 4"/>
          <p:cNvSpPr>
            <a:spLocks noGrp="1" noChangeArrowheads="1"/>
          </p:cNvSpPr>
          <p:nvPr>
            <p:ph type="title" idx="4294967295"/>
          </p:nvPr>
        </p:nvSpPr>
        <p:spPr>
          <a:xfrm>
            <a:off x="681037" y="309171"/>
            <a:ext cx="8213725" cy="368300"/>
          </a:xfrm>
        </p:spPr>
        <p:txBody>
          <a:bodyPr/>
          <a:lstStyle/>
          <a:p>
            <a:r>
              <a:rPr lang="zh-CN" altLang="en-US" dirty="0"/>
              <a:t>思考题</a:t>
            </a:r>
            <a:endParaRPr lang="zh-CN" altLang="en-GB" dirty="0"/>
          </a:p>
        </p:txBody>
      </p:sp>
      <p:sp>
        <p:nvSpPr>
          <p:cNvPr id="52229" name="Rectangle 5"/>
          <p:cNvSpPr>
            <a:spLocks noGrp="1" noChangeArrowheads="1"/>
          </p:cNvSpPr>
          <p:nvPr>
            <p:ph type="body" idx="4294967295"/>
          </p:nvPr>
        </p:nvSpPr>
        <p:spPr>
          <a:xfrm>
            <a:off x="431800" y="2786578"/>
            <a:ext cx="8712200" cy="2135188"/>
          </a:xfrm>
        </p:spPr>
        <p:txBody>
          <a:bodyPr anchor="ctr"/>
          <a:lstStyle/>
          <a:p>
            <a:pPr>
              <a:lnSpc>
                <a:spcPts val="2000"/>
              </a:lnSpc>
              <a:spcAft>
                <a:spcPts val="900"/>
              </a:spcAft>
              <a:buFont typeface="Futura Md BT" pitchFamily="34" charset="0"/>
              <a:buNone/>
              <a:tabLst>
                <a:tab pos="0" algn="l"/>
              </a:tabLst>
            </a:pPr>
            <a:r>
              <a:rPr lang="en-US" altLang="zh-CN" sz="2000" dirty="0">
                <a:solidFill>
                  <a:schemeClr val="tx1"/>
                </a:solidFill>
              </a:rPr>
              <a:t>5. </a:t>
            </a:r>
            <a:r>
              <a:rPr lang="zh-CN" altLang="en-US" sz="2000" dirty="0">
                <a:solidFill>
                  <a:schemeClr val="tx1"/>
                </a:solidFill>
              </a:rPr>
              <a:t>为保障一个购物网站的安全，如何设计角色？每个角色赋予什么样的访问权限？</a:t>
            </a:r>
          </a:p>
          <a:p>
            <a:pPr>
              <a:lnSpc>
                <a:spcPts val="2000"/>
              </a:lnSpc>
              <a:spcAft>
                <a:spcPts val="900"/>
              </a:spcAft>
              <a:buFont typeface="Futura Md BT" pitchFamily="34" charset="0"/>
              <a:buNone/>
              <a:tabLst>
                <a:tab pos="0" algn="l"/>
              </a:tabLst>
            </a:pPr>
            <a:r>
              <a:rPr lang="en-US" altLang="zh-CN" sz="2000" dirty="0">
                <a:solidFill>
                  <a:schemeClr val="tx1"/>
                </a:solidFill>
              </a:rPr>
              <a:t>6. </a:t>
            </a:r>
            <a:r>
              <a:rPr lang="zh-CN" altLang="en-US" sz="2000" dirty="0">
                <a:solidFill>
                  <a:schemeClr val="tx1"/>
                </a:solidFill>
              </a:rPr>
              <a:t>如何综合运用不同的访问控制机制，保障信息系统的安全。 结合某一具体应用环境说明实现方案。 </a:t>
            </a:r>
          </a:p>
          <a:p>
            <a:pPr>
              <a:lnSpc>
                <a:spcPts val="2000"/>
              </a:lnSpc>
              <a:spcAft>
                <a:spcPts val="900"/>
              </a:spcAft>
              <a:buFont typeface="Futura Md BT" pitchFamily="34" charset="0"/>
              <a:buNone/>
              <a:tabLst>
                <a:tab pos="0" algn="l"/>
              </a:tabLst>
            </a:pPr>
            <a:r>
              <a:rPr lang="en-US" altLang="zh-CN" sz="2000" dirty="0">
                <a:solidFill>
                  <a:schemeClr val="tx1"/>
                </a:solidFill>
              </a:rPr>
              <a:t>7. </a:t>
            </a:r>
            <a:r>
              <a:rPr lang="zh-CN" altLang="en-US" sz="2000" dirty="0">
                <a:solidFill>
                  <a:schemeClr val="tx1"/>
                </a:solidFill>
              </a:rPr>
              <a:t>查阅资料，深入了解新型访问控制模型及发展。</a:t>
            </a:r>
          </a:p>
        </p:txBody>
      </p:sp>
      <p:sp>
        <p:nvSpPr>
          <p:cNvPr id="52230" name="Rectangle 5"/>
          <p:cNvSpPr txBox="1">
            <a:spLocks noChangeArrowheads="1"/>
          </p:cNvSpPr>
          <p:nvPr/>
        </p:nvSpPr>
        <p:spPr bwMode="auto">
          <a:xfrm>
            <a:off x="431800" y="1311275"/>
            <a:ext cx="8712200" cy="197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1900"/>
              </a:lnSpc>
              <a:spcAft>
                <a:spcPts val="1000"/>
              </a:spcAft>
              <a:buClr>
                <a:schemeClr val="accent1"/>
              </a:buClr>
              <a:buFont typeface="Futura Md BT" pitchFamily="34" charset="0"/>
              <a:buNone/>
            </a:pPr>
            <a:r>
              <a:rPr lang="en-US" altLang="zh-CN" sz="2000" dirty="0"/>
              <a:t>1.  </a:t>
            </a:r>
            <a:r>
              <a:rPr lang="zh-CN" altLang="en-US" sz="2000" dirty="0"/>
              <a:t>访问控制分哪两类？每类访问控制是如何实施的？</a:t>
            </a:r>
          </a:p>
          <a:p>
            <a:pPr>
              <a:lnSpc>
                <a:spcPts val="1900"/>
              </a:lnSpc>
              <a:spcAft>
                <a:spcPts val="1000"/>
              </a:spcAft>
              <a:buClr>
                <a:schemeClr val="accent1"/>
              </a:buClr>
              <a:buFont typeface="Futura Md BT" pitchFamily="34" charset="0"/>
              <a:buNone/>
            </a:pPr>
            <a:r>
              <a:rPr lang="en-US" altLang="zh-CN" sz="2000" dirty="0"/>
              <a:t>2.  </a:t>
            </a:r>
            <a:r>
              <a:rPr lang="zh-CN" altLang="en-US" sz="2000" dirty="0"/>
              <a:t>简述</a:t>
            </a:r>
            <a:r>
              <a:rPr lang="en-US" altLang="zh-CN" sz="2000" dirty="0">
                <a:latin typeface="Times New Roman" pitchFamily="18" charset="0"/>
              </a:rPr>
              <a:t>RBAC</a:t>
            </a:r>
            <a:r>
              <a:rPr lang="zh-CN" altLang="en-US" sz="2000" dirty="0"/>
              <a:t>模型框架的主要构件及其特点。</a:t>
            </a:r>
          </a:p>
          <a:p>
            <a:pPr>
              <a:lnSpc>
                <a:spcPts val="1900"/>
              </a:lnSpc>
              <a:spcAft>
                <a:spcPts val="1000"/>
              </a:spcAft>
              <a:buClr>
                <a:schemeClr val="accent1"/>
              </a:buClr>
              <a:buFont typeface="Futura Md BT" pitchFamily="34" charset="0"/>
              <a:buNone/>
            </a:pPr>
            <a:r>
              <a:rPr lang="en-US" altLang="zh-CN" sz="2000" dirty="0"/>
              <a:t>3.  </a:t>
            </a:r>
            <a:r>
              <a:rPr lang="zh-CN" altLang="en-US" sz="2000" dirty="0"/>
              <a:t>对</a:t>
            </a:r>
            <a:r>
              <a:rPr lang="en-US" altLang="zh-CN" sz="2000" dirty="0">
                <a:latin typeface="Times New Roman" pitchFamily="18" charset="0"/>
              </a:rPr>
              <a:t>BLP</a:t>
            </a:r>
            <a:r>
              <a:rPr lang="zh-CN" altLang="en-US" sz="2000" dirty="0"/>
              <a:t>模型与</a:t>
            </a:r>
            <a:r>
              <a:rPr lang="en-US" altLang="zh-CN" sz="2000" dirty="0">
                <a:latin typeface="Times New Roman" pitchFamily="18" charset="0"/>
              </a:rPr>
              <a:t>RBAC</a:t>
            </a:r>
            <a:r>
              <a:rPr lang="zh-CN" altLang="en-US" sz="2000" dirty="0"/>
              <a:t>框架进行比较，列举各自的优点。</a:t>
            </a:r>
          </a:p>
          <a:p>
            <a:pPr>
              <a:lnSpc>
                <a:spcPts val="2400"/>
              </a:lnSpc>
              <a:spcAft>
                <a:spcPts val="1200"/>
              </a:spcAft>
              <a:buClr>
                <a:schemeClr val="accent1"/>
              </a:buClr>
              <a:buFont typeface="Futura Md BT" pitchFamily="34" charset="0"/>
              <a:buNone/>
            </a:pPr>
            <a:endParaRPr lang="zh-CN" altLang="en-US" sz="2000" dirty="0"/>
          </a:p>
        </p:txBody>
      </p:sp>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2" name="Rectangle 4"/>
          <p:cNvSpPr>
            <a:spLocks noGrp="1" noChangeArrowheads="1"/>
          </p:cNvSpPr>
          <p:nvPr>
            <p:ph type="title" idx="4294967295"/>
          </p:nvPr>
        </p:nvSpPr>
        <p:spPr>
          <a:xfrm>
            <a:off x="715962" y="416049"/>
            <a:ext cx="8213725" cy="368300"/>
          </a:xfrm>
        </p:spPr>
        <p:txBody>
          <a:bodyPr/>
          <a:lstStyle/>
          <a:p>
            <a:r>
              <a:rPr lang="zh-CN" altLang="en-US" dirty="0"/>
              <a:t>思考题</a:t>
            </a:r>
            <a:endParaRPr lang="zh-CN" altLang="en-GB" dirty="0"/>
          </a:p>
        </p:txBody>
      </p:sp>
      <p:sp>
        <p:nvSpPr>
          <p:cNvPr id="53253" name="Rectangle 5"/>
          <p:cNvSpPr>
            <a:spLocks noGrp="1" noChangeArrowheads="1"/>
          </p:cNvSpPr>
          <p:nvPr>
            <p:ph type="body" idx="4294967295"/>
          </p:nvPr>
        </p:nvSpPr>
        <p:spPr>
          <a:xfrm>
            <a:off x="84137" y="2476500"/>
            <a:ext cx="8978900" cy="2135188"/>
          </a:xfrm>
        </p:spPr>
        <p:txBody>
          <a:bodyPr anchor="ctr"/>
          <a:lstStyle/>
          <a:p>
            <a:pPr>
              <a:lnSpc>
                <a:spcPts val="2100"/>
              </a:lnSpc>
              <a:spcAft>
                <a:spcPts val="900"/>
              </a:spcAft>
              <a:buFont typeface="Futura Md BT" pitchFamily="34" charset="0"/>
              <a:buNone/>
              <a:tabLst>
                <a:tab pos="0" algn="l"/>
              </a:tabLst>
            </a:pPr>
            <a:r>
              <a:rPr lang="zh-CN" altLang="en-US" sz="2000" dirty="0">
                <a:solidFill>
                  <a:schemeClr val="tx1"/>
                </a:solidFill>
              </a:rPr>
              <a:t>（</a:t>
            </a:r>
            <a:r>
              <a:rPr lang="en-US" altLang="zh-CN" sz="2000" dirty="0">
                <a:solidFill>
                  <a:schemeClr val="tx1"/>
                </a:solidFill>
              </a:rPr>
              <a:t>1</a:t>
            </a:r>
            <a:r>
              <a:rPr lang="zh-CN" altLang="en-US" sz="2000" dirty="0">
                <a:solidFill>
                  <a:schemeClr val="tx1"/>
                </a:solidFill>
              </a:rPr>
              <a:t>）张三具有安全级（绝密</a:t>
            </a:r>
            <a:r>
              <a:rPr lang="en-US" altLang="zh-CN" sz="2000" dirty="0">
                <a:solidFill>
                  <a:schemeClr val="tx1"/>
                </a:solidFill>
              </a:rPr>
              <a:t>,</a:t>
            </a:r>
            <a:r>
              <a:rPr lang="zh-CN" altLang="en-US" sz="2000" dirty="0">
                <a:solidFill>
                  <a:schemeClr val="tx1"/>
                </a:solidFill>
              </a:rPr>
              <a:t>（</a:t>
            </a:r>
            <a:r>
              <a:rPr lang="en-US" altLang="zh-CN" sz="2000" dirty="0">
                <a:solidFill>
                  <a:schemeClr val="tx1"/>
                </a:solidFill>
                <a:latin typeface="Times New Roman" pitchFamily="18" charset="0"/>
              </a:rPr>
              <a:t>A,C</a:t>
            </a:r>
            <a:r>
              <a:rPr lang="zh-CN" altLang="en-US" sz="2000" dirty="0">
                <a:solidFill>
                  <a:schemeClr val="tx1"/>
                </a:solidFill>
                <a:latin typeface="Times New Roman" pitchFamily="18" charset="0"/>
              </a:rPr>
              <a:t>），</a:t>
            </a:r>
            <a:r>
              <a:rPr lang="zh-CN" altLang="en-US" sz="2000" dirty="0">
                <a:solidFill>
                  <a:schemeClr val="tx1"/>
                </a:solidFill>
              </a:rPr>
              <a:t>想访问分类为（机密</a:t>
            </a:r>
            <a:r>
              <a:rPr lang="en-US" altLang="zh-CN" sz="2000" dirty="0">
                <a:solidFill>
                  <a:schemeClr val="tx1"/>
                </a:solidFill>
              </a:rPr>
              <a:t>,</a:t>
            </a:r>
            <a:r>
              <a:rPr lang="en-US" altLang="zh-CN" sz="2000" dirty="0">
                <a:solidFill>
                  <a:schemeClr val="tx1"/>
                </a:solidFill>
                <a:latin typeface="Times New Roman" pitchFamily="18" charset="0"/>
              </a:rPr>
              <a:t>{B, C}</a:t>
            </a:r>
            <a:r>
              <a:rPr lang="zh-CN" altLang="en-US" sz="2000" dirty="0">
                <a:solidFill>
                  <a:schemeClr val="tx1"/>
                </a:solidFill>
              </a:rPr>
              <a:t>）的文件。</a:t>
            </a:r>
          </a:p>
          <a:p>
            <a:pPr>
              <a:lnSpc>
                <a:spcPts val="2100"/>
              </a:lnSpc>
              <a:spcAft>
                <a:spcPts val="900"/>
              </a:spcAft>
              <a:buFont typeface="Futura Md BT" pitchFamily="34" charset="0"/>
              <a:buNone/>
              <a:tabLst>
                <a:tab pos="0" algn="l"/>
              </a:tabLst>
            </a:pPr>
            <a:r>
              <a:rPr lang="zh-CN" altLang="en-US" sz="2000" dirty="0">
                <a:solidFill>
                  <a:schemeClr val="tx1"/>
                </a:solidFill>
              </a:rPr>
              <a:t>（</a:t>
            </a:r>
            <a:r>
              <a:rPr lang="en-US" altLang="zh-CN" sz="2000" dirty="0">
                <a:solidFill>
                  <a:schemeClr val="tx1"/>
                </a:solidFill>
              </a:rPr>
              <a:t>2</a:t>
            </a:r>
            <a:r>
              <a:rPr lang="zh-CN" altLang="en-US" sz="2000" dirty="0">
                <a:solidFill>
                  <a:schemeClr val="tx1"/>
                </a:solidFill>
              </a:rPr>
              <a:t>）王二具有安全级（秘密，</a:t>
            </a:r>
            <a:r>
              <a:rPr lang="en-US" altLang="zh-CN" sz="2000" dirty="0">
                <a:solidFill>
                  <a:schemeClr val="tx1"/>
                </a:solidFill>
                <a:latin typeface="Times New Roman" pitchFamily="18" charset="0"/>
              </a:rPr>
              <a:t>{C}</a:t>
            </a:r>
            <a:r>
              <a:rPr lang="zh-CN" altLang="en-US" sz="2000" dirty="0">
                <a:solidFill>
                  <a:schemeClr val="tx1"/>
                </a:solidFill>
              </a:rPr>
              <a:t>），想访问分类为（秘密，</a:t>
            </a:r>
            <a:r>
              <a:rPr lang="en-US" altLang="zh-CN" sz="2000" dirty="0">
                <a:solidFill>
                  <a:schemeClr val="tx1"/>
                </a:solidFill>
                <a:latin typeface="Times New Roman" pitchFamily="18" charset="0"/>
              </a:rPr>
              <a:t>{B}</a:t>
            </a:r>
            <a:r>
              <a:rPr lang="zh-CN" altLang="en-US" sz="2000" dirty="0">
                <a:solidFill>
                  <a:schemeClr val="tx1"/>
                </a:solidFill>
              </a:rPr>
              <a:t>）的文件。</a:t>
            </a:r>
          </a:p>
          <a:p>
            <a:pPr>
              <a:lnSpc>
                <a:spcPts val="2100"/>
              </a:lnSpc>
              <a:spcAft>
                <a:spcPts val="900"/>
              </a:spcAft>
              <a:buFont typeface="Futura Md BT" pitchFamily="34" charset="0"/>
              <a:buNone/>
              <a:tabLst>
                <a:tab pos="0" algn="l"/>
              </a:tabLst>
            </a:pPr>
            <a:r>
              <a:rPr lang="zh-CN" altLang="en-US" sz="2000" dirty="0">
                <a:solidFill>
                  <a:schemeClr val="tx1"/>
                </a:solidFill>
              </a:rPr>
              <a:t>（</a:t>
            </a:r>
            <a:r>
              <a:rPr lang="en-US" altLang="zh-CN" sz="2000" dirty="0">
                <a:solidFill>
                  <a:schemeClr val="tx1"/>
                </a:solidFill>
              </a:rPr>
              <a:t>3</a:t>
            </a:r>
            <a:r>
              <a:rPr lang="zh-CN" altLang="en-US" sz="2000" dirty="0">
                <a:solidFill>
                  <a:schemeClr val="tx1"/>
                </a:solidFill>
              </a:rPr>
              <a:t>）李四具有安全级（机密，</a:t>
            </a:r>
            <a:r>
              <a:rPr lang="en-US" altLang="zh-CN" sz="2000" dirty="0">
                <a:solidFill>
                  <a:schemeClr val="tx1"/>
                </a:solidFill>
                <a:latin typeface="Times New Roman" pitchFamily="18" charset="0"/>
              </a:rPr>
              <a:t>{C}</a:t>
            </a:r>
            <a:r>
              <a:rPr lang="zh-CN" altLang="en-US" sz="2000" dirty="0">
                <a:solidFill>
                  <a:schemeClr val="tx1"/>
                </a:solidFill>
              </a:rPr>
              <a:t>），想访问分类为（秘密，</a:t>
            </a:r>
            <a:r>
              <a:rPr lang="en-US" altLang="zh-CN" sz="2000" dirty="0">
                <a:solidFill>
                  <a:schemeClr val="tx1"/>
                </a:solidFill>
                <a:latin typeface="Times New Roman" pitchFamily="18" charset="0"/>
              </a:rPr>
              <a:t>{C}</a:t>
            </a:r>
            <a:r>
              <a:rPr lang="zh-CN" altLang="en-US" sz="2000" dirty="0">
                <a:solidFill>
                  <a:schemeClr val="tx1"/>
                </a:solidFill>
              </a:rPr>
              <a:t>）的文件。</a:t>
            </a:r>
          </a:p>
          <a:p>
            <a:pPr>
              <a:lnSpc>
                <a:spcPts val="2100"/>
              </a:lnSpc>
              <a:spcAft>
                <a:spcPts val="900"/>
              </a:spcAft>
              <a:buFont typeface="Futura Md BT" pitchFamily="34" charset="0"/>
              <a:buNone/>
              <a:tabLst>
                <a:tab pos="0" algn="l"/>
              </a:tabLst>
            </a:pPr>
            <a:r>
              <a:rPr lang="zh-CN" altLang="en-US" sz="2000" dirty="0">
                <a:solidFill>
                  <a:schemeClr val="tx1"/>
                </a:solidFill>
              </a:rPr>
              <a:t>（</a:t>
            </a:r>
            <a:r>
              <a:rPr lang="en-US" altLang="zh-CN" sz="2000" dirty="0">
                <a:solidFill>
                  <a:schemeClr val="tx1"/>
                </a:solidFill>
              </a:rPr>
              <a:t>4</a:t>
            </a:r>
            <a:r>
              <a:rPr lang="zh-CN" altLang="en-US" sz="2000" dirty="0">
                <a:solidFill>
                  <a:schemeClr val="tx1"/>
                </a:solidFill>
              </a:rPr>
              <a:t>）赵五具有安全级（绝密，</a:t>
            </a:r>
            <a:r>
              <a:rPr lang="en-US" altLang="zh-CN" sz="2000" dirty="0">
                <a:solidFill>
                  <a:schemeClr val="tx1"/>
                </a:solidFill>
                <a:latin typeface="Times New Roman" pitchFamily="18" charset="0"/>
              </a:rPr>
              <a:t>{A, C}</a:t>
            </a:r>
            <a:r>
              <a:rPr lang="zh-CN" altLang="en-US" sz="2000" dirty="0">
                <a:solidFill>
                  <a:schemeClr val="tx1"/>
                </a:solidFill>
              </a:rPr>
              <a:t>），想访问分类为（秘密，</a:t>
            </a:r>
            <a:r>
              <a:rPr lang="en-US" altLang="zh-CN" sz="2000" dirty="0">
                <a:solidFill>
                  <a:schemeClr val="tx1"/>
                </a:solidFill>
                <a:latin typeface="Times New Roman" pitchFamily="18" charset="0"/>
              </a:rPr>
              <a:t>{A}</a:t>
            </a:r>
            <a:r>
              <a:rPr lang="zh-CN" altLang="en-US" sz="2000" dirty="0">
                <a:solidFill>
                  <a:schemeClr val="tx1"/>
                </a:solidFill>
              </a:rPr>
              <a:t>）的文件。</a:t>
            </a:r>
          </a:p>
        </p:txBody>
      </p:sp>
      <p:sp>
        <p:nvSpPr>
          <p:cNvPr id="53254" name="Rectangle 5"/>
          <p:cNvSpPr txBox="1">
            <a:spLocks noChangeArrowheads="1"/>
          </p:cNvSpPr>
          <p:nvPr/>
        </p:nvSpPr>
        <p:spPr bwMode="auto">
          <a:xfrm>
            <a:off x="217487" y="1014392"/>
            <a:ext cx="87122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marL="342900" indent="-342900"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2400"/>
              </a:lnSpc>
              <a:spcAft>
                <a:spcPts val="1200"/>
              </a:spcAft>
              <a:buClr>
                <a:schemeClr val="accent1"/>
              </a:buClr>
              <a:buFont typeface="Futura Md BT" pitchFamily="34" charset="0"/>
              <a:buNone/>
            </a:pPr>
            <a:r>
              <a:rPr lang="en-US" altLang="zh-CN" sz="2000" dirty="0"/>
              <a:t>4. </a:t>
            </a:r>
            <a:r>
              <a:rPr lang="zh-CN" altLang="en-US" sz="2000" dirty="0"/>
              <a:t>给定密级集合</a:t>
            </a:r>
            <a:r>
              <a:rPr lang="en-US" altLang="zh-CN" sz="2000" dirty="0"/>
              <a:t>L={ </a:t>
            </a:r>
            <a:r>
              <a:rPr lang="zh-CN" altLang="en-US" sz="2000" dirty="0"/>
              <a:t>绝密，机密，秘密，普通 </a:t>
            </a:r>
            <a:r>
              <a:rPr lang="en-US" altLang="zh-CN" sz="2000" dirty="0"/>
              <a:t>}</a:t>
            </a:r>
            <a:r>
              <a:rPr lang="zh-CN" altLang="en-US" sz="2000" dirty="0"/>
              <a:t>（密级由高到低排列），范畴集合</a:t>
            </a:r>
            <a:r>
              <a:rPr lang="en-US" altLang="zh-CN" sz="2000" dirty="0">
                <a:latin typeface="Times New Roman" pitchFamily="18" charset="0"/>
              </a:rPr>
              <a:t>C={A, B, C}</a:t>
            </a:r>
            <a:r>
              <a:rPr lang="zh-CN" altLang="en-US" sz="2000" dirty="0"/>
              <a:t>，访问属性集合为</a:t>
            </a:r>
            <a:r>
              <a:rPr lang="en-US" altLang="zh-CN" sz="2000" dirty="0">
                <a:latin typeface="Times New Roman" pitchFamily="18" charset="0"/>
              </a:rPr>
              <a:t>A</a:t>
            </a:r>
            <a:r>
              <a:rPr lang="en-US" altLang="zh-CN" sz="2000" dirty="0"/>
              <a:t>={</a:t>
            </a:r>
            <a:r>
              <a:rPr lang="zh-CN" altLang="en-US" sz="2000" dirty="0"/>
              <a:t>读，写，读写</a:t>
            </a:r>
            <a:r>
              <a:rPr lang="en-US" altLang="zh-CN" sz="2000" dirty="0"/>
              <a:t>}</a:t>
            </a:r>
            <a:r>
              <a:rPr lang="zh-CN" altLang="en-US" sz="2000" dirty="0"/>
              <a:t>，根据</a:t>
            </a:r>
            <a:r>
              <a:rPr lang="en-US" altLang="zh-CN" sz="2000" dirty="0">
                <a:latin typeface="Times New Roman" pitchFamily="18" charset="0"/>
              </a:rPr>
              <a:t>BLP</a:t>
            </a:r>
            <a:r>
              <a:rPr lang="zh-CN" altLang="en-US" sz="2000" dirty="0"/>
              <a:t>模型的安全策略，判断以下访问能否实施？如果能够实施，允许何访问？</a:t>
            </a:r>
          </a:p>
        </p:txBody>
      </p:sp>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灯片编号占位符 1"/>
          <p:cNvSpPr>
            <a:spLocks noGrp="1" noChangeArrowheads="1"/>
          </p:cNvSpPr>
          <p:nvPr>
            <p:ph type="sldNum" sz="quarter" idx="4294967295"/>
          </p:nvPr>
        </p:nvSpPr>
        <p:spPr bwMode="auto">
          <a:xfrm>
            <a:off x="355600" y="6526213"/>
            <a:ext cx="3192463" cy="2079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eaLnBrk="1" hangingPunct="1"/>
            <a:fld id="{4F200410-0AB6-43F3-900D-399ADBCCCB9D}" type="slidenum">
              <a:rPr lang="en-US" altLang="zh-CN" sz="700">
                <a:latin typeface="Trebuchet MS" pitchFamily="34" charset="0"/>
                <a:ea typeface="宋体" pitchFamily="2" charset="-122"/>
              </a:rPr>
              <a:pPr eaLnBrk="1" hangingPunct="1"/>
              <a:t>52</a:t>
            </a:fld>
            <a:r>
              <a:rPr lang="en-GB" altLang="zh-CN" sz="700">
                <a:latin typeface="Trebuchet MS" pitchFamily="34" charset="0"/>
                <a:ea typeface="宋体" pitchFamily="2" charset="-122"/>
              </a:rPr>
              <a:t> | Presentation Title | Month 2011</a:t>
            </a:r>
            <a:endParaRPr lang="zh-CN" altLang="zh-CN" sz="700">
              <a:latin typeface="Trebuchet MS" pitchFamily="34" charset="0"/>
              <a:ea typeface="宋体" pitchFamily="2" charset="-122"/>
            </a:endParaRPr>
          </a:p>
        </p:txBody>
      </p:sp>
      <p:sp>
        <p:nvSpPr>
          <p:cNvPr id="16386" name="Text Box 2"/>
          <p:cNvSpPr txBox="1">
            <a:spLocks noChangeArrowheads="1"/>
          </p:cNvSpPr>
          <p:nvPr/>
        </p:nvSpPr>
        <p:spPr bwMode="auto">
          <a:xfrm>
            <a:off x="0" y="2720975"/>
            <a:ext cx="91440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4400" b="1">
                <a:solidFill>
                  <a:schemeClr val="bg1"/>
                </a:solidFill>
                <a:latin typeface="Trebuchet MS" pitchFamily="34" charset="0"/>
                <a:ea typeface="宋体" pitchFamily="2" charset="-122"/>
              </a:rPr>
              <a:t>www.alcatel-lucent.com</a:t>
            </a:r>
          </a:p>
        </p:txBody>
      </p:sp>
      <p:sp>
        <p:nvSpPr>
          <p:cNvPr id="54276" name="Rectangle 5"/>
          <p:cNvSpPr>
            <a:spLocks noChangeArrowheads="1"/>
          </p:cNvSpPr>
          <p:nvPr/>
        </p:nvSpPr>
        <p:spPr bwMode="auto">
          <a:xfrm>
            <a:off x="0" y="0"/>
            <a:ext cx="9144000" cy="6858000"/>
          </a:xfrm>
          <a:prstGeom prst="rect">
            <a:avLst/>
          </a:prstGeom>
          <a:solidFill>
            <a:schemeClr val="bg1"/>
          </a:solidFill>
          <a:ln w="19050">
            <a:solidFill>
              <a:schemeClr val="tx1"/>
            </a:solidFill>
            <a:miter lim="800000"/>
            <a:headEnd/>
            <a:tailEnd/>
          </a:ln>
        </p:spPr>
        <p:txBody>
          <a:bodyPr lIns="0" tIns="0" rIns="0" bIns="0" anchor="ctr">
            <a:spAutoFit/>
          </a:bodyPr>
          <a:lstStyle/>
          <a:p>
            <a:pPr algn="ctr" eaLnBrk="0" hangingPunct="0"/>
            <a:endParaRPr lang="zh-CN" altLang="en-US">
              <a:latin typeface="Trebuchet MS" pitchFamily="34" charset="0"/>
            </a:endParaRPr>
          </a:p>
        </p:txBody>
      </p:sp>
      <p:sp>
        <p:nvSpPr>
          <p:cNvPr id="54277" name="Rectangle 6"/>
          <p:cNvSpPr>
            <a:spLocks noChangeArrowheads="1"/>
          </p:cNvSpPr>
          <p:nvPr/>
        </p:nvSpPr>
        <p:spPr bwMode="auto">
          <a:xfrm>
            <a:off x="0" y="2220913"/>
            <a:ext cx="9144000" cy="2286000"/>
          </a:xfrm>
          <a:prstGeom prst="rect">
            <a:avLst/>
          </a:prstGeom>
          <a:solidFill>
            <a:srgbClr val="64BE19"/>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lIns="0" tIns="0" rIns="0" bIns="0" anchor="ctr"/>
          <a:lstStyle/>
          <a:p>
            <a:pPr algn="ctr" eaLnBrk="0" hangingPunct="0">
              <a:lnSpc>
                <a:spcPct val="90000"/>
              </a:lnSpc>
              <a:spcAft>
                <a:spcPts val="1200"/>
              </a:spcAft>
              <a:buFont typeface="Times New Roman" pitchFamily="18" charset="0"/>
              <a:buNone/>
            </a:pPr>
            <a:r>
              <a:rPr lang="zh-CN" altLang="en-US" sz="8000">
                <a:solidFill>
                  <a:schemeClr val="bg1"/>
                </a:solidFill>
                <a:latin typeface="Trebuchet MS" pitchFamily="34" charset="0"/>
              </a:rPr>
              <a:t>谢谢！</a:t>
            </a:r>
            <a:endParaRPr lang="fr-FR" sz="8000">
              <a:solidFill>
                <a:schemeClr val="bg1"/>
              </a:solidFill>
              <a:latin typeface="Trebuchet MS" pitchFamily="34" charset="0"/>
            </a:endParaRPr>
          </a:p>
        </p:txBody>
      </p:sp>
      <p:pic>
        <p:nvPicPr>
          <p:cNvPr id="54278" name="Picture 7" descr="dots-en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638" y="4110038"/>
            <a:ext cx="6840537"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fade">
                                      <p:cBhvr>
                                        <p:cTn id="7" dur="3000"/>
                                        <p:tgtEl>
                                          <p:spTgt spid="163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Text Box 5"/>
          <p:cNvSpPr txBox="1">
            <a:spLocks noChangeArrowheads="1"/>
          </p:cNvSpPr>
          <p:nvPr/>
        </p:nvSpPr>
        <p:spPr bwMode="auto">
          <a:xfrm>
            <a:off x="168791" y="18740"/>
            <a:ext cx="1374775" cy="702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lnSpc>
                <a:spcPct val="90000"/>
              </a:lnSpc>
              <a:spcBef>
                <a:spcPct val="50000"/>
              </a:spcBef>
            </a:pPr>
            <a:r>
              <a:rPr lang="en-GB" altLang="zh-CN" sz="4400" b="1" dirty="0">
                <a:latin typeface="Trebuchet MS" pitchFamily="34" charset="0"/>
                <a:ea typeface="宋体" pitchFamily="2" charset="-122"/>
              </a:rPr>
              <a:t>2</a:t>
            </a:r>
          </a:p>
        </p:txBody>
      </p:sp>
      <p:sp>
        <p:nvSpPr>
          <p:cNvPr id="8196" name="Text Box 4"/>
          <p:cNvSpPr txBox="1">
            <a:spLocks noChangeArrowheads="1"/>
          </p:cNvSpPr>
          <p:nvPr/>
        </p:nvSpPr>
        <p:spPr bwMode="auto">
          <a:xfrm>
            <a:off x="1075747" y="191894"/>
            <a:ext cx="7210425" cy="55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b="1" dirty="0">
                <a:latin typeface="宋体" pitchFamily="2" charset="-122"/>
                <a:ea typeface="宋体" pitchFamily="2" charset="-122"/>
              </a:rPr>
              <a:t>访问控制矩阵</a:t>
            </a:r>
            <a:endParaRPr lang="zh-CN" altLang="zh-CN" sz="4000" b="1" dirty="0">
              <a:latin typeface="宋体" pitchFamily="2" charset="-122"/>
              <a:ea typeface="宋体" pitchFamily="2" charset="-122"/>
            </a:endParaRPr>
          </a:p>
        </p:txBody>
      </p:sp>
      <p:sp>
        <p:nvSpPr>
          <p:cNvPr id="8197" name="TextBox 7"/>
          <p:cNvSpPr txBox="1">
            <a:spLocks noChangeArrowheads="1"/>
          </p:cNvSpPr>
          <p:nvPr/>
        </p:nvSpPr>
        <p:spPr bwMode="auto">
          <a:xfrm>
            <a:off x="1193800" y="1498270"/>
            <a:ext cx="67183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buClr>
                <a:schemeClr val="accent1"/>
              </a:buClr>
              <a:buFont typeface="Wingdings" pitchFamily="2" charset="2"/>
              <a:buChar char="Ø"/>
            </a:pPr>
            <a:r>
              <a:rPr lang="zh-CN" altLang="en-US" sz="2800" dirty="0">
                <a:latin typeface="Trebuchet MS" pitchFamily="34" charset="0"/>
              </a:rPr>
              <a:t>保护状态</a:t>
            </a:r>
            <a:endParaRPr lang="en-US" altLang="zh-CN" sz="2800" dirty="0">
              <a:latin typeface="Trebuchet MS" pitchFamily="34" charset="0"/>
            </a:endParaRPr>
          </a:p>
          <a:p>
            <a:pPr>
              <a:buClr>
                <a:schemeClr val="accent1"/>
              </a:buClr>
            </a:pPr>
            <a:endParaRPr lang="en-US" altLang="zh-CN" sz="2800" dirty="0">
              <a:latin typeface="Trebuchet MS" pitchFamily="34" charset="0"/>
            </a:endParaRPr>
          </a:p>
          <a:p>
            <a:pPr>
              <a:buClr>
                <a:schemeClr val="accent1"/>
              </a:buClr>
              <a:buFont typeface="Wingdings" pitchFamily="2" charset="2"/>
              <a:buChar char="Ø"/>
            </a:pPr>
            <a:r>
              <a:rPr lang="zh-CN" altLang="en-US" sz="2800" dirty="0">
                <a:latin typeface="Trebuchet MS" pitchFamily="34" charset="0"/>
              </a:rPr>
              <a:t>访问控制矩阵模型</a:t>
            </a: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Text Box 4"/>
          <p:cNvSpPr txBox="1">
            <a:spLocks noChangeArrowheads="1"/>
          </p:cNvSpPr>
          <p:nvPr/>
        </p:nvSpPr>
        <p:spPr bwMode="auto">
          <a:xfrm>
            <a:off x="941387" y="198809"/>
            <a:ext cx="72104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latin typeface="Trebuchet MS" pitchFamily="34" charset="0"/>
              </a:rPr>
              <a:t>保护状态</a:t>
            </a:r>
          </a:p>
        </p:txBody>
      </p:sp>
      <p:sp>
        <p:nvSpPr>
          <p:cNvPr id="9220" name="Text Box 4"/>
          <p:cNvSpPr txBox="1">
            <a:spLocks noChangeArrowheads="1"/>
          </p:cNvSpPr>
          <p:nvPr/>
        </p:nvSpPr>
        <p:spPr bwMode="auto">
          <a:xfrm>
            <a:off x="647700" y="1371600"/>
            <a:ext cx="7797800" cy="447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pPr>
            <a:r>
              <a:rPr lang="zh-CN" altLang="en-US" sz="2400" dirty="0">
                <a:latin typeface="Trebuchet MS" pitchFamily="34" charset="0"/>
              </a:rPr>
              <a:t>    </a:t>
            </a:r>
            <a:r>
              <a:rPr lang="zh-CN" altLang="zh-CN" sz="2400" dirty="0">
                <a:latin typeface="Trebuchet MS" pitchFamily="34" charset="0"/>
              </a:rPr>
              <a:t>系统的</a:t>
            </a:r>
            <a:r>
              <a:rPr lang="zh-CN" altLang="zh-CN" sz="2400" b="1" dirty="0">
                <a:latin typeface="Trebuchet MS" pitchFamily="34" charset="0"/>
              </a:rPr>
              <a:t>当前状态</a:t>
            </a:r>
            <a:r>
              <a:rPr lang="zh-CN" altLang="zh-CN" sz="2400" dirty="0">
                <a:latin typeface="Trebuchet MS" pitchFamily="34" charset="0"/>
              </a:rPr>
              <a:t>是由所有内存、二级缓存、寄存器和系统中其他设备的状态构成的集合。这个集合中涉及安全保护的子集称为</a:t>
            </a:r>
            <a:r>
              <a:rPr lang="zh-CN" altLang="zh-CN" sz="2400" b="1" dirty="0">
                <a:latin typeface="Trebuchet MS" pitchFamily="34" charset="0"/>
              </a:rPr>
              <a:t>保护状态</a:t>
            </a:r>
            <a:r>
              <a:rPr lang="zh-CN" altLang="zh-CN" sz="2400" dirty="0">
                <a:latin typeface="Trebuchet MS" pitchFamily="34" charset="0"/>
              </a:rPr>
              <a:t>。</a:t>
            </a:r>
          </a:p>
          <a:p>
            <a:pPr>
              <a:lnSpc>
                <a:spcPct val="120000"/>
              </a:lnSpc>
            </a:pPr>
            <a:r>
              <a:rPr lang="en-US" altLang="zh-CN" sz="2400" dirty="0">
                <a:latin typeface="Trebuchet MS" pitchFamily="34" charset="0"/>
              </a:rPr>
              <a:t>    </a:t>
            </a:r>
            <a:r>
              <a:rPr lang="en-US" altLang="zh-CN" sz="2400" dirty="0">
                <a:latin typeface="Times New Roman" pitchFamily="18" charset="0"/>
              </a:rPr>
              <a:t>1.</a:t>
            </a:r>
            <a:r>
              <a:rPr lang="zh-CN" altLang="zh-CN" sz="2400" b="1" dirty="0">
                <a:latin typeface="Trebuchet MS" pitchFamily="34" charset="0"/>
              </a:rPr>
              <a:t>（系统的）状态</a:t>
            </a:r>
            <a:r>
              <a:rPr lang="en-US" altLang="zh-CN" sz="2400" dirty="0">
                <a:latin typeface="Trebuchet MS" pitchFamily="34" charset="0"/>
              </a:rPr>
              <a:t>——</a:t>
            </a:r>
            <a:r>
              <a:rPr lang="zh-CN" altLang="zh-CN" sz="2400" dirty="0">
                <a:latin typeface="Trebuchet MS" pitchFamily="34" charset="0"/>
              </a:rPr>
              <a:t>指一组内部存储器或外部存储器的当前值。</a:t>
            </a:r>
          </a:p>
          <a:p>
            <a:pPr>
              <a:lnSpc>
                <a:spcPct val="120000"/>
              </a:lnSpc>
            </a:pPr>
            <a:r>
              <a:rPr lang="en-US" altLang="zh-CN" sz="2400" dirty="0">
                <a:latin typeface="Trebuchet MS" pitchFamily="34" charset="0"/>
              </a:rPr>
              <a:t>    </a:t>
            </a:r>
            <a:r>
              <a:rPr lang="en-US" altLang="zh-CN" sz="2400" dirty="0">
                <a:latin typeface="Times New Roman" pitchFamily="18" charset="0"/>
              </a:rPr>
              <a:t>2.</a:t>
            </a:r>
            <a:r>
              <a:rPr lang="zh-CN" altLang="zh-CN" sz="2400" dirty="0">
                <a:latin typeface="Trebuchet MS" pitchFamily="34" charset="0"/>
              </a:rPr>
              <a:t>（</a:t>
            </a:r>
            <a:r>
              <a:rPr lang="zh-CN" altLang="zh-CN" sz="2400" b="1" dirty="0">
                <a:latin typeface="Trebuchet MS" pitchFamily="34" charset="0"/>
              </a:rPr>
              <a:t>系统的）保护状态</a:t>
            </a:r>
            <a:r>
              <a:rPr lang="en-US" altLang="zh-CN" sz="2400" dirty="0">
                <a:latin typeface="Trebuchet MS" pitchFamily="34" charset="0"/>
              </a:rPr>
              <a:t>——</a:t>
            </a:r>
            <a:r>
              <a:rPr lang="zh-CN" altLang="zh-CN" sz="2400" dirty="0">
                <a:latin typeface="Trebuchet MS" pitchFamily="34" charset="0"/>
              </a:rPr>
              <a:t>状态存储器中用来描述系统的安全保护的子集，称为保护状态</a:t>
            </a:r>
          </a:p>
          <a:p>
            <a:pPr>
              <a:lnSpc>
                <a:spcPct val="120000"/>
              </a:lnSpc>
            </a:pPr>
            <a:r>
              <a:rPr lang="en-US" altLang="zh-CN" sz="2400" dirty="0">
                <a:latin typeface="Trebuchet MS" pitchFamily="34" charset="0"/>
              </a:rPr>
              <a:t>    </a:t>
            </a:r>
            <a:r>
              <a:rPr lang="en-US" altLang="zh-CN" sz="2400" dirty="0">
                <a:latin typeface="Times New Roman" pitchFamily="18" charset="0"/>
              </a:rPr>
              <a:t>3.</a:t>
            </a:r>
            <a:r>
              <a:rPr lang="en-US" altLang="zh-CN" sz="2400" dirty="0">
                <a:latin typeface="Trebuchet MS" pitchFamily="34" charset="0"/>
              </a:rPr>
              <a:t>  </a:t>
            </a:r>
            <a:r>
              <a:rPr lang="zh-CN" altLang="zh-CN" sz="2400" b="1" dirty="0">
                <a:latin typeface="Trebuchet MS" pitchFamily="34" charset="0"/>
              </a:rPr>
              <a:t>状态的安全性</a:t>
            </a:r>
            <a:r>
              <a:rPr lang="en-US" altLang="zh-CN" sz="2400" dirty="0">
                <a:latin typeface="Trebuchet MS" pitchFamily="34" charset="0"/>
              </a:rPr>
              <a:t>——</a:t>
            </a:r>
            <a:r>
              <a:rPr lang="zh-CN" altLang="zh-CN" sz="2400" dirty="0">
                <a:latin typeface="Trebuchet MS" pitchFamily="34" charset="0"/>
              </a:rPr>
              <a:t>假设</a:t>
            </a:r>
            <a:r>
              <a:rPr lang="en-US" altLang="zh-CN" sz="2400" dirty="0">
                <a:latin typeface="Times New Roman" pitchFamily="18" charset="0"/>
              </a:rPr>
              <a:t>P</a:t>
            </a:r>
            <a:r>
              <a:rPr lang="zh-CN" altLang="zh-CN" sz="2400" dirty="0">
                <a:latin typeface="Trebuchet MS" pitchFamily="34" charset="0"/>
              </a:rPr>
              <a:t>是系统的保护状态，</a:t>
            </a:r>
            <a:r>
              <a:rPr lang="en-US" altLang="zh-CN" sz="2400" dirty="0">
                <a:latin typeface="Times New Roman" pitchFamily="18" charset="0"/>
              </a:rPr>
              <a:t>Q</a:t>
            </a:r>
            <a:r>
              <a:rPr lang="zh-CN" altLang="zh-CN" sz="2400" dirty="0">
                <a:latin typeface="Trebuchet MS" pitchFamily="34" charset="0"/>
              </a:rPr>
              <a:t>是</a:t>
            </a:r>
            <a:r>
              <a:rPr lang="en-US" altLang="zh-CN" sz="2400" dirty="0">
                <a:latin typeface="Times New Roman" pitchFamily="18" charset="0"/>
              </a:rPr>
              <a:t>P</a:t>
            </a:r>
            <a:r>
              <a:rPr lang="zh-CN" altLang="zh-CN" sz="2400" dirty="0">
                <a:latin typeface="Trebuchet MS" pitchFamily="34" charset="0"/>
              </a:rPr>
              <a:t>中那些认为是安全的状态。</a:t>
            </a:r>
          </a:p>
          <a:p>
            <a:pPr>
              <a:lnSpc>
                <a:spcPct val="120000"/>
              </a:lnSpc>
            </a:pPr>
            <a:endParaRPr lang="zh-CN" altLang="zh-CN" sz="2400" dirty="0"/>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762207" y="279399"/>
            <a:ext cx="72104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t>保护状态</a:t>
            </a:r>
          </a:p>
          <a:p>
            <a:pPr>
              <a:lnSpc>
                <a:spcPts val="3600"/>
              </a:lnSpc>
              <a:spcAft>
                <a:spcPts val="1200"/>
              </a:spcAft>
            </a:pPr>
            <a:endParaRPr lang="zh-CN" altLang="en-US" sz="4000" dirty="0">
              <a:latin typeface="Trebuchet MS" pitchFamily="34" charset="0"/>
            </a:endParaRPr>
          </a:p>
        </p:txBody>
      </p:sp>
      <p:sp>
        <p:nvSpPr>
          <p:cNvPr id="10243" name="Rectangle 4"/>
          <p:cNvSpPr txBox="1">
            <a:spLocks noChangeArrowheads="1"/>
          </p:cNvSpPr>
          <p:nvPr/>
        </p:nvSpPr>
        <p:spPr bwMode="auto">
          <a:xfrm>
            <a:off x="584200" y="203200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endParaRPr lang="zh-CN" altLang="zh-CN" sz="2400">
              <a:latin typeface="Trebuchet MS" pitchFamily="34" charset="0"/>
            </a:endParaRPr>
          </a:p>
        </p:txBody>
      </p:sp>
      <p:sp>
        <p:nvSpPr>
          <p:cNvPr id="10244" name="TextBox 9"/>
          <p:cNvSpPr txBox="1">
            <a:spLocks noChangeArrowheads="1"/>
          </p:cNvSpPr>
          <p:nvPr/>
        </p:nvSpPr>
        <p:spPr bwMode="auto">
          <a:xfrm>
            <a:off x="546100" y="1243013"/>
            <a:ext cx="78867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20000"/>
              </a:lnSpc>
            </a:pPr>
            <a:r>
              <a:rPr lang="en-US" altLang="zh-CN" sz="2400">
                <a:latin typeface="Trebuchet MS" pitchFamily="34" charset="0"/>
              </a:rPr>
              <a:t>   </a:t>
            </a:r>
            <a:r>
              <a:rPr lang="en-US" altLang="zh-CN" sz="2400">
                <a:latin typeface="Times New Roman" pitchFamily="18" charset="0"/>
              </a:rPr>
              <a:t>4 . </a:t>
            </a:r>
            <a:r>
              <a:rPr lang="zh-CN" altLang="zh-CN" sz="2400">
                <a:latin typeface="Trebuchet MS" pitchFamily="34" charset="0"/>
              </a:rPr>
              <a:t>刻画</a:t>
            </a:r>
            <a:r>
              <a:rPr lang="en-US" altLang="zh-CN" sz="2400" b="1">
                <a:latin typeface="Times New Roman" pitchFamily="18" charset="0"/>
              </a:rPr>
              <a:t>Q</a:t>
            </a:r>
            <a:r>
              <a:rPr lang="zh-CN" altLang="zh-CN" sz="2400">
                <a:latin typeface="Trebuchet MS" pitchFamily="34" charset="0"/>
              </a:rPr>
              <a:t>中的状态是安全策略的研究目标；保证系统处于</a:t>
            </a:r>
            <a:r>
              <a:rPr lang="en-US" altLang="zh-CN" sz="2400">
                <a:latin typeface="Times New Roman" pitchFamily="18" charset="0"/>
              </a:rPr>
              <a:t>Q</a:t>
            </a:r>
            <a:r>
              <a:rPr lang="zh-CN" altLang="zh-CN" sz="2400">
                <a:latin typeface="Trebuchet MS" pitchFamily="34" charset="0"/>
              </a:rPr>
              <a:t>中的状态则是安全机制的研究目标。</a:t>
            </a:r>
            <a:r>
              <a:rPr lang="en-US" altLang="zh-CN" sz="2400">
                <a:latin typeface="Trebuchet MS" pitchFamily="34" charset="0"/>
              </a:rPr>
              <a:t>                  </a:t>
            </a:r>
            <a:endParaRPr lang="zh-CN" altLang="zh-CN" sz="2400">
              <a:latin typeface="Trebuchet MS" pitchFamily="34" charset="0"/>
            </a:endParaRPr>
          </a:p>
          <a:p>
            <a:pPr>
              <a:lnSpc>
                <a:spcPct val="120000"/>
              </a:lnSpc>
            </a:pPr>
            <a:r>
              <a:rPr lang="en-US" altLang="zh-CN" sz="2400">
                <a:latin typeface="Trebuchet MS" pitchFamily="34" charset="0"/>
              </a:rPr>
              <a:t>   </a:t>
            </a:r>
            <a:r>
              <a:rPr lang="en-US" altLang="zh-CN" sz="2400">
                <a:latin typeface="Times New Roman" pitchFamily="18" charset="0"/>
              </a:rPr>
              <a:t>5.</a:t>
            </a:r>
            <a:r>
              <a:rPr lang="en-US" altLang="zh-CN" sz="2400">
                <a:latin typeface="Trebuchet MS" pitchFamily="34" charset="0"/>
              </a:rPr>
              <a:t> </a:t>
            </a:r>
            <a:r>
              <a:rPr lang="zh-CN" altLang="zh-CN" sz="2400">
                <a:latin typeface="Trebuchet MS" pitchFamily="34" charset="0"/>
              </a:rPr>
              <a:t>一组安全机制的作用是限制系统到达保护状态的子集合</a:t>
            </a:r>
            <a:r>
              <a:rPr lang="en-US" altLang="zh-CN" sz="2400">
                <a:latin typeface="Times New Roman" pitchFamily="18" charset="0"/>
              </a:rPr>
              <a:t>R</a:t>
            </a:r>
            <a:r>
              <a:rPr lang="zh-CN" altLang="zh-CN" sz="2400">
                <a:latin typeface="Times New Roman" pitchFamily="18" charset="0"/>
              </a:rPr>
              <a:t>⊆</a:t>
            </a:r>
            <a:r>
              <a:rPr lang="en-US" altLang="zh-CN" sz="2400">
                <a:latin typeface="Times New Roman" pitchFamily="18" charset="0"/>
              </a:rPr>
              <a:t>P</a:t>
            </a:r>
            <a:r>
              <a:rPr lang="zh-CN" altLang="zh-CN" sz="2400">
                <a:latin typeface="Trebuchet MS" pitchFamily="34" charset="0"/>
              </a:rPr>
              <a:t>。</a:t>
            </a:r>
            <a:endParaRPr lang="zh-CN" altLang="en-US">
              <a:latin typeface="Trebuchet MS" pitchFamily="34" charset="0"/>
            </a:endParaRPr>
          </a:p>
        </p:txBody>
      </p:sp>
      <p:pic>
        <p:nvPicPr>
          <p:cNvPr id="1024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063" y="3362325"/>
            <a:ext cx="5710237"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pic>
      <p:sp>
        <p:nvSpPr>
          <p:cNvPr id="10246" name="TextBox 7"/>
          <p:cNvSpPr txBox="1">
            <a:spLocks noChangeArrowheads="1"/>
          </p:cNvSpPr>
          <p:nvPr/>
        </p:nvSpPr>
        <p:spPr bwMode="auto">
          <a:xfrm>
            <a:off x="3009900" y="5638800"/>
            <a:ext cx="29210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gn="ctr"/>
            <a:r>
              <a:rPr lang="zh-CN" altLang="zh-CN" b="1">
                <a:latin typeface="Trebuchet MS" pitchFamily="34" charset="0"/>
              </a:rPr>
              <a:t>图</a:t>
            </a:r>
            <a:r>
              <a:rPr lang="en-US" altLang="zh-CN" b="1">
                <a:latin typeface="Times New Roman" pitchFamily="18" charset="0"/>
              </a:rPr>
              <a:t>4-1 </a:t>
            </a:r>
            <a:r>
              <a:rPr lang="en-US" altLang="zh-CN" b="1">
                <a:latin typeface="Trebuchet MS" pitchFamily="34" charset="0"/>
              </a:rPr>
              <a:t>   </a:t>
            </a:r>
            <a:r>
              <a:rPr lang="zh-CN" altLang="zh-CN" b="1">
                <a:latin typeface="Trebuchet MS" pitchFamily="34" charset="0"/>
              </a:rPr>
              <a:t>系统保护状态区分图</a:t>
            </a:r>
            <a:endParaRPr lang="zh-CN" altLang="en-US">
              <a:latin typeface="Trebuchet MS" pitchFamily="34" charset="0"/>
            </a:endParaRP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706128" y="181346"/>
            <a:ext cx="721042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ts val="3600"/>
              </a:lnSpc>
              <a:spcAft>
                <a:spcPts val="1200"/>
              </a:spcAft>
            </a:pPr>
            <a:r>
              <a:rPr lang="zh-CN" altLang="en-US" sz="4000" dirty="0"/>
              <a:t>保护状态</a:t>
            </a:r>
          </a:p>
          <a:p>
            <a:pPr>
              <a:lnSpc>
                <a:spcPts val="3600"/>
              </a:lnSpc>
              <a:spcAft>
                <a:spcPts val="1200"/>
              </a:spcAft>
            </a:pPr>
            <a:endParaRPr lang="zh-CN" altLang="en-US" sz="4000" dirty="0">
              <a:latin typeface="Trebuchet MS" pitchFamily="34" charset="0"/>
            </a:endParaRPr>
          </a:p>
        </p:txBody>
      </p:sp>
      <p:sp>
        <p:nvSpPr>
          <p:cNvPr id="11267" name="Rectangle 4"/>
          <p:cNvSpPr txBox="1">
            <a:spLocks noChangeArrowheads="1"/>
          </p:cNvSpPr>
          <p:nvPr/>
        </p:nvSpPr>
        <p:spPr bwMode="auto">
          <a:xfrm>
            <a:off x="584200" y="203200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endParaRPr lang="zh-CN" altLang="zh-CN" sz="2400">
              <a:latin typeface="Trebuchet MS" pitchFamily="34" charset="0"/>
            </a:endParaRPr>
          </a:p>
        </p:txBody>
      </p:sp>
      <p:sp>
        <p:nvSpPr>
          <p:cNvPr id="11268" name="TextBox 9"/>
          <p:cNvSpPr txBox="1">
            <a:spLocks noChangeArrowheads="1"/>
          </p:cNvSpPr>
          <p:nvPr/>
        </p:nvSpPr>
        <p:spPr bwMode="auto">
          <a:xfrm>
            <a:off x="1054100" y="1547813"/>
            <a:ext cx="7061200" cy="283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黑体" pitchFamily="49" charset="-122"/>
                <a:ea typeface="黑体" pitchFamily="49" charset="-122"/>
              </a:defRPr>
            </a:lvl1pPr>
            <a:lvl2pPr marL="742950" indent="-285750" eaLnBrk="0" hangingPunct="0">
              <a:defRPr sz="1600">
                <a:solidFill>
                  <a:schemeClr val="tx1"/>
                </a:solidFill>
                <a:latin typeface="黑体" pitchFamily="49" charset="-122"/>
                <a:ea typeface="黑体" pitchFamily="49" charset="-122"/>
              </a:defRPr>
            </a:lvl2pPr>
            <a:lvl3pPr marL="1143000" indent="-228600" eaLnBrk="0" hangingPunct="0">
              <a:defRPr sz="1600">
                <a:solidFill>
                  <a:schemeClr val="tx1"/>
                </a:solidFill>
                <a:latin typeface="黑体" pitchFamily="49" charset="-122"/>
                <a:ea typeface="黑体" pitchFamily="49" charset="-122"/>
              </a:defRPr>
            </a:lvl3pPr>
            <a:lvl4pPr marL="1600200" indent="-228600" eaLnBrk="0" hangingPunct="0">
              <a:defRPr sz="1600">
                <a:solidFill>
                  <a:schemeClr val="tx1"/>
                </a:solidFill>
                <a:latin typeface="黑体" pitchFamily="49" charset="-122"/>
                <a:ea typeface="黑体" pitchFamily="49" charset="-122"/>
              </a:defRPr>
            </a:lvl4pPr>
            <a:lvl5pPr marL="2057400" indent="-228600" eaLnBrk="0" hangingPunct="0">
              <a:defRPr sz="1600">
                <a:solidFill>
                  <a:schemeClr val="tx1"/>
                </a:solidFill>
                <a:latin typeface="黑体" pitchFamily="49" charset="-122"/>
                <a:ea typeface="黑体" pitchFamily="49" charset="-122"/>
              </a:defRPr>
            </a:lvl5pPr>
            <a:lvl6pPr marL="25146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6pPr>
            <a:lvl7pPr marL="29718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7pPr>
            <a:lvl8pPr marL="34290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8pPr>
            <a:lvl9pPr marL="3886200" indent="-228600" eaLnBrk="0" fontAlgn="base" hangingPunct="0">
              <a:spcBef>
                <a:spcPct val="0"/>
              </a:spcBef>
              <a:spcAft>
                <a:spcPct val="0"/>
              </a:spcAft>
              <a:buFont typeface="Arial" pitchFamily="34" charset="0"/>
              <a:defRPr sz="1600">
                <a:solidFill>
                  <a:schemeClr val="tx1"/>
                </a:solidFill>
                <a:latin typeface="黑体" pitchFamily="49" charset="-122"/>
                <a:ea typeface="黑体" pitchFamily="49" charset="-122"/>
              </a:defRPr>
            </a:lvl9pPr>
          </a:lstStyle>
          <a:p>
            <a:pPr>
              <a:lnSpc>
                <a:spcPct val="150000"/>
              </a:lnSpc>
            </a:pPr>
            <a:r>
              <a:rPr lang="zh-CN" altLang="zh-CN" sz="2400" dirty="0">
                <a:latin typeface="Trebuchet MS" pitchFamily="34" charset="0"/>
              </a:rPr>
              <a:t>给定一组安全机制，它对于安全策略有下列概念：</a:t>
            </a:r>
          </a:p>
          <a:p>
            <a:pPr>
              <a:lnSpc>
                <a:spcPct val="150000"/>
              </a:lnSpc>
              <a:buClr>
                <a:schemeClr val="accent1"/>
              </a:buClr>
              <a:buFont typeface="Wingdings" pitchFamily="2" charset="2"/>
              <a:buChar char="u"/>
            </a:pPr>
            <a:r>
              <a:rPr lang="zh-CN" altLang="zh-CN" sz="2400" dirty="0">
                <a:latin typeface="Trebuchet MS" pitchFamily="34" charset="0"/>
              </a:rPr>
              <a:t>安全的</a:t>
            </a:r>
            <a:r>
              <a:rPr lang="en-US" altLang="zh-CN" sz="2400" dirty="0">
                <a:latin typeface="Trebuchet MS" pitchFamily="34" charset="0"/>
              </a:rPr>
              <a:t>—</a:t>
            </a:r>
            <a:r>
              <a:rPr lang="zh-CN" altLang="zh-CN" sz="2400" dirty="0">
                <a:latin typeface="Trebuchet MS" pitchFamily="34" charset="0"/>
              </a:rPr>
              <a:t>如果</a:t>
            </a:r>
            <a:r>
              <a:rPr lang="en-US" altLang="zh-CN" sz="2400" dirty="0">
                <a:latin typeface="Times New Roman" pitchFamily="18" charset="0"/>
              </a:rPr>
              <a:t>R</a:t>
            </a:r>
            <a:r>
              <a:rPr lang="zh-CN" altLang="zh-CN" sz="2400" dirty="0">
                <a:latin typeface="Times New Roman" pitchFamily="18" charset="0"/>
              </a:rPr>
              <a:t>⊆</a:t>
            </a:r>
            <a:r>
              <a:rPr lang="en-US" altLang="zh-CN" sz="2400" dirty="0">
                <a:latin typeface="Times New Roman" pitchFamily="18" charset="0"/>
              </a:rPr>
              <a:t>Q</a:t>
            </a:r>
            <a:r>
              <a:rPr lang="en-US" altLang="zh-CN" sz="2400" dirty="0">
                <a:latin typeface="Trebuchet MS" pitchFamily="34" charset="0"/>
              </a:rPr>
              <a:t> </a:t>
            </a:r>
            <a:r>
              <a:rPr lang="zh-CN" altLang="zh-CN" sz="2400" dirty="0">
                <a:latin typeface="Trebuchet MS" pitchFamily="34" charset="0"/>
              </a:rPr>
              <a:t>；</a:t>
            </a:r>
            <a:endParaRPr lang="en-US" altLang="zh-CN" sz="2400" dirty="0">
              <a:latin typeface="Trebuchet MS" pitchFamily="34" charset="0"/>
            </a:endParaRPr>
          </a:p>
          <a:p>
            <a:pPr>
              <a:lnSpc>
                <a:spcPct val="150000"/>
              </a:lnSpc>
              <a:buClr>
                <a:schemeClr val="accent1"/>
              </a:buClr>
              <a:buFont typeface="Wingdings" pitchFamily="2" charset="2"/>
              <a:buChar char="u"/>
            </a:pPr>
            <a:r>
              <a:rPr lang="zh-CN" altLang="zh-CN" sz="2400" dirty="0">
                <a:latin typeface="Trebuchet MS" pitchFamily="34" charset="0"/>
              </a:rPr>
              <a:t>精确的</a:t>
            </a:r>
            <a:r>
              <a:rPr lang="en-US" altLang="zh-CN" sz="2400" dirty="0">
                <a:latin typeface="Trebuchet MS" pitchFamily="34" charset="0"/>
              </a:rPr>
              <a:t>—</a:t>
            </a:r>
            <a:r>
              <a:rPr lang="zh-CN" altLang="zh-CN" sz="2400" dirty="0">
                <a:latin typeface="Trebuchet MS" pitchFamily="34" charset="0"/>
              </a:rPr>
              <a:t>如果</a:t>
            </a:r>
            <a:r>
              <a:rPr lang="en-US" altLang="zh-CN" sz="2400" dirty="0">
                <a:latin typeface="Times New Roman" pitchFamily="18" charset="0"/>
              </a:rPr>
              <a:t>R==Q</a:t>
            </a:r>
            <a:r>
              <a:rPr lang="en-US" altLang="zh-CN" sz="2400" dirty="0">
                <a:latin typeface="Trebuchet MS" pitchFamily="34" charset="0"/>
              </a:rPr>
              <a:t> </a:t>
            </a:r>
            <a:r>
              <a:rPr lang="zh-CN" altLang="zh-CN" sz="2400" dirty="0">
                <a:latin typeface="Trebuchet MS" pitchFamily="34" charset="0"/>
              </a:rPr>
              <a:t>；</a:t>
            </a:r>
            <a:endParaRPr lang="en-US" altLang="zh-CN" sz="2400" dirty="0">
              <a:latin typeface="Trebuchet MS" pitchFamily="34" charset="0"/>
            </a:endParaRPr>
          </a:p>
          <a:p>
            <a:pPr>
              <a:lnSpc>
                <a:spcPct val="150000"/>
              </a:lnSpc>
              <a:buClr>
                <a:schemeClr val="accent1"/>
              </a:buClr>
              <a:buFont typeface="Wingdings" pitchFamily="2" charset="2"/>
              <a:buChar char="u"/>
            </a:pPr>
            <a:r>
              <a:rPr lang="zh-CN" altLang="zh-CN" sz="2400" dirty="0">
                <a:latin typeface="Trebuchet MS" pitchFamily="34" charset="0"/>
              </a:rPr>
              <a:t>过保护的</a:t>
            </a:r>
            <a:r>
              <a:rPr lang="en-US" altLang="zh-CN" sz="2400" dirty="0">
                <a:latin typeface="Trebuchet MS" pitchFamily="34" charset="0"/>
              </a:rPr>
              <a:t>—</a:t>
            </a:r>
            <a:r>
              <a:rPr lang="zh-CN" altLang="zh-CN" sz="2400" dirty="0">
                <a:latin typeface="Trebuchet MS" pitchFamily="34" charset="0"/>
              </a:rPr>
              <a:t>如果它是安全的但不是精确的；</a:t>
            </a:r>
            <a:endParaRPr lang="en-US" altLang="zh-CN" sz="2400" dirty="0">
              <a:latin typeface="Trebuchet MS" pitchFamily="34" charset="0"/>
            </a:endParaRPr>
          </a:p>
          <a:p>
            <a:pPr>
              <a:lnSpc>
                <a:spcPct val="150000"/>
              </a:lnSpc>
              <a:buClr>
                <a:schemeClr val="accent1"/>
              </a:buClr>
              <a:buFont typeface="Wingdings" pitchFamily="2" charset="2"/>
              <a:buChar char="u"/>
            </a:pPr>
            <a:r>
              <a:rPr lang="zh-CN" altLang="zh-CN" sz="2400" dirty="0">
                <a:latin typeface="Trebuchet MS" pitchFamily="34" charset="0"/>
              </a:rPr>
              <a:t>宽松的</a:t>
            </a:r>
            <a:r>
              <a:rPr lang="en-US" altLang="zh-CN" sz="2400" dirty="0">
                <a:latin typeface="Trebuchet MS" pitchFamily="34" charset="0"/>
              </a:rPr>
              <a:t>—</a:t>
            </a:r>
            <a:r>
              <a:rPr lang="zh-CN" altLang="zh-CN" sz="2400" dirty="0">
                <a:latin typeface="Trebuchet MS" pitchFamily="34" charset="0"/>
              </a:rPr>
              <a:t>如果</a:t>
            </a:r>
            <a:r>
              <a:rPr lang="en-US" altLang="zh-CN" sz="2400" dirty="0">
                <a:latin typeface="Times New Roman" pitchFamily="18" charset="0"/>
              </a:rPr>
              <a:t>R</a:t>
            </a:r>
            <a:r>
              <a:rPr lang="zh-CN" altLang="zh-CN" sz="2400" dirty="0">
                <a:latin typeface="Trebuchet MS" pitchFamily="34" charset="0"/>
              </a:rPr>
              <a:t>不包含</a:t>
            </a:r>
            <a:r>
              <a:rPr lang="zh-CN" altLang="en-US" sz="2400" dirty="0">
                <a:latin typeface="Trebuchet MS" pitchFamily="34" charset="0"/>
              </a:rPr>
              <a:t>于</a:t>
            </a:r>
            <a:r>
              <a:rPr lang="en-US" altLang="zh-CN" sz="2400" dirty="0">
                <a:latin typeface="Times New Roman" pitchFamily="18" charset="0"/>
              </a:rPr>
              <a:t>Q </a:t>
            </a:r>
            <a:r>
              <a:rPr lang="zh-CN" altLang="zh-CN" sz="2400" dirty="0">
                <a:latin typeface="Trebuchet MS" pitchFamily="34" charset="0"/>
              </a:rPr>
              <a:t>。</a:t>
            </a:r>
            <a:r>
              <a:rPr lang="en-US" altLang="zh-CN" sz="2400" i="1" dirty="0">
                <a:latin typeface="Trebuchet MS" pitchFamily="34" charset="0"/>
              </a:rPr>
              <a:t>  </a:t>
            </a:r>
            <a:endParaRPr lang="zh-CN" altLang="zh-CN" sz="2400" dirty="0">
              <a:latin typeface="Trebuchet MS" pitchFamily="34" charset="0"/>
            </a:endParaRPr>
          </a:p>
        </p:txBody>
      </p:sp>
    </p:spTree>
  </p:cSld>
  <p:clrMapOvr>
    <a:masterClrMapping/>
  </p:clrMapOvr>
  <p:transition>
    <p:wipe dir="r"/>
  </p:transition>
</p:sld>
</file>

<file path=ppt/theme/theme1.xml><?xml version="1.0" encoding="utf-8"?>
<a:theme xmlns:a="http://schemas.openxmlformats.org/drawingml/2006/main" name="1_ALU_template_innovation_yellow3">
  <a:themeElements>
    <a:clrScheme name="1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fontScheme name="1_ALU_template_innovation_yellow3">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spPr>
      <a:bodyPr vert="horz" wrap="none" lIns="0" tIns="0" rIns="0" bIns="0" numCol="1" anchor="ctr" anchorCtr="0" compatLnSpc="1">
        <a:spAutoFit/>
      </a:bodyPr>
      <a:lstStyle>
        <a:defPPr marL="0" marR="0" indent="0" algn="ctr" defTabSz="914400" rtl="0" eaLnBrk="0" fontAlgn="base" latinLnBrk="0" hangingPunct="0">
          <a:lnSpc>
            <a:spcPct val="100000"/>
          </a:lnSpc>
          <a:spcBef>
            <a:spcPct val="0"/>
          </a:spcBef>
          <a:spcAft>
            <a:spcPct val="0"/>
          </a:spcAft>
          <a:buClrTx/>
          <a:buSzTx/>
          <a:buFontTx/>
          <a:buNone/>
          <a:defRPr kumimoji="0" lang="en-GB" sz="16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spPr>
      <a:bodyPr vert="horz" wrap="none" lIns="0" tIns="0" rIns="0" bIns="0" numCol="1" anchor="ctr" anchorCtr="0" compatLnSpc="1">
        <a:spAutoFit/>
      </a:bodyPr>
      <a:lstStyle>
        <a:defPPr marL="0" marR="0" indent="0" algn="ctr" defTabSz="914400" rtl="0" eaLnBrk="0" fontAlgn="base" latinLnBrk="0" hangingPunct="0">
          <a:lnSpc>
            <a:spcPct val="100000"/>
          </a:lnSpc>
          <a:spcBef>
            <a:spcPct val="0"/>
          </a:spcBef>
          <a:spcAft>
            <a:spcPct val="0"/>
          </a:spcAft>
          <a:buClrTx/>
          <a:buSzTx/>
          <a:buFontTx/>
          <a:buNone/>
          <a:defRPr kumimoji="0" lang="en-GB" sz="16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1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2875</TotalTime>
  <Words>4720</Words>
  <Application>Microsoft Office PowerPoint</Application>
  <PresentationFormat>全屏显示(4:3)</PresentationFormat>
  <Paragraphs>393</Paragraphs>
  <Slides>52</Slides>
  <Notes>13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52</vt:i4>
      </vt:variant>
    </vt:vector>
  </HeadingPairs>
  <TitlesOfParts>
    <vt:vector size="66" baseType="lpstr">
      <vt:lpstr>Futura Md BT</vt:lpstr>
      <vt:lpstr>FuturaA Bk BT</vt:lpstr>
      <vt:lpstr>Monotype Sorts</vt:lpstr>
      <vt:lpstr>黑体</vt:lpstr>
      <vt:lpstr>宋体</vt:lpstr>
      <vt:lpstr>新宋体</vt:lpstr>
      <vt:lpstr>Arial</vt:lpstr>
      <vt:lpstr>Times New Roman</vt:lpstr>
      <vt:lpstr>Trebuchet MS</vt:lpstr>
      <vt:lpstr>Verdana</vt:lpstr>
      <vt:lpstr>Wingdings</vt:lpstr>
      <vt:lpstr>1_ALU_template_innovation_yellow3</vt:lpstr>
      <vt:lpstr>Bitmap Image</vt:lpstr>
      <vt:lpstr>Equation.DSMT4</vt:lpstr>
      <vt:lpstr>  第四章  访问控制技术 </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访问控制矩阵优缺点分析</vt:lpstr>
      <vt:lpstr>PowerPoint 演示文稿</vt:lpstr>
      <vt:lpstr>PowerPoint 演示文稿</vt:lpstr>
      <vt:lpstr>PowerPoint 演示文稿</vt:lpstr>
      <vt:lpstr>BLP 模型介绍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对BLP安全模型的评价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lpstr>思考题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访问控制技术</dc:title>
  <dc:creator>joy</dc:creator>
  <cp:lastModifiedBy>8618916157032</cp:lastModifiedBy>
  <cp:revision>34</cp:revision>
  <dcterms:modified xsi:type="dcterms:W3CDTF">2023-03-27T01:24:33Z</dcterms:modified>
</cp:coreProperties>
</file>