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133.xml" ContentType="application/vnd.openxmlformats-officedocument.presentationml.notesSlide+xml"/>
  <Override PartName="/ppt/notesSlides/notesSlide134.xml" ContentType="application/vnd.openxmlformats-officedocument.presentationml.notesSlide+xml"/>
  <Override PartName="/ppt/notesSlides/notesSlide135.xml" ContentType="application/vnd.openxmlformats-officedocument.presentationml.notesSlide+xml"/>
  <Override PartName="/ppt/notesSlides/notesSlide136.xml" ContentType="application/vnd.openxmlformats-officedocument.presentationml.notesSlide+xml"/>
  <Override PartName="/ppt/notesSlides/notesSlide137.xml" ContentType="application/vnd.openxmlformats-officedocument.presentationml.notesSlide+xml"/>
  <Override PartName="/ppt/notesSlides/notesSlide138.xml" ContentType="application/vnd.openxmlformats-officedocument.presentationml.notesSlide+xml"/>
  <Override PartName="/ppt/notesSlides/notesSlide139.xml" ContentType="application/vnd.openxmlformats-officedocument.presentationml.notesSlide+xml"/>
  <Override PartName="/ppt/notesSlides/notesSlide140.xml" ContentType="application/vnd.openxmlformats-officedocument.presentationml.notesSlide+xml"/>
  <Override PartName="/ppt/notesSlides/notesSlide141.xml" ContentType="application/vnd.openxmlformats-officedocument.presentationml.notesSlide+xml"/>
  <Override PartName="/ppt/notesSlides/notesSlide142.xml" ContentType="application/vnd.openxmlformats-officedocument.presentationml.notesSlide+xml"/>
  <Override PartName="/ppt/notesSlides/notesSlide143.xml" ContentType="application/vnd.openxmlformats-officedocument.presentationml.notesSlide+xml"/>
  <Override PartName="/ppt/notesSlides/notesSlide144.xml" ContentType="application/vnd.openxmlformats-officedocument.presentationml.notesSlide+xml"/>
  <Override PartName="/ppt/notesSlides/notesSlide145.xml" ContentType="application/vnd.openxmlformats-officedocument.presentationml.notesSlide+xml"/>
  <Override PartName="/ppt/notesSlides/notesSlide146.xml" ContentType="application/vnd.openxmlformats-officedocument.presentationml.notesSlide+xml"/>
  <Override PartName="/ppt/notesSlides/notesSlide147.xml" ContentType="application/vnd.openxmlformats-officedocument.presentationml.notesSlide+xml"/>
  <Override PartName="/ppt/notesSlides/notesSlide148.xml" ContentType="application/vnd.openxmlformats-officedocument.presentationml.notesSlide+xml"/>
  <Override PartName="/ppt/notesSlides/notesSlide149.xml" ContentType="application/vnd.openxmlformats-officedocument.presentationml.notesSlide+xml"/>
  <Override PartName="/ppt/notesSlides/notesSlide150.xml" ContentType="application/vnd.openxmlformats-officedocument.presentationml.notesSlide+xml"/>
  <Override PartName="/ppt/notesSlides/notesSlide151.xml" ContentType="application/vnd.openxmlformats-officedocument.presentationml.notesSlide+xml"/>
  <Override PartName="/ppt/notesSlides/notesSlide152.xml" ContentType="application/vnd.openxmlformats-officedocument.presentationml.notesSlide+xml"/>
  <Override PartName="/ppt/notesSlides/notesSlide153.xml" ContentType="application/vnd.openxmlformats-officedocument.presentationml.notesSlide+xml"/>
  <Override PartName="/ppt/notesSlides/notesSlide154.xml" ContentType="application/vnd.openxmlformats-officedocument.presentationml.notesSlide+xml"/>
  <Override PartName="/ppt/notesSlides/notesSlide155.xml" ContentType="application/vnd.openxmlformats-officedocument.presentationml.notesSlide+xml"/>
  <Override PartName="/ppt/notesSlides/notesSlide156.xml" ContentType="application/vnd.openxmlformats-officedocument.presentationml.notesSlide+xml"/>
  <Override PartName="/ppt/notesSlides/notesSlide157.xml" ContentType="application/vnd.openxmlformats-officedocument.presentationml.notesSlide+xml"/>
  <Override PartName="/ppt/notesSlides/notesSlide158.xml" ContentType="application/vnd.openxmlformats-officedocument.presentationml.notesSlide+xml"/>
  <Override PartName="/ppt/notesSlides/notesSlide159.xml" ContentType="application/vnd.openxmlformats-officedocument.presentationml.notesSlide+xml"/>
  <Override PartName="/ppt/notesSlides/notesSlide160.xml" ContentType="application/vnd.openxmlformats-officedocument.presentationml.notesSlide+xml"/>
  <Override PartName="/ppt/notesSlides/notesSlide161.xml" ContentType="application/vnd.openxmlformats-officedocument.presentationml.notesSlide+xml"/>
  <Override PartName="/ppt/notesSlides/notesSlide162.xml" ContentType="application/vnd.openxmlformats-officedocument.presentationml.notesSlide+xml"/>
  <Override PartName="/ppt/notesSlides/notesSlide163.xml" ContentType="application/vnd.openxmlformats-officedocument.presentationml.notesSlide+xml"/>
  <Override PartName="/ppt/notesSlides/notesSlide164.xml" ContentType="application/vnd.openxmlformats-officedocument.presentationml.notesSlide+xml"/>
  <Override PartName="/ppt/notesSlides/notesSlide165.xml" ContentType="application/vnd.openxmlformats-officedocument.presentationml.notesSlide+xml"/>
  <Override PartName="/ppt/notesSlides/notesSlide166.xml" ContentType="application/vnd.openxmlformats-officedocument.presentationml.notesSlide+xml"/>
  <Override PartName="/ppt/notesSlides/notesSlide167.xml" ContentType="application/vnd.openxmlformats-officedocument.presentationml.notesSlide+xml"/>
  <Override PartName="/ppt/notesSlides/notesSlide168.xml" ContentType="application/vnd.openxmlformats-officedocument.presentationml.notesSlide+xml"/>
  <Override PartName="/ppt/notesSlides/notesSlide169.xml" ContentType="application/vnd.openxmlformats-officedocument.presentationml.notesSlide+xml"/>
  <Override PartName="/ppt/notesSlides/notesSlide170.xml" ContentType="application/vnd.openxmlformats-officedocument.presentationml.notesSlide+xml"/>
  <Override PartName="/ppt/notesSlides/notesSlide171.xml" ContentType="application/vnd.openxmlformats-officedocument.presentationml.notesSlide+xml"/>
  <Override PartName="/ppt/notesSlides/notesSlide172.xml" ContentType="application/vnd.openxmlformats-officedocument.presentationml.notesSlide+xml"/>
  <Override PartName="/ppt/notesSlides/notesSlide173.xml" ContentType="application/vnd.openxmlformats-officedocument.presentationml.notesSlide+xml"/>
  <Override PartName="/ppt/notesSlides/notesSlide174.xml" ContentType="application/vnd.openxmlformats-officedocument.presentationml.notesSlide+xml"/>
  <Override PartName="/ppt/notesSlides/notesSlide175.xml" ContentType="application/vnd.openxmlformats-officedocument.presentationml.notesSlide+xml"/>
  <Override PartName="/ppt/notesSlides/notesSlide176.xml" ContentType="application/vnd.openxmlformats-officedocument.presentationml.notesSlide+xml"/>
  <Override PartName="/ppt/notesSlides/notesSlide177.xml" ContentType="application/vnd.openxmlformats-officedocument.presentationml.notesSlide+xml"/>
  <Override PartName="/ppt/notesSlides/notesSlide178.xml" ContentType="application/vnd.openxmlformats-officedocument.presentationml.notesSlide+xml"/>
  <Override PartName="/ppt/notesSlides/notesSlide179.xml" ContentType="application/vnd.openxmlformats-officedocument.presentationml.notesSlide+xml"/>
  <Override PartName="/ppt/notesSlides/notesSlide180.xml" ContentType="application/vnd.openxmlformats-officedocument.presentationml.notesSlide+xml"/>
  <Override PartName="/ppt/notesSlides/notesSlide18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4"/>
  </p:notesMasterIdLst>
  <p:handoutMasterIdLst>
    <p:handoutMasterId r:id="rId185"/>
  </p:handoutMasterIdLst>
  <p:sldIdLst>
    <p:sldId id="286" r:id="rId2"/>
    <p:sldId id="454" r:id="rId3"/>
    <p:sldId id="455" r:id="rId4"/>
    <p:sldId id="457" r:id="rId5"/>
    <p:sldId id="458" r:id="rId6"/>
    <p:sldId id="459" r:id="rId7"/>
    <p:sldId id="460" r:id="rId8"/>
    <p:sldId id="461" r:id="rId9"/>
    <p:sldId id="462" r:id="rId10"/>
    <p:sldId id="463" r:id="rId11"/>
    <p:sldId id="464" r:id="rId12"/>
    <p:sldId id="465" r:id="rId13"/>
    <p:sldId id="466" r:id="rId14"/>
    <p:sldId id="467" r:id="rId15"/>
    <p:sldId id="468" r:id="rId16"/>
    <p:sldId id="469" r:id="rId17"/>
    <p:sldId id="470" r:id="rId18"/>
    <p:sldId id="471" r:id="rId19"/>
    <p:sldId id="472" r:id="rId20"/>
    <p:sldId id="473" r:id="rId21"/>
    <p:sldId id="474" r:id="rId22"/>
    <p:sldId id="475" r:id="rId23"/>
    <p:sldId id="476" r:id="rId24"/>
    <p:sldId id="477" r:id="rId25"/>
    <p:sldId id="478" r:id="rId26"/>
    <p:sldId id="479" r:id="rId27"/>
    <p:sldId id="480" r:id="rId28"/>
    <p:sldId id="482" r:id="rId29"/>
    <p:sldId id="483" r:id="rId30"/>
    <p:sldId id="484" r:id="rId31"/>
    <p:sldId id="485" r:id="rId32"/>
    <p:sldId id="486" r:id="rId33"/>
    <p:sldId id="489" r:id="rId34"/>
    <p:sldId id="496" r:id="rId35"/>
    <p:sldId id="490" r:id="rId36"/>
    <p:sldId id="491" r:id="rId37"/>
    <p:sldId id="493" r:id="rId38"/>
    <p:sldId id="492" r:id="rId39"/>
    <p:sldId id="494" r:id="rId40"/>
    <p:sldId id="495" r:id="rId41"/>
    <p:sldId id="497" r:id="rId42"/>
    <p:sldId id="498" r:id="rId43"/>
    <p:sldId id="499" r:id="rId44"/>
    <p:sldId id="500" r:id="rId45"/>
    <p:sldId id="501" r:id="rId46"/>
    <p:sldId id="502" r:id="rId47"/>
    <p:sldId id="503" r:id="rId48"/>
    <p:sldId id="504" r:id="rId49"/>
    <p:sldId id="505" r:id="rId50"/>
    <p:sldId id="518" r:id="rId51"/>
    <p:sldId id="506" r:id="rId52"/>
    <p:sldId id="507" r:id="rId53"/>
    <p:sldId id="508" r:id="rId54"/>
    <p:sldId id="509" r:id="rId55"/>
    <p:sldId id="510" r:id="rId56"/>
    <p:sldId id="511" r:id="rId57"/>
    <p:sldId id="512" r:id="rId58"/>
    <p:sldId id="513" r:id="rId59"/>
    <p:sldId id="514" r:id="rId60"/>
    <p:sldId id="515" r:id="rId61"/>
    <p:sldId id="516" r:id="rId62"/>
    <p:sldId id="517" r:id="rId63"/>
    <p:sldId id="519" r:id="rId64"/>
    <p:sldId id="520" r:id="rId65"/>
    <p:sldId id="521" r:id="rId66"/>
    <p:sldId id="525" r:id="rId67"/>
    <p:sldId id="526" r:id="rId68"/>
    <p:sldId id="527" r:id="rId69"/>
    <p:sldId id="528" r:id="rId70"/>
    <p:sldId id="529" r:id="rId71"/>
    <p:sldId id="530" r:id="rId72"/>
    <p:sldId id="522" r:id="rId73"/>
    <p:sldId id="523" r:id="rId74"/>
    <p:sldId id="524" r:id="rId75"/>
    <p:sldId id="531" r:id="rId76"/>
    <p:sldId id="532" r:id="rId77"/>
    <p:sldId id="533" r:id="rId78"/>
    <p:sldId id="534" r:id="rId79"/>
    <p:sldId id="535" r:id="rId80"/>
    <p:sldId id="536" r:id="rId81"/>
    <p:sldId id="537" r:id="rId82"/>
    <p:sldId id="538" r:id="rId83"/>
    <p:sldId id="539" r:id="rId84"/>
    <p:sldId id="540" r:id="rId85"/>
    <p:sldId id="541" r:id="rId86"/>
    <p:sldId id="542" r:id="rId87"/>
    <p:sldId id="543" r:id="rId88"/>
    <p:sldId id="544" r:id="rId89"/>
    <p:sldId id="545" r:id="rId90"/>
    <p:sldId id="546" r:id="rId91"/>
    <p:sldId id="547" r:id="rId92"/>
    <p:sldId id="548" r:id="rId93"/>
    <p:sldId id="549" r:id="rId94"/>
    <p:sldId id="550" r:id="rId95"/>
    <p:sldId id="551" r:id="rId96"/>
    <p:sldId id="552" r:id="rId97"/>
    <p:sldId id="553" r:id="rId98"/>
    <p:sldId id="554" r:id="rId99"/>
    <p:sldId id="555" r:id="rId100"/>
    <p:sldId id="556" r:id="rId101"/>
    <p:sldId id="557" r:id="rId102"/>
    <p:sldId id="558" r:id="rId103"/>
    <p:sldId id="559" r:id="rId104"/>
    <p:sldId id="560" r:id="rId105"/>
    <p:sldId id="561" r:id="rId106"/>
    <p:sldId id="562" r:id="rId107"/>
    <p:sldId id="563" r:id="rId108"/>
    <p:sldId id="564" r:id="rId109"/>
    <p:sldId id="565" r:id="rId110"/>
    <p:sldId id="566" r:id="rId111"/>
    <p:sldId id="567" r:id="rId112"/>
    <p:sldId id="568" r:id="rId113"/>
    <p:sldId id="569" r:id="rId114"/>
    <p:sldId id="570" r:id="rId115"/>
    <p:sldId id="571" r:id="rId116"/>
    <p:sldId id="572" r:id="rId117"/>
    <p:sldId id="573" r:id="rId118"/>
    <p:sldId id="574" r:id="rId119"/>
    <p:sldId id="576" r:id="rId120"/>
    <p:sldId id="577" r:id="rId121"/>
    <p:sldId id="578" r:id="rId122"/>
    <p:sldId id="579" r:id="rId123"/>
    <p:sldId id="580" r:id="rId124"/>
    <p:sldId id="581" r:id="rId125"/>
    <p:sldId id="582" r:id="rId126"/>
    <p:sldId id="583" r:id="rId127"/>
    <p:sldId id="584" r:id="rId128"/>
    <p:sldId id="585" r:id="rId129"/>
    <p:sldId id="586" r:id="rId130"/>
    <p:sldId id="587" r:id="rId131"/>
    <p:sldId id="588" r:id="rId132"/>
    <p:sldId id="589" r:id="rId133"/>
    <p:sldId id="591" r:id="rId134"/>
    <p:sldId id="593" r:id="rId135"/>
    <p:sldId id="594" r:id="rId136"/>
    <p:sldId id="595" r:id="rId137"/>
    <p:sldId id="596" r:id="rId138"/>
    <p:sldId id="592" r:id="rId139"/>
    <p:sldId id="597" r:id="rId140"/>
    <p:sldId id="598" r:id="rId141"/>
    <p:sldId id="599" r:id="rId142"/>
    <p:sldId id="600" r:id="rId143"/>
    <p:sldId id="601" r:id="rId144"/>
    <p:sldId id="602" r:id="rId145"/>
    <p:sldId id="603" r:id="rId146"/>
    <p:sldId id="604" r:id="rId147"/>
    <p:sldId id="605" r:id="rId148"/>
    <p:sldId id="606" r:id="rId149"/>
    <p:sldId id="607" r:id="rId150"/>
    <p:sldId id="608" r:id="rId151"/>
    <p:sldId id="609" r:id="rId152"/>
    <p:sldId id="610" r:id="rId153"/>
    <p:sldId id="611" r:id="rId154"/>
    <p:sldId id="612" r:id="rId155"/>
    <p:sldId id="613" r:id="rId156"/>
    <p:sldId id="614" r:id="rId157"/>
    <p:sldId id="615" r:id="rId158"/>
    <p:sldId id="616" r:id="rId159"/>
    <p:sldId id="617" r:id="rId160"/>
    <p:sldId id="618" r:id="rId161"/>
    <p:sldId id="619" r:id="rId162"/>
    <p:sldId id="620" r:id="rId163"/>
    <p:sldId id="621" r:id="rId164"/>
    <p:sldId id="622" r:id="rId165"/>
    <p:sldId id="623" r:id="rId166"/>
    <p:sldId id="624" r:id="rId167"/>
    <p:sldId id="625" r:id="rId168"/>
    <p:sldId id="630" r:id="rId169"/>
    <p:sldId id="626" r:id="rId170"/>
    <p:sldId id="627" r:id="rId171"/>
    <p:sldId id="628" r:id="rId172"/>
    <p:sldId id="631" r:id="rId173"/>
    <p:sldId id="632" r:id="rId174"/>
    <p:sldId id="633" r:id="rId175"/>
    <p:sldId id="629" r:id="rId176"/>
    <p:sldId id="634" r:id="rId177"/>
    <p:sldId id="635" r:id="rId178"/>
    <p:sldId id="636" r:id="rId179"/>
    <p:sldId id="637" r:id="rId180"/>
    <p:sldId id="638" r:id="rId181"/>
    <p:sldId id="639" r:id="rId182"/>
    <p:sldId id="456" r:id="rId183"/>
  </p:sldIdLst>
  <p:sldSz cx="12192000" cy="6858000"/>
  <p:notesSz cx="7010400" cy="92964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>
          <p15:clr>
            <a:srgbClr val="A4A3A4"/>
          </p15:clr>
        </p15:guide>
        <p15:guide id="2" orient="horz" pos="2876">
          <p15:clr>
            <a:srgbClr val="A4A3A4"/>
          </p15:clr>
        </p15:guide>
        <p15:guide id="3" orient="horz" pos="1298">
          <p15:clr>
            <a:srgbClr val="A4A3A4"/>
          </p15:clr>
        </p15:guide>
        <p15:guide id="4" pos="3871">
          <p15:clr>
            <a:srgbClr val="A4A3A4"/>
          </p15:clr>
        </p15:guide>
        <p15:guide id="5" pos="123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2924">
          <p15:clr>
            <a:srgbClr val="A4A3A4"/>
          </p15:clr>
        </p15:guide>
        <p15:guide id="4" pos="222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69F0"/>
    <a:srgbClr val="002060"/>
    <a:srgbClr val="009900"/>
    <a:srgbClr val="FF0000"/>
    <a:srgbClr val="F79646"/>
    <a:srgbClr val="009AD0"/>
    <a:srgbClr val="245D60"/>
    <a:srgbClr val="DD4633"/>
    <a:srgbClr val="CCCC00"/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27" autoAdjust="0"/>
    <p:restoredTop sz="93750" autoAdjust="0"/>
  </p:normalViewPr>
  <p:slideViewPr>
    <p:cSldViewPr snapToGrid="0">
      <p:cViewPr varScale="1">
        <p:scale>
          <a:sx n="83" d="100"/>
          <a:sy n="83" d="100"/>
        </p:scale>
        <p:origin x="672" y="58"/>
      </p:cViewPr>
      <p:guideLst>
        <p:guide orient="horz" pos="2205"/>
        <p:guide orient="horz" pos="2876"/>
        <p:guide orient="horz" pos="1298"/>
        <p:guide pos="3871"/>
        <p:guide pos="123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8" d="100"/>
          <a:sy n="58" d="100"/>
        </p:scale>
        <p:origin x="-2790" y="-78"/>
      </p:cViewPr>
      <p:guideLst>
        <p:guide orient="horz" pos="2160"/>
        <p:guide pos="2880"/>
        <p:guide orient="horz" pos="2924"/>
        <p:guide pos="222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notesMaster" Target="notesMasters/notesMaster1.xml"/><Relationship Id="rId189" Type="http://schemas.openxmlformats.org/officeDocument/2006/relationships/tableStyles" Target="tableStyles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presProps" Target="presProps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177" tIns="46589" rIns="93177" bIns="46589" numCol="1" anchor="t" anchorCtr="0" compatLnSpc="1"/>
          <a:lstStyle>
            <a:lvl1pPr>
              <a:defRPr sz="1200"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344" y="0"/>
            <a:ext cx="3037840" cy="4648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177" tIns="46589" rIns="93177" bIns="46589" numCol="1" anchor="t" anchorCtr="0" compatLnSpc="1"/>
          <a:lstStyle>
            <a:lvl1pPr algn="r">
              <a:defRPr sz="1200"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3915CCEA-4D12-4250-ABBC-1F15DE901CBC}" type="datetimeFigureOut">
              <a:rPr lang="zh-CN" altLang="en-US"/>
              <a:t>2022/10/6</a:t>
            </a:fld>
            <a:endParaRPr lang="en-US" altLang="zh-CN"/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429"/>
            <a:ext cx="3037840" cy="4648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177" tIns="46589" rIns="93177" bIns="46589" numCol="1" anchor="b" anchorCtr="0" compatLnSpc="1"/>
          <a:lstStyle>
            <a:lvl1pPr>
              <a:defRPr sz="1200"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3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344" y="8829429"/>
            <a:ext cx="3037840" cy="4648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177" tIns="46589" rIns="93177" bIns="46589" numCol="1" anchor="b" anchorCtr="0" compatLnSpc="1"/>
          <a:lstStyle>
            <a:lvl1pPr algn="r">
              <a:defRPr sz="1200"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C6A76C4A-4CA1-4C6A-946C-E26A5534DC95}" type="slidenum">
              <a:rPr lang="zh-CN" altLang="en-US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18476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37840" cy="466972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971344" y="1"/>
            <a:ext cx="3037840" cy="466972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8FAF2163-2CD8-43A9-AAB8-953EE3B200FA}" type="datetimeFigureOut">
              <a:rPr lang="zh-CN" altLang="en-US"/>
              <a:t>2022/10/6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1040" y="4473894"/>
            <a:ext cx="5608320" cy="3660456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829429"/>
            <a:ext cx="3037840" cy="466971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971344" y="8829429"/>
            <a:ext cx="3037840" cy="466971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1798234E-E7EE-4FBE-B288-F5A88D0BAADF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64179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5.xml"/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1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8.xml"/><Relationship Id="rId1" Type="http://schemas.openxmlformats.org/officeDocument/2006/relationships/notesMaster" Target="../notesMasters/notesMaster1.xml"/></Relationships>
</file>

<file path=ppt/notesSlides/_rels/notesSlide1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9.xml"/><Relationship Id="rId1" Type="http://schemas.openxmlformats.org/officeDocument/2006/relationships/notesMaster" Target="../notesMasters/notesMaster1.xml"/></Relationships>
</file>

<file path=ppt/notesSlides/_rels/notesSlide1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1.xml"/><Relationship Id="rId1" Type="http://schemas.openxmlformats.org/officeDocument/2006/relationships/notesMaster" Target="../notesMasters/notesMaster1.xml"/></Relationships>
</file>

<file path=ppt/notesSlides/_rels/notesSlide1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2.xml"/><Relationship Id="rId1" Type="http://schemas.openxmlformats.org/officeDocument/2006/relationships/notesMaster" Target="../notesMasters/notesMaster1.xml"/></Relationships>
</file>

<file path=ppt/notesSlides/_rels/notesSlide1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3.xml"/><Relationship Id="rId1" Type="http://schemas.openxmlformats.org/officeDocument/2006/relationships/notesMaster" Target="../notesMasters/notesMaster1.xml"/></Relationships>
</file>

<file path=ppt/notesSlides/_rels/notesSlide1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4.xml"/><Relationship Id="rId1" Type="http://schemas.openxmlformats.org/officeDocument/2006/relationships/notesMaster" Target="../notesMasters/notesMaster1.xml"/></Relationships>
</file>

<file path=ppt/notesSlides/_rels/notesSlide1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5.xml"/><Relationship Id="rId1" Type="http://schemas.openxmlformats.org/officeDocument/2006/relationships/notesMaster" Target="../notesMasters/notesMaster1.xml"/></Relationships>
</file>

<file path=ppt/notesSlides/_rels/notesSlide1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6.xml"/><Relationship Id="rId1" Type="http://schemas.openxmlformats.org/officeDocument/2006/relationships/notesMaster" Target="../notesMasters/notesMaster1.xml"/></Relationships>
</file>

<file path=ppt/notesSlides/_rels/notesSlide1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7.xml"/><Relationship Id="rId1" Type="http://schemas.openxmlformats.org/officeDocument/2006/relationships/notesMaster" Target="../notesMasters/notesMaster1.xml"/></Relationships>
</file>

<file path=ppt/notesSlides/_rels/notesSlide1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8.xml"/><Relationship Id="rId1" Type="http://schemas.openxmlformats.org/officeDocument/2006/relationships/notesMaster" Target="../notesMasters/notesMaster1.xml"/></Relationships>
</file>

<file path=ppt/notesSlides/_rels/notesSlide1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9.xml"/><Relationship Id="rId1" Type="http://schemas.openxmlformats.org/officeDocument/2006/relationships/notesMaster" Target="../notesMasters/notesMaster1.xml"/></Relationships>
</file>

<file path=ppt/notesSlides/_rels/notesSlide1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1.xml"/><Relationship Id="rId1" Type="http://schemas.openxmlformats.org/officeDocument/2006/relationships/notesMaster" Target="../notesMasters/notesMaster1.xml"/></Relationships>
</file>

<file path=ppt/notesSlides/_rels/notesSlide1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2.xml"/><Relationship Id="rId1" Type="http://schemas.openxmlformats.org/officeDocument/2006/relationships/notesMaster" Target="../notesMasters/notesMaster1.xml"/></Relationships>
</file>

<file path=ppt/notesSlides/_rels/notesSlide1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3.xml"/><Relationship Id="rId1" Type="http://schemas.openxmlformats.org/officeDocument/2006/relationships/notesMaster" Target="../notesMasters/notesMaster1.xml"/></Relationships>
</file>

<file path=ppt/notesSlides/_rels/notesSlide1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4.xml"/><Relationship Id="rId1" Type="http://schemas.openxmlformats.org/officeDocument/2006/relationships/notesMaster" Target="../notesMasters/notesMaster1.xml"/></Relationships>
</file>

<file path=ppt/notesSlides/_rels/notesSlide1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5.xml"/><Relationship Id="rId1" Type="http://schemas.openxmlformats.org/officeDocument/2006/relationships/notesMaster" Target="../notesMasters/notesMaster1.xml"/></Relationships>
</file>

<file path=ppt/notesSlides/_rels/notesSlide1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6.xml"/><Relationship Id="rId1" Type="http://schemas.openxmlformats.org/officeDocument/2006/relationships/notesMaster" Target="../notesMasters/notesMaster1.xml"/></Relationships>
</file>

<file path=ppt/notesSlides/_rels/notesSlide1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7.xml"/><Relationship Id="rId1" Type="http://schemas.openxmlformats.org/officeDocument/2006/relationships/notesMaster" Target="../notesMasters/notesMaster1.xml"/></Relationships>
</file>

<file path=ppt/notesSlides/_rels/notesSlide1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8.xml"/><Relationship Id="rId1" Type="http://schemas.openxmlformats.org/officeDocument/2006/relationships/notesMaster" Target="../notesMasters/notesMaster1.xml"/></Relationships>
</file>

<file path=ppt/notesSlides/_rels/notesSlide1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9.xml"/><Relationship Id="rId1" Type="http://schemas.openxmlformats.org/officeDocument/2006/relationships/notesMaster" Target="../notesMasters/notesMaster1.xml"/></Relationships>
</file>

<file path=ppt/notesSlides/_rels/notesSlide1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1.xml"/><Relationship Id="rId1" Type="http://schemas.openxmlformats.org/officeDocument/2006/relationships/notesMaster" Target="../notesMasters/notesMaster1.xml"/></Relationships>
</file>

<file path=ppt/notesSlides/_rels/notesSlide1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2.xml"/><Relationship Id="rId1" Type="http://schemas.openxmlformats.org/officeDocument/2006/relationships/notesMaster" Target="../notesMasters/notesMaster1.xml"/></Relationships>
</file>

<file path=ppt/notesSlides/_rels/notesSlide1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3.xml"/><Relationship Id="rId1" Type="http://schemas.openxmlformats.org/officeDocument/2006/relationships/notesMaster" Target="../notesMasters/notesMaster1.xml"/></Relationships>
</file>

<file path=ppt/notesSlides/_rels/notesSlide1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4.xml"/><Relationship Id="rId1" Type="http://schemas.openxmlformats.org/officeDocument/2006/relationships/notesMaster" Target="../notesMasters/notesMaster1.xml"/></Relationships>
</file>

<file path=ppt/notesSlides/_rels/notesSlide1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5.xml"/><Relationship Id="rId1" Type="http://schemas.openxmlformats.org/officeDocument/2006/relationships/notesMaster" Target="../notesMasters/notesMaster1.xml"/></Relationships>
</file>

<file path=ppt/notesSlides/_rels/notesSlide1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6.xml"/><Relationship Id="rId1" Type="http://schemas.openxmlformats.org/officeDocument/2006/relationships/notesMaster" Target="../notesMasters/notesMaster1.xml"/></Relationships>
</file>

<file path=ppt/notesSlides/_rels/notesSlide1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7.xml"/><Relationship Id="rId1" Type="http://schemas.openxmlformats.org/officeDocument/2006/relationships/notesMaster" Target="../notesMasters/notesMaster1.xml"/></Relationships>
</file>

<file path=ppt/notesSlides/_rels/notesSlide1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8.xml"/><Relationship Id="rId1" Type="http://schemas.openxmlformats.org/officeDocument/2006/relationships/notesMaster" Target="../notesMasters/notesMaster1.xml"/></Relationships>
</file>

<file path=ppt/notesSlides/_rels/notesSlide1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9.xml"/><Relationship Id="rId1" Type="http://schemas.openxmlformats.org/officeDocument/2006/relationships/notesMaster" Target="../notesMasters/notesMaster1.xml"/></Relationships>
</file>

<file path=ppt/notesSlides/_rels/notesSlide1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1.xml"/><Relationship Id="rId1" Type="http://schemas.openxmlformats.org/officeDocument/2006/relationships/notesMaster" Target="../notesMasters/notesMaster1.xml"/></Relationships>
</file>

<file path=ppt/notesSlides/_rels/notesSlide1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98234E-E7EE-4FBE-B288-F5A88D0BAAD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18769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98234E-E7EE-4FBE-B288-F5A88D0BAAD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5574155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98234E-E7EE-4FBE-B288-F5A88D0BAADF}" type="slidenum">
              <a:rPr lang="zh-CN" altLang="en-US" smtClean="0"/>
              <a:t>101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3482944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98234E-E7EE-4FBE-B288-F5A88D0BAADF}" type="slidenum">
              <a:rPr lang="zh-CN" altLang="en-US" smtClean="0"/>
              <a:t>102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7666065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98234E-E7EE-4FBE-B288-F5A88D0BAADF}" type="slidenum">
              <a:rPr lang="zh-CN" altLang="en-US" smtClean="0"/>
              <a:t>103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2370004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98234E-E7EE-4FBE-B288-F5A88D0BAADF}" type="slidenum">
              <a:rPr lang="zh-CN" altLang="en-US" smtClean="0"/>
              <a:t>104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834079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98234E-E7EE-4FBE-B288-F5A88D0BAADF}" type="slidenum">
              <a:rPr lang="zh-CN" altLang="en-US" smtClean="0"/>
              <a:t>105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3798712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98234E-E7EE-4FBE-B288-F5A88D0BAADF}" type="slidenum">
              <a:rPr lang="zh-CN" altLang="en-US" smtClean="0"/>
              <a:t>106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8702698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98234E-E7EE-4FBE-B288-F5A88D0BAADF}" type="slidenum">
              <a:rPr lang="zh-CN" altLang="en-US" smtClean="0"/>
              <a:t>107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826223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98234E-E7EE-4FBE-B288-F5A88D0BAADF}" type="slidenum">
              <a:rPr lang="zh-CN" altLang="en-US" smtClean="0"/>
              <a:t>108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7564333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98234E-E7EE-4FBE-B288-F5A88D0BAADF}" type="slidenum">
              <a:rPr lang="zh-CN" altLang="en-US" smtClean="0"/>
              <a:t>109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7617174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98234E-E7EE-4FBE-B288-F5A88D0BAADF}" type="slidenum">
              <a:rPr lang="zh-CN" altLang="en-US" smtClean="0"/>
              <a:t>110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34146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98234E-E7EE-4FBE-B288-F5A88D0BAAD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1538219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98234E-E7EE-4FBE-B288-F5A88D0BAADF}" type="slidenum">
              <a:rPr lang="zh-CN" altLang="en-US" smtClean="0"/>
              <a:t>111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1118451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98234E-E7EE-4FBE-B288-F5A88D0BAADF}" type="slidenum">
              <a:rPr lang="zh-CN" altLang="en-US" smtClean="0"/>
              <a:t>112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7751627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98234E-E7EE-4FBE-B288-F5A88D0BAADF}" type="slidenum">
              <a:rPr lang="zh-CN" altLang="en-US" smtClean="0"/>
              <a:t>113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973529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98234E-E7EE-4FBE-B288-F5A88D0BAADF}" type="slidenum">
              <a:rPr lang="zh-CN" altLang="en-US" smtClean="0"/>
              <a:t>114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0233072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98234E-E7EE-4FBE-B288-F5A88D0BAADF}" type="slidenum">
              <a:rPr lang="zh-CN" altLang="en-US" smtClean="0"/>
              <a:t>115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8776399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98234E-E7EE-4FBE-B288-F5A88D0BAADF}" type="slidenum">
              <a:rPr lang="zh-CN" altLang="en-US" smtClean="0"/>
              <a:t>116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00016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98234E-E7EE-4FBE-B288-F5A88D0BAADF}" type="slidenum">
              <a:rPr lang="zh-CN" altLang="en-US" smtClean="0"/>
              <a:t>117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1048096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98234E-E7EE-4FBE-B288-F5A88D0BAADF}" type="slidenum">
              <a:rPr lang="zh-CN" altLang="en-US" smtClean="0"/>
              <a:t>118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9310459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98234E-E7EE-4FBE-B288-F5A88D0BAADF}" type="slidenum">
              <a:rPr lang="zh-CN" altLang="en-US" smtClean="0"/>
              <a:t>119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6001946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98234E-E7EE-4FBE-B288-F5A88D0BAADF}" type="slidenum">
              <a:rPr lang="zh-CN" altLang="en-US" smtClean="0"/>
              <a:t>120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8848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98234E-E7EE-4FBE-B288-F5A88D0BAAD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5526685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98234E-E7EE-4FBE-B288-F5A88D0BAADF}" type="slidenum">
              <a:rPr lang="zh-CN" altLang="en-US" smtClean="0"/>
              <a:t>121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1095904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98234E-E7EE-4FBE-B288-F5A88D0BAADF}" type="slidenum">
              <a:rPr lang="zh-CN" altLang="en-US" smtClean="0"/>
              <a:t>122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4362384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98234E-E7EE-4FBE-B288-F5A88D0BAADF}" type="slidenum">
              <a:rPr lang="zh-CN" altLang="en-US" smtClean="0"/>
              <a:t>123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2523557"/>
      </p:ext>
    </p:extLst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98234E-E7EE-4FBE-B288-F5A88D0BAADF}" type="slidenum">
              <a:rPr lang="zh-CN" altLang="en-US" smtClean="0"/>
              <a:t>124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4640841"/>
      </p:ext>
    </p:extLst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98234E-E7EE-4FBE-B288-F5A88D0BAADF}" type="slidenum">
              <a:rPr lang="zh-CN" altLang="en-US" smtClean="0"/>
              <a:t>125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2117869"/>
      </p:ext>
    </p:extLst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98234E-E7EE-4FBE-B288-F5A88D0BAADF}" type="slidenum">
              <a:rPr lang="zh-CN" altLang="en-US" smtClean="0"/>
              <a:t>126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1545662"/>
      </p:ext>
    </p:extLst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98234E-E7EE-4FBE-B288-F5A88D0BAADF}" type="slidenum">
              <a:rPr lang="zh-CN" altLang="en-US" smtClean="0"/>
              <a:t>127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7588887"/>
      </p:ext>
    </p:extLst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98234E-E7EE-4FBE-B288-F5A88D0BAADF}" type="slidenum">
              <a:rPr lang="zh-CN" altLang="en-US" smtClean="0"/>
              <a:t>128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3177008"/>
      </p:ext>
    </p:extLst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98234E-E7EE-4FBE-B288-F5A88D0BAADF}" type="slidenum">
              <a:rPr lang="zh-CN" altLang="en-US" smtClean="0"/>
              <a:t>129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3219812"/>
      </p:ext>
    </p:extLst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98234E-E7EE-4FBE-B288-F5A88D0BAADF}" type="slidenum">
              <a:rPr lang="zh-CN" altLang="en-US" smtClean="0"/>
              <a:t>130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03919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98234E-E7EE-4FBE-B288-F5A88D0BAAD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2360875"/>
      </p:ext>
    </p:extLst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98234E-E7EE-4FBE-B288-F5A88D0BAADF}" type="slidenum">
              <a:rPr lang="zh-CN" altLang="en-US" smtClean="0"/>
              <a:t>131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3800652"/>
      </p:ext>
    </p:extLst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98234E-E7EE-4FBE-B288-F5A88D0BAADF}" type="slidenum">
              <a:rPr lang="zh-CN" altLang="en-US" smtClean="0"/>
              <a:t>132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4417988"/>
      </p:ext>
    </p:extLst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98234E-E7EE-4FBE-B288-F5A88D0BAADF}" type="slidenum">
              <a:rPr lang="zh-CN" altLang="en-US" smtClean="0"/>
              <a:t>133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2761360"/>
      </p:ext>
    </p:extLst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98234E-E7EE-4FBE-B288-F5A88D0BAADF}" type="slidenum">
              <a:rPr lang="zh-CN" altLang="en-US" smtClean="0"/>
              <a:t>134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3414572"/>
      </p:ext>
    </p:extLst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98234E-E7EE-4FBE-B288-F5A88D0BAADF}" type="slidenum">
              <a:rPr lang="zh-CN" altLang="en-US" smtClean="0"/>
              <a:t>135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5196401"/>
      </p:ext>
    </p:extLst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98234E-E7EE-4FBE-B288-F5A88D0BAADF}" type="slidenum">
              <a:rPr lang="zh-CN" altLang="en-US" smtClean="0"/>
              <a:t>136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2332985"/>
      </p:ext>
    </p:extLst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98234E-E7EE-4FBE-B288-F5A88D0BAADF}" type="slidenum">
              <a:rPr lang="zh-CN" altLang="en-US" smtClean="0"/>
              <a:t>137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2156425"/>
      </p:ext>
    </p:extLst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98234E-E7EE-4FBE-B288-F5A88D0BAADF}" type="slidenum">
              <a:rPr lang="zh-CN" altLang="en-US" smtClean="0"/>
              <a:t>138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318606"/>
      </p:ext>
    </p:extLst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98234E-E7EE-4FBE-B288-F5A88D0BAADF}" type="slidenum">
              <a:rPr lang="zh-CN" altLang="en-US" smtClean="0"/>
              <a:t>139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0943673"/>
      </p:ext>
    </p:extLst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98234E-E7EE-4FBE-B288-F5A88D0BAADF}" type="slidenum">
              <a:rPr lang="zh-CN" altLang="en-US" smtClean="0"/>
              <a:t>140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07822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98234E-E7EE-4FBE-B288-F5A88D0BAAD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1979887"/>
      </p:ext>
    </p:extLst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98234E-E7EE-4FBE-B288-F5A88D0BAADF}" type="slidenum">
              <a:rPr lang="zh-CN" altLang="en-US" smtClean="0"/>
              <a:t>141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1961904"/>
      </p:ext>
    </p:extLst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98234E-E7EE-4FBE-B288-F5A88D0BAADF}" type="slidenum">
              <a:rPr lang="zh-CN" altLang="en-US" smtClean="0"/>
              <a:t>142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0661278"/>
      </p:ext>
    </p:extLst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98234E-E7EE-4FBE-B288-F5A88D0BAADF}" type="slidenum">
              <a:rPr lang="zh-CN" altLang="en-US" smtClean="0"/>
              <a:t>143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7622635"/>
      </p:ext>
    </p:extLst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98234E-E7EE-4FBE-B288-F5A88D0BAADF}" type="slidenum">
              <a:rPr lang="zh-CN" altLang="en-US" smtClean="0"/>
              <a:t>144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1580850"/>
      </p:ext>
    </p:extLst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98234E-E7EE-4FBE-B288-F5A88D0BAADF}" type="slidenum">
              <a:rPr lang="zh-CN" altLang="en-US" smtClean="0"/>
              <a:t>145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0829027"/>
      </p:ext>
    </p:extLst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98234E-E7EE-4FBE-B288-F5A88D0BAADF}" type="slidenum">
              <a:rPr lang="zh-CN" altLang="en-US" smtClean="0"/>
              <a:t>146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3315502"/>
      </p:ext>
    </p:extLst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98234E-E7EE-4FBE-B288-F5A88D0BAADF}" type="slidenum">
              <a:rPr lang="zh-CN" altLang="en-US" smtClean="0"/>
              <a:t>147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5791029"/>
      </p:ext>
    </p:extLst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98234E-E7EE-4FBE-B288-F5A88D0BAADF}" type="slidenum">
              <a:rPr lang="zh-CN" altLang="en-US" smtClean="0"/>
              <a:t>148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7021166"/>
      </p:ext>
    </p:extLst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98234E-E7EE-4FBE-B288-F5A88D0BAADF}" type="slidenum">
              <a:rPr lang="zh-CN" altLang="en-US" smtClean="0"/>
              <a:t>149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4145028"/>
      </p:ext>
    </p:extLst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98234E-E7EE-4FBE-B288-F5A88D0BAADF}" type="slidenum">
              <a:rPr lang="zh-CN" altLang="en-US" smtClean="0"/>
              <a:t>150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06911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98234E-E7EE-4FBE-B288-F5A88D0BAADF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2639322"/>
      </p:ext>
    </p:extLst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98234E-E7EE-4FBE-B288-F5A88D0BAADF}" type="slidenum">
              <a:rPr lang="zh-CN" altLang="en-US" smtClean="0"/>
              <a:t>151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9807834"/>
      </p:ext>
    </p:extLst>
  </p:cSld>
  <p:clrMapOvr>
    <a:masterClrMapping/>
  </p:clrMapOvr>
</p:notes>
</file>

<file path=ppt/notesSlides/notesSlide1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98234E-E7EE-4FBE-B288-F5A88D0BAADF}" type="slidenum">
              <a:rPr lang="zh-CN" altLang="en-US" smtClean="0"/>
              <a:t>152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3303504"/>
      </p:ext>
    </p:extLst>
  </p:cSld>
  <p:clrMapOvr>
    <a:masterClrMapping/>
  </p:clrMapOvr>
</p:notes>
</file>

<file path=ppt/notesSlides/notesSlide1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98234E-E7EE-4FBE-B288-F5A88D0BAADF}" type="slidenum">
              <a:rPr lang="zh-CN" altLang="en-US" smtClean="0"/>
              <a:t>153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9483840"/>
      </p:ext>
    </p:extLst>
  </p:cSld>
  <p:clrMapOvr>
    <a:masterClrMapping/>
  </p:clrMapOvr>
</p:notes>
</file>

<file path=ppt/notesSlides/notesSlide1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98234E-E7EE-4FBE-B288-F5A88D0BAADF}" type="slidenum">
              <a:rPr lang="zh-CN" altLang="en-US" smtClean="0"/>
              <a:t>154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0784963"/>
      </p:ext>
    </p:extLst>
  </p:cSld>
  <p:clrMapOvr>
    <a:masterClrMapping/>
  </p:clrMapOvr>
</p:notes>
</file>

<file path=ppt/notesSlides/notesSlide1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98234E-E7EE-4FBE-B288-F5A88D0BAADF}" type="slidenum">
              <a:rPr lang="zh-CN" altLang="en-US" smtClean="0"/>
              <a:t>155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4798453"/>
      </p:ext>
    </p:extLst>
  </p:cSld>
  <p:clrMapOvr>
    <a:masterClrMapping/>
  </p:clrMapOvr>
</p:notes>
</file>

<file path=ppt/notesSlides/notesSlide1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98234E-E7EE-4FBE-B288-F5A88D0BAADF}" type="slidenum">
              <a:rPr lang="zh-CN" altLang="en-US" smtClean="0"/>
              <a:t>156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4522585"/>
      </p:ext>
    </p:extLst>
  </p:cSld>
  <p:clrMapOvr>
    <a:masterClrMapping/>
  </p:clrMapOvr>
</p:notes>
</file>

<file path=ppt/notesSlides/notesSlide1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98234E-E7EE-4FBE-B288-F5A88D0BAADF}" type="slidenum">
              <a:rPr lang="zh-CN" altLang="en-US" smtClean="0"/>
              <a:t>157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2040434"/>
      </p:ext>
    </p:extLst>
  </p:cSld>
  <p:clrMapOvr>
    <a:masterClrMapping/>
  </p:clrMapOvr>
</p:notes>
</file>

<file path=ppt/notesSlides/notesSlide1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98234E-E7EE-4FBE-B288-F5A88D0BAADF}" type="slidenum">
              <a:rPr lang="zh-CN" altLang="en-US" smtClean="0"/>
              <a:t>158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2276958"/>
      </p:ext>
    </p:extLst>
  </p:cSld>
  <p:clrMapOvr>
    <a:masterClrMapping/>
  </p:clrMapOvr>
</p:notes>
</file>

<file path=ppt/notesSlides/notesSlide1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98234E-E7EE-4FBE-B288-F5A88D0BAADF}" type="slidenum">
              <a:rPr lang="zh-CN" altLang="en-US" smtClean="0"/>
              <a:t>159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054016"/>
      </p:ext>
    </p:extLst>
  </p:cSld>
  <p:clrMapOvr>
    <a:masterClrMapping/>
  </p:clrMapOvr>
</p:notes>
</file>

<file path=ppt/notesSlides/notesSlide1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98234E-E7EE-4FBE-B288-F5A88D0BAADF}" type="slidenum">
              <a:rPr lang="zh-CN" altLang="en-US" smtClean="0"/>
              <a:t>160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22245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98234E-E7EE-4FBE-B288-F5A88D0BAADF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9822870"/>
      </p:ext>
    </p:extLst>
  </p:cSld>
  <p:clrMapOvr>
    <a:masterClrMapping/>
  </p:clrMapOvr>
</p:notes>
</file>

<file path=ppt/notesSlides/notesSlide1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98234E-E7EE-4FBE-B288-F5A88D0BAADF}" type="slidenum">
              <a:rPr lang="zh-CN" altLang="en-US" smtClean="0"/>
              <a:t>161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9482712"/>
      </p:ext>
    </p:extLst>
  </p:cSld>
  <p:clrMapOvr>
    <a:masterClrMapping/>
  </p:clrMapOvr>
</p:notes>
</file>

<file path=ppt/notesSlides/notesSlide1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98234E-E7EE-4FBE-B288-F5A88D0BAADF}" type="slidenum">
              <a:rPr lang="zh-CN" altLang="en-US" smtClean="0"/>
              <a:t>162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33324"/>
      </p:ext>
    </p:extLst>
  </p:cSld>
  <p:clrMapOvr>
    <a:masterClrMapping/>
  </p:clrMapOvr>
</p:notes>
</file>

<file path=ppt/notesSlides/notesSlide1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98234E-E7EE-4FBE-B288-F5A88D0BAADF}" type="slidenum">
              <a:rPr lang="zh-CN" altLang="en-US" smtClean="0"/>
              <a:t>163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3974547"/>
      </p:ext>
    </p:extLst>
  </p:cSld>
  <p:clrMapOvr>
    <a:masterClrMapping/>
  </p:clrMapOvr>
</p:notes>
</file>

<file path=ppt/notesSlides/notesSlide1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98234E-E7EE-4FBE-B288-F5A88D0BAADF}" type="slidenum">
              <a:rPr lang="zh-CN" altLang="en-US" smtClean="0"/>
              <a:t>164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6545428"/>
      </p:ext>
    </p:extLst>
  </p:cSld>
  <p:clrMapOvr>
    <a:masterClrMapping/>
  </p:clrMapOvr>
</p:notes>
</file>

<file path=ppt/notesSlides/notesSlide1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98234E-E7EE-4FBE-B288-F5A88D0BAADF}" type="slidenum">
              <a:rPr lang="zh-CN" altLang="en-US" smtClean="0"/>
              <a:t>165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3565007"/>
      </p:ext>
    </p:extLst>
  </p:cSld>
  <p:clrMapOvr>
    <a:masterClrMapping/>
  </p:clrMapOvr>
</p:notes>
</file>

<file path=ppt/notesSlides/notesSlide1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98234E-E7EE-4FBE-B288-F5A88D0BAADF}" type="slidenum">
              <a:rPr lang="zh-CN" altLang="en-US" smtClean="0"/>
              <a:t>166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2799473"/>
      </p:ext>
    </p:extLst>
  </p:cSld>
  <p:clrMapOvr>
    <a:masterClrMapping/>
  </p:clrMapOvr>
</p:notes>
</file>

<file path=ppt/notesSlides/notesSlide1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98234E-E7EE-4FBE-B288-F5A88D0BAADF}" type="slidenum">
              <a:rPr lang="zh-CN" altLang="en-US" smtClean="0"/>
              <a:t>167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3535670"/>
      </p:ext>
    </p:extLst>
  </p:cSld>
  <p:clrMapOvr>
    <a:masterClrMapping/>
  </p:clrMapOvr>
</p:notes>
</file>

<file path=ppt/notesSlides/notesSlide1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98234E-E7EE-4FBE-B288-F5A88D0BAADF}" type="slidenum">
              <a:rPr lang="zh-CN" altLang="en-US" smtClean="0"/>
              <a:t>168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9997697"/>
      </p:ext>
    </p:extLst>
  </p:cSld>
  <p:clrMapOvr>
    <a:masterClrMapping/>
  </p:clrMapOvr>
</p:notes>
</file>

<file path=ppt/notesSlides/notesSlide1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98234E-E7EE-4FBE-B288-F5A88D0BAADF}" type="slidenum">
              <a:rPr lang="zh-CN" altLang="en-US" smtClean="0"/>
              <a:t>169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7591218"/>
      </p:ext>
    </p:extLst>
  </p:cSld>
  <p:clrMapOvr>
    <a:masterClrMapping/>
  </p:clrMapOvr>
</p:notes>
</file>

<file path=ppt/notesSlides/notesSlide1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98234E-E7EE-4FBE-B288-F5A88D0BAADF}" type="slidenum">
              <a:rPr lang="zh-CN" altLang="en-US" smtClean="0"/>
              <a:t>170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44978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98234E-E7EE-4FBE-B288-F5A88D0BAADF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4672878"/>
      </p:ext>
    </p:extLst>
  </p:cSld>
  <p:clrMapOvr>
    <a:masterClrMapping/>
  </p:clrMapOvr>
</p:notes>
</file>

<file path=ppt/notesSlides/notesSlide1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98234E-E7EE-4FBE-B288-F5A88D0BAADF}" type="slidenum">
              <a:rPr lang="zh-CN" altLang="en-US" smtClean="0"/>
              <a:t>171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72197"/>
      </p:ext>
    </p:extLst>
  </p:cSld>
  <p:clrMapOvr>
    <a:masterClrMapping/>
  </p:clrMapOvr>
</p:notes>
</file>

<file path=ppt/notesSlides/notesSlide1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98234E-E7EE-4FBE-B288-F5A88D0BAADF}" type="slidenum">
              <a:rPr lang="zh-CN" altLang="en-US" smtClean="0"/>
              <a:t>172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5852667"/>
      </p:ext>
    </p:extLst>
  </p:cSld>
  <p:clrMapOvr>
    <a:masterClrMapping/>
  </p:clrMapOvr>
</p:notes>
</file>

<file path=ppt/notesSlides/notesSlide1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98234E-E7EE-4FBE-B288-F5A88D0BAADF}" type="slidenum">
              <a:rPr lang="zh-CN" altLang="en-US" smtClean="0"/>
              <a:t>173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3774391"/>
      </p:ext>
    </p:extLst>
  </p:cSld>
  <p:clrMapOvr>
    <a:masterClrMapping/>
  </p:clrMapOvr>
</p:notes>
</file>

<file path=ppt/notesSlides/notesSlide1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98234E-E7EE-4FBE-B288-F5A88D0BAADF}" type="slidenum">
              <a:rPr lang="zh-CN" altLang="en-US" smtClean="0"/>
              <a:t>174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4313367"/>
      </p:ext>
    </p:extLst>
  </p:cSld>
  <p:clrMapOvr>
    <a:masterClrMapping/>
  </p:clrMapOvr>
</p:notes>
</file>

<file path=ppt/notesSlides/notesSlide1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98234E-E7EE-4FBE-B288-F5A88D0BAADF}" type="slidenum">
              <a:rPr lang="zh-CN" altLang="en-US" smtClean="0"/>
              <a:t>175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6369565"/>
      </p:ext>
    </p:extLst>
  </p:cSld>
  <p:clrMapOvr>
    <a:masterClrMapping/>
  </p:clrMapOvr>
</p:notes>
</file>

<file path=ppt/notesSlides/notesSlide1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98234E-E7EE-4FBE-B288-F5A88D0BAADF}" type="slidenum">
              <a:rPr lang="zh-CN" altLang="en-US" smtClean="0"/>
              <a:t>176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5651200"/>
      </p:ext>
    </p:extLst>
  </p:cSld>
  <p:clrMapOvr>
    <a:masterClrMapping/>
  </p:clrMapOvr>
</p:notes>
</file>

<file path=ppt/notesSlides/notesSlide1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98234E-E7EE-4FBE-B288-F5A88D0BAADF}" type="slidenum">
              <a:rPr lang="zh-CN" altLang="en-US" smtClean="0"/>
              <a:t>177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0518866"/>
      </p:ext>
    </p:extLst>
  </p:cSld>
  <p:clrMapOvr>
    <a:masterClrMapping/>
  </p:clrMapOvr>
</p:notes>
</file>

<file path=ppt/notesSlides/notesSlide1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98234E-E7EE-4FBE-B288-F5A88D0BAADF}" type="slidenum">
              <a:rPr lang="zh-CN" altLang="en-US" smtClean="0"/>
              <a:t>178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624159"/>
      </p:ext>
    </p:extLst>
  </p:cSld>
  <p:clrMapOvr>
    <a:masterClrMapping/>
  </p:clrMapOvr>
</p:notes>
</file>

<file path=ppt/notesSlides/notesSlide1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98234E-E7EE-4FBE-B288-F5A88D0BAADF}" type="slidenum">
              <a:rPr lang="zh-CN" altLang="en-US" smtClean="0"/>
              <a:t>179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2831653"/>
      </p:ext>
    </p:extLst>
  </p:cSld>
  <p:clrMapOvr>
    <a:masterClrMapping/>
  </p:clrMapOvr>
</p:notes>
</file>

<file path=ppt/notesSlides/notesSlide1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98234E-E7EE-4FBE-B288-F5A88D0BAADF}" type="slidenum">
              <a:rPr lang="zh-CN" altLang="en-US" smtClean="0"/>
              <a:t>180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06156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98234E-E7EE-4FBE-B288-F5A88D0BAADF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4030171"/>
      </p:ext>
    </p:extLst>
  </p:cSld>
  <p:clrMapOvr>
    <a:masterClrMapping/>
  </p:clrMapOvr>
</p:notes>
</file>

<file path=ppt/notesSlides/notesSlide1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98234E-E7EE-4FBE-B288-F5A88D0BAADF}" type="slidenum">
              <a:rPr lang="zh-CN" altLang="en-US" smtClean="0"/>
              <a:t>181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1487354"/>
      </p:ext>
    </p:extLst>
  </p:cSld>
  <p:clrMapOvr>
    <a:masterClrMapping/>
  </p:clrMapOvr>
</p:notes>
</file>

<file path=ppt/notesSlides/notesSlide1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98234E-E7EE-4FBE-B288-F5A88D0BAADF}" type="slidenum">
              <a:rPr lang="zh-CN" altLang="en-US" smtClean="0"/>
              <a:t>182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44486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98234E-E7EE-4FBE-B288-F5A88D0BAADF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09377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98234E-E7EE-4FBE-B288-F5A88D0BAAD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89338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98234E-E7EE-4FBE-B288-F5A88D0BAADF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104751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98234E-E7EE-4FBE-B288-F5A88D0BAADF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280685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98234E-E7EE-4FBE-B288-F5A88D0BAADF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81663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98234E-E7EE-4FBE-B288-F5A88D0BAADF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588330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98234E-E7EE-4FBE-B288-F5A88D0BAADF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497017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98234E-E7EE-4FBE-B288-F5A88D0BAADF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234897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98234E-E7EE-4FBE-B288-F5A88D0BAADF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537386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98234E-E7EE-4FBE-B288-F5A88D0BAADF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593861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98234E-E7EE-4FBE-B288-F5A88D0BAADF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097473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98234E-E7EE-4FBE-B288-F5A88D0BAADF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42650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98234E-E7EE-4FBE-B288-F5A88D0BAAD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604703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98234E-E7EE-4FBE-B288-F5A88D0BAADF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123936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98234E-E7EE-4FBE-B288-F5A88D0BAADF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579811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98234E-E7EE-4FBE-B288-F5A88D0BAADF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827797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98234E-E7EE-4FBE-B288-F5A88D0BAADF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134821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98234E-E7EE-4FBE-B288-F5A88D0BAADF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807506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98234E-E7EE-4FBE-B288-F5A88D0BAADF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246928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98234E-E7EE-4FBE-B288-F5A88D0BAADF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139143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98234E-E7EE-4FBE-B288-F5A88D0BAADF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325144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98234E-E7EE-4FBE-B288-F5A88D0BAADF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826383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98234E-E7EE-4FBE-B288-F5A88D0BAADF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40332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98234E-E7EE-4FBE-B288-F5A88D0BAAD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998095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98234E-E7EE-4FBE-B288-F5A88D0BAADF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343116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98234E-E7EE-4FBE-B288-F5A88D0BAADF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309102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98234E-E7EE-4FBE-B288-F5A88D0BAADF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642504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98234E-E7EE-4FBE-B288-F5A88D0BAADF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367697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98234E-E7EE-4FBE-B288-F5A88D0BAADF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74770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98234E-E7EE-4FBE-B288-F5A88D0BAADF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119701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98234E-E7EE-4FBE-B288-F5A88D0BAADF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609690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98234E-E7EE-4FBE-B288-F5A88D0BAADF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236741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98234E-E7EE-4FBE-B288-F5A88D0BAADF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113288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98234E-E7EE-4FBE-B288-F5A88D0BAADF}" type="slidenum">
              <a:rPr lang="zh-CN" altLang="en-US" smtClean="0"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33605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98234E-E7EE-4FBE-B288-F5A88D0BAAD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134481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98234E-E7EE-4FBE-B288-F5A88D0BAADF}" type="slidenum">
              <a:rPr lang="zh-CN" altLang="en-US" smtClean="0"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347864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98234E-E7EE-4FBE-B288-F5A88D0BAADF}" type="slidenum">
              <a:rPr lang="zh-CN" altLang="en-US" smtClean="0"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814669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98234E-E7EE-4FBE-B288-F5A88D0BAADF}" type="slidenum">
              <a:rPr lang="zh-CN" altLang="en-US" smtClean="0"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631066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98234E-E7EE-4FBE-B288-F5A88D0BAADF}" type="slidenum">
              <a:rPr lang="zh-CN" altLang="en-US" smtClean="0"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501177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98234E-E7EE-4FBE-B288-F5A88D0BAADF}" type="slidenum">
              <a:rPr lang="zh-CN" altLang="en-US" smtClean="0"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8294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98234E-E7EE-4FBE-B288-F5A88D0BAADF}" type="slidenum">
              <a:rPr lang="zh-CN" altLang="en-US" smtClean="0"/>
              <a:t>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888367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98234E-E7EE-4FBE-B288-F5A88D0BAADF}" type="slidenum">
              <a:rPr lang="zh-CN" altLang="en-US" smtClean="0"/>
              <a:t>57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0935160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98234E-E7EE-4FBE-B288-F5A88D0BAADF}" type="slidenum">
              <a:rPr lang="zh-CN" altLang="en-US" smtClean="0"/>
              <a:t>58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1222931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98234E-E7EE-4FBE-B288-F5A88D0BAADF}" type="slidenum">
              <a:rPr lang="zh-CN" altLang="en-US" smtClean="0"/>
              <a:t>59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7636506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98234E-E7EE-4FBE-B288-F5A88D0BAADF}" type="slidenum">
              <a:rPr lang="zh-CN" altLang="en-US" smtClean="0"/>
              <a:t>60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78335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98234E-E7EE-4FBE-B288-F5A88D0BAAD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3606874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98234E-E7EE-4FBE-B288-F5A88D0BAADF}" type="slidenum">
              <a:rPr lang="zh-CN" altLang="en-US" smtClean="0"/>
              <a:t>61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9569288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98234E-E7EE-4FBE-B288-F5A88D0BAADF}" type="slidenum">
              <a:rPr lang="zh-CN" altLang="en-US" smtClean="0"/>
              <a:t>62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6122030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98234E-E7EE-4FBE-B288-F5A88D0BAADF}" type="slidenum">
              <a:rPr lang="zh-CN" altLang="en-US" smtClean="0"/>
              <a:t>63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4385278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98234E-E7EE-4FBE-B288-F5A88D0BAADF}" type="slidenum">
              <a:rPr lang="zh-CN" altLang="en-US" smtClean="0"/>
              <a:t>64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7218551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98234E-E7EE-4FBE-B288-F5A88D0BAADF}" type="slidenum">
              <a:rPr lang="zh-CN" altLang="en-US" smtClean="0"/>
              <a:t>65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9281494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98234E-E7EE-4FBE-B288-F5A88D0BAADF}" type="slidenum">
              <a:rPr lang="zh-CN" altLang="en-US" smtClean="0"/>
              <a:t>66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8140529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98234E-E7EE-4FBE-B288-F5A88D0BAADF}" type="slidenum">
              <a:rPr lang="zh-CN" altLang="en-US" smtClean="0"/>
              <a:t>67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5727442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98234E-E7EE-4FBE-B288-F5A88D0BAADF}" type="slidenum">
              <a:rPr lang="zh-CN" altLang="en-US" smtClean="0"/>
              <a:t>68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5805986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98234E-E7EE-4FBE-B288-F5A88D0BAADF}" type="slidenum">
              <a:rPr lang="zh-CN" altLang="en-US" smtClean="0"/>
              <a:t>69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7268296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98234E-E7EE-4FBE-B288-F5A88D0BAADF}" type="slidenum">
              <a:rPr lang="zh-CN" altLang="en-US" smtClean="0"/>
              <a:t>70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39963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98234E-E7EE-4FBE-B288-F5A88D0BAAD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4221790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98234E-E7EE-4FBE-B288-F5A88D0BAADF}" type="slidenum">
              <a:rPr lang="zh-CN" altLang="en-US" smtClean="0"/>
              <a:t>71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3035847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98234E-E7EE-4FBE-B288-F5A88D0BAADF}" type="slidenum">
              <a:rPr lang="zh-CN" altLang="en-US" smtClean="0"/>
              <a:t>72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8862286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98234E-E7EE-4FBE-B288-F5A88D0BAADF}" type="slidenum">
              <a:rPr lang="zh-CN" altLang="en-US" smtClean="0"/>
              <a:t>73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1582282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98234E-E7EE-4FBE-B288-F5A88D0BAADF}" type="slidenum">
              <a:rPr lang="zh-CN" altLang="en-US" smtClean="0"/>
              <a:t>74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8088426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98234E-E7EE-4FBE-B288-F5A88D0BAADF}" type="slidenum">
              <a:rPr lang="zh-CN" altLang="en-US" smtClean="0"/>
              <a:t>75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4063204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98234E-E7EE-4FBE-B288-F5A88D0BAADF}" type="slidenum">
              <a:rPr lang="zh-CN" altLang="en-US" smtClean="0"/>
              <a:t>76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3683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98234E-E7EE-4FBE-B288-F5A88D0BAADF}" type="slidenum">
              <a:rPr lang="zh-CN" altLang="en-US" smtClean="0"/>
              <a:t>77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555203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98234E-E7EE-4FBE-B288-F5A88D0BAADF}" type="slidenum">
              <a:rPr lang="zh-CN" altLang="en-US" smtClean="0"/>
              <a:t>78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7255127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98234E-E7EE-4FBE-B288-F5A88D0BAADF}" type="slidenum">
              <a:rPr lang="zh-CN" altLang="en-US" smtClean="0"/>
              <a:t>79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2407151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98234E-E7EE-4FBE-B288-F5A88D0BAADF}" type="slidenum">
              <a:rPr lang="zh-CN" altLang="en-US" smtClean="0"/>
              <a:t>80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18190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98234E-E7EE-4FBE-B288-F5A88D0BAAD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0538735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98234E-E7EE-4FBE-B288-F5A88D0BAADF}" type="slidenum">
              <a:rPr lang="zh-CN" altLang="en-US" smtClean="0"/>
              <a:t>81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0474071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98234E-E7EE-4FBE-B288-F5A88D0BAADF}" type="slidenum">
              <a:rPr lang="zh-CN" altLang="en-US" smtClean="0"/>
              <a:t>82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017668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98234E-E7EE-4FBE-B288-F5A88D0BAADF}" type="slidenum">
              <a:rPr lang="zh-CN" altLang="en-US" smtClean="0"/>
              <a:t>83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5796949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98234E-E7EE-4FBE-B288-F5A88D0BAADF}" type="slidenum">
              <a:rPr lang="zh-CN" altLang="en-US" smtClean="0"/>
              <a:t>84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6962243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98234E-E7EE-4FBE-B288-F5A88D0BAADF}" type="slidenum">
              <a:rPr lang="zh-CN" altLang="en-US" smtClean="0"/>
              <a:t>85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2549302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98234E-E7EE-4FBE-B288-F5A88D0BAADF}" type="slidenum">
              <a:rPr lang="zh-CN" altLang="en-US" smtClean="0"/>
              <a:t>86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1327872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98234E-E7EE-4FBE-B288-F5A88D0BAADF}" type="slidenum">
              <a:rPr lang="zh-CN" altLang="en-US" smtClean="0"/>
              <a:t>87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3118840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98234E-E7EE-4FBE-B288-F5A88D0BAADF}" type="slidenum">
              <a:rPr lang="zh-CN" altLang="en-US" smtClean="0"/>
              <a:t>88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3003343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98234E-E7EE-4FBE-B288-F5A88D0BAADF}" type="slidenum">
              <a:rPr lang="zh-CN" altLang="en-US" smtClean="0"/>
              <a:t>89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2377459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98234E-E7EE-4FBE-B288-F5A88D0BAADF}" type="slidenum">
              <a:rPr lang="zh-CN" altLang="en-US" smtClean="0"/>
              <a:t>90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96193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98234E-E7EE-4FBE-B288-F5A88D0BAAD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5464845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98234E-E7EE-4FBE-B288-F5A88D0BAADF}" type="slidenum">
              <a:rPr lang="zh-CN" altLang="en-US" smtClean="0"/>
              <a:t>91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9619663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98234E-E7EE-4FBE-B288-F5A88D0BAADF}" type="slidenum">
              <a:rPr lang="zh-CN" altLang="en-US" smtClean="0"/>
              <a:t>92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7480966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98234E-E7EE-4FBE-B288-F5A88D0BAADF}" type="slidenum">
              <a:rPr lang="zh-CN" altLang="en-US" smtClean="0"/>
              <a:t>93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0721288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98234E-E7EE-4FBE-B288-F5A88D0BAADF}" type="slidenum">
              <a:rPr lang="zh-CN" altLang="en-US" smtClean="0"/>
              <a:t>94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4271871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98234E-E7EE-4FBE-B288-F5A88D0BAADF}" type="slidenum">
              <a:rPr lang="zh-CN" altLang="en-US" smtClean="0"/>
              <a:t>95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7403385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98234E-E7EE-4FBE-B288-F5A88D0BAADF}" type="slidenum">
              <a:rPr lang="zh-CN" altLang="en-US" smtClean="0"/>
              <a:t>96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9184923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98234E-E7EE-4FBE-B288-F5A88D0BAADF}" type="slidenum">
              <a:rPr lang="zh-CN" altLang="en-US" smtClean="0"/>
              <a:t>97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8188353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98234E-E7EE-4FBE-B288-F5A88D0BAADF}" type="slidenum">
              <a:rPr lang="zh-CN" altLang="en-US" smtClean="0"/>
              <a:t>98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8866916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98234E-E7EE-4FBE-B288-F5A88D0BAADF}" type="slidenum">
              <a:rPr lang="zh-CN" altLang="en-US" smtClean="0"/>
              <a:t>99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4115160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98234E-E7EE-4FBE-B288-F5A88D0BAADF}" type="slidenum">
              <a:rPr lang="zh-CN" altLang="en-US" smtClean="0"/>
              <a:t>100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70425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gif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logo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225654" y="195462"/>
            <a:ext cx="1968290" cy="366871"/>
          </a:xfrm>
          <a:prstGeom prst="rect">
            <a:avLst/>
          </a:prstGeom>
        </p:spPr>
      </p:pic>
      <p:grpSp>
        <p:nvGrpSpPr>
          <p:cNvPr id="15" name="组合 14"/>
          <p:cNvGrpSpPr/>
          <p:nvPr userDrawn="1"/>
        </p:nvGrpSpPr>
        <p:grpSpPr>
          <a:xfrm>
            <a:off x="-1" y="6817500"/>
            <a:ext cx="12204000" cy="40500"/>
            <a:chOff x="-1" y="6019811"/>
            <a:chExt cx="9144000" cy="40500"/>
          </a:xfrm>
        </p:grpSpPr>
        <p:sp>
          <p:nvSpPr>
            <p:cNvPr id="11" name="矩形 7"/>
            <p:cNvSpPr>
              <a:spLocks noChangeArrowheads="1"/>
            </p:cNvSpPr>
            <p:nvPr userDrawn="1"/>
          </p:nvSpPr>
          <p:spPr bwMode="auto">
            <a:xfrm>
              <a:off x="3973509" y="6019811"/>
              <a:ext cx="3238531" cy="40500"/>
            </a:xfrm>
            <a:prstGeom prst="rect">
              <a:avLst/>
            </a:prstGeom>
            <a:solidFill>
              <a:srgbClr val="317FB7"/>
            </a:solidFill>
            <a:ln w="25400">
              <a:noFill/>
              <a:bevel/>
            </a:ln>
          </p:spPr>
          <p:txBody>
            <a:bodyPr anchor="ctr"/>
            <a:lstStyle/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2" name="矩形 8"/>
            <p:cNvSpPr>
              <a:spLocks noChangeArrowheads="1"/>
            </p:cNvSpPr>
            <p:nvPr userDrawn="1"/>
          </p:nvSpPr>
          <p:spPr bwMode="auto">
            <a:xfrm flipH="1">
              <a:off x="-1" y="6019811"/>
              <a:ext cx="2571763" cy="40500"/>
            </a:xfrm>
            <a:prstGeom prst="rect">
              <a:avLst/>
            </a:prstGeom>
            <a:solidFill>
              <a:srgbClr val="92D050"/>
            </a:solidFill>
            <a:ln w="25400">
              <a:noFill/>
              <a:bevel/>
            </a:ln>
          </p:spPr>
          <p:txBody>
            <a:bodyPr anchor="ctr"/>
            <a:lstStyle/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3" name="矩形 12"/>
            <p:cNvSpPr>
              <a:spLocks noChangeArrowheads="1"/>
            </p:cNvSpPr>
            <p:nvPr userDrawn="1"/>
          </p:nvSpPr>
          <p:spPr bwMode="auto">
            <a:xfrm flipH="1">
              <a:off x="2571736" y="6019811"/>
              <a:ext cx="1404964" cy="40500"/>
            </a:xfrm>
            <a:prstGeom prst="rect">
              <a:avLst/>
            </a:prstGeom>
            <a:solidFill>
              <a:srgbClr val="F49022"/>
            </a:solidFill>
            <a:ln w="25400">
              <a:noFill/>
              <a:bevel/>
            </a:ln>
          </p:spPr>
          <p:txBody>
            <a:bodyPr anchor="ctr"/>
            <a:lstStyle/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4" name="矩形 12"/>
            <p:cNvSpPr>
              <a:spLocks noChangeArrowheads="1"/>
            </p:cNvSpPr>
            <p:nvPr userDrawn="1"/>
          </p:nvSpPr>
          <p:spPr bwMode="auto">
            <a:xfrm flipH="1">
              <a:off x="7215205" y="6019811"/>
              <a:ext cx="1928794" cy="40500"/>
            </a:xfrm>
            <a:prstGeom prst="rect">
              <a:avLst/>
            </a:prstGeom>
            <a:solidFill>
              <a:srgbClr val="EE3636"/>
            </a:solidFill>
            <a:ln w="25400">
              <a:noFill/>
              <a:bevel/>
            </a:ln>
          </p:spPr>
          <p:txBody>
            <a:bodyPr anchor="ctr"/>
            <a:lstStyle/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pic>
        <p:nvPicPr>
          <p:cNvPr id="16" name="图片 8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71716"/>
            <a:ext cx="2106613" cy="614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 descr="https://ss3.bdstatic.com/70cFv8Sh_Q1YnxGkpoWK1HF6hhy/it/u=1142682890,2597427661&amp;fm=26&amp;gp=0.jp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3" y="4009819"/>
            <a:ext cx="3022478" cy="1683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gimg2.baidu.com/image_search/src=http%3A%2F%2F5b0988e595225.cdn.sohucs.com%2Fimages%2F20180405%2Fa2e69e58269b4ec28f48a8b45f557519.png&amp;refer=http%3A%2F%2F5b0988e595225.cdn.sohucs.com&amp;app=2002&amp;size=f9999,10000&amp;q=a80&amp;n=0&amp;g=0n&amp;fmt=jpeg?sec=1617096952&amp;t=7da84fed13831c82f1767befef792a47"/>
          <p:cNvPicPr>
            <a:picLocks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8951" y="4009819"/>
            <a:ext cx="3024000" cy="168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gimg2.baidu.com/image_search/src=http%3A%2F%2Fscibit.com%2Fwp-content%2Fuploads%2Fsites%2F29%2F2016%2F12%2Fmysql.jpg&amp;refer=http%3A%2F%2Fscibit.com&amp;app=2002&amp;size=f9999,10000&amp;q=a80&amp;n=0&amp;g=0n&amp;fmt=jpeg?sec=1617097019&amp;t=50d79522f2407f4e27c19386f4a66441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-136525"/>
            <a:ext cx="38100" cy="7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s://gimg2.baidu.com/image_search/src=http%3A%2F%2Fscibit.com%2Fwp-content%2Fuploads%2Fsites%2F29%2F2016%2F12%2Fmysql.jpg&amp;refer=http%3A%2F%2Fscibit.com&amp;app=2002&amp;size=f9999,10000&amp;q=a80&amp;n=0&amp;g=0n&amp;fmt=jpeg?sec=1617097019&amp;t=50d79522f2407f4e27c19386f4a66441"/>
          <p:cNvPicPr>
            <a:picLocks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7521" y="4009819"/>
            <a:ext cx="3024000" cy="168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s://gimg2.baidu.com/image_search/src=http%3A%2F%2Fimage20.it168.com%2F201206_500x375%2F1084%2F63b032f0868a7f5d.gif&amp;refer=http%3A%2F%2Fimage20.it168.com&amp;app=2002&amp;size=f9999,10000&amp;q=a80&amp;n=0&amp;g=0n&amp;fmt=jpeg?sec=1617097171&amp;t=44371f91fd49821c174327cdbdea82b6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6884" y="4009819"/>
            <a:ext cx="3024000" cy="1556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 userDrawn="1"/>
        </p:nvSpPr>
        <p:spPr>
          <a:xfrm>
            <a:off x="0" y="3895725"/>
            <a:ext cx="12180884" cy="1798093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14"/>
          <p:cNvGrpSpPr/>
          <p:nvPr userDrawn="1"/>
        </p:nvGrpSpPr>
        <p:grpSpPr>
          <a:xfrm>
            <a:off x="-1" y="6817500"/>
            <a:ext cx="12204000" cy="40500"/>
            <a:chOff x="-1" y="6019811"/>
            <a:chExt cx="9144000" cy="40500"/>
          </a:xfrm>
        </p:grpSpPr>
        <p:sp>
          <p:nvSpPr>
            <p:cNvPr id="11" name="矩形 7"/>
            <p:cNvSpPr>
              <a:spLocks noChangeArrowheads="1"/>
            </p:cNvSpPr>
            <p:nvPr userDrawn="1"/>
          </p:nvSpPr>
          <p:spPr bwMode="auto">
            <a:xfrm>
              <a:off x="3973509" y="6019811"/>
              <a:ext cx="3238531" cy="40500"/>
            </a:xfrm>
            <a:prstGeom prst="rect">
              <a:avLst/>
            </a:prstGeom>
            <a:solidFill>
              <a:srgbClr val="317FB7"/>
            </a:solidFill>
            <a:ln w="25400">
              <a:noFill/>
              <a:bevel/>
            </a:ln>
          </p:spPr>
          <p:txBody>
            <a:bodyPr anchor="ctr"/>
            <a:lstStyle/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2" name="矩形 8"/>
            <p:cNvSpPr>
              <a:spLocks noChangeArrowheads="1"/>
            </p:cNvSpPr>
            <p:nvPr userDrawn="1"/>
          </p:nvSpPr>
          <p:spPr bwMode="auto">
            <a:xfrm flipH="1">
              <a:off x="-1" y="6019811"/>
              <a:ext cx="2571763" cy="40500"/>
            </a:xfrm>
            <a:prstGeom prst="rect">
              <a:avLst/>
            </a:prstGeom>
            <a:solidFill>
              <a:srgbClr val="92D050"/>
            </a:solidFill>
            <a:ln w="25400">
              <a:noFill/>
              <a:bevel/>
            </a:ln>
          </p:spPr>
          <p:txBody>
            <a:bodyPr anchor="ctr"/>
            <a:lstStyle/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3" name="矩形 12"/>
            <p:cNvSpPr>
              <a:spLocks noChangeArrowheads="1"/>
            </p:cNvSpPr>
            <p:nvPr userDrawn="1"/>
          </p:nvSpPr>
          <p:spPr bwMode="auto">
            <a:xfrm flipH="1">
              <a:off x="2571736" y="6019811"/>
              <a:ext cx="1404964" cy="40500"/>
            </a:xfrm>
            <a:prstGeom prst="rect">
              <a:avLst/>
            </a:prstGeom>
            <a:solidFill>
              <a:srgbClr val="F49022"/>
            </a:solidFill>
            <a:ln w="25400">
              <a:noFill/>
              <a:bevel/>
            </a:ln>
          </p:spPr>
          <p:txBody>
            <a:bodyPr anchor="ctr"/>
            <a:lstStyle/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4" name="矩形 12"/>
            <p:cNvSpPr>
              <a:spLocks noChangeArrowheads="1"/>
            </p:cNvSpPr>
            <p:nvPr userDrawn="1"/>
          </p:nvSpPr>
          <p:spPr bwMode="auto">
            <a:xfrm flipH="1">
              <a:off x="7215205" y="6019811"/>
              <a:ext cx="1928794" cy="40500"/>
            </a:xfrm>
            <a:prstGeom prst="rect">
              <a:avLst/>
            </a:prstGeom>
            <a:solidFill>
              <a:srgbClr val="EE3636"/>
            </a:solidFill>
            <a:ln w="25400">
              <a:noFill/>
              <a:bevel/>
            </a:ln>
          </p:spPr>
          <p:txBody>
            <a:bodyPr anchor="ctr"/>
            <a:lstStyle/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pic>
        <p:nvPicPr>
          <p:cNvPr id="16" name="图片 15" descr="logo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225654" y="195462"/>
            <a:ext cx="1968290" cy="366871"/>
          </a:xfrm>
          <a:prstGeom prst="rect">
            <a:avLst/>
          </a:prstGeom>
        </p:spPr>
      </p:pic>
      <p:pic>
        <p:nvPicPr>
          <p:cNvPr id="17" name="图片 8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71716"/>
            <a:ext cx="2106613" cy="614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ogo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059934" y="195462"/>
            <a:ext cx="1968290" cy="366871"/>
          </a:xfrm>
          <a:prstGeom prst="rect">
            <a:avLst/>
          </a:prstGeom>
        </p:spPr>
      </p:pic>
      <p:sp>
        <p:nvSpPr>
          <p:cNvPr id="3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1208327" y="6356352"/>
            <a:ext cx="796637" cy="365125"/>
          </a:xfrm>
          <a:prstGeom prst="rect">
            <a:avLst/>
          </a:prstGeom>
        </p:spPr>
        <p:txBody>
          <a:bodyPr lIns="121917" tIns="60958" rIns="121917" bIns="60958"/>
          <a:lstStyle>
            <a:lvl1pPr algn="r">
              <a:defRPr sz="1400"/>
            </a:lvl1pPr>
          </a:lstStyle>
          <a:p>
            <a:fld id="{99FE38DD-D074-4D0B-A898-33F2288C0FC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TR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1208327" y="6356352"/>
            <a:ext cx="796637" cy="365125"/>
          </a:xfrm>
          <a:prstGeom prst="rect">
            <a:avLst/>
          </a:prstGeom>
        </p:spPr>
        <p:txBody>
          <a:bodyPr lIns="121917" tIns="60958" rIns="121917" bIns="60958"/>
          <a:lstStyle>
            <a:lvl1pPr algn="r">
              <a:defRPr sz="1400"/>
            </a:lvl1pPr>
          </a:lstStyle>
          <a:p>
            <a:fld id="{99FE38DD-D074-4D0B-A898-33F2288C0FC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11" name="矩形 7"/>
          <p:cNvSpPr>
            <a:spLocks noChangeArrowheads="1"/>
          </p:cNvSpPr>
          <p:nvPr userDrawn="1"/>
        </p:nvSpPr>
        <p:spPr bwMode="auto">
          <a:xfrm>
            <a:off x="5298013" y="6807215"/>
            <a:ext cx="4318041" cy="54000"/>
          </a:xfrm>
          <a:prstGeom prst="rect">
            <a:avLst/>
          </a:prstGeom>
          <a:solidFill>
            <a:srgbClr val="317FB7"/>
          </a:solidFill>
          <a:ln w="25400">
            <a:noFill/>
            <a:bevel/>
          </a:ln>
        </p:spPr>
        <p:txBody>
          <a:bodyPr lIns="121917" tIns="60958" rIns="121917" bIns="60958" anchor="ctr"/>
          <a:lstStyle/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" name="矩形 8"/>
          <p:cNvSpPr>
            <a:spLocks noChangeArrowheads="1"/>
          </p:cNvSpPr>
          <p:nvPr userDrawn="1"/>
        </p:nvSpPr>
        <p:spPr bwMode="auto">
          <a:xfrm flipH="1">
            <a:off x="-1" y="6807215"/>
            <a:ext cx="3429017" cy="54000"/>
          </a:xfrm>
          <a:prstGeom prst="rect">
            <a:avLst/>
          </a:prstGeom>
          <a:solidFill>
            <a:srgbClr val="92D050"/>
          </a:solidFill>
          <a:ln w="25400">
            <a:noFill/>
            <a:bevel/>
          </a:ln>
        </p:spPr>
        <p:txBody>
          <a:bodyPr lIns="121917" tIns="60958" rIns="121917" bIns="60958" anchor="ctr"/>
          <a:lstStyle/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3" name="矩形 12"/>
          <p:cNvSpPr>
            <a:spLocks noChangeArrowheads="1"/>
          </p:cNvSpPr>
          <p:nvPr userDrawn="1"/>
        </p:nvSpPr>
        <p:spPr bwMode="auto">
          <a:xfrm flipH="1">
            <a:off x="3428982" y="6807215"/>
            <a:ext cx="1873285" cy="54000"/>
          </a:xfrm>
          <a:prstGeom prst="rect">
            <a:avLst/>
          </a:prstGeom>
          <a:solidFill>
            <a:srgbClr val="F49022"/>
          </a:solidFill>
          <a:ln w="25400">
            <a:noFill/>
            <a:bevel/>
          </a:ln>
        </p:spPr>
        <p:txBody>
          <a:bodyPr lIns="121917" tIns="60958" rIns="121917" bIns="60958" anchor="ctr"/>
          <a:lstStyle/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4" name="矩形 12"/>
          <p:cNvSpPr>
            <a:spLocks noChangeArrowheads="1"/>
          </p:cNvSpPr>
          <p:nvPr userDrawn="1"/>
        </p:nvSpPr>
        <p:spPr bwMode="auto">
          <a:xfrm flipH="1">
            <a:off x="9620274" y="6807215"/>
            <a:ext cx="2571725" cy="54000"/>
          </a:xfrm>
          <a:prstGeom prst="rect">
            <a:avLst/>
          </a:prstGeom>
          <a:solidFill>
            <a:srgbClr val="EE3636"/>
          </a:solidFill>
          <a:ln w="25400">
            <a:noFill/>
            <a:bevel/>
          </a:ln>
        </p:spPr>
        <p:txBody>
          <a:bodyPr lIns="121917" tIns="60958" rIns="121917" bIns="60958" anchor="ctr"/>
          <a:lstStyle/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8" name="图片 7" descr="logo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059934" y="195462"/>
            <a:ext cx="1968290" cy="36687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大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图片10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283"/>
            <a:ext cx="3047748" cy="6857434"/>
          </a:xfrm>
          <a:prstGeom prst="rect">
            <a:avLst/>
          </a:prstGeom>
        </p:spPr>
      </p:pic>
      <p:pic>
        <p:nvPicPr>
          <p:cNvPr id="9" name="图片 8" descr="logo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0059934" y="195462"/>
            <a:ext cx="1968290" cy="366871"/>
          </a:xfrm>
          <a:prstGeom prst="rect">
            <a:avLst/>
          </a:prstGeom>
        </p:spPr>
      </p:pic>
      <p:pic>
        <p:nvPicPr>
          <p:cNvPr id="7" name="Picture 2" descr="https://www.shiep.edu.cn/_upload/article/images/ae/f5/a315f22e46eba7886e93c3942349/e87d7fad-391a-42bc-b0b3-a522274164b9.jp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7347" y="182454"/>
            <a:ext cx="1647588" cy="392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3603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  <p:sldLayoutId id="2147483656" r:id="rId4"/>
    <p:sldLayoutId id="2147483657" r:id="rId5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3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3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3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3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3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3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3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3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3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3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3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3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3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3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3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3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3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3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3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3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3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3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3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3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3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3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3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3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3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3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2.xml"/><Relationship Id="rId1" Type="http://schemas.openxmlformats.org/officeDocument/2006/relationships/slideLayout" Target="../slideLayouts/slideLayout3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3.xml"/><Relationship Id="rId1" Type="http://schemas.openxmlformats.org/officeDocument/2006/relationships/slideLayout" Target="../slideLayouts/slideLayout3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4.xml"/><Relationship Id="rId1" Type="http://schemas.openxmlformats.org/officeDocument/2006/relationships/slideLayout" Target="../slideLayouts/slideLayout3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5.xml"/><Relationship Id="rId1" Type="http://schemas.openxmlformats.org/officeDocument/2006/relationships/slideLayout" Target="../slideLayouts/slideLayout3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6.xml"/><Relationship Id="rId1" Type="http://schemas.openxmlformats.org/officeDocument/2006/relationships/slideLayout" Target="../slideLayouts/slideLayout3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7.xml"/><Relationship Id="rId1" Type="http://schemas.openxmlformats.org/officeDocument/2006/relationships/slideLayout" Target="../slideLayouts/slideLayout3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8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9.xml"/><Relationship Id="rId1" Type="http://schemas.openxmlformats.org/officeDocument/2006/relationships/slideLayout" Target="../slideLayouts/slideLayout3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0.xml"/><Relationship Id="rId1" Type="http://schemas.openxmlformats.org/officeDocument/2006/relationships/slideLayout" Target="../slideLayouts/slideLayout3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1.xml"/><Relationship Id="rId1" Type="http://schemas.openxmlformats.org/officeDocument/2006/relationships/slideLayout" Target="../slideLayouts/slideLayout3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2.xml"/><Relationship Id="rId1" Type="http://schemas.openxmlformats.org/officeDocument/2006/relationships/slideLayout" Target="../slideLayouts/slideLayout3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3.xml"/><Relationship Id="rId1" Type="http://schemas.openxmlformats.org/officeDocument/2006/relationships/slideLayout" Target="../slideLayouts/slideLayout3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4.xml"/><Relationship Id="rId1" Type="http://schemas.openxmlformats.org/officeDocument/2006/relationships/slideLayout" Target="../slideLayouts/slideLayout3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5.xml"/><Relationship Id="rId1" Type="http://schemas.openxmlformats.org/officeDocument/2006/relationships/slideLayout" Target="../slideLayouts/slideLayout3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6.xml"/><Relationship Id="rId1" Type="http://schemas.openxmlformats.org/officeDocument/2006/relationships/slideLayout" Target="../slideLayouts/slideLayout3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7.xml"/><Relationship Id="rId1" Type="http://schemas.openxmlformats.org/officeDocument/2006/relationships/slideLayout" Target="../slideLayouts/slideLayout3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8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9.xml"/><Relationship Id="rId1" Type="http://schemas.openxmlformats.org/officeDocument/2006/relationships/slideLayout" Target="../slideLayouts/slideLayout3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0.xml"/><Relationship Id="rId1" Type="http://schemas.openxmlformats.org/officeDocument/2006/relationships/slideLayout" Target="../slideLayouts/slideLayout3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1.xml"/><Relationship Id="rId1" Type="http://schemas.openxmlformats.org/officeDocument/2006/relationships/slideLayout" Target="../slideLayouts/slideLayout3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2.xml"/><Relationship Id="rId1" Type="http://schemas.openxmlformats.org/officeDocument/2006/relationships/slideLayout" Target="../slideLayouts/slideLayout3.xml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3.xml"/><Relationship Id="rId1" Type="http://schemas.openxmlformats.org/officeDocument/2006/relationships/slideLayout" Target="../slideLayouts/slideLayout3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4.xml"/><Relationship Id="rId1" Type="http://schemas.openxmlformats.org/officeDocument/2006/relationships/slideLayout" Target="../slideLayouts/slideLayout3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5.xml"/><Relationship Id="rId1" Type="http://schemas.openxmlformats.org/officeDocument/2006/relationships/slideLayout" Target="../slideLayouts/slideLayout3.xml"/></Relationships>
</file>

<file path=ppt/slides/_rels/slide1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6.xml"/><Relationship Id="rId1" Type="http://schemas.openxmlformats.org/officeDocument/2006/relationships/slideLayout" Target="../slideLayouts/slideLayout3.xml"/></Relationships>
</file>

<file path=ppt/slides/_rels/slide1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57.xml"/><Relationship Id="rId1" Type="http://schemas.openxmlformats.org/officeDocument/2006/relationships/slideLayout" Target="../slideLayouts/slideLayout3.xml"/></Relationships>
</file>

<file path=ppt/slides/_rels/slide1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8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9.xml"/><Relationship Id="rId1" Type="http://schemas.openxmlformats.org/officeDocument/2006/relationships/slideLayout" Target="../slideLayouts/slideLayout3.xml"/></Relationships>
</file>

<file path=ppt/slides/_rels/slide1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0.xml"/><Relationship Id="rId1" Type="http://schemas.openxmlformats.org/officeDocument/2006/relationships/slideLayout" Target="../slideLayouts/slideLayout3.xml"/></Relationships>
</file>

<file path=ppt/slides/_rels/slide1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1.xml"/><Relationship Id="rId1" Type="http://schemas.openxmlformats.org/officeDocument/2006/relationships/slideLayout" Target="../slideLayouts/slideLayout3.xml"/></Relationships>
</file>

<file path=ppt/slides/_rels/slide1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2.xml"/><Relationship Id="rId1" Type="http://schemas.openxmlformats.org/officeDocument/2006/relationships/slideLayout" Target="../slideLayouts/slideLayout3.xml"/></Relationships>
</file>

<file path=ppt/slides/_rels/slide1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3.xml"/><Relationship Id="rId1" Type="http://schemas.openxmlformats.org/officeDocument/2006/relationships/slideLayout" Target="../slideLayouts/slideLayout3.xml"/></Relationships>
</file>

<file path=ppt/slides/_rels/slide1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4.xml"/><Relationship Id="rId1" Type="http://schemas.openxmlformats.org/officeDocument/2006/relationships/slideLayout" Target="../slideLayouts/slideLayout3.xml"/></Relationships>
</file>

<file path=ppt/slides/_rels/slide1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5.xml"/><Relationship Id="rId1" Type="http://schemas.openxmlformats.org/officeDocument/2006/relationships/slideLayout" Target="../slideLayouts/slideLayout3.xml"/></Relationships>
</file>

<file path=ppt/slides/_rels/slide1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6.xml"/><Relationship Id="rId1" Type="http://schemas.openxmlformats.org/officeDocument/2006/relationships/slideLayout" Target="../slideLayouts/slideLayout3.xml"/></Relationships>
</file>

<file path=ppt/slides/_rels/slide1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7.xml"/><Relationship Id="rId1" Type="http://schemas.openxmlformats.org/officeDocument/2006/relationships/slideLayout" Target="../slideLayouts/slideLayout3.xml"/></Relationships>
</file>

<file path=ppt/slides/_rels/slide1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8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9.xml"/><Relationship Id="rId1" Type="http://schemas.openxmlformats.org/officeDocument/2006/relationships/slideLayout" Target="../slideLayouts/slideLayout3.xml"/></Relationships>
</file>

<file path=ppt/slides/_rels/slide1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0.xml"/><Relationship Id="rId1" Type="http://schemas.openxmlformats.org/officeDocument/2006/relationships/slideLayout" Target="../slideLayouts/slideLayout3.xml"/></Relationships>
</file>

<file path=ppt/slides/_rels/slide1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1.xml"/><Relationship Id="rId1" Type="http://schemas.openxmlformats.org/officeDocument/2006/relationships/slideLayout" Target="../slideLayouts/slideLayout3.xml"/></Relationships>
</file>

<file path=ppt/slides/_rels/slide1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2.xml"/><Relationship Id="rId1" Type="http://schemas.openxmlformats.org/officeDocument/2006/relationships/slideLayout" Target="../slideLayouts/slideLayout3.xml"/></Relationships>
</file>

<file path=ppt/slides/_rels/slide1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3.xml"/><Relationship Id="rId1" Type="http://schemas.openxmlformats.org/officeDocument/2006/relationships/slideLayout" Target="../slideLayouts/slideLayout3.xml"/></Relationships>
</file>

<file path=ppt/slides/_rels/slide1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4.xml"/><Relationship Id="rId1" Type="http://schemas.openxmlformats.org/officeDocument/2006/relationships/slideLayout" Target="../slideLayouts/slideLayout3.xml"/></Relationships>
</file>

<file path=ppt/slides/_rels/slide1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5.xml"/><Relationship Id="rId1" Type="http://schemas.openxmlformats.org/officeDocument/2006/relationships/slideLayout" Target="../slideLayouts/slideLayout3.xml"/></Relationships>
</file>

<file path=ppt/slides/_rels/slide1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6.xml"/><Relationship Id="rId1" Type="http://schemas.openxmlformats.org/officeDocument/2006/relationships/slideLayout" Target="../slideLayouts/slideLayout3.xml"/></Relationships>
</file>

<file path=ppt/slides/_rels/slide1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7.xml"/><Relationship Id="rId1" Type="http://schemas.openxmlformats.org/officeDocument/2006/relationships/slideLayout" Target="../slideLayouts/slideLayout3.xml"/></Relationships>
</file>

<file path=ppt/slides/_rels/slide1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8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9.xml"/><Relationship Id="rId1" Type="http://schemas.openxmlformats.org/officeDocument/2006/relationships/slideLayout" Target="../slideLayouts/slideLayout3.xml"/></Relationships>
</file>

<file path=ppt/slides/_rels/slide1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0.xml"/><Relationship Id="rId1" Type="http://schemas.openxmlformats.org/officeDocument/2006/relationships/slideLayout" Target="../slideLayouts/slideLayout3.xml"/></Relationships>
</file>

<file path=ppt/slides/_rels/slide1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1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aidu.com/s?wd=add&amp;tn=44039180_cpr&amp;fenlei=mv6quAkxTZn0IZRqIHckPjm4nH00T1YLnj-BPymkm1mvPjw-uH6z0ZwV5Hcvrjm3rH6sPfKWUMw85HfYnjn4nH6sgvPsT6KdThsqpZwYTjCEQLGCpyw9Uz4Bmy-bIi4WUvYETgN-TLwGUv3En1fsnHfzrH64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baidu.com/s?wd=constraint&amp;tn=44039180_cpr&amp;fenlei=mv6quAkxTZn0IZRqIHckPjm4nH00T1YLnj-BPymkm1mvPjw-uH6z0ZwV5Hcvrjm3rH6sPfKWUMw85HfYnjn4nH6sgvPsT6KdThsqpZwYTjCEQLGCpyw9Uz4Bmy-bIi4WUvYETgN-TLwGUv3En1fsnHfzrH64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3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3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3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3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3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3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448763" y="15"/>
            <a:ext cx="2726267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                                                    </a:t>
            </a:r>
          </a:p>
          <a:p>
            <a:endParaRPr lang="zh-CN" altLang="en-US" dirty="0"/>
          </a:p>
        </p:txBody>
      </p:sp>
      <p:sp>
        <p:nvSpPr>
          <p:cNvPr id="9" name="TextBox 1"/>
          <p:cNvSpPr>
            <a:spLocks noChangeArrowheads="1"/>
          </p:cNvSpPr>
          <p:nvPr/>
        </p:nvSpPr>
        <p:spPr bwMode="auto">
          <a:xfrm>
            <a:off x="2218540" y="975521"/>
            <a:ext cx="7345184" cy="175432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0" rIns="0">
            <a:spAutoFit/>
          </a:bodyPr>
          <a:lstStyle/>
          <a:p>
            <a:pPr algn="ctr"/>
            <a:endParaRPr lang="en-US" altLang="zh-CN" sz="5400" b="1" dirty="0">
              <a:solidFill>
                <a:srgbClr val="00589A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细圆简体"/>
            </a:endParaRPr>
          </a:p>
          <a:p>
            <a:pPr algn="ctr"/>
            <a:r>
              <a:rPr lang="zh-CN" altLang="en-US" sz="5400" b="1" dirty="0" smtClean="0">
                <a:solidFill>
                  <a:srgbClr val="00589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细圆简体"/>
              </a:rPr>
              <a:t>数据库原理</a:t>
            </a:r>
            <a:endParaRPr lang="zh-CN" altLang="en-US" sz="5400" b="1" dirty="0">
              <a:solidFill>
                <a:srgbClr val="00589A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细圆简体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0" y="-15479"/>
            <a:ext cx="12192000" cy="678867"/>
          </a:xfrm>
          <a:prstGeom prst="rect">
            <a:avLst/>
          </a:prstGeom>
          <a:solidFill>
            <a:srgbClr val="00589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1" lang="zh-CN" altLang="en-US" dirty="0">
              <a:solidFill>
                <a:srgbClr val="00589A"/>
              </a:solidFill>
            </a:endParaRPr>
          </a:p>
        </p:txBody>
      </p:sp>
      <p:sp>
        <p:nvSpPr>
          <p:cNvPr id="4" name="文本框 94"/>
          <p:cNvSpPr txBox="1">
            <a:spLocks noChangeArrowheads="1"/>
          </p:cNvSpPr>
          <p:nvPr/>
        </p:nvSpPr>
        <p:spPr bwMode="auto">
          <a:xfrm>
            <a:off x="245870" y="65515"/>
            <a:ext cx="5053997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数据定义语句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57200" y="1066800"/>
            <a:ext cx="77724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b="1" dirty="0" smtClean="0"/>
              <a:t>SQL</a:t>
            </a:r>
            <a:r>
              <a:rPr lang="zh-CN" altLang="en-US" b="1" dirty="0" smtClean="0"/>
              <a:t>的数据定义语句</a:t>
            </a:r>
          </a:p>
        </p:txBody>
      </p:sp>
      <p:graphicFrame>
        <p:nvGraphicFramePr>
          <p:cNvPr id="7" name="Group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1354925"/>
              </p:ext>
            </p:extLst>
          </p:nvPr>
        </p:nvGraphicFramePr>
        <p:xfrm>
          <a:off x="1443470" y="1837892"/>
          <a:ext cx="8651875" cy="2829021"/>
        </p:xfrm>
        <a:graphic>
          <a:graphicData uri="http://schemas.openxmlformats.org/drawingml/2006/table">
            <a:tbl>
              <a:tblPr/>
              <a:tblGrid>
                <a:gridCol w="914400"/>
                <a:gridCol w="2695575"/>
                <a:gridCol w="2520950"/>
                <a:gridCol w="2520950"/>
              </a:tblGrid>
              <a:tr h="518044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操作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对象</a:t>
                      </a: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操作方式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5586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创建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删除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修改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表</a:t>
                      </a: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CREAT TABLE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DROP TABLE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ALTER TABLE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视图</a:t>
                      </a: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CREAT VIEW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DROP VIEW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索引</a:t>
                      </a: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CREAT INDEX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DROP INDEX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Text Box 38"/>
          <p:cNvSpPr txBox="1">
            <a:spLocks noChangeArrowheads="1"/>
          </p:cNvSpPr>
          <p:nvPr/>
        </p:nvSpPr>
        <p:spPr bwMode="auto">
          <a:xfrm>
            <a:off x="395288" y="5157788"/>
            <a:ext cx="89392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</a:pPr>
            <a:r>
              <a:rPr kumimoji="1" lang="zh-CN" altLang="en-US" sz="2800" b="1">
                <a:solidFill>
                  <a:srgbClr val="00FFFF"/>
                </a:solidFill>
                <a:latin typeface="楷体_GB2312" pitchFamily="49" charset="-122"/>
              </a:rPr>
              <a:t>注：</a:t>
            </a:r>
            <a:r>
              <a:rPr kumimoji="1" lang="en-US" altLang="zh-CN" sz="2800" b="1">
                <a:latin typeface="楷体_GB2312" pitchFamily="49" charset="-122"/>
              </a:rPr>
              <a:t>SQL</a:t>
            </a:r>
            <a:r>
              <a:rPr kumimoji="1" lang="zh-CN" altLang="en-US" sz="2800" b="1">
                <a:latin typeface="楷体_GB2312" pitchFamily="49" charset="-122"/>
              </a:rPr>
              <a:t>通常不提供修改视图定义和索引定义的操作。</a:t>
            </a:r>
            <a:endParaRPr kumimoji="1" lang="zh-CN" altLang="en-US" sz="6600">
              <a:latin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4935878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0" y="-15479"/>
            <a:ext cx="12192000" cy="678867"/>
          </a:xfrm>
          <a:prstGeom prst="rect">
            <a:avLst/>
          </a:prstGeom>
          <a:solidFill>
            <a:srgbClr val="00589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1" lang="zh-CN" altLang="en-US" dirty="0">
              <a:solidFill>
                <a:srgbClr val="00589A"/>
              </a:solidFill>
            </a:endParaRPr>
          </a:p>
        </p:txBody>
      </p:sp>
      <p:sp>
        <p:nvSpPr>
          <p:cNvPr id="4" name="文本框 94"/>
          <p:cNvSpPr txBox="1">
            <a:spLocks noChangeArrowheads="1"/>
          </p:cNvSpPr>
          <p:nvPr/>
        </p:nvSpPr>
        <p:spPr bwMode="auto">
          <a:xfrm>
            <a:off x="245870" y="65515"/>
            <a:ext cx="5053997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3.3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数据查询</a:t>
            </a:r>
          </a:p>
        </p:txBody>
      </p:sp>
      <p:sp>
        <p:nvSpPr>
          <p:cNvPr id="5" name="文本框 94"/>
          <p:cNvSpPr txBox="1">
            <a:spLocks noChangeArrowheads="1"/>
          </p:cNvSpPr>
          <p:nvPr/>
        </p:nvSpPr>
        <p:spPr bwMode="auto">
          <a:xfrm>
            <a:off x="4737459" y="75566"/>
            <a:ext cx="7908779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3.3.3 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嵌套查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询</a:t>
            </a:r>
          </a:p>
        </p:txBody>
      </p:sp>
      <p:cxnSp>
        <p:nvCxnSpPr>
          <p:cNvPr id="6" name="直接连接符 5"/>
          <p:cNvCxnSpPr/>
          <p:nvPr/>
        </p:nvCxnSpPr>
        <p:spPr>
          <a:xfrm rot="5400000">
            <a:off x="4077830" y="362976"/>
            <a:ext cx="351464" cy="260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57199" y="932876"/>
            <a:ext cx="11162145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【</a:t>
            </a:r>
            <a:r>
              <a:rPr lang="zh-CN" altLang="en-US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3.47】 </a:t>
            </a:r>
            <a:r>
              <a:rPr lang="zh-CN" altLang="en-US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查询其他仓库中比供电局</a:t>
            </a:r>
            <a:r>
              <a:rPr lang="en-US" altLang="zh-CN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1#</a:t>
            </a:r>
            <a:r>
              <a:rPr lang="zh-CN" altLang="en-US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仓库的所有物资库存量少的物资名称、规格和数量。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685800" y="2075876"/>
            <a:ext cx="8458200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FF3300"/>
                </a:solidFill>
              </a:rPr>
              <a:t>SELECT mat_name, speci, amount </a:t>
            </a:r>
          </a:p>
          <a:p>
            <a:pPr eaLnBrk="1" hangingPunct="1"/>
            <a:r>
              <a:rPr lang="en-US" altLang="zh-CN" sz="2800" b="1">
                <a:solidFill>
                  <a:srgbClr val="FF3300"/>
                </a:solidFill>
              </a:rPr>
              <a:t>FROM stock</a:t>
            </a:r>
          </a:p>
          <a:p>
            <a:pPr eaLnBrk="1" hangingPunct="1"/>
            <a:r>
              <a:rPr lang="en-US" altLang="zh-CN" sz="2800" b="1">
                <a:solidFill>
                  <a:srgbClr val="FF3300"/>
                </a:solidFill>
              </a:rPr>
              <a:t>WHERE warehouse &lt;&gt; '</a:t>
            </a:r>
            <a:r>
              <a:rPr lang="zh-CN" altLang="en-US" sz="2800" b="1">
                <a:solidFill>
                  <a:srgbClr val="FF3300"/>
                </a:solidFill>
              </a:rPr>
              <a:t>供电局</a:t>
            </a:r>
            <a:r>
              <a:rPr lang="en-US" altLang="zh-CN" sz="2800" b="1">
                <a:solidFill>
                  <a:srgbClr val="FF3300"/>
                </a:solidFill>
              </a:rPr>
              <a:t>1#</a:t>
            </a:r>
            <a:r>
              <a:rPr lang="zh-CN" altLang="en-US" sz="2800" b="1">
                <a:solidFill>
                  <a:srgbClr val="FF3300"/>
                </a:solidFill>
              </a:rPr>
              <a:t>仓库</a:t>
            </a:r>
            <a:r>
              <a:rPr lang="en-US" altLang="zh-CN" sz="2800" b="1">
                <a:solidFill>
                  <a:srgbClr val="FF3300"/>
                </a:solidFill>
              </a:rPr>
              <a:t>'</a:t>
            </a:r>
          </a:p>
          <a:p>
            <a:pPr eaLnBrk="1" hangingPunct="1"/>
            <a:r>
              <a:rPr lang="en-US" altLang="zh-CN" sz="2800" b="1">
                <a:solidFill>
                  <a:srgbClr val="FF3300"/>
                </a:solidFill>
              </a:rPr>
              <a:t>         AND amount &lt; ALL</a:t>
            </a:r>
          </a:p>
          <a:p>
            <a:pPr eaLnBrk="1" hangingPunct="1"/>
            <a:r>
              <a:rPr lang="en-US" altLang="zh-CN" sz="2800" b="1">
                <a:solidFill>
                  <a:srgbClr val="FF3300"/>
                </a:solidFill>
              </a:rPr>
              <a:t>                  ( SELECT amount</a:t>
            </a:r>
          </a:p>
          <a:p>
            <a:pPr eaLnBrk="1" hangingPunct="1"/>
            <a:r>
              <a:rPr lang="en-US" altLang="zh-CN" sz="2800" b="1">
                <a:solidFill>
                  <a:srgbClr val="FF3300"/>
                </a:solidFill>
              </a:rPr>
              <a:t>                     FROM stock</a:t>
            </a:r>
          </a:p>
          <a:p>
            <a:pPr eaLnBrk="1" hangingPunct="1"/>
            <a:r>
              <a:rPr lang="en-US" altLang="zh-CN" sz="2800" b="1">
                <a:solidFill>
                  <a:srgbClr val="FF3300"/>
                </a:solidFill>
              </a:rPr>
              <a:t>                     WHERE warehouse = '</a:t>
            </a:r>
            <a:r>
              <a:rPr lang="zh-CN" altLang="en-US" sz="2800" b="1">
                <a:solidFill>
                  <a:srgbClr val="FF3300"/>
                </a:solidFill>
              </a:rPr>
              <a:t>供电局</a:t>
            </a:r>
            <a:r>
              <a:rPr lang="en-US" altLang="zh-CN" sz="2800" b="1">
                <a:solidFill>
                  <a:srgbClr val="FF3300"/>
                </a:solidFill>
              </a:rPr>
              <a:t>1#</a:t>
            </a:r>
            <a:r>
              <a:rPr lang="zh-CN" altLang="en-US" sz="2800" b="1">
                <a:solidFill>
                  <a:srgbClr val="FF3300"/>
                </a:solidFill>
              </a:rPr>
              <a:t>仓库</a:t>
            </a:r>
            <a:r>
              <a:rPr lang="en-US" altLang="zh-CN" sz="2800" b="1">
                <a:solidFill>
                  <a:srgbClr val="FF3300"/>
                </a:solidFill>
              </a:rPr>
              <a:t>');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endParaRPr kumimoji="1" lang="en-US" altLang="zh-CN" sz="2800" b="1">
              <a:solidFill>
                <a:srgbClr val="FF3300"/>
              </a:solidFill>
              <a:ea typeface="宋体" panose="02010600030101010101" pitchFamily="2" charset="-122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2818826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indent="4095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zh-CN">
              <a:ea typeface="宋体" panose="02010600030101010101" pitchFamily="2" charset="-122"/>
            </a:endParaRPr>
          </a:p>
        </p:txBody>
      </p:sp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5989" y="5431057"/>
            <a:ext cx="3635375" cy="1020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4244572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0" y="-15479"/>
            <a:ext cx="12192000" cy="678867"/>
          </a:xfrm>
          <a:prstGeom prst="rect">
            <a:avLst/>
          </a:prstGeom>
          <a:solidFill>
            <a:srgbClr val="00589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1" lang="zh-CN" altLang="en-US" dirty="0">
              <a:solidFill>
                <a:srgbClr val="00589A"/>
              </a:solidFill>
            </a:endParaRPr>
          </a:p>
        </p:txBody>
      </p:sp>
      <p:sp>
        <p:nvSpPr>
          <p:cNvPr id="4" name="文本框 94"/>
          <p:cNvSpPr txBox="1">
            <a:spLocks noChangeArrowheads="1"/>
          </p:cNvSpPr>
          <p:nvPr/>
        </p:nvSpPr>
        <p:spPr bwMode="auto">
          <a:xfrm>
            <a:off x="245870" y="65515"/>
            <a:ext cx="5053997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3.3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数据查询</a:t>
            </a:r>
          </a:p>
        </p:txBody>
      </p:sp>
      <p:sp>
        <p:nvSpPr>
          <p:cNvPr id="5" name="文本框 94"/>
          <p:cNvSpPr txBox="1">
            <a:spLocks noChangeArrowheads="1"/>
          </p:cNvSpPr>
          <p:nvPr/>
        </p:nvSpPr>
        <p:spPr bwMode="auto">
          <a:xfrm>
            <a:off x="4737459" y="75566"/>
            <a:ext cx="7908779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3.3.3 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嵌套查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询</a:t>
            </a:r>
          </a:p>
        </p:txBody>
      </p:sp>
      <p:cxnSp>
        <p:nvCxnSpPr>
          <p:cNvPr id="6" name="直接连接符 5"/>
          <p:cNvCxnSpPr/>
          <p:nvPr/>
        </p:nvCxnSpPr>
        <p:spPr>
          <a:xfrm rot="5400000">
            <a:off x="4077830" y="362976"/>
            <a:ext cx="351464" cy="260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57200" y="1066800"/>
            <a:ext cx="77724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b="1" smtClean="0">
                <a:solidFill>
                  <a:srgbClr val="000066"/>
                </a:solidFill>
              </a:rPr>
              <a:t>也可用集函数</a:t>
            </a:r>
            <a:r>
              <a:rPr lang="en-US" altLang="zh-CN" b="1" smtClean="0">
                <a:solidFill>
                  <a:srgbClr val="000066"/>
                </a:solidFill>
              </a:rPr>
              <a:t>MIN()</a:t>
            </a:r>
            <a:r>
              <a:rPr lang="zh-CN" altLang="en-US" b="1" smtClean="0">
                <a:solidFill>
                  <a:srgbClr val="000066"/>
                </a:solidFill>
              </a:rPr>
              <a:t>实现：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685800" y="1752600"/>
            <a:ext cx="86106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FF3300"/>
                </a:solidFill>
              </a:rPr>
              <a:t>SELECT mat_name, speci, amount </a:t>
            </a:r>
          </a:p>
          <a:p>
            <a:pPr eaLnBrk="1" hangingPunct="1"/>
            <a:r>
              <a:rPr lang="en-US" altLang="zh-CN" sz="2800" b="1">
                <a:solidFill>
                  <a:srgbClr val="FF3300"/>
                </a:solidFill>
              </a:rPr>
              <a:t>FROM stock</a:t>
            </a:r>
          </a:p>
          <a:p>
            <a:pPr eaLnBrk="1" hangingPunct="1"/>
            <a:r>
              <a:rPr lang="en-US" altLang="zh-CN" sz="2800" b="1">
                <a:solidFill>
                  <a:srgbClr val="FF3300"/>
                </a:solidFill>
              </a:rPr>
              <a:t>WHERE warehouse &lt;&gt; '</a:t>
            </a:r>
            <a:r>
              <a:rPr lang="zh-CN" altLang="en-US" sz="2800" b="1">
                <a:solidFill>
                  <a:srgbClr val="FF3300"/>
                </a:solidFill>
              </a:rPr>
              <a:t>供电局</a:t>
            </a:r>
            <a:r>
              <a:rPr lang="en-US" altLang="zh-CN" sz="2800" b="1">
                <a:solidFill>
                  <a:srgbClr val="FF3300"/>
                </a:solidFill>
              </a:rPr>
              <a:t>1#</a:t>
            </a:r>
            <a:r>
              <a:rPr lang="zh-CN" altLang="en-US" sz="2800" b="1">
                <a:solidFill>
                  <a:srgbClr val="FF3300"/>
                </a:solidFill>
              </a:rPr>
              <a:t>仓库</a:t>
            </a:r>
            <a:r>
              <a:rPr lang="en-US" altLang="zh-CN" sz="2800" b="1">
                <a:solidFill>
                  <a:srgbClr val="FF3300"/>
                </a:solidFill>
              </a:rPr>
              <a:t>'</a:t>
            </a:r>
          </a:p>
          <a:p>
            <a:pPr eaLnBrk="1" hangingPunct="1"/>
            <a:r>
              <a:rPr lang="en-US" altLang="zh-CN" sz="2800" b="1">
                <a:solidFill>
                  <a:srgbClr val="FF3300"/>
                </a:solidFill>
              </a:rPr>
              <a:t>         AND amount &lt; </a:t>
            </a:r>
          </a:p>
          <a:p>
            <a:pPr eaLnBrk="1" hangingPunct="1"/>
            <a:r>
              <a:rPr lang="en-US" altLang="zh-CN" sz="2800" b="1">
                <a:solidFill>
                  <a:srgbClr val="FF3300"/>
                </a:solidFill>
              </a:rPr>
              <a:t>                   (SELECT MIN (amount)</a:t>
            </a:r>
          </a:p>
          <a:p>
            <a:pPr eaLnBrk="1" hangingPunct="1"/>
            <a:r>
              <a:rPr lang="en-US" altLang="zh-CN" sz="2800" b="1">
                <a:solidFill>
                  <a:srgbClr val="FF3300"/>
                </a:solidFill>
              </a:rPr>
              <a:t>                    FROM stock</a:t>
            </a:r>
          </a:p>
          <a:p>
            <a:pPr eaLnBrk="1" hangingPunct="1"/>
            <a:r>
              <a:rPr lang="en-US" altLang="zh-CN" sz="2800" b="1">
                <a:solidFill>
                  <a:srgbClr val="FF3300"/>
                </a:solidFill>
              </a:rPr>
              <a:t>                    WHERE warehouse = '</a:t>
            </a:r>
            <a:r>
              <a:rPr lang="zh-CN" altLang="en-US" sz="2800" b="1">
                <a:solidFill>
                  <a:srgbClr val="FF3300"/>
                </a:solidFill>
              </a:rPr>
              <a:t>供电局</a:t>
            </a:r>
            <a:r>
              <a:rPr lang="en-US" altLang="zh-CN" sz="2800" b="1">
                <a:solidFill>
                  <a:srgbClr val="FF3300"/>
                </a:solidFill>
              </a:rPr>
              <a:t>1#</a:t>
            </a:r>
            <a:r>
              <a:rPr lang="zh-CN" altLang="en-US" sz="2800" b="1">
                <a:solidFill>
                  <a:srgbClr val="FF3300"/>
                </a:solidFill>
              </a:rPr>
              <a:t>仓库</a:t>
            </a:r>
            <a:r>
              <a:rPr lang="en-US" altLang="zh-CN" sz="2800" b="1">
                <a:solidFill>
                  <a:srgbClr val="FF3300"/>
                </a:solidFill>
              </a:rPr>
              <a:t>');   </a:t>
            </a:r>
          </a:p>
        </p:txBody>
      </p:sp>
    </p:spTree>
    <p:extLst>
      <p:ext uri="{BB962C8B-B14F-4D97-AF65-F5344CB8AC3E}">
        <p14:creationId xmlns:p14="http://schemas.microsoft.com/office/powerpoint/2010/main" val="195983803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utoUpdateAnimBg="0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0" y="-15479"/>
            <a:ext cx="12192000" cy="678867"/>
          </a:xfrm>
          <a:prstGeom prst="rect">
            <a:avLst/>
          </a:prstGeom>
          <a:solidFill>
            <a:srgbClr val="00589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1" lang="zh-CN" altLang="en-US" dirty="0">
              <a:solidFill>
                <a:srgbClr val="00589A"/>
              </a:solidFill>
            </a:endParaRPr>
          </a:p>
        </p:txBody>
      </p:sp>
      <p:sp>
        <p:nvSpPr>
          <p:cNvPr id="4" name="文本框 94"/>
          <p:cNvSpPr txBox="1">
            <a:spLocks noChangeArrowheads="1"/>
          </p:cNvSpPr>
          <p:nvPr/>
        </p:nvSpPr>
        <p:spPr bwMode="auto">
          <a:xfrm>
            <a:off x="245870" y="65515"/>
            <a:ext cx="5053997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3.3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数据查询</a:t>
            </a:r>
          </a:p>
        </p:txBody>
      </p:sp>
      <p:sp>
        <p:nvSpPr>
          <p:cNvPr id="5" name="文本框 94"/>
          <p:cNvSpPr txBox="1">
            <a:spLocks noChangeArrowheads="1"/>
          </p:cNvSpPr>
          <p:nvPr/>
        </p:nvSpPr>
        <p:spPr bwMode="auto">
          <a:xfrm>
            <a:off x="4737459" y="75566"/>
            <a:ext cx="7908779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3.3.3 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嵌套查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询</a:t>
            </a:r>
          </a:p>
        </p:txBody>
      </p:sp>
      <p:cxnSp>
        <p:nvCxnSpPr>
          <p:cNvPr id="6" name="直接连接符 5"/>
          <p:cNvCxnSpPr/>
          <p:nvPr/>
        </p:nvCxnSpPr>
        <p:spPr>
          <a:xfrm rot="5400000">
            <a:off x="4077830" y="362976"/>
            <a:ext cx="351464" cy="260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880872" y="4730496"/>
            <a:ext cx="10293927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b="1" dirty="0" smtClean="0">
                <a:solidFill>
                  <a:srgbClr val="000066"/>
                </a:solidFill>
                <a:latin typeface="Tahoma" panose="020B0604030504040204" pitchFamily="34" charset="0"/>
              </a:rPr>
              <a:t>注：使用集函数比使用</a:t>
            </a:r>
            <a:r>
              <a:rPr kumimoji="1" lang="en-US" altLang="zh-CN" b="1" dirty="0" smtClean="0">
                <a:solidFill>
                  <a:srgbClr val="000066"/>
                </a:solidFill>
                <a:latin typeface="Tahoma" panose="020B0604030504040204" pitchFamily="34" charset="0"/>
              </a:rPr>
              <a:t>ANY</a:t>
            </a:r>
            <a:r>
              <a:rPr kumimoji="1" lang="zh-CN" altLang="en-US" b="1" dirty="0" smtClean="0">
                <a:solidFill>
                  <a:srgbClr val="000066"/>
                </a:solidFill>
                <a:latin typeface="Tahoma" panose="020B0604030504040204" pitchFamily="34" charset="0"/>
              </a:rPr>
              <a:t>，</a:t>
            </a:r>
            <a:r>
              <a:rPr kumimoji="1" lang="en-US" altLang="zh-CN" b="1" dirty="0" smtClean="0">
                <a:solidFill>
                  <a:srgbClr val="000066"/>
                </a:solidFill>
                <a:latin typeface="Tahoma" panose="020B0604030504040204" pitchFamily="34" charset="0"/>
              </a:rPr>
              <a:t>ALL</a:t>
            </a:r>
            <a:r>
              <a:rPr kumimoji="1" lang="zh-CN" altLang="en-US" b="1" dirty="0" smtClean="0">
                <a:solidFill>
                  <a:srgbClr val="000066"/>
                </a:solidFill>
                <a:latin typeface="Tahoma" panose="020B0604030504040204" pitchFamily="34" charset="0"/>
              </a:rPr>
              <a:t>效率高，因为能减少比较次数</a:t>
            </a:r>
            <a:r>
              <a:rPr kumimoji="1" lang="zh-CN" altLang="en-US" b="1" dirty="0" smtClean="0">
                <a:solidFill>
                  <a:srgbClr val="000066"/>
                </a:solidFill>
                <a:latin typeface="宋体" panose="02010600030101010101" pitchFamily="2" charset="-122"/>
              </a:rPr>
              <a:t>。</a:t>
            </a:r>
          </a:p>
        </p:txBody>
      </p:sp>
      <p:graphicFrame>
        <p:nvGraphicFramePr>
          <p:cNvPr id="8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6472278"/>
              </p:ext>
            </p:extLst>
          </p:nvPr>
        </p:nvGraphicFramePr>
        <p:xfrm>
          <a:off x="1692563" y="2152072"/>
          <a:ext cx="7848600" cy="1905635"/>
        </p:xfrm>
        <a:graphic>
          <a:graphicData uri="http://schemas.openxmlformats.org/drawingml/2006/table">
            <a:tbl>
              <a:tblPr/>
              <a:tblGrid>
                <a:gridCol w="990600"/>
                <a:gridCol w="762000"/>
                <a:gridCol w="990600"/>
                <a:gridCol w="1143000"/>
                <a:gridCol w="1447800"/>
                <a:gridCol w="1143000"/>
                <a:gridCol w="1371600"/>
              </a:tblGrid>
              <a:tr h="5032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!=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&lt;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&lt;=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&gt;=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4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ANY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&lt;MAX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&lt;=MAX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&gt;MIN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&gt;=MIN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540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ALL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NOT 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&lt;MIN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&lt;=MIN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&gt;MAX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&gt;=MAX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Rectangle 38"/>
          <p:cNvSpPr>
            <a:spLocks noChangeArrowheads="1"/>
          </p:cNvSpPr>
          <p:nvPr/>
        </p:nvSpPr>
        <p:spPr bwMode="auto">
          <a:xfrm>
            <a:off x="457200" y="1143000"/>
            <a:ext cx="8153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sz="3200" b="1">
                <a:solidFill>
                  <a:srgbClr val="0000FF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 ANY</a:t>
            </a:r>
            <a:r>
              <a:rPr kumimoji="1" lang="zh-CN" altLang="en-US" sz="3200" b="1">
                <a:solidFill>
                  <a:srgbClr val="0000FF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和</a:t>
            </a:r>
            <a:r>
              <a:rPr kumimoji="1" lang="en-US" altLang="zh-CN" sz="3200" b="1">
                <a:solidFill>
                  <a:srgbClr val="0000FF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ALL</a:t>
            </a:r>
            <a:r>
              <a:rPr kumimoji="1" lang="zh-CN" altLang="en-US" sz="3200" b="1">
                <a:solidFill>
                  <a:srgbClr val="0000FF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谓词有时可以用集函数实现</a:t>
            </a:r>
            <a:r>
              <a:rPr kumimoji="1" lang="en-US" altLang="zh-CN" sz="3200" b="1">
                <a:solidFill>
                  <a:srgbClr val="0000FF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17006709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0" y="-15479"/>
            <a:ext cx="12192000" cy="678867"/>
          </a:xfrm>
          <a:prstGeom prst="rect">
            <a:avLst/>
          </a:prstGeom>
          <a:solidFill>
            <a:srgbClr val="00589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1" lang="zh-CN" altLang="en-US" dirty="0">
              <a:solidFill>
                <a:srgbClr val="00589A"/>
              </a:solidFill>
            </a:endParaRPr>
          </a:p>
        </p:txBody>
      </p:sp>
      <p:sp>
        <p:nvSpPr>
          <p:cNvPr id="4" name="文本框 94"/>
          <p:cNvSpPr txBox="1">
            <a:spLocks noChangeArrowheads="1"/>
          </p:cNvSpPr>
          <p:nvPr/>
        </p:nvSpPr>
        <p:spPr bwMode="auto">
          <a:xfrm>
            <a:off x="245870" y="65515"/>
            <a:ext cx="5053997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3.3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数据查询</a:t>
            </a:r>
          </a:p>
        </p:txBody>
      </p:sp>
      <p:sp>
        <p:nvSpPr>
          <p:cNvPr id="5" name="文本框 94"/>
          <p:cNvSpPr txBox="1">
            <a:spLocks noChangeArrowheads="1"/>
          </p:cNvSpPr>
          <p:nvPr/>
        </p:nvSpPr>
        <p:spPr bwMode="auto">
          <a:xfrm>
            <a:off x="4737459" y="75566"/>
            <a:ext cx="7908779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3.3.3 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嵌套查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询</a:t>
            </a:r>
          </a:p>
        </p:txBody>
      </p:sp>
      <p:cxnSp>
        <p:nvCxnSpPr>
          <p:cNvPr id="6" name="直接连接符 5"/>
          <p:cNvCxnSpPr/>
          <p:nvPr/>
        </p:nvCxnSpPr>
        <p:spPr>
          <a:xfrm rot="5400000">
            <a:off x="4077830" y="362976"/>
            <a:ext cx="351464" cy="260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80999" y="990600"/>
            <a:ext cx="10970491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3600" b="1" dirty="0" smtClean="0">
                <a:solidFill>
                  <a:srgbClr val="669900"/>
                </a:solidFill>
                <a:latin typeface="楷体_GB2312" pitchFamily="49" charset="-122"/>
                <a:ea typeface="楷体_GB2312" pitchFamily="49" charset="-122"/>
              </a:rPr>
              <a:t>3. </a:t>
            </a:r>
            <a:r>
              <a:rPr lang="zh-CN" altLang="en-US" sz="3600" b="1" dirty="0" smtClean="0">
                <a:solidFill>
                  <a:srgbClr val="669900"/>
                </a:solidFill>
                <a:latin typeface="楷体_GB2312" pitchFamily="49" charset="-122"/>
                <a:ea typeface="楷体_GB2312" pitchFamily="49" charset="-122"/>
              </a:rPr>
              <a:t>带有</a:t>
            </a:r>
            <a:r>
              <a:rPr lang="en-US" altLang="zh-CN" sz="3600" b="1" dirty="0" smtClean="0">
                <a:solidFill>
                  <a:srgbClr val="669900"/>
                </a:solidFill>
                <a:latin typeface="楷体_GB2312" pitchFamily="49" charset="-122"/>
                <a:ea typeface="楷体_GB2312" pitchFamily="49" charset="-122"/>
              </a:rPr>
              <a:t>EXISTS</a:t>
            </a:r>
            <a:r>
              <a:rPr lang="zh-CN" altLang="en-US" sz="3600" b="1" dirty="0" smtClean="0">
                <a:solidFill>
                  <a:srgbClr val="669900"/>
                </a:solidFill>
                <a:latin typeface="楷体_GB2312" pitchFamily="49" charset="-122"/>
                <a:ea typeface="楷体_GB2312" pitchFamily="49" charset="-122"/>
              </a:rPr>
              <a:t>谓词的子查询</a:t>
            </a:r>
            <a:r>
              <a:rPr lang="en-US" altLang="zh-CN" sz="3600" b="1" dirty="0" smtClean="0">
                <a:solidFill>
                  <a:srgbClr val="669900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3600" b="1" dirty="0" smtClean="0">
                <a:solidFill>
                  <a:srgbClr val="669900"/>
                </a:solidFill>
                <a:latin typeface="楷体_GB2312" pitchFamily="49" charset="-122"/>
                <a:ea typeface="楷体_GB2312" pitchFamily="49" charset="-122"/>
              </a:rPr>
              <a:t>了解</a:t>
            </a:r>
            <a:r>
              <a:rPr lang="en-US" altLang="zh-CN" sz="3600" b="1" dirty="0" smtClean="0">
                <a:solidFill>
                  <a:srgbClr val="669900"/>
                </a:solidFill>
                <a:latin typeface="楷体_GB2312" pitchFamily="49" charset="-122"/>
                <a:ea typeface="楷体_GB2312" pitchFamily="49" charset="-122"/>
              </a:rPr>
              <a:t>)</a:t>
            </a:r>
          </a:p>
          <a:p>
            <a:pPr eaLnBrk="1" hangingPunct="1">
              <a:buFontTx/>
              <a:buNone/>
            </a:pPr>
            <a:r>
              <a:rPr lang="zh-CN" altLang="en-US" b="1" dirty="0" smtClean="0">
                <a:solidFill>
                  <a:srgbClr val="669900"/>
                </a:solidFill>
                <a:latin typeface="楷体_GB2312" pitchFamily="49" charset="-122"/>
                <a:ea typeface="楷体_GB2312" pitchFamily="49" charset="-122"/>
              </a:rPr>
              <a:t>－</a:t>
            </a:r>
            <a:r>
              <a:rPr lang="en-US" altLang="zh-CN" b="1" dirty="0" smtClean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EXISTS</a:t>
            </a:r>
            <a:r>
              <a:rPr lang="zh-CN" altLang="en-US" b="1" dirty="0" smtClean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代表存在量词</a:t>
            </a:r>
            <a:r>
              <a:rPr lang="zh-CN" altLang="en-US" b="1" dirty="0" smtClean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</a:t>
            </a:r>
            <a:r>
              <a:rPr lang="zh-CN" altLang="en-US" b="1" dirty="0" smtClean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 ，不返回任何数据，只产生逻辑真</a:t>
            </a:r>
            <a:r>
              <a:rPr lang="en-US" altLang="zh-CN" b="1" dirty="0" smtClean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(true)</a:t>
            </a:r>
            <a:r>
              <a:rPr lang="zh-CN" altLang="en-US" b="1" dirty="0" smtClean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或逻辑假</a:t>
            </a:r>
            <a:r>
              <a:rPr lang="en-US" altLang="zh-CN" b="1" dirty="0" smtClean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(false)</a:t>
            </a:r>
            <a:r>
              <a:rPr lang="zh-CN" altLang="en-US" b="1" dirty="0" smtClean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245870" y="2667000"/>
            <a:ext cx="661213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lvl="2" eaLnBrk="1" hangingPunct="1">
              <a:spcBef>
                <a:spcPct val="50000"/>
              </a:spcBef>
              <a:buClr>
                <a:schemeClr val="folHlink"/>
              </a:buClr>
              <a:buSzPct val="50000"/>
              <a:buFont typeface="宋体" panose="02010600030101010101" pitchFamily="2" charset="-122"/>
              <a:buChar char="●"/>
            </a:pPr>
            <a:r>
              <a:rPr kumimoji="1" lang="zh-CN" altLang="en-US" sz="2400" b="1" dirty="0">
                <a:solidFill>
                  <a:srgbClr val="000066"/>
                </a:solidFill>
                <a:latin typeface="楷体_GB2312" pitchFamily="49" charset="-122"/>
              </a:rPr>
              <a:t>若内层查询结果非空，则返回真值</a:t>
            </a:r>
          </a:p>
          <a:p>
            <a:pPr lvl="2" eaLnBrk="1" hangingPunct="1">
              <a:spcBef>
                <a:spcPct val="50000"/>
              </a:spcBef>
              <a:buClr>
                <a:schemeClr val="folHlink"/>
              </a:buClr>
              <a:buSzPct val="50000"/>
              <a:buFont typeface="宋体" panose="02010600030101010101" pitchFamily="2" charset="-122"/>
              <a:buChar char="●"/>
            </a:pPr>
            <a:r>
              <a:rPr kumimoji="1" lang="zh-CN" altLang="en-US" sz="2400" b="1" dirty="0">
                <a:solidFill>
                  <a:srgbClr val="000066"/>
                </a:solidFill>
                <a:latin typeface="楷体_GB2312" pitchFamily="49" charset="-122"/>
              </a:rPr>
              <a:t>若内层查询结果为空，则返回假值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-1" y="4292600"/>
            <a:ext cx="11656291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</a:pPr>
            <a:r>
              <a:rPr kumimoji="1" lang="zh-CN" altLang="en-US" sz="3200" b="1" dirty="0">
                <a:solidFill>
                  <a:schemeClr val="tx2"/>
                </a:solidFill>
                <a:latin typeface="楷体_GB2312" pitchFamily="49" charset="-122"/>
              </a:rPr>
              <a:t>－</a:t>
            </a:r>
            <a:r>
              <a:rPr kumimoji="1" lang="zh-CN" altLang="en-US" sz="2800" b="1" dirty="0">
                <a:solidFill>
                  <a:schemeClr val="tx2"/>
                </a:solidFill>
                <a:latin typeface="楷体_GB2312" pitchFamily="49" charset="-122"/>
              </a:rPr>
              <a:t>由</a:t>
            </a:r>
            <a:r>
              <a:rPr kumimoji="1" lang="en-US" altLang="zh-CN" sz="2800" b="1" dirty="0">
                <a:solidFill>
                  <a:schemeClr val="tx2"/>
                </a:solidFill>
                <a:latin typeface="楷体_GB2312" pitchFamily="49" charset="-122"/>
              </a:rPr>
              <a:t>EXISTS</a:t>
            </a:r>
            <a:r>
              <a:rPr kumimoji="1" lang="zh-CN" altLang="en-US" sz="2800" b="1" dirty="0">
                <a:solidFill>
                  <a:schemeClr val="tx2"/>
                </a:solidFill>
                <a:latin typeface="楷体_GB2312" pitchFamily="49" charset="-122"/>
              </a:rPr>
              <a:t>引出的子查询，其目标列表达式通常都用* ，因为带</a:t>
            </a:r>
            <a:r>
              <a:rPr kumimoji="1" lang="en-US" altLang="zh-CN" sz="2800" b="1" dirty="0">
                <a:solidFill>
                  <a:schemeClr val="tx2"/>
                </a:solidFill>
                <a:latin typeface="楷体_GB2312" pitchFamily="49" charset="-122"/>
              </a:rPr>
              <a:t>EXISTS</a:t>
            </a:r>
            <a:r>
              <a:rPr kumimoji="1" lang="zh-CN" altLang="en-US" sz="2800" b="1" dirty="0">
                <a:solidFill>
                  <a:schemeClr val="tx2"/>
                </a:solidFill>
                <a:latin typeface="楷体_GB2312" pitchFamily="49" charset="-122"/>
              </a:rPr>
              <a:t>的子查询只返回真值或假值，给出列名无实际意义。</a:t>
            </a:r>
          </a:p>
        </p:txBody>
      </p:sp>
    </p:spTree>
    <p:extLst>
      <p:ext uri="{BB962C8B-B14F-4D97-AF65-F5344CB8AC3E}">
        <p14:creationId xmlns:p14="http://schemas.microsoft.com/office/powerpoint/2010/main" val="382843441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/>
      <p:bldP spid="9" grpId="0" autoUpdateAnimBg="0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0" y="-15479"/>
            <a:ext cx="12192000" cy="678867"/>
          </a:xfrm>
          <a:prstGeom prst="rect">
            <a:avLst/>
          </a:prstGeom>
          <a:solidFill>
            <a:srgbClr val="00589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1" lang="zh-CN" altLang="en-US" dirty="0">
              <a:solidFill>
                <a:srgbClr val="00589A"/>
              </a:solidFill>
            </a:endParaRPr>
          </a:p>
        </p:txBody>
      </p:sp>
      <p:sp>
        <p:nvSpPr>
          <p:cNvPr id="4" name="文本框 94"/>
          <p:cNvSpPr txBox="1">
            <a:spLocks noChangeArrowheads="1"/>
          </p:cNvSpPr>
          <p:nvPr/>
        </p:nvSpPr>
        <p:spPr bwMode="auto">
          <a:xfrm>
            <a:off x="245870" y="65515"/>
            <a:ext cx="5053997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3.3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数据查询</a:t>
            </a:r>
          </a:p>
        </p:txBody>
      </p:sp>
      <p:sp>
        <p:nvSpPr>
          <p:cNvPr id="5" name="文本框 94"/>
          <p:cNvSpPr txBox="1">
            <a:spLocks noChangeArrowheads="1"/>
          </p:cNvSpPr>
          <p:nvPr/>
        </p:nvSpPr>
        <p:spPr bwMode="auto">
          <a:xfrm>
            <a:off x="4737459" y="75566"/>
            <a:ext cx="7908779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3.3.3 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嵌套查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询</a:t>
            </a:r>
          </a:p>
        </p:txBody>
      </p:sp>
      <p:cxnSp>
        <p:nvCxnSpPr>
          <p:cNvPr id="6" name="直接连接符 5"/>
          <p:cNvCxnSpPr/>
          <p:nvPr/>
        </p:nvCxnSpPr>
        <p:spPr>
          <a:xfrm rot="5400000">
            <a:off x="4077830" y="362976"/>
            <a:ext cx="351464" cy="260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68313" y="1196975"/>
            <a:ext cx="10061142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b="1" dirty="0" smtClean="0">
                <a:solidFill>
                  <a:srgbClr val="0000FF"/>
                </a:solidFill>
              </a:rPr>
              <a:t>【</a:t>
            </a:r>
            <a:r>
              <a:rPr lang="zh-CN" altLang="en-US" b="1" dirty="0" smtClean="0">
                <a:solidFill>
                  <a:srgbClr val="0000FF"/>
                </a:solidFill>
              </a:rPr>
              <a:t>例</a:t>
            </a:r>
            <a:r>
              <a:rPr lang="en-US" altLang="zh-CN" b="1" dirty="0" smtClean="0">
                <a:solidFill>
                  <a:srgbClr val="0000FF"/>
                </a:solidFill>
              </a:rPr>
              <a:t>3.48】 </a:t>
            </a:r>
            <a:r>
              <a:rPr lang="zh-CN" altLang="en-US" b="1" dirty="0" smtClean="0">
                <a:solidFill>
                  <a:srgbClr val="0000FF"/>
                </a:solidFill>
              </a:rPr>
              <a:t>查询所有使用了</a:t>
            </a:r>
            <a:r>
              <a:rPr lang="en-US" altLang="zh-CN" b="1" dirty="0" smtClean="0">
                <a:solidFill>
                  <a:srgbClr val="0000FF"/>
                </a:solidFill>
              </a:rPr>
              <a:t>m001</a:t>
            </a:r>
            <a:r>
              <a:rPr lang="zh-CN" altLang="en-US" b="1" dirty="0" smtClean="0">
                <a:solidFill>
                  <a:srgbClr val="0000FF"/>
                </a:solidFill>
              </a:rPr>
              <a:t>号物资的工程项目名称。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zh-CN" altLang="en-US" b="1" dirty="0" smtClean="0">
              <a:solidFill>
                <a:srgbClr val="0000FF"/>
              </a:solidFill>
            </a:endParaRPr>
          </a:p>
          <a:p>
            <a:pPr eaLnBrk="1" hangingPunct="1">
              <a:lnSpc>
                <a:spcPct val="95000"/>
              </a:lnSpc>
              <a:buFontTx/>
              <a:buNone/>
            </a:pPr>
            <a:r>
              <a:rPr lang="en-US" altLang="zh-CN" b="1" dirty="0" smtClean="0">
                <a:solidFill>
                  <a:srgbClr val="FF3300"/>
                </a:solidFill>
              </a:rPr>
              <a:t>SELECT </a:t>
            </a:r>
            <a:r>
              <a:rPr lang="en-US" altLang="zh-CN" b="1" dirty="0" err="1" smtClean="0">
                <a:solidFill>
                  <a:srgbClr val="FF3300"/>
                </a:solidFill>
              </a:rPr>
              <a:t>prj_name</a:t>
            </a:r>
            <a:endParaRPr lang="en-US" altLang="zh-CN" b="1" dirty="0" smtClean="0">
              <a:solidFill>
                <a:srgbClr val="FF3300"/>
              </a:solidFill>
            </a:endParaRPr>
          </a:p>
          <a:p>
            <a:pPr eaLnBrk="1" hangingPunct="1">
              <a:lnSpc>
                <a:spcPct val="95000"/>
              </a:lnSpc>
              <a:buFontTx/>
              <a:buNone/>
            </a:pPr>
            <a:r>
              <a:rPr lang="en-US" altLang="zh-CN" b="1" dirty="0" smtClean="0">
                <a:solidFill>
                  <a:srgbClr val="FF3300"/>
                </a:solidFill>
              </a:rPr>
              <a:t>FROM salvaging  S</a:t>
            </a:r>
          </a:p>
          <a:p>
            <a:pPr eaLnBrk="1" hangingPunct="1">
              <a:lnSpc>
                <a:spcPct val="95000"/>
              </a:lnSpc>
              <a:buFontTx/>
              <a:buNone/>
            </a:pPr>
            <a:r>
              <a:rPr lang="en-US" altLang="zh-CN" b="1" dirty="0" smtClean="0">
                <a:solidFill>
                  <a:srgbClr val="FF3300"/>
                </a:solidFill>
              </a:rPr>
              <a:t>WHERE EXISTS</a:t>
            </a:r>
          </a:p>
          <a:p>
            <a:pPr eaLnBrk="1" hangingPunct="1">
              <a:lnSpc>
                <a:spcPct val="95000"/>
              </a:lnSpc>
              <a:buFontTx/>
              <a:buNone/>
            </a:pPr>
            <a:r>
              <a:rPr lang="en-US" altLang="zh-CN" b="1" dirty="0" smtClean="0">
                <a:solidFill>
                  <a:srgbClr val="FF3300"/>
                </a:solidFill>
              </a:rPr>
              <a:t>       (SELECT *</a:t>
            </a:r>
          </a:p>
          <a:p>
            <a:pPr eaLnBrk="1" hangingPunct="1">
              <a:lnSpc>
                <a:spcPct val="95000"/>
              </a:lnSpc>
              <a:buFontTx/>
              <a:buNone/>
            </a:pPr>
            <a:r>
              <a:rPr lang="en-US" altLang="zh-CN" b="1" dirty="0" smtClean="0">
                <a:solidFill>
                  <a:srgbClr val="FF3300"/>
                </a:solidFill>
              </a:rPr>
              <a:t>        FROM </a:t>
            </a:r>
            <a:r>
              <a:rPr lang="en-US" altLang="zh-CN" b="1" dirty="0" err="1" smtClean="0">
                <a:solidFill>
                  <a:srgbClr val="FF3300"/>
                </a:solidFill>
              </a:rPr>
              <a:t>out_stock</a:t>
            </a:r>
            <a:endParaRPr lang="en-US" altLang="zh-CN" b="1" dirty="0" smtClean="0">
              <a:solidFill>
                <a:srgbClr val="FF3300"/>
              </a:solidFill>
            </a:endParaRPr>
          </a:p>
          <a:p>
            <a:pPr eaLnBrk="1" hangingPunct="1">
              <a:lnSpc>
                <a:spcPct val="95000"/>
              </a:lnSpc>
              <a:buFontTx/>
              <a:buNone/>
            </a:pPr>
            <a:r>
              <a:rPr lang="en-US" altLang="zh-CN" b="1" dirty="0" smtClean="0">
                <a:solidFill>
                  <a:srgbClr val="FF3300"/>
                </a:solidFill>
              </a:rPr>
              <a:t>        WHERE </a:t>
            </a:r>
            <a:r>
              <a:rPr lang="en-US" altLang="zh-CN" b="1" dirty="0" err="1" smtClean="0">
                <a:solidFill>
                  <a:srgbClr val="FF3300"/>
                </a:solidFill>
              </a:rPr>
              <a:t>prj_num</a:t>
            </a:r>
            <a:r>
              <a:rPr lang="en-US" altLang="zh-CN" b="1" dirty="0" smtClean="0">
                <a:solidFill>
                  <a:srgbClr val="FF3300"/>
                </a:solidFill>
              </a:rPr>
              <a:t>=S. </a:t>
            </a:r>
            <a:r>
              <a:rPr lang="en-US" altLang="zh-CN" b="1" dirty="0" err="1" smtClean="0">
                <a:solidFill>
                  <a:srgbClr val="FF3300"/>
                </a:solidFill>
              </a:rPr>
              <a:t>prj_num</a:t>
            </a:r>
            <a:r>
              <a:rPr lang="en-US" altLang="zh-CN" b="1" dirty="0" smtClean="0">
                <a:solidFill>
                  <a:srgbClr val="FF3300"/>
                </a:solidFill>
              </a:rPr>
              <a:t> </a:t>
            </a:r>
          </a:p>
          <a:p>
            <a:pPr eaLnBrk="1" hangingPunct="1">
              <a:lnSpc>
                <a:spcPct val="95000"/>
              </a:lnSpc>
              <a:buFontTx/>
              <a:buNone/>
            </a:pPr>
            <a:r>
              <a:rPr lang="en-US" altLang="zh-CN" b="1" dirty="0" smtClean="0">
                <a:solidFill>
                  <a:srgbClr val="FF3300"/>
                </a:solidFill>
              </a:rPr>
              <a:t>              AND </a:t>
            </a:r>
            <a:r>
              <a:rPr lang="en-US" altLang="zh-CN" b="1" dirty="0" err="1" smtClean="0">
                <a:solidFill>
                  <a:srgbClr val="FF3300"/>
                </a:solidFill>
              </a:rPr>
              <a:t>mat_num</a:t>
            </a:r>
            <a:r>
              <a:rPr lang="en-US" altLang="zh-CN" b="1" dirty="0" smtClean="0">
                <a:solidFill>
                  <a:srgbClr val="FF3300"/>
                </a:solidFill>
              </a:rPr>
              <a:t> ='m001' );</a:t>
            </a:r>
          </a:p>
        </p:txBody>
      </p:sp>
    </p:spTree>
    <p:extLst>
      <p:ext uri="{BB962C8B-B14F-4D97-AF65-F5344CB8AC3E}">
        <p14:creationId xmlns:p14="http://schemas.microsoft.com/office/powerpoint/2010/main" val="66604450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0" y="-15479"/>
            <a:ext cx="12192000" cy="678867"/>
          </a:xfrm>
          <a:prstGeom prst="rect">
            <a:avLst/>
          </a:prstGeom>
          <a:solidFill>
            <a:srgbClr val="00589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1" lang="zh-CN" altLang="en-US" dirty="0">
              <a:solidFill>
                <a:srgbClr val="00589A"/>
              </a:solidFill>
            </a:endParaRPr>
          </a:p>
        </p:txBody>
      </p:sp>
      <p:sp>
        <p:nvSpPr>
          <p:cNvPr id="4" name="文本框 94"/>
          <p:cNvSpPr txBox="1">
            <a:spLocks noChangeArrowheads="1"/>
          </p:cNvSpPr>
          <p:nvPr/>
        </p:nvSpPr>
        <p:spPr bwMode="auto">
          <a:xfrm>
            <a:off x="245870" y="65515"/>
            <a:ext cx="5053997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3.3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数据查询</a:t>
            </a:r>
          </a:p>
        </p:txBody>
      </p:sp>
      <p:sp>
        <p:nvSpPr>
          <p:cNvPr id="5" name="文本框 94"/>
          <p:cNvSpPr txBox="1">
            <a:spLocks noChangeArrowheads="1"/>
          </p:cNvSpPr>
          <p:nvPr/>
        </p:nvSpPr>
        <p:spPr bwMode="auto">
          <a:xfrm>
            <a:off x="4737459" y="75566"/>
            <a:ext cx="7908779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3.3.3 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嵌套查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询</a:t>
            </a:r>
          </a:p>
        </p:txBody>
      </p:sp>
      <p:cxnSp>
        <p:nvCxnSpPr>
          <p:cNvPr id="6" name="直接连接符 5"/>
          <p:cNvCxnSpPr/>
          <p:nvPr/>
        </p:nvCxnSpPr>
        <p:spPr>
          <a:xfrm rot="5400000">
            <a:off x="4077830" y="362976"/>
            <a:ext cx="351464" cy="260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036780" y="863602"/>
            <a:ext cx="8610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</a:pPr>
            <a:r>
              <a:rPr kumimoji="1" lang="zh-CN" altLang="en-US" sz="2800" b="1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也可用连接运算实现：</a:t>
            </a:r>
            <a:r>
              <a:rPr kumimoji="1" lang="zh-CN" altLang="en-US" sz="2800" b="1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266968" y="1425577"/>
            <a:ext cx="8316912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FF3300"/>
                </a:solidFill>
              </a:rPr>
              <a:t>SELECT prj_name</a:t>
            </a:r>
          </a:p>
          <a:p>
            <a:pPr eaLnBrk="1" hangingPunct="1"/>
            <a:r>
              <a:rPr lang="en-US" altLang="zh-CN" sz="2800" b="1">
                <a:solidFill>
                  <a:srgbClr val="FF3300"/>
                </a:solidFill>
              </a:rPr>
              <a:t>FROM salvaging, out_stock</a:t>
            </a:r>
          </a:p>
          <a:p>
            <a:pPr eaLnBrk="1" hangingPunct="1"/>
            <a:r>
              <a:rPr lang="en-US" altLang="zh-CN" sz="2800" b="1">
                <a:solidFill>
                  <a:srgbClr val="FF3300"/>
                </a:solidFill>
              </a:rPr>
              <a:t>WHERE out_stock</a:t>
            </a:r>
            <a:r>
              <a:rPr lang="en-US" altLang="zh-CN" sz="2800"/>
              <a:t>.</a:t>
            </a:r>
            <a:r>
              <a:rPr lang="en-US" altLang="zh-CN" sz="2800" b="1">
                <a:solidFill>
                  <a:srgbClr val="FF3300"/>
                </a:solidFill>
              </a:rPr>
              <a:t>prj_num=salvaging. prj_num </a:t>
            </a:r>
          </a:p>
          <a:p>
            <a:pPr eaLnBrk="1" hangingPunct="1"/>
            <a:r>
              <a:rPr lang="en-US" altLang="zh-CN" sz="2800" b="1">
                <a:solidFill>
                  <a:srgbClr val="FF3300"/>
                </a:solidFill>
              </a:rPr>
              <a:t>      AND mat_num ='m001' );</a:t>
            </a:r>
          </a:p>
          <a:p>
            <a:pPr eaLnBrk="1" hangingPunct="1">
              <a:lnSpc>
                <a:spcPct val="95000"/>
              </a:lnSpc>
              <a:spcBef>
                <a:spcPct val="20000"/>
              </a:spcBef>
            </a:pPr>
            <a:endParaRPr kumimoji="1" lang="en-US" altLang="zh-CN" sz="2800" b="1">
              <a:solidFill>
                <a:srgbClr val="CC33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1124093" y="3297240"/>
            <a:ext cx="8077200" cy="309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</a:pPr>
            <a:r>
              <a:rPr kumimoji="1" lang="zh-CN" altLang="en-US" sz="2800" b="1">
                <a:solidFill>
                  <a:srgbClr val="0000FF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或：</a:t>
            </a:r>
            <a:r>
              <a:rPr kumimoji="1" lang="en-US" altLang="zh-CN" sz="2800" b="1">
                <a:solidFill>
                  <a:srgbClr val="0000FF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Select </a:t>
            </a:r>
            <a:r>
              <a:rPr lang="en-US" altLang="zh-CN" sz="2800" b="1">
                <a:solidFill>
                  <a:srgbClr val="0000FF"/>
                </a:solidFill>
              </a:rPr>
              <a:t>prj_name</a:t>
            </a:r>
            <a:endParaRPr kumimoji="1" lang="en-US" altLang="zh-CN" sz="2800" b="1">
              <a:solidFill>
                <a:srgbClr val="0000FF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</a:pPr>
            <a:r>
              <a:rPr kumimoji="1" lang="en-US" altLang="zh-CN" sz="2800" b="1">
                <a:solidFill>
                  <a:srgbClr val="0000FF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      From </a:t>
            </a:r>
            <a:r>
              <a:rPr lang="en-US" altLang="zh-CN" sz="2800" b="1">
                <a:solidFill>
                  <a:srgbClr val="0000FF"/>
                </a:solidFill>
              </a:rPr>
              <a:t>salvaging</a:t>
            </a:r>
            <a:endParaRPr kumimoji="1" lang="en-US" altLang="zh-CN" sz="2800" b="1">
              <a:solidFill>
                <a:srgbClr val="0000FF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</a:pPr>
            <a:r>
              <a:rPr kumimoji="1" lang="en-US" altLang="zh-CN" sz="2800" b="1">
                <a:solidFill>
                  <a:srgbClr val="0000FF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      Where </a:t>
            </a:r>
            <a:r>
              <a:rPr lang="en-US" altLang="zh-CN" sz="2800" b="1">
                <a:solidFill>
                  <a:srgbClr val="0000FF"/>
                </a:solidFill>
              </a:rPr>
              <a:t>prj_num </a:t>
            </a:r>
            <a:r>
              <a:rPr kumimoji="1" lang="en-US" altLang="zh-CN" sz="2800" b="1">
                <a:solidFill>
                  <a:srgbClr val="0000FF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in   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</a:pPr>
            <a:r>
              <a:rPr kumimoji="1" lang="en-US" altLang="zh-CN" sz="2800" b="1">
                <a:solidFill>
                  <a:srgbClr val="0000FF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         (Select  </a:t>
            </a:r>
            <a:r>
              <a:rPr lang="en-US" altLang="zh-CN" sz="2800" b="1">
                <a:solidFill>
                  <a:srgbClr val="0000FF"/>
                </a:solidFill>
              </a:rPr>
              <a:t>prj_num</a:t>
            </a:r>
            <a:endParaRPr kumimoji="1" lang="en-US" altLang="zh-CN" sz="2800" b="1">
              <a:solidFill>
                <a:srgbClr val="0000FF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</a:pPr>
            <a:r>
              <a:rPr kumimoji="1" lang="en-US" altLang="zh-CN" sz="2800" b="1">
                <a:solidFill>
                  <a:srgbClr val="0000FF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           From </a:t>
            </a:r>
            <a:r>
              <a:rPr lang="en-US" altLang="zh-CN" sz="2800" b="1">
                <a:solidFill>
                  <a:srgbClr val="0000FF"/>
                </a:solidFill>
              </a:rPr>
              <a:t>out_stock</a:t>
            </a:r>
            <a:endParaRPr kumimoji="1" lang="en-US" altLang="zh-CN" sz="2800" b="1">
              <a:solidFill>
                <a:srgbClr val="0000FF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</a:pPr>
            <a:r>
              <a:rPr kumimoji="1" lang="en-US" altLang="zh-CN" sz="2800" b="1">
                <a:solidFill>
                  <a:srgbClr val="0000FF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           WHERE </a:t>
            </a:r>
            <a:r>
              <a:rPr lang="en-US" altLang="zh-CN" sz="2800" b="1">
                <a:solidFill>
                  <a:srgbClr val="0000FF"/>
                </a:solidFill>
              </a:rPr>
              <a:t>mat_num ='m001'</a:t>
            </a:r>
            <a:r>
              <a:rPr lang="en-US" altLang="zh-CN" sz="2800">
                <a:solidFill>
                  <a:srgbClr val="0000FF"/>
                </a:solidFill>
              </a:rPr>
              <a:t> </a:t>
            </a:r>
            <a:r>
              <a:rPr kumimoji="1" lang="en-US" altLang="zh-CN" sz="2800" b="1">
                <a:solidFill>
                  <a:srgbClr val="0000FF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);           </a:t>
            </a:r>
          </a:p>
        </p:txBody>
      </p:sp>
    </p:spTree>
    <p:extLst>
      <p:ext uri="{BB962C8B-B14F-4D97-AF65-F5344CB8AC3E}">
        <p14:creationId xmlns:p14="http://schemas.microsoft.com/office/powerpoint/2010/main" val="99691211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  <p:bldP spid="8" grpId="0" autoUpdateAnimBg="0"/>
      <p:bldP spid="9" grpId="0" autoUpdateAnimBg="0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0" y="-15479"/>
            <a:ext cx="12192000" cy="678867"/>
          </a:xfrm>
          <a:prstGeom prst="rect">
            <a:avLst/>
          </a:prstGeom>
          <a:solidFill>
            <a:srgbClr val="00589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1" lang="zh-CN" altLang="en-US" dirty="0">
              <a:solidFill>
                <a:srgbClr val="00589A"/>
              </a:solidFill>
            </a:endParaRPr>
          </a:p>
        </p:txBody>
      </p:sp>
      <p:sp>
        <p:nvSpPr>
          <p:cNvPr id="4" name="文本框 94"/>
          <p:cNvSpPr txBox="1">
            <a:spLocks noChangeArrowheads="1"/>
          </p:cNvSpPr>
          <p:nvPr/>
        </p:nvSpPr>
        <p:spPr bwMode="auto">
          <a:xfrm>
            <a:off x="245870" y="65515"/>
            <a:ext cx="5053997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3.3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数据查询</a:t>
            </a:r>
          </a:p>
        </p:txBody>
      </p:sp>
      <p:sp>
        <p:nvSpPr>
          <p:cNvPr id="5" name="文本框 94"/>
          <p:cNvSpPr txBox="1">
            <a:spLocks noChangeArrowheads="1"/>
          </p:cNvSpPr>
          <p:nvPr/>
        </p:nvSpPr>
        <p:spPr bwMode="auto">
          <a:xfrm>
            <a:off x="4737459" y="75566"/>
            <a:ext cx="7908779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3.3.3 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嵌套查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询</a:t>
            </a:r>
          </a:p>
        </p:txBody>
      </p:sp>
      <p:cxnSp>
        <p:nvCxnSpPr>
          <p:cNvPr id="6" name="直接连接符 5"/>
          <p:cNvCxnSpPr/>
          <p:nvPr/>
        </p:nvCxnSpPr>
        <p:spPr>
          <a:xfrm rot="5400000">
            <a:off x="4077830" y="362976"/>
            <a:ext cx="351464" cy="260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8313" y="984540"/>
            <a:ext cx="10975542" cy="518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b="1" dirty="0" smtClean="0">
                <a:solidFill>
                  <a:srgbClr val="0000FF"/>
                </a:solidFill>
              </a:rPr>
              <a:t>【</a:t>
            </a:r>
            <a:r>
              <a:rPr lang="zh-CN" altLang="en-US" b="1" dirty="0" smtClean="0">
                <a:solidFill>
                  <a:srgbClr val="0000FF"/>
                </a:solidFill>
              </a:rPr>
              <a:t>例</a:t>
            </a:r>
            <a:r>
              <a:rPr lang="en-US" altLang="zh-CN" b="1" dirty="0" smtClean="0">
                <a:solidFill>
                  <a:srgbClr val="0000FF"/>
                </a:solidFill>
              </a:rPr>
              <a:t>3.49】 </a:t>
            </a:r>
            <a:r>
              <a:rPr lang="zh-CN" altLang="en-US" b="1" dirty="0" smtClean="0">
                <a:solidFill>
                  <a:srgbClr val="0000FF"/>
                </a:solidFill>
              </a:rPr>
              <a:t>查询所有没有使用</a:t>
            </a:r>
            <a:r>
              <a:rPr lang="en-US" altLang="zh-CN" b="1" dirty="0" err="1" smtClean="0">
                <a:solidFill>
                  <a:srgbClr val="0000FF"/>
                </a:solidFill>
              </a:rPr>
              <a:t>m001</a:t>
            </a:r>
            <a:r>
              <a:rPr lang="zh-CN" altLang="en-US" b="1" dirty="0" smtClean="0">
                <a:solidFill>
                  <a:srgbClr val="0000FF"/>
                </a:solidFill>
              </a:rPr>
              <a:t>号物资的工程项目编号及名称。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zh-CN" altLang="en-US" b="1" dirty="0" smtClean="0">
              <a:solidFill>
                <a:srgbClr val="0000FF"/>
              </a:solidFill>
            </a:endParaRPr>
          </a:p>
          <a:p>
            <a:pPr eaLnBrk="1" hangingPunct="1">
              <a:lnSpc>
                <a:spcPct val="95000"/>
              </a:lnSpc>
              <a:buFontTx/>
              <a:buNone/>
            </a:pPr>
            <a:r>
              <a:rPr lang="en-US" altLang="zh-CN" b="1" dirty="0" smtClean="0">
                <a:solidFill>
                  <a:srgbClr val="FF3300"/>
                </a:solidFill>
              </a:rPr>
              <a:t>SELECT </a:t>
            </a:r>
            <a:r>
              <a:rPr lang="en-US" altLang="zh-CN" b="1" dirty="0" err="1" smtClean="0">
                <a:solidFill>
                  <a:srgbClr val="FF3300"/>
                </a:solidFill>
              </a:rPr>
              <a:t>prj_num</a:t>
            </a:r>
            <a:r>
              <a:rPr lang="en-US" altLang="zh-CN" b="1" dirty="0" smtClean="0">
                <a:solidFill>
                  <a:srgbClr val="FF3300"/>
                </a:solidFill>
              </a:rPr>
              <a:t>, </a:t>
            </a:r>
            <a:r>
              <a:rPr lang="en-US" altLang="zh-CN" b="1" dirty="0" err="1" smtClean="0">
                <a:solidFill>
                  <a:srgbClr val="FF3300"/>
                </a:solidFill>
              </a:rPr>
              <a:t>prj_name</a:t>
            </a:r>
            <a:endParaRPr lang="en-US" altLang="zh-CN" b="1" dirty="0" smtClean="0">
              <a:solidFill>
                <a:srgbClr val="FF3300"/>
              </a:solidFill>
            </a:endParaRPr>
          </a:p>
          <a:p>
            <a:pPr eaLnBrk="1" hangingPunct="1">
              <a:lnSpc>
                <a:spcPct val="95000"/>
              </a:lnSpc>
              <a:buFontTx/>
              <a:buNone/>
            </a:pPr>
            <a:r>
              <a:rPr lang="en-US" altLang="zh-CN" b="1" dirty="0" smtClean="0">
                <a:solidFill>
                  <a:srgbClr val="FF3300"/>
                </a:solidFill>
              </a:rPr>
              <a:t>FROM salvaging</a:t>
            </a:r>
          </a:p>
          <a:p>
            <a:pPr eaLnBrk="1" hangingPunct="1">
              <a:lnSpc>
                <a:spcPct val="95000"/>
              </a:lnSpc>
              <a:buFontTx/>
              <a:buNone/>
            </a:pPr>
            <a:r>
              <a:rPr lang="en-US" altLang="zh-CN" b="1" dirty="0" smtClean="0">
                <a:solidFill>
                  <a:srgbClr val="FF3300"/>
                </a:solidFill>
              </a:rPr>
              <a:t>WHERE NOT EXISTS</a:t>
            </a:r>
          </a:p>
          <a:p>
            <a:pPr eaLnBrk="1" hangingPunct="1">
              <a:lnSpc>
                <a:spcPct val="95000"/>
              </a:lnSpc>
              <a:buFontTx/>
              <a:buNone/>
            </a:pPr>
            <a:r>
              <a:rPr lang="en-US" altLang="zh-CN" b="1" dirty="0" smtClean="0">
                <a:solidFill>
                  <a:srgbClr val="FF3300"/>
                </a:solidFill>
              </a:rPr>
              <a:t>       (SELECT *</a:t>
            </a:r>
          </a:p>
          <a:p>
            <a:pPr eaLnBrk="1" hangingPunct="1">
              <a:lnSpc>
                <a:spcPct val="95000"/>
              </a:lnSpc>
              <a:buFontTx/>
              <a:buNone/>
            </a:pPr>
            <a:r>
              <a:rPr lang="en-US" altLang="zh-CN" b="1" dirty="0" smtClean="0">
                <a:solidFill>
                  <a:srgbClr val="FF3300"/>
                </a:solidFill>
              </a:rPr>
              <a:t>        FROM </a:t>
            </a:r>
            <a:r>
              <a:rPr lang="en-US" altLang="zh-CN" b="1" dirty="0" err="1" smtClean="0">
                <a:solidFill>
                  <a:srgbClr val="FF3300"/>
                </a:solidFill>
              </a:rPr>
              <a:t>out_stock</a:t>
            </a:r>
            <a:endParaRPr lang="en-US" altLang="zh-CN" b="1" dirty="0" smtClean="0">
              <a:solidFill>
                <a:srgbClr val="FF3300"/>
              </a:solidFill>
            </a:endParaRPr>
          </a:p>
          <a:p>
            <a:pPr eaLnBrk="1" hangingPunct="1">
              <a:lnSpc>
                <a:spcPct val="95000"/>
              </a:lnSpc>
              <a:buFontTx/>
              <a:buNone/>
            </a:pPr>
            <a:r>
              <a:rPr lang="en-US" altLang="zh-CN" b="1" dirty="0" smtClean="0">
                <a:solidFill>
                  <a:srgbClr val="FF3300"/>
                </a:solidFill>
              </a:rPr>
              <a:t>        WHERE </a:t>
            </a:r>
            <a:r>
              <a:rPr lang="en-US" altLang="zh-CN" b="1" dirty="0" err="1" smtClean="0">
                <a:solidFill>
                  <a:srgbClr val="FF3300"/>
                </a:solidFill>
              </a:rPr>
              <a:t>prj_num</a:t>
            </a:r>
            <a:r>
              <a:rPr lang="en-US" altLang="zh-CN" b="1" dirty="0" smtClean="0">
                <a:solidFill>
                  <a:srgbClr val="FF3300"/>
                </a:solidFill>
              </a:rPr>
              <a:t>=salvaging. </a:t>
            </a:r>
            <a:r>
              <a:rPr lang="en-US" altLang="zh-CN" b="1" dirty="0" err="1" smtClean="0">
                <a:solidFill>
                  <a:srgbClr val="FF3300"/>
                </a:solidFill>
              </a:rPr>
              <a:t>prj_num</a:t>
            </a:r>
            <a:r>
              <a:rPr lang="en-US" altLang="zh-CN" b="1" dirty="0" smtClean="0">
                <a:solidFill>
                  <a:srgbClr val="FF3300"/>
                </a:solidFill>
              </a:rPr>
              <a:t> </a:t>
            </a:r>
          </a:p>
          <a:p>
            <a:pPr eaLnBrk="1" hangingPunct="1">
              <a:lnSpc>
                <a:spcPct val="95000"/>
              </a:lnSpc>
              <a:buFontTx/>
              <a:buNone/>
            </a:pPr>
            <a:r>
              <a:rPr lang="en-US" altLang="zh-CN" b="1" dirty="0" smtClean="0">
                <a:solidFill>
                  <a:srgbClr val="FF3300"/>
                </a:solidFill>
              </a:rPr>
              <a:t>              AND </a:t>
            </a:r>
            <a:r>
              <a:rPr lang="en-US" altLang="zh-CN" b="1" dirty="0" err="1" smtClean="0">
                <a:solidFill>
                  <a:srgbClr val="FF3300"/>
                </a:solidFill>
              </a:rPr>
              <a:t>mat_num</a:t>
            </a:r>
            <a:r>
              <a:rPr lang="en-US" altLang="zh-CN" b="1" dirty="0" smtClean="0">
                <a:solidFill>
                  <a:srgbClr val="FF3300"/>
                </a:solidFill>
              </a:rPr>
              <a:t> ='</a:t>
            </a:r>
            <a:r>
              <a:rPr lang="en-US" altLang="zh-CN" b="1" dirty="0" err="1" smtClean="0">
                <a:solidFill>
                  <a:srgbClr val="FF3300"/>
                </a:solidFill>
              </a:rPr>
              <a:t>m001</a:t>
            </a:r>
            <a:r>
              <a:rPr lang="en-US" altLang="zh-CN" b="1" dirty="0" smtClean="0">
                <a:solidFill>
                  <a:srgbClr val="FF3300"/>
                </a:solidFill>
              </a:rPr>
              <a:t>' );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0" y="291176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indent="2762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zh-CN">
              <a:ea typeface="宋体" panose="02010600030101010101" pitchFamily="2" charset="-122"/>
            </a:endParaRPr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7443" y="5160143"/>
            <a:ext cx="3313113" cy="81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9753904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0" y="-15479"/>
            <a:ext cx="12192000" cy="678867"/>
          </a:xfrm>
          <a:prstGeom prst="rect">
            <a:avLst/>
          </a:prstGeom>
          <a:solidFill>
            <a:srgbClr val="00589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1" lang="zh-CN" altLang="en-US" dirty="0">
              <a:solidFill>
                <a:srgbClr val="00589A"/>
              </a:solidFill>
            </a:endParaRPr>
          </a:p>
        </p:txBody>
      </p:sp>
      <p:sp>
        <p:nvSpPr>
          <p:cNvPr id="4" name="文本框 94"/>
          <p:cNvSpPr txBox="1">
            <a:spLocks noChangeArrowheads="1"/>
          </p:cNvSpPr>
          <p:nvPr/>
        </p:nvSpPr>
        <p:spPr bwMode="auto">
          <a:xfrm>
            <a:off x="245870" y="65515"/>
            <a:ext cx="5053997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3.3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数据查询</a:t>
            </a:r>
          </a:p>
        </p:txBody>
      </p:sp>
      <p:sp>
        <p:nvSpPr>
          <p:cNvPr id="5" name="文本框 94"/>
          <p:cNvSpPr txBox="1">
            <a:spLocks noChangeArrowheads="1"/>
          </p:cNvSpPr>
          <p:nvPr/>
        </p:nvSpPr>
        <p:spPr bwMode="auto">
          <a:xfrm>
            <a:off x="4737459" y="75566"/>
            <a:ext cx="7908779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3.3.3 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嵌套查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询</a:t>
            </a:r>
          </a:p>
        </p:txBody>
      </p:sp>
      <p:cxnSp>
        <p:nvCxnSpPr>
          <p:cNvPr id="6" name="直接连接符 5"/>
          <p:cNvCxnSpPr/>
          <p:nvPr/>
        </p:nvCxnSpPr>
        <p:spPr>
          <a:xfrm rot="5400000">
            <a:off x="4077830" y="362976"/>
            <a:ext cx="351464" cy="260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925225" y="1256002"/>
            <a:ext cx="8077200" cy="309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</a:pPr>
            <a:r>
              <a:rPr kumimoji="1" lang="zh-CN" altLang="en-US" sz="2800" b="1">
                <a:solidFill>
                  <a:srgbClr val="0000FF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或：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</a:pPr>
            <a:r>
              <a:rPr kumimoji="1" lang="zh-CN" altLang="en-US" sz="2800" b="1">
                <a:solidFill>
                  <a:srgbClr val="0000FF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      </a:t>
            </a:r>
            <a:r>
              <a:rPr kumimoji="1" lang="en-US" altLang="zh-CN" sz="2800" b="1">
                <a:solidFill>
                  <a:srgbClr val="0000FF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Select </a:t>
            </a:r>
            <a:r>
              <a:rPr lang="en-US" altLang="zh-CN" sz="2800" b="1">
                <a:solidFill>
                  <a:srgbClr val="0000FF"/>
                </a:solidFill>
              </a:rPr>
              <a:t>prj_name</a:t>
            </a:r>
            <a:endParaRPr kumimoji="1" lang="en-US" altLang="zh-CN" sz="2800" b="1">
              <a:solidFill>
                <a:srgbClr val="0000FF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</a:pPr>
            <a:r>
              <a:rPr kumimoji="1" lang="en-US" altLang="zh-CN" sz="2800" b="1">
                <a:solidFill>
                  <a:srgbClr val="0000FF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      From </a:t>
            </a:r>
            <a:r>
              <a:rPr lang="en-US" altLang="zh-CN" sz="2800" b="1">
                <a:solidFill>
                  <a:srgbClr val="0000FF"/>
                </a:solidFill>
              </a:rPr>
              <a:t>salvaging</a:t>
            </a:r>
            <a:endParaRPr kumimoji="1" lang="en-US" altLang="zh-CN" sz="2800" b="1">
              <a:solidFill>
                <a:srgbClr val="0000FF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</a:pPr>
            <a:r>
              <a:rPr kumimoji="1" lang="en-US" altLang="zh-CN" sz="2800" b="1">
                <a:solidFill>
                  <a:srgbClr val="0000FF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      Where </a:t>
            </a:r>
            <a:r>
              <a:rPr lang="en-US" altLang="zh-CN" sz="2800" b="1">
                <a:solidFill>
                  <a:srgbClr val="0000FF"/>
                </a:solidFill>
              </a:rPr>
              <a:t>prj_num not </a:t>
            </a:r>
            <a:r>
              <a:rPr kumimoji="1" lang="en-US" altLang="zh-CN" sz="2800" b="1">
                <a:solidFill>
                  <a:srgbClr val="0000FF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in   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</a:pPr>
            <a:r>
              <a:rPr kumimoji="1" lang="en-US" altLang="zh-CN" sz="2800" b="1">
                <a:solidFill>
                  <a:srgbClr val="0000FF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         (Select  </a:t>
            </a:r>
            <a:r>
              <a:rPr lang="en-US" altLang="zh-CN" sz="2800" b="1">
                <a:solidFill>
                  <a:srgbClr val="0000FF"/>
                </a:solidFill>
              </a:rPr>
              <a:t>prj_num</a:t>
            </a:r>
            <a:endParaRPr kumimoji="1" lang="en-US" altLang="zh-CN" sz="2800" b="1">
              <a:solidFill>
                <a:srgbClr val="0000FF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</a:pPr>
            <a:r>
              <a:rPr kumimoji="1" lang="en-US" altLang="zh-CN" sz="2800" b="1">
                <a:solidFill>
                  <a:srgbClr val="0000FF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           From </a:t>
            </a:r>
            <a:r>
              <a:rPr lang="en-US" altLang="zh-CN" sz="2800" b="1">
                <a:solidFill>
                  <a:srgbClr val="0000FF"/>
                </a:solidFill>
              </a:rPr>
              <a:t>out_stock</a:t>
            </a:r>
            <a:endParaRPr kumimoji="1" lang="en-US" altLang="zh-CN" sz="2800" b="1">
              <a:solidFill>
                <a:srgbClr val="0000FF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</a:pPr>
            <a:r>
              <a:rPr kumimoji="1" lang="en-US" altLang="zh-CN" sz="2800" b="1">
                <a:solidFill>
                  <a:srgbClr val="0000FF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           WHERE </a:t>
            </a:r>
            <a:r>
              <a:rPr lang="en-US" altLang="zh-CN" sz="2800" b="1">
                <a:solidFill>
                  <a:srgbClr val="0000FF"/>
                </a:solidFill>
              </a:rPr>
              <a:t>mat_num ='m001'</a:t>
            </a:r>
            <a:r>
              <a:rPr lang="en-US" altLang="zh-CN" sz="2800">
                <a:solidFill>
                  <a:srgbClr val="0000FF"/>
                </a:solidFill>
              </a:rPr>
              <a:t> </a:t>
            </a:r>
            <a:r>
              <a:rPr kumimoji="1" lang="en-US" altLang="zh-CN" sz="2800" b="1">
                <a:solidFill>
                  <a:srgbClr val="0000FF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);           </a:t>
            </a:r>
          </a:p>
        </p:txBody>
      </p:sp>
    </p:spTree>
    <p:extLst>
      <p:ext uri="{BB962C8B-B14F-4D97-AF65-F5344CB8AC3E}">
        <p14:creationId xmlns:p14="http://schemas.microsoft.com/office/powerpoint/2010/main" val="201798744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0" y="-15479"/>
            <a:ext cx="12192000" cy="678867"/>
          </a:xfrm>
          <a:prstGeom prst="rect">
            <a:avLst/>
          </a:prstGeom>
          <a:solidFill>
            <a:srgbClr val="00589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1" lang="zh-CN" altLang="en-US" dirty="0">
              <a:solidFill>
                <a:srgbClr val="00589A"/>
              </a:solidFill>
            </a:endParaRPr>
          </a:p>
        </p:txBody>
      </p:sp>
      <p:sp>
        <p:nvSpPr>
          <p:cNvPr id="4" name="文本框 94"/>
          <p:cNvSpPr txBox="1">
            <a:spLocks noChangeArrowheads="1"/>
          </p:cNvSpPr>
          <p:nvPr/>
        </p:nvSpPr>
        <p:spPr bwMode="auto">
          <a:xfrm>
            <a:off x="245870" y="65515"/>
            <a:ext cx="5053997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3.3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数据查询</a:t>
            </a:r>
          </a:p>
        </p:txBody>
      </p:sp>
      <p:sp>
        <p:nvSpPr>
          <p:cNvPr id="5" name="文本框 94"/>
          <p:cNvSpPr txBox="1">
            <a:spLocks noChangeArrowheads="1"/>
          </p:cNvSpPr>
          <p:nvPr/>
        </p:nvSpPr>
        <p:spPr bwMode="auto">
          <a:xfrm>
            <a:off x="4737459" y="75566"/>
            <a:ext cx="7908779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3.3.3 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嵌套查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询</a:t>
            </a:r>
          </a:p>
        </p:txBody>
      </p:sp>
      <p:cxnSp>
        <p:nvCxnSpPr>
          <p:cNvPr id="6" name="直接连接符 5"/>
          <p:cNvCxnSpPr/>
          <p:nvPr/>
        </p:nvCxnSpPr>
        <p:spPr>
          <a:xfrm rot="5400000">
            <a:off x="4077830" y="362976"/>
            <a:ext cx="351464" cy="260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646544" y="2895600"/>
            <a:ext cx="11092874" cy="246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marL="457200" indent="-457200" eaLnBrk="1" hangingPunct="1">
              <a:lnSpc>
                <a:spcPct val="130000"/>
              </a:lnSpc>
              <a:spcBef>
                <a:spcPct val="50000"/>
              </a:spcBef>
              <a:buClr>
                <a:srgbClr val="FF0000"/>
              </a:buClr>
              <a:buSzPct val="100000"/>
              <a:buFont typeface="Wingdings" panose="05000000000000000000" pitchFamily="2" charset="2"/>
              <a:buChar char="Ø"/>
            </a:pPr>
            <a:r>
              <a:rPr kumimoji="1" lang="zh-CN" altLang="en-US" sz="2800" b="1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不</a:t>
            </a:r>
            <a:r>
              <a:rPr kumimoji="1" lang="zh-CN" altLang="en-US" sz="28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同形式的查询间的替换：</a:t>
            </a:r>
          </a:p>
          <a:p>
            <a:pPr lvl="1" eaLnBrk="1" hangingPunct="1">
              <a:lnSpc>
                <a:spcPct val="130000"/>
              </a:lnSpc>
              <a:spcBef>
                <a:spcPct val="5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kumimoji="1" lang="zh-CN" altLang="en-US" sz="24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一些带</a:t>
            </a:r>
            <a:r>
              <a:rPr kumimoji="1" lang="en-US" altLang="zh-CN" sz="24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EXISTS</a:t>
            </a:r>
            <a:r>
              <a:rPr kumimoji="1" lang="zh-CN" altLang="en-US" sz="24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或</a:t>
            </a:r>
            <a:r>
              <a:rPr kumimoji="1" lang="en-US" altLang="zh-CN" sz="24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NOT EXISTS</a:t>
            </a:r>
            <a:r>
              <a:rPr kumimoji="1" lang="zh-CN" altLang="en-US" sz="24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谓词的子查询不能被其他形式的子查询等价替换；</a:t>
            </a:r>
          </a:p>
          <a:p>
            <a:pPr lvl="1" eaLnBrk="1" hangingPunct="1">
              <a:lnSpc>
                <a:spcPct val="130000"/>
              </a:lnSpc>
              <a:spcBef>
                <a:spcPct val="5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kumimoji="1" lang="zh-CN" altLang="en-US" sz="24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所有带</a:t>
            </a:r>
            <a:r>
              <a:rPr kumimoji="1" lang="en-US" altLang="zh-CN" sz="24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</a:t>
            </a:r>
            <a:r>
              <a:rPr kumimoji="1" lang="zh-CN" altLang="en-US" sz="24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谓词、比较运算符、</a:t>
            </a:r>
            <a:r>
              <a:rPr kumimoji="1" lang="en-US" altLang="zh-CN" sz="24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ANY</a:t>
            </a:r>
            <a:r>
              <a:rPr kumimoji="1" lang="zh-CN" altLang="en-US" sz="24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kumimoji="1" lang="en-US" altLang="zh-CN" sz="24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ALL</a:t>
            </a:r>
            <a:r>
              <a:rPr kumimoji="1" lang="zh-CN" altLang="en-US" sz="24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谓词的子查询都能用带</a:t>
            </a:r>
            <a:r>
              <a:rPr kumimoji="1" lang="en-US" altLang="zh-CN" sz="24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EXISTS</a:t>
            </a:r>
            <a:r>
              <a:rPr kumimoji="1" lang="zh-CN" altLang="en-US" sz="24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谓词的子查询等价替换。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646544" y="1676400"/>
            <a:ext cx="6400800" cy="100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lvl="2" eaLnBrk="1" hangingPunct="1">
              <a:spcBef>
                <a:spcPct val="50000"/>
              </a:spcBef>
              <a:buClr>
                <a:schemeClr val="folHlink"/>
              </a:buClr>
              <a:buSzPct val="50000"/>
              <a:buFont typeface="宋体" panose="02010600030101010101" pitchFamily="2" charset="-122"/>
              <a:buChar char="●"/>
            </a:pPr>
            <a:r>
              <a:rPr kumimoji="1" lang="zh-CN" altLang="en-US" sz="2400" b="1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若内层查询结果为空，则返回真值</a:t>
            </a:r>
          </a:p>
          <a:p>
            <a:pPr lvl="2" eaLnBrk="1" hangingPunct="1">
              <a:spcBef>
                <a:spcPct val="50000"/>
              </a:spcBef>
              <a:buClr>
                <a:schemeClr val="folHlink"/>
              </a:buClr>
              <a:buSzPct val="50000"/>
              <a:buFont typeface="宋体" panose="02010600030101010101" pitchFamily="2" charset="-122"/>
              <a:buChar char="●"/>
            </a:pPr>
            <a:r>
              <a:rPr kumimoji="1" lang="zh-CN" altLang="en-US" sz="2400" b="1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若内层查询结果非空，则返回假值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494144" y="1066800"/>
            <a:ext cx="35321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buFontTx/>
              <a:buChar char="•"/>
            </a:pPr>
            <a:r>
              <a:rPr kumimoji="1" lang="en-US" altLang="zh-CN" sz="2800" b="1">
                <a:solidFill>
                  <a:srgbClr val="CC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NOT EXISTS</a:t>
            </a:r>
            <a:r>
              <a:rPr kumimoji="1" lang="zh-CN" altLang="en-US" sz="28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谓词：</a:t>
            </a:r>
          </a:p>
        </p:txBody>
      </p:sp>
    </p:spTree>
    <p:extLst>
      <p:ext uri="{BB962C8B-B14F-4D97-AF65-F5344CB8AC3E}">
        <p14:creationId xmlns:p14="http://schemas.microsoft.com/office/powerpoint/2010/main" val="42764057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  <p:bldP spid="8" grpId="0" autoUpdateAnimBg="0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0" y="-15479"/>
            <a:ext cx="12192000" cy="678867"/>
          </a:xfrm>
          <a:prstGeom prst="rect">
            <a:avLst/>
          </a:prstGeom>
          <a:solidFill>
            <a:srgbClr val="00589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1" lang="zh-CN" altLang="en-US" dirty="0">
              <a:solidFill>
                <a:srgbClr val="00589A"/>
              </a:solidFill>
            </a:endParaRPr>
          </a:p>
        </p:txBody>
      </p:sp>
      <p:sp>
        <p:nvSpPr>
          <p:cNvPr id="4" name="文本框 94"/>
          <p:cNvSpPr txBox="1">
            <a:spLocks noChangeArrowheads="1"/>
          </p:cNvSpPr>
          <p:nvPr/>
        </p:nvSpPr>
        <p:spPr bwMode="auto">
          <a:xfrm>
            <a:off x="245870" y="65515"/>
            <a:ext cx="5053997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3.3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数据查询</a:t>
            </a:r>
          </a:p>
        </p:txBody>
      </p:sp>
      <p:sp>
        <p:nvSpPr>
          <p:cNvPr id="5" name="文本框 94"/>
          <p:cNvSpPr txBox="1">
            <a:spLocks noChangeArrowheads="1"/>
          </p:cNvSpPr>
          <p:nvPr/>
        </p:nvSpPr>
        <p:spPr bwMode="auto">
          <a:xfrm>
            <a:off x="4737459" y="75566"/>
            <a:ext cx="7908779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3.3.3 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嵌套查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询</a:t>
            </a:r>
          </a:p>
        </p:txBody>
      </p:sp>
      <p:cxnSp>
        <p:nvCxnSpPr>
          <p:cNvPr id="6" name="直接连接符 5"/>
          <p:cNvCxnSpPr/>
          <p:nvPr/>
        </p:nvCxnSpPr>
        <p:spPr>
          <a:xfrm rot="5400000">
            <a:off x="4077830" y="362976"/>
            <a:ext cx="351464" cy="260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533399" y="1143000"/>
            <a:ext cx="10254673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40000"/>
              </a:lnSpc>
              <a:buClr>
                <a:srgbClr val="FF0000"/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solidFill>
                  <a:schemeClr val="tx2"/>
                </a:solidFill>
                <a:latin typeface="宋体" panose="02010600030101010101" pitchFamily="2" charset="-122"/>
              </a:rPr>
              <a:t>用</a:t>
            </a:r>
            <a:r>
              <a:rPr lang="en-US" altLang="zh-CN" b="1" dirty="0" smtClean="0">
                <a:solidFill>
                  <a:schemeClr val="tx2"/>
                </a:solidFill>
                <a:latin typeface="宋体" panose="02010600030101010101" pitchFamily="2" charset="-122"/>
              </a:rPr>
              <a:t>EXISTS/NOT EXISTS</a:t>
            </a:r>
            <a:r>
              <a:rPr lang="zh-CN" altLang="en-US" b="1" dirty="0" smtClean="0">
                <a:solidFill>
                  <a:schemeClr val="tx2"/>
                </a:solidFill>
                <a:latin typeface="宋体" panose="02010600030101010101" pitchFamily="2" charset="-122"/>
              </a:rPr>
              <a:t>实现全称量词</a:t>
            </a:r>
            <a:r>
              <a:rPr lang="en-US" altLang="zh-CN" b="1" dirty="0" smtClean="0">
                <a:solidFill>
                  <a:srgbClr val="FF3300"/>
                </a:solidFill>
                <a:latin typeface="宋体" panose="02010600030101010101" pitchFamily="2" charset="-122"/>
              </a:rPr>
              <a:t>(</a:t>
            </a:r>
            <a:r>
              <a:rPr lang="zh-CN" altLang="en-US" b="1" dirty="0" smtClean="0">
                <a:solidFill>
                  <a:srgbClr val="FF3300"/>
                </a:solidFill>
                <a:latin typeface="宋体" panose="02010600030101010101" pitchFamily="2" charset="-122"/>
              </a:rPr>
              <a:t>难点</a:t>
            </a:r>
            <a:r>
              <a:rPr lang="en-US" altLang="zh-CN" b="1" dirty="0" smtClean="0">
                <a:solidFill>
                  <a:srgbClr val="FF3300"/>
                </a:solidFill>
                <a:latin typeface="宋体" panose="02010600030101010101" pitchFamily="2" charset="-122"/>
              </a:rPr>
              <a:t>)</a:t>
            </a:r>
            <a:endParaRPr lang="en-US" altLang="zh-CN" sz="2400" b="1" dirty="0" smtClean="0">
              <a:solidFill>
                <a:srgbClr val="FF3300"/>
              </a:solidFill>
              <a:latin typeface="宋体" panose="02010600030101010101" pitchFamily="2" charset="-122"/>
            </a:endParaRPr>
          </a:p>
          <a:p>
            <a:pPr lvl="1" eaLnBrk="1" hangingPunct="1">
              <a:lnSpc>
                <a:spcPct val="140000"/>
              </a:lnSpc>
            </a:pPr>
            <a:r>
              <a:rPr lang="en-US" altLang="zh-CN" b="1" dirty="0" smtClean="0">
                <a:solidFill>
                  <a:schemeClr val="tx2"/>
                </a:solidFill>
                <a:latin typeface="宋体" panose="02010600030101010101" pitchFamily="2" charset="-122"/>
              </a:rPr>
              <a:t>SQL</a:t>
            </a:r>
            <a:r>
              <a:rPr lang="zh-CN" altLang="en-US" b="1" dirty="0" smtClean="0">
                <a:solidFill>
                  <a:schemeClr val="tx2"/>
                </a:solidFill>
                <a:latin typeface="宋体" panose="02010600030101010101" pitchFamily="2" charset="-122"/>
              </a:rPr>
              <a:t>语言中没有全称量词</a:t>
            </a:r>
            <a:r>
              <a:rPr lang="zh-CN" altLang="en-US" b="1" dirty="0" smtClean="0">
                <a:solidFill>
                  <a:schemeClr val="tx2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；</a:t>
            </a:r>
            <a:r>
              <a:rPr lang="zh-CN" altLang="en-US" b="1" dirty="0" smtClean="0">
                <a:solidFill>
                  <a:schemeClr val="tx2"/>
                </a:solidFill>
                <a:latin typeface="宋体" panose="02010600030101010101" pitchFamily="2" charset="-122"/>
              </a:rPr>
              <a:t> </a:t>
            </a:r>
          </a:p>
          <a:p>
            <a:pPr lvl="1" eaLnBrk="1" hangingPunct="1">
              <a:lnSpc>
                <a:spcPct val="140000"/>
              </a:lnSpc>
            </a:pPr>
            <a:r>
              <a:rPr lang="zh-CN" altLang="en-US" b="1" dirty="0" smtClean="0">
                <a:solidFill>
                  <a:schemeClr val="tx2"/>
                </a:solidFill>
                <a:latin typeface="宋体" panose="02010600030101010101" pitchFamily="2" charset="-122"/>
              </a:rPr>
              <a:t>可以把带有全称量词的谓词转换为等价的带有存在量词的谓词：</a:t>
            </a:r>
          </a:p>
          <a:p>
            <a:pPr eaLnBrk="1" hangingPunct="1">
              <a:lnSpc>
                <a:spcPct val="140000"/>
              </a:lnSpc>
              <a:buFontTx/>
              <a:buNone/>
            </a:pPr>
            <a:r>
              <a:rPr lang="zh-CN" altLang="en-US" b="1" dirty="0" smtClean="0">
                <a:solidFill>
                  <a:srgbClr val="0000FF"/>
                </a:solidFill>
                <a:latin typeface="宋体" panose="02010600030101010101" pitchFamily="2" charset="-122"/>
              </a:rPr>
              <a:t>        </a:t>
            </a:r>
            <a:r>
              <a:rPr lang="en-US" altLang="zh-CN" b="1" dirty="0" smtClean="0">
                <a:solidFill>
                  <a:srgbClr val="FF3300"/>
                </a:solidFill>
                <a:latin typeface="宋体" panose="02010600030101010101" pitchFamily="2" charset="-122"/>
              </a:rPr>
              <a:t>(</a:t>
            </a:r>
            <a:r>
              <a:rPr lang="en-US" altLang="zh-CN" b="1" dirty="0" smtClean="0">
                <a:solidFill>
                  <a:srgbClr val="FF3300"/>
                </a:solidFill>
                <a:sym typeface="Symbol" panose="05050102010706020507" pitchFamily="18" charset="2"/>
              </a:rPr>
              <a:t></a:t>
            </a:r>
            <a:r>
              <a:rPr lang="en-US" altLang="zh-CN" b="1" dirty="0" smtClean="0">
                <a:solidFill>
                  <a:srgbClr val="FF3300"/>
                </a:solidFill>
                <a:latin typeface="宋体" panose="02010600030101010101" pitchFamily="2" charset="-122"/>
              </a:rPr>
              <a:t>x)P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3117273" y="2969491"/>
            <a:ext cx="2830513" cy="77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20000"/>
              </a:spcBef>
              <a:buClr>
                <a:schemeClr val="accent1"/>
              </a:buClr>
            </a:pPr>
            <a:r>
              <a:rPr kumimoji="1" lang="en-US" altLang="zh-CN" sz="3200" b="1" dirty="0">
                <a:solidFill>
                  <a:srgbClr val="CC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≡</a:t>
            </a:r>
            <a:r>
              <a:rPr kumimoji="1" lang="en-US" altLang="zh-CN" sz="3200" b="1" dirty="0">
                <a:solidFill>
                  <a:srgbClr val="CC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1" lang="en-US" altLang="zh-CN" sz="3200" b="1" dirty="0">
                <a:solidFill>
                  <a:srgbClr val="CC3300"/>
                </a:solidFill>
                <a:latin typeface="Tahoma" panose="020B060403050404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kumimoji="1" lang="en-US" altLang="zh-CN" sz="3200" b="1" dirty="0">
                <a:solidFill>
                  <a:srgbClr val="CC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1" lang="en-US" altLang="zh-CN" sz="3200" b="1" dirty="0">
                <a:solidFill>
                  <a:srgbClr val="CC3300"/>
                </a:solidFill>
                <a:latin typeface="Tahoma" panose="020B060403050404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</a:t>
            </a:r>
            <a:r>
              <a:rPr kumimoji="1" lang="en-US" altLang="zh-CN" sz="3200" b="1" dirty="0">
                <a:solidFill>
                  <a:srgbClr val="CC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x(</a:t>
            </a:r>
            <a:r>
              <a:rPr kumimoji="1" lang="en-US" altLang="zh-CN" sz="3200" b="1" dirty="0">
                <a:solidFill>
                  <a:srgbClr val="CC3300"/>
                </a:solidFill>
                <a:latin typeface="Tahoma" panose="020B060403050404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kumimoji="1" lang="en-US" altLang="zh-CN" sz="3200" b="1" dirty="0">
                <a:solidFill>
                  <a:srgbClr val="CC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P))</a:t>
            </a:r>
          </a:p>
        </p:txBody>
      </p:sp>
    </p:spTree>
    <p:extLst>
      <p:ext uri="{BB962C8B-B14F-4D97-AF65-F5344CB8AC3E}">
        <p14:creationId xmlns:p14="http://schemas.microsoft.com/office/powerpoint/2010/main" val="164276635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0" y="-15479"/>
            <a:ext cx="12192000" cy="678867"/>
          </a:xfrm>
          <a:prstGeom prst="rect">
            <a:avLst/>
          </a:prstGeom>
          <a:solidFill>
            <a:srgbClr val="00589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1" lang="zh-CN" altLang="en-US" dirty="0">
              <a:solidFill>
                <a:srgbClr val="00589A"/>
              </a:solidFill>
            </a:endParaRPr>
          </a:p>
        </p:txBody>
      </p:sp>
      <p:sp>
        <p:nvSpPr>
          <p:cNvPr id="4" name="文本框 94"/>
          <p:cNvSpPr txBox="1">
            <a:spLocks noChangeArrowheads="1"/>
          </p:cNvSpPr>
          <p:nvPr/>
        </p:nvSpPr>
        <p:spPr bwMode="auto">
          <a:xfrm>
            <a:off x="245870" y="65515"/>
            <a:ext cx="5053997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数据定义语句</a:t>
            </a:r>
          </a:p>
        </p:txBody>
      </p:sp>
      <p:sp>
        <p:nvSpPr>
          <p:cNvPr id="12" name="文本框 94"/>
          <p:cNvSpPr txBox="1">
            <a:spLocks noChangeArrowheads="1"/>
          </p:cNvSpPr>
          <p:nvPr/>
        </p:nvSpPr>
        <p:spPr bwMode="auto">
          <a:xfrm>
            <a:off x="4737459" y="75566"/>
            <a:ext cx="7908779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补充  数据库的定义</a:t>
            </a:r>
          </a:p>
        </p:txBody>
      </p:sp>
      <p:cxnSp>
        <p:nvCxnSpPr>
          <p:cNvPr id="13" name="直接连接符 12"/>
          <p:cNvCxnSpPr/>
          <p:nvPr/>
        </p:nvCxnSpPr>
        <p:spPr>
          <a:xfrm rot="5400000">
            <a:off x="4077830" y="362976"/>
            <a:ext cx="351464" cy="260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800820" y="981075"/>
            <a:ext cx="83820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Clr>
                <a:srgbClr val="FFFF66"/>
              </a:buClr>
              <a:buFontTx/>
              <a:buNone/>
            </a:pPr>
            <a:r>
              <a:rPr lang="zh-CN" altLang="en-US" b="1" smtClean="0"/>
              <a:t>定义数据库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583332" y="1628775"/>
            <a:ext cx="8893175" cy="456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kumimoji="1" lang="en-US" altLang="zh-CN" sz="2800" b="1">
                <a:solidFill>
                  <a:srgbClr val="FFFF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    </a:t>
            </a:r>
            <a:r>
              <a:rPr kumimoji="1" lang="en-US" altLang="zh-CN" sz="2400" b="1">
                <a:solidFill>
                  <a:srgbClr val="CC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CREATE DATABASE &lt;</a:t>
            </a:r>
            <a:r>
              <a:rPr kumimoji="1" lang="zh-CN" altLang="en-US" sz="2400" b="1">
                <a:solidFill>
                  <a:srgbClr val="CC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数据库</a:t>
            </a:r>
            <a:r>
              <a:rPr kumimoji="1" lang="zh-CN" altLang="zh-CN" sz="2400" b="1">
                <a:solidFill>
                  <a:srgbClr val="CC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名&gt;</a:t>
            </a:r>
            <a:endParaRPr kumimoji="1" lang="en-US" altLang="zh-CN" sz="2400" b="1">
              <a:solidFill>
                <a:srgbClr val="CC33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kumimoji="1" lang="en-US" altLang="zh-CN" sz="2400" b="1">
                <a:solidFill>
                  <a:srgbClr val="CC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     [ ON  /  LOG ON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kumimoji="1" lang="en-US" altLang="zh-CN" sz="2400" b="1">
                <a:solidFill>
                  <a:srgbClr val="CC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        ( NAME=&lt;</a:t>
            </a:r>
            <a:r>
              <a:rPr kumimoji="1" lang="zh-CN" altLang="en-US" sz="2400" b="1">
                <a:solidFill>
                  <a:srgbClr val="CC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数据库</a:t>
            </a:r>
            <a:r>
              <a:rPr kumimoji="1" lang="en-US" altLang="zh-CN" sz="2400" b="1">
                <a:solidFill>
                  <a:srgbClr val="CC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/</a:t>
            </a:r>
            <a:r>
              <a:rPr kumimoji="1" lang="zh-CN" altLang="en-US" sz="2400" b="1">
                <a:solidFill>
                  <a:srgbClr val="CC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日志文件名</a:t>
            </a:r>
            <a:r>
              <a:rPr kumimoji="1" lang="en-US" altLang="zh-CN" sz="2400" b="1">
                <a:solidFill>
                  <a:srgbClr val="CC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&gt;</a:t>
            </a:r>
            <a:r>
              <a:rPr kumimoji="1" lang="zh-CN" altLang="en-US" sz="2400" b="1">
                <a:solidFill>
                  <a:srgbClr val="CC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，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kumimoji="1" lang="zh-CN" altLang="en-US" sz="2400" b="1">
                <a:solidFill>
                  <a:srgbClr val="CC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          </a:t>
            </a:r>
            <a:r>
              <a:rPr kumimoji="1" lang="en-US" altLang="zh-CN" sz="2400" b="1">
                <a:solidFill>
                  <a:srgbClr val="CC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FILENAME=&lt;</a:t>
            </a:r>
            <a:r>
              <a:rPr kumimoji="1" lang="zh-CN" altLang="en-US" sz="2400" b="1">
                <a:solidFill>
                  <a:srgbClr val="CC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数据库</a:t>
            </a:r>
            <a:r>
              <a:rPr kumimoji="1" lang="en-US" altLang="zh-CN" sz="2400" b="1">
                <a:solidFill>
                  <a:srgbClr val="CC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/</a:t>
            </a:r>
            <a:r>
              <a:rPr kumimoji="1" lang="zh-CN" altLang="en-US" sz="2400" b="1">
                <a:solidFill>
                  <a:srgbClr val="CC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日志文件的存储位置</a:t>
            </a:r>
            <a:r>
              <a:rPr kumimoji="1" lang="en-US" altLang="zh-CN" sz="2400" b="1">
                <a:solidFill>
                  <a:srgbClr val="CC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&gt;</a:t>
            </a:r>
            <a:r>
              <a:rPr kumimoji="1" lang="zh-CN" altLang="en-US" sz="2400" b="1">
                <a:solidFill>
                  <a:srgbClr val="CC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，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kumimoji="1" lang="zh-CN" altLang="en-US" sz="2400" b="1">
                <a:solidFill>
                  <a:srgbClr val="CC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          </a:t>
            </a:r>
            <a:r>
              <a:rPr kumimoji="1" lang="en-US" altLang="zh-CN" sz="2400" b="1">
                <a:solidFill>
                  <a:srgbClr val="CC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SIZE=&lt;</a:t>
            </a:r>
            <a:r>
              <a:rPr kumimoji="1" lang="zh-CN" altLang="en-US" sz="2400" b="1">
                <a:solidFill>
                  <a:srgbClr val="CC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数据库</a:t>
            </a:r>
            <a:r>
              <a:rPr kumimoji="1" lang="en-US" altLang="zh-CN" sz="2400" b="1">
                <a:solidFill>
                  <a:srgbClr val="CC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/</a:t>
            </a:r>
            <a:r>
              <a:rPr kumimoji="1" lang="zh-CN" altLang="en-US" sz="2400" b="1">
                <a:solidFill>
                  <a:srgbClr val="CC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日志文件的初始大小</a:t>
            </a:r>
            <a:r>
              <a:rPr kumimoji="1" lang="en-US" altLang="zh-CN" sz="2400" b="1">
                <a:solidFill>
                  <a:srgbClr val="CC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&gt;</a:t>
            </a:r>
            <a:r>
              <a:rPr kumimoji="1" lang="zh-CN" altLang="en-US" sz="2400" b="1">
                <a:solidFill>
                  <a:srgbClr val="CC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，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kumimoji="1" lang="zh-CN" altLang="en-US" sz="2400" b="1">
                <a:solidFill>
                  <a:srgbClr val="CC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          </a:t>
            </a:r>
            <a:r>
              <a:rPr kumimoji="1" lang="en-US" altLang="zh-CN" sz="2400" b="1">
                <a:solidFill>
                  <a:srgbClr val="CC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MAXSIZE=&lt;</a:t>
            </a:r>
            <a:r>
              <a:rPr kumimoji="1" lang="zh-CN" altLang="en-US" sz="2400" b="1">
                <a:solidFill>
                  <a:srgbClr val="CC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数据库</a:t>
            </a:r>
            <a:r>
              <a:rPr kumimoji="1" lang="en-US" altLang="zh-CN" sz="2400" b="1">
                <a:solidFill>
                  <a:srgbClr val="CC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/</a:t>
            </a:r>
            <a:r>
              <a:rPr kumimoji="1" lang="zh-CN" altLang="en-US" sz="2400" b="1">
                <a:solidFill>
                  <a:srgbClr val="CC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日志文件的最大值</a:t>
            </a:r>
            <a:r>
              <a:rPr kumimoji="1" lang="en-US" altLang="zh-CN" sz="2400" b="1">
                <a:solidFill>
                  <a:srgbClr val="CC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&gt;</a:t>
            </a:r>
            <a:r>
              <a:rPr kumimoji="1" lang="zh-CN" altLang="en-US" sz="2400" b="1">
                <a:solidFill>
                  <a:srgbClr val="CC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，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kumimoji="1" lang="zh-CN" altLang="en-US" sz="2400" b="1">
                <a:solidFill>
                  <a:srgbClr val="CC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          </a:t>
            </a:r>
            <a:r>
              <a:rPr kumimoji="1" lang="en-US" altLang="zh-CN" sz="2400" b="1">
                <a:solidFill>
                  <a:srgbClr val="CC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FILEGROWTH=&lt;</a:t>
            </a:r>
            <a:r>
              <a:rPr kumimoji="1" lang="zh-CN" altLang="en-US" sz="2400" b="1">
                <a:solidFill>
                  <a:srgbClr val="CC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文件递增值</a:t>
            </a:r>
            <a:r>
              <a:rPr kumimoji="1" lang="en-US" altLang="zh-CN" sz="2400" b="1">
                <a:solidFill>
                  <a:srgbClr val="CC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&gt;    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kumimoji="1" lang="en-US" altLang="zh-CN" sz="2400" b="1">
                <a:solidFill>
                  <a:srgbClr val="CC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         )  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kumimoji="1" lang="en-US" altLang="zh-CN" sz="2400" b="1">
                <a:solidFill>
                  <a:srgbClr val="CC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     ]  </a:t>
            </a:r>
          </a:p>
        </p:txBody>
      </p:sp>
    </p:spTree>
    <p:extLst>
      <p:ext uri="{BB962C8B-B14F-4D97-AF65-F5344CB8AC3E}">
        <p14:creationId xmlns:p14="http://schemas.microsoft.com/office/powerpoint/2010/main" val="22446859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0" y="-15479"/>
            <a:ext cx="12192000" cy="678867"/>
          </a:xfrm>
          <a:prstGeom prst="rect">
            <a:avLst/>
          </a:prstGeom>
          <a:solidFill>
            <a:srgbClr val="00589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1" lang="zh-CN" altLang="en-US" dirty="0">
              <a:solidFill>
                <a:srgbClr val="00589A"/>
              </a:solidFill>
            </a:endParaRPr>
          </a:p>
        </p:txBody>
      </p:sp>
      <p:sp>
        <p:nvSpPr>
          <p:cNvPr id="4" name="文本框 94"/>
          <p:cNvSpPr txBox="1">
            <a:spLocks noChangeArrowheads="1"/>
          </p:cNvSpPr>
          <p:nvPr/>
        </p:nvSpPr>
        <p:spPr bwMode="auto">
          <a:xfrm>
            <a:off x="245870" y="65515"/>
            <a:ext cx="5053997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3.3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数据查询</a:t>
            </a:r>
          </a:p>
        </p:txBody>
      </p:sp>
      <p:sp>
        <p:nvSpPr>
          <p:cNvPr id="5" name="文本框 94"/>
          <p:cNvSpPr txBox="1">
            <a:spLocks noChangeArrowheads="1"/>
          </p:cNvSpPr>
          <p:nvPr/>
        </p:nvSpPr>
        <p:spPr bwMode="auto">
          <a:xfrm>
            <a:off x="4737459" y="75566"/>
            <a:ext cx="7908779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3.3.3 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嵌套查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询</a:t>
            </a:r>
          </a:p>
        </p:txBody>
      </p:sp>
      <p:cxnSp>
        <p:nvCxnSpPr>
          <p:cNvPr id="6" name="直接连接符 5"/>
          <p:cNvCxnSpPr/>
          <p:nvPr/>
        </p:nvCxnSpPr>
        <p:spPr>
          <a:xfrm rot="5400000">
            <a:off x="4077830" y="362976"/>
            <a:ext cx="351464" cy="260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179387" y="981075"/>
            <a:ext cx="11319885" cy="1008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【</a:t>
            </a:r>
            <a:r>
              <a:rPr lang="zh-CN" altLang="en-US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3.51】</a:t>
            </a:r>
            <a:r>
              <a:rPr lang="zh-CN" altLang="en-US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查询被所有的抢修工程项目都使用了的物资编号及物资名称、规格。</a:t>
            </a:r>
            <a:endParaRPr lang="zh-CN" altLang="en-US" b="1" dirty="0" smtClean="0">
              <a:solidFill>
                <a:schemeClr val="tx2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4932363" y="2276475"/>
            <a:ext cx="497825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</a:pPr>
            <a:r>
              <a:rPr kumimoji="1" lang="zh-CN" altLang="en-US" sz="2800" b="1" dirty="0">
                <a:latin typeface="Tahoma" panose="020B0604030504040204" pitchFamily="34" charset="0"/>
              </a:rPr>
              <a:t>分析：</a:t>
            </a:r>
            <a:r>
              <a:rPr lang="zh-CN" altLang="en-US" sz="2800" b="1" dirty="0"/>
              <a:t>查询这样的物资，没有一个抢修工程没有使用过它。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395288" y="1989138"/>
            <a:ext cx="7921625" cy="4681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zh-CN" sz="2400" b="1">
                <a:solidFill>
                  <a:srgbClr val="FF3300"/>
                </a:solidFill>
                <a:ea typeface="宋体" panose="02010600030101010101" pitchFamily="2" charset="-122"/>
              </a:rPr>
              <a:t>SELECT mat_name, speci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zh-CN" sz="2400" b="1">
                <a:solidFill>
                  <a:srgbClr val="FF3300"/>
                </a:solidFill>
                <a:ea typeface="宋体" panose="02010600030101010101" pitchFamily="2" charset="-122"/>
              </a:rPr>
              <a:t>FROM stock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zh-CN" sz="2400" b="1">
                <a:solidFill>
                  <a:srgbClr val="FF3300"/>
                </a:solidFill>
                <a:ea typeface="宋体" panose="02010600030101010101" pitchFamily="2" charset="-122"/>
              </a:rPr>
              <a:t>WHERE NOT EXISTS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zh-CN" sz="2400" b="1">
                <a:solidFill>
                  <a:srgbClr val="FF3300"/>
                </a:solidFill>
                <a:ea typeface="宋体" panose="02010600030101010101" pitchFamily="2" charset="-122"/>
              </a:rPr>
              <a:t>  (  SELECT *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zh-CN" sz="2400" b="1">
                <a:solidFill>
                  <a:srgbClr val="FF3300"/>
                </a:solidFill>
                <a:ea typeface="宋体" panose="02010600030101010101" pitchFamily="2" charset="-122"/>
              </a:rPr>
              <a:t>     FROM salvaging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zh-CN" sz="2400" b="1">
                <a:solidFill>
                  <a:srgbClr val="FF3300"/>
                </a:solidFill>
                <a:ea typeface="宋体" panose="02010600030101010101" pitchFamily="2" charset="-122"/>
              </a:rPr>
              <a:t>     WHERE NOT EXISTS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zh-CN" sz="2400" b="1">
                <a:solidFill>
                  <a:srgbClr val="FF3300"/>
                </a:solidFill>
                <a:ea typeface="宋体" panose="02010600030101010101" pitchFamily="2" charset="-122"/>
              </a:rPr>
              <a:t>         (  SELECT *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zh-CN" sz="2400" b="1">
                <a:solidFill>
                  <a:srgbClr val="FF3300"/>
                </a:solidFill>
                <a:ea typeface="宋体" panose="02010600030101010101" pitchFamily="2" charset="-122"/>
              </a:rPr>
              <a:t>            FROM out_stock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zh-CN" sz="2400" b="1">
                <a:solidFill>
                  <a:srgbClr val="FF3300"/>
                </a:solidFill>
                <a:ea typeface="宋体" panose="02010600030101010101" pitchFamily="2" charset="-122"/>
              </a:rPr>
              <a:t>            WHERE  mat_num= stock. mat_num  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zh-CN" sz="2400" b="1">
                <a:solidFill>
                  <a:srgbClr val="FF3300"/>
                </a:solidFill>
                <a:ea typeface="宋体" panose="02010600030101010101" pitchFamily="2" charset="-122"/>
              </a:rPr>
              <a:t>                 AND   prj_num = salvaging. prj_num));</a:t>
            </a:r>
          </a:p>
        </p:txBody>
      </p:sp>
    </p:spTree>
    <p:extLst>
      <p:ext uri="{BB962C8B-B14F-4D97-AF65-F5344CB8AC3E}">
        <p14:creationId xmlns:p14="http://schemas.microsoft.com/office/powerpoint/2010/main" val="349523870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/>
      <p:bldP spid="9" grpId="0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0" y="-15479"/>
            <a:ext cx="12192000" cy="678867"/>
          </a:xfrm>
          <a:prstGeom prst="rect">
            <a:avLst/>
          </a:prstGeom>
          <a:solidFill>
            <a:srgbClr val="00589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1" lang="zh-CN" altLang="en-US" dirty="0">
              <a:solidFill>
                <a:srgbClr val="00589A"/>
              </a:solidFill>
            </a:endParaRPr>
          </a:p>
        </p:txBody>
      </p:sp>
      <p:sp>
        <p:nvSpPr>
          <p:cNvPr id="4" name="文本框 94"/>
          <p:cNvSpPr txBox="1">
            <a:spLocks noChangeArrowheads="1"/>
          </p:cNvSpPr>
          <p:nvPr/>
        </p:nvSpPr>
        <p:spPr bwMode="auto">
          <a:xfrm>
            <a:off x="245870" y="65515"/>
            <a:ext cx="5053997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3.3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数据查询</a:t>
            </a:r>
          </a:p>
        </p:txBody>
      </p:sp>
      <p:sp>
        <p:nvSpPr>
          <p:cNvPr id="5" name="文本框 94"/>
          <p:cNvSpPr txBox="1">
            <a:spLocks noChangeArrowheads="1"/>
          </p:cNvSpPr>
          <p:nvPr/>
        </p:nvSpPr>
        <p:spPr bwMode="auto">
          <a:xfrm>
            <a:off x="4737459" y="75566"/>
            <a:ext cx="7908779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3.3.3 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嵌套查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询</a:t>
            </a:r>
          </a:p>
        </p:txBody>
      </p:sp>
      <p:cxnSp>
        <p:nvCxnSpPr>
          <p:cNvPr id="6" name="直接连接符 5"/>
          <p:cNvCxnSpPr/>
          <p:nvPr/>
        </p:nvCxnSpPr>
        <p:spPr>
          <a:xfrm rot="5400000">
            <a:off x="4077830" y="362976"/>
            <a:ext cx="351464" cy="260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542636" y="1057563"/>
            <a:ext cx="8229600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400" b="1" dirty="0" smtClean="0">
                <a:solidFill>
                  <a:schemeClr val="tx2"/>
                </a:solidFill>
              </a:rPr>
              <a:t>用</a:t>
            </a:r>
            <a:r>
              <a:rPr lang="en-US" altLang="zh-CN" sz="2400" b="1" dirty="0" smtClean="0">
                <a:solidFill>
                  <a:schemeClr val="tx2"/>
                </a:solidFill>
              </a:rPr>
              <a:t>EXISTS/NOT EXISTS</a:t>
            </a:r>
            <a:r>
              <a:rPr lang="zh-CN" altLang="en-US" sz="2400" b="1" dirty="0" smtClean="0">
                <a:solidFill>
                  <a:schemeClr val="tx2"/>
                </a:solidFill>
              </a:rPr>
              <a:t>实现逻辑蕴涵</a:t>
            </a:r>
            <a:r>
              <a:rPr lang="en-US" altLang="zh-CN" sz="2400" b="1" dirty="0" smtClean="0">
                <a:solidFill>
                  <a:srgbClr val="FF3300"/>
                </a:solidFill>
              </a:rPr>
              <a:t>(</a:t>
            </a:r>
            <a:r>
              <a:rPr lang="zh-CN" altLang="en-US" sz="2400" b="1" dirty="0" smtClean="0">
                <a:solidFill>
                  <a:srgbClr val="FF3300"/>
                </a:solidFill>
              </a:rPr>
              <a:t>难点，了解</a:t>
            </a:r>
            <a:r>
              <a:rPr lang="en-US" altLang="zh-CN" sz="2400" b="1" dirty="0" smtClean="0">
                <a:solidFill>
                  <a:srgbClr val="FF3300"/>
                </a:solidFill>
              </a:rPr>
              <a:t>)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zh-CN" b="1" dirty="0" smtClean="0">
                <a:solidFill>
                  <a:schemeClr val="tx2"/>
                </a:solidFill>
              </a:rPr>
              <a:t>SQL</a:t>
            </a:r>
            <a:r>
              <a:rPr lang="zh-CN" altLang="en-US" b="1" dirty="0" smtClean="0">
                <a:solidFill>
                  <a:schemeClr val="tx2"/>
                </a:solidFill>
              </a:rPr>
              <a:t>语言中没有逻辑蕴涵运算；</a:t>
            </a:r>
          </a:p>
          <a:p>
            <a:pPr lvl="1" eaLnBrk="1" hangingPunct="1">
              <a:lnSpc>
                <a:spcPct val="130000"/>
              </a:lnSpc>
            </a:pPr>
            <a:r>
              <a:rPr lang="zh-CN" altLang="en-US" b="1" dirty="0" smtClean="0">
                <a:solidFill>
                  <a:schemeClr val="tx2"/>
                </a:solidFill>
              </a:rPr>
              <a:t>可以利用谓词演算将逻辑蕴涵谓词等价转换为：</a:t>
            </a: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zh-CN" altLang="en-US" b="1" dirty="0" smtClean="0">
                <a:solidFill>
                  <a:schemeClr val="tx2"/>
                </a:solidFill>
              </a:rPr>
              <a:t>                   </a:t>
            </a:r>
            <a:r>
              <a:rPr lang="en-US" altLang="zh-CN" b="1" dirty="0" smtClean="0">
                <a:solidFill>
                  <a:srgbClr val="FF3300"/>
                </a:solidFill>
              </a:rPr>
              <a:t>p </a:t>
            </a:r>
            <a:r>
              <a:rPr lang="en-US" altLang="zh-CN" b="1" dirty="0" smtClean="0">
                <a:solidFill>
                  <a:srgbClr val="FF3300"/>
                </a:solidFill>
                <a:sym typeface="Symbol" panose="05050102010706020507" pitchFamily="18" charset="2"/>
              </a:rPr>
              <a:t></a:t>
            </a:r>
            <a:r>
              <a:rPr lang="en-US" altLang="zh-CN" b="1" dirty="0" smtClean="0">
                <a:solidFill>
                  <a:srgbClr val="FF3300"/>
                </a:solidFill>
              </a:rPr>
              <a:t> q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3059545" y="2695863"/>
            <a:ext cx="20399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sz="3200" b="1" dirty="0">
                <a:solidFill>
                  <a:srgbClr val="CC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≡ </a:t>
            </a:r>
            <a:r>
              <a:rPr kumimoji="1" lang="en-US" altLang="zh-CN" sz="3200" b="1" dirty="0">
                <a:solidFill>
                  <a:srgbClr val="CC3300"/>
                </a:solidFill>
                <a:latin typeface="Tahoma" panose="020B060403050404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kumimoji="1" lang="en-US" altLang="zh-CN" sz="3200" b="1" dirty="0">
                <a:solidFill>
                  <a:srgbClr val="CC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</a:t>
            </a:r>
            <a:r>
              <a:rPr kumimoji="1" lang="en-US" altLang="zh-CN" sz="3200" b="1" dirty="0" err="1">
                <a:solidFill>
                  <a:srgbClr val="CC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p∨q</a:t>
            </a:r>
            <a:endParaRPr kumimoji="1" lang="en-US" altLang="zh-CN" sz="3200" b="1" dirty="0">
              <a:solidFill>
                <a:srgbClr val="CC33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8637126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0" y="-15479"/>
            <a:ext cx="12192000" cy="678867"/>
          </a:xfrm>
          <a:prstGeom prst="rect">
            <a:avLst/>
          </a:prstGeom>
          <a:solidFill>
            <a:srgbClr val="00589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1" lang="zh-CN" altLang="en-US" dirty="0">
              <a:solidFill>
                <a:srgbClr val="00589A"/>
              </a:solidFill>
            </a:endParaRPr>
          </a:p>
        </p:txBody>
      </p:sp>
      <p:sp>
        <p:nvSpPr>
          <p:cNvPr id="4" name="文本框 94"/>
          <p:cNvSpPr txBox="1">
            <a:spLocks noChangeArrowheads="1"/>
          </p:cNvSpPr>
          <p:nvPr/>
        </p:nvSpPr>
        <p:spPr bwMode="auto">
          <a:xfrm>
            <a:off x="245870" y="65515"/>
            <a:ext cx="5053997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3.3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数据查询</a:t>
            </a:r>
          </a:p>
        </p:txBody>
      </p:sp>
      <p:sp>
        <p:nvSpPr>
          <p:cNvPr id="5" name="文本框 94"/>
          <p:cNvSpPr txBox="1">
            <a:spLocks noChangeArrowheads="1"/>
          </p:cNvSpPr>
          <p:nvPr/>
        </p:nvSpPr>
        <p:spPr bwMode="auto">
          <a:xfrm>
            <a:off x="4737459" y="75566"/>
            <a:ext cx="7908779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3.3.3 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嵌套查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询</a:t>
            </a:r>
          </a:p>
        </p:txBody>
      </p:sp>
      <p:cxnSp>
        <p:nvCxnSpPr>
          <p:cNvPr id="6" name="直接连接符 5"/>
          <p:cNvCxnSpPr/>
          <p:nvPr/>
        </p:nvCxnSpPr>
        <p:spPr>
          <a:xfrm rot="5400000">
            <a:off x="4077830" y="362976"/>
            <a:ext cx="351464" cy="260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250824" y="1052513"/>
            <a:ext cx="11322339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</a:rPr>
              <a:t>【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</a:rPr>
              <a:t>例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</a:rPr>
              <a:t>3.52】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</a:rPr>
              <a:t>查询所用物资包含抢修工程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</a:rPr>
              <a:t>20100016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</a:rPr>
              <a:t>所用物资的抢修工程号。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539750" y="2060575"/>
            <a:ext cx="11107305" cy="3859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kumimoji="1" lang="zh-CN" altLang="en-US" sz="2400" b="1" dirty="0">
                <a:solidFill>
                  <a:schemeClr val="tx2"/>
                </a:solidFill>
                <a:latin typeface="楷体_GB2312" pitchFamily="49" charset="-122"/>
              </a:rPr>
              <a:t>解题思路：</a:t>
            </a:r>
          </a:p>
          <a:p>
            <a:pPr eaLnBrk="1" hangingPunct="1">
              <a:lnSpc>
                <a:spcPct val="110000"/>
              </a:lnSpc>
              <a:spcBef>
                <a:spcPct val="50000"/>
              </a:spcBef>
              <a:buClr>
                <a:srgbClr val="FF0000"/>
              </a:buClr>
              <a:buSzPct val="50000"/>
              <a:buFont typeface="宋体" panose="02010600030101010101" pitchFamily="2" charset="-122"/>
              <a:buChar char="●"/>
            </a:pPr>
            <a:r>
              <a:rPr kumimoji="1" lang="zh-CN" altLang="en-US" sz="2400" b="1" dirty="0">
                <a:solidFill>
                  <a:schemeClr val="tx2"/>
                </a:solidFill>
                <a:latin typeface="楷体_GB2312" pitchFamily="49" charset="-122"/>
              </a:rPr>
              <a:t> 用逻辑蕴涵表达：</a:t>
            </a:r>
            <a:r>
              <a:rPr lang="zh-CN" altLang="en-US" sz="2400" b="1" dirty="0">
                <a:solidFill>
                  <a:schemeClr val="tx2"/>
                </a:solidFill>
              </a:rPr>
              <a:t>查询抢修工程号为</a:t>
            </a:r>
            <a:r>
              <a:rPr lang="en-US" altLang="zh-CN" sz="2400" b="1" dirty="0">
                <a:solidFill>
                  <a:schemeClr val="tx2"/>
                </a:solidFill>
              </a:rPr>
              <a:t>x</a:t>
            </a:r>
            <a:r>
              <a:rPr lang="zh-CN" altLang="en-US" sz="2400" b="1" dirty="0">
                <a:solidFill>
                  <a:schemeClr val="tx2"/>
                </a:solidFill>
              </a:rPr>
              <a:t>的工程，对所有的物资</a:t>
            </a:r>
            <a:r>
              <a:rPr lang="en-US" altLang="zh-CN" sz="2400" b="1" dirty="0">
                <a:solidFill>
                  <a:schemeClr val="tx2"/>
                </a:solidFill>
              </a:rPr>
              <a:t>y</a:t>
            </a:r>
            <a:r>
              <a:rPr lang="zh-CN" altLang="en-US" sz="2400" b="1" dirty="0">
                <a:solidFill>
                  <a:schemeClr val="tx2"/>
                </a:solidFill>
              </a:rPr>
              <a:t>，只要</a:t>
            </a:r>
            <a:r>
              <a:rPr lang="en-US" altLang="zh-CN" sz="2400" b="1" dirty="0">
                <a:solidFill>
                  <a:schemeClr val="tx2"/>
                </a:solidFill>
              </a:rPr>
              <a:t>20100016</a:t>
            </a:r>
            <a:r>
              <a:rPr lang="zh-CN" altLang="en-US" sz="2400" b="1" dirty="0">
                <a:solidFill>
                  <a:schemeClr val="tx2"/>
                </a:solidFill>
              </a:rPr>
              <a:t>号工程项目使用了物资</a:t>
            </a:r>
            <a:r>
              <a:rPr lang="en-US" altLang="zh-CN" sz="2400" b="1" dirty="0">
                <a:solidFill>
                  <a:schemeClr val="tx2"/>
                </a:solidFill>
              </a:rPr>
              <a:t>y</a:t>
            </a:r>
            <a:r>
              <a:rPr lang="zh-CN" altLang="en-US" sz="2400" b="1" dirty="0">
                <a:solidFill>
                  <a:schemeClr val="tx2"/>
                </a:solidFill>
              </a:rPr>
              <a:t>，则</a:t>
            </a:r>
            <a:r>
              <a:rPr lang="en-US" altLang="zh-CN" sz="2400" b="1" dirty="0">
                <a:solidFill>
                  <a:schemeClr val="tx2"/>
                </a:solidFill>
              </a:rPr>
              <a:t>x</a:t>
            </a:r>
            <a:r>
              <a:rPr lang="zh-CN" altLang="en-US" sz="2400" b="1" dirty="0">
                <a:solidFill>
                  <a:schemeClr val="tx2"/>
                </a:solidFill>
              </a:rPr>
              <a:t>也使用了</a:t>
            </a:r>
            <a:r>
              <a:rPr lang="en-US" altLang="zh-CN" sz="2400" b="1" dirty="0">
                <a:solidFill>
                  <a:schemeClr val="tx2"/>
                </a:solidFill>
              </a:rPr>
              <a:t>y</a:t>
            </a:r>
            <a:r>
              <a:rPr kumimoji="1" lang="zh-CN" altLang="en-US" sz="2400" b="1" dirty="0">
                <a:solidFill>
                  <a:schemeClr val="tx2"/>
                </a:solidFill>
                <a:latin typeface="楷体_GB2312" pitchFamily="49" charset="-122"/>
              </a:rPr>
              <a:t>。</a:t>
            </a:r>
          </a:p>
          <a:p>
            <a:pPr eaLnBrk="1" hangingPunct="1">
              <a:lnSpc>
                <a:spcPct val="110000"/>
              </a:lnSpc>
              <a:spcBef>
                <a:spcPct val="50000"/>
              </a:spcBef>
              <a:buClr>
                <a:srgbClr val="FF0000"/>
              </a:buClr>
              <a:buSzPct val="50000"/>
              <a:buFont typeface="宋体" panose="02010600030101010101" pitchFamily="2" charset="-122"/>
              <a:buChar char="●"/>
            </a:pPr>
            <a:r>
              <a:rPr kumimoji="1" lang="zh-CN" altLang="en-US" sz="2400" b="1" dirty="0">
                <a:solidFill>
                  <a:schemeClr val="tx2"/>
                </a:solidFill>
                <a:latin typeface="楷体_GB2312" pitchFamily="49" charset="-122"/>
              </a:rPr>
              <a:t> 形式化表示：</a:t>
            </a:r>
          </a:p>
          <a:p>
            <a:pPr eaLnBrk="1" hangingPunct="1">
              <a:lnSpc>
                <a:spcPct val="11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kumimoji="1" lang="zh-CN" altLang="en-US" sz="2400" b="1" dirty="0">
                <a:solidFill>
                  <a:schemeClr val="tx2"/>
                </a:solidFill>
                <a:latin typeface="楷体_GB2312" pitchFamily="49" charset="-122"/>
              </a:rPr>
              <a:t>	用</a:t>
            </a:r>
            <a:r>
              <a:rPr kumimoji="1" lang="en-US" altLang="zh-CN" sz="2400" b="1" dirty="0">
                <a:solidFill>
                  <a:schemeClr val="tx2"/>
                </a:solidFill>
                <a:latin typeface="楷体_GB2312" pitchFamily="49" charset="-122"/>
              </a:rPr>
              <a:t>p</a:t>
            </a:r>
            <a:r>
              <a:rPr kumimoji="1" lang="zh-CN" altLang="en-US" sz="2400" b="1" dirty="0">
                <a:solidFill>
                  <a:schemeClr val="tx2"/>
                </a:solidFill>
                <a:latin typeface="楷体_GB2312" pitchFamily="49" charset="-122"/>
              </a:rPr>
              <a:t>表示谓词 </a:t>
            </a:r>
            <a:r>
              <a:rPr kumimoji="1"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“</a:t>
            </a:r>
            <a:r>
              <a:rPr lang="zh-CN" altLang="en-US" sz="2400" b="1" dirty="0">
                <a:solidFill>
                  <a:schemeClr val="tx2"/>
                </a:solidFill>
              </a:rPr>
              <a:t>抢修工程</a:t>
            </a:r>
            <a:r>
              <a:rPr lang="en-US" altLang="zh-CN" sz="2400" b="1" dirty="0">
                <a:solidFill>
                  <a:schemeClr val="tx2"/>
                </a:solidFill>
              </a:rPr>
              <a:t>20100016</a:t>
            </a:r>
            <a:r>
              <a:rPr lang="zh-CN" altLang="en-US" sz="2400" b="1" dirty="0">
                <a:solidFill>
                  <a:schemeClr val="tx2"/>
                </a:solidFill>
              </a:rPr>
              <a:t>使用了物资</a:t>
            </a:r>
            <a:r>
              <a:rPr lang="en-US" altLang="zh-CN" sz="2400" b="1" dirty="0">
                <a:solidFill>
                  <a:schemeClr val="tx2"/>
                </a:solidFill>
              </a:rPr>
              <a:t>y</a:t>
            </a:r>
            <a:r>
              <a:rPr kumimoji="1"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”</a:t>
            </a:r>
            <a:endParaRPr kumimoji="1" lang="en-US" altLang="zh-CN" sz="2400" b="1" dirty="0">
              <a:solidFill>
                <a:schemeClr val="tx2"/>
              </a:solidFill>
              <a:latin typeface="楷体_GB2312" pitchFamily="49" charset="-122"/>
            </a:endParaRPr>
          </a:p>
          <a:p>
            <a:pPr eaLnBrk="1" hangingPunct="1">
              <a:lnSpc>
                <a:spcPct val="11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kumimoji="1" lang="en-US" altLang="zh-CN" sz="2400" b="1" dirty="0">
                <a:solidFill>
                  <a:schemeClr val="tx2"/>
                </a:solidFill>
                <a:latin typeface="楷体_GB2312" pitchFamily="49" charset="-122"/>
              </a:rPr>
              <a:t>	</a:t>
            </a:r>
            <a:r>
              <a:rPr kumimoji="1" lang="zh-CN" altLang="en-US" sz="2400" b="1" dirty="0">
                <a:solidFill>
                  <a:schemeClr val="tx2"/>
                </a:solidFill>
                <a:latin typeface="楷体_GB2312" pitchFamily="49" charset="-122"/>
              </a:rPr>
              <a:t>用</a:t>
            </a:r>
            <a:r>
              <a:rPr kumimoji="1" lang="en-US" altLang="zh-CN" sz="2400" b="1" dirty="0">
                <a:solidFill>
                  <a:schemeClr val="tx2"/>
                </a:solidFill>
                <a:latin typeface="楷体_GB2312" pitchFamily="49" charset="-122"/>
              </a:rPr>
              <a:t>q</a:t>
            </a:r>
            <a:r>
              <a:rPr kumimoji="1" lang="zh-CN" altLang="en-US" sz="2400" b="1" dirty="0">
                <a:solidFill>
                  <a:schemeClr val="tx2"/>
                </a:solidFill>
                <a:latin typeface="楷体_GB2312" pitchFamily="49" charset="-122"/>
              </a:rPr>
              <a:t>表示谓词 </a:t>
            </a:r>
            <a:r>
              <a:rPr kumimoji="1"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“</a:t>
            </a:r>
            <a:r>
              <a:rPr lang="zh-CN" altLang="en-US" sz="2400" b="1" dirty="0">
                <a:solidFill>
                  <a:schemeClr val="tx2"/>
                </a:solidFill>
              </a:rPr>
              <a:t>抢修工程</a:t>
            </a:r>
            <a:r>
              <a:rPr lang="en-US" altLang="zh-CN" sz="2400" b="1" dirty="0">
                <a:solidFill>
                  <a:schemeClr val="tx2"/>
                </a:solidFill>
              </a:rPr>
              <a:t>x</a:t>
            </a:r>
            <a:r>
              <a:rPr lang="zh-CN" altLang="en-US" sz="2400" b="1" dirty="0">
                <a:solidFill>
                  <a:schemeClr val="tx2"/>
                </a:solidFill>
              </a:rPr>
              <a:t>使用了物资</a:t>
            </a:r>
            <a:r>
              <a:rPr lang="en-US" altLang="zh-CN" sz="2400" b="1" dirty="0">
                <a:solidFill>
                  <a:schemeClr val="tx2"/>
                </a:solidFill>
              </a:rPr>
              <a:t>y</a:t>
            </a:r>
            <a:r>
              <a:rPr kumimoji="1"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”</a:t>
            </a:r>
            <a:endParaRPr kumimoji="1" lang="en-US" altLang="zh-CN" sz="2400" b="1" dirty="0">
              <a:solidFill>
                <a:schemeClr val="tx2"/>
              </a:solidFill>
              <a:latin typeface="楷体_GB2312" pitchFamily="49" charset="-122"/>
            </a:endParaRPr>
          </a:p>
          <a:p>
            <a:pPr eaLnBrk="1" hangingPunct="1">
              <a:lnSpc>
                <a:spcPct val="11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kumimoji="1" lang="en-US" altLang="zh-CN" sz="2400" b="1" dirty="0">
                <a:solidFill>
                  <a:schemeClr val="tx2"/>
                </a:solidFill>
                <a:latin typeface="楷体_GB2312" pitchFamily="49" charset="-122"/>
              </a:rPr>
              <a:t>  </a:t>
            </a:r>
            <a:r>
              <a:rPr kumimoji="1" lang="zh-CN" altLang="en-US" sz="2400" b="1" dirty="0">
                <a:solidFill>
                  <a:schemeClr val="tx2"/>
                </a:solidFill>
                <a:latin typeface="楷体_GB2312" pitchFamily="49" charset="-122"/>
              </a:rPr>
              <a:t>则上述查询为</a:t>
            </a:r>
            <a:r>
              <a:rPr kumimoji="1" lang="en-US" altLang="zh-CN" sz="2400" b="1" dirty="0">
                <a:solidFill>
                  <a:schemeClr val="tx2"/>
                </a:solidFill>
                <a:latin typeface="楷体_GB2312" pitchFamily="49" charset="-122"/>
              </a:rPr>
              <a:t>: </a:t>
            </a:r>
            <a:r>
              <a:rPr kumimoji="1" lang="en-US" altLang="zh-CN" sz="2400" b="1" dirty="0">
                <a:solidFill>
                  <a:srgbClr val="FF3300"/>
                </a:solidFill>
                <a:latin typeface="楷体_GB2312" pitchFamily="49" charset="-122"/>
              </a:rPr>
              <a:t>(</a:t>
            </a:r>
            <a:r>
              <a:rPr kumimoji="1" lang="en-US" altLang="zh-CN" sz="2400" b="1" dirty="0">
                <a:solidFill>
                  <a:srgbClr val="FF3300"/>
                </a:solidFill>
                <a:latin typeface="楷体_GB2312" pitchFamily="49" charset="-122"/>
                <a:sym typeface="Symbol" panose="05050102010706020507" pitchFamily="18" charset="2"/>
              </a:rPr>
              <a:t></a:t>
            </a:r>
            <a:r>
              <a:rPr kumimoji="1" lang="en-US" altLang="zh-CN" sz="2400" b="1" dirty="0">
                <a:solidFill>
                  <a:srgbClr val="FF3300"/>
                </a:solidFill>
                <a:latin typeface="楷体_GB2312" pitchFamily="49" charset="-122"/>
              </a:rPr>
              <a:t>y) (p </a:t>
            </a:r>
            <a:r>
              <a:rPr kumimoji="1" lang="en-US" altLang="zh-CN" sz="2400" b="1" dirty="0">
                <a:solidFill>
                  <a:srgbClr val="FF3300"/>
                </a:solidFill>
                <a:latin typeface="楷体_GB2312" pitchFamily="49" charset="-122"/>
                <a:sym typeface="Symbol" panose="05050102010706020507" pitchFamily="18" charset="2"/>
              </a:rPr>
              <a:t></a:t>
            </a:r>
            <a:r>
              <a:rPr kumimoji="1" lang="en-US" altLang="zh-CN" sz="2400" b="1" dirty="0">
                <a:solidFill>
                  <a:srgbClr val="FF3300"/>
                </a:solidFill>
                <a:latin typeface="楷体_GB2312" pitchFamily="49" charset="-122"/>
              </a:rPr>
              <a:t> q)</a:t>
            </a:r>
          </a:p>
        </p:txBody>
      </p:sp>
    </p:spTree>
    <p:extLst>
      <p:ext uri="{BB962C8B-B14F-4D97-AF65-F5344CB8AC3E}">
        <p14:creationId xmlns:p14="http://schemas.microsoft.com/office/powerpoint/2010/main" val="291275934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utoUpdateAnimBg="0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0" y="-15479"/>
            <a:ext cx="12192000" cy="678867"/>
          </a:xfrm>
          <a:prstGeom prst="rect">
            <a:avLst/>
          </a:prstGeom>
          <a:solidFill>
            <a:srgbClr val="00589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1" lang="zh-CN" altLang="en-US" dirty="0">
              <a:solidFill>
                <a:srgbClr val="00589A"/>
              </a:solidFill>
            </a:endParaRPr>
          </a:p>
        </p:txBody>
      </p:sp>
      <p:sp>
        <p:nvSpPr>
          <p:cNvPr id="4" name="文本框 94"/>
          <p:cNvSpPr txBox="1">
            <a:spLocks noChangeArrowheads="1"/>
          </p:cNvSpPr>
          <p:nvPr/>
        </p:nvSpPr>
        <p:spPr bwMode="auto">
          <a:xfrm>
            <a:off x="245870" y="65515"/>
            <a:ext cx="5053997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3.3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数据查询</a:t>
            </a:r>
          </a:p>
        </p:txBody>
      </p:sp>
      <p:sp>
        <p:nvSpPr>
          <p:cNvPr id="5" name="文本框 94"/>
          <p:cNvSpPr txBox="1">
            <a:spLocks noChangeArrowheads="1"/>
          </p:cNvSpPr>
          <p:nvPr/>
        </p:nvSpPr>
        <p:spPr bwMode="auto">
          <a:xfrm>
            <a:off x="4737459" y="75566"/>
            <a:ext cx="7908779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3.3.3 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嵌套查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询</a:t>
            </a:r>
          </a:p>
        </p:txBody>
      </p:sp>
      <p:cxnSp>
        <p:nvCxnSpPr>
          <p:cNvPr id="6" name="直接连接符 5"/>
          <p:cNvCxnSpPr/>
          <p:nvPr/>
        </p:nvCxnSpPr>
        <p:spPr>
          <a:xfrm rot="5400000">
            <a:off x="4077830" y="362976"/>
            <a:ext cx="351464" cy="260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85799" y="1295400"/>
            <a:ext cx="10767291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Clr>
                <a:srgbClr val="FF0000"/>
              </a:buClr>
              <a:buSzPct val="100000"/>
              <a:buFont typeface="Wingdings" panose="05000000000000000000" pitchFamily="2" charset="2"/>
              <a:buChar char="u"/>
            </a:pPr>
            <a:r>
              <a:rPr lang="zh-CN" altLang="en-US" b="1" dirty="0" smtClean="0">
                <a:solidFill>
                  <a:srgbClr val="000066"/>
                </a:solidFill>
              </a:rPr>
              <a:t>等价变换：</a:t>
            </a:r>
          </a:p>
          <a:p>
            <a:pPr algn="just" eaLnBrk="1" hangingPunct="1">
              <a:buFontTx/>
              <a:buNone/>
            </a:pPr>
            <a:r>
              <a:rPr lang="zh-CN" altLang="en-US" b="1" dirty="0" smtClean="0">
                <a:solidFill>
                  <a:srgbClr val="000066"/>
                </a:solidFill>
              </a:rPr>
              <a:t>    	</a:t>
            </a:r>
            <a:r>
              <a:rPr lang="en-US" altLang="zh-CN" b="1" dirty="0" smtClean="0">
                <a:solidFill>
                  <a:srgbClr val="000066"/>
                </a:solidFill>
              </a:rPr>
              <a:t>(</a:t>
            </a:r>
            <a:r>
              <a:rPr lang="en-US" altLang="zh-CN" b="1" dirty="0" smtClean="0">
                <a:solidFill>
                  <a:srgbClr val="000066"/>
                </a:solidFill>
                <a:sym typeface="Symbol" panose="05050102010706020507" pitchFamily="18" charset="2"/>
              </a:rPr>
              <a:t></a:t>
            </a:r>
            <a:r>
              <a:rPr lang="en-US" altLang="zh-CN" b="1" dirty="0" smtClean="0">
                <a:solidFill>
                  <a:srgbClr val="000066"/>
                </a:solidFill>
              </a:rPr>
              <a:t>y)(p </a:t>
            </a:r>
            <a:r>
              <a:rPr lang="en-US" altLang="zh-CN" b="1" dirty="0" smtClean="0">
                <a:solidFill>
                  <a:srgbClr val="000066"/>
                </a:solidFill>
                <a:sym typeface="Symbol" panose="05050102010706020507" pitchFamily="18" charset="2"/>
              </a:rPr>
              <a:t></a:t>
            </a:r>
            <a:r>
              <a:rPr lang="en-US" altLang="zh-CN" b="1" dirty="0" smtClean="0">
                <a:solidFill>
                  <a:srgbClr val="000066"/>
                </a:solidFill>
              </a:rPr>
              <a:t> q) ≡  </a:t>
            </a:r>
            <a:r>
              <a:rPr lang="en-US" altLang="zh-CN" b="1" dirty="0" smtClean="0">
                <a:solidFill>
                  <a:srgbClr val="000066"/>
                </a:solidFill>
                <a:sym typeface="Symbol" panose="05050102010706020507" pitchFamily="18" charset="2"/>
              </a:rPr>
              <a:t></a:t>
            </a:r>
            <a:r>
              <a:rPr lang="en-US" altLang="zh-CN" b="1" dirty="0" smtClean="0">
                <a:solidFill>
                  <a:srgbClr val="000066"/>
                </a:solidFill>
              </a:rPr>
              <a:t> (</a:t>
            </a:r>
            <a:r>
              <a:rPr lang="en-US" altLang="zh-CN" b="1" dirty="0" smtClean="0">
                <a:solidFill>
                  <a:srgbClr val="000066"/>
                </a:solidFill>
                <a:sym typeface="Symbol" panose="05050102010706020507" pitchFamily="18" charset="2"/>
              </a:rPr>
              <a:t></a:t>
            </a:r>
            <a:r>
              <a:rPr lang="en-US" altLang="zh-CN" b="1" dirty="0" smtClean="0">
                <a:solidFill>
                  <a:srgbClr val="000066"/>
                </a:solidFill>
              </a:rPr>
              <a:t>y (</a:t>
            </a:r>
            <a:r>
              <a:rPr lang="en-US" altLang="zh-CN" b="1" dirty="0" smtClean="0">
                <a:solidFill>
                  <a:srgbClr val="000066"/>
                </a:solidFill>
                <a:sym typeface="Symbol" panose="05050102010706020507" pitchFamily="18" charset="2"/>
              </a:rPr>
              <a:t></a:t>
            </a:r>
            <a:r>
              <a:rPr lang="en-US" altLang="zh-CN" b="1" dirty="0" smtClean="0">
                <a:solidFill>
                  <a:srgbClr val="000066"/>
                </a:solidFill>
              </a:rPr>
              <a:t>(p </a:t>
            </a:r>
            <a:r>
              <a:rPr lang="en-US" altLang="zh-CN" b="1" dirty="0" smtClean="0">
                <a:solidFill>
                  <a:srgbClr val="000066"/>
                </a:solidFill>
                <a:sym typeface="Symbol" panose="05050102010706020507" pitchFamily="18" charset="2"/>
              </a:rPr>
              <a:t></a:t>
            </a:r>
            <a:r>
              <a:rPr lang="en-US" altLang="zh-CN" b="1" dirty="0" smtClean="0">
                <a:solidFill>
                  <a:srgbClr val="000066"/>
                </a:solidFill>
              </a:rPr>
              <a:t> q ))</a:t>
            </a:r>
          </a:p>
          <a:p>
            <a:pPr algn="just" eaLnBrk="1" hangingPunct="1">
              <a:buFontTx/>
              <a:buNone/>
            </a:pPr>
            <a:r>
              <a:rPr lang="en-US" altLang="zh-CN" b="1" dirty="0" smtClean="0">
                <a:solidFill>
                  <a:srgbClr val="000066"/>
                </a:solidFill>
              </a:rPr>
              <a:t>                              ≡  </a:t>
            </a:r>
            <a:r>
              <a:rPr lang="en-US" altLang="zh-CN" b="1" dirty="0" smtClean="0">
                <a:solidFill>
                  <a:srgbClr val="000066"/>
                </a:solidFill>
                <a:sym typeface="Symbol" panose="05050102010706020507" pitchFamily="18" charset="2"/>
              </a:rPr>
              <a:t></a:t>
            </a:r>
            <a:r>
              <a:rPr lang="en-US" altLang="zh-CN" b="1" dirty="0" smtClean="0">
                <a:solidFill>
                  <a:srgbClr val="000066"/>
                </a:solidFill>
              </a:rPr>
              <a:t> (</a:t>
            </a:r>
            <a:r>
              <a:rPr lang="en-US" altLang="zh-CN" b="1" dirty="0" smtClean="0">
                <a:solidFill>
                  <a:srgbClr val="000066"/>
                </a:solidFill>
                <a:sym typeface="Symbol" panose="05050102010706020507" pitchFamily="18" charset="2"/>
              </a:rPr>
              <a:t></a:t>
            </a:r>
            <a:r>
              <a:rPr lang="en-US" altLang="zh-CN" b="1" dirty="0" smtClean="0">
                <a:solidFill>
                  <a:srgbClr val="000066"/>
                </a:solidFill>
              </a:rPr>
              <a:t>y (</a:t>
            </a:r>
            <a:r>
              <a:rPr lang="en-US" altLang="zh-CN" b="1" dirty="0" smtClean="0">
                <a:solidFill>
                  <a:srgbClr val="000066"/>
                </a:solidFill>
                <a:sym typeface="Symbol" panose="05050102010706020507" pitchFamily="18" charset="2"/>
              </a:rPr>
              <a:t></a:t>
            </a:r>
            <a:r>
              <a:rPr lang="en-US" altLang="zh-CN" b="1" dirty="0" smtClean="0">
                <a:solidFill>
                  <a:srgbClr val="000066"/>
                </a:solidFill>
              </a:rPr>
              <a:t>(</a:t>
            </a:r>
            <a:r>
              <a:rPr lang="en-US" altLang="zh-CN" b="1" dirty="0" smtClean="0">
                <a:solidFill>
                  <a:srgbClr val="000066"/>
                </a:solidFill>
                <a:sym typeface="Symbol" panose="05050102010706020507" pitchFamily="18" charset="2"/>
              </a:rPr>
              <a:t></a:t>
            </a:r>
            <a:r>
              <a:rPr lang="en-US" altLang="zh-CN" b="1" dirty="0" smtClean="0">
                <a:solidFill>
                  <a:srgbClr val="000066"/>
                </a:solidFill>
              </a:rPr>
              <a:t> p∨ q)</a:t>
            </a:r>
          </a:p>
          <a:p>
            <a:pPr algn="just" eaLnBrk="1" hangingPunct="1">
              <a:buFontTx/>
              <a:buNone/>
            </a:pPr>
            <a:r>
              <a:rPr lang="en-US" altLang="zh-CN" b="1" dirty="0" smtClean="0">
                <a:solidFill>
                  <a:srgbClr val="000066"/>
                </a:solidFill>
              </a:rPr>
              <a:t>                              ≡  </a:t>
            </a:r>
            <a:r>
              <a:rPr lang="en-US" altLang="zh-CN" b="1" dirty="0" smtClean="0">
                <a:solidFill>
                  <a:srgbClr val="000066"/>
                </a:solidFill>
                <a:sym typeface="Symbol" panose="05050102010706020507" pitchFamily="18" charset="2"/>
              </a:rPr>
              <a:t></a:t>
            </a:r>
            <a:r>
              <a:rPr lang="en-US" altLang="zh-CN" b="1" dirty="0" smtClean="0">
                <a:solidFill>
                  <a:srgbClr val="000066"/>
                </a:solidFill>
              </a:rPr>
              <a:t> </a:t>
            </a:r>
            <a:r>
              <a:rPr lang="en-US" altLang="zh-CN" b="1" dirty="0" smtClean="0">
                <a:solidFill>
                  <a:srgbClr val="000066"/>
                </a:solidFill>
                <a:sym typeface="Symbol" panose="05050102010706020507" pitchFamily="18" charset="2"/>
              </a:rPr>
              <a:t></a:t>
            </a:r>
            <a:r>
              <a:rPr lang="en-US" altLang="zh-CN" b="1" dirty="0" smtClean="0">
                <a:solidFill>
                  <a:srgbClr val="000066"/>
                </a:solidFill>
              </a:rPr>
              <a:t>y(p∧</a:t>
            </a:r>
            <a:r>
              <a:rPr lang="en-US" altLang="zh-CN" b="1" dirty="0" smtClean="0">
                <a:solidFill>
                  <a:srgbClr val="000066"/>
                </a:solidFill>
                <a:sym typeface="Symbol" panose="05050102010706020507" pitchFamily="18" charset="2"/>
              </a:rPr>
              <a:t></a:t>
            </a:r>
            <a:r>
              <a:rPr lang="en-US" altLang="zh-CN" b="1" dirty="0" smtClean="0">
                <a:solidFill>
                  <a:srgbClr val="000066"/>
                </a:solidFill>
              </a:rPr>
              <a:t>q)</a:t>
            </a:r>
          </a:p>
          <a:p>
            <a:pPr algn="just" eaLnBrk="1" hangingPunct="1">
              <a:buFontTx/>
              <a:buNone/>
            </a:pPr>
            <a:endParaRPr lang="en-US" altLang="zh-CN" b="1" dirty="0" smtClean="0">
              <a:solidFill>
                <a:srgbClr val="000066"/>
              </a:solidFill>
            </a:endParaRPr>
          </a:p>
          <a:p>
            <a:pPr eaLnBrk="1" hangingPunct="1">
              <a:lnSpc>
                <a:spcPct val="150000"/>
              </a:lnSpc>
              <a:buClr>
                <a:srgbClr val="FF0000"/>
              </a:buClr>
              <a:buSzPct val="100000"/>
              <a:buFont typeface="Wingdings" panose="05000000000000000000" pitchFamily="2" charset="2"/>
              <a:buChar char="u"/>
            </a:pPr>
            <a:r>
              <a:rPr lang="zh-CN" altLang="en-US" b="1" dirty="0" smtClean="0">
                <a:solidFill>
                  <a:srgbClr val="000066"/>
                </a:solidFill>
              </a:rPr>
              <a:t>变换后语义：</a:t>
            </a:r>
            <a:r>
              <a:rPr lang="zh-CN" altLang="en-US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不存在这样的物资</a:t>
            </a:r>
            <a:r>
              <a:rPr lang="en-US" altLang="zh-CN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y</a:t>
            </a:r>
            <a:r>
              <a:rPr lang="zh-CN" altLang="en-US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，抢修工程</a:t>
            </a:r>
            <a:r>
              <a:rPr lang="en-US" altLang="zh-CN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20100016</a:t>
            </a:r>
            <a:r>
              <a:rPr lang="zh-CN" altLang="en-US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使用了物资</a:t>
            </a:r>
            <a:r>
              <a:rPr lang="en-US" altLang="zh-CN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y</a:t>
            </a:r>
            <a:r>
              <a:rPr lang="zh-CN" altLang="en-US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，而抢修工程</a:t>
            </a:r>
            <a:r>
              <a:rPr lang="en-US" altLang="zh-CN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没有使用物资</a:t>
            </a:r>
            <a:r>
              <a:rPr lang="en-US" altLang="zh-CN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y</a:t>
            </a:r>
            <a:r>
              <a:rPr lang="zh-CN" altLang="en-US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  <a:endParaRPr lang="zh-CN" altLang="en-US" b="1" dirty="0" smtClean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431104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utoUpdateAnimBg="0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0" y="-15479"/>
            <a:ext cx="12192000" cy="678867"/>
          </a:xfrm>
          <a:prstGeom prst="rect">
            <a:avLst/>
          </a:prstGeom>
          <a:solidFill>
            <a:srgbClr val="00589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1" lang="zh-CN" altLang="en-US" dirty="0">
              <a:solidFill>
                <a:srgbClr val="00589A"/>
              </a:solidFill>
            </a:endParaRPr>
          </a:p>
        </p:txBody>
      </p:sp>
      <p:sp>
        <p:nvSpPr>
          <p:cNvPr id="4" name="文本框 94"/>
          <p:cNvSpPr txBox="1">
            <a:spLocks noChangeArrowheads="1"/>
          </p:cNvSpPr>
          <p:nvPr/>
        </p:nvSpPr>
        <p:spPr bwMode="auto">
          <a:xfrm>
            <a:off x="245870" y="65515"/>
            <a:ext cx="5053997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3.3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数据查询</a:t>
            </a:r>
          </a:p>
        </p:txBody>
      </p:sp>
      <p:sp>
        <p:nvSpPr>
          <p:cNvPr id="5" name="文本框 94"/>
          <p:cNvSpPr txBox="1">
            <a:spLocks noChangeArrowheads="1"/>
          </p:cNvSpPr>
          <p:nvPr/>
        </p:nvSpPr>
        <p:spPr bwMode="auto">
          <a:xfrm>
            <a:off x="4737459" y="75566"/>
            <a:ext cx="7908779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3.3.3 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嵌套查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询</a:t>
            </a:r>
          </a:p>
        </p:txBody>
      </p:sp>
      <p:cxnSp>
        <p:nvCxnSpPr>
          <p:cNvPr id="6" name="直接连接符 5"/>
          <p:cNvCxnSpPr/>
          <p:nvPr/>
        </p:nvCxnSpPr>
        <p:spPr>
          <a:xfrm rot="5400000">
            <a:off x="4077830" y="362976"/>
            <a:ext cx="351464" cy="260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27530" y="1055113"/>
            <a:ext cx="8229600" cy="4537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400" b="1" smtClean="0">
                <a:solidFill>
                  <a:srgbClr val="FF3300"/>
                </a:solidFill>
              </a:rPr>
              <a:t>SELECT DISTINCT prj_num</a:t>
            </a:r>
          </a:p>
          <a:p>
            <a:pPr eaLnBrk="1" hangingPunct="1">
              <a:buFontTx/>
              <a:buNone/>
            </a:pPr>
            <a:r>
              <a:rPr lang="en-US" altLang="zh-CN" sz="2400" b="1" smtClean="0">
                <a:solidFill>
                  <a:srgbClr val="FF3300"/>
                </a:solidFill>
              </a:rPr>
              <a:t>FROM out_stock  sx</a:t>
            </a:r>
          </a:p>
          <a:p>
            <a:pPr eaLnBrk="1" hangingPunct="1">
              <a:buFontTx/>
              <a:buNone/>
            </a:pPr>
            <a:r>
              <a:rPr lang="en-US" altLang="zh-CN" sz="2400" b="1" smtClean="0">
                <a:solidFill>
                  <a:srgbClr val="FF3300"/>
                </a:solidFill>
              </a:rPr>
              <a:t>WHERE NOT EXISTS</a:t>
            </a:r>
          </a:p>
          <a:p>
            <a:pPr eaLnBrk="1" hangingPunct="1">
              <a:buFontTx/>
              <a:buNone/>
            </a:pPr>
            <a:r>
              <a:rPr lang="en-US" altLang="zh-CN" sz="2400" b="1" smtClean="0">
                <a:solidFill>
                  <a:srgbClr val="FF3300"/>
                </a:solidFill>
              </a:rPr>
              <a:t>           ( SELECT *</a:t>
            </a:r>
          </a:p>
          <a:p>
            <a:pPr eaLnBrk="1" hangingPunct="1">
              <a:buFontTx/>
              <a:buNone/>
            </a:pPr>
            <a:r>
              <a:rPr lang="en-US" altLang="zh-CN" sz="2400" b="1" smtClean="0">
                <a:solidFill>
                  <a:srgbClr val="FF3300"/>
                </a:solidFill>
              </a:rPr>
              <a:t>             FROM out_stock  sy</a:t>
            </a:r>
          </a:p>
          <a:p>
            <a:pPr eaLnBrk="1" hangingPunct="1">
              <a:buFontTx/>
              <a:buNone/>
            </a:pPr>
            <a:r>
              <a:rPr lang="en-US" altLang="zh-CN" sz="2400" b="1" smtClean="0">
                <a:solidFill>
                  <a:srgbClr val="FF3300"/>
                </a:solidFill>
              </a:rPr>
              <a:t>             WHERE sy. prj_num = '20100016'  </a:t>
            </a:r>
          </a:p>
          <a:p>
            <a:pPr eaLnBrk="1" hangingPunct="1">
              <a:buFontTx/>
              <a:buNone/>
            </a:pPr>
            <a:r>
              <a:rPr lang="en-US" altLang="zh-CN" sz="2400" b="1" smtClean="0">
                <a:solidFill>
                  <a:srgbClr val="FF3300"/>
                </a:solidFill>
              </a:rPr>
              <a:t>                   AND NOT EXISTS</a:t>
            </a:r>
          </a:p>
          <a:p>
            <a:pPr eaLnBrk="1" hangingPunct="1">
              <a:buFontTx/>
              <a:buNone/>
            </a:pPr>
            <a:r>
              <a:rPr lang="en-US" altLang="zh-CN" sz="2400" b="1" smtClean="0">
                <a:solidFill>
                  <a:srgbClr val="FF3300"/>
                </a:solidFill>
              </a:rPr>
              <a:t>                       (  SELECT *</a:t>
            </a:r>
          </a:p>
          <a:p>
            <a:pPr eaLnBrk="1" hangingPunct="1">
              <a:buFontTx/>
              <a:buNone/>
            </a:pPr>
            <a:r>
              <a:rPr lang="en-US" altLang="zh-CN" sz="2400" b="1" smtClean="0">
                <a:solidFill>
                  <a:srgbClr val="FF3300"/>
                </a:solidFill>
              </a:rPr>
              <a:t>                          FROM out_stock  sz</a:t>
            </a:r>
          </a:p>
          <a:p>
            <a:pPr eaLnBrk="1" hangingPunct="1">
              <a:buFontTx/>
              <a:buNone/>
            </a:pPr>
            <a:r>
              <a:rPr lang="en-US" altLang="zh-CN" sz="2400" b="1" smtClean="0">
                <a:solidFill>
                  <a:srgbClr val="FF3300"/>
                </a:solidFill>
              </a:rPr>
              <a:t>                          WHERE  sz .mat_num= sy. mat_num  </a:t>
            </a:r>
          </a:p>
          <a:p>
            <a:pPr eaLnBrk="1" hangingPunct="1">
              <a:buFontTx/>
              <a:buNone/>
            </a:pPr>
            <a:r>
              <a:rPr lang="en-US" altLang="zh-CN" sz="2400" b="1" smtClean="0">
                <a:solidFill>
                  <a:srgbClr val="FF3300"/>
                </a:solidFill>
              </a:rPr>
              <a:t>                               AND   sz .prj_num = sx. prj_num));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748142" y="27378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zh-CN">
              <a:ea typeface="宋体" panose="02010600030101010101" pitchFamily="2" charset="-122"/>
            </a:endParaRPr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0005" y="1055113"/>
            <a:ext cx="2089150" cy="147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967734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0" y="-15479"/>
            <a:ext cx="12192000" cy="678867"/>
          </a:xfrm>
          <a:prstGeom prst="rect">
            <a:avLst/>
          </a:prstGeom>
          <a:solidFill>
            <a:srgbClr val="00589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1" lang="zh-CN" altLang="en-US" dirty="0">
              <a:solidFill>
                <a:srgbClr val="00589A"/>
              </a:solidFill>
            </a:endParaRPr>
          </a:p>
        </p:txBody>
      </p:sp>
      <p:sp>
        <p:nvSpPr>
          <p:cNvPr id="4" name="文本框 94"/>
          <p:cNvSpPr txBox="1">
            <a:spLocks noChangeArrowheads="1"/>
          </p:cNvSpPr>
          <p:nvPr/>
        </p:nvSpPr>
        <p:spPr bwMode="auto">
          <a:xfrm>
            <a:off x="245870" y="65515"/>
            <a:ext cx="5053997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3.3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数据查询</a:t>
            </a:r>
          </a:p>
        </p:txBody>
      </p:sp>
      <p:sp>
        <p:nvSpPr>
          <p:cNvPr id="5" name="文本框 94"/>
          <p:cNvSpPr txBox="1">
            <a:spLocks noChangeArrowheads="1"/>
          </p:cNvSpPr>
          <p:nvPr/>
        </p:nvSpPr>
        <p:spPr bwMode="auto">
          <a:xfrm>
            <a:off x="4737459" y="75566"/>
            <a:ext cx="7908779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3.3.3 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嵌套查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询</a:t>
            </a:r>
          </a:p>
        </p:txBody>
      </p:sp>
      <p:cxnSp>
        <p:nvCxnSpPr>
          <p:cNvPr id="6" name="直接连接符 5"/>
          <p:cNvCxnSpPr/>
          <p:nvPr/>
        </p:nvCxnSpPr>
        <p:spPr>
          <a:xfrm rot="5400000">
            <a:off x="4077830" y="362976"/>
            <a:ext cx="351464" cy="260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916707" y="962893"/>
            <a:ext cx="861060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600" b="1" dirty="0" smtClean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练习：</a:t>
            </a:r>
            <a:r>
              <a:rPr lang="en-US" altLang="zh-CN" sz="3600" b="1" dirty="0" smtClean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4</a:t>
            </a:r>
            <a:r>
              <a:rPr lang="zh-CN" altLang="en-US" sz="3600" b="1" dirty="0" smtClean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个表</a:t>
            </a:r>
            <a:r>
              <a:rPr lang="en-US" altLang="zh-CN" sz="3600" b="1" dirty="0" smtClean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: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b="1" dirty="0" smtClean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  Student(</a:t>
            </a:r>
            <a:r>
              <a:rPr lang="en-US" altLang="zh-CN" b="1" u="sng" dirty="0" err="1" smtClean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Sno</a:t>
            </a:r>
            <a:r>
              <a:rPr lang="en-US" altLang="zh-CN" b="1" dirty="0" smtClean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 , </a:t>
            </a:r>
            <a:r>
              <a:rPr lang="en-US" altLang="zh-CN" b="1" dirty="0" err="1" smtClean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Sname</a:t>
            </a:r>
            <a:r>
              <a:rPr lang="en-US" altLang="zh-CN" b="1" dirty="0" smtClean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 , </a:t>
            </a:r>
            <a:r>
              <a:rPr lang="en-US" altLang="zh-CN" b="1" dirty="0" err="1" smtClean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Ssex</a:t>
            </a:r>
            <a:r>
              <a:rPr lang="en-US" altLang="zh-CN" b="1" dirty="0" smtClean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 , Sage , </a:t>
            </a:r>
            <a:r>
              <a:rPr lang="en-US" altLang="zh-CN" b="1" dirty="0" err="1" smtClean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Sclass</a:t>
            </a:r>
            <a:r>
              <a:rPr lang="en-US" altLang="zh-CN" b="1" dirty="0" smtClean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)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b="1" dirty="0" smtClean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  Teacher(</a:t>
            </a:r>
            <a:r>
              <a:rPr lang="en-US" altLang="zh-CN" b="1" u="sng" dirty="0" err="1" smtClean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Tno</a:t>
            </a:r>
            <a:r>
              <a:rPr lang="en-US" altLang="zh-CN" b="1" dirty="0" err="1" smtClean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,Tname,Tsex,Tage</a:t>
            </a:r>
            <a:r>
              <a:rPr lang="en-US" altLang="zh-CN" b="1" dirty="0" smtClean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lang="en-US" altLang="zh-CN" b="1" dirty="0" err="1" smtClean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Tprof</a:t>
            </a:r>
            <a:r>
              <a:rPr lang="en-US" altLang="zh-CN" b="1" dirty="0" smtClean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lang="en-US" altLang="zh-CN" b="1" dirty="0" err="1" smtClean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Tdept</a:t>
            </a:r>
            <a:r>
              <a:rPr lang="en-US" altLang="zh-CN" b="1" dirty="0" smtClean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)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b="1" dirty="0" smtClean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  Course(</a:t>
            </a:r>
            <a:r>
              <a:rPr lang="en-US" altLang="zh-CN" b="1" u="sng" dirty="0" err="1" smtClean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Cno</a:t>
            </a:r>
            <a:r>
              <a:rPr lang="en-US" altLang="zh-CN" b="1" dirty="0" smtClean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 , </a:t>
            </a:r>
            <a:r>
              <a:rPr lang="en-US" altLang="zh-CN" b="1" dirty="0" err="1" smtClean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Cname</a:t>
            </a:r>
            <a:r>
              <a:rPr lang="en-US" altLang="zh-CN" b="1" dirty="0" smtClean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 ,</a:t>
            </a:r>
            <a:r>
              <a:rPr lang="en-US" altLang="zh-CN" b="1" dirty="0" err="1" smtClean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Tno</a:t>
            </a:r>
            <a:r>
              <a:rPr lang="en-US" altLang="zh-CN" b="1" dirty="0" smtClean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)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b="1" dirty="0" smtClean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  SC(</a:t>
            </a:r>
            <a:r>
              <a:rPr lang="en-US" altLang="zh-CN" b="1" u="sng" dirty="0" err="1" smtClean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Sno</a:t>
            </a:r>
            <a:r>
              <a:rPr lang="en-US" altLang="zh-CN" b="1" u="sng" dirty="0" smtClean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 , </a:t>
            </a:r>
            <a:r>
              <a:rPr lang="en-US" altLang="zh-CN" b="1" u="sng" dirty="0" err="1" smtClean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Cno</a:t>
            </a:r>
            <a:r>
              <a:rPr lang="en-US" altLang="zh-CN" b="1" u="sng" dirty="0" smtClean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b="1" dirty="0" smtClean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, Grade)</a:t>
            </a:r>
            <a:endParaRPr lang="en-US" altLang="zh-CN" dirty="0" smtClean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092984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0" y="-15479"/>
            <a:ext cx="12192000" cy="678867"/>
          </a:xfrm>
          <a:prstGeom prst="rect">
            <a:avLst/>
          </a:prstGeom>
          <a:solidFill>
            <a:srgbClr val="00589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1" lang="zh-CN" altLang="en-US" dirty="0">
              <a:solidFill>
                <a:srgbClr val="00589A"/>
              </a:solidFill>
            </a:endParaRPr>
          </a:p>
        </p:txBody>
      </p:sp>
      <p:sp>
        <p:nvSpPr>
          <p:cNvPr id="4" name="文本框 94"/>
          <p:cNvSpPr txBox="1">
            <a:spLocks noChangeArrowheads="1"/>
          </p:cNvSpPr>
          <p:nvPr/>
        </p:nvSpPr>
        <p:spPr bwMode="auto">
          <a:xfrm>
            <a:off x="245870" y="65515"/>
            <a:ext cx="5053997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3.3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数据查询</a:t>
            </a:r>
          </a:p>
        </p:txBody>
      </p:sp>
      <p:sp>
        <p:nvSpPr>
          <p:cNvPr id="5" name="文本框 94"/>
          <p:cNvSpPr txBox="1">
            <a:spLocks noChangeArrowheads="1"/>
          </p:cNvSpPr>
          <p:nvPr/>
        </p:nvSpPr>
        <p:spPr bwMode="auto">
          <a:xfrm>
            <a:off x="4737459" y="75566"/>
            <a:ext cx="7908779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3.3.3 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嵌套查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询</a:t>
            </a:r>
          </a:p>
        </p:txBody>
      </p:sp>
      <p:cxnSp>
        <p:nvCxnSpPr>
          <p:cNvPr id="6" name="直接连接符 5"/>
          <p:cNvCxnSpPr/>
          <p:nvPr/>
        </p:nvCxnSpPr>
        <p:spPr>
          <a:xfrm rot="5400000">
            <a:off x="4077830" y="362976"/>
            <a:ext cx="351464" cy="260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457199" y="1066800"/>
            <a:ext cx="10848109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</a:pPr>
            <a:r>
              <a:rPr kumimoji="1" lang="en-US" altLang="zh-CN" sz="2800" b="1" dirty="0">
                <a:solidFill>
                  <a:srgbClr val="0000FF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1. </a:t>
            </a:r>
            <a:r>
              <a:rPr kumimoji="1" lang="zh-CN" altLang="en-US" sz="2800" b="1" dirty="0">
                <a:solidFill>
                  <a:srgbClr val="0000FF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查询和学号为</a:t>
            </a:r>
            <a:r>
              <a:rPr kumimoji="1" lang="en-US" altLang="zh-CN" sz="2800" b="1" dirty="0">
                <a:solidFill>
                  <a:srgbClr val="0000FF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108</a:t>
            </a:r>
            <a:r>
              <a:rPr kumimoji="1" lang="zh-CN" altLang="en-US" sz="2800" b="1" dirty="0">
                <a:solidFill>
                  <a:srgbClr val="0000FF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的学生同岁的所有学生的学号、姓名和年龄。</a:t>
            </a:r>
            <a:endParaRPr kumimoji="1" lang="zh-CN" altLang="en-US" sz="2800" b="1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842653" y="1835727"/>
            <a:ext cx="80772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</a:pPr>
            <a:r>
              <a:rPr kumimoji="1" lang="en-US" altLang="zh-CN" sz="2800" b="1" dirty="0">
                <a:solidFill>
                  <a:srgbClr val="CC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Select  </a:t>
            </a:r>
            <a:r>
              <a:rPr kumimoji="1" lang="en-US" altLang="zh-CN" sz="2800" b="1" dirty="0" err="1">
                <a:solidFill>
                  <a:srgbClr val="CC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Sno</a:t>
            </a:r>
            <a:r>
              <a:rPr kumimoji="1" lang="en-US" altLang="zh-CN" sz="2800" b="1" dirty="0">
                <a:solidFill>
                  <a:srgbClr val="CC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, </a:t>
            </a:r>
            <a:r>
              <a:rPr kumimoji="1" lang="en-US" altLang="zh-CN" sz="2800" b="1" dirty="0" err="1">
                <a:solidFill>
                  <a:srgbClr val="CC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Sname</a:t>
            </a:r>
            <a:r>
              <a:rPr kumimoji="1" lang="en-US" altLang="zh-CN" sz="2800" b="1" dirty="0">
                <a:solidFill>
                  <a:srgbClr val="CC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, Sage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</a:pPr>
            <a:r>
              <a:rPr kumimoji="1" lang="en-US" altLang="zh-CN" sz="2800" b="1" dirty="0">
                <a:solidFill>
                  <a:srgbClr val="CC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From  Student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</a:pPr>
            <a:r>
              <a:rPr kumimoji="1" lang="en-US" altLang="zh-CN" sz="2800" b="1" dirty="0">
                <a:solidFill>
                  <a:srgbClr val="CC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Where Sage=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</a:pPr>
            <a:r>
              <a:rPr kumimoji="1" lang="en-US" altLang="zh-CN" sz="2800" b="1" dirty="0">
                <a:solidFill>
                  <a:srgbClr val="CC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        (Select Sage 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</a:pPr>
            <a:r>
              <a:rPr kumimoji="1" lang="en-US" altLang="zh-CN" sz="2800" b="1" dirty="0">
                <a:solidFill>
                  <a:srgbClr val="CC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          From Student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</a:pPr>
            <a:r>
              <a:rPr kumimoji="1" lang="en-US" altLang="zh-CN" sz="2800" b="1" dirty="0">
                <a:solidFill>
                  <a:srgbClr val="CC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          Where </a:t>
            </a:r>
            <a:r>
              <a:rPr kumimoji="1" lang="en-US" altLang="zh-CN" sz="2800" b="1" dirty="0" err="1">
                <a:solidFill>
                  <a:srgbClr val="CC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Sno</a:t>
            </a:r>
            <a:r>
              <a:rPr kumimoji="1" lang="en-US" altLang="zh-CN" sz="2800" b="1" dirty="0">
                <a:solidFill>
                  <a:srgbClr val="CC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='108');</a:t>
            </a:r>
          </a:p>
        </p:txBody>
      </p:sp>
    </p:spTree>
    <p:extLst>
      <p:ext uri="{BB962C8B-B14F-4D97-AF65-F5344CB8AC3E}">
        <p14:creationId xmlns:p14="http://schemas.microsoft.com/office/powerpoint/2010/main" val="155267044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0" y="-15479"/>
            <a:ext cx="12192000" cy="678867"/>
          </a:xfrm>
          <a:prstGeom prst="rect">
            <a:avLst/>
          </a:prstGeom>
          <a:solidFill>
            <a:srgbClr val="00589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1" lang="zh-CN" altLang="en-US" dirty="0">
              <a:solidFill>
                <a:srgbClr val="00589A"/>
              </a:solidFill>
            </a:endParaRPr>
          </a:p>
        </p:txBody>
      </p:sp>
      <p:sp>
        <p:nvSpPr>
          <p:cNvPr id="4" name="文本框 94"/>
          <p:cNvSpPr txBox="1">
            <a:spLocks noChangeArrowheads="1"/>
          </p:cNvSpPr>
          <p:nvPr/>
        </p:nvSpPr>
        <p:spPr bwMode="auto">
          <a:xfrm>
            <a:off x="245870" y="65515"/>
            <a:ext cx="5053997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3.3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数据查询</a:t>
            </a:r>
          </a:p>
        </p:txBody>
      </p:sp>
      <p:sp>
        <p:nvSpPr>
          <p:cNvPr id="5" name="文本框 94"/>
          <p:cNvSpPr txBox="1">
            <a:spLocks noChangeArrowheads="1"/>
          </p:cNvSpPr>
          <p:nvPr/>
        </p:nvSpPr>
        <p:spPr bwMode="auto">
          <a:xfrm>
            <a:off x="4737459" y="75566"/>
            <a:ext cx="7908779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3.3.3 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嵌套查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询</a:t>
            </a:r>
          </a:p>
        </p:txBody>
      </p:sp>
      <p:cxnSp>
        <p:nvCxnSpPr>
          <p:cNvPr id="6" name="直接连接符 5"/>
          <p:cNvCxnSpPr/>
          <p:nvPr/>
        </p:nvCxnSpPr>
        <p:spPr>
          <a:xfrm rot="5400000">
            <a:off x="4077830" y="362976"/>
            <a:ext cx="351464" cy="260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789707" y="1066800"/>
            <a:ext cx="853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</a:pPr>
            <a:r>
              <a:rPr kumimoji="1" lang="en-US" altLang="zh-CN" sz="2800" b="1" dirty="0">
                <a:solidFill>
                  <a:srgbClr val="0000FF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2. </a:t>
            </a:r>
            <a:r>
              <a:rPr kumimoji="1" lang="zh-CN" altLang="en-US" sz="2800" b="1" dirty="0">
                <a:solidFill>
                  <a:srgbClr val="0000FF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查询计算机系教师所授课程的成绩表。</a:t>
            </a:r>
            <a:endParaRPr kumimoji="1" lang="zh-CN" altLang="en-US" sz="2800" b="1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974271" y="1676400"/>
            <a:ext cx="80772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</a:pPr>
            <a:r>
              <a:rPr kumimoji="1" lang="en-US" altLang="zh-CN" sz="2800" b="1" dirty="0">
                <a:solidFill>
                  <a:srgbClr val="CC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Select  </a:t>
            </a:r>
            <a:r>
              <a:rPr kumimoji="1" lang="en-US" altLang="zh-CN" sz="2800" b="1" dirty="0" err="1">
                <a:solidFill>
                  <a:srgbClr val="CC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Cno</a:t>
            </a:r>
            <a:r>
              <a:rPr kumimoji="1" lang="en-US" altLang="zh-CN" sz="2800" b="1" dirty="0">
                <a:solidFill>
                  <a:srgbClr val="CC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, </a:t>
            </a:r>
            <a:r>
              <a:rPr kumimoji="1" lang="en-US" altLang="zh-CN" sz="2800" b="1" dirty="0" err="1">
                <a:solidFill>
                  <a:srgbClr val="CC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Sno</a:t>
            </a:r>
            <a:r>
              <a:rPr kumimoji="1" lang="en-US" altLang="zh-CN" sz="2800" b="1" dirty="0">
                <a:solidFill>
                  <a:srgbClr val="CC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, Grade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</a:pPr>
            <a:r>
              <a:rPr kumimoji="1" lang="en-US" altLang="zh-CN" sz="2800" b="1" dirty="0">
                <a:solidFill>
                  <a:srgbClr val="CC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From  SC 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</a:pPr>
            <a:r>
              <a:rPr kumimoji="1" lang="en-US" altLang="zh-CN" sz="2800" b="1" dirty="0">
                <a:solidFill>
                  <a:srgbClr val="CC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Where  </a:t>
            </a:r>
            <a:r>
              <a:rPr kumimoji="1" lang="en-US" altLang="zh-CN" sz="2800" b="1" dirty="0" err="1">
                <a:solidFill>
                  <a:srgbClr val="CC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Cno</a:t>
            </a:r>
            <a:r>
              <a:rPr kumimoji="1" lang="en-US" altLang="zh-CN" sz="2800" b="1" dirty="0">
                <a:solidFill>
                  <a:srgbClr val="CC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in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</a:pPr>
            <a:r>
              <a:rPr kumimoji="1" lang="en-US" altLang="zh-CN" sz="2800" b="1" dirty="0">
                <a:solidFill>
                  <a:srgbClr val="CC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        (Select </a:t>
            </a:r>
            <a:r>
              <a:rPr kumimoji="1" lang="en-US" altLang="zh-CN" sz="2800" b="1" dirty="0" err="1">
                <a:solidFill>
                  <a:srgbClr val="CC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Course.Cno</a:t>
            </a:r>
            <a:r>
              <a:rPr kumimoji="1" lang="en-US" altLang="zh-CN" sz="2800" b="1" dirty="0">
                <a:solidFill>
                  <a:srgbClr val="CC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</a:pPr>
            <a:r>
              <a:rPr kumimoji="1" lang="en-US" altLang="zh-CN" sz="2800" b="1" dirty="0">
                <a:solidFill>
                  <a:srgbClr val="CC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          From Course ,Teacher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</a:pPr>
            <a:r>
              <a:rPr kumimoji="1" lang="en-US" altLang="zh-CN" sz="2800" b="1" dirty="0">
                <a:solidFill>
                  <a:srgbClr val="CC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          Where </a:t>
            </a:r>
            <a:r>
              <a:rPr kumimoji="1" lang="en-US" altLang="zh-CN" sz="2800" b="1" dirty="0" err="1">
                <a:solidFill>
                  <a:srgbClr val="CC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Course.Tno</a:t>
            </a:r>
            <a:r>
              <a:rPr kumimoji="1" lang="en-US" altLang="zh-CN" sz="2800" b="1" dirty="0">
                <a:solidFill>
                  <a:srgbClr val="CC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=</a:t>
            </a:r>
            <a:r>
              <a:rPr kumimoji="1" lang="en-US" altLang="zh-CN" sz="2800" b="1" dirty="0" err="1">
                <a:solidFill>
                  <a:srgbClr val="CC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Teacher.Tno</a:t>
            </a:r>
            <a:endParaRPr kumimoji="1" lang="en-US" altLang="zh-CN" sz="2800" b="1" dirty="0">
              <a:solidFill>
                <a:srgbClr val="CC33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</a:pPr>
            <a:r>
              <a:rPr kumimoji="1" lang="en-US" altLang="zh-CN" sz="2800" b="1" dirty="0">
                <a:solidFill>
                  <a:srgbClr val="CC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           and </a:t>
            </a:r>
            <a:r>
              <a:rPr kumimoji="1" lang="en-US" altLang="zh-CN" sz="2800" b="1" dirty="0" err="1">
                <a:solidFill>
                  <a:srgbClr val="CC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Tdept</a:t>
            </a:r>
            <a:r>
              <a:rPr kumimoji="1" lang="en-US" altLang="zh-CN" sz="2800" b="1" dirty="0">
                <a:solidFill>
                  <a:srgbClr val="CC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= '</a:t>
            </a:r>
            <a:r>
              <a:rPr kumimoji="1" lang="zh-CN" altLang="en-US" sz="2800" b="1" dirty="0">
                <a:solidFill>
                  <a:srgbClr val="CC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计算机系</a:t>
            </a:r>
            <a:r>
              <a:rPr kumimoji="1" lang="en-US" altLang="zh-CN" sz="2800" b="1" dirty="0">
                <a:solidFill>
                  <a:srgbClr val="CC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');</a:t>
            </a:r>
          </a:p>
        </p:txBody>
      </p:sp>
    </p:spTree>
    <p:extLst>
      <p:ext uri="{BB962C8B-B14F-4D97-AF65-F5344CB8AC3E}">
        <p14:creationId xmlns:p14="http://schemas.microsoft.com/office/powerpoint/2010/main" val="161110538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0" y="-15479"/>
            <a:ext cx="12192000" cy="678867"/>
          </a:xfrm>
          <a:prstGeom prst="rect">
            <a:avLst/>
          </a:prstGeom>
          <a:solidFill>
            <a:srgbClr val="00589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1" lang="zh-CN" altLang="en-US" dirty="0">
              <a:solidFill>
                <a:srgbClr val="00589A"/>
              </a:solidFill>
            </a:endParaRPr>
          </a:p>
        </p:txBody>
      </p:sp>
      <p:sp>
        <p:nvSpPr>
          <p:cNvPr id="4" name="文本框 94"/>
          <p:cNvSpPr txBox="1">
            <a:spLocks noChangeArrowheads="1"/>
          </p:cNvSpPr>
          <p:nvPr/>
        </p:nvSpPr>
        <p:spPr bwMode="auto">
          <a:xfrm>
            <a:off x="245870" y="65515"/>
            <a:ext cx="5053997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3.3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数据查询</a:t>
            </a:r>
          </a:p>
        </p:txBody>
      </p:sp>
      <p:sp>
        <p:nvSpPr>
          <p:cNvPr id="5" name="文本框 94"/>
          <p:cNvSpPr txBox="1">
            <a:spLocks noChangeArrowheads="1"/>
          </p:cNvSpPr>
          <p:nvPr/>
        </p:nvSpPr>
        <p:spPr bwMode="auto">
          <a:xfrm>
            <a:off x="4737459" y="75566"/>
            <a:ext cx="7908779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3.3.3 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嵌套查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询</a:t>
            </a:r>
          </a:p>
        </p:txBody>
      </p:sp>
      <p:cxnSp>
        <p:nvCxnSpPr>
          <p:cNvPr id="6" name="直接连接符 5"/>
          <p:cNvCxnSpPr/>
          <p:nvPr/>
        </p:nvCxnSpPr>
        <p:spPr>
          <a:xfrm rot="5400000">
            <a:off x="4077830" y="362976"/>
            <a:ext cx="351464" cy="260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457199" y="990600"/>
            <a:ext cx="10598727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</a:pPr>
            <a:r>
              <a:rPr kumimoji="1" lang="en-US" altLang="zh-CN" sz="2800" b="1" dirty="0">
                <a:solidFill>
                  <a:srgbClr val="0000FF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3. </a:t>
            </a:r>
            <a:r>
              <a:rPr kumimoji="1" lang="zh-CN" altLang="en-US" sz="2800" b="1" dirty="0">
                <a:solidFill>
                  <a:srgbClr val="0000FF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查询选修了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“</a:t>
            </a:r>
            <a:r>
              <a:rPr kumimoji="1" lang="en-US" altLang="zh-CN" sz="2800" b="1" dirty="0">
                <a:solidFill>
                  <a:srgbClr val="0000FF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3-105</a:t>
            </a:r>
            <a:r>
              <a:rPr kumimoji="1"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”</a:t>
            </a:r>
            <a:r>
              <a:rPr kumimoji="1" lang="zh-CN" altLang="en-US" sz="2800" b="1" dirty="0">
                <a:solidFill>
                  <a:srgbClr val="0000FF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课程且成绩至少高于某一个选修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“</a:t>
            </a:r>
            <a:r>
              <a:rPr kumimoji="1" lang="en-US" altLang="zh-CN" sz="2800" b="1" dirty="0">
                <a:solidFill>
                  <a:srgbClr val="0000FF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3-245</a:t>
            </a:r>
            <a:r>
              <a:rPr kumimoji="1"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”</a:t>
            </a:r>
            <a:r>
              <a:rPr kumimoji="1" lang="zh-CN" altLang="en-US" sz="2800" b="1" dirty="0">
                <a:solidFill>
                  <a:srgbClr val="0000FF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课程的同学学号，课号和成绩，并按成绩由高到低排序。</a:t>
            </a:r>
            <a:endParaRPr kumimoji="1" lang="zh-CN" altLang="en-US" sz="2800" b="1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597891" y="2198255"/>
            <a:ext cx="80772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</a:pPr>
            <a:r>
              <a:rPr kumimoji="1" lang="en-US" altLang="zh-CN" sz="2800" b="1" dirty="0">
                <a:solidFill>
                  <a:srgbClr val="CC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Select  </a:t>
            </a:r>
            <a:r>
              <a:rPr kumimoji="1" lang="en-US" altLang="zh-CN" sz="2800" b="1" dirty="0" err="1">
                <a:solidFill>
                  <a:srgbClr val="CC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Cno</a:t>
            </a:r>
            <a:r>
              <a:rPr kumimoji="1" lang="en-US" altLang="zh-CN" sz="2800" b="1" dirty="0">
                <a:solidFill>
                  <a:srgbClr val="CC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, </a:t>
            </a:r>
            <a:r>
              <a:rPr kumimoji="1" lang="en-US" altLang="zh-CN" sz="2800" b="1" dirty="0" err="1">
                <a:solidFill>
                  <a:srgbClr val="CC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Sno</a:t>
            </a:r>
            <a:r>
              <a:rPr kumimoji="1" lang="en-US" altLang="zh-CN" sz="2800" b="1" dirty="0">
                <a:solidFill>
                  <a:srgbClr val="CC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, Grade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</a:pPr>
            <a:r>
              <a:rPr kumimoji="1" lang="en-US" altLang="zh-CN" sz="2800" b="1" dirty="0">
                <a:solidFill>
                  <a:srgbClr val="CC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From  SC 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</a:pPr>
            <a:r>
              <a:rPr kumimoji="1" lang="en-US" altLang="zh-CN" sz="2800" b="1" dirty="0">
                <a:solidFill>
                  <a:srgbClr val="CC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Where  </a:t>
            </a:r>
            <a:r>
              <a:rPr kumimoji="1" lang="en-US" altLang="zh-CN" sz="2800" b="1" dirty="0" err="1">
                <a:solidFill>
                  <a:srgbClr val="CC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Cno</a:t>
            </a:r>
            <a:r>
              <a:rPr kumimoji="1" lang="en-US" altLang="zh-CN" sz="2800" b="1" dirty="0">
                <a:solidFill>
                  <a:srgbClr val="CC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= '3-105' 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</a:pPr>
            <a:r>
              <a:rPr kumimoji="1" lang="en-US" altLang="zh-CN" sz="2800" b="1" dirty="0">
                <a:solidFill>
                  <a:srgbClr val="CC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    and Grade &gt; any  (Select Grade 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</a:pPr>
            <a:r>
              <a:rPr kumimoji="1" lang="en-US" altLang="zh-CN" sz="2800" b="1" dirty="0">
                <a:solidFill>
                  <a:srgbClr val="CC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                                    From SC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</a:pPr>
            <a:r>
              <a:rPr kumimoji="1" lang="en-US" altLang="zh-CN" sz="2800" b="1" dirty="0">
                <a:solidFill>
                  <a:srgbClr val="CC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                                    Where </a:t>
            </a:r>
            <a:r>
              <a:rPr kumimoji="1" lang="en-US" altLang="zh-CN" sz="2800" b="1" dirty="0" err="1">
                <a:solidFill>
                  <a:srgbClr val="CC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Cno</a:t>
            </a:r>
            <a:r>
              <a:rPr kumimoji="1" lang="en-US" altLang="zh-CN" sz="2800" b="1" dirty="0">
                <a:solidFill>
                  <a:srgbClr val="CC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= '3-245 ')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</a:pPr>
            <a:r>
              <a:rPr kumimoji="1" lang="en-US" altLang="zh-CN" sz="2800" b="1" dirty="0">
                <a:solidFill>
                  <a:srgbClr val="CC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Order by Grade </a:t>
            </a:r>
            <a:r>
              <a:rPr kumimoji="1" lang="en-US" altLang="zh-CN" sz="2800" b="1" dirty="0" err="1">
                <a:solidFill>
                  <a:srgbClr val="CC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DESC</a:t>
            </a:r>
            <a:r>
              <a:rPr kumimoji="1" lang="en-US" altLang="zh-CN" sz="2800" b="1" dirty="0">
                <a:solidFill>
                  <a:srgbClr val="CC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7092478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0" y="-15479"/>
            <a:ext cx="12192000" cy="678867"/>
          </a:xfrm>
          <a:prstGeom prst="rect">
            <a:avLst/>
          </a:prstGeom>
          <a:solidFill>
            <a:srgbClr val="00589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1" lang="zh-CN" altLang="en-US" dirty="0">
              <a:solidFill>
                <a:srgbClr val="00589A"/>
              </a:solidFill>
            </a:endParaRPr>
          </a:p>
        </p:txBody>
      </p:sp>
      <p:sp>
        <p:nvSpPr>
          <p:cNvPr id="4" name="文本框 94"/>
          <p:cNvSpPr txBox="1">
            <a:spLocks noChangeArrowheads="1"/>
          </p:cNvSpPr>
          <p:nvPr/>
        </p:nvSpPr>
        <p:spPr bwMode="auto">
          <a:xfrm>
            <a:off x="245870" y="65515"/>
            <a:ext cx="5053997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3.3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数据查询</a:t>
            </a:r>
          </a:p>
        </p:txBody>
      </p:sp>
      <p:sp>
        <p:nvSpPr>
          <p:cNvPr id="5" name="文本框 94"/>
          <p:cNvSpPr txBox="1">
            <a:spLocks noChangeArrowheads="1"/>
          </p:cNvSpPr>
          <p:nvPr/>
        </p:nvSpPr>
        <p:spPr bwMode="auto">
          <a:xfrm>
            <a:off x="4737459" y="75566"/>
            <a:ext cx="7908779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3.3.4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集合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询</a:t>
            </a:r>
          </a:p>
        </p:txBody>
      </p:sp>
      <p:cxnSp>
        <p:nvCxnSpPr>
          <p:cNvPr id="6" name="直接连接符 5"/>
          <p:cNvCxnSpPr/>
          <p:nvPr/>
        </p:nvCxnSpPr>
        <p:spPr>
          <a:xfrm rot="5400000">
            <a:off x="4077830" y="362976"/>
            <a:ext cx="351464" cy="260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08709" y="855230"/>
            <a:ext cx="11374582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15000"/>
              </a:spcBef>
            </a:pPr>
            <a:r>
              <a:rPr lang="en-US" altLang="zh-CN" b="1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Select</a:t>
            </a:r>
            <a:r>
              <a:rPr lang="zh-CN" altLang="en-US" b="1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语句的结果是一个元组的集合，多个</a:t>
            </a:r>
            <a:r>
              <a:rPr lang="en-US" altLang="zh-CN" b="1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Select</a:t>
            </a:r>
            <a:r>
              <a:rPr lang="zh-CN" altLang="en-US" b="1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语句的结果可以进行集合操作。</a:t>
            </a:r>
          </a:p>
          <a:p>
            <a:pPr eaLnBrk="1" hangingPunct="1">
              <a:lnSpc>
                <a:spcPct val="100000"/>
              </a:lnSpc>
              <a:spcBef>
                <a:spcPct val="15000"/>
              </a:spcBef>
            </a:pPr>
            <a:r>
              <a:rPr lang="zh-CN" altLang="en-US" b="1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集合操作种类：</a:t>
            </a:r>
          </a:p>
          <a:p>
            <a:pPr lvl="1" eaLnBrk="1" hangingPunct="1">
              <a:lnSpc>
                <a:spcPct val="100000"/>
              </a:lnSpc>
              <a:spcBef>
                <a:spcPct val="15000"/>
              </a:spcBef>
            </a:pPr>
            <a:r>
              <a:rPr lang="zh-CN" altLang="en-US" b="1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并操作</a:t>
            </a:r>
            <a:r>
              <a:rPr lang="en-US" altLang="zh-CN" b="1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(UNION)</a:t>
            </a:r>
          </a:p>
          <a:p>
            <a:pPr lvl="1" eaLnBrk="1" hangingPunct="1">
              <a:lnSpc>
                <a:spcPct val="100000"/>
              </a:lnSpc>
              <a:spcBef>
                <a:spcPct val="15000"/>
              </a:spcBef>
            </a:pPr>
            <a:r>
              <a:rPr lang="zh-CN" altLang="en-US" b="1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交操作</a:t>
            </a:r>
            <a:r>
              <a:rPr lang="en-US" altLang="zh-CN" b="1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(INTERSECT)</a:t>
            </a:r>
          </a:p>
          <a:p>
            <a:pPr lvl="1" eaLnBrk="1" hangingPunct="1">
              <a:lnSpc>
                <a:spcPct val="100000"/>
              </a:lnSpc>
              <a:spcBef>
                <a:spcPct val="15000"/>
              </a:spcBef>
            </a:pPr>
            <a:r>
              <a:rPr lang="zh-CN" altLang="en-US" b="1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差操作</a:t>
            </a:r>
            <a:r>
              <a:rPr lang="en-US" altLang="zh-CN" b="1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(EXCEPT)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333953" y="3777817"/>
            <a:ext cx="9163050" cy="2201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15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kumimoji="1" lang="zh-CN" altLang="zh-CN" sz="2800" b="1" dirty="0">
                <a:solidFill>
                  <a:srgbClr val="000066"/>
                </a:solidFill>
                <a:latin typeface="楷体_GB2312" pitchFamily="49" charset="-122"/>
              </a:rPr>
              <a:t>注</a:t>
            </a:r>
            <a:r>
              <a:rPr kumimoji="1" lang="zh-CN" altLang="zh-CN" sz="2400" b="1" dirty="0">
                <a:solidFill>
                  <a:srgbClr val="000066"/>
                </a:solidFill>
                <a:latin typeface="楷体_GB2312" pitchFamily="49" charset="-122"/>
              </a:rPr>
              <a:t>：参加集合操作的结果集必须是相容的：</a:t>
            </a:r>
          </a:p>
          <a:p>
            <a:pPr lvl="1" eaLnBrk="1" hangingPunct="1">
              <a:spcBef>
                <a:spcPct val="15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kumimoji="1" lang="zh-CN" altLang="en-US" sz="2400" b="1" dirty="0">
                <a:solidFill>
                  <a:srgbClr val="000066"/>
                </a:solidFill>
                <a:latin typeface="楷体_GB2312" pitchFamily="49" charset="-122"/>
              </a:rPr>
              <a:t>属性个数及对应的数据类型必须一致；</a:t>
            </a:r>
          </a:p>
          <a:p>
            <a:pPr lvl="1" eaLnBrk="1" hangingPunct="1">
              <a:spcBef>
                <a:spcPct val="15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kumimoji="1" lang="zh-CN" altLang="en-US" sz="2400" b="1" dirty="0">
                <a:solidFill>
                  <a:srgbClr val="000066"/>
                </a:solidFill>
                <a:latin typeface="楷体_GB2312" pitchFamily="49" charset="-122"/>
              </a:rPr>
              <a:t>属性名无关，最后结果集采用第一个结果的属性名；</a:t>
            </a:r>
          </a:p>
          <a:p>
            <a:pPr lvl="1" eaLnBrk="1" hangingPunct="1">
              <a:spcBef>
                <a:spcPct val="15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kumimoji="1" lang="zh-CN" altLang="en-US" sz="2400" b="1" dirty="0">
                <a:solidFill>
                  <a:srgbClr val="000066"/>
                </a:solidFill>
                <a:latin typeface="楷体_GB2312" pitchFamily="49" charset="-122"/>
              </a:rPr>
              <a:t>缺省为自动去除重复元组；</a:t>
            </a:r>
          </a:p>
          <a:p>
            <a:pPr lvl="1" eaLnBrk="1" hangingPunct="1">
              <a:spcBef>
                <a:spcPct val="15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kumimoji="1" lang="zh-CN" altLang="en-US" sz="2400" b="1" dirty="0">
                <a:solidFill>
                  <a:srgbClr val="000066"/>
                </a:solidFill>
                <a:latin typeface="楷体_GB2312" pitchFamily="49" charset="-122"/>
              </a:rPr>
              <a:t>只能在整个语句的最后使用一次</a:t>
            </a:r>
            <a:r>
              <a:rPr kumimoji="1" lang="en-US" altLang="zh-CN" sz="2400" b="1" dirty="0">
                <a:solidFill>
                  <a:srgbClr val="000066"/>
                </a:solidFill>
                <a:latin typeface="楷体_GB2312" pitchFamily="49" charset="-122"/>
              </a:rPr>
              <a:t>Order By</a:t>
            </a:r>
            <a:r>
              <a:rPr kumimoji="1" lang="zh-CN" altLang="en-US" sz="2400" b="1" dirty="0">
                <a:solidFill>
                  <a:srgbClr val="000066"/>
                </a:solidFill>
                <a:latin typeface="楷体_GB2312" pitchFamily="49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68582178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1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6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1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6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utoUpdateAnimBg="0"/>
      <p:bldP spid="8" grpId="0" build="p" bldLvl="2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0" y="-15479"/>
            <a:ext cx="12192000" cy="678867"/>
          </a:xfrm>
          <a:prstGeom prst="rect">
            <a:avLst/>
          </a:prstGeom>
          <a:solidFill>
            <a:srgbClr val="00589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1" lang="zh-CN" altLang="en-US" dirty="0">
              <a:solidFill>
                <a:srgbClr val="00589A"/>
              </a:solidFill>
            </a:endParaRPr>
          </a:p>
        </p:txBody>
      </p:sp>
      <p:sp>
        <p:nvSpPr>
          <p:cNvPr id="4" name="文本框 94"/>
          <p:cNvSpPr txBox="1">
            <a:spLocks noChangeArrowheads="1"/>
          </p:cNvSpPr>
          <p:nvPr/>
        </p:nvSpPr>
        <p:spPr bwMode="auto">
          <a:xfrm>
            <a:off x="245870" y="65515"/>
            <a:ext cx="5053997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数据定义语句</a:t>
            </a:r>
          </a:p>
        </p:txBody>
      </p:sp>
      <p:sp>
        <p:nvSpPr>
          <p:cNvPr id="12" name="文本框 94"/>
          <p:cNvSpPr txBox="1">
            <a:spLocks noChangeArrowheads="1"/>
          </p:cNvSpPr>
          <p:nvPr/>
        </p:nvSpPr>
        <p:spPr bwMode="auto">
          <a:xfrm>
            <a:off x="4737459" y="75566"/>
            <a:ext cx="7908779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补充  数据库的定义</a:t>
            </a:r>
          </a:p>
        </p:txBody>
      </p:sp>
      <p:cxnSp>
        <p:nvCxnSpPr>
          <p:cNvPr id="13" name="直接连接符 12"/>
          <p:cNvCxnSpPr/>
          <p:nvPr/>
        </p:nvCxnSpPr>
        <p:spPr>
          <a:xfrm rot="5400000">
            <a:off x="4077830" y="362976"/>
            <a:ext cx="351464" cy="260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800511" y="2133600"/>
            <a:ext cx="5545138" cy="60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400" b="1" smtClean="0"/>
              <a:t>CREATE DATABASE </a:t>
            </a:r>
            <a:r>
              <a:rPr lang="en-US" altLang="zh-CN" sz="2400" b="1" smtClean="0">
                <a:solidFill>
                  <a:srgbClr val="FF3300"/>
                </a:solidFill>
              </a:rPr>
              <a:t>Sample;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936911" y="626367"/>
            <a:ext cx="9420371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800" b="1" dirty="0">
                <a:latin typeface="楷体_GB2312" pitchFamily="49" charset="-122"/>
              </a:rPr>
              <a:t>    </a:t>
            </a:r>
            <a:r>
              <a:rPr lang="zh-CN" altLang="en-US" sz="2800" b="1" dirty="0">
                <a:latin typeface="楷体_GB2312" pitchFamily="49" charset="-122"/>
              </a:rPr>
              <a:t>电力抢修工程数据库的数据库名为</a:t>
            </a:r>
            <a:r>
              <a:rPr lang="en-US" altLang="zh-CN" sz="2800" b="1" dirty="0">
                <a:latin typeface="楷体_GB2312" pitchFamily="49" charset="-122"/>
              </a:rPr>
              <a:t>Sample</a:t>
            </a:r>
            <a:r>
              <a:rPr lang="zh-CN" altLang="en-US" sz="2800" b="1" dirty="0">
                <a:latin typeface="楷体_GB2312" pitchFamily="49" charset="-122"/>
              </a:rPr>
              <a:t>，建立电力抢修工程数据库的命令：</a:t>
            </a: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936911" y="3068638"/>
            <a:ext cx="83820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FFFF66"/>
              </a:buClr>
            </a:pPr>
            <a:r>
              <a:rPr lang="zh-CN" altLang="en-US" sz="3200" b="1">
                <a:ea typeface="宋体" panose="02010600030101010101" pitchFamily="2" charset="-122"/>
              </a:rPr>
              <a:t>删除数据库</a:t>
            </a:r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1225836" y="3932238"/>
            <a:ext cx="88931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kumimoji="1" lang="en-US" altLang="zh-CN" sz="2800" b="1">
                <a:solidFill>
                  <a:srgbClr val="FFFF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    </a:t>
            </a:r>
            <a:r>
              <a:rPr kumimoji="1" lang="en-US" altLang="zh-CN" sz="2400" b="1">
                <a:solidFill>
                  <a:srgbClr val="CC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DROP DATABASE &lt;</a:t>
            </a:r>
            <a:r>
              <a:rPr kumimoji="1" lang="zh-CN" altLang="en-US" sz="2400" b="1">
                <a:solidFill>
                  <a:srgbClr val="CC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数据库</a:t>
            </a:r>
            <a:r>
              <a:rPr kumimoji="1" lang="zh-CN" altLang="zh-CN" sz="2400" b="1">
                <a:solidFill>
                  <a:srgbClr val="CC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名&gt;</a:t>
            </a:r>
            <a:endParaRPr kumimoji="1" lang="en-US" altLang="zh-CN" sz="2400" b="1">
              <a:solidFill>
                <a:srgbClr val="CC33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5" name="Rectangle 7"/>
          <p:cNvSpPr>
            <a:spLocks noChangeArrowheads="1"/>
          </p:cNvSpPr>
          <p:nvPr/>
        </p:nvSpPr>
        <p:spPr bwMode="auto">
          <a:xfrm>
            <a:off x="936911" y="4652963"/>
            <a:ext cx="83058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400" b="1" dirty="0">
                <a:solidFill>
                  <a:srgbClr val="1569F0"/>
                </a:solidFill>
                <a:ea typeface="宋体" panose="02010600030101010101" pitchFamily="2" charset="-122"/>
              </a:rPr>
              <a:t>例： </a:t>
            </a:r>
            <a:r>
              <a:rPr lang="en-US" altLang="zh-CN" sz="2400" b="1" dirty="0">
                <a:ea typeface="宋体" panose="02010600030101010101" pitchFamily="2" charset="-122"/>
              </a:rPr>
              <a:t>drop database </a:t>
            </a:r>
            <a:r>
              <a:rPr lang="en-US" altLang="zh-CN" sz="2400" b="1" dirty="0">
                <a:solidFill>
                  <a:srgbClr val="FF3300"/>
                </a:solidFill>
                <a:ea typeface="宋体" panose="02010600030101010101" pitchFamily="2" charset="-122"/>
              </a:rPr>
              <a:t>Sample;</a:t>
            </a:r>
          </a:p>
        </p:txBody>
      </p:sp>
    </p:spTree>
    <p:extLst>
      <p:ext uri="{BB962C8B-B14F-4D97-AF65-F5344CB8AC3E}">
        <p14:creationId xmlns:p14="http://schemas.microsoft.com/office/powerpoint/2010/main" val="121084024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11" grpId="0"/>
      <p:bldP spid="14" grpId="0" autoUpdateAnimBg="0"/>
      <p:bldP spid="15" grpId="0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0" y="-15479"/>
            <a:ext cx="12192000" cy="678867"/>
          </a:xfrm>
          <a:prstGeom prst="rect">
            <a:avLst/>
          </a:prstGeom>
          <a:solidFill>
            <a:srgbClr val="00589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1" lang="zh-CN" altLang="en-US" dirty="0">
              <a:solidFill>
                <a:srgbClr val="00589A"/>
              </a:solidFill>
            </a:endParaRPr>
          </a:p>
        </p:txBody>
      </p:sp>
      <p:sp>
        <p:nvSpPr>
          <p:cNvPr id="4" name="文本框 94"/>
          <p:cNvSpPr txBox="1">
            <a:spLocks noChangeArrowheads="1"/>
          </p:cNvSpPr>
          <p:nvPr/>
        </p:nvSpPr>
        <p:spPr bwMode="auto">
          <a:xfrm>
            <a:off x="245870" y="65515"/>
            <a:ext cx="5053997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3.3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数据查询</a:t>
            </a:r>
          </a:p>
        </p:txBody>
      </p:sp>
      <p:sp>
        <p:nvSpPr>
          <p:cNvPr id="5" name="文本框 94"/>
          <p:cNvSpPr txBox="1">
            <a:spLocks noChangeArrowheads="1"/>
          </p:cNvSpPr>
          <p:nvPr/>
        </p:nvSpPr>
        <p:spPr bwMode="auto">
          <a:xfrm>
            <a:off x="4737459" y="75566"/>
            <a:ext cx="7908779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3.3.4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集合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询</a:t>
            </a:r>
          </a:p>
        </p:txBody>
      </p:sp>
      <p:cxnSp>
        <p:nvCxnSpPr>
          <p:cNvPr id="6" name="直接连接符 5"/>
          <p:cNvCxnSpPr/>
          <p:nvPr/>
        </p:nvCxnSpPr>
        <p:spPr>
          <a:xfrm rot="5400000">
            <a:off x="4077830" y="362976"/>
            <a:ext cx="351464" cy="260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23850" y="1268413"/>
            <a:ext cx="10962986" cy="4687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【</a:t>
            </a:r>
            <a:r>
              <a:rPr lang="zh-CN" altLang="en-US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3.53】 </a:t>
            </a:r>
            <a:r>
              <a:rPr lang="zh-CN" altLang="en-US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查询存放在供电局</a:t>
            </a:r>
            <a:r>
              <a:rPr lang="en-US" altLang="zh-CN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1#</a:t>
            </a:r>
            <a:r>
              <a:rPr lang="zh-CN" altLang="en-US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仓库的物资及单价不大于</a:t>
            </a:r>
            <a:r>
              <a:rPr lang="en-US" altLang="zh-CN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50</a:t>
            </a:r>
            <a:r>
              <a:rPr lang="zh-CN" altLang="en-US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的物资。 </a:t>
            </a:r>
          </a:p>
          <a:p>
            <a:pPr eaLnBrk="1" hangingPunct="1">
              <a:buFontTx/>
              <a:buNone/>
            </a:pPr>
            <a:r>
              <a:rPr lang="en-US" altLang="zh-CN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SELECT *</a:t>
            </a:r>
          </a:p>
          <a:p>
            <a:pPr eaLnBrk="1" hangingPunct="1">
              <a:buFontTx/>
              <a:buNone/>
            </a:pPr>
            <a:r>
              <a:rPr lang="en-US" altLang="zh-CN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FROM stock</a:t>
            </a:r>
          </a:p>
          <a:p>
            <a:pPr eaLnBrk="1" hangingPunct="1">
              <a:buFontTx/>
              <a:buNone/>
            </a:pPr>
            <a:r>
              <a:rPr lang="en-US" altLang="zh-CN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WHERE warehouse='</a:t>
            </a:r>
            <a:r>
              <a:rPr lang="zh-CN" altLang="en-US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供电局</a:t>
            </a:r>
            <a:r>
              <a:rPr lang="en-US" altLang="zh-CN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1#</a:t>
            </a:r>
            <a:r>
              <a:rPr lang="zh-CN" altLang="en-US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仓库</a:t>
            </a:r>
            <a:r>
              <a:rPr lang="en-US" altLang="zh-CN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'</a:t>
            </a:r>
          </a:p>
          <a:p>
            <a:pPr eaLnBrk="1" hangingPunct="1">
              <a:buFontTx/>
              <a:buNone/>
            </a:pPr>
            <a:r>
              <a:rPr lang="en-US" altLang="zh-CN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UNION</a:t>
            </a:r>
          </a:p>
          <a:p>
            <a:pPr eaLnBrk="1" hangingPunct="1">
              <a:buFontTx/>
              <a:buNone/>
            </a:pPr>
            <a:r>
              <a:rPr lang="en-US" altLang="zh-CN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SELECT *</a:t>
            </a:r>
          </a:p>
          <a:p>
            <a:pPr eaLnBrk="1" hangingPunct="1">
              <a:buFontTx/>
              <a:buNone/>
            </a:pPr>
            <a:r>
              <a:rPr lang="en-US" altLang="zh-CN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FROM stock</a:t>
            </a:r>
          </a:p>
          <a:p>
            <a:pPr eaLnBrk="1" hangingPunct="1">
              <a:buFontTx/>
              <a:buNone/>
            </a:pPr>
            <a:r>
              <a:rPr lang="en-US" altLang="zh-CN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WHERE unit&lt;=50;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5522190" y="3850698"/>
            <a:ext cx="4679950" cy="222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kumimoji="1" lang="zh-CN" altLang="en-US" sz="2000" b="1" dirty="0">
                <a:latin typeface="Tahoma" panose="020B0604030504040204" pitchFamily="34" charset="0"/>
                <a:ea typeface="宋体" panose="02010600030101010101" pitchFamily="2" charset="-122"/>
              </a:rPr>
              <a:t>或：</a:t>
            </a:r>
          </a:p>
          <a:p>
            <a:pPr eaLnBrk="1" hangingPunct="1"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kumimoji="1" lang="en-US" altLang="zh-CN" sz="2000" b="1" dirty="0">
                <a:latin typeface="Tahoma" panose="020B0604030504040204" pitchFamily="34" charset="0"/>
                <a:ea typeface="宋体" panose="02010600030101010101" pitchFamily="2" charset="-122"/>
              </a:rPr>
              <a:t>SELECT  DISTINCT  *</a:t>
            </a:r>
          </a:p>
          <a:p>
            <a:pPr eaLnBrk="1" hangingPunct="1"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kumimoji="1" lang="en-US" altLang="zh-CN" sz="2000" b="1" dirty="0">
                <a:latin typeface="Tahoma" panose="020B0604030504040204" pitchFamily="34" charset="0"/>
                <a:ea typeface="宋体" panose="02010600030101010101" pitchFamily="2" charset="-122"/>
              </a:rPr>
              <a:t>FROM </a:t>
            </a:r>
            <a:r>
              <a:rPr lang="en-US" altLang="zh-CN" sz="2000" b="1" dirty="0"/>
              <a:t>stock</a:t>
            </a:r>
            <a:endParaRPr kumimoji="1" lang="en-US" altLang="zh-CN" sz="2000" b="1" dirty="0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kumimoji="1" lang="en-US" altLang="zh-CN" sz="2000" b="1" dirty="0">
                <a:latin typeface="Tahoma" panose="020B0604030504040204" pitchFamily="34" charset="0"/>
                <a:ea typeface="宋体" panose="02010600030101010101" pitchFamily="2" charset="-122"/>
              </a:rPr>
              <a:t> WHERE </a:t>
            </a:r>
            <a:r>
              <a:rPr lang="en-US" altLang="zh-CN" sz="2000" b="1" dirty="0"/>
              <a:t>warehouse = '</a:t>
            </a:r>
            <a:r>
              <a:rPr lang="zh-CN" altLang="en-US" sz="2000" b="1" dirty="0"/>
              <a:t>供电局</a:t>
            </a:r>
            <a:r>
              <a:rPr lang="en-US" altLang="zh-CN" sz="2000" b="1" dirty="0"/>
              <a:t>1#</a:t>
            </a:r>
            <a:r>
              <a:rPr lang="zh-CN" altLang="en-US" sz="2000" b="1" dirty="0"/>
              <a:t>仓库</a:t>
            </a:r>
            <a:r>
              <a:rPr lang="en-US" altLang="zh-CN" sz="2000" b="1" dirty="0"/>
              <a:t>'</a:t>
            </a:r>
            <a:endParaRPr kumimoji="1" lang="en-US" altLang="zh-CN" sz="2000" b="1" dirty="0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kumimoji="1" lang="en-US" altLang="zh-CN" sz="2000" b="1" dirty="0">
                <a:latin typeface="Tahoma" panose="020B0604030504040204" pitchFamily="34" charset="0"/>
                <a:ea typeface="宋体" panose="02010600030101010101" pitchFamily="2" charset="-122"/>
              </a:rPr>
              <a:t>        OR </a:t>
            </a:r>
            <a:r>
              <a:rPr lang="en-US" altLang="zh-CN" sz="2000" b="1" dirty="0"/>
              <a:t>unit &lt;=50</a:t>
            </a:r>
            <a:r>
              <a:rPr kumimoji="1" lang="en-US" altLang="zh-CN" sz="2000" b="1" dirty="0">
                <a:latin typeface="Tahoma" panose="020B0604030504040204" pitchFamily="34" charset="0"/>
                <a:ea typeface="宋体" panose="02010600030101010101" pitchFamily="2" charset="-122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97419386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0" y="-15479"/>
            <a:ext cx="12192000" cy="678867"/>
          </a:xfrm>
          <a:prstGeom prst="rect">
            <a:avLst/>
          </a:prstGeom>
          <a:solidFill>
            <a:srgbClr val="00589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1" lang="zh-CN" altLang="en-US" dirty="0">
              <a:solidFill>
                <a:srgbClr val="00589A"/>
              </a:solidFill>
            </a:endParaRPr>
          </a:p>
        </p:txBody>
      </p:sp>
      <p:sp>
        <p:nvSpPr>
          <p:cNvPr id="4" name="文本框 94"/>
          <p:cNvSpPr txBox="1">
            <a:spLocks noChangeArrowheads="1"/>
          </p:cNvSpPr>
          <p:nvPr/>
        </p:nvSpPr>
        <p:spPr bwMode="auto">
          <a:xfrm>
            <a:off x="245870" y="65515"/>
            <a:ext cx="5053997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3.3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数据查询</a:t>
            </a:r>
          </a:p>
        </p:txBody>
      </p:sp>
      <p:sp>
        <p:nvSpPr>
          <p:cNvPr id="5" name="文本框 94"/>
          <p:cNvSpPr txBox="1">
            <a:spLocks noChangeArrowheads="1"/>
          </p:cNvSpPr>
          <p:nvPr/>
        </p:nvSpPr>
        <p:spPr bwMode="auto">
          <a:xfrm>
            <a:off x="4737459" y="75566"/>
            <a:ext cx="7908779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3.3.4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集合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询</a:t>
            </a:r>
          </a:p>
        </p:txBody>
      </p:sp>
      <p:cxnSp>
        <p:nvCxnSpPr>
          <p:cNvPr id="6" name="直接连接符 5"/>
          <p:cNvCxnSpPr/>
          <p:nvPr/>
        </p:nvCxnSpPr>
        <p:spPr>
          <a:xfrm rot="5400000">
            <a:off x="4077830" y="362976"/>
            <a:ext cx="351464" cy="260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81000" y="990600"/>
            <a:ext cx="10804236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【</a:t>
            </a:r>
            <a:r>
              <a:rPr lang="zh-CN" altLang="en-US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3.54】</a:t>
            </a:r>
            <a:r>
              <a:rPr lang="zh-CN" altLang="en-US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查询使用了物资编号为</a:t>
            </a:r>
            <a:r>
              <a:rPr lang="en-US" altLang="zh-CN" b="1" dirty="0" err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m001</a:t>
            </a:r>
            <a:r>
              <a:rPr lang="zh-CN" altLang="en-US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或</a:t>
            </a:r>
            <a:r>
              <a:rPr lang="en-US" altLang="zh-CN" b="1" dirty="0" err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m002</a:t>
            </a:r>
            <a:r>
              <a:rPr lang="zh-CN" altLang="en-US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的抢修工程的工程号。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442317" y="1989138"/>
            <a:ext cx="4537075" cy="279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2400" b="1">
                <a:solidFill>
                  <a:srgbClr val="FF3300"/>
                </a:solidFill>
              </a:rPr>
              <a:t>SELECT prj_num</a:t>
            </a:r>
          </a:p>
          <a:p>
            <a:pPr eaLnBrk="1" hangingPunct="1"/>
            <a:r>
              <a:rPr lang="en-US" altLang="zh-CN" sz="2400" b="1">
                <a:solidFill>
                  <a:srgbClr val="FF3300"/>
                </a:solidFill>
              </a:rPr>
              <a:t>FROM out_stock</a:t>
            </a:r>
          </a:p>
          <a:p>
            <a:pPr eaLnBrk="1" hangingPunct="1"/>
            <a:r>
              <a:rPr lang="en-US" altLang="zh-CN" sz="2400" b="1">
                <a:solidFill>
                  <a:srgbClr val="FF3300"/>
                </a:solidFill>
              </a:rPr>
              <a:t>WHERE mat_num ='m001'</a:t>
            </a:r>
            <a:endParaRPr kumimoji="1" lang="en-US" altLang="zh-CN" sz="2400" b="1">
              <a:solidFill>
                <a:srgbClr val="FF3300"/>
              </a:solidFill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kumimoji="1" lang="en-US" altLang="zh-CN" sz="2400" b="1">
                <a:solidFill>
                  <a:srgbClr val="FF3300"/>
                </a:solidFill>
                <a:ea typeface="宋体" panose="02010600030101010101" pitchFamily="2" charset="-122"/>
              </a:rPr>
              <a:t>UNION</a:t>
            </a:r>
          </a:p>
          <a:p>
            <a:pPr eaLnBrk="1" hangingPunct="1"/>
            <a:r>
              <a:rPr lang="en-US" altLang="zh-CN" sz="2400" b="1">
                <a:solidFill>
                  <a:srgbClr val="FF3300"/>
                </a:solidFill>
              </a:rPr>
              <a:t>SELECT prj_num</a:t>
            </a:r>
          </a:p>
          <a:p>
            <a:pPr eaLnBrk="1" hangingPunct="1"/>
            <a:r>
              <a:rPr lang="en-US" altLang="zh-CN" sz="2400" b="1">
                <a:solidFill>
                  <a:srgbClr val="FF3300"/>
                </a:solidFill>
              </a:rPr>
              <a:t>FROM out_stock</a:t>
            </a:r>
          </a:p>
          <a:p>
            <a:pPr eaLnBrk="1" hangingPunct="1"/>
            <a:r>
              <a:rPr lang="en-US" altLang="zh-CN" sz="2400" b="1">
                <a:solidFill>
                  <a:srgbClr val="FF3300"/>
                </a:solidFill>
              </a:rPr>
              <a:t>WHERE mat_num ='m002';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5763492" y="1916113"/>
            <a:ext cx="4572000" cy="3195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kumimoji="1" lang="zh-CN" altLang="en-US" sz="2400" b="1">
                <a:latin typeface="Tahoma" panose="020B0604030504040204" pitchFamily="34" charset="0"/>
                <a:ea typeface="宋体" panose="02010600030101010101" pitchFamily="2" charset="-122"/>
              </a:rPr>
              <a:t>或：</a:t>
            </a:r>
          </a:p>
          <a:p>
            <a:pPr eaLnBrk="1" hangingPunct="1"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kumimoji="1" lang="en-US" altLang="zh-CN" sz="2400" b="1">
                <a:latin typeface="Tahoma" panose="020B0604030504040204" pitchFamily="34" charset="0"/>
                <a:ea typeface="宋体" panose="02010600030101010101" pitchFamily="2" charset="-122"/>
              </a:rPr>
              <a:t>SELECT  DISTINCT </a:t>
            </a:r>
            <a:r>
              <a:rPr lang="en-US" altLang="zh-CN" sz="2400" b="1"/>
              <a:t>prj_num</a:t>
            </a:r>
            <a:endParaRPr kumimoji="1" lang="en-US" altLang="zh-CN" sz="2400" b="1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kumimoji="1" lang="en-US" altLang="zh-CN" sz="2400" b="1">
                <a:latin typeface="Tahoma" panose="020B0604030504040204" pitchFamily="34" charset="0"/>
                <a:ea typeface="宋体" panose="02010600030101010101" pitchFamily="2" charset="-122"/>
              </a:rPr>
              <a:t>FROM </a:t>
            </a:r>
            <a:r>
              <a:rPr lang="en-US" altLang="zh-CN" sz="2400" b="1"/>
              <a:t>out_stock</a:t>
            </a:r>
            <a:endParaRPr kumimoji="1" lang="en-US" altLang="zh-CN" sz="2400" b="1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kumimoji="1" lang="en-US" altLang="zh-CN" sz="2400" b="1">
                <a:latin typeface="Tahoma" panose="020B0604030504040204" pitchFamily="34" charset="0"/>
                <a:ea typeface="宋体" panose="02010600030101010101" pitchFamily="2" charset="-122"/>
              </a:rPr>
              <a:t>WHERE </a:t>
            </a:r>
            <a:r>
              <a:rPr lang="en-US" altLang="zh-CN" sz="2400" b="1"/>
              <a:t>mat_num ='m001'</a:t>
            </a:r>
            <a:endParaRPr kumimoji="1" lang="en-US" altLang="zh-CN" sz="2400" b="1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kumimoji="1" lang="en-US" altLang="zh-CN" sz="2400" b="1">
                <a:latin typeface="Tahoma" panose="020B0604030504040204" pitchFamily="34" charset="0"/>
                <a:ea typeface="宋体" panose="02010600030101010101" pitchFamily="2" charset="-122"/>
              </a:rPr>
              <a:t>       OR  </a:t>
            </a:r>
            <a:r>
              <a:rPr lang="en-US" altLang="zh-CN" sz="2400" b="1"/>
              <a:t>mat_num ='m002'</a:t>
            </a:r>
            <a:endParaRPr kumimoji="1" lang="en-US" altLang="zh-CN" sz="2400" b="1"/>
          </a:p>
          <a:p>
            <a:pPr eaLnBrk="1" hangingPunct="1"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kumimoji="1" lang="en-US" altLang="zh-CN" sz="2400" b="1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5187230" y="5013325"/>
            <a:ext cx="5998006" cy="86793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5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kumimoji="1" lang="zh-CN" altLang="en-US" sz="2400" b="1" dirty="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提示</a:t>
            </a:r>
            <a:r>
              <a:rPr kumimoji="1" lang="en-US" altLang="zh-CN" sz="2400" b="1" dirty="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: </a:t>
            </a:r>
            <a:r>
              <a:rPr kumimoji="1" lang="zh-CN" altLang="en-US" sz="2400" b="1" dirty="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集合操作自动去除重复元组，如果要保留重复元组的话，必须用</a:t>
            </a:r>
            <a:r>
              <a:rPr kumimoji="1" lang="en-US" altLang="zh-CN" sz="2400" b="1" dirty="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all</a:t>
            </a:r>
            <a:r>
              <a:rPr kumimoji="1" lang="zh-CN" altLang="en-US" sz="2400" b="1" dirty="0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关键词指明。</a:t>
            </a:r>
          </a:p>
        </p:txBody>
      </p:sp>
    </p:spTree>
    <p:extLst>
      <p:ext uri="{BB962C8B-B14F-4D97-AF65-F5344CB8AC3E}">
        <p14:creationId xmlns:p14="http://schemas.microsoft.com/office/powerpoint/2010/main" val="179434566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/>
      <p:bldP spid="9" grpId="0" autoUpdateAnimBg="0"/>
      <p:bldP spid="10" grpId="0" animBg="1" autoUpdateAnimBg="0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0" y="-15479"/>
            <a:ext cx="12192000" cy="678867"/>
          </a:xfrm>
          <a:prstGeom prst="rect">
            <a:avLst/>
          </a:prstGeom>
          <a:solidFill>
            <a:srgbClr val="00589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1" lang="zh-CN" altLang="en-US" dirty="0">
              <a:solidFill>
                <a:srgbClr val="00589A"/>
              </a:solidFill>
            </a:endParaRPr>
          </a:p>
        </p:txBody>
      </p:sp>
      <p:sp>
        <p:nvSpPr>
          <p:cNvPr id="4" name="文本框 94"/>
          <p:cNvSpPr txBox="1">
            <a:spLocks noChangeArrowheads="1"/>
          </p:cNvSpPr>
          <p:nvPr/>
        </p:nvSpPr>
        <p:spPr bwMode="auto">
          <a:xfrm>
            <a:off x="245870" y="65515"/>
            <a:ext cx="5053997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3.3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数据查询</a:t>
            </a:r>
          </a:p>
        </p:txBody>
      </p:sp>
      <p:sp>
        <p:nvSpPr>
          <p:cNvPr id="5" name="文本框 94"/>
          <p:cNvSpPr txBox="1">
            <a:spLocks noChangeArrowheads="1"/>
          </p:cNvSpPr>
          <p:nvPr/>
        </p:nvSpPr>
        <p:spPr bwMode="auto">
          <a:xfrm>
            <a:off x="4737459" y="75566"/>
            <a:ext cx="7908779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3.3.4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集合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询</a:t>
            </a:r>
          </a:p>
        </p:txBody>
      </p:sp>
      <p:cxnSp>
        <p:nvCxnSpPr>
          <p:cNvPr id="6" name="直接连接符 5"/>
          <p:cNvCxnSpPr/>
          <p:nvPr/>
        </p:nvCxnSpPr>
        <p:spPr>
          <a:xfrm rot="5400000">
            <a:off x="4077830" y="362976"/>
            <a:ext cx="351464" cy="260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323850" y="1125538"/>
            <a:ext cx="10741314" cy="4687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【</a:t>
            </a:r>
            <a:r>
              <a:rPr lang="zh-CN" altLang="en-US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3.55】 </a:t>
            </a:r>
            <a:r>
              <a:rPr lang="zh-CN" altLang="en-US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查询存放在供电局</a:t>
            </a:r>
            <a:r>
              <a:rPr lang="en-US" altLang="zh-CN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1#</a:t>
            </a:r>
            <a:r>
              <a:rPr lang="zh-CN" altLang="en-US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仓库且单价不大于</a:t>
            </a:r>
            <a:r>
              <a:rPr lang="en-US" altLang="zh-CN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50</a:t>
            </a:r>
            <a:r>
              <a:rPr lang="zh-CN" altLang="en-US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的物资。 </a:t>
            </a:r>
          </a:p>
          <a:p>
            <a:pPr eaLnBrk="1" hangingPunct="1">
              <a:buFontTx/>
              <a:buNone/>
            </a:pPr>
            <a:r>
              <a:rPr lang="en-US" altLang="zh-CN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SELECT *</a:t>
            </a:r>
          </a:p>
          <a:p>
            <a:pPr eaLnBrk="1" hangingPunct="1">
              <a:buFontTx/>
              <a:buNone/>
            </a:pPr>
            <a:r>
              <a:rPr lang="en-US" altLang="zh-CN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FROM stock</a:t>
            </a:r>
          </a:p>
          <a:p>
            <a:pPr eaLnBrk="1" hangingPunct="1">
              <a:buFontTx/>
              <a:buNone/>
            </a:pPr>
            <a:r>
              <a:rPr lang="en-US" altLang="zh-CN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WHERE warehouse='</a:t>
            </a:r>
            <a:r>
              <a:rPr lang="zh-CN" altLang="en-US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供电局</a:t>
            </a:r>
            <a:r>
              <a:rPr lang="en-US" altLang="zh-CN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1#</a:t>
            </a:r>
            <a:r>
              <a:rPr lang="zh-CN" altLang="en-US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仓库</a:t>
            </a:r>
            <a:r>
              <a:rPr lang="en-US" altLang="zh-CN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'</a:t>
            </a:r>
          </a:p>
          <a:p>
            <a:pPr eaLnBrk="1" hangingPunct="1">
              <a:buFontTx/>
              <a:buNone/>
            </a:pPr>
            <a:r>
              <a:rPr lang="en-US" altLang="zh-CN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INTERSECT</a:t>
            </a:r>
          </a:p>
          <a:p>
            <a:pPr eaLnBrk="1" hangingPunct="1">
              <a:buFontTx/>
              <a:buNone/>
            </a:pPr>
            <a:r>
              <a:rPr lang="en-US" altLang="zh-CN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SELECT *</a:t>
            </a:r>
          </a:p>
          <a:p>
            <a:pPr eaLnBrk="1" hangingPunct="1">
              <a:buFontTx/>
              <a:buNone/>
            </a:pPr>
            <a:r>
              <a:rPr lang="en-US" altLang="zh-CN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FROM stock</a:t>
            </a:r>
          </a:p>
          <a:p>
            <a:pPr eaLnBrk="1" hangingPunct="1">
              <a:buFontTx/>
              <a:buNone/>
            </a:pPr>
            <a:r>
              <a:rPr lang="en-US" altLang="zh-CN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WHERE unit&lt;=50;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3924300" y="3933825"/>
            <a:ext cx="4679950" cy="222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kumimoji="1" lang="zh-CN" altLang="en-US" sz="2000" b="1">
                <a:latin typeface="Tahoma" panose="020B0604030504040204" pitchFamily="34" charset="0"/>
                <a:ea typeface="宋体" panose="02010600030101010101" pitchFamily="2" charset="-122"/>
              </a:rPr>
              <a:t>或：</a:t>
            </a:r>
          </a:p>
          <a:p>
            <a:pPr eaLnBrk="1" hangingPunct="1"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kumimoji="1" lang="en-US" altLang="zh-CN" sz="2000" b="1">
                <a:latin typeface="Tahoma" panose="020B0604030504040204" pitchFamily="34" charset="0"/>
                <a:ea typeface="宋体" panose="02010600030101010101" pitchFamily="2" charset="-122"/>
              </a:rPr>
              <a:t>SELECT  DISTINCT  *</a:t>
            </a:r>
          </a:p>
          <a:p>
            <a:pPr eaLnBrk="1" hangingPunct="1"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kumimoji="1" lang="en-US" altLang="zh-CN" sz="2000" b="1">
                <a:latin typeface="Tahoma" panose="020B0604030504040204" pitchFamily="34" charset="0"/>
                <a:ea typeface="宋体" panose="02010600030101010101" pitchFamily="2" charset="-122"/>
              </a:rPr>
              <a:t>FROM </a:t>
            </a:r>
            <a:r>
              <a:rPr lang="en-US" altLang="zh-CN" sz="2000" b="1"/>
              <a:t>stock</a:t>
            </a:r>
            <a:endParaRPr kumimoji="1" lang="en-US" altLang="zh-CN" sz="2000" b="1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kumimoji="1" lang="en-US" altLang="zh-CN" sz="2000" b="1">
                <a:latin typeface="Tahoma" panose="020B0604030504040204" pitchFamily="34" charset="0"/>
                <a:ea typeface="宋体" panose="02010600030101010101" pitchFamily="2" charset="-122"/>
              </a:rPr>
              <a:t> WHERE </a:t>
            </a:r>
            <a:r>
              <a:rPr lang="en-US" altLang="zh-CN" sz="2000" b="1"/>
              <a:t>warehouse = '</a:t>
            </a:r>
            <a:r>
              <a:rPr lang="zh-CN" altLang="en-US" sz="2000" b="1"/>
              <a:t>供电局</a:t>
            </a:r>
            <a:r>
              <a:rPr lang="en-US" altLang="zh-CN" sz="2000" b="1"/>
              <a:t>1#</a:t>
            </a:r>
            <a:r>
              <a:rPr lang="zh-CN" altLang="en-US" sz="2000" b="1"/>
              <a:t>仓库</a:t>
            </a:r>
            <a:r>
              <a:rPr lang="en-US" altLang="zh-CN" sz="2000" b="1"/>
              <a:t>'</a:t>
            </a:r>
            <a:endParaRPr kumimoji="1" lang="en-US" altLang="zh-CN" sz="2000" b="1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kumimoji="1" lang="en-US" altLang="zh-CN" sz="2000" b="1">
                <a:latin typeface="Tahoma" panose="020B0604030504040204" pitchFamily="34" charset="0"/>
                <a:ea typeface="宋体" panose="02010600030101010101" pitchFamily="2" charset="-122"/>
              </a:rPr>
              <a:t>        and </a:t>
            </a:r>
            <a:r>
              <a:rPr lang="en-US" altLang="zh-CN" sz="2000" b="1"/>
              <a:t>unit &lt;=50</a:t>
            </a:r>
            <a:r>
              <a:rPr kumimoji="1" lang="en-US" altLang="zh-CN" sz="2000" b="1">
                <a:latin typeface="Tahoma" panose="020B0604030504040204" pitchFamily="34" charset="0"/>
                <a:ea typeface="宋体" panose="02010600030101010101" pitchFamily="2" charset="-122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81036943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0" y="-15479"/>
            <a:ext cx="12192000" cy="678867"/>
          </a:xfrm>
          <a:prstGeom prst="rect">
            <a:avLst/>
          </a:prstGeom>
          <a:solidFill>
            <a:srgbClr val="00589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1" lang="zh-CN" altLang="en-US" dirty="0">
              <a:solidFill>
                <a:srgbClr val="00589A"/>
              </a:solidFill>
            </a:endParaRPr>
          </a:p>
        </p:txBody>
      </p:sp>
      <p:sp>
        <p:nvSpPr>
          <p:cNvPr id="4" name="文本框 94"/>
          <p:cNvSpPr txBox="1">
            <a:spLocks noChangeArrowheads="1"/>
          </p:cNvSpPr>
          <p:nvPr/>
        </p:nvSpPr>
        <p:spPr bwMode="auto">
          <a:xfrm>
            <a:off x="245870" y="65515"/>
            <a:ext cx="5053997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3.3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数据查询</a:t>
            </a:r>
          </a:p>
        </p:txBody>
      </p:sp>
      <p:sp>
        <p:nvSpPr>
          <p:cNvPr id="5" name="文本框 94"/>
          <p:cNvSpPr txBox="1">
            <a:spLocks noChangeArrowheads="1"/>
          </p:cNvSpPr>
          <p:nvPr/>
        </p:nvSpPr>
        <p:spPr bwMode="auto">
          <a:xfrm>
            <a:off x="4737459" y="75566"/>
            <a:ext cx="7908779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3.3.4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集合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询</a:t>
            </a:r>
          </a:p>
        </p:txBody>
      </p:sp>
      <p:cxnSp>
        <p:nvCxnSpPr>
          <p:cNvPr id="6" name="直接连接符 5"/>
          <p:cNvCxnSpPr/>
          <p:nvPr/>
        </p:nvCxnSpPr>
        <p:spPr>
          <a:xfrm rot="5400000">
            <a:off x="4077830" y="362976"/>
            <a:ext cx="351464" cy="260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81000" y="990600"/>
            <a:ext cx="11460018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【</a:t>
            </a:r>
            <a:r>
              <a:rPr lang="zh-CN" altLang="en-US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3.56】</a:t>
            </a:r>
            <a:r>
              <a:rPr lang="zh-CN" altLang="en-US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查询同时使用了物资编号为</a:t>
            </a:r>
            <a:r>
              <a:rPr lang="en-US" altLang="zh-CN" b="1" dirty="0" err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m001</a:t>
            </a:r>
            <a:r>
              <a:rPr lang="zh-CN" altLang="en-US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en-US" altLang="zh-CN" b="1" dirty="0" err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m002</a:t>
            </a:r>
            <a:r>
              <a:rPr lang="zh-CN" altLang="en-US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的抢修工程的工程号。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257588" y="1844675"/>
            <a:ext cx="5329238" cy="325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FF3300"/>
                </a:solidFill>
                <a:latin typeface="楷体_GB2312" pitchFamily="49" charset="-122"/>
              </a:rPr>
              <a:t>SELECT prj_num</a:t>
            </a:r>
          </a:p>
          <a:p>
            <a:pPr eaLnBrk="1" hangingPunct="1"/>
            <a:r>
              <a:rPr lang="en-US" altLang="zh-CN" sz="2800" b="1">
                <a:solidFill>
                  <a:srgbClr val="FF3300"/>
                </a:solidFill>
                <a:latin typeface="楷体_GB2312" pitchFamily="49" charset="-122"/>
              </a:rPr>
              <a:t>FROM out_stock</a:t>
            </a:r>
          </a:p>
          <a:p>
            <a:pPr eaLnBrk="1" hangingPunct="1"/>
            <a:r>
              <a:rPr lang="en-US" altLang="zh-CN" sz="2800" b="1">
                <a:solidFill>
                  <a:srgbClr val="FF3300"/>
                </a:solidFill>
                <a:latin typeface="楷体_GB2312" pitchFamily="49" charset="-122"/>
              </a:rPr>
              <a:t>WHERE mat_num ='m001'</a:t>
            </a:r>
            <a:endParaRPr kumimoji="1" lang="en-US" altLang="zh-CN" sz="2800" b="1">
              <a:solidFill>
                <a:srgbClr val="FF3300"/>
              </a:solidFill>
              <a:latin typeface="楷体_GB2312" pitchFamily="49" charset="-122"/>
            </a:endParaRP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800" b="1">
                <a:solidFill>
                  <a:srgbClr val="FF3300"/>
                </a:solidFill>
                <a:latin typeface="楷体_GB2312" pitchFamily="49" charset="-122"/>
              </a:rPr>
              <a:t>INTERSECT</a:t>
            </a:r>
            <a:endParaRPr kumimoji="1" lang="en-US" altLang="zh-CN" sz="2800" b="1">
              <a:solidFill>
                <a:srgbClr val="FF3300"/>
              </a:solidFill>
              <a:latin typeface="楷体_GB2312" pitchFamily="49" charset="-122"/>
            </a:endParaRPr>
          </a:p>
          <a:p>
            <a:pPr eaLnBrk="1" hangingPunct="1"/>
            <a:r>
              <a:rPr lang="en-US" altLang="zh-CN" sz="2800" b="1">
                <a:solidFill>
                  <a:srgbClr val="FF3300"/>
                </a:solidFill>
                <a:latin typeface="楷体_GB2312" pitchFamily="49" charset="-122"/>
              </a:rPr>
              <a:t>SELECT prj_num</a:t>
            </a:r>
          </a:p>
          <a:p>
            <a:pPr eaLnBrk="1" hangingPunct="1"/>
            <a:r>
              <a:rPr lang="en-US" altLang="zh-CN" sz="2800" b="1">
                <a:solidFill>
                  <a:srgbClr val="FF3300"/>
                </a:solidFill>
                <a:latin typeface="楷体_GB2312" pitchFamily="49" charset="-122"/>
              </a:rPr>
              <a:t>FROM out_stock</a:t>
            </a:r>
          </a:p>
          <a:p>
            <a:pPr eaLnBrk="1" hangingPunct="1"/>
            <a:r>
              <a:rPr lang="en-US" altLang="zh-CN" sz="2800" b="1">
                <a:solidFill>
                  <a:srgbClr val="FF3300"/>
                </a:solidFill>
                <a:latin typeface="楷体_GB2312" pitchFamily="49" charset="-122"/>
              </a:rPr>
              <a:t>WHERE mat_num ='m002';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5362863" y="1844675"/>
            <a:ext cx="4787900" cy="3560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kumimoji="1" lang="zh-CN" altLang="en-US" sz="2400" b="1">
                <a:latin typeface="Tahoma" panose="020B0604030504040204" pitchFamily="34" charset="0"/>
                <a:ea typeface="宋体" panose="02010600030101010101" pitchFamily="2" charset="-122"/>
              </a:rPr>
              <a:t>或：</a:t>
            </a:r>
          </a:p>
          <a:p>
            <a:pPr eaLnBrk="1" hangingPunct="1"/>
            <a:r>
              <a:rPr lang="en-US" altLang="zh-CN" sz="2400"/>
              <a:t>SELECT distinct prj_num</a:t>
            </a:r>
          </a:p>
          <a:p>
            <a:pPr eaLnBrk="1" hangingPunct="1"/>
            <a:r>
              <a:rPr lang="en-US" altLang="zh-CN" sz="2400"/>
              <a:t>FROM out_stock</a:t>
            </a:r>
          </a:p>
          <a:p>
            <a:pPr eaLnBrk="1" hangingPunct="1"/>
            <a:r>
              <a:rPr lang="en-US" altLang="zh-CN" sz="2400"/>
              <a:t>WHERE mat_num='m001' </a:t>
            </a:r>
          </a:p>
          <a:p>
            <a:pPr eaLnBrk="1" hangingPunct="1"/>
            <a:r>
              <a:rPr lang="en-US" altLang="zh-CN" sz="2400"/>
              <a:t>      AND prj_num in </a:t>
            </a:r>
          </a:p>
          <a:p>
            <a:pPr eaLnBrk="1" hangingPunct="1"/>
            <a:r>
              <a:rPr lang="en-US" altLang="zh-CN" sz="2400"/>
              <a:t>     (  SELECT distinct prj_num</a:t>
            </a:r>
          </a:p>
          <a:p>
            <a:pPr eaLnBrk="1" hangingPunct="1"/>
            <a:r>
              <a:rPr lang="en-US" altLang="zh-CN" sz="2400"/>
              <a:t>        FROM out_stock</a:t>
            </a:r>
          </a:p>
          <a:p>
            <a:pPr eaLnBrk="1" hangingPunct="1"/>
            <a:r>
              <a:rPr lang="en-US" altLang="zh-CN" sz="2400"/>
              <a:t>        WHERE mat_num='m002'  )</a:t>
            </a:r>
          </a:p>
          <a:p>
            <a:pPr eaLnBrk="1" hangingPunct="1"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kumimoji="1" lang="en-US" altLang="zh-CN" sz="2400" b="1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4196393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/>
      <p:bldP spid="9" grpId="0" autoUpdateAnimBg="0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0" y="-15479"/>
            <a:ext cx="12192000" cy="678867"/>
          </a:xfrm>
          <a:prstGeom prst="rect">
            <a:avLst/>
          </a:prstGeom>
          <a:solidFill>
            <a:srgbClr val="00589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1" lang="zh-CN" altLang="en-US" dirty="0">
              <a:solidFill>
                <a:srgbClr val="00589A"/>
              </a:solidFill>
            </a:endParaRPr>
          </a:p>
        </p:txBody>
      </p:sp>
      <p:sp>
        <p:nvSpPr>
          <p:cNvPr id="4" name="文本框 94"/>
          <p:cNvSpPr txBox="1">
            <a:spLocks noChangeArrowheads="1"/>
          </p:cNvSpPr>
          <p:nvPr/>
        </p:nvSpPr>
        <p:spPr bwMode="auto">
          <a:xfrm>
            <a:off x="245870" y="65515"/>
            <a:ext cx="5053997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3.3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数据查询</a:t>
            </a:r>
          </a:p>
        </p:txBody>
      </p:sp>
      <p:sp>
        <p:nvSpPr>
          <p:cNvPr id="5" name="文本框 94"/>
          <p:cNvSpPr txBox="1">
            <a:spLocks noChangeArrowheads="1"/>
          </p:cNvSpPr>
          <p:nvPr/>
        </p:nvSpPr>
        <p:spPr bwMode="auto">
          <a:xfrm>
            <a:off x="4737459" y="75566"/>
            <a:ext cx="7908779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3.3.4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集合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询</a:t>
            </a:r>
          </a:p>
        </p:txBody>
      </p:sp>
      <p:cxnSp>
        <p:nvCxnSpPr>
          <p:cNvPr id="6" name="直接连接符 5"/>
          <p:cNvCxnSpPr/>
          <p:nvPr/>
        </p:nvCxnSpPr>
        <p:spPr>
          <a:xfrm rot="5400000">
            <a:off x="4077830" y="362976"/>
            <a:ext cx="351464" cy="260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245870" y="1116340"/>
            <a:ext cx="1164979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</a:rPr>
              <a:t>【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</a:rPr>
              <a:t>例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</a:rPr>
              <a:t>3.57】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</a:rPr>
              <a:t>查询存放在供电局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</a:rPr>
              <a:t>1#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</a:rPr>
              <a:t>仓库的物资与单价不大于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</a:rPr>
              <a:t>50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</a:rPr>
              <a:t>的物资的差集。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072857" y="2133600"/>
            <a:ext cx="5689600" cy="308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2800" b="1" dirty="0">
                <a:solidFill>
                  <a:srgbClr val="FF3300"/>
                </a:solidFill>
                <a:latin typeface="楷体_GB2312" pitchFamily="49" charset="-122"/>
              </a:rPr>
              <a:t>SELECT *</a:t>
            </a:r>
          </a:p>
          <a:p>
            <a:pPr eaLnBrk="1" hangingPunct="1"/>
            <a:r>
              <a:rPr lang="en-US" altLang="zh-CN" sz="2800" b="1" dirty="0">
                <a:solidFill>
                  <a:srgbClr val="FF3300"/>
                </a:solidFill>
                <a:latin typeface="楷体_GB2312" pitchFamily="49" charset="-122"/>
              </a:rPr>
              <a:t>FROM stock</a:t>
            </a:r>
          </a:p>
          <a:p>
            <a:pPr eaLnBrk="1" hangingPunct="1"/>
            <a:r>
              <a:rPr lang="en-US" altLang="zh-CN" sz="2800" b="1" dirty="0">
                <a:solidFill>
                  <a:srgbClr val="FF3300"/>
                </a:solidFill>
                <a:latin typeface="楷体_GB2312" pitchFamily="49" charset="-122"/>
              </a:rPr>
              <a:t>WHERE warehouse='</a:t>
            </a:r>
            <a:r>
              <a:rPr lang="zh-CN" altLang="en-US" sz="2800" b="1" dirty="0">
                <a:solidFill>
                  <a:srgbClr val="FF3300"/>
                </a:solidFill>
                <a:latin typeface="楷体_GB2312" pitchFamily="49" charset="-122"/>
              </a:rPr>
              <a:t>供电局</a:t>
            </a:r>
            <a:r>
              <a:rPr lang="en-US" altLang="zh-CN" sz="2800" b="1" dirty="0">
                <a:solidFill>
                  <a:srgbClr val="FF3300"/>
                </a:solidFill>
                <a:latin typeface="楷体_GB2312" pitchFamily="49" charset="-122"/>
              </a:rPr>
              <a:t>1#</a:t>
            </a:r>
            <a:r>
              <a:rPr lang="zh-CN" altLang="en-US" sz="2800" b="1" dirty="0">
                <a:solidFill>
                  <a:srgbClr val="FF3300"/>
                </a:solidFill>
                <a:latin typeface="楷体_GB2312" pitchFamily="49" charset="-122"/>
              </a:rPr>
              <a:t>仓库</a:t>
            </a:r>
            <a:r>
              <a:rPr lang="en-US" altLang="zh-CN" sz="2800" b="1" dirty="0">
                <a:solidFill>
                  <a:srgbClr val="FF3300"/>
                </a:solidFill>
                <a:latin typeface="楷体_GB2312" pitchFamily="49" charset="-122"/>
              </a:rPr>
              <a:t>'</a:t>
            </a:r>
          </a:p>
          <a:p>
            <a:pPr eaLnBrk="1" hangingPunct="1"/>
            <a:r>
              <a:rPr lang="en-US" altLang="zh-CN" sz="2800" b="1" dirty="0">
                <a:solidFill>
                  <a:srgbClr val="FF3300"/>
                </a:solidFill>
                <a:latin typeface="楷体_GB2312" pitchFamily="49" charset="-122"/>
              </a:rPr>
              <a:t>EXCEPT</a:t>
            </a:r>
          </a:p>
          <a:p>
            <a:pPr eaLnBrk="1" hangingPunct="1"/>
            <a:r>
              <a:rPr lang="en-US" altLang="zh-CN" sz="2800" b="1" dirty="0">
                <a:solidFill>
                  <a:srgbClr val="FF3300"/>
                </a:solidFill>
                <a:latin typeface="楷体_GB2312" pitchFamily="49" charset="-122"/>
              </a:rPr>
              <a:t>SELECT *</a:t>
            </a:r>
          </a:p>
          <a:p>
            <a:pPr eaLnBrk="1" hangingPunct="1"/>
            <a:r>
              <a:rPr lang="en-US" altLang="zh-CN" sz="2800" b="1" dirty="0">
                <a:solidFill>
                  <a:srgbClr val="FF3300"/>
                </a:solidFill>
                <a:latin typeface="楷体_GB2312" pitchFamily="49" charset="-122"/>
              </a:rPr>
              <a:t>FROM stock</a:t>
            </a:r>
          </a:p>
          <a:p>
            <a:pPr eaLnBrk="1" hangingPunct="1"/>
            <a:r>
              <a:rPr lang="en-US" altLang="zh-CN" sz="2800" b="1" dirty="0">
                <a:solidFill>
                  <a:srgbClr val="FF3300"/>
                </a:solidFill>
                <a:latin typeface="楷体_GB2312" pitchFamily="49" charset="-122"/>
              </a:rPr>
              <a:t>WHERE unit&lt;=50;</a:t>
            </a: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4889207" y="3644900"/>
            <a:ext cx="4679950" cy="222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kumimoji="1" lang="zh-CN" altLang="en-US" sz="2000" b="1">
                <a:solidFill>
                  <a:srgbClr val="0000FF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或：</a:t>
            </a:r>
          </a:p>
          <a:p>
            <a:pPr eaLnBrk="1" hangingPunct="1"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kumimoji="1" lang="en-US" altLang="zh-CN" sz="2000" b="1">
                <a:solidFill>
                  <a:srgbClr val="0000FF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SELECT  *</a:t>
            </a:r>
          </a:p>
          <a:p>
            <a:pPr eaLnBrk="1" hangingPunct="1"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kumimoji="1" lang="en-US" altLang="zh-CN" sz="2000" b="1">
                <a:solidFill>
                  <a:srgbClr val="0000FF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FROM </a:t>
            </a:r>
            <a:r>
              <a:rPr lang="en-US" altLang="zh-CN" sz="2000" b="1">
                <a:solidFill>
                  <a:srgbClr val="0000FF"/>
                </a:solidFill>
              </a:rPr>
              <a:t>stock</a:t>
            </a:r>
            <a:endParaRPr kumimoji="1" lang="en-US" altLang="zh-CN" sz="2000" b="1">
              <a:solidFill>
                <a:srgbClr val="0000FF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kumimoji="1" lang="en-US" altLang="zh-CN" sz="2000" b="1">
                <a:solidFill>
                  <a:srgbClr val="0000FF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WHERE </a:t>
            </a:r>
            <a:r>
              <a:rPr lang="en-US" altLang="zh-CN" sz="2000" b="1">
                <a:solidFill>
                  <a:srgbClr val="0000FF"/>
                </a:solidFill>
              </a:rPr>
              <a:t>warehouse = '</a:t>
            </a:r>
            <a:r>
              <a:rPr lang="zh-CN" altLang="en-US" sz="2000" b="1">
                <a:solidFill>
                  <a:srgbClr val="0000FF"/>
                </a:solidFill>
              </a:rPr>
              <a:t>供电局</a:t>
            </a:r>
            <a:r>
              <a:rPr lang="en-US" altLang="zh-CN" sz="2000" b="1">
                <a:solidFill>
                  <a:srgbClr val="0000FF"/>
                </a:solidFill>
              </a:rPr>
              <a:t>1#</a:t>
            </a:r>
            <a:r>
              <a:rPr lang="zh-CN" altLang="en-US" sz="2000" b="1">
                <a:solidFill>
                  <a:srgbClr val="0000FF"/>
                </a:solidFill>
              </a:rPr>
              <a:t>仓库</a:t>
            </a:r>
            <a:r>
              <a:rPr lang="en-US" altLang="zh-CN" sz="2000" b="1">
                <a:solidFill>
                  <a:srgbClr val="0000FF"/>
                </a:solidFill>
              </a:rPr>
              <a:t>'</a:t>
            </a:r>
            <a:endParaRPr kumimoji="1" lang="en-US" altLang="zh-CN" sz="2000" b="1">
              <a:solidFill>
                <a:srgbClr val="0000FF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kumimoji="1" lang="en-US" altLang="zh-CN" sz="2000" b="1">
                <a:solidFill>
                  <a:srgbClr val="0000FF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       and </a:t>
            </a:r>
            <a:r>
              <a:rPr lang="en-US" altLang="zh-CN" sz="2000" b="1">
                <a:solidFill>
                  <a:srgbClr val="0000FF"/>
                </a:solidFill>
              </a:rPr>
              <a:t>unit &gt;50</a:t>
            </a:r>
            <a:r>
              <a:rPr kumimoji="1" lang="en-US" altLang="zh-CN" sz="2000" b="1">
                <a:solidFill>
                  <a:srgbClr val="0000FF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9478067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/>
      <p:bldP spid="9" grpId="0" autoUpdateAnimBg="0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0" y="-15479"/>
            <a:ext cx="12192000" cy="678867"/>
          </a:xfrm>
          <a:prstGeom prst="rect">
            <a:avLst/>
          </a:prstGeom>
          <a:solidFill>
            <a:srgbClr val="00589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1" lang="zh-CN" altLang="en-US" dirty="0">
              <a:solidFill>
                <a:srgbClr val="00589A"/>
              </a:solidFill>
            </a:endParaRPr>
          </a:p>
        </p:txBody>
      </p:sp>
      <p:sp>
        <p:nvSpPr>
          <p:cNvPr id="4" name="文本框 94"/>
          <p:cNvSpPr txBox="1">
            <a:spLocks noChangeArrowheads="1"/>
          </p:cNvSpPr>
          <p:nvPr/>
        </p:nvSpPr>
        <p:spPr bwMode="auto">
          <a:xfrm>
            <a:off x="245870" y="65515"/>
            <a:ext cx="5053997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3.3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数据查询</a:t>
            </a:r>
          </a:p>
        </p:txBody>
      </p:sp>
      <p:sp>
        <p:nvSpPr>
          <p:cNvPr id="5" name="文本框 94"/>
          <p:cNvSpPr txBox="1">
            <a:spLocks noChangeArrowheads="1"/>
          </p:cNvSpPr>
          <p:nvPr/>
        </p:nvSpPr>
        <p:spPr bwMode="auto">
          <a:xfrm>
            <a:off x="4737459" y="75566"/>
            <a:ext cx="7908779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3.3.4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集合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询</a:t>
            </a:r>
          </a:p>
        </p:txBody>
      </p:sp>
      <p:cxnSp>
        <p:nvCxnSpPr>
          <p:cNvPr id="6" name="直接连接符 5"/>
          <p:cNvCxnSpPr/>
          <p:nvPr/>
        </p:nvCxnSpPr>
        <p:spPr>
          <a:xfrm rot="5400000">
            <a:off x="4077830" y="362976"/>
            <a:ext cx="351464" cy="260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704273" y="916711"/>
            <a:ext cx="861060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600" b="1" smtClean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练习：</a:t>
            </a:r>
            <a:r>
              <a:rPr lang="en-US" altLang="zh-CN" sz="3600" b="1" smtClean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4</a:t>
            </a:r>
            <a:r>
              <a:rPr lang="zh-CN" altLang="en-US" sz="3600" b="1" smtClean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个表</a:t>
            </a:r>
            <a:r>
              <a:rPr lang="en-US" altLang="zh-CN" sz="3600" b="1" smtClean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: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b="1" smtClean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  Student(</a:t>
            </a:r>
            <a:r>
              <a:rPr lang="en-US" altLang="zh-CN" b="1" u="sng" smtClean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Sno</a:t>
            </a:r>
            <a:r>
              <a:rPr lang="en-US" altLang="zh-CN" b="1" smtClean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 , Sname , Ssex , Sage , Sclass)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b="1" smtClean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  Teacher(</a:t>
            </a:r>
            <a:r>
              <a:rPr lang="en-US" altLang="zh-CN" b="1" u="sng" smtClean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Tno</a:t>
            </a:r>
            <a:r>
              <a:rPr lang="en-US" altLang="zh-CN" b="1" smtClean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,Tname,Tsex,Tage, Tprof, Tdept)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b="1" smtClean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  Course(</a:t>
            </a:r>
            <a:r>
              <a:rPr lang="en-US" altLang="zh-CN" b="1" u="sng" smtClean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Cno</a:t>
            </a:r>
            <a:r>
              <a:rPr lang="en-US" altLang="zh-CN" b="1" smtClean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 , Cname ,Tno)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b="1" smtClean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  SC(</a:t>
            </a:r>
            <a:r>
              <a:rPr lang="en-US" altLang="zh-CN" b="1" u="sng" smtClean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Sno , Cno </a:t>
            </a:r>
            <a:r>
              <a:rPr lang="en-US" altLang="zh-CN" b="1" smtClean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, Grade)</a:t>
            </a:r>
            <a:endParaRPr lang="en-US" altLang="zh-CN" smtClean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48422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0" y="-15479"/>
            <a:ext cx="12192000" cy="678867"/>
          </a:xfrm>
          <a:prstGeom prst="rect">
            <a:avLst/>
          </a:prstGeom>
          <a:solidFill>
            <a:srgbClr val="00589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1" lang="zh-CN" altLang="en-US" dirty="0">
              <a:solidFill>
                <a:srgbClr val="00589A"/>
              </a:solidFill>
            </a:endParaRPr>
          </a:p>
        </p:txBody>
      </p:sp>
      <p:sp>
        <p:nvSpPr>
          <p:cNvPr id="4" name="文本框 94"/>
          <p:cNvSpPr txBox="1">
            <a:spLocks noChangeArrowheads="1"/>
          </p:cNvSpPr>
          <p:nvPr/>
        </p:nvSpPr>
        <p:spPr bwMode="auto">
          <a:xfrm>
            <a:off x="245870" y="65515"/>
            <a:ext cx="5053997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3.3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数据查询</a:t>
            </a:r>
          </a:p>
        </p:txBody>
      </p:sp>
      <p:sp>
        <p:nvSpPr>
          <p:cNvPr id="5" name="文本框 94"/>
          <p:cNvSpPr txBox="1">
            <a:spLocks noChangeArrowheads="1"/>
          </p:cNvSpPr>
          <p:nvPr/>
        </p:nvSpPr>
        <p:spPr bwMode="auto">
          <a:xfrm>
            <a:off x="4737459" y="75566"/>
            <a:ext cx="7908779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3.3.4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集合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询</a:t>
            </a:r>
          </a:p>
        </p:txBody>
      </p:sp>
      <p:cxnSp>
        <p:nvCxnSpPr>
          <p:cNvPr id="6" name="直接连接符 5"/>
          <p:cNvCxnSpPr/>
          <p:nvPr/>
        </p:nvCxnSpPr>
        <p:spPr>
          <a:xfrm rot="5400000">
            <a:off x="4077830" y="362976"/>
            <a:ext cx="351464" cy="260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457199" y="990600"/>
            <a:ext cx="10737273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</a:pPr>
            <a:r>
              <a:rPr kumimoji="1" lang="en-US" altLang="zh-CN" sz="2800" b="1" dirty="0">
                <a:solidFill>
                  <a:srgbClr val="0000FF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1. </a:t>
            </a:r>
            <a:r>
              <a:rPr kumimoji="1" lang="zh-CN" altLang="en-US" sz="2800" b="1" dirty="0">
                <a:solidFill>
                  <a:srgbClr val="0000FF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给出全校所有师生的姓名、性别和年龄，并按年龄由小到大排序。</a:t>
            </a:r>
            <a:endParaRPr kumimoji="1" lang="zh-CN" altLang="en-US" sz="2800" b="1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636588" y="1654175"/>
            <a:ext cx="80772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buClr>
                <a:schemeClr val="accent1"/>
              </a:buClr>
            </a:pPr>
            <a:r>
              <a:rPr kumimoji="1" lang="en-US" altLang="zh-CN" sz="2400" b="1" dirty="0">
                <a:solidFill>
                  <a:srgbClr val="CC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Select  </a:t>
            </a:r>
            <a:r>
              <a:rPr kumimoji="1" lang="en-US" altLang="zh-CN" sz="2400" b="1" dirty="0" err="1">
                <a:solidFill>
                  <a:srgbClr val="CC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Sname,Ssex,Sage</a:t>
            </a:r>
            <a:endParaRPr kumimoji="1" lang="en-US" altLang="zh-CN" sz="2400" b="1" dirty="0">
              <a:solidFill>
                <a:srgbClr val="CC33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eaLnBrk="1" hangingPunct="1">
              <a:buClr>
                <a:schemeClr val="accent1"/>
              </a:buClr>
            </a:pPr>
            <a:r>
              <a:rPr kumimoji="1" lang="en-US" altLang="zh-CN" sz="2400" b="1" dirty="0">
                <a:solidFill>
                  <a:srgbClr val="CC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From  Student</a:t>
            </a:r>
          </a:p>
          <a:p>
            <a:pPr eaLnBrk="1" hangingPunct="1">
              <a:buClr>
                <a:schemeClr val="accent1"/>
              </a:buClr>
            </a:pPr>
            <a:r>
              <a:rPr kumimoji="1" lang="en-US" altLang="zh-CN" sz="2400" b="1" dirty="0">
                <a:solidFill>
                  <a:srgbClr val="CC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UNION </a:t>
            </a:r>
          </a:p>
          <a:p>
            <a:pPr eaLnBrk="1" hangingPunct="1">
              <a:buClr>
                <a:schemeClr val="accent1"/>
              </a:buClr>
            </a:pPr>
            <a:r>
              <a:rPr kumimoji="1" lang="en-US" altLang="zh-CN" sz="2400" b="1" dirty="0">
                <a:solidFill>
                  <a:srgbClr val="CC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Select  </a:t>
            </a:r>
            <a:r>
              <a:rPr kumimoji="1" lang="en-US" altLang="zh-CN" sz="2400" b="1" dirty="0" err="1">
                <a:solidFill>
                  <a:srgbClr val="CC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Tname,Tsex,Tage</a:t>
            </a:r>
            <a:endParaRPr kumimoji="1" lang="en-US" altLang="zh-CN" sz="2400" b="1" dirty="0">
              <a:solidFill>
                <a:srgbClr val="CC33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eaLnBrk="1" hangingPunct="1">
              <a:buClr>
                <a:schemeClr val="accent1"/>
              </a:buClr>
            </a:pPr>
            <a:r>
              <a:rPr kumimoji="1" lang="en-US" altLang="zh-CN" sz="2400" b="1" dirty="0">
                <a:solidFill>
                  <a:srgbClr val="CC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From  Teacher</a:t>
            </a:r>
          </a:p>
          <a:p>
            <a:pPr eaLnBrk="1" hangingPunct="1">
              <a:buClr>
                <a:schemeClr val="accent1"/>
              </a:buClr>
            </a:pPr>
            <a:r>
              <a:rPr kumimoji="1" lang="en-US" altLang="zh-CN" sz="2400" b="1" dirty="0">
                <a:solidFill>
                  <a:srgbClr val="CC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Order by 3;</a:t>
            </a:r>
          </a:p>
        </p:txBody>
      </p:sp>
      <p:sp>
        <p:nvSpPr>
          <p:cNvPr id="9" name="Rectangle 6"/>
          <p:cNvSpPr txBox="1">
            <a:spLocks noChangeArrowheads="1"/>
          </p:cNvSpPr>
          <p:nvPr/>
        </p:nvSpPr>
        <p:spPr bwMode="auto">
          <a:xfrm>
            <a:off x="457199" y="4269797"/>
            <a:ext cx="10331594" cy="2083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5000"/>
              </a:spcBef>
              <a:spcAft>
                <a:spcPct val="30000"/>
              </a:spcAft>
              <a:buClr>
                <a:srgbClr val="FFFF66"/>
              </a:buClr>
              <a:buFontTx/>
              <a:buNone/>
            </a:pPr>
            <a:r>
              <a:rPr lang="zh-CN" altLang="en-US" sz="2400" b="1" dirty="0" smtClean="0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</a:rPr>
              <a:t>对集合操作结果的排序：</a:t>
            </a:r>
          </a:p>
          <a:p>
            <a:pPr eaLnBrk="1" hangingPunct="1">
              <a:spcBef>
                <a:spcPct val="5000"/>
              </a:spcBef>
              <a:spcAft>
                <a:spcPct val="30000"/>
              </a:spcAft>
              <a:buClr>
                <a:srgbClr val="FF0000"/>
              </a:buClr>
              <a:buFont typeface="Wingdings" panose="05000000000000000000" pitchFamily="2" charset="2"/>
              <a:buChar char="u"/>
            </a:pPr>
            <a:r>
              <a:rPr lang="en-US" altLang="zh-CN" sz="2400" b="1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ORDER BY</a:t>
            </a:r>
            <a:r>
              <a:rPr lang="zh-CN" altLang="en-US" sz="2400" b="1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子句只能用于对最终查询结果排序，不能对中间结果排序；</a:t>
            </a:r>
          </a:p>
          <a:p>
            <a:pPr eaLnBrk="1" hangingPunct="1">
              <a:spcBef>
                <a:spcPct val="5000"/>
              </a:spcBef>
              <a:spcAft>
                <a:spcPct val="30000"/>
              </a:spcAft>
              <a:buClr>
                <a:srgbClr val="FF0000"/>
              </a:buClr>
              <a:buFont typeface="Wingdings" panose="05000000000000000000" pitchFamily="2" charset="2"/>
              <a:buChar char="u"/>
            </a:pPr>
            <a:r>
              <a:rPr lang="zh-CN" altLang="en-US" sz="2400" b="1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任何情况下，</a:t>
            </a:r>
            <a:r>
              <a:rPr lang="en-US" altLang="zh-CN" sz="2400" b="1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ORDER BY</a:t>
            </a:r>
            <a:r>
              <a:rPr lang="zh-CN" altLang="en-US" sz="2400" b="1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子句只能出现在最后；</a:t>
            </a:r>
          </a:p>
          <a:p>
            <a:pPr eaLnBrk="1" hangingPunct="1">
              <a:spcBef>
                <a:spcPct val="5000"/>
              </a:spcBef>
              <a:spcAft>
                <a:spcPct val="30000"/>
              </a:spcAft>
              <a:buClr>
                <a:srgbClr val="FF0000"/>
              </a:buClr>
              <a:buFont typeface="Wingdings" panose="05000000000000000000" pitchFamily="2" charset="2"/>
              <a:buChar char="u"/>
            </a:pPr>
            <a:r>
              <a:rPr lang="en-US" altLang="zh-CN" sz="2400" b="1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ORDER BY</a:t>
            </a:r>
            <a:r>
              <a:rPr lang="zh-CN" altLang="en-US" sz="2400" b="1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子句中可用数字指定排序属性。</a:t>
            </a:r>
          </a:p>
        </p:txBody>
      </p:sp>
    </p:spTree>
    <p:extLst>
      <p:ext uri="{BB962C8B-B14F-4D97-AF65-F5344CB8AC3E}">
        <p14:creationId xmlns:p14="http://schemas.microsoft.com/office/powerpoint/2010/main" val="167385004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8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/>
      <p:bldP spid="9" grpId="0" build="p" autoUpdateAnimBg="0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0" y="-15479"/>
            <a:ext cx="12192000" cy="678867"/>
          </a:xfrm>
          <a:prstGeom prst="rect">
            <a:avLst/>
          </a:prstGeom>
          <a:solidFill>
            <a:srgbClr val="00589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1" lang="zh-CN" altLang="en-US" dirty="0">
              <a:solidFill>
                <a:srgbClr val="00589A"/>
              </a:solidFill>
            </a:endParaRPr>
          </a:p>
        </p:txBody>
      </p:sp>
      <p:sp>
        <p:nvSpPr>
          <p:cNvPr id="4" name="文本框 94"/>
          <p:cNvSpPr txBox="1">
            <a:spLocks noChangeArrowheads="1"/>
          </p:cNvSpPr>
          <p:nvPr/>
        </p:nvSpPr>
        <p:spPr bwMode="auto">
          <a:xfrm>
            <a:off x="245870" y="65515"/>
            <a:ext cx="5053997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3.3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数据查询</a:t>
            </a:r>
          </a:p>
        </p:txBody>
      </p:sp>
      <p:sp>
        <p:nvSpPr>
          <p:cNvPr id="5" name="文本框 94"/>
          <p:cNvSpPr txBox="1">
            <a:spLocks noChangeArrowheads="1"/>
          </p:cNvSpPr>
          <p:nvPr/>
        </p:nvSpPr>
        <p:spPr bwMode="auto">
          <a:xfrm>
            <a:off x="4737459" y="75566"/>
            <a:ext cx="7908779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3.3.4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集合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询</a:t>
            </a:r>
          </a:p>
        </p:txBody>
      </p:sp>
      <p:cxnSp>
        <p:nvCxnSpPr>
          <p:cNvPr id="6" name="直接连接符 5"/>
          <p:cNvCxnSpPr/>
          <p:nvPr/>
        </p:nvCxnSpPr>
        <p:spPr>
          <a:xfrm rot="5400000">
            <a:off x="4077830" y="362976"/>
            <a:ext cx="351464" cy="260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81000" y="1066800"/>
            <a:ext cx="77724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b="1" smtClean="0">
                <a:solidFill>
                  <a:srgbClr val="0000FF"/>
                </a:solidFill>
              </a:rPr>
              <a:t>2.</a:t>
            </a:r>
            <a:r>
              <a:rPr lang="zh-CN" altLang="en-US" b="1" smtClean="0">
                <a:solidFill>
                  <a:srgbClr val="0000FF"/>
                </a:solidFill>
              </a:rPr>
              <a:t>查询学生姓名与教师姓名的交集</a:t>
            </a:r>
            <a:r>
              <a:rPr lang="zh-CN" altLang="en-US" b="1" smtClean="0">
                <a:solidFill>
                  <a:srgbClr val="0000FF"/>
                </a:solidFill>
                <a:latin typeface="宋体" panose="02010600030101010101" pitchFamily="2" charset="-122"/>
              </a:rPr>
              <a:t>。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140688" y="1720272"/>
            <a:ext cx="5029200" cy="329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kumimoji="1" lang="en-US" altLang="zh-CN" sz="2800" b="1">
                <a:solidFill>
                  <a:srgbClr val="CC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SELECT DISTINCT Sname</a:t>
            </a:r>
          </a:p>
          <a:p>
            <a:pPr eaLnBrk="1" hangingPunct="1">
              <a:lnSpc>
                <a:spcPct val="11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kumimoji="1" lang="en-US" altLang="zh-CN" sz="2800" b="1">
                <a:solidFill>
                  <a:srgbClr val="CC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FROM Student</a:t>
            </a:r>
          </a:p>
          <a:p>
            <a:pPr eaLnBrk="1" hangingPunct="1">
              <a:lnSpc>
                <a:spcPct val="11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kumimoji="1" lang="en-US" altLang="zh-CN" sz="2800" b="1">
                <a:solidFill>
                  <a:srgbClr val="CC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WHERE Sname IN </a:t>
            </a:r>
          </a:p>
          <a:p>
            <a:pPr eaLnBrk="1" hangingPunct="1">
              <a:lnSpc>
                <a:spcPct val="11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kumimoji="1" lang="en-US" altLang="zh-CN" sz="2800" b="1">
                <a:solidFill>
                  <a:srgbClr val="CC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  (SELECT Tname</a:t>
            </a:r>
          </a:p>
          <a:p>
            <a:pPr eaLnBrk="1" hangingPunct="1">
              <a:lnSpc>
                <a:spcPct val="11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kumimoji="1" lang="en-US" altLang="zh-CN" sz="2800" b="1">
                <a:solidFill>
                  <a:srgbClr val="CC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   FROM Teacher);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609600" y="5562600"/>
            <a:ext cx="80772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kumimoji="1" lang="zh-CN" altLang="en-US" sz="2800" b="1">
                <a:latin typeface="Tahoma" panose="020B0604030504040204" pitchFamily="34" charset="0"/>
                <a:ea typeface="宋体" panose="02010600030101010101" pitchFamily="2" charset="-122"/>
              </a:rPr>
              <a:t>实际上是查询学校中与教师同名的学生姓名</a:t>
            </a: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4798288" y="2329872"/>
            <a:ext cx="4724400" cy="2614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kumimoji="1"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或：</a:t>
            </a:r>
            <a:endParaRPr kumimoji="1" lang="zh-CN" altLang="en-US" sz="2800" b="1" dirty="0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1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kumimoji="1" lang="en-US" altLang="zh-CN" sz="2800" b="1" dirty="0">
                <a:latin typeface="Tahoma" panose="020B0604030504040204" pitchFamily="34" charset="0"/>
                <a:ea typeface="宋体" panose="02010600030101010101" pitchFamily="2" charset="-122"/>
              </a:rPr>
              <a:t>SELECT DISTINCT </a:t>
            </a:r>
            <a:r>
              <a:rPr kumimoji="1" lang="en-US" altLang="zh-CN" sz="2800" b="1" dirty="0" err="1">
                <a:latin typeface="Tahoma" panose="020B0604030504040204" pitchFamily="34" charset="0"/>
                <a:ea typeface="宋体" panose="02010600030101010101" pitchFamily="2" charset="-122"/>
              </a:rPr>
              <a:t>Sname</a:t>
            </a:r>
            <a:endParaRPr kumimoji="1" lang="en-US" altLang="zh-CN" sz="2800" b="1" dirty="0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1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kumimoji="1" lang="en-US" altLang="zh-CN" sz="2800" b="1" dirty="0">
                <a:latin typeface="Tahoma" panose="020B0604030504040204" pitchFamily="34" charset="0"/>
                <a:ea typeface="宋体" panose="02010600030101010101" pitchFamily="2" charset="-122"/>
              </a:rPr>
              <a:t>FROM Student, Teacher</a:t>
            </a:r>
          </a:p>
          <a:p>
            <a:pPr eaLnBrk="1" hangingPunct="1">
              <a:lnSpc>
                <a:spcPct val="11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kumimoji="1" lang="en-US" altLang="zh-CN" sz="2800" b="1" dirty="0">
                <a:latin typeface="Tahoma" panose="020B0604030504040204" pitchFamily="34" charset="0"/>
                <a:ea typeface="宋体" panose="02010600030101010101" pitchFamily="2" charset="-122"/>
              </a:rPr>
              <a:t>WHERE </a:t>
            </a:r>
            <a:r>
              <a:rPr kumimoji="1" lang="en-US" altLang="zh-CN" sz="2800" b="1" dirty="0" err="1">
                <a:latin typeface="Tahoma" panose="020B0604030504040204" pitchFamily="34" charset="0"/>
                <a:ea typeface="宋体" panose="02010600030101010101" pitchFamily="2" charset="-122"/>
              </a:rPr>
              <a:t>Sname</a:t>
            </a:r>
            <a:r>
              <a:rPr kumimoji="1" lang="en-US" altLang="zh-CN" sz="2800" b="1" dirty="0">
                <a:latin typeface="Tahoma" panose="020B0604030504040204" pitchFamily="34" charset="0"/>
                <a:ea typeface="宋体" panose="02010600030101010101" pitchFamily="2" charset="-122"/>
              </a:rPr>
              <a:t> = </a:t>
            </a:r>
            <a:r>
              <a:rPr kumimoji="1" lang="en-US" altLang="zh-CN" sz="2800" b="1" dirty="0" err="1">
                <a:latin typeface="Tahoma" panose="020B0604030504040204" pitchFamily="34" charset="0"/>
                <a:ea typeface="宋体" panose="02010600030101010101" pitchFamily="2" charset="-122"/>
              </a:rPr>
              <a:t>Tname</a:t>
            </a:r>
            <a:r>
              <a:rPr kumimoji="1" lang="en-US" altLang="zh-CN" sz="2800" b="1" dirty="0">
                <a:latin typeface="Tahoma" panose="020B0604030504040204" pitchFamily="34" charset="0"/>
                <a:ea typeface="宋体" panose="02010600030101010101" pitchFamily="2" charset="-122"/>
              </a:rPr>
              <a:t>;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6167438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/>
      <p:bldP spid="9" grpId="0" autoUpdateAnimBg="0"/>
      <p:bldP spid="10" grpId="0" autoUpdateAnimBg="0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0" y="-15479"/>
            <a:ext cx="12192000" cy="678867"/>
          </a:xfrm>
          <a:prstGeom prst="rect">
            <a:avLst/>
          </a:prstGeom>
          <a:solidFill>
            <a:srgbClr val="00589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1" lang="zh-CN" altLang="en-US" dirty="0">
              <a:solidFill>
                <a:srgbClr val="00589A"/>
              </a:solidFill>
            </a:endParaRPr>
          </a:p>
        </p:txBody>
      </p:sp>
      <p:sp>
        <p:nvSpPr>
          <p:cNvPr id="4" name="文本框 94"/>
          <p:cNvSpPr txBox="1">
            <a:spLocks noChangeArrowheads="1"/>
          </p:cNvSpPr>
          <p:nvPr/>
        </p:nvSpPr>
        <p:spPr bwMode="auto">
          <a:xfrm>
            <a:off x="245870" y="65515"/>
            <a:ext cx="5053997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3.3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数据查询</a:t>
            </a:r>
          </a:p>
        </p:txBody>
      </p:sp>
      <p:sp>
        <p:nvSpPr>
          <p:cNvPr id="5" name="文本框 94"/>
          <p:cNvSpPr txBox="1">
            <a:spLocks noChangeArrowheads="1"/>
          </p:cNvSpPr>
          <p:nvPr/>
        </p:nvSpPr>
        <p:spPr bwMode="auto">
          <a:xfrm>
            <a:off x="4737459" y="75566"/>
            <a:ext cx="7908779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3.3.4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集合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询</a:t>
            </a:r>
          </a:p>
        </p:txBody>
      </p:sp>
      <p:cxnSp>
        <p:nvCxnSpPr>
          <p:cNvPr id="6" name="直接连接符 5"/>
          <p:cNvCxnSpPr/>
          <p:nvPr/>
        </p:nvCxnSpPr>
        <p:spPr>
          <a:xfrm rot="5400000">
            <a:off x="4077830" y="362976"/>
            <a:ext cx="351464" cy="260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81000" y="990600"/>
            <a:ext cx="777240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b="1" smtClean="0">
                <a:solidFill>
                  <a:srgbClr val="0000FF"/>
                </a:solidFill>
              </a:rPr>
              <a:t>3. </a:t>
            </a:r>
            <a:r>
              <a:rPr lang="zh-CN" altLang="en-US" b="1" smtClean="0">
                <a:solidFill>
                  <a:srgbClr val="0000FF"/>
                </a:solidFill>
              </a:rPr>
              <a:t>查询学生姓名与教师姓名的差集。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990436" y="1782618"/>
            <a:ext cx="5791200" cy="329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宋体" panose="02010600030101010101" pitchFamily="2" charset="-122"/>
              <a:buNone/>
            </a:pPr>
            <a:r>
              <a:rPr kumimoji="1" lang="en-US" altLang="zh-CN" sz="2800" b="1" dirty="0">
                <a:solidFill>
                  <a:srgbClr val="CC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SELECT DISTINCT </a:t>
            </a:r>
            <a:r>
              <a:rPr kumimoji="1" lang="en-US" altLang="zh-CN" sz="2800" b="1" dirty="0" err="1">
                <a:solidFill>
                  <a:srgbClr val="CC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Sname</a:t>
            </a:r>
            <a:endParaRPr kumimoji="1" lang="en-US" altLang="zh-CN" sz="2800" b="1" dirty="0">
              <a:solidFill>
                <a:srgbClr val="CC33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1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宋体" panose="02010600030101010101" pitchFamily="2" charset="-122"/>
              <a:buNone/>
            </a:pPr>
            <a:r>
              <a:rPr kumimoji="1" lang="en-US" altLang="zh-CN" sz="2800" b="1" dirty="0">
                <a:solidFill>
                  <a:srgbClr val="CC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FROM Student</a:t>
            </a:r>
          </a:p>
          <a:p>
            <a:pPr eaLnBrk="1" hangingPunct="1">
              <a:lnSpc>
                <a:spcPct val="11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宋体" panose="02010600030101010101" pitchFamily="2" charset="-122"/>
              <a:buNone/>
            </a:pPr>
            <a:r>
              <a:rPr kumimoji="1" lang="en-US" altLang="zh-CN" sz="2800" b="1" dirty="0">
                <a:solidFill>
                  <a:srgbClr val="CC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WHERE </a:t>
            </a:r>
            <a:r>
              <a:rPr kumimoji="1" lang="en-US" altLang="zh-CN" sz="2800" b="1" dirty="0" err="1">
                <a:solidFill>
                  <a:srgbClr val="CC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Sname</a:t>
            </a:r>
            <a:r>
              <a:rPr kumimoji="1" lang="en-US" altLang="zh-CN" sz="2800" b="1" dirty="0">
                <a:solidFill>
                  <a:srgbClr val="CC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NOT  IN </a:t>
            </a:r>
          </a:p>
          <a:p>
            <a:pPr eaLnBrk="1" hangingPunct="1">
              <a:lnSpc>
                <a:spcPct val="11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宋体" panose="02010600030101010101" pitchFamily="2" charset="-122"/>
              <a:buNone/>
            </a:pPr>
            <a:r>
              <a:rPr kumimoji="1" lang="en-US" altLang="zh-CN" sz="2800" b="1" dirty="0">
                <a:solidFill>
                  <a:srgbClr val="CC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             	(SELECT </a:t>
            </a:r>
            <a:r>
              <a:rPr kumimoji="1" lang="en-US" altLang="zh-CN" sz="2800" b="1" dirty="0" err="1">
                <a:solidFill>
                  <a:srgbClr val="CC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Tname</a:t>
            </a:r>
            <a:endParaRPr kumimoji="1" lang="en-US" altLang="zh-CN" sz="2800" b="1" dirty="0">
              <a:solidFill>
                <a:srgbClr val="CC33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1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宋体" panose="02010600030101010101" pitchFamily="2" charset="-122"/>
              <a:buNone/>
            </a:pPr>
            <a:r>
              <a:rPr kumimoji="1" lang="en-US" altLang="zh-CN" sz="2800" b="1" dirty="0">
                <a:solidFill>
                  <a:srgbClr val="CC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            	  FROM Teacher);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762000" y="5638800"/>
            <a:ext cx="73279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宋体" panose="02010600030101010101" pitchFamily="2" charset="-122"/>
              <a:buNone/>
            </a:pPr>
            <a:r>
              <a:rPr kumimoji="1" lang="zh-CN" altLang="en-US" sz="2800" b="1">
                <a:latin typeface="Tahoma" panose="020B0604030504040204" pitchFamily="34" charset="0"/>
                <a:ea typeface="宋体" panose="02010600030101010101" pitchFamily="2" charset="-122"/>
              </a:rPr>
              <a:t>实际上是查询学校中未与教师同名的学生姓名</a:t>
            </a:r>
          </a:p>
        </p:txBody>
      </p:sp>
    </p:spTree>
    <p:extLst>
      <p:ext uri="{BB962C8B-B14F-4D97-AF65-F5344CB8AC3E}">
        <p14:creationId xmlns:p14="http://schemas.microsoft.com/office/powerpoint/2010/main" val="252182148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/>
      <p:bldP spid="9" grpId="0" autoUpdateAnimBg="0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0" y="-15479"/>
            <a:ext cx="12192000" cy="678867"/>
          </a:xfrm>
          <a:prstGeom prst="rect">
            <a:avLst/>
          </a:prstGeom>
          <a:solidFill>
            <a:srgbClr val="00589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1" lang="zh-CN" altLang="en-US" dirty="0">
              <a:solidFill>
                <a:srgbClr val="00589A"/>
              </a:solidFill>
            </a:endParaRPr>
          </a:p>
        </p:txBody>
      </p:sp>
      <p:sp>
        <p:nvSpPr>
          <p:cNvPr id="4" name="文本框 94"/>
          <p:cNvSpPr txBox="1">
            <a:spLocks noChangeArrowheads="1"/>
          </p:cNvSpPr>
          <p:nvPr/>
        </p:nvSpPr>
        <p:spPr bwMode="auto">
          <a:xfrm>
            <a:off x="245870" y="65515"/>
            <a:ext cx="5053997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3.3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数据查询</a:t>
            </a:r>
          </a:p>
        </p:txBody>
      </p:sp>
      <p:sp>
        <p:nvSpPr>
          <p:cNvPr id="5" name="文本框 94"/>
          <p:cNvSpPr txBox="1">
            <a:spLocks noChangeArrowheads="1"/>
          </p:cNvSpPr>
          <p:nvPr/>
        </p:nvSpPr>
        <p:spPr bwMode="auto">
          <a:xfrm>
            <a:off x="4737459" y="75566"/>
            <a:ext cx="7908779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3.3.4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集合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询</a:t>
            </a:r>
          </a:p>
        </p:txBody>
      </p:sp>
      <p:cxnSp>
        <p:nvCxnSpPr>
          <p:cNvPr id="6" name="直接连接符 5"/>
          <p:cNvCxnSpPr/>
          <p:nvPr/>
        </p:nvCxnSpPr>
        <p:spPr>
          <a:xfrm rot="5400000">
            <a:off x="4077830" y="362976"/>
            <a:ext cx="351464" cy="260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333858" y="1609436"/>
            <a:ext cx="8229600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zh-CN" altLang="en-US" dirty="0" smtClean="0"/>
              <a:t>检索平均成绩前</a:t>
            </a:r>
            <a:r>
              <a:rPr lang="en-US" altLang="zh-CN" dirty="0" smtClean="0"/>
              <a:t>3</a:t>
            </a:r>
            <a:r>
              <a:rPr lang="zh-CN" altLang="en-US" dirty="0" smtClean="0"/>
              <a:t>名的学生基本信息</a:t>
            </a:r>
          </a:p>
          <a:p>
            <a:pPr>
              <a:buFontTx/>
              <a:buNone/>
            </a:pPr>
            <a:r>
              <a:rPr lang="en-US" altLang="zh-CN" dirty="0" smtClean="0"/>
              <a:t>Select *</a:t>
            </a:r>
          </a:p>
          <a:p>
            <a:pPr>
              <a:buFontTx/>
              <a:buNone/>
            </a:pPr>
            <a:r>
              <a:rPr lang="en-US" altLang="zh-CN" dirty="0" smtClean="0"/>
              <a:t>From student</a:t>
            </a:r>
          </a:p>
          <a:p>
            <a:pPr>
              <a:buFontTx/>
              <a:buNone/>
            </a:pPr>
            <a:r>
              <a:rPr lang="en-US" altLang="zh-CN" dirty="0" smtClean="0"/>
              <a:t>Where </a:t>
            </a:r>
            <a:r>
              <a:rPr lang="en-US" altLang="zh-CN" dirty="0" err="1" smtClean="0"/>
              <a:t>sno</a:t>
            </a:r>
            <a:r>
              <a:rPr lang="en-US" altLang="zh-CN" dirty="0" smtClean="0"/>
              <a:t> in </a:t>
            </a:r>
          </a:p>
          <a:p>
            <a:pPr>
              <a:buFontTx/>
              <a:buNone/>
            </a:pPr>
            <a:r>
              <a:rPr lang="en-US" altLang="zh-CN" dirty="0" smtClean="0"/>
              <a:t>          (select top 3 </a:t>
            </a:r>
            <a:r>
              <a:rPr lang="en-US" altLang="zh-CN" dirty="0" err="1" smtClean="0"/>
              <a:t>sno</a:t>
            </a:r>
            <a:r>
              <a:rPr lang="en-US" altLang="zh-CN" dirty="0" smtClean="0"/>
              <a:t> </a:t>
            </a:r>
          </a:p>
          <a:p>
            <a:pPr>
              <a:buFontTx/>
              <a:buNone/>
            </a:pPr>
            <a:r>
              <a:rPr lang="en-US" altLang="zh-CN" dirty="0" smtClean="0"/>
              <a:t>            from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select </a:t>
            </a:r>
            <a:r>
              <a:rPr lang="en-US" altLang="zh-CN" dirty="0" err="1" smtClean="0"/>
              <a:t>sno,avg</a:t>
            </a:r>
            <a:r>
              <a:rPr lang="en-US" altLang="zh-CN" dirty="0" smtClean="0"/>
              <a:t>(grade) as </a:t>
            </a:r>
            <a:r>
              <a:rPr lang="en-US" altLang="zh-CN" dirty="0" err="1" smtClean="0"/>
              <a:t>avg_grade</a:t>
            </a:r>
            <a:endParaRPr lang="en-US" altLang="zh-CN" dirty="0" smtClean="0"/>
          </a:p>
          <a:p>
            <a:pPr>
              <a:buFontTx/>
              <a:buNone/>
            </a:pPr>
            <a:r>
              <a:rPr lang="en-US" altLang="zh-CN" dirty="0" smtClean="0"/>
              <a:t>                         from </a:t>
            </a:r>
            <a:r>
              <a:rPr lang="en-US" altLang="zh-CN" dirty="0" err="1" smtClean="0"/>
              <a:t>sc</a:t>
            </a:r>
            <a:r>
              <a:rPr lang="en-US" altLang="zh-CN" dirty="0" smtClean="0"/>
              <a:t> </a:t>
            </a:r>
          </a:p>
          <a:p>
            <a:pPr>
              <a:buFontTx/>
              <a:buNone/>
            </a:pPr>
            <a:r>
              <a:rPr lang="en-US" altLang="zh-CN" dirty="0" smtClean="0"/>
              <a:t>                         group by </a:t>
            </a:r>
            <a:r>
              <a:rPr lang="en-US" altLang="zh-CN" dirty="0" err="1" smtClean="0"/>
              <a:t>sno</a:t>
            </a:r>
            <a:r>
              <a:rPr lang="en-US" altLang="zh-CN" dirty="0" smtClean="0"/>
              <a:t>)  as S</a:t>
            </a:r>
          </a:p>
          <a:p>
            <a:pPr>
              <a:buFontTx/>
              <a:buNone/>
            </a:pPr>
            <a:r>
              <a:rPr lang="en-US" altLang="zh-CN" dirty="0" smtClean="0"/>
              <a:t>            order by </a:t>
            </a:r>
            <a:r>
              <a:rPr lang="en-US" altLang="zh-CN" dirty="0" err="1" smtClean="0"/>
              <a:t>avg_grade</a:t>
            </a:r>
            <a:r>
              <a:rPr lang="en-US" altLang="zh-CN" dirty="0" smtClean="0"/>
              <a:t>)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245870" y="688581"/>
            <a:ext cx="82296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4000" b="1" dirty="0" smtClean="0"/>
              <a:t>补充</a:t>
            </a:r>
            <a:endParaRPr lang="en-US" altLang="zh-CN" sz="4000" b="1" dirty="0" smtClean="0"/>
          </a:p>
        </p:txBody>
      </p:sp>
    </p:spTree>
    <p:extLst>
      <p:ext uri="{BB962C8B-B14F-4D97-AF65-F5344CB8AC3E}">
        <p14:creationId xmlns:p14="http://schemas.microsoft.com/office/powerpoint/2010/main" val="28881110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0" y="-15479"/>
            <a:ext cx="12192000" cy="678867"/>
          </a:xfrm>
          <a:prstGeom prst="rect">
            <a:avLst/>
          </a:prstGeom>
          <a:solidFill>
            <a:srgbClr val="00589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1" lang="zh-CN" altLang="en-US" dirty="0">
              <a:solidFill>
                <a:srgbClr val="00589A"/>
              </a:solidFill>
            </a:endParaRPr>
          </a:p>
        </p:txBody>
      </p:sp>
      <p:sp>
        <p:nvSpPr>
          <p:cNvPr id="4" name="文本框 94"/>
          <p:cNvSpPr txBox="1">
            <a:spLocks noChangeArrowheads="1"/>
          </p:cNvSpPr>
          <p:nvPr/>
        </p:nvSpPr>
        <p:spPr bwMode="auto">
          <a:xfrm>
            <a:off x="245870" y="65515"/>
            <a:ext cx="5053997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数据定义语句</a:t>
            </a:r>
          </a:p>
        </p:txBody>
      </p:sp>
      <p:sp>
        <p:nvSpPr>
          <p:cNvPr id="12" name="文本框 94"/>
          <p:cNvSpPr txBox="1">
            <a:spLocks noChangeArrowheads="1"/>
          </p:cNvSpPr>
          <p:nvPr/>
        </p:nvSpPr>
        <p:spPr bwMode="auto">
          <a:xfrm>
            <a:off x="4737459" y="75566"/>
            <a:ext cx="7908779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3.2.1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基本表的定义</a:t>
            </a:r>
          </a:p>
        </p:txBody>
      </p:sp>
      <p:cxnSp>
        <p:nvCxnSpPr>
          <p:cNvPr id="13" name="直接连接符 12"/>
          <p:cNvCxnSpPr/>
          <p:nvPr/>
        </p:nvCxnSpPr>
        <p:spPr>
          <a:xfrm rot="5400000">
            <a:off x="4077830" y="362976"/>
            <a:ext cx="351464" cy="260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1551709" y="1214581"/>
            <a:ext cx="8229600" cy="287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kumimoji="1" lang="en-US" altLang="zh-CN" sz="2800" b="1" dirty="0">
                <a:solidFill>
                  <a:srgbClr val="FFFF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</a:t>
            </a:r>
            <a:r>
              <a:rPr kumimoji="1" lang="en-US" altLang="zh-CN" sz="2800" b="1" dirty="0">
                <a:solidFill>
                  <a:srgbClr val="CC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CREATE TABLE &lt;</a:t>
            </a:r>
            <a:r>
              <a:rPr kumimoji="1" lang="zh-CN" altLang="zh-CN" sz="2800" b="1" dirty="0">
                <a:solidFill>
                  <a:srgbClr val="CC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表名&gt;</a:t>
            </a:r>
            <a:endParaRPr kumimoji="1" lang="en-US" altLang="zh-CN" sz="2800" b="1" dirty="0">
              <a:solidFill>
                <a:srgbClr val="CC33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kumimoji="1" lang="en-US" altLang="zh-CN" sz="2800" b="1" dirty="0">
                <a:solidFill>
                  <a:srgbClr val="CC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(&lt;</a:t>
            </a:r>
            <a:r>
              <a:rPr kumimoji="1" lang="zh-CN" altLang="en-US" sz="2800" b="1" dirty="0">
                <a:solidFill>
                  <a:srgbClr val="CC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列名</a:t>
            </a:r>
            <a:r>
              <a:rPr kumimoji="1" lang="en-US" altLang="zh-CN" sz="2800" b="1" dirty="0">
                <a:solidFill>
                  <a:srgbClr val="CC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&gt;&lt;</a:t>
            </a:r>
            <a:r>
              <a:rPr kumimoji="1" lang="zh-CN" altLang="en-US" sz="2800" b="1" dirty="0">
                <a:solidFill>
                  <a:srgbClr val="CC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数据类型</a:t>
            </a:r>
            <a:r>
              <a:rPr kumimoji="1" lang="en-US" altLang="zh-CN" sz="2800" b="1" dirty="0">
                <a:solidFill>
                  <a:srgbClr val="CC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&gt;[</a:t>
            </a:r>
            <a:r>
              <a:rPr kumimoji="1" lang="zh-CN" altLang="en-US" sz="2800" b="1" dirty="0">
                <a:solidFill>
                  <a:srgbClr val="CC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列级完整性约束条件</a:t>
            </a:r>
            <a:r>
              <a:rPr kumimoji="1" lang="en-US" altLang="zh-CN" sz="2800" b="1" dirty="0">
                <a:solidFill>
                  <a:srgbClr val="CC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]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kumimoji="1" lang="en-US" altLang="zh-CN" sz="2800" b="1" dirty="0">
                <a:solidFill>
                  <a:srgbClr val="CC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[, &lt;</a:t>
            </a:r>
            <a:r>
              <a:rPr kumimoji="1" lang="zh-CN" altLang="en-US" sz="2800" b="1" dirty="0">
                <a:solidFill>
                  <a:srgbClr val="CC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列名</a:t>
            </a:r>
            <a:r>
              <a:rPr kumimoji="1" lang="en-US" altLang="zh-CN" sz="2800" b="1" dirty="0">
                <a:solidFill>
                  <a:srgbClr val="CC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&gt;&lt;</a:t>
            </a:r>
            <a:r>
              <a:rPr kumimoji="1" lang="zh-CN" altLang="en-US" sz="2800" b="1" dirty="0">
                <a:solidFill>
                  <a:srgbClr val="CC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数据类型</a:t>
            </a:r>
            <a:r>
              <a:rPr kumimoji="1" lang="en-US" altLang="zh-CN" sz="2800" b="1" dirty="0">
                <a:solidFill>
                  <a:srgbClr val="CC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&gt;[</a:t>
            </a:r>
            <a:r>
              <a:rPr kumimoji="1" lang="zh-CN" altLang="en-US" sz="2800" b="1" dirty="0">
                <a:solidFill>
                  <a:srgbClr val="CC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列级完整性约束条件</a:t>
            </a:r>
            <a:r>
              <a:rPr kumimoji="1" lang="en-US" altLang="zh-CN" sz="2800" b="1" dirty="0">
                <a:solidFill>
                  <a:srgbClr val="CC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]]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kumimoji="1" lang="en-US" altLang="zh-CN" sz="2800" b="1" dirty="0">
                <a:solidFill>
                  <a:srgbClr val="CC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       …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kumimoji="1" lang="en-US" altLang="zh-CN" sz="2800" b="1" dirty="0">
                <a:solidFill>
                  <a:srgbClr val="CC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[,</a:t>
            </a:r>
            <a:r>
              <a:rPr kumimoji="1" lang="zh-CN" altLang="en-US" sz="2800" b="1" dirty="0">
                <a:solidFill>
                  <a:srgbClr val="CC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表级完整性约束条件</a:t>
            </a:r>
            <a:r>
              <a:rPr kumimoji="1" lang="en-US" altLang="zh-CN" sz="2800" b="1" dirty="0">
                <a:solidFill>
                  <a:srgbClr val="CC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]);</a:t>
            </a:r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699654" y="4795981"/>
            <a:ext cx="10792691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</a:pPr>
            <a:r>
              <a:rPr kumimoji="1" lang="zh-CN" altLang="en-US" sz="2400" b="1" dirty="0">
                <a:solidFill>
                  <a:srgbClr val="00FFFF"/>
                </a:solidFill>
                <a:latin typeface="Tahoma" panose="020B0604030504040204" pitchFamily="34" charset="0"/>
              </a:rPr>
              <a:t>注：</a:t>
            </a:r>
            <a:r>
              <a:rPr kumimoji="1" lang="zh-CN" altLang="en-US" sz="2400" b="1" dirty="0">
                <a:latin typeface="Tahoma" panose="020B0604030504040204" pitchFamily="34" charset="0"/>
              </a:rPr>
              <a:t>若完整性约束条件涉及多个属性列，则必须定义在表级上，否则即可定义在列级也可定义在表级。</a:t>
            </a:r>
            <a:endParaRPr kumimoji="1" lang="zh-CN" altLang="en-US" sz="2400" b="1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468482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utoUpdateAnimBg="0"/>
      <p:bldP spid="17" grpId="0" autoUpdateAnimBg="0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0" y="-15479"/>
            <a:ext cx="12192000" cy="678867"/>
          </a:xfrm>
          <a:prstGeom prst="rect">
            <a:avLst/>
          </a:prstGeom>
          <a:solidFill>
            <a:srgbClr val="00589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1" lang="zh-CN" altLang="en-US" dirty="0">
              <a:solidFill>
                <a:srgbClr val="00589A"/>
              </a:solidFill>
            </a:endParaRPr>
          </a:p>
        </p:txBody>
      </p:sp>
      <p:sp>
        <p:nvSpPr>
          <p:cNvPr id="4" name="文本框 94"/>
          <p:cNvSpPr txBox="1">
            <a:spLocks noChangeArrowheads="1"/>
          </p:cNvSpPr>
          <p:nvPr/>
        </p:nvSpPr>
        <p:spPr bwMode="auto">
          <a:xfrm>
            <a:off x="245870" y="65515"/>
            <a:ext cx="5053997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3.3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数据查询</a:t>
            </a:r>
          </a:p>
        </p:txBody>
      </p:sp>
      <p:sp>
        <p:nvSpPr>
          <p:cNvPr id="5" name="文本框 94"/>
          <p:cNvSpPr txBox="1">
            <a:spLocks noChangeArrowheads="1"/>
          </p:cNvSpPr>
          <p:nvPr/>
        </p:nvSpPr>
        <p:spPr bwMode="auto">
          <a:xfrm>
            <a:off x="4737459" y="75566"/>
            <a:ext cx="7908779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3.3.4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集合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询</a:t>
            </a:r>
          </a:p>
        </p:txBody>
      </p:sp>
      <p:cxnSp>
        <p:nvCxnSpPr>
          <p:cNvPr id="6" name="直接连接符 5"/>
          <p:cNvCxnSpPr/>
          <p:nvPr/>
        </p:nvCxnSpPr>
        <p:spPr>
          <a:xfrm rot="5400000">
            <a:off x="4077830" y="362976"/>
            <a:ext cx="351464" cy="260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4"/>
          <p:cNvSpPr txBox="1">
            <a:spLocks noChangeArrowheads="1"/>
          </p:cNvSpPr>
          <p:nvPr/>
        </p:nvSpPr>
        <p:spPr bwMode="auto">
          <a:xfrm>
            <a:off x="1620981" y="1978889"/>
            <a:ext cx="8229600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mtClean="0"/>
          </a:p>
          <a:p>
            <a:pPr>
              <a:buFontTx/>
              <a:buNone/>
            </a:pPr>
            <a:endParaRPr lang="zh-CN" altLang="en-US" smtClean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559069" y="1936027"/>
            <a:ext cx="8229600" cy="445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lang="zh-CN" altLang="en-US" sz="3200">
                <a:ea typeface="宋体" panose="02010600030101010101" pitchFamily="2" charset="-122"/>
              </a:rPr>
              <a:t>查询每位学生的基本信息及平均成绩</a:t>
            </a:r>
          </a:p>
          <a:p>
            <a:pPr>
              <a:spcBef>
                <a:spcPct val="20000"/>
              </a:spcBef>
            </a:pPr>
            <a:r>
              <a:rPr lang="en-US" altLang="zh-CN" sz="3200">
                <a:ea typeface="宋体" panose="02010600030101010101" pitchFamily="2" charset="-122"/>
              </a:rPr>
              <a:t>Select student.*,avg_grade</a:t>
            </a:r>
          </a:p>
          <a:p>
            <a:pPr>
              <a:spcBef>
                <a:spcPct val="20000"/>
              </a:spcBef>
            </a:pPr>
            <a:r>
              <a:rPr lang="en-US" altLang="zh-CN" sz="3200">
                <a:ea typeface="宋体" panose="02010600030101010101" pitchFamily="2" charset="-122"/>
              </a:rPr>
              <a:t>From student,</a:t>
            </a:r>
          </a:p>
          <a:p>
            <a:pPr>
              <a:spcBef>
                <a:spcPct val="20000"/>
              </a:spcBef>
            </a:pPr>
            <a:r>
              <a:rPr lang="en-US" altLang="zh-CN" sz="3200">
                <a:ea typeface="宋体" panose="02010600030101010101" pitchFamily="2" charset="-122"/>
              </a:rPr>
              <a:t>         (select sno,avg(grade) as avg_grade</a:t>
            </a:r>
          </a:p>
          <a:p>
            <a:pPr>
              <a:spcBef>
                <a:spcPct val="20000"/>
              </a:spcBef>
            </a:pPr>
            <a:r>
              <a:rPr lang="en-US" altLang="zh-CN" sz="3200">
                <a:ea typeface="宋体" panose="02010600030101010101" pitchFamily="2" charset="-122"/>
              </a:rPr>
              <a:t>           from sc </a:t>
            </a:r>
          </a:p>
          <a:p>
            <a:pPr>
              <a:spcBef>
                <a:spcPct val="20000"/>
              </a:spcBef>
            </a:pPr>
            <a:r>
              <a:rPr lang="en-US" altLang="zh-CN" sz="3200">
                <a:ea typeface="宋体" panose="02010600030101010101" pitchFamily="2" charset="-122"/>
              </a:rPr>
              <a:t>           group by sno) as S</a:t>
            </a:r>
          </a:p>
          <a:p>
            <a:pPr>
              <a:spcBef>
                <a:spcPct val="20000"/>
              </a:spcBef>
            </a:pPr>
            <a:r>
              <a:rPr lang="en-US" altLang="zh-CN" sz="3200">
                <a:ea typeface="宋体" panose="02010600030101010101" pitchFamily="2" charset="-122"/>
              </a:rPr>
              <a:t>Where studet.sno=S.sno</a:t>
            </a:r>
          </a:p>
          <a:p>
            <a:pPr>
              <a:spcBef>
                <a:spcPct val="20000"/>
              </a:spcBef>
            </a:pPr>
            <a:endParaRPr lang="zh-CN" altLang="en-US" sz="3200">
              <a:ea typeface="宋体" panose="02010600030101010101" pitchFamily="2" charset="-122"/>
            </a:endParaRPr>
          </a:p>
        </p:txBody>
      </p:sp>
      <p:sp>
        <p:nvSpPr>
          <p:cNvPr id="9" name="Rectangle 6"/>
          <p:cNvSpPr txBox="1">
            <a:spLocks noChangeArrowheads="1"/>
          </p:cNvSpPr>
          <p:nvPr/>
        </p:nvSpPr>
        <p:spPr bwMode="auto">
          <a:xfrm>
            <a:off x="245870" y="814458"/>
            <a:ext cx="9379526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 smtClean="0"/>
              <a:t>补充</a:t>
            </a:r>
            <a:r>
              <a:rPr lang="en-US" altLang="zh-CN" b="1" smtClean="0"/>
              <a:t>—from</a:t>
            </a:r>
            <a:r>
              <a:rPr lang="zh-CN" altLang="en-US" b="1" smtClean="0"/>
              <a:t>子句后的子查询</a:t>
            </a:r>
          </a:p>
        </p:txBody>
      </p:sp>
    </p:spTree>
    <p:extLst>
      <p:ext uri="{BB962C8B-B14F-4D97-AF65-F5344CB8AC3E}">
        <p14:creationId xmlns:p14="http://schemas.microsoft.com/office/powerpoint/2010/main" val="24870777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0" y="-15479"/>
            <a:ext cx="12192000" cy="678867"/>
          </a:xfrm>
          <a:prstGeom prst="rect">
            <a:avLst/>
          </a:prstGeom>
          <a:solidFill>
            <a:srgbClr val="00589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1" lang="zh-CN" altLang="en-US" dirty="0">
              <a:solidFill>
                <a:srgbClr val="00589A"/>
              </a:solidFill>
            </a:endParaRPr>
          </a:p>
        </p:txBody>
      </p:sp>
      <p:sp>
        <p:nvSpPr>
          <p:cNvPr id="4" name="文本框 94"/>
          <p:cNvSpPr txBox="1">
            <a:spLocks noChangeArrowheads="1"/>
          </p:cNvSpPr>
          <p:nvPr/>
        </p:nvSpPr>
        <p:spPr bwMode="auto">
          <a:xfrm>
            <a:off x="245870" y="65515"/>
            <a:ext cx="5053997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3.4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据</a:t>
            </a:r>
            <a:r>
              <a:rPr lang="zh-CN" altLang="en-US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</a:t>
            </a:r>
            <a:r>
              <a:rPr lang="zh-CN" altLang="en-US" sz="28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纵 </a:t>
            </a:r>
            <a:r>
              <a:rPr lang="en-US" altLang="zh-CN" sz="28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DML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890877" y="843684"/>
            <a:ext cx="7772400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b="1" smtClean="0">
                <a:latin typeface="楷体_GB2312" pitchFamily="49" charset="-122"/>
                <a:ea typeface="楷体_GB2312" pitchFamily="49" charset="-122"/>
              </a:rPr>
              <a:t>SQL</a:t>
            </a:r>
            <a:r>
              <a:rPr lang="zh-CN" altLang="en-US" b="1" smtClean="0">
                <a:latin typeface="楷体_GB2312" pitchFamily="49" charset="-122"/>
                <a:ea typeface="楷体_GB2312" pitchFamily="49" charset="-122"/>
              </a:rPr>
              <a:t>的数据更新包括：</a:t>
            </a:r>
          </a:p>
          <a:p>
            <a:pPr eaLnBrk="1" hangingPunct="1">
              <a:spcBef>
                <a:spcPct val="50000"/>
              </a:spcBef>
              <a:buClr>
                <a:srgbClr val="00FFFF"/>
              </a:buClr>
              <a:buFont typeface="Wingdings" panose="05000000000000000000" pitchFamily="2" charset="2"/>
              <a:buChar char="Ø"/>
            </a:pPr>
            <a:r>
              <a:rPr lang="zh-CN" altLang="en-US" b="1" smtClean="0">
                <a:latin typeface="楷体_GB2312" pitchFamily="49" charset="-122"/>
                <a:ea typeface="楷体_GB2312" pitchFamily="49" charset="-122"/>
              </a:rPr>
              <a:t>  插入数据</a:t>
            </a:r>
          </a:p>
          <a:p>
            <a:pPr eaLnBrk="1" hangingPunct="1">
              <a:spcBef>
                <a:spcPct val="50000"/>
              </a:spcBef>
              <a:buClr>
                <a:srgbClr val="00FFFF"/>
              </a:buClr>
              <a:buFont typeface="Wingdings" panose="05000000000000000000" pitchFamily="2" charset="2"/>
              <a:buChar char="Ø"/>
            </a:pPr>
            <a:r>
              <a:rPr lang="zh-CN" altLang="en-US" b="1" smtClean="0">
                <a:latin typeface="楷体_GB2312" pitchFamily="49" charset="-122"/>
                <a:ea typeface="楷体_GB2312" pitchFamily="49" charset="-122"/>
              </a:rPr>
              <a:t>  修改数据</a:t>
            </a:r>
          </a:p>
          <a:p>
            <a:pPr eaLnBrk="1" hangingPunct="1">
              <a:spcBef>
                <a:spcPct val="50000"/>
              </a:spcBef>
              <a:buClr>
                <a:srgbClr val="00FFFF"/>
              </a:buClr>
              <a:buFont typeface="Wingdings" panose="05000000000000000000" pitchFamily="2" charset="2"/>
              <a:buChar char="Ø"/>
            </a:pPr>
            <a:r>
              <a:rPr lang="zh-CN" altLang="en-US" b="1" smtClean="0">
                <a:latin typeface="楷体_GB2312" pitchFamily="49" charset="-122"/>
                <a:ea typeface="楷体_GB2312" pitchFamily="49" charset="-122"/>
              </a:rPr>
              <a:t>  删除数据</a:t>
            </a:r>
          </a:p>
          <a:p>
            <a:pPr eaLnBrk="1" hangingPunct="1"/>
            <a:endParaRPr lang="en-US" altLang="zh-CN" b="1" smtClean="0"/>
          </a:p>
        </p:txBody>
      </p:sp>
    </p:spTree>
    <p:extLst>
      <p:ext uri="{BB962C8B-B14F-4D97-AF65-F5344CB8AC3E}">
        <p14:creationId xmlns:p14="http://schemas.microsoft.com/office/powerpoint/2010/main" val="41955634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0" y="-15479"/>
            <a:ext cx="12192000" cy="678867"/>
          </a:xfrm>
          <a:prstGeom prst="rect">
            <a:avLst/>
          </a:prstGeom>
          <a:solidFill>
            <a:srgbClr val="00589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1" lang="zh-CN" altLang="en-US" dirty="0">
              <a:solidFill>
                <a:srgbClr val="00589A"/>
              </a:solidFill>
            </a:endParaRPr>
          </a:p>
        </p:txBody>
      </p:sp>
      <p:sp>
        <p:nvSpPr>
          <p:cNvPr id="4" name="文本框 94"/>
          <p:cNvSpPr txBox="1">
            <a:spLocks noChangeArrowheads="1"/>
          </p:cNvSpPr>
          <p:nvPr/>
        </p:nvSpPr>
        <p:spPr bwMode="auto">
          <a:xfrm>
            <a:off x="245870" y="65515"/>
            <a:ext cx="5053997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3.4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据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操纵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81000" y="990600"/>
            <a:ext cx="6934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sz="3600" b="1">
                <a:solidFill>
                  <a:srgbClr val="6699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1. </a:t>
            </a:r>
            <a:r>
              <a:rPr kumimoji="1" lang="zh-CN" altLang="en-US" sz="3600" b="1">
                <a:solidFill>
                  <a:srgbClr val="6699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插入单个元组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539750" y="4941888"/>
            <a:ext cx="79248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marL="457200" indent="-457200" eaLnBrk="1" hangingPunct="1">
              <a:spcBef>
                <a:spcPct val="20000"/>
              </a:spcBef>
              <a:buClr>
                <a:srgbClr val="FF0000"/>
              </a:buClr>
              <a:buSzPct val="100000"/>
              <a:buFont typeface="Wingdings" panose="05000000000000000000" pitchFamily="2" charset="2"/>
              <a:buChar char="Ø"/>
            </a:pPr>
            <a:r>
              <a:rPr kumimoji="1" lang="zh-CN" altLang="en-US" sz="3200" b="1" dirty="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功能</a:t>
            </a:r>
            <a:r>
              <a:rPr kumimoji="1" lang="en-US" altLang="zh-CN" sz="3200" b="1" dirty="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: </a:t>
            </a:r>
            <a:r>
              <a:rPr kumimoji="1" lang="zh-CN" altLang="en-US" sz="3200" b="1" dirty="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将新元组插入指定表中。</a:t>
            </a:r>
            <a:endParaRPr kumimoji="1" lang="zh-CN" altLang="en-US" sz="2800" b="1" dirty="0">
              <a:solidFill>
                <a:srgbClr val="000066"/>
              </a:solidFill>
              <a:latin typeface="Tahoma" panose="020B0604030504040204" pitchFamily="34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533400" y="1828800"/>
            <a:ext cx="815340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marL="457200" indent="-457200" eaLnBrk="1" hangingPunct="1">
              <a:spcBef>
                <a:spcPct val="20000"/>
              </a:spcBef>
              <a:buClr>
                <a:srgbClr val="FF0000"/>
              </a:buClr>
              <a:buSzPct val="100000"/>
              <a:buFont typeface="Wingdings" panose="05000000000000000000" pitchFamily="2" charset="2"/>
              <a:buChar char="Ø"/>
            </a:pPr>
            <a:r>
              <a:rPr kumimoji="1" lang="zh-CN" altLang="en-US" sz="3200" b="1" dirty="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语句格式</a:t>
            </a:r>
            <a:r>
              <a:rPr kumimoji="1" lang="en-US" altLang="zh-CN" sz="3200" b="1" dirty="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: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kumimoji="1" lang="en-US" altLang="zh-CN" sz="2800" b="1" dirty="0">
                <a:solidFill>
                  <a:srgbClr val="FF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INSERT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kumimoji="1" lang="en-US" altLang="zh-CN" sz="2800" b="1" dirty="0">
                <a:solidFill>
                  <a:srgbClr val="FF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INTO &lt;</a:t>
            </a:r>
            <a:r>
              <a:rPr kumimoji="1" lang="zh-CN" altLang="en-US" sz="2800" b="1" dirty="0">
                <a:solidFill>
                  <a:srgbClr val="FF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表名</a:t>
            </a:r>
            <a:r>
              <a:rPr kumimoji="1" lang="en-US" altLang="zh-CN" sz="2800" b="1" dirty="0">
                <a:solidFill>
                  <a:srgbClr val="FF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&gt; [(&lt;</a:t>
            </a:r>
            <a:r>
              <a:rPr kumimoji="1" lang="zh-CN" altLang="en-US" sz="2800" b="1" dirty="0">
                <a:solidFill>
                  <a:srgbClr val="FF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属性列</a:t>
            </a:r>
            <a:r>
              <a:rPr kumimoji="1" lang="en-US" altLang="zh-CN" sz="2800" b="1" dirty="0">
                <a:solidFill>
                  <a:srgbClr val="FF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1&gt;[</a:t>
            </a:r>
            <a:r>
              <a:rPr kumimoji="1" lang="zh-CN" altLang="en-US" sz="2800" b="1" dirty="0">
                <a:solidFill>
                  <a:srgbClr val="FF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，</a:t>
            </a:r>
            <a:r>
              <a:rPr kumimoji="1" lang="en-US" altLang="zh-CN" sz="2800" b="1" dirty="0">
                <a:solidFill>
                  <a:srgbClr val="FF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&lt;</a:t>
            </a:r>
            <a:r>
              <a:rPr kumimoji="1" lang="zh-CN" altLang="en-US" sz="2800" b="1" dirty="0">
                <a:solidFill>
                  <a:srgbClr val="FF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属性列</a:t>
            </a:r>
            <a:r>
              <a:rPr kumimoji="1" lang="en-US" altLang="zh-CN" sz="2800" b="1" dirty="0">
                <a:solidFill>
                  <a:srgbClr val="FF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2 &gt;</a:t>
            </a:r>
            <a:r>
              <a:rPr kumimoji="1" lang="en-US" altLang="zh-CN" sz="2800" b="1" dirty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…</a:t>
            </a:r>
            <a:r>
              <a:rPr kumimoji="1" lang="en-US" altLang="zh-CN" sz="2800" b="1" dirty="0">
                <a:solidFill>
                  <a:srgbClr val="FF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)]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kumimoji="1" lang="en-US" altLang="zh-CN" sz="2800" b="1" dirty="0">
                <a:solidFill>
                  <a:srgbClr val="FF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VALUES (&lt;</a:t>
            </a:r>
            <a:r>
              <a:rPr kumimoji="1" lang="zh-CN" altLang="en-US" sz="2800" b="1" dirty="0">
                <a:solidFill>
                  <a:srgbClr val="FF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常量</a:t>
            </a:r>
            <a:r>
              <a:rPr kumimoji="1" lang="en-US" altLang="zh-CN" sz="2800" b="1" dirty="0">
                <a:solidFill>
                  <a:srgbClr val="FF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1&gt; [</a:t>
            </a:r>
            <a:r>
              <a:rPr kumimoji="1" lang="zh-CN" altLang="en-US" sz="2800" b="1" dirty="0">
                <a:solidFill>
                  <a:srgbClr val="FF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，</a:t>
            </a:r>
            <a:r>
              <a:rPr kumimoji="1" lang="en-US" altLang="zh-CN" sz="2800" b="1" dirty="0">
                <a:solidFill>
                  <a:srgbClr val="FF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&lt;</a:t>
            </a:r>
            <a:r>
              <a:rPr kumimoji="1" lang="zh-CN" altLang="en-US" sz="2800" b="1" dirty="0">
                <a:solidFill>
                  <a:srgbClr val="FF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常量</a:t>
            </a:r>
            <a:r>
              <a:rPr kumimoji="1" lang="en-US" altLang="zh-CN" sz="2800" b="1" dirty="0">
                <a:solidFill>
                  <a:srgbClr val="FF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2&gt;]    </a:t>
            </a:r>
            <a:r>
              <a:rPr kumimoji="1" lang="en-US" altLang="zh-CN" sz="2800" b="1" dirty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…</a:t>
            </a:r>
            <a:r>
              <a:rPr kumimoji="1" lang="en-US" altLang="zh-CN" sz="2800" b="1" dirty="0">
                <a:solidFill>
                  <a:srgbClr val="FF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  );</a:t>
            </a:r>
            <a:endParaRPr kumimoji="1" lang="en-US" altLang="zh-CN" sz="2800" b="1" dirty="0">
              <a:solidFill>
                <a:srgbClr val="FF006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2923298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7" grpId="0" autoUpdateAnimBg="0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0" y="-15479"/>
            <a:ext cx="12192000" cy="678867"/>
          </a:xfrm>
          <a:prstGeom prst="rect">
            <a:avLst/>
          </a:prstGeom>
          <a:solidFill>
            <a:srgbClr val="00589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1" lang="zh-CN" altLang="en-US" dirty="0">
              <a:solidFill>
                <a:srgbClr val="00589A"/>
              </a:solidFill>
            </a:endParaRPr>
          </a:p>
        </p:txBody>
      </p:sp>
      <p:sp>
        <p:nvSpPr>
          <p:cNvPr id="4" name="文本框 94"/>
          <p:cNvSpPr txBox="1">
            <a:spLocks noChangeArrowheads="1"/>
          </p:cNvSpPr>
          <p:nvPr/>
        </p:nvSpPr>
        <p:spPr bwMode="auto">
          <a:xfrm>
            <a:off x="245870" y="65515"/>
            <a:ext cx="5053997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3.4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据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操纵</a:t>
            </a:r>
          </a:p>
        </p:txBody>
      </p:sp>
      <p:sp>
        <p:nvSpPr>
          <p:cNvPr id="5" name="文本框 94"/>
          <p:cNvSpPr txBox="1">
            <a:spLocks noChangeArrowheads="1"/>
          </p:cNvSpPr>
          <p:nvPr/>
        </p:nvSpPr>
        <p:spPr bwMode="auto">
          <a:xfrm>
            <a:off x="4737459" y="75566"/>
            <a:ext cx="7908779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3.4.1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插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入数据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 rot="5400000">
            <a:off x="4077830" y="362976"/>
            <a:ext cx="351464" cy="260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177799" y="770798"/>
            <a:ext cx="11681691" cy="583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b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【</a:t>
            </a:r>
            <a:r>
              <a:rPr lang="zh-CN" altLang="en-US" b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b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3.58】 </a:t>
            </a:r>
            <a:r>
              <a:rPr lang="zh-CN" altLang="en-US" b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将新的配电物资（物资编号：</a:t>
            </a:r>
            <a:r>
              <a:rPr lang="en-US" altLang="zh-CN" b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m020</a:t>
            </a:r>
            <a:r>
              <a:rPr lang="zh-CN" altLang="en-US" b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；物资名称：架空绝缘导线；规格：</a:t>
            </a:r>
            <a:r>
              <a:rPr lang="en-US" altLang="zh-CN" b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10KV-100</a:t>
            </a:r>
            <a:r>
              <a:rPr lang="zh-CN" altLang="en-US" b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；仓库名称：供电局</a:t>
            </a:r>
            <a:r>
              <a:rPr lang="en-US" altLang="zh-CN" b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1#</a:t>
            </a:r>
            <a:r>
              <a:rPr lang="zh-CN" altLang="en-US" b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仓库；单价：</a:t>
            </a:r>
            <a:r>
              <a:rPr lang="en-US" altLang="zh-CN" b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12.8</a:t>
            </a:r>
            <a:r>
              <a:rPr lang="zh-CN" altLang="en-US" b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；库存数量：</a:t>
            </a:r>
            <a:r>
              <a:rPr lang="en-US" altLang="zh-CN" b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50</a:t>
            </a:r>
            <a:r>
              <a:rPr lang="zh-CN" altLang="en-US" b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）插入配电物资库存记录表</a:t>
            </a:r>
            <a:r>
              <a:rPr lang="en-US" altLang="zh-CN" b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stock</a:t>
            </a:r>
            <a:r>
              <a:rPr lang="zh-CN" altLang="en-US" b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中。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b="1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INSERT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b="1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INTO stock(mat_num,mat_name,speci,warehouse, amount,unit</a:t>
            </a:r>
            <a:r>
              <a:rPr lang="en-US" altLang="zh-CN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endParaRPr lang="en-US" altLang="zh-CN" b="1" smtClean="0">
              <a:solidFill>
                <a:srgbClr val="FF3300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b="1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VALUES ('m020','</a:t>
            </a:r>
            <a:r>
              <a:rPr lang="zh-CN" altLang="en-US" b="1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架空绝缘导线</a:t>
            </a:r>
            <a:r>
              <a:rPr lang="en-US" altLang="zh-CN" b="1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','10KV-100','</a:t>
            </a:r>
            <a:r>
              <a:rPr lang="zh-CN" altLang="en-US" b="1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供电局</a:t>
            </a:r>
            <a:r>
              <a:rPr lang="en-US" altLang="zh-CN" b="1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1#</a:t>
            </a:r>
            <a:r>
              <a:rPr lang="zh-CN" altLang="en-US" b="1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仓库</a:t>
            </a:r>
            <a:r>
              <a:rPr lang="en-US" altLang="zh-CN" b="1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',50,12.8);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CN" b="1" smtClean="0">
              <a:solidFill>
                <a:srgbClr val="FF3300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b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【</a:t>
            </a:r>
            <a:r>
              <a:rPr lang="zh-CN" altLang="en-US" b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b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3.59】 </a:t>
            </a:r>
            <a:r>
              <a:rPr lang="zh-CN" altLang="en-US" b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将新的抢修工程（</a:t>
            </a:r>
            <a:r>
              <a:rPr lang="en-US" altLang="zh-CN" b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20110011</a:t>
            </a:r>
            <a:r>
              <a:rPr lang="zh-CN" altLang="en-US" b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，观澜站电缆接地抢修，</a:t>
            </a:r>
            <a:r>
              <a:rPr lang="en-US" altLang="zh-CN" b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2011-2-3 0:00:00</a:t>
            </a:r>
            <a:r>
              <a:rPr lang="zh-CN" altLang="en-US" b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b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2011-2-5 12:00:00</a:t>
            </a:r>
            <a:r>
              <a:rPr lang="zh-CN" altLang="en-US" b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b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b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）插入到抢修工程计划表 </a:t>
            </a:r>
            <a:r>
              <a:rPr lang="en-US" altLang="zh-CN" b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salvaging</a:t>
            </a:r>
            <a:r>
              <a:rPr lang="zh-CN" altLang="en-US" b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中。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b="1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INSERT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b="1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INTO salvaging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b="1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VALUES ('20110011','</a:t>
            </a:r>
            <a:r>
              <a:rPr lang="zh-CN" altLang="en-US" b="1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观澜站电缆接地抢修</a:t>
            </a:r>
            <a:r>
              <a:rPr lang="en-US" altLang="zh-CN" b="1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','2011-2-3 0:00:00','2011-2-5 12:00:00',1);</a:t>
            </a:r>
          </a:p>
        </p:txBody>
      </p:sp>
    </p:spTree>
    <p:extLst>
      <p:ext uri="{BB962C8B-B14F-4D97-AF65-F5344CB8AC3E}">
        <p14:creationId xmlns:p14="http://schemas.microsoft.com/office/powerpoint/2010/main" val="258242864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0" y="-15479"/>
            <a:ext cx="12192000" cy="678867"/>
          </a:xfrm>
          <a:prstGeom prst="rect">
            <a:avLst/>
          </a:prstGeom>
          <a:solidFill>
            <a:srgbClr val="00589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1" lang="zh-CN" altLang="en-US" dirty="0">
              <a:solidFill>
                <a:srgbClr val="00589A"/>
              </a:solidFill>
            </a:endParaRPr>
          </a:p>
        </p:txBody>
      </p:sp>
      <p:sp>
        <p:nvSpPr>
          <p:cNvPr id="4" name="文本框 94"/>
          <p:cNvSpPr txBox="1">
            <a:spLocks noChangeArrowheads="1"/>
          </p:cNvSpPr>
          <p:nvPr/>
        </p:nvSpPr>
        <p:spPr bwMode="auto">
          <a:xfrm>
            <a:off x="245870" y="65515"/>
            <a:ext cx="5053997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3.4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据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操纵</a:t>
            </a:r>
          </a:p>
        </p:txBody>
      </p:sp>
      <p:sp>
        <p:nvSpPr>
          <p:cNvPr id="5" name="文本框 94"/>
          <p:cNvSpPr txBox="1">
            <a:spLocks noChangeArrowheads="1"/>
          </p:cNvSpPr>
          <p:nvPr/>
        </p:nvSpPr>
        <p:spPr bwMode="auto">
          <a:xfrm>
            <a:off x="4737459" y="75566"/>
            <a:ext cx="7908779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3.4.1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插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入数据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 rot="5400000">
            <a:off x="4077830" y="362976"/>
            <a:ext cx="351464" cy="260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28613" y="938213"/>
            <a:ext cx="10976696" cy="3252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Clr>
                <a:srgbClr val="FF0000"/>
              </a:buClr>
              <a:buFont typeface="Wingdings" panose="05000000000000000000" pitchFamily="2" charset="2"/>
              <a:buChar char="u"/>
            </a:pPr>
            <a:r>
              <a:rPr lang="en-US" altLang="zh-CN" b="1" dirty="0" smtClean="0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</a:rPr>
              <a:t>INTO</a:t>
            </a:r>
            <a:r>
              <a:rPr lang="zh-CN" altLang="en-US" b="1" dirty="0" smtClean="0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</a:rPr>
              <a:t>子句</a:t>
            </a:r>
          </a:p>
          <a:p>
            <a:pPr lvl="1" eaLnBrk="1" hangingPunct="1"/>
            <a:r>
              <a:rPr lang="zh-CN" altLang="en-US" sz="2600" b="1" dirty="0" smtClean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指定要插入数据的表名及属性列</a:t>
            </a:r>
          </a:p>
          <a:p>
            <a:pPr lvl="1" eaLnBrk="1" hangingPunct="1"/>
            <a:r>
              <a:rPr lang="zh-CN" altLang="en-US" sz="2600" b="1" dirty="0" smtClean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指定属性列的顺序可与表定义中的顺序不一致</a:t>
            </a:r>
          </a:p>
          <a:p>
            <a:pPr lvl="1" eaLnBrk="1" hangingPunct="1"/>
            <a:r>
              <a:rPr lang="zh-CN" altLang="en-US" sz="2600" b="1" dirty="0" smtClean="0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</a:rPr>
              <a:t>没有指定属性列：</a:t>
            </a:r>
            <a:r>
              <a:rPr lang="zh-CN" altLang="en-US" sz="2600" b="1" dirty="0" smtClean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表示要插入的是一条完整的元组，且属性列属性与表定义中的顺序一致</a:t>
            </a:r>
          </a:p>
          <a:p>
            <a:pPr lvl="1" eaLnBrk="1" hangingPunct="1"/>
            <a:r>
              <a:rPr lang="zh-CN" altLang="en-US" sz="2600" b="1" dirty="0" smtClean="0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</a:rPr>
              <a:t>指定部分属性列：</a:t>
            </a:r>
            <a:r>
              <a:rPr lang="zh-CN" altLang="en-US" sz="2600" b="1" dirty="0" smtClean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插入的元组在其余属性列上取空值，要求非空的属性列必须指定，不能为空。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381000" y="4191000"/>
            <a:ext cx="8153400" cy="189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marL="457200" indent="-457200" eaLnBrk="1" hangingPunct="1">
              <a:spcBef>
                <a:spcPct val="50000"/>
              </a:spcBef>
              <a:buClr>
                <a:srgbClr val="FF0000"/>
              </a:buClr>
              <a:buSzPct val="100000"/>
              <a:buFont typeface="Wingdings" panose="05000000000000000000" pitchFamily="2" charset="2"/>
              <a:buChar char="u"/>
            </a:pPr>
            <a:r>
              <a:rPr kumimoji="1" lang="en-US" altLang="zh-CN" sz="2800" b="1" dirty="0">
                <a:solidFill>
                  <a:srgbClr val="000066"/>
                </a:solidFill>
                <a:latin typeface="楷体_GB2312" pitchFamily="49" charset="-122"/>
              </a:rPr>
              <a:t>  </a:t>
            </a:r>
            <a:r>
              <a:rPr kumimoji="1" lang="en-US" altLang="zh-CN" sz="2800" b="1" dirty="0">
                <a:solidFill>
                  <a:srgbClr val="CC3300"/>
                </a:solidFill>
                <a:latin typeface="楷体_GB2312" pitchFamily="49" charset="-122"/>
              </a:rPr>
              <a:t>VALUES</a:t>
            </a:r>
            <a:r>
              <a:rPr kumimoji="1" lang="zh-CN" altLang="en-US" sz="2800" b="1" dirty="0">
                <a:solidFill>
                  <a:srgbClr val="CC3300"/>
                </a:solidFill>
                <a:latin typeface="楷体_GB2312" pitchFamily="49" charset="-122"/>
              </a:rPr>
              <a:t>子句</a:t>
            </a:r>
            <a:endParaRPr kumimoji="1" lang="zh-CN" altLang="en-US" sz="2000" b="1" dirty="0">
              <a:solidFill>
                <a:srgbClr val="CC3300"/>
              </a:solidFill>
              <a:latin typeface="楷体_GB2312" pitchFamily="49" charset="-122"/>
            </a:endParaRPr>
          </a:p>
          <a:p>
            <a:pPr lvl="1" eaLnBrk="1" hangingPunct="1">
              <a:lnSpc>
                <a:spcPct val="65000"/>
              </a:lnSpc>
              <a:spcBef>
                <a:spcPct val="50000"/>
              </a:spcBef>
              <a:buClr>
                <a:schemeClr val="hlink"/>
              </a:buClr>
              <a:buFontTx/>
              <a:buChar char="–"/>
            </a:pPr>
            <a:r>
              <a:rPr kumimoji="1" lang="zh-CN" altLang="en-US" sz="2600" b="1" dirty="0">
                <a:solidFill>
                  <a:srgbClr val="000066"/>
                </a:solidFill>
                <a:latin typeface="楷体_GB2312" pitchFamily="49" charset="-122"/>
              </a:rPr>
              <a:t> 提供的值必须与</a:t>
            </a:r>
            <a:r>
              <a:rPr kumimoji="1" lang="en-US" altLang="zh-CN" sz="2600" b="1" dirty="0">
                <a:solidFill>
                  <a:srgbClr val="000066"/>
                </a:solidFill>
                <a:latin typeface="楷体_GB2312" pitchFamily="49" charset="-122"/>
              </a:rPr>
              <a:t>INTO</a:t>
            </a:r>
            <a:r>
              <a:rPr kumimoji="1" lang="zh-CN" altLang="en-US" sz="2600" b="1" dirty="0">
                <a:solidFill>
                  <a:srgbClr val="000066"/>
                </a:solidFill>
                <a:latin typeface="楷体_GB2312" pitchFamily="49" charset="-122"/>
              </a:rPr>
              <a:t>子句匹配</a:t>
            </a:r>
            <a:r>
              <a:rPr kumimoji="1" lang="en-US" altLang="zh-CN" sz="2600" b="1" dirty="0">
                <a:solidFill>
                  <a:srgbClr val="000066"/>
                </a:solidFill>
                <a:latin typeface="楷体_GB2312" pitchFamily="49" charset="-122"/>
              </a:rPr>
              <a:t>:</a:t>
            </a:r>
          </a:p>
          <a:p>
            <a:pPr lvl="2" eaLnBrk="1" hangingPunct="1">
              <a:lnSpc>
                <a:spcPct val="65000"/>
              </a:lnSpc>
              <a:spcBef>
                <a:spcPct val="50000"/>
              </a:spcBef>
              <a:buClr>
                <a:schemeClr val="accent1"/>
              </a:buClr>
              <a:buFontTx/>
              <a:buChar char="&gt;"/>
            </a:pPr>
            <a:r>
              <a:rPr kumimoji="1" lang="zh-CN" altLang="en-US" sz="2600" b="1" dirty="0">
                <a:solidFill>
                  <a:srgbClr val="000066"/>
                </a:solidFill>
                <a:latin typeface="楷体_GB2312" pitchFamily="49" charset="-122"/>
              </a:rPr>
              <a:t>值的个数</a:t>
            </a:r>
          </a:p>
          <a:p>
            <a:pPr lvl="2" eaLnBrk="1" hangingPunct="1">
              <a:lnSpc>
                <a:spcPct val="65000"/>
              </a:lnSpc>
              <a:spcBef>
                <a:spcPct val="50000"/>
              </a:spcBef>
              <a:buClr>
                <a:schemeClr val="accent1"/>
              </a:buClr>
              <a:buFontTx/>
              <a:buChar char="&gt;"/>
            </a:pPr>
            <a:r>
              <a:rPr kumimoji="1" lang="zh-CN" altLang="en-US" sz="2600" b="1" dirty="0">
                <a:solidFill>
                  <a:srgbClr val="000066"/>
                </a:solidFill>
                <a:latin typeface="楷体_GB2312" pitchFamily="49" charset="-122"/>
              </a:rPr>
              <a:t>值的类型</a:t>
            </a:r>
          </a:p>
        </p:txBody>
      </p:sp>
    </p:spTree>
    <p:extLst>
      <p:ext uri="{BB962C8B-B14F-4D97-AF65-F5344CB8AC3E}">
        <p14:creationId xmlns:p14="http://schemas.microsoft.com/office/powerpoint/2010/main" val="255998021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bldLvl="2" autoUpdateAnimBg="0"/>
      <p:bldP spid="8" grpId="0" build="p" bldLvl="2" autoUpdateAnimBg="0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0" y="-15479"/>
            <a:ext cx="12192000" cy="678867"/>
          </a:xfrm>
          <a:prstGeom prst="rect">
            <a:avLst/>
          </a:prstGeom>
          <a:solidFill>
            <a:srgbClr val="00589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1" lang="zh-CN" altLang="en-US" dirty="0">
              <a:solidFill>
                <a:srgbClr val="00589A"/>
              </a:solidFill>
            </a:endParaRPr>
          </a:p>
        </p:txBody>
      </p:sp>
      <p:sp>
        <p:nvSpPr>
          <p:cNvPr id="4" name="文本框 94"/>
          <p:cNvSpPr txBox="1">
            <a:spLocks noChangeArrowheads="1"/>
          </p:cNvSpPr>
          <p:nvPr/>
        </p:nvSpPr>
        <p:spPr bwMode="auto">
          <a:xfrm>
            <a:off x="245870" y="65515"/>
            <a:ext cx="5053997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3.4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据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操纵</a:t>
            </a:r>
          </a:p>
        </p:txBody>
      </p:sp>
      <p:sp>
        <p:nvSpPr>
          <p:cNvPr id="5" name="文本框 94"/>
          <p:cNvSpPr txBox="1">
            <a:spLocks noChangeArrowheads="1"/>
          </p:cNvSpPr>
          <p:nvPr/>
        </p:nvSpPr>
        <p:spPr bwMode="auto">
          <a:xfrm>
            <a:off x="4737459" y="75566"/>
            <a:ext cx="7908779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3.4.1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插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入数据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 rot="5400000">
            <a:off x="4077830" y="362976"/>
            <a:ext cx="351464" cy="260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667325" y="990600"/>
            <a:ext cx="6934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sz="3600" b="1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2. </a:t>
            </a:r>
            <a:r>
              <a:rPr kumimoji="1" lang="zh-CN" altLang="en-US" sz="3600" b="1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插入子查询结果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819725" y="4724400"/>
            <a:ext cx="79248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marL="457200" indent="-457200" eaLnBrk="1" hangingPunct="1">
              <a:spcBef>
                <a:spcPct val="20000"/>
              </a:spcBef>
              <a:buClr>
                <a:srgbClr val="FF0000"/>
              </a:buClr>
              <a:buSzPct val="100000"/>
              <a:buFont typeface="Wingdings" panose="05000000000000000000" pitchFamily="2" charset="2"/>
              <a:buChar char="Ø"/>
            </a:pPr>
            <a:r>
              <a:rPr kumimoji="1" lang="zh-CN" altLang="en-US" sz="3200" b="1" dirty="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功能</a:t>
            </a:r>
            <a:r>
              <a:rPr kumimoji="1" lang="en-US" altLang="zh-CN" sz="3200" b="1" dirty="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: </a:t>
            </a:r>
            <a:r>
              <a:rPr kumimoji="1" lang="zh-CN" altLang="en-US" sz="3200" b="1" dirty="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将子查询结果插入指定表中。</a:t>
            </a:r>
            <a:endParaRPr kumimoji="1" lang="zh-CN" altLang="en-US" sz="2800" b="1" dirty="0">
              <a:solidFill>
                <a:srgbClr val="000066"/>
              </a:solidFill>
              <a:latin typeface="Tahoma" panose="020B0604030504040204" pitchFamily="34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819725" y="1828800"/>
            <a:ext cx="9210966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marL="457200" indent="-457200" eaLnBrk="1" hangingPunct="1">
              <a:spcBef>
                <a:spcPct val="20000"/>
              </a:spcBef>
              <a:buClr>
                <a:srgbClr val="FF0000"/>
              </a:buClr>
              <a:buSzPct val="100000"/>
              <a:buFont typeface="Wingdings" panose="05000000000000000000" pitchFamily="2" charset="2"/>
              <a:buChar char="Ø"/>
            </a:pPr>
            <a:r>
              <a:rPr kumimoji="1" lang="zh-CN" altLang="en-US" sz="3200" b="1" dirty="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语句格式</a:t>
            </a:r>
            <a:r>
              <a:rPr kumimoji="1" lang="en-US" altLang="zh-CN" sz="3200" b="1" dirty="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: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kumimoji="1" lang="en-US" altLang="zh-CN" sz="2800" b="1" dirty="0">
                <a:solidFill>
                  <a:srgbClr val="CC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INSERT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kumimoji="1" lang="en-US" altLang="zh-CN" sz="2800" b="1" dirty="0">
                <a:solidFill>
                  <a:srgbClr val="CC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INTO &lt;</a:t>
            </a:r>
            <a:r>
              <a:rPr kumimoji="1" lang="zh-CN" altLang="en-US" sz="2800" b="1" dirty="0">
                <a:solidFill>
                  <a:srgbClr val="CC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表名</a:t>
            </a:r>
            <a:r>
              <a:rPr kumimoji="1" lang="en-US" altLang="zh-CN" sz="2800" b="1" dirty="0">
                <a:solidFill>
                  <a:srgbClr val="CC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&gt; [(&lt;</a:t>
            </a:r>
            <a:r>
              <a:rPr kumimoji="1" lang="zh-CN" altLang="en-US" sz="2800" b="1" dirty="0">
                <a:solidFill>
                  <a:srgbClr val="CC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属性列</a:t>
            </a:r>
            <a:r>
              <a:rPr kumimoji="1" lang="en-US" altLang="zh-CN" sz="2800" b="1" dirty="0">
                <a:solidFill>
                  <a:srgbClr val="CC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1&gt;[</a:t>
            </a:r>
            <a:r>
              <a:rPr kumimoji="1" lang="zh-CN" altLang="en-US" sz="2800" b="1" dirty="0">
                <a:solidFill>
                  <a:srgbClr val="CC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，</a:t>
            </a:r>
            <a:r>
              <a:rPr kumimoji="1" lang="en-US" altLang="zh-CN" sz="2800" b="1" dirty="0">
                <a:solidFill>
                  <a:srgbClr val="CC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&lt;</a:t>
            </a:r>
            <a:r>
              <a:rPr kumimoji="1" lang="zh-CN" altLang="en-US" sz="2800" b="1" dirty="0">
                <a:solidFill>
                  <a:srgbClr val="CC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属性列</a:t>
            </a:r>
            <a:r>
              <a:rPr kumimoji="1" lang="en-US" altLang="zh-CN" sz="2800" b="1" dirty="0">
                <a:solidFill>
                  <a:srgbClr val="CC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2 &gt;</a:t>
            </a:r>
            <a:r>
              <a:rPr kumimoji="1" lang="en-US" altLang="zh-CN" sz="2800" b="1" dirty="0">
                <a:solidFill>
                  <a:srgbClr val="CC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…</a:t>
            </a:r>
            <a:r>
              <a:rPr kumimoji="1" lang="en-US" altLang="zh-CN" sz="2800" b="1" dirty="0">
                <a:solidFill>
                  <a:srgbClr val="CC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)]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kumimoji="1" lang="zh-CN" altLang="en-US" sz="2800" b="1" dirty="0">
                <a:solidFill>
                  <a:srgbClr val="CC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子查询</a:t>
            </a:r>
            <a:r>
              <a:rPr kumimoji="1" lang="en-US" altLang="zh-CN" sz="2800" b="1" dirty="0">
                <a:solidFill>
                  <a:srgbClr val="CC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;</a:t>
            </a:r>
            <a:endParaRPr kumimoji="1" lang="en-US" altLang="zh-CN" sz="2800" b="1" dirty="0">
              <a:solidFill>
                <a:srgbClr val="CC33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4541481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/>
      <p:bldP spid="9" grpId="0" autoUpdateAnimBg="0"/>
    </p:bld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0" y="-15479"/>
            <a:ext cx="12192000" cy="678867"/>
          </a:xfrm>
          <a:prstGeom prst="rect">
            <a:avLst/>
          </a:prstGeom>
          <a:solidFill>
            <a:srgbClr val="00589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1" lang="zh-CN" altLang="en-US" dirty="0">
              <a:solidFill>
                <a:srgbClr val="00589A"/>
              </a:solidFill>
            </a:endParaRPr>
          </a:p>
        </p:txBody>
      </p:sp>
      <p:sp>
        <p:nvSpPr>
          <p:cNvPr id="4" name="文本框 94"/>
          <p:cNvSpPr txBox="1">
            <a:spLocks noChangeArrowheads="1"/>
          </p:cNvSpPr>
          <p:nvPr/>
        </p:nvSpPr>
        <p:spPr bwMode="auto">
          <a:xfrm>
            <a:off x="245870" y="65515"/>
            <a:ext cx="5053997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3.4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据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操纵</a:t>
            </a:r>
          </a:p>
        </p:txBody>
      </p:sp>
      <p:sp>
        <p:nvSpPr>
          <p:cNvPr id="5" name="文本框 94"/>
          <p:cNvSpPr txBox="1">
            <a:spLocks noChangeArrowheads="1"/>
          </p:cNvSpPr>
          <p:nvPr/>
        </p:nvSpPr>
        <p:spPr bwMode="auto">
          <a:xfrm>
            <a:off x="4737459" y="75566"/>
            <a:ext cx="7908779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3.4.1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插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入数据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 rot="5400000">
            <a:off x="4077830" y="362976"/>
            <a:ext cx="351464" cy="260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28600" y="1143000"/>
            <a:ext cx="10993582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b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【</a:t>
            </a:r>
            <a:r>
              <a:rPr lang="zh-CN" altLang="en-US" b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b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3.60】</a:t>
            </a:r>
            <a:r>
              <a:rPr lang="zh-CN" altLang="en-US" b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对每一抢修工程项目，求其所用物资的总费用，并把结果存入数据库。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457200" y="2438400"/>
            <a:ext cx="8915400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kumimoji="1" lang="zh-CN" altLang="en-US" sz="3200" b="1">
                <a:solidFill>
                  <a:srgbClr val="6699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第一步：建表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kumimoji="1" lang="zh-CN" altLang="en-US" sz="3200" b="1">
              <a:solidFill>
                <a:srgbClr val="6699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z="2800" b="1">
                <a:solidFill>
                  <a:srgbClr val="FF3300"/>
                </a:solidFill>
              </a:rPr>
              <a:t>CREATE TABLE prj_cost</a:t>
            </a:r>
          </a:p>
          <a:p>
            <a:pPr eaLnBrk="1" hangingPunct="1"/>
            <a:r>
              <a:rPr lang="en-US" altLang="zh-CN" sz="2800" b="1">
                <a:solidFill>
                  <a:srgbClr val="FF3300"/>
                </a:solidFill>
              </a:rPr>
              <a:t>(    prj_num char(8)  PRIMARY KEY ,    	 </a:t>
            </a:r>
          </a:p>
          <a:p>
            <a:pPr eaLnBrk="1" hangingPunct="1"/>
            <a:r>
              <a:rPr lang="en-US" altLang="zh-CN" sz="2800" b="1">
                <a:solidFill>
                  <a:srgbClr val="FF3300"/>
                </a:solidFill>
              </a:rPr>
              <a:t>     cost decimal(18, 2),</a:t>
            </a:r>
          </a:p>
          <a:p>
            <a:pPr eaLnBrk="1" hangingPunct="1"/>
            <a:r>
              <a:rPr lang="en-US" altLang="zh-CN" sz="2800" b="1">
                <a:solidFill>
                  <a:srgbClr val="FF3300"/>
                </a:solidFill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34156501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/>
    </p:bld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0" y="-15479"/>
            <a:ext cx="12192000" cy="678867"/>
          </a:xfrm>
          <a:prstGeom prst="rect">
            <a:avLst/>
          </a:prstGeom>
          <a:solidFill>
            <a:srgbClr val="00589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1" lang="zh-CN" altLang="en-US" dirty="0">
              <a:solidFill>
                <a:srgbClr val="00589A"/>
              </a:solidFill>
            </a:endParaRPr>
          </a:p>
        </p:txBody>
      </p:sp>
      <p:sp>
        <p:nvSpPr>
          <p:cNvPr id="4" name="文本框 94"/>
          <p:cNvSpPr txBox="1">
            <a:spLocks noChangeArrowheads="1"/>
          </p:cNvSpPr>
          <p:nvPr/>
        </p:nvSpPr>
        <p:spPr bwMode="auto">
          <a:xfrm>
            <a:off x="245870" y="65515"/>
            <a:ext cx="5053997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3.4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据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操纵</a:t>
            </a:r>
          </a:p>
        </p:txBody>
      </p:sp>
      <p:sp>
        <p:nvSpPr>
          <p:cNvPr id="5" name="文本框 94"/>
          <p:cNvSpPr txBox="1">
            <a:spLocks noChangeArrowheads="1"/>
          </p:cNvSpPr>
          <p:nvPr/>
        </p:nvSpPr>
        <p:spPr bwMode="auto">
          <a:xfrm>
            <a:off x="4737459" y="75566"/>
            <a:ext cx="7908779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3.4.1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插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入数据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 rot="5400000">
            <a:off x="4077830" y="362976"/>
            <a:ext cx="351464" cy="260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579581" y="1039093"/>
            <a:ext cx="861060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b="1" dirty="0" smtClean="0">
                <a:solidFill>
                  <a:srgbClr val="669900"/>
                </a:solidFill>
              </a:rPr>
              <a:t>第二步：插入数据</a:t>
            </a:r>
          </a:p>
          <a:p>
            <a:pPr eaLnBrk="1" hangingPunct="1">
              <a:buFontTx/>
              <a:buNone/>
            </a:pPr>
            <a:endParaRPr lang="zh-CN" altLang="en-US" b="1" dirty="0" smtClean="0">
              <a:solidFill>
                <a:srgbClr val="669900"/>
              </a:solidFill>
            </a:endParaRPr>
          </a:p>
          <a:p>
            <a:pPr eaLnBrk="1" hangingPunct="1">
              <a:buFontTx/>
              <a:buNone/>
            </a:pPr>
            <a:r>
              <a:rPr lang="en-US" altLang="zh-CN" b="1" dirty="0" smtClean="0">
                <a:solidFill>
                  <a:srgbClr val="FF3300"/>
                </a:solidFill>
              </a:rPr>
              <a:t>INSERT</a:t>
            </a:r>
          </a:p>
          <a:p>
            <a:pPr eaLnBrk="1" hangingPunct="1">
              <a:buFontTx/>
              <a:buNone/>
            </a:pPr>
            <a:r>
              <a:rPr lang="en-US" altLang="zh-CN" b="1" dirty="0" smtClean="0">
                <a:solidFill>
                  <a:srgbClr val="FF3300"/>
                </a:solidFill>
              </a:rPr>
              <a:t>INTO </a:t>
            </a:r>
            <a:r>
              <a:rPr lang="en-US" altLang="zh-CN" b="1" dirty="0" err="1" smtClean="0">
                <a:solidFill>
                  <a:srgbClr val="FF3300"/>
                </a:solidFill>
              </a:rPr>
              <a:t>prj_cost</a:t>
            </a:r>
            <a:endParaRPr lang="en-US" altLang="zh-CN" b="1" dirty="0" smtClean="0">
              <a:solidFill>
                <a:srgbClr val="FF3300"/>
              </a:solidFill>
            </a:endParaRPr>
          </a:p>
          <a:p>
            <a:pPr eaLnBrk="1" hangingPunct="1">
              <a:buFontTx/>
              <a:buNone/>
            </a:pPr>
            <a:r>
              <a:rPr lang="en-US" altLang="zh-CN" b="1" dirty="0" smtClean="0">
                <a:solidFill>
                  <a:srgbClr val="FF3300"/>
                </a:solidFill>
              </a:rPr>
              <a:t>  SELECT </a:t>
            </a:r>
            <a:r>
              <a:rPr lang="en-US" altLang="zh-CN" b="1" dirty="0" err="1" smtClean="0">
                <a:solidFill>
                  <a:srgbClr val="FF3300"/>
                </a:solidFill>
              </a:rPr>
              <a:t>prj_num</a:t>
            </a:r>
            <a:r>
              <a:rPr lang="en-US" altLang="zh-CN" b="1" dirty="0" smtClean="0">
                <a:solidFill>
                  <a:srgbClr val="FF3300"/>
                </a:solidFill>
              </a:rPr>
              <a:t>, SUM (</a:t>
            </a:r>
            <a:r>
              <a:rPr lang="en-US" altLang="zh-CN" b="1" dirty="0" err="1" smtClean="0">
                <a:solidFill>
                  <a:srgbClr val="FF3300"/>
                </a:solidFill>
              </a:rPr>
              <a:t>out_stock.amount</a:t>
            </a:r>
            <a:r>
              <a:rPr lang="en-US" altLang="zh-CN" b="1" dirty="0" smtClean="0">
                <a:solidFill>
                  <a:srgbClr val="FF3300"/>
                </a:solidFill>
              </a:rPr>
              <a:t>*unit)</a:t>
            </a:r>
          </a:p>
          <a:p>
            <a:pPr eaLnBrk="1" hangingPunct="1">
              <a:buFontTx/>
              <a:buNone/>
            </a:pPr>
            <a:r>
              <a:rPr lang="en-US" altLang="zh-CN" b="1" dirty="0" smtClean="0">
                <a:solidFill>
                  <a:srgbClr val="FF3300"/>
                </a:solidFill>
              </a:rPr>
              <a:t>  FROM </a:t>
            </a:r>
            <a:r>
              <a:rPr lang="en-US" altLang="zh-CN" b="1" dirty="0" err="1" smtClean="0">
                <a:solidFill>
                  <a:srgbClr val="FF3300"/>
                </a:solidFill>
              </a:rPr>
              <a:t>out_stock,stock</a:t>
            </a:r>
            <a:endParaRPr lang="en-US" altLang="zh-CN" b="1" dirty="0" smtClean="0">
              <a:solidFill>
                <a:srgbClr val="FF3300"/>
              </a:solidFill>
            </a:endParaRPr>
          </a:p>
          <a:p>
            <a:pPr eaLnBrk="1" hangingPunct="1">
              <a:buFontTx/>
              <a:buNone/>
            </a:pPr>
            <a:r>
              <a:rPr lang="en-US" altLang="zh-CN" b="1" dirty="0" smtClean="0">
                <a:solidFill>
                  <a:srgbClr val="FF3300"/>
                </a:solidFill>
              </a:rPr>
              <a:t>  WHERE </a:t>
            </a:r>
            <a:r>
              <a:rPr lang="en-US" altLang="zh-CN" b="1" dirty="0" err="1" smtClean="0">
                <a:solidFill>
                  <a:srgbClr val="FF3300"/>
                </a:solidFill>
              </a:rPr>
              <a:t>out_stock.mat_num</a:t>
            </a:r>
            <a:r>
              <a:rPr lang="en-US" altLang="zh-CN" b="1" dirty="0" smtClean="0">
                <a:solidFill>
                  <a:srgbClr val="FF3300"/>
                </a:solidFill>
              </a:rPr>
              <a:t>=</a:t>
            </a:r>
            <a:r>
              <a:rPr lang="en-US" altLang="zh-CN" b="1" dirty="0" err="1" smtClean="0">
                <a:solidFill>
                  <a:srgbClr val="FF3300"/>
                </a:solidFill>
              </a:rPr>
              <a:t>stock.mat_num</a:t>
            </a:r>
            <a:r>
              <a:rPr lang="en-US" altLang="zh-CN" b="1" dirty="0" smtClean="0">
                <a:solidFill>
                  <a:srgbClr val="FF3300"/>
                </a:solidFill>
              </a:rPr>
              <a:t> </a:t>
            </a:r>
          </a:p>
          <a:p>
            <a:pPr eaLnBrk="1" hangingPunct="1">
              <a:buFontTx/>
              <a:buNone/>
            </a:pPr>
            <a:r>
              <a:rPr lang="en-US" altLang="zh-CN" b="1" dirty="0" smtClean="0">
                <a:solidFill>
                  <a:srgbClr val="FF3300"/>
                </a:solidFill>
              </a:rPr>
              <a:t>  GROUP BY </a:t>
            </a:r>
            <a:r>
              <a:rPr lang="en-US" altLang="zh-CN" b="1" dirty="0" err="1" smtClean="0">
                <a:solidFill>
                  <a:srgbClr val="FF3300"/>
                </a:solidFill>
              </a:rPr>
              <a:t>prj_num</a:t>
            </a:r>
            <a:endParaRPr lang="en-US" altLang="zh-CN" b="1" dirty="0" smtClean="0">
              <a:solidFill>
                <a:srgbClr val="FF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9264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0" y="-15479"/>
            <a:ext cx="12192000" cy="678867"/>
          </a:xfrm>
          <a:prstGeom prst="rect">
            <a:avLst/>
          </a:prstGeom>
          <a:solidFill>
            <a:srgbClr val="00589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1" lang="zh-CN" altLang="en-US" dirty="0">
              <a:solidFill>
                <a:srgbClr val="00589A"/>
              </a:solidFill>
            </a:endParaRPr>
          </a:p>
        </p:txBody>
      </p:sp>
      <p:sp>
        <p:nvSpPr>
          <p:cNvPr id="4" name="文本框 94"/>
          <p:cNvSpPr txBox="1">
            <a:spLocks noChangeArrowheads="1"/>
          </p:cNvSpPr>
          <p:nvPr/>
        </p:nvSpPr>
        <p:spPr bwMode="auto">
          <a:xfrm>
            <a:off x="245870" y="65515"/>
            <a:ext cx="5053997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3.4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据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操纵</a:t>
            </a:r>
          </a:p>
        </p:txBody>
      </p:sp>
      <p:sp>
        <p:nvSpPr>
          <p:cNvPr id="5" name="文本框 94"/>
          <p:cNvSpPr txBox="1">
            <a:spLocks noChangeArrowheads="1"/>
          </p:cNvSpPr>
          <p:nvPr/>
        </p:nvSpPr>
        <p:spPr bwMode="auto">
          <a:xfrm>
            <a:off x="4737459" y="75566"/>
            <a:ext cx="7908779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3.4.1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插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入数据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 rot="5400000">
            <a:off x="4077830" y="362976"/>
            <a:ext cx="351464" cy="260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15006" y="1009650"/>
            <a:ext cx="11511973" cy="302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eaLnBrk="1" hangingPunct="1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3200" b="1" dirty="0" smtClean="0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</a:rPr>
              <a:t>INTO</a:t>
            </a:r>
            <a:r>
              <a:rPr lang="zh-CN" altLang="en-US" sz="3200" b="1" dirty="0" smtClean="0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</a:rPr>
              <a:t>子句</a:t>
            </a:r>
            <a:r>
              <a:rPr lang="en-US" altLang="zh-CN" sz="3200" b="1" dirty="0" smtClean="0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3200" b="1" dirty="0" smtClean="0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</a:rPr>
              <a:t>与插入单条元组类似</a:t>
            </a:r>
            <a:r>
              <a:rPr lang="en-US" altLang="zh-CN" sz="3200" b="1" dirty="0" smtClean="0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</a:rPr>
              <a:t>)</a:t>
            </a:r>
          </a:p>
          <a:p>
            <a:pPr lvl="2" eaLnBrk="1" hangingPunct="1"/>
            <a:r>
              <a:rPr lang="zh-CN" altLang="en-US" sz="2600" b="1" dirty="0" smtClean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指定要插入数据的表名及属性列</a:t>
            </a:r>
          </a:p>
          <a:p>
            <a:pPr lvl="2" eaLnBrk="1" hangingPunct="1"/>
            <a:r>
              <a:rPr lang="zh-CN" altLang="en-US" sz="2600" b="1" dirty="0" smtClean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属性列的顺序可与表定义中的顺序不一致</a:t>
            </a:r>
          </a:p>
          <a:p>
            <a:pPr lvl="2" eaLnBrk="1" hangingPunct="1"/>
            <a:r>
              <a:rPr lang="zh-CN" altLang="en-US" sz="2600" b="1" dirty="0" smtClean="0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</a:rPr>
              <a:t>没有指定属性列</a:t>
            </a:r>
            <a:r>
              <a:rPr lang="zh-CN" altLang="en-US" sz="2600" b="1" dirty="0" smtClean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：表示要插入的是一条完整的元组</a:t>
            </a:r>
          </a:p>
          <a:p>
            <a:pPr lvl="2" eaLnBrk="1" hangingPunct="1"/>
            <a:r>
              <a:rPr lang="zh-CN" altLang="en-US" sz="2600" b="1" dirty="0" smtClean="0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</a:rPr>
              <a:t>指定部分属性列</a:t>
            </a:r>
            <a:r>
              <a:rPr lang="zh-CN" altLang="en-US" sz="2600" b="1" dirty="0" smtClean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：插入的元组在其余属性列上取空值，要求非空的属性列必须指定，不能为空。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0" y="4038600"/>
            <a:ext cx="7772400" cy="207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marL="914400" lvl="1" indent="-457200" eaLnBrk="1" hangingPunct="1"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kumimoji="1" lang="en-US" altLang="zh-CN" sz="3200" b="1" dirty="0">
                <a:solidFill>
                  <a:srgbClr val="000066"/>
                </a:solidFill>
                <a:latin typeface="楷体_GB2312" pitchFamily="49" charset="-122"/>
              </a:rPr>
              <a:t> </a:t>
            </a:r>
            <a:r>
              <a:rPr kumimoji="1" lang="zh-CN" altLang="en-US" sz="3200" b="1" dirty="0">
                <a:solidFill>
                  <a:srgbClr val="CC3300"/>
                </a:solidFill>
                <a:latin typeface="楷体_GB2312" pitchFamily="49" charset="-122"/>
              </a:rPr>
              <a:t>子查询</a:t>
            </a:r>
          </a:p>
          <a:p>
            <a:pPr lvl="2" eaLnBrk="1" hangingPunct="1">
              <a:lnSpc>
                <a:spcPct val="75000"/>
              </a:lnSpc>
              <a:spcBef>
                <a:spcPct val="50000"/>
              </a:spcBef>
              <a:buClr>
                <a:schemeClr val="accent1"/>
              </a:buClr>
              <a:buFontTx/>
              <a:buChar char="•"/>
            </a:pPr>
            <a:r>
              <a:rPr kumimoji="1" lang="en-US" altLang="zh-CN" sz="2600" b="1" dirty="0">
                <a:solidFill>
                  <a:srgbClr val="000066"/>
                </a:solidFill>
                <a:latin typeface="楷体_GB2312" pitchFamily="49" charset="-122"/>
              </a:rPr>
              <a:t>SELECT</a:t>
            </a:r>
            <a:r>
              <a:rPr kumimoji="1" lang="zh-CN" altLang="en-US" sz="2600" b="1" dirty="0">
                <a:solidFill>
                  <a:srgbClr val="000066"/>
                </a:solidFill>
                <a:latin typeface="楷体_GB2312" pitchFamily="49" charset="-122"/>
              </a:rPr>
              <a:t>子句目标列必须与</a:t>
            </a:r>
            <a:r>
              <a:rPr kumimoji="1" lang="en-US" altLang="zh-CN" sz="2600" b="1" dirty="0">
                <a:solidFill>
                  <a:srgbClr val="000066"/>
                </a:solidFill>
                <a:latin typeface="楷体_GB2312" pitchFamily="49" charset="-122"/>
              </a:rPr>
              <a:t>INTO</a:t>
            </a:r>
            <a:r>
              <a:rPr kumimoji="1" lang="zh-CN" altLang="en-US" sz="2600" b="1" dirty="0">
                <a:solidFill>
                  <a:srgbClr val="000066"/>
                </a:solidFill>
                <a:latin typeface="楷体_GB2312" pitchFamily="49" charset="-122"/>
              </a:rPr>
              <a:t>子句匹配</a:t>
            </a:r>
            <a:r>
              <a:rPr kumimoji="1" lang="en-US" altLang="zh-CN" sz="2600" b="1" dirty="0">
                <a:solidFill>
                  <a:srgbClr val="000066"/>
                </a:solidFill>
                <a:latin typeface="楷体_GB2312" pitchFamily="49" charset="-122"/>
              </a:rPr>
              <a:t>:</a:t>
            </a:r>
          </a:p>
          <a:p>
            <a:pPr lvl="3" eaLnBrk="1" hangingPunct="1">
              <a:lnSpc>
                <a:spcPct val="75000"/>
              </a:lnSpc>
              <a:spcBef>
                <a:spcPct val="50000"/>
              </a:spcBef>
              <a:buClr>
                <a:schemeClr val="folHlink"/>
              </a:buClr>
              <a:buFontTx/>
              <a:buChar char="–"/>
            </a:pPr>
            <a:r>
              <a:rPr kumimoji="1" lang="en-US" altLang="zh-CN" sz="2600" b="1" dirty="0">
                <a:solidFill>
                  <a:srgbClr val="000066"/>
                </a:solidFill>
                <a:latin typeface="楷体_GB2312" pitchFamily="49" charset="-122"/>
              </a:rPr>
              <a:t> </a:t>
            </a:r>
            <a:r>
              <a:rPr kumimoji="1" lang="zh-CN" altLang="en-US" sz="2600" b="1" dirty="0">
                <a:solidFill>
                  <a:srgbClr val="000066"/>
                </a:solidFill>
                <a:latin typeface="楷体_GB2312" pitchFamily="49" charset="-122"/>
              </a:rPr>
              <a:t>值的个数</a:t>
            </a:r>
          </a:p>
          <a:p>
            <a:pPr lvl="3" eaLnBrk="1" hangingPunct="1">
              <a:lnSpc>
                <a:spcPct val="75000"/>
              </a:lnSpc>
              <a:spcBef>
                <a:spcPct val="50000"/>
              </a:spcBef>
              <a:buClr>
                <a:schemeClr val="folHlink"/>
              </a:buClr>
              <a:buFontTx/>
              <a:buChar char="–"/>
            </a:pPr>
            <a:r>
              <a:rPr kumimoji="1" lang="zh-CN" altLang="en-US" sz="2600" b="1" dirty="0">
                <a:solidFill>
                  <a:srgbClr val="000066"/>
                </a:solidFill>
                <a:latin typeface="楷体_GB2312" pitchFamily="49" charset="-122"/>
              </a:rPr>
              <a:t> 值的类型</a:t>
            </a:r>
          </a:p>
        </p:txBody>
      </p:sp>
    </p:spTree>
    <p:extLst>
      <p:ext uri="{BB962C8B-B14F-4D97-AF65-F5344CB8AC3E}">
        <p14:creationId xmlns:p14="http://schemas.microsoft.com/office/powerpoint/2010/main" val="157477305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 autoUpdateAnimBg="0"/>
      <p:bldP spid="11" grpId="0" autoUpdateAnimBg="0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0" y="-15479"/>
            <a:ext cx="12192000" cy="678867"/>
          </a:xfrm>
          <a:prstGeom prst="rect">
            <a:avLst/>
          </a:prstGeom>
          <a:solidFill>
            <a:srgbClr val="00589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1" lang="zh-CN" altLang="en-US" dirty="0">
              <a:solidFill>
                <a:srgbClr val="00589A"/>
              </a:solidFill>
            </a:endParaRPr>
          </a:p>
        </p:txBody>
      </p:sp>
      <p:sp>
        <p:nvSpPr>
          <p:cNvPr id="4" name="文本框 94"/>
          <p:cNvSpPr txBox="1">
            <a:spLocks noChangeArrowheads="1"/>
          </p:cNvSpPr>
          <p:nvPr/>
        </p:nvSpPr>
        <p:spPr bwMode="auto">
          <a:xfrm>
            <a:off x="245870" y="65515"/>
            <a:ext cx="5053997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3.4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据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操纵</a:t>
            </a:r>
          </a:p>
        </p:txBody>
      </p:sp>
      <p:sp>
        <p:nvSpPr>
          <p:cNvPr id="5" name="文本框 94"/>
          <p:cNvSpPr txBox="1">
            <a:spLocks noChangeArrowheads="1"/>
          </p:cNvSpPr>
          <p:nvPr/>
        </p:nvSpPr>
        <p:spPr bwMode="auto">
          <a:xfrm>
            <a:off x="4737459" y="75566"/>
            <a:ext cx="7908779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3.4.2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 rot="5400000">
            <a:off x="4077830" y="362976"/>
            <a:ext cx="351464" cy="260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684213" y="4437063"/>
            <a:ext cx="11027496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marL="457200" indent="-457200" eaLnBrk="1" hangingPunct="1">
              <a:spcBef>
                <a:spcPct val="20000"/>
              </a:spcBef>
              <a:buClr>
                <a:srgbClr val="FF0000"/>
              </a:buClr>
              <a:buSzPct val="100000"/>
              <a:buFont typeface="Wingdings" panose="05000000000000000000" pitchFamily="2" charset="2"/>
              <a:buChar char="Ø"/>
            </a:pPr>
            <a:r>
              <a:rPr kumimoji="1" lang="zh-CN" altLang="en-US" sz="3200" b="1" dirty="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功能</a:t>
            </a:r>
            <a:r>
              <a:rPr kumimoji="1" lang="en-US" altLang="zh-CN" sz="3200" b="1" dirty="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: </a:t>
            </a:r>
            <a:r>
              <a:rPr kumimoji="1" lang="zh-CN" altLang="en-US" sz="3200" b="1" dirty="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修改指定表中满足</a:t>
            </a:r>
            <a:r>
              <a:rPr kumimoji="1" lang="en-US" altLang="zh-CN" sz="3200" b="1" dirty="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where</a:t>
            </a:r>
            <a:r>
              <a:rPr kumimoji="1" lang="zh-CN" altLang="en-US" sz="3200" b="1" dirty="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子句条件的元组，并由</a:t>
            </a:r>
            <a:r>
              <a:rPr kumimoji="1" lang="en-US" altLang="zh-CN" sz="3200" b="1" dirty="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set</a:t>
            </a:r>
            <a:r>
              <a:rPr kumimoji="1" lang="zh-CN" altLang="en-US" sz="3200" b="1" dirty="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重新赋值。</a:t>
            </a:r>
            <a:endParaRPr kumimoji="1" lang="zh-CN" altLang="en-US" sz="2800" b="1" dirty="0">
              <a:solidFill>
                <a:srgbClr val="000066"/>
              </a:solidFill>
              <a:latin typeface="Tahoma" panose="020B0604030504040204" pitchFamily="34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762000" y="1125538"/>
            <a:ext cx="838200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marL="457200" indent="-457200" eaLnBrk="1" hangingPunct="1">
              <a:spcBef>
                <a:spcPct val="20000"/>
              </a:spcBef>
              <a:buClr>
                <a:srgbClr val="FF0000"/>
              </a:buClr>
              <a:buSzPct val="100000"/>
              <a:buFont typeface="Wingdings" panose="05000000000000000000" pitchFamily="2" charset="2"/>
              <a:buChar char="Ø"/>
            </a:pPr>
            <a:r>
              <a:rPr kumimoji="1" lang="zh-CN" altLang="en-US" sz="3200" b="1" dirty="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语句格式</a:t>
            </a:r>
            <a:r>
              <a:rPr kumimoji="1" lang="en-US" altLang="zh-CN" sz="3200" b="1" dirty="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: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kumimoji="1" lang="en-US" altLang="zh-CN" sz="2800" b="1" dirty="0">
                <a:solidFill>
                  <a:srgbClr val="CC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UPDATE &lt;</a:t>
            </a:r>
            <a:r>
              <a:rPr kumimoji="1" lang="zh-CN" altLang="en-US" sz="2800" b="1" dirty="0">
                <a:solidFill>
                  <a:srgbClr val="CC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表名</a:t>
            </a:r>
            <a:r>
              <a:rPr kumimoji="1" lang="en-US" altLang="zh-CN" sz="2800" b="1" dirty="0">
                <a:solidFill>
                  <a:srgbClr val="CC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&gt;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kumimoji="1" lang="en-US" altLang="zh-CN" sz="2800" b="1" dirty="0">
                <a:solidFill>
                  <a:srgbClr val="CC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SET &lt;</a:t>
            </a:r>
            <a:r>
              <a:rPr kumimoji="1" lang="zh-CN" altLang="en-US" sz="2800" b="1" dirty="0">
                <a:solidFill>
                  <a:srgbClr val="CC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列名</a:t>
            </a:r>
            <a:r>
              <a:rPr kumimoji="1" lang="en-US" altLang="zh-CN" sz="2800" b="1" dirty="0">
                <a:solidFill>
                  <a:srgbClr val="CC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&gt;=&lt;</a:t>
            </a:r>
            <a:r>
              <a:rPr kumimoji="1" lang="zh-CN" altLang="en-US" sz="2800" b="1" dirty="0">
                <a:solidFill>
                  <a:srgbClr val="CC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表达式</a:t>
            </a:r>
            <a:r>
              <a:rPr kumimoji="1" lang="en-US" altLang="zh-CN" sz="2800" b="1" dirty="0">
                <a:solidFill>
                  <a:srgbClr val="CC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&gt;[,&lt;</a:t>
            </a:r>
            <a:r>
              <a:rPr kumimoji="1" lang="zh-CN" altLang="en-US" sz="2800" b="1" dirty="0">
                <a:solidFill>
                  <a:srgbClr val="CC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列名</a:t>
            </a:r>
            <a:r>
              <a:rPr kumimoji="1" lang="en-US" altLang="zh-CN" sz="2800" b="1" dirty="0">
                <a:solidFill>
                  <a:srgbClr val="CC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&gt;=&lt;</a:t>
            </a:r>
            <a:r>
              <a:rPr kumimoji="1" lang="zh-CN" altLang="en-US" sz="2800" b="1" dirty="0">
                <a:solidFill>
                  <a:srgbClr val="CC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表达式</a:t>
            </a:r>
            <a:r>
              <a:rPr kumimoji="1" lang="en-US" altLang="zh-CN" sz="2800" b="1" dirty="0">
                <a:solidFill>
                  <a:srgbClr val="CC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&gt;]</a:t>
            </a:r>
            <a:r>
              <a:rPr kumimoji="1" lang="en-US" altLang="zh-CN" sz="2800" b="1" dirty="0">
                <a:solidFill>
                  <a:srgbClr val="CC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…</a:t>
            </a:r>
            <a:endParaRPr kumimoji="1" lang="en-US" altLang="zh-CN" sz="2800" b="1" dirty="0">
              <a:solidFill>
                <a:srgbClr val="CC33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kumimoji="1" lang="en-US" altLang="zh-CN" sz="2800" b="1" dirty="0">
                <a:solidFill>
                  <a:srgbClr val="CC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[ WHERE &lt;</a:t>
            </a:r>
            <a:r>
              <a:rPr kumimoji="1" lang="zh-CN" altLang="en-US" sz="2800" b="1" dirty="0">
                <a:solidFill>
                  <a:srgbClr val="CC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条件</a:t>
            </a:r>
            <a:r>
              <a:rPr kumimoji="1" lang="en-US" altLang="zh-CN" sz="2800" b="1" dirty="0">
                <a:solidFill>
                  <a:srgbClr val="CC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&gt; ];</a:t>
            </a:r>
          </a:p>
        </p:txBody>
      </p:sp>
    </p:spTree>
    <p:extLst>
      <p:ext uri="{BB962C8B-B14F-4D97-AF65-F5344CB8AC3E}">
        <p14:creationId xmlns:p14="http://schemas.microsoft.com/office/powerpoint/2010/main" val="187016869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  <p:bldP spid="8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0" y="-15479"/>
            <a:ext cx="12192000" cy="678867"/>
          </a:xfrm>
          <a:prstGeom prst="rect">
            <a:avLst/>
          </a:prstGeom>
          <a:solidFill>
            <a:srgbClr val="00589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1" lang="zh-CN" altLang="en-US" dirty="0">
              <a:solidFill>
                <a:srgbClr val="00589A"/>
              </a:solidFill>
            </a:endParaRPr>
          </a:p>
        </p:txBody>
      </p:sp>
      <p:sp>
        <p:nvSpPr>
          <p:cNvPr id="4" name="文本框 94"/>
          <p:cNvSpPr txBox="1">
            <a:spLocks noChangeArrowheads="1"/>
          </p:cNvSpPr>
          <p:nvPr/>
        </p:nvSpPr>
        <p:spPr bwMode="auto">
          <a:xfrm>
            <a:off x="245870" y="65515"/>
            <a:ext cx="5053997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数据定义语句</a:t>
            </a:r>
          </a:p>
        </p:txBody>
      </p:sp>
      <p:sp>
        <p:nvSpPr>
          <p:cNvPr id="12" name="文本框 94"/>
          <p:cNvSpPr txBox="1">
            <a:spLocks noChangeArrowheads="1"/>
          </p:cNvSpPr>
          <p:nvPr/>
        </p:nvSpPr>
        <p:spPr bwMode="auto">
          <a:xfrm>
            <a:off x="4737459" y="75566"/>
            <a:ext cx="7908779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3.2.1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基本表的定义</a:t>
            </a:r>
          </a:p>
        </p:txBody>
      </p:sp>
      <p:cxnSp>
        <p:nvCxnSpPr>
          <p:cNvPr id="13" name="直接连接符 12"/>
          <p:cNvCxnSpPr/>
          <p:nvPr/>
        </p:nvCxnSpPr>
        <p:spPr>
          <a:xfrm rot="5400000">
            <a:off x="4077830" y="362976"/>
            <a:ext cx="351464" cy="260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50825" y="1268413"/>
            <a:ext cx="10989830" cy="44581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sz="2800" b="1" dirty="0" smtClean="0">
                <a:latin typeface="楷体_GB2312" pitchFamily="49" charset="-122"/>
              </a:rPr>
              <a:t>※</a:t>
            </a:r>
            <a:r>
              <a:rPr lang="zh-CN" altLang="en-US" sz="2800" b="1" dirty="0">
                <a:latin typeface="楷体_GB2312" pitchFamily="49" charset="-122"/>
              </a:rPr>
              <a:t>Ｔ－ＳＱＬ创建表语句中</a:t>
            </a: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</a:rPr>
              <a:t>常用完整性约束</a:t>
            </a:r>
          </a:p>
          <a:p>
            <a:pPr lvl="1" eaLnBrk="1" hangingPunct="1">
              <a:spcBef>
                <a:spcPct val="20000"/>
              </a:spcBef>
            </a:pPr>
            <a:r>
              <a:rPr lang="zh-CN" altLang="en-US" sz="2800" b="1" dirty="0">
                <a:latin typeface="楷体_GB2312" pitchFamily="49" charset="-122"/>
              </a:rPr>
              <a:t>１、主码约束：  </a:t>
            </a:r>
            <a:r>
              <a:rPr lang="en-US" altLang="zh-CN" sz="2800" b="1" dirty="0">
                <a:solidFill>
                  <a:srgbClr val="FF3300"/>
                </a:solidFill>
                <a:latin typeface="楷体_GB2312" pitchFamily="49" charset="-122"/>
              </a:rPr>
              <a:t>PRIMARY  KEY</a:t>
            </a:r>
          </a:p>
          <a:p>
            <a:pPr lvl="1" eaLnBrk="1" hangingPunct="1">
              <a:spcBef>
                <a:spcPct val="20000"/>
              </a:spcBef>
            </a:pPr>
            <a:r>
              <a:rPr lang="zh-CN" altLang="en-US" sz="2800" b="1" dirty="0">
                <a:latin typeface="楷体_GB2312" pitchFamily="49" charset="-122"/>
              </a:rPr>
              <a:t>２、唯一性约束：</a:t>
            </a:r>
            <a:r>
              <a:rPr lang="en-US" altLang="zh-CN" sz="2800" b="1" dirty="0">
                <a:solidFill>
                  <a:srgbClr val="FF3300"/>
                </a:solidFill>
                <a:latin typeface="楷体_GB2312" pitchFamily="49" charset="-122"/>
              </a:rPr>
              <a:t>UNIQUE</a:t>
            </a:r>
          </a:p>
          <a:p>
            <a:pPr lvl="1" eaLnBrk="1" hangingPunct="1">
              <a:spcBef>
                <a:spcPct val="20000"/>
              </a:spcBef>
            </a:pPr>
            <a:r>
              <a:rPr lang="zh-CN" altLang="en-US" sz="2800" b="1" dirty="0">
                <a:latin typeface="楷体_GB2312" pitchFamily="49" charset="-122"/>
              </a:rPr>
              <a:t>３、非空值约束：</a:t>
            </a:r>
            <a:r>
              <a:rPr lang="en-US" altLang="zh-CN" sz="2800" b="1" dirty="0">
                <a:solidFill>
                  <a:srgbClr val="FF3300"/>
                </a:solidFill>
                <a:latin typeface="楷体_GB2312" pitchFamily="49" charset="-122"/>
              </a:rPr>
              <a:t>NOT NULL</a:t>
            </a:r>
          </a:p>
          <a:p>
            <a:pPr lvl="1" eaLnBrk="1" hangingPunct="1">
              <a:spcBef>
                <a:spcPct val="20000"/>
              </a:spcBef>
            </a:pPr>
            <a:r>
              <a:rPr lang="zh-CN" altLang="en-US" sz="2800" b="1" dirty="0">
                <a:latin typeface="楷体_GB2312" pitchFamily="49" charset="-122"/>
              </a:rPr>
              <a:t>４、参照完整性约束</a:t>
            </a:r>
            <a:r>
              <a:rPr lang="en-US" altLang="zh-CN" sz="2800" b="1" dirty="0">
                <a:latin typeface="楷体_GB2312" pitchFamily="49" charset="-122"/>
              </a:rPr>
              <a:t>:</a:t>
            </a:r>
          </a:p>
          <a:p>
            <a:pPr lvl="1" eaLnBrk="1" hangingPunct="1">
              <a:spcBef>
                <a:spcPct val="20000"/>
              </a:spcBef>
            </a:pPr>
            <a:r>
              <a:rPr lang="zh-CN" altLang="en-US" sz="2800" b="1" dirty="0">
                <a:latin typeface="楷体_GB2312" pitchFamily="49" charset="-122"/>
              </a:rPr>
              <a:t>　</a:t>
            </a:r>
            <a:r>
              <a:rPr lang="en-US" altLang="zh-CN" sz="2800" b="1" dirty="0">
                <a:solidFill>
                  <a:srgbClr val="FF3300"/>
                </a:solidFill>
                <a:latin typeface="楷体_GB2312" pitchFamily="49" charset="-122"/>
              </a:rPr>
              <a:t>FOREIGN KEY REFERENCES </a:t>
            </a:r>
            <a:r>
              <a:rPr lang="zh-CN" altLang="en-US" sz="2800" b="1" dirty="0">
                <a:solidFill>
                  <a:srgbClr val="FF3300"/>
                </a:solidFill>
                <a:latin typeface="楷体_GB2312" pitchFamily="49" charset="-122"/>
              </a:rPr>
              <a:t>引用表名（引用列）</a:t>
            </a:r>
          </a:p>
          <a:p>
            <a:pPr lvl="1" eaLnBrk="1" hangingPunct="1">
              <a:spcBef>
                <a:spcPct val="20000"/>
              </a:spcBef>
            </a:pPr>
            <a:r>
              <a:rPr lang="zh-CN" altLang="en-US" sz="2800" b="1" dirty="0">
                <a:latin typeface="楷体_GB2312" pitchFamily="49" charset="-122"/>
              </a:rPr>
              <a:t>５、检查约束：</a:t>
            </a:r>
            <a:r>
              <a:rPr lang="en-US" altLang="zh-CN" sz="2800" b="1" dirty="0">
                <a:solidFill>
                  <a:srgbClr val="FF3300"/>
                </a:solidFill>
                <a:latin typeface="楷体_GB2312" pitchFamily="49" charset="-122"/>
              </a:rPr>
              <a:t>CHECK(</a:t>
            </a:r>
            <a:r>
              <a:rPr lang="zh-CN" altLang="en-US" sz="2800" b="1" dirty="0">
                <a:solidFill>
                  <a:srgbClr val="FF3300"/>
                </a:solidFill>
                <a:latin typeface="楷体_GB2312" pitchFamily="49" charset="-122"/>
              </a:rPr>
              <a:t>检查表达式</a:t>
            </a:r>
            <a:r>
              <a:rPr lang="en-US" altLang="zh-CN" sz="2800" b="1" dirty="0">
                <a:solidFill>
                  <a:srgbClr val="FF3300"/>
                </a:solidFill>
                <a:latin typeface="楷体_GB2312" pitchFamily="49" charset="-122"/>
              </a:rPr>
              <a:t>)</a:t>
            </a:r>
            <a:r>
              <a:rPr lang="en-US" altLang="zh-CN" sz="2800" b="1" dirty="0">
                <a:latin typeface="楷体_GB2312" pitchFamily="49" charset="-122"/>
              </a:rPr>
              <a:t> </a:t>
            </a:r>
          </a:p>
          <a:p>
            <a:pPr lvl="1" eaLnBrk="1" hangingPunct="1">
              <a:spcBef>
                <a:spcPct val="20000"/>
              </a:spcBef>
            </a:pPr>
            <a:r>
              <a:rPr lang="zh-CN" altLang="en-US" sz="2800" b="1" dirty="0">
                <a:latin typeface="楷体_GB2312" pitchFamily="49" charset="-122"/>
              </a:rPr>
              <a:t>６、默认值约束：</a:t>
            </a:r>
            <a:r>
              <a:rPr lang="en-US" altLang="zh-CN" sz="2800" b="1" dirty="0">
                <a:solidFill>
                  <a:srgbClr val="FF3300"/>
                </a:solidFill>
                <a:latin typeface="楷体_GB2312" pitchFamily="49" charset="-122"/>
              </a:rPr>
              <a:t>DEFAULT</a:t>
            </a:r>
            <a:r>
              <a:rPr lang="zh-CN" altLang="en-US" sz="2800" b="1" dirty="0">
                <a:solidFill>
                  <a:srgbClr val="FF3300"/>
                </a:solidFill>
                <a:latin typeface="楷体_GB2312" pitchFamily="49" charset="-122"/>
              </a:rPr>
              <a:t>　默认</a:t>
            </a:r>
            <a:r>
              <a:rPr lang="zh-CN" altLang="en-US" sz="2800" b="1" dirty="0" smtClean="0">
                <a:solidFill>
                  <a:srgbClr val="FF3300"/>
                </a:solidFill>
                <a:latin typeface="楷体_GB2312" pitchFamily="49" charset="-122"/>
              </a:rPr>
              <a:t>值</a:t>
            </a:r>
            <a:endParaRPr lang="zh-CN" altLang="en-US" sz="2800" b="1" dirty="0">
              <a:solidFill>
                <a:srgbClr val="FF3300"/>
              </a:solidFill>
              <a:latin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9275028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2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7" dur="2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2" dur="2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7" dur="2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32" dur="2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37" dur="2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42" dur="20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0" y="-15479"/>
            <a:ext cx="12192000" cy="678867"/>
          </a:xfrm>
          <a:prstGeom prst="rect">
            <a:avLst/>
          </a:prstGeom>
          <a:solidFill>
            <a:srgbClr val="00589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1" lang="zh-CN" altLang="en-US" dirty="0">
              <a:solidFill>
                <a:srgbClr val="00589A"/>
              </a:solidFill>
            </a:endParaRPr>
          </a:p>
        </p:txBody>
      </p:sp>
      <p:sp>
        <p:nvSpPr>
          <p:cNvPr id="4" name="文本框 94"/>
          <p:cNvSpPr txBox="1">
            <a:spLocks noChangeArrowheads="1"/>
          </p:cNvSpPr>
          <p:nvPr/>
        </p:nvSpPr>
        <p:spPr bwMode="auto">
          <a:xfrm>
            <a:off x="245870" y="65515"/>
            <a:ext cx="5053997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3.4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据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操纵</a:t>
            </a:r>
          </a:p>
        </p:txBody>
      </p:sp>
      <p:sp>
        <p:nvSpPr>
          <p:cNvPr id="5" name="文本框 94"/>
          <p:cNvSpPr txBox="1">
            <a:spLocks noChangeArrowheads="1"/>
          </p:cNvSpPr>
          <p:nvPr/>
        </p:nvSpPr>
        <p:spPr bwMode="auto">
          <a:xfrm>
            <a:off x="4737459" y="75566"/>
            <a:ext cx="7908779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3.4.2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 rot="5400000">
            <a:off x="4077830" y="362976"/>
            <a:ext cx="351464" cy="260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533400" y="1905000"/>
            <a:ext cx="8610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</a:pP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</a:rPr>
              <a:t>【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</a:rPr>
              <a:t>例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</a:rPr>
              <a:t>3.61】 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</a:rPr>
              <a:t>将编号为</a:t>
            </a:r>
            <a:r>
              <a:rPr lang="zh-CN" altLang="en-US" sz="2800" b="1">
                <a:solidFill>
                  <a:srgbClr val="0000FF"/>
                </a:solidFill>
              </a:rPr>
              <a:t>“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</a:rPr>
              <a:t>m020</a:t>
            </a:r>
            <a:r>
              <a:rPr lang="en-US" altLang="zh-CN" sz="2800" b="1">
                <a:solidFill>
                  <a:srgbClr val="0000FF"/>
                </a:solidFill>
              </a:rPr>
              <a:t>”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</a:rPr>
              <a:t>的物资单价改为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</a:rPr>
              <a:t>43.5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</a:rPr>
              <a:t>。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066800" y="2819400"/>
            <a:ext cx="74676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FF3300"/>
                </a:solidFill>
                <a:latin typeface="楷体_GB2312" pitchFamily="49" charset="-122"/>
              </a:rPr>
              <a:t>UPDATE stock</a:t>
            </a:r>
          </a:p>
          <a:p>
            <a:pPr eaLnBrk="1" hangingPunct="1"/>
            <a:r>
              <a:rPr lang="en-US" altLang="zh-CN" sz="2800" b="1">
                <a:solidFill>
                  <a:srgbClr val="FF3300"/>
                </a:solidFill>
                <a:latin typeface="楷体_GB2312" pitchFamily="49" charset="-122"/>
              </a:rPr>
              <a:t>SET unit =43.5</a:t>
            </a:r>
          </a:p>
          <a:p>
            <a:pPr eaLnBrk="1" hangingPunct="1"/>
            <a:r>
              <a:rPr lang="en-US" altLang="zh-CN" sz="2800" b="1">
                <a:solidFill>
                  <a:srgbClr val="FF3300"/>
                </a:solidFill>
                <a:latin typeface="楷体_GB2312" pitchFamily="49" charset="-122"/>
              </a:rPr>
              <a:t>WHERE mat_num ='m020';</a:t>
            </a:r>
          </a:p>
          <a:p>
            <a:pPr eaLnBrk="1" hangingPunct="1">
              <a:spcBef>
                <a:spcPct val="20000"/>
              </a:spcBef>
            </a:pPr>
            <a:endParaRPr kumimoji="1" lang="en-US" altLang="zh-CN" sz="2800" b="1">
              <a:solidFill>
                <a:srgbClr val="FF3300"/>
              </a:solidFill>
              <a:latin typeface="楷体_GB2312" pitchFamily="49" charset="-122"/>
            </a:endParaRP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381000" y="990600"/>
            <a:ext cx="6934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sz="3600" b="1">
                <a:solidFill>
                  <a:srgbClr val="6699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1. </a:t>
            </a:r>
            <a:r>
              <a:rPr kumimoji="1" lang="zh-CN" altLang="en-US" sz="3600" b="1">
                <a:solidFill>
                  <a:srgbClr val="6699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修改单个元组的值</a:t>
            </a:r>
          </a:p>
        </p:txBody>
      </p:sp>
    </p:spTree>
    <p:extLst>
      <p:ext uri="{BB962C8B-B14F-4D97-AF65-F5344CB8AC3E}">
        <p14:creationId xmlns:p14="http://schemas.microsoft.com/office/powerpoint/2010/main" val="126980876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0" y="-15479"/>
            <a:ext cx="12192000" cy="678867"/>
          </a:xfrm>
          <a:prstGeom prst="rect">
            <a:avLst/>
          </a:prstGeom>
          <a:solidFill>
            <a:srgbClr val="00589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1" lang="zh-CN" altLang="en-US" dirty="0">
              <a:solidFill>
                <a:srgbClr val="00589A"/>
              </a:solidFill>
            </a:endParaRPr>
          </a:p>
        </p:txBody>
      </p:sp>
      <p:sp>
        <p:nvSpPr>
          <p:cNvPr id="4" name="文本框 94"/>
          <p:cNvSpPr txBox="1">
            <a:spLocks noChangeArrowheads="1"/>
          </p:cNvSpPr>
          <p:nvPr/>
        </p:nvSpPr>
        <p:spPr bwMode="auto">
          <a:xfrm>
            <a:off x="245870" y="65515"/>
            <a:ext cx="5053997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3.4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据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操纵</a:t>
            </a:r>
          </a:p>
        </p:txBody>
      </p:sp>
      <p:sp>
        <p:nvSpPr>
          <p:cNvPr id="5" name="文本框 94"/>
          <p:cNvSpPr txBox="1">
            <a:spLocks noChangeArrowheads="1"/>
          </p:cNvSpPr>
          <p:nvPr/>
        </p:nvSpPr>
        <p:spPr bwMode="auto">
          <a:xfrm>
            <a:off x="4737459" y="75566"/>
            <a:ext cx="7908779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3.4.2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 rot="5400000">
            <a:off x="4077830" y="362976"/>
            <a:ext cx="351464" cy="260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533400" y="1905000"/>
            <a:ext cx="8610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</a:pP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</a:rPr>
              <a:t>【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</a:rPr>
              <a:t>例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</a:rPr>
              <a:t>3.62】 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</a:rPr>
              <a:t>将所有物资的单价增加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</a:rPr>
              <a:t>1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</a:rPr>
              <a:t>。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066800" y="2514600"/>
            <a:ext cx="77724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FF3300"/>
                </a:solidFill>
                <a:latin typeface="楷体_GB2312" pitchFamily="49" charset="-122"/>
              </a:rPr>
              <a:t>UPDATE stock</a:t>
            </a:r>
          </a:p>
          <a:p>
            <a:pPr eaLnBrk="1" hangingPunct="1"/>
            <a:r>
              <a:rPr lang="en-US" altLang="zh-CN" sz="2800" b="1">
                <a:solidFill>
                  <a:srgbClr val="FF3300"/>
                </a:solidFill>
                <a:latin typeface="楷体_GB2312" pitchFamily="49" charset="-122"/>
              </a:rPr>
              <a:t>SET unit=unit+1;</a:t>
            </a:r>
          </a:p>
          <a:p>
            <a:pPr eaLnBrk="1" hangingPunct="1">
              <a:spcBef>
                <a:spcPct val="20000"/>
              </a:spcBef>
            </a:pPr>
            <a:endParaRPr kumimoji="1" lang="en-US" altLang="zh-CN" sz="2800" b="1">
              <a:solidFill>
                <a:srgbClr val="FF3300"/>
              </a:solidFill>
              <a:latin typeface="楷体_GB2312" pitchFamily="49" charset="-122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381000" y="990600"/>
            <a:ext cx="6934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sz="3600" b="1">
                <a:solidFill>
                  <a:srgbClr val="6699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2. </a:t>
            </a:r>
            <a:r>
              <a:rPr kumimoji="1" lang="zh-CN" altLang="en-US" sz="3600" b="1">
                <a:solidFill>
                  <a:srgbClr val="6699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修改多个元组的值</a:t>
            </a: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609600" y="4267200"/>
            <a:ext cx="67722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zh-CN" altLang="en-US" sz="2800" b="1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注：</a:t>
            </a:r>
            <a:r>
              <a:rPr kumimoji="1" lang="en-US" altLang="zh-CN" sz="2800" b="1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where</a:t>
            </a:r>
            <a:r>
              <a:rPr kumimoji="1" lang="zh-CN" altLang="en-US" sz="2800" b="1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缺省表示要修改表中所有元组</a:t>
            </a:r>
            <a:r>
              <a:rPr kumimoji="1" lang="en-US" altLang="zh-CN" sz="2800" b="1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2745898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/>
      <p:bldP spid="10" grpId="0" autoUpdateAnimBg="0"/>
    </p:bld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0" y="-15479"/>
            <a:ext cx="12192000" cy="678867"/>
          </a:xfrm>
          <a:prstGeom prst="rect">
            <a:avLst/>
          </a:prstGeom>
          <a:solidFill>
            <a:srgbClr val="00589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1" lang="zh-CN" altLang="en-US" dirty="0">
              <a:solidFill>
                <a:srgbClr val="00589A"/>
              </a:solidFill>
            </a:endParaRPr>
          </a:p>
        </p:txBody>
      </p:sp>
      <p:sp>
        <p:nvSpPr>
          <p:cNvPr id="4" name="文本框 94"/>
          <p:cNvSpPr txBox="1">
            <a:spLocks noChangeArrowheads="1"/>
          </p:cNvSpPr>
          <p:nvPr/>
        </p:nvSpPr>
        <p:spPr bwMode="auto">
          <a:xfrm>
            <a:off x="245870" y="65515"/>
            <a:ext cx="5053997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3.4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据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操纵</a:t>
            </a:r>
          </a:p>
        </p:txBody>
      </p:sp>
      <p:sp>
        <p:nvSpPr>
          <p:cNvPr id="5" name="文本框 94"/>
          <p:cNvSpPr txBox="1">
            <a:spLocks noChangeArrowheads="1"/>
          </p:cNvSpPr>
          <p:nvPr/>
        </p:nvSpPr>
        <p:spPr bwMode="auto">
          <a:xfrm>
            <a:off x="4737459" y="75566"/>
            <a:ext cx="7908779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3.4.2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 rot="5400000">
            <a:off x="4077830" y="362976"/>
            <a:ext cx="351464" cy="260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378689" y="1287033"/>
            <a:ext cx="889317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</a:pP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</a:rPr>
              <a:t>【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</a:rPr>
              <a:t>例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</a:rPr>
              <a:t>3.63】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</a:rPr>
              <a:t>将供电局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</a:rPr>
              <a:t>1#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</a:rPr>
              <a:t>仓库所有物资的领取数量置零。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359184" y="1934733"/>
            <a:ext cx="4968875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2400" b="1">
                <a:solidFill>
                  <a:srgbClr val="FF3300"/>
                </a:solidFill>
              </a:rPr>
              <a:t>UPDATE out_stock</a:t>
            </a:r>
          </a:p>
          <a:p>
            <a:pPr eaLnBrk="1" hangingPunct="1"/>
            <a:r>
              <a:rPr lang="en-US" altLang="zh-CN" sz="2400" b="1">
                <a:solidFill>
                  <a:srgbClr val="FF3300"/>
                </a:solidFill>
              </a:rPr>
              <a:t>SET amount =0</a:t>
            </a:r>
          </a:p>
          <a:p>
            <a:pPr eaLnBrk="1" hangingPunct="1"/>
            <a:r>
              <a:rPr lang="en-US" altLang="zh-CN" sz="2400" b="1">
                <a:solidFill>
                  <a:srgbClr val="FF3300"/>
                </a:solidFill>
              </a:rPr>
              <a:t>WHERE  '</a:t>
            </a:r>
            <a:r>
              <a:rPr lang="zh-CN" altLang="en-US" sz="2400" b="1">
                <a:solidFill>
                  <a:srgbClr val="FF3300"/>
                </a:solidFill>
              </a:rPr>
              <a:t>供电局</a:t>
            </a:r>
            <a:r>
              <a:rPr lang="en-US" altLang="zh-CN" sz="2400" b="1">
                <a:solidFill>
                  <a:srgbClr val="FF3300"/>
                </a:solidFill>
              </a:rPr>
              <a:t>1#</a:t>
            </a:r>
            <a:r>
              <a:rPr lang="zh-CN" altLang="en-US" sz="2400" b="1">
                <a:solidFill>
                  <a:srgbClr val="FF3300"/>
                </a:solidFill>
              </a:rPr>
              <a:t>仓库</a:t>
            </a:r>
            <a:r>
              <a:rPr lang="en-US" altLang="zh-CN" sz="2400" b="1">
                <a:solidFill>
                  <a:srgbClr val="FF3300"/>
                </a:solidFill>
              </a:rPr>
              <a:t>'=</a:t>
            </a:r>
          </a:p>
          <a:p>
            <a:pPr eaLnBrk="1" hangingPunct="1"/>
            <a:r>
              <a:rPr lang="en-US" altLang="zh-CN" sz="2400" b="1">
                <a:solidFill>
                  <a:srgbClr val="FF3300"/>
                </a:solidFill>
              </a:rPr>
              <a:t>      ( SELECT warehouse</a:t>
            </a:r>
          </a:p>
          <a:p>
            <a:pPr eaLnBrk="1" hangingPunct="1"/>
            <a:r>
              <a:rPr lang="en-US" altLang="zh-CN" sz="2400" b="1">
                <a:solidFill>
                  <a:srgbClr val="FF3300"/>
                </a:solidFill>
              </a:rPr>
              <a:t>         FROM stock</a:t>
            </a:r>
          </a:p>
          <a:p>
            <a:pPr eaLnBrk="1" hangingPunct="1"/>
            <a:r>
              <a:rPr lang="en-US" altLang="zh-CN" sz="2400" b="1">
                <a:solidFill>
                  <a:srgbClr val="FF3300"/>
                </a:solidFill>
              </a:rPr>
              <a:t>         WHERE stock. mat_num = out_stock. mat_num);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endParaRPr kumimoji="1" lang="en-US" altLang="zh-CN" sz="2400" b="1">
              <a:solidFill>
                <a:srgbClr val="FF3300"/>
              </a:solidFill>
              <a:ea typeface="宋体" panose="02010600030101010101" pitchFamily="2" charset="-122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759689" y="648858"/>
            <a:ext cx="6934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sz="3600" b="1">
                <a:solidFill>
                  <a:srgbClr val="6699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3. </a:t>
            </a:r>
            <a:r>
              <a:rPr kumimoji="1" lang="zh-CN" altLang="en-US" sz="3600" b="1">
                <a:solidFill>
                  <a:srgbClr val="6699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带子查询的修改语句</a:t>
            </a:r>
          </a:p>
        </p:txBody>
      </p:sp>
      <p:sp>
        <p:nvSpPr>
          <p:cNvPr id="10" name="Rectangle 6"/>
          <p:cNvSpPr txBox="1">
            <a:spLocks noChangeArrowheads="1"/>
          </p:cNvSpPr>
          <p:nvPr/>
        </p:nvSpPr>
        <p:spPr bwMode="auto">
          <a:xfrm>
            <a:off x="5967697" y="2007758"/>
            <a:ext cx="4103687" cy="273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400" b="1" smtClean="0"/>
              <a:t>或：</a:t>
            </a:r>
            <a:r>
              <a:rPr lang="en-US" altLang="zh-CN" sz="2400" b="1" smtClean="0"/>
              <a:t>Update out_stock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smtClean="0"/>
              <a:t>       Set amount =0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smtClean="0"/>
              <a:t>       Where mat_num in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smtClean="0"/>
              <a:t>       (select mat_num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smtClean="0"/>
              <a:t>         from stock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smtClean="0"/>
              <a:t>         where warehouse ='</a:t>
            </a:r>
            <a:r>
              <a:rPr lang="zh-CN" altLang="en-US" sz="2400" b="1" smtClean="0"/>
              <a:t>供电局</a:t>
            </a:r>
            <a:r>
              <a:rPr lang="en-US" altLang="zh-CN" sz="2400" b="1" smtClean="0"/>
              <a:t>1#</a:t>
            </a:r>
            <a:r>
              <a:rPr lang="zh-CN" altLang="en-US" sz="2400" b="1" smtClean="0"/>
              <a:t>仓库</a:t>
            </a:r>
            <a:r>
              <a:rPr lang="en-US" altLang="zh-CN" sz="2400" b="1" smtClean="0"/>
              <a:t>');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CN" sz="2400" b="1" smtClean="0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1719547" y="4958921"/>
            <a:ext cx="7704137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000" b="1">
                <a:ea typeface="宋体" panose="02010600030101010101" pitchFamily="2" charset="-122"/>
              </a:rPr>
              <a:t>或：</a:t>
            </a:r>
            <a:r>
              <a:rPr lang="en-US" altLang="zh-CN" sz="2000" b="1">
                <a:ea typeface="宋体" panose="02010600030101010101" pitchFamily="2" charset="-122"/>
              </a:rPr>
              <a:t>Update out_stock, stock</a:t>
            </a:r>
          </a:p>
          <a:p>
            <a:pPr eaLnBrk="1" hangingPunct="1"/>
            <a:r>
              <a:rPr lang="en-US" altLang="zh-CN" sz="2000" b="1">
                <a:ea typeface="宋体" panose="02010600030101010101" pitchFamily="2" charset="-122"/>
              </a:rPr>
              <a:t>       Set  out_stock.amount =0</a:t>
            </a:r>
          </a:p>
          <a:p>
            <a:pPr eaLnBrk="1" hangingPunct="1"/>
            <a:r>
              <a:rPr lang="en-US" altLang="zh-CN" sz="2000" b="1">
                <a:ea typeface="宋体" panose="02010600030101010101" pitchFamily="2" charset="-122"/>
              </a:rPr>
              <a:t>       Where stock. mat_num = out_stock. mat_num </a:t>
            </a:r>
          </a:p>
          <a:p>
            <a:pPr eaLnBrk="1" hangingPunct="1"/>
            <a:r>
              <a:rPr lang="en-US" altLang="zh-CN" sz="2000" b="1">
                <a:ea typeface="宋体" panose="02010600030101010101" pitchFamily="2" charset="-122"/>
              </a:rPr>
              <a:t>            and warehouse ='</a:t>
            </a:r>
            <a:r>
              <a:rPr lang="zh-CN" altLang="en-US" sz="2000" b="1">
                <a:ea typeface="宋体" panose="02010600030101010101" pitchFamily="2" charset="-122"/>
              </a:rPr>
              <a:t>供电局</a:t>
            </a:r>
            <a:r>
              <a:rPr lang="en-US" altLang="zh-CN" sz="2000" b="1">
                <a:ea typeface="宋体" panose="02010600030101010101" pitchFamily="2" charset="-122"/>
              </a:rPr>
              <a:t>1#</a:t>
            </a:r>
            <a:r>
              <a:rPr lang="zh-CN" altLang="en-US" sz="2000" b="1">
                <a:ea typeface="宋体" panose="02010600030101010101" pitchFamily="2" charset="-122"/>
              </a:rPr>
              <a:t>仓库</a:t>
            </a:r>
            <a:r>
              <a:rPr lang="en-US" altLang="zh-CN" sz="2000" b="1">
                <a:ea typeface="宋体" panose="02010600030101010101" pitchFamily="2" charset="-122"/>
              </a:rPr>
              <a:t>'; </a:t>
            </a:r>
          </a:p>
        </p:txBody>
      </p:sp>
    </p:spTree>
    <p:extLst>
      <p:ext uri="{BB962C8B-B14F-4D97-AF65-F5344CB8AC3E}">
        <p14:creationId xmlns:p14="http://schemas.microsoft.com/office/powerpoint/2010/main" val="331906792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/>
      <p:bldP spid="10" grpId="0"/>
      <p:bldP spid="11" grpId="0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0" y="-15479"/>
            <a:ext cx="12192000" cy="678867"/>
          </a:xfrm>
          <a:prstGeom prst="rect">
            <a:avLst/>
          </a:prstGeom>
          <a:solidFill>
            <a:srgbClr val="00589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1" lang="zh-CN" altLang="en-US" dirty="0">
              <a:solidFill>
                <a:srgbClr val="00589A"/>
              </a:solidFill>
            </a:endParaRPr>
          </a:p>
        </p:txBody>
      </p:sp>
      <p:sp>
        <p:nvSpPr>
          <p:cNvPr id="4" name="文本框 94"/>
          <p:cNvSpPr txBox="1">
            <a:spLocks noChangeArrowheads="1"/>
          </p:cNvSpPr>
          <p:nvPr/>
        </p:nvSpPr>
        <p:spPr bwMode="auto">
          <a:xfrm>
            <a:off x="245870" y="65515"/>
            <a:ext cx="5053997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3.4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据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操纵</a:t>
            </a:r>
          </a:p>
        </p:txBody>
      </p:sp>
      <p:sp>
        <p:nvSpPr>
          <p:cNvPr id="5" name="文本框 94"/>
          <p:cNvSpPr txBox="1">
            <a:spLocks noChangeArrowheads="1"/>
          </p:cNvSpPr>
          <p:nvPr/>
        </p:nvSpPr>
        <p:spPr bwMode="auto">
          <a:xfrm>
            <a:off x="4737459" y="75566"/>
            <a:ext cx="7908779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3.4.3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 rot="5400000">
            <a:off x="4077830" y="362976"/>
            <a:ext cx="351464" cy="260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539750" y="4149725"/>
            <a:ext cx="11338214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marL="457200" indent="-457200" eaLnBrk="1" hangingPunct="1">
              <a:spcBef>
                <a:spcPct val="20000"/>
              </a:spcBef>
              <a:buClr>
                <a:srgbClr val="FF0000"/>
              </a:buClr>
              <a:buSzPct val="100000"/>
              <a:buFont typeface="Wingdings" panose="05000000000000000000" pitchFamily="2" charset="2"/>
              <a:buChar char="Ø"/>
            </a:pPr>
            <a:r>
              <a:rPr kumimoji="1" lang="zh-CN" altLang="en-US" sz="3200" b="1" dirty="0">
                <a:solidFill>
                  <a:srgbClr val="000066"/>
                </a:solidFill>
                <a:latin typeface="楷体_GB2312" pitchFamily="49" charset="-122"/>
              </a:rPr>
              <a:t>功能</a:t>
            </a:r>
            <a:r>
              <a:rPr kumimoji="1" lang="en-US" altLang="zh-CN" sz="3200" b="1" dirty="0">
                <a:solidFill>
                  <a:srgbClr val="000066"/>
                </a:solidFill>
                <a:latin typeface="楷体_GB2312" pitchFamily="49" charset="-122"/>
              </a:rPr>
              <a:t>: </a:t>
            </a:r>
            <a:r>
              <a:rPr kumimoji="1" lang="zh-CN" altLang="en-US" sz="3200" b="1" dirty="0">
                <a:solidFill>
                  <a:srgbClr val="000066"/>
                </a:solidFill>
                <a:latin typeface="楷体_GB2312" pitchFamily="49" charset="-122"/>
              </a:rPr>
              <a:t>从指定表中删除满足</a:t>
            </a:r>
            <a:r>
              <a:rPr kumimoji="1" lang="en-US" altLang="zh-CN" sz="3200" b="1" dirty="0">
                <a:solidFill>
                  <a:srgbClr val="000066"/>
                </a:solidFill>
                <a:latin typeface="楷体_GB2312" pitchFamily="49" charset="-122"/>
              </a:rPr>
              <a:t>where</a:t>
            </a:r>
            <a:r>
              <a:rPr kumimoji="1" lang="zh-CN" altLang="en-US" sz="3200" b="1" dirty="0">
                <a:solidFill>
                  <a:srgbClr val="000066"/>
                </a:solidFill>
                <a:latin typeface="楷体_GB2312" pitchFamily="49" charset="-122"/>
              </a:rPr>
              <a:t>子句条件的所有元组，若</a:t>
            </a:r>
            <a:r>
              <a:rPr kumimoji="1" lang="en-US" altLang="zh-CN" sz="3200" b="1" dirty="0">
                <a:solidFill>
                  <a:srgbClr val="000066"/>
                </a:solidFill>
                <a:latin typeface="楷体_GB2312" pitchFamily="49" charset="-122"/>
              </a:rPr>
              <a:t>where</a:t>
            </a:r>
            <a:r>
              <a:rPr kumimoji="1" lang="zh-CN" altLang="en-US" sz="3200" b="1" dirty="0">
                <a:solidFill>
                  <a:srgbClr val="000066"/>
                </a:solidFill>
                <a:latin typeface="楷体_GB2312" pitchFamily="49" charset="-122"/>
              </a:rPr>
              <a:t>缺省则删除表中所有元组；只删除表的数据，不删表的定义。</a:t>
            </a:r>
            <a:endParaRPr kumimoji="1" lang="zh-CN" altLang="en-US" sz="2800" b="1" dirty="0">
              <a:solidFill>
                <a:srgbClr val="000066"/>
              </a:solidFill>
              <a:latin typeface="楷体_GB2312" pitchFamily="49" charset="-122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762000" y="1143000"/>
            <a:ext cx="838200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marL="457200" indent="-457200" eaLnBrk="1" hangingPunct="1">
              <a:spcBef>
                <a:spcPct val="20000"/>
              </a:spcBef>
              <a:buClr>
                <a:srgbClr val="FF0000"/>
              </a:buClr>
              <a:buSzPct val="100000"/>
              <a:buFont typeface="Wingdings" panose="05000000000000000000" pitchFamily="2" charset="2"/>
              <a:buChar char="Ø"/>
            </a:pPr>
            <a:r>
              <a:rPr kumimoji="1" lang="zh-CN" altLang="en-US" sz="3200" b="1" dirty="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语句格式</a:t>
            </a:r>
            <a:r>
              <a:rPr kumimoji="1" lang="en-US" altLang="zh-CN" sz="3200" b="1" dirty="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: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kumimoji="1" lang="en-US" altLang="zh-CN" sz="2800" b="1" dirty="0">
                <a:solidFill>
                  <a:srgbClr val="CC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DELETE 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kumimoji="1" lang="en-US" altLang="zh-CN" sz="2800" b="1" dirty="0">
                <a:solidFill>
                  <a:srgbClr val="CC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FROM &lt;</a:t>
            </a:r>
            <a:r>
              <a:rPr kumimoji="1" lang="zh-CN" altLang="en-US" sz="2800" b="1" dirty="0">
                <a:solidFill>
                  <a:srgbClr val="CC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表名</a:t>
            </a:r>
            <a:r>
              <a:rPr kumimoji="1" lang="en-US" altLang="zh-CN" sz="2800" b="1" dirty="0">
                <a:solidFill>
                  <a:srgbClr val="CC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&gt;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kumimoji="1" lang="en-US" altLang="zh-CN" sz="2800" b="1" dirty="0">
                <a:solidFill>
                  <a:srgbClr val="CC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[ WHERE &lt;</a:t>
            </a:r>
            <a:r>
              <a:rPr kumimoji="1" lang="zh-CN" altLang="en-US" sz="2800" b="1" dirty="0">
                <a:solidFill>
                  <a:srgbClr val="CC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条件</a:t>
            </a:r>
            <a:r>
              <a:rPr kumimoji="1" lang="en-US" altLang="zh-CN" sz="2800" b="1" dirty="0">
                <a:solidFill>
                  <a:srgbClr val="CC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&gt; ];</a:t>
            </a:r>
          </a:p>
        </p:txBody>
      </p:sp>
    </p:spTree>
    <p:extLst>
      <p:ext uri="{BB962C8B-B14F-4D97-AF65-F5344CB8AC3E}">
        <p14:creationId xmlns:p14="http://schemas.microsoft.com/office/powerpoint/2010/main" val="260874943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  <p:bldP spid="8" grpId="0" autoUpdateAnimBg="0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0" y="-15479"/>
            <a:ext cx="12192000" cy="678867"/>
          </a:xfrm>
          <a:prstGeom prst="rect">
            <a:avLst/>
          </a:prstGeom>
          <a:solidFill>
            <a:srgbClr val="00589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1" lang="zh-CN" altLang="en-US" dirty="0">
              <a:solidFill>
                <a:srgbClr val="00589A"/>
              </a:solidFill>
            </a:endParaRPr>
          </a:p>
        </p:txBody>
      </p:sp>
      <p:sp>
        <p:nvSpPr>
          <p:cNvPr id="4" name="文本框 94"/>
          <p:cNvSpPr txBox="1">
            <a:spLocks noChangeArrowheads="1"/>
          </p:cNvSpPr>
          <p:nvPr/>
        </p:nvSpPr>
        <p:spPr bwMode="auto">
          <a:xfrm>
            <a:off x="245870" y="65515"/>
            <a:ext cx="5053997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3.4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据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操纵</a:t>
            </a:r>
          </a:p>
        </p:txBody>
      </p:sp>
      <p:sp>
        <p:nvSpPr>
          <p:cNvPr id="5" name="文本框 94"/>
          <p:cNvSpPr txBox="1">
            <a:spLocks noChangeArrowheads="1"/>
          </p:cNvSpPr>
          <p:nvPr/>
        </p:nvSpPr>
        <p:spPr bwMode="auto">
          <a:xfrm>
            <a:off x="4737459" y="75566"/>
            <a:ext cx="7908779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3.4.3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 rot="5400000">
            <a:off x="4077830" y="362976"/>
            <a:ext cx="351464" cy="260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323850" y="1628775"/>
            <a:ext cx="11203132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</a:rPr>
              <a:t>【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</a:rPr>
              <a:t>例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</a:rPr>
              <a:t>3.64】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</a:rPr>
              <a:t>删除项目号为</a:t>
            </a:r>
            <a:r>
              <a:rPr lang="zh-CN" altLang="en-US" sz="2800" b="1" dirty="0">
                <a:solidFill>
                  <a:srgbClr val="0000FF"/>
                </a:solidFill>
              </a:rPr>
              <a:t>“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</a:rPr>
              <a:t>20110001</a:t>
            </a:r>
            <a:r>
              <a:rPr lang="en-US" altLang="zh-CN" sz="2800" b="1" dirty="0">
                <a:solidFill>
                  <a:srgbClr val="0000FF"/>
                </a:solidFill>
              </a:rPr>
              <a:t>”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</a:rPr>
              <a:t>的抢修工程领取的编号为</a:t>
            </a:r>
            <a:r>
              <a:rPr lang="zh-CN" altLang="en-US" sz="2800" b="1" dirty="0">
                <a:solidFill>
                  <a:srgbClr val="0000FF"/>
                </a:solidFill>
              </a:rPr>
              <a:t>“</a:t>
            </a:r>
            <a:r>
              <a:rPr lang="en-US" altLang="zh-CN" sz="2800" b="1" dirty="0" err="1">
                <a:solidFill>
                  <a:srgbClr val="0000FF"/>
                </a:solidFill>
                <a:latin typeface="楷体_GB2312" pitchFamily="49" charset="-122"/>
              </a:rPr>
              <a:t>m001</a:t>
            </a:r>
            <a:r>
              <a:rPr lang="en-US" altLang="zh-CN" sz="2800" b="1" dirty="0">
                <a:solidFill>
                  <a:srgbClr val="0000FF"/>
                </a:solidFill>
              </a:rPr>
              <a:t>”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</a:rPr>
              <a:t>的物资出库记录。</a:t>
            </a:r>
            <a:endParaRPr kumimoji="1" lang="zh-CN" altLang="en-US" sz="2800" b="1" dirty="0">
              <a:solidFill>
                <a:srgbClr val="0000FF"/>
              </a:solidFill>
              <a:latin typeface="楷体_GB2312" pitchFamily="49" charset="-122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611188" y="2565400"/>
            <a:ext cx="8353425" cy="216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FF3300"/>
                </a:solidFill>
                <a:latin typeface="楷体_GB2312" pitchFamily="49" charset="-122"/>
              </a:rPr>
              <a:t>DELETE</a:t>
            </a:r>
          </a:p>
          <a:p>
            <a:pPr eaLnBrk="1" hangingPunct="1"/>
            <a:r>
              <a:rPr lang="en-US" altLang="zh-CN" sz="2800" b="1">
                <a:solidFill>
                  <a:srgbClr val="FF3300"/>
                </a:solidFill>
                <a:latin typeface="楷体_GB2312" pitchFamily="49" charset="-122"/>
              </a:rPr>
              <a:t>FROM out_stock</a:t>
            </a:r>
          </a:p>
          <a:p>
            <a:pPr eaLnBrk="1" hangingPunct="1"/>
            <a:r>
              <a:rPr lang="en-US" altLang="zh-CN" sz="2800" b="1">
                <a:solidFill>
                  <a:srgbClr val="FF3300"/>
                </a:solidFill>
                <a:latin typeface="楷体_GB2312" pitchFamily="49" charset="-122"/>
              </a:rPr>
              <a:t>WHERE prj_num ='20110001' AND mat_num ='m001';</a:t>
            </a:r>
          </a:p>
          <a:p>
            <a:pPr eaLnBrk="1" hangingPunct="1">
              <a:spcBef>
                <a:spcPct val="20000"/>
              </a:spcBef>
            </a:pPr>
            <a:endParaRPr kumimoji="1" lang="en-US" altLang="zh-CN" sz="2800" b="1">
              <a:solidFill>
                <a:srgbClr val="FF3300"/>
              </a:solidFill>
              <a:latin typeface="楷体_GB2312" pitchFamily="49" charset="-122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381000" y="990600"/>
            <a:ext cx="6934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sz="3600" b="1">
                <a:solidFill>
                  <a:srgbClr val="6699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1. </a:t>
            </a:r>
            <a:r>
              <a:rPr kumimoji="1" lang="zh-CN" altLang="en-US" sz="3600" b="1">
                <a:solidFill>
                  <a:srgbClr val="6699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删除单个元组的值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95288" y="4005263"/>
            <a:ext cx="6934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sz="3600" b="1">
                <a:solidFill>
                  <a:srgbClr val="6699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2. </a:t>
            </a:r>
            <a:r>
              <a:rPr kumimoji="1" lang="zh-CN" altLang="en-US" sz="3600" b="1">
                <a:solidFill>
                  <a:srgbClr val="6699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删除多个元组的值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323850" y="4724400"/>
            <a:ext cx="8610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</a:pP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</a:rPr>
              <a:t>【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</a:rPr>
              <a:t>例</a:t>
            </a:r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</a:rPr>
              <a:t>3.65】 </a:t>
            </a:r>
            <a:r>
              <a:rPr lang="zh-CN" altLang="en-US" sz="2800" b="1">
                <a:solidFill>
                  <a:srgbClr val="0000FF"/>
                </a:solidFill>
                <a:latin typeface="楷体_GB2312" pitchFamily="49" charset="-122"/>
              </a:rPr>
              <a:t>删除所有抢修工程的领料出库记录。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971550" y="5257800"/>
            <a:ext cx="7467600" cy="1195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FF3300"/>
                </a:solidFill>
                <a:latin typeface="楷体_GB2312" pitchFamily="49" charset="-122"/>
              </a:rPr>
              <a:t>DELETE </a:t>
            </a:r>
          </a:p>
          <a:p>
            <a:pPr eaLnBrk="1" hangingPunct="1"/>
            <a:r>
              <a:rPr lang="en-US" altLang="zh-CN" sz="2800" b="1">
                <a:solidFill>
                  <a:srgbClr val="FF3300"/>
                </a:solidFill>
                <a:latin typeface="楷体_GB2312" pitchFamily="49" charset="-122"/>
              </a:rPr>
              <a:t>FROM out_stock;</a:t>
            </a:r>
            <a:endParaRPr kumimoji="1" lang="en-US" altLang="zh-CN" sz="2800" b="1">
              <a:solidFill>
                <a:srgbClr val="FF3300"/>
              </a:solidFill>
              <a:latin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6758137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/>
      <p:bldP spid="10" grpId="0"/>
      <p:bldP spid="11" grpId="0"/>
      <p:bldP spid="12" grpId="0" autoUpdateAnimBg="0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0" y="-15479"/>
            <a:ext cx="12192000" cy="678867"/>
          </a:xfrm>
          <a:prstGeom prst="rect">
            <a:avLst/>
          </a:prstGeom>
          <a:solidFill>
            <a:srgbClr val="00589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1" lang="zh-CN" altLang="en-US" dirty="0">
              <a:solidFill>
                <a:srgbClr val="00589A"/>
              </a:solidFill>
            </a:endParaRPr>
          </a:p>
        </p:txBody>
      </p:sp>
      <p:sp>
        <p:nvSpPr>
          <p:cNvPr id="4" name="文本框 94"/>
          <p:cNvSpPr txBox="1">
            <a:spLocks noChangeArrowheads="1"/>
          </p:cNvSpPr>
          <p:nvPr/>
        </p:nvSpPr>
        <p:spPr bwMode="auto">
          <a:xfrm>
            <a:off x="245870" y="65515"/>
            <a:ext cx="5053997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3.4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据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操纵</a:t>
            </a:r>
          </a:p>
        </p:txBody>
      </p:sp>
      <p:sp>
        <p:nvSpPr>
          <p:cNvPr id="5" name="文本框 94"/>
          <p:cNvSpPr txBox="1">
            <a:spLocks noChangeArrowheads="1"/>
          </p:cNvSpPr>
          <p:nvPr/>
        </p:nvSpPr>
        <p:spPr bwMode="auto">
          <a:xfrm>
            <a:off x="4737459" y="75566"/>
            <a:ext cx="7908779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3.4.3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 rot="5400000">
            <a:off x="4077830" y="362976"/>
            <a:ext cx="351464" cy="260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381000" y="990600"/>
            <a:ext cx="6934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sz="3600" b="1">
                <a:solidFill>
                  <a:srgbClr val="6699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3. </a:t>
            </a:r>
            <a:r>
              <a:rPr kumimoji="1" lang="zh-CN" altLang="en-US" sz="3600" b="1">
                <a:solidFill>
                  <a:srgbClr val="6699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带子查询的删除语句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533399" y="1700213"/>
            <a:ext cx="10254673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</a:pP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</a:rPr>
              <a:t>【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</a:rPr>
              <a:t>例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</a:rPr>
              <a:t>3.66】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</a:rPr>
              <a:t>删除观澜站光缆抢修工程项目的所有领料出库记录。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1413740" y="2565400"/>
            <a:ext cx="5040313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rgbClr val="FF3300"/>
                </a:solidFill>
              </a:rPr>
              <a:t>DELETE</a:t>
            </a:r>
          </a:p>
          <a:p>
            <a:pPr eaLnBrk="1" hangingPunct="1"/>
            <a:r>
              <a:rPr lang="en-US" altLang="zh-CN" sz="2400">
                <a:solidFill>
                  <a:srgbClr val="FF3300"/>
                </a:solidFill>
              </a:rPr>
              <a:t>FROM out_stock</a:t>
            </a:r>
          </a:p>
          <a:p>
            <a:pPr eaLnBrk="1" hangingPunct="1"/>
            <a:r>
              <a:rPr lang="en-US" altLang="zh-CN" sz="2400">
                <a:solidFill>
                  <a:srgbClr val="FF3300"/>
                </a:solidFill>
              </a:rPr>
              <a:t>WHERE '</a:t>
            </a:r>
            <a:r>
              <a:rPr lang="zh-CN" altLang="en-US" sz="2400">
                <a:solidFill>
                  <a:srgbClr val="FF3300"/>
                </a:solidFill>
              </a:rPr>
              <a:t>观澜站光缆抢修</a:t>
            </a:r>
            <a:r>
              <a:rPr lang="en-US" altLang="zh-CN" sz="2400">
                <a:solidFill>
                  <a:srgbClr val="FF3300"/>
                </a:solidFill>
              </a:rPr>
              <a:t>'=</a:t>
            </a:r>
          </a:p>
          <a:p>
            <a:pPr eaLnBrk="1" hangingPunct="1"/>
            <a:r>
              <a:rPr lang="en-US" altLang="zh-CN" sz="2400">
                <a:solidFill>
                  <a:srgbClr val="FF3300"/>
                </a:solidFill>
              </a:rPr>
              <a:t>        (SELECT prj_name</a:t>
            </a:r>
          </a:p>
          <a:p>
            <a:pPr eaLnBrk="1" hangingPunct="1"/>
            <a:r>
              <a:rPr lang="en-US" altLang="zh-CN" sz="2400">
                <a:solidFill>
                  <a:srgbClr val="FF3300"/>
                </a:solidFill>
              </a:rPr>
              <a:t>         FROM salvaging</a:t>
            </a:r>
          </a:p>
          <a:p>
            <a:pPr eaLnBrk="1" hangingPunct="1"/>
            <a:r>
              <a:rPr lang="en-US" altLang="zh-CN" sz="2400">
                <a:solidFill>
                  <a:srgbClr val="FF3300"/>
                </a:solidFill>
              </a:rPr>
              <a:t>         WHERE salvaging. prj_num = out_stock.prj_num);</a:t>
            </a:r>
          </a:p>
        </p:txBody>
      </p:sp>
      <p:sp>
        <p:nvSpPr>
          <p:cNvPr id="10" name="Rectangle 6"/>
          <p:cNvSpPr txBox="1">
            <a:spLocks noChangeArrowheads="1"/>
          </p:cNvSpPr>
          <p:nvPr/>
        </p:nvSpPr>
        <p:spPr bwMode="auto">
          <a:xfrm>
            <a:off x="6309590" y="2133600"/>
            <a:ext cx="3670300" cy="307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400" b="1" smtClean="0"/>
              <a:t>或：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smtClean="0"/>
              <a:t>Delete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smtClean="0"/>
              <a:t>From out_stock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smtClean="0"/>
              <a:t>Where prj_num in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smtClean="0"/>
              <a:t>  (select prj_num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smtClean="0"/>
              <a:t>    from salvaging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smtClean="0"/>
              <a:t>    where prj_name ='</a:t>
            </a:r>
            <a:r>
              <a:rPr lang="zh-CN" altLang="en-US" sz="2400" b="1" smtClean="0"/>
              <a:t>观澜站光缆抢修</a:t>
            </a:r>
            <a:r>
              <a:rPr lang="en-US" altLang="zh-CN" sz="2400" b="1" smtClean="0"/>
              <a:t>'); </a:t>
            </a: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1774103" y="5300663"/>
            <a:ext cx="7704137" cy="1333500"/>
          </a:xfrm>
          <a:prstGeom prst="rect">
            <a:avLst/>
          </a:prstGeom>
          <a:noFill/>
          <a:ln w="22225">
            <a:solidFill>
              <a:srgbClr val="800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sz="2000" b="1">
                <a:solidFill>
                  <a:schemeClr val="tx2"/>
                </a:solidFill>
                <a:ea typeface="宋体" panose="02010600030101010101" pitchFamily="2" charset="-122"/>
              </a:rPr>
              <a:t>delete </a:t>
            </a:r>
          </a:p>
          <a:p>
            <a:pPr eaLnBrk="1" hangingPunct="1"/>
            <a:r>
              <a:rPr kumimoji="1" lang="en-US" altLang="zh-CN" sz="2000" b="1">
                <a:solidFill>
                  <a:schemeClr val="tx2"/>
                </a:solidFill>
                <a:ea typeface="宋体" panose="02010600030101010101" pitchFamily="2" charset="-122"/>
              </a:rPr>
              <a:t>From </a:t>
            </a:r>
            <a:r>
              <a:rPr lang="en-US" altLang="zh-CN" sz="2000" b="1">
                <a:solidFill>
                  <a:schemeClr val="tx2"/>
                </a:solidFill>
              </a:rPr>
              <a:t>out_stock</a:t>
            </a:r>
            <a:r>
              <a:rPr kumimoji="1" lang="en-US" altLang="zh-CN" sz="2000" b="1">
                <a:solidFill>
                  <a:schemeClr val="tx2"/>
                </a:solidFill>
                <a:ea typeface="宋体" panose="02010600030101010101" pitchFamily="2" charset="-122"/>
              </a:rPr>
              <a:t>, </a:t>
            </a:r>
            <a:r>
              <a:rPr lang="en-US" altLang="zh-CN" sz="2000" b="1">
                <a:solidFill>
                  <a:schemeClr val="tx2"/>
                </a:solidFill>
              </a:rPr>
              <a:t>salvaging</a:t>
            </a:r>
            <a:endParaRPr kumimoji="1" lang="en-US" altLang="zh-CN" sz="2000" b="1">
              <a:solidFill>
                <a:schemeClr val="tx2"/>
              </a:solidFill>
              <a:ea typeface="宋体" panose="02010600030101010101" pitchFamily="2" charset="-122"/>
            </a:endParaRPr>
          </a:p>
          <a:p>
            <a:pPr eaLnBrk="1" hangingPunct="1"/>
            <a:r>
              <a:rPr kumimoji="1" lang="en-US" altLang="zh-CN" sz="2000" b="1">
                <a:solidFill>
                  <a:schemeClr val="tx2"/>
                </a:solidFill>
                <a:ea typeface="宋体" panose="02010600030101010101" pitchFamily="2" charset="-122"/>
              </a:rPr>
              <a:t> Where </a:t>
            </a:r>
            <a:r>
              <a:rPr lang="en-US" altLang="zh-CN" sz="2000" b="1">
                <a:solidFill>
                  <a:schemeClr val="tx2"/>
                </a:solidFill>
              </a:rPr>
              <a:t>salvaging. prj_num = out_stock.prj_num</a:t>
            </a:r>
            <a:r>
              <a:rPr kumimoji="1" lang="en-US" altLang="zh-CN" sz="2000" b="1">
                <a:solidFill>
                  <a:schemeClr val="tx2"/>
                </a:solidFill>
                <a:ea typeface="宋体" panose="02010600030101010101" pitchFamily="2" charset="-122"/>
              </a:rPr>
              <a:t> and </a:t>
            </a:r>
            <a:r>
              <a:rPr lang="en-US" altLang="zh-CN" sz="2000" b="1">
                <a:solidFill>
                  <a:schemeClr val="tx2"/>
                </a:solidFill>
              </a:rPr>
              <a:t>prj_name ='</a:t>
            </a:r>
            <a:r>
              <a:rPr lang="zh-CN" altLang="en-US" sz="2000" b="1">
                <a:solidFill>
                  <a:schemeClr val="tx2"/>
                </a:solidFill>
              </a:rPr>
              <a:t>观澜站光缆抢修</a:t>
            </a:r>
            <a:r>
              <a:rPr lang="en-US" altLang="zh-CN" sz="2000" b="1">
                <a:solidFill>
                  <a:schemeClr val="tx2"/>
                </a:solidFill>
              </a:rPr>
              <a:t>'; </a:t>
            </a: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6238153" y="5516563"/>
            <a:ext cx="10080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zh-CN" altLang="en-US" sz="2000" b="1">
                <a:solidFill>
                  <a:srgbClr val="CC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错误！</a:t>
            </a:r>
          </a:p>
        </p:txBody>
      </p:sp>
    </p:spTree>
    <p:extLst>
      <p:ext uri="{BB962C8B-B14F-4D97-AF65-F5344CB8AC3E}">
        <p14:creationId xmlns:p14="http://schemas.microsoft.com/office/powerpoint/2010/main" val="266766724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7" dur="2000" fill="hold"/>
                                        <p:tgtEl>
                                          <p:spTgt spid="1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utoUpdateAnimBg="0"/>
      <p:bldP spid="10" grpId="0"/>
      <p:bldP spid="11" grpId="0" animBg="1"/>
      <p:bldP spid="12" grpId="0"/>
      <p:bldP spid="12" grpId="1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0" y="-15479"/>
            <a:ext cx="12192000" cy="678867"/>
          </a:xfrm>
          <a:prstGeom prst="rect">
            <a:avLst/>
          </a:prstGeom>
          <a:solidFill>
            <a:srgbClr val="00589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1" lang="zh-CN" altLang="en-US" dirty="0">
              <a:solidFill>
                <a:srgbClr val="00589A"/>
              </a:solidFill>
            </a:endParaRPr>
          </a:p>
        </p:txBody>
      </p:sp>
      <p:sp>
        <p:nvSpPr>
          <p:cNvPr id="4" name="文本框 94"/>
          <p:cNvSpPr txBox="1">
            <a:spLocks noChangeArrowheads="1"/>
          </p:cNvSpPr>
          <p:nvPr/>
        </p:nvSpPr>
        <p:spPr bwMode="auto">
          <a:xfrm>
            <a:off x="245870" y="65515"/>
            <a:ext cx="5053997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3.4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据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操纵</a:t>
            </a:r>
          </a:p>
        </p:txBody>
      </p:sp>
      <p:sp>
        <p:nvSpPr>
          <p:cNvPr id="5" name="文本框 94"/>
          <p:cNvSpPr txBox="1">
            <a:spLocks noChangeArrowheads="1"/>
          </p:cNvSpPr>
          <p:nvPr/>
        </p:nvSpPr>
        <p:spPr bwMode="auto">
          <a:xfrm>
            <a:off x="4737459" y="75566"/>
            <a:ext cx="7908779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补充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 rot="5400000">
            <a:off x="4077830" y="362976"/>
            <a:ext cx="351464" cy="260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22659" y="1027545"/>
            <a:ext cx="8229600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zh-CN" altLang="en-US" smtClean="0"/>
              <a:t>级联更新、级联删除</a:t>
            </a:r>
            <a:endParaRPr lang="en-US" altLang="zh-CN" smtClean="0"/>
          </a:p>
          <a:p>
            <a:pPr>
              <a:buFontTx/>
              <a:buNone/>
            </a:pPr>
            <a:r>
              <a:rPr lang="en-US" altLang="zh-CN" smtClean="0"/>
              <a:t>Create table sc(</a:t>
            </a:r>
          </a:p>
          <a:p>
            <a:pPr>
              <a:buFontTx/>
              <a:buNone/>
            </a:pPr>
            <a:r>
              <a:rPr lang="en-US" altLang="zh-CN" smtClean="0"/>
              <a:t>    sno  char(8) foreign key references student(sno) </a:t>
            </a:r>
            <a:r>
              <a:rPr lang="en-US" altLang="zh-CN" smtClean="0">
                <a:solidFill>
                  <a:srgbClr val="FF3300"/>
                </a:solidFill>
              </a:rPr>
              <a:t>on update cascade</a:t>
            </a:r>
          </a:p>
          <a:p>
            <a:pPr>
              <a:buFontTx/>
              <a:buNone/>
            </a:pPr>
            <a:r>
              <a:rPr lang="en-US" altLang="zh-CN" smtClean="0">
                <a:solidFill>
                  <a:srgbClr val="FF3300"/>
                </a:solidFill>
              </a:rPr>
              <a:t>    on delete cascade,</a:t>
            </a:r>
          </a:p>
          <a:p>
            <a:pPr>
              <a:buFontTx/>
              <a:buNone/>
            </a:pPr>
            <a:r>
              <a:rPr lang="en-US" altLang="zh-CN" smtClean="0"/>
              <a:t>   cno char(8) foreign key references sc(cno) </a:t>
            </a:r>
            <a:r>
              <a:rPr lang="en-US" altLang="zh-CN" smtClean="0">
                <a:solidFill>
                  <a:srgbClr val="FF3300"/>
                </a:solidFill>
              </a:rPr>
              <a:t>on update cascade</a:t>
            </a:r>
            <a:r>
              <a:rPr lang="en-US" altLang="zh-CN" smtClean="0"/>
              <a:t>,</a:t>
            </a:r>
          </a:p>
          <a:p>
            <a:pPr>
              <a:buFontTx/>
              <a:buNone/>
            </a:pPr>
            <a:r>
              <a:rPr lang="en-US" altLang="zh-CN" smtClean="0"/>
              <a:t>    grade  int  check(grade&gt;=0 and grade&lt;=100)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52027352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0" y="-15479"/>
            <a:ext cx="12192000" cy="678867"/>
          </a:xfrm>
          <a:prstGeom prst="rect">
            <a:avLst/>
          </a:prstGeom>
          <a:solidFill>
            <a:srgbClr val="00589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1" lang="zh-CN" altLang="en-US" dirty="0">
              <a:solidFill>
                <a:srgbClr val="00589A"/>
              </a:solidFill>
            </a:endParaRPr>
          </a:p>
        </p:txBody>
      </p:sp>
      <p:sp>
        <p:nvSpPr>
          <p:cNvPr id="4" name="文本框 94"/>
          <p:cNvSpPr txBox="1">
            <a:spLocks noChangeArrowheads="1"/>
          </p:cNvSpPr>
          <p:nvPr/>
        </p:nvSpPr>
        <p:spPr bwMode="auto">
          <a:xfrm>
            <a:off x="245870" y="65515"/>
            <a:ext cx="5053997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3.4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据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操纵</a:t>
            </a:r>
          </a:p>
        </p:txBody>
      </p:sp>
      <p:sp>
        <p:nvSpPr>
          <p:cNvPr id="5" name="文本框 94"/>
          <p:cNvSpPr txBox="1">
            <a:spLocks noChangeArrowheads="1"/>
          </p:cNvSpPr>
          <p:nvPr/>
        </p:nvSpPr>
        <p:spPr bwMode="auto">
          <a:xfrm>
            <a:off x="4737459" y="75566"/>
            <a:ext cx="7908779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练习</a:t>
            </a:r>
          </a:p>
        </p:txBody>
      </p:sp>
      <p:cxnSp>
        <p:nvCxnSpPr>
          <p:cNvPr id="6" name="直接连接符 5"/>
          <p:cNvCxnSpPr/>
          <p:nvPr/>
        </p:nvCxnSpPr>
        <p:spPr>
          <a:xfrm rot="5400000">
            <a:off x="4077830" y="362976"/>
            <a:ext cx="351464" cy="260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58091" y="1073727"/>
            <a:ext cx="861060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600" b="1" smtClean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练习：</a:t>
            </a:r>
            <a:r>
              <a:rPr lang="en-US" altLang="zh-CN" sz="3600" b="1" smtClean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4</a:t>
            </a:r>
            <a:r>
              <a:rPr lang="zh-CN" altLang="en-US" sz="3600" b="1" smtClean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个表</a:t>
            </a:r>
            <a:r>
              <a:rPr lang="en-US" altLang="zh-CN" sz="3600" b="1" smtClean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: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b="1" smtClean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  Student(</a:t>
            </a:r>
            <a:r>
              <a:rPr lang="en-US" altLang="zh-CN" b="1" u="sng" smtClean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Sno</a:t>
            </a:r>
            <a:r>
              <a:rPr lang="en-US" altLang="zh-CN" b="1" smtClean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 , Sname , Ssex , Sage , Sclass)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b="1" smtClean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  Teacher(</a:t>
            </a:r>
            <a:r>
              <a:rPr lang="en-US" altLang="zh-CN" b="1" u="sng" smtClean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Tno</a:t>
            </a:r>
            <a:r>
              <a:rPr lang="en-US" altLang="zh-CN" b="1" smtClean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,Tname,Tsex,Tage, Tprof, Tdept)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b="1" smtClean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  Course(</a:t>
            </a:r>
            <a:r>
              <a:rPr lang="en-US" altLang="zh-CN" b="1" u="sng" smtClean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Cno</a:t>
            </a:r>
            <a:r>
              <a:rPr lang="en-US" altLang="zh-CN" b="1" smtClean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 , Cname ,Tno)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b="1" smtClean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  SC(</a:t>
            </a:r>
            <a:r>
              <a:rPr lang="en-US" altLang="zh-CN" b="1" u="sng" smtClean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Sno , Cno </a:t>
            </a:r>
            <a:r>
              <a:rPr lang="en-US" altLang="zh-CN" b="1" smtClean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, Grade)</a:t>
            </a:r>
            <a:endParaRPr lang="en-US" altLang="zh-CN" dirty="0" smtClean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72909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0" y="-15479"/>
            <a:ext cx="12192000" cy="678867"/>
          </a:xfrm>
          <a:prstGeom prst="rect">
            <a:avLst/>
          </a:prstGeom>
          <a:solidFill>
            <a:srgbClr val="00589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1" lang="zh-CN" altLang="en-US" dirty="0">
              <a:solidFill>
                <a:srgbClr val="00589A"/>
              </a:solidFill>
            </a:endParaRPr>
          </a:p>
        </p:txBody>
      </p:sp>
      <p:sp>
        <p:nvSpPr>
          <p:cNvPr id="4" name="文本框 94"/>
          <p:cNvSpPr txBox="1">
            <a:spLocks noChangeArrowheads="1"/>
          </p:cNvSpPr>
          <p:nvPr/>
        </p:nvSpPr>
        <p:spPr bwMode="auto">
          <a:xfrm>
            <a:off x="245870" y="65515"/>
            <a:ext cx="5053997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3.4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据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操纵</a:t>
            </a:r>
          </a:p>
        </p:txBody>
      </p:sp>
      <p:sp>
        <p:nvSpPr>
          <p:cNvPr id="5" name="文本框 94"/>
          <p:cNvSpPr txBox="1">
            <a:spLocks noChangeArrowheads="1"/>
          </p:cNvSpPr>
          <p:nvPr/>
        </p:nvSpPr>
        <p:spPr bwMode="auto">
          <a:xfrm>
            <a:off x="4737459" y="75566"/>
            <a:ext cx="7908779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练习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 rot="5400000">
            <a:off x="4077830" y="362976"/>
            <a:ext cx="351464" cy="260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80999" y="1066800"/>
            <a:ext cx="10859655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400" b="1" dirty="0" smtClean="0">
                <a:solidFill>
                  <a:srgbClr val="000066"/>
                </a:solidFill>
              </a:rPr>
              <a:t>1.</a:t>
            </a:r>
            <a:r>
              <a:rPr lang="zh-CN" altLang="en-US" b="1" dirty="0" smtClean="0">
                <a:solidFill>
                  <a:srgbClr val="000066"/>
                </a:solidFill>
                <a:latin typeface="宋体" panose="02010600030101010101" pitchFamily="2" charset="-122"/>
              </a:rPr>
              <a:t>将姓名为王娜，女，</a:t>
            </a:r>
            <a:r>
              <a:rPr lang="en-US" altLang="zh-CN" b="1" dirty="0" smtClean="0">
                <a:solidFill>
                  <a:srgbClr val="000066"/>
                </a:solidFill>
                <a:latin typeface="宋体" panose="02010600030101010101" pitchFamily="2" charset="-122"/>
              </a:rPr>
              <a:t>20</a:t>
            </a:r>
            <a:r>
              <a:rPr lang="zh-CN" altLang="en-US" b="1" dirty="0" smtClean="0">
                <a:solidFill>
                  <a:srgbClr val="000066"/>
                </a:solidFill>
                <a:latin typeface="宋体" panose="02010600030101010101" pitchFamily="2" charset="-122"/>
              </a:rPr>
              <a:t>岁，学号为</a:t>
            </a:r>
            <a:r>
              <a:rPr lang="en-US" altLang="zh-CN" b="1" dirty="0" smtClean="0">
                <a:solidFill>
                  <a:srgbClr val="000066"/>
                </a:solidFill>
                <a:latin typeface="宋体" panose="02010600030101010101" pitchFamily="2" charset="-122"/>
              </a:rPr>
              <a:t>200</a:t>
            </a:r>
            <a:r>
              <a:rPr lang="zh-CN" altLang="en-US" b="1" dirty="0" smtClean="0">
                <a:solidFill>
                  <a:srgbClr val="000066"/>
                </a:solidFill>
                <a:latin typeface="宋体" panose="02010600030101010101" pitchFamily="2" charset="-122"/>
              </a:rPr>
              <a:t>，班级为</a:t>
            </a:r>
            <a:r>
              <a:rPr lang="en-US" altLang="zh-CN" b="1" dirty="0" smtClean="0">
                <a:solidFill>
                  <a:srgbClr val="000066"/>
                </a:solidFill>
                <a:latin typeface="宋体" panose="02010600030101010101" pitchFamily="2" charset="-122"/>
              </a:rPr>
              <a:t>96100</a:t>
            </a:r>
            <a:r>
              <a:rPr lang="zh-CN" altLang="en-US" b="1" dirty="0" smtClean="0">
                <a:solidFill>
                  <a:srgbClr val="000066"/>
                </a:solidFill>
                <a:latin typeface="宋体" panose="02010600030101010101" pitchFamily="2" charset="-122"/>
              </a:rPr>
              <a:t>的学生记录加入</a:t>
            </a:r>
            <a:r>
              <a:rPr lang="en-US" altLang="zh-CN" b="1" dirty="0" smtClean="0">
                <a:solidFill>
                  <a:srgbClr val="000066"/>
                </a:solidFill>
                <a:latin typeface="宋体" panose="02010600030101010101" pitchFamily="2" charset="-122"/>
              </a:rPr>
              <a:t>Student</a:t>
            </a:r>
            <a:r>
              <a:rPr lang="zh-CN" altLang="en-US" b="1" dirty="0" smtClean="0">
                <a:solidFill>
                  <a:srgbClr val="000066"/>
                </a:solidFill>
                <a:latin typeface="宋体" panose="02010600030101010101" pitchFamily="2" charset="-122"/>
              </a:rPr>
              <a:t>表中。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838200" y="2362200"/>
            <a:ext cx="7543800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</a:pPr>
            <a:r>
              <a:rPr kumimoji="1" lang="en-US" altLang="zh-CN" sz="2800" b="1">
                <a:solidFill>
                  <a:srgbClr val="CC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Insert   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</a:pPr>
            <a:r>
              <a:rPr kumimoji="1" lang="en-US" altLang="zh-CN" sz="2800" b="1">
                <a:solidFill>
                  <a:srgbClr val="CC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Into  Student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</a:pPr>
            <a:r>
              <a:rPr kumimoji="1" lang="en-US" altLang="zh-CN" sz="2800" b="1">
                <a:solidFill>
                  <a:srgbClr val="CC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Values  ('200', '</a:t>
            </a:r>
            <a:r>
              <a:rPr kumimoji="1" lang="zh-CN" altLang="en-US" sz="2800" b="1">
                <a:solidFill>
                  <a:srgbClr val="CC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王娜</a:t>
            </a:r>
            <a:r>
              <a:rPr kumimoji="1" lang="en-US" altLang="zh-CN" sz="2800" b="1">
                <a:solidFill>
                  <a:srgbClr val="CC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', '</a:t>
            </a:r>
            <a:r>
              <a:rPr kumimoji="1" lang="zh-CN" altLang="en-US" sz="2800" b="1">
                <a:solidFill>
                  <a:srgbClr val="CC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女</a:t>
            </a:r>
            <a:r>
              <a:rPr kumimoji="1" lang="en-US" altLang="zh-CN" sz="2800" b="1">
                <a:solidFill>
                  <a:srgbClr val="CC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', 20 , '96100');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609600" y="4724400"/>
            <a:ext cx="74882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zh-CN" altLang="en-US" sz="2800" b="1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注：</a:t>
            </a:r>
            <a:r>
              <a:rPr kumimoji="1" lang="en-US" altLang="zh-CN" sz="2800" b="1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Into</a:t>
            </a:r>
            <a:r>
              <a:rPr kumimoji="1" lang="zh-CN" altLang="en-US" sz="2800" b="1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语句与</a:t>
            </a:r>
            <a:r>
              <a:rPr kumimoji="1" lang="en-US" altLang="zh-CN" sz="2800" b="1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Values</a:t>
            </a:r>
            <a:r>
              <a:rPr kumimoji="1" lang="zh-CN" altLang="en-US" sz="2800" b="1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语句的顺序必须一致。</a:t>
            </a:r>
          </a:p>
        </p:txBody>
      </p:sp>
    </p:spTree>
    <p:extLst>
      <p:ext uri="{BB962C8B-B14F-4D97-AF65-F5344CB8AC3E}">
        <p14:creationId xmlns:p14="http://schemas.microsoft.com/office/powerpoint/2010/main" val="366724432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/>
      <p:bldP spid="9" grpId="0" autoUpdateAnimBg="0"/>
    </p:bld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0" y="-15479"/>
            <a:ext cx="12192000" cy="678867"/>
          </a:xfrm>
          <a:prstGeom prst="rect">
            <a:avLst/>
          </a:prstGeom>
          <a:solidFill>
            <a:srgbClr val="00589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1" lang="zh-CN" altLang="en-US" dirty="0">
              <a:solidFill>
                <a:srgbClr val="00589A"/>
              </a:solidFill>
            </a:endParaRPr>
          </a:p>
        </p:txBody>
      </p:sp>
      <p:sp>
        <p:nvSpPr>
          <p:cNvPr id="4" name="文本框 94"/>
          <p:cNvSpPr txBox="1">
            <a:spLocks noChangeArrowheads="1"/>
          </p:cNvSpPr>
          <p:nvPr/>
        </p:nvSpPr>
        <p:spPr bwMode="auto">
          <a:xfrm>
            <a:off x="245870" y="65515"/>
            <a:ext cx="5053997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3.4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据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操纵</a:t>
            </a:r>
          </a:p>
        </p:txBody>
      </p:sp>
      <p:sp>
        <p:nvSpPr>
          <p:cNvPr id="5" name="文本框 94"/>
          <p:cNvSpPr txBox="1">
            <a:spLocks noChangeArrowheads="1"/>
          </p:cNvSpPr>
          <p:nvPr/>
        </p:nvSpPr>
        <p:spPr bwMode="auto">
          <a:xfrm>
            <a:off x="4737459" y="75566"/>
            <a:ext cx="7908779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练习</a:t>
            </a:r>
          </a:p>
        </p:txBody>
      </p:sp>
      <p:cxnSp>
        <p:nvCxnSpPr>
          <p:cNvPr id="6" name="直接连接符 5"/>
          <p:cNvCxnSpPr/>
          <p:nvPr/>
        </p:nvCxnSpPr>
        <p:spPr>
          <a:xfrm rot="5400000">
            <a:off x="4077830" y="362976"/>
            <a:ext cx="351464" cy="260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70258" y="904009"/>
            <a:ext cx="11158323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400" b="1" dirty="0" smtClean="0">
                <a:solidFill>
                  <a:srgbClr val="000066"/>
                </a:solidFill>
              </a:rPr>
              <a:t>2.</a:t>
            </a:r>
            <a:r>
              <a:rPr lang="zh-CN" altLang="en-US" b="1" dirty="0" smtClean="0">
                <a:solidFill>
                  <a:srgbClr val="000066"/>
                </a:solidFill>
                <a:latin typeface="宋体" panose="02010600030101010101" pitchFamily="2" charset="-122"/>
              </a:rPr>
              <a:t>把平均成绩大于</a:t>
            </a:r>
            <a:r>
              <a:rPr lang="en-US" altLang="zh-CN" b="1" dirty="0" smtClean="0">
                <a:solidFill>
                  <a:srgbClr val="000066"/>
                </a:solidFill>
                <a:latin typeface="宋体" panose="02010600030101010101" pitchFamily="2" charset="-122"/>
              </a:rPr>
              <a:t>80</a:t>
            </a:r>
            <a:r>
              <a:rPr lang="zh-CN" altLang="en-US" b="1" dirty="0" smtClean="0">
                <a:solidFill>
                  <a:srgbClr val="000066"/>
                </a:solidFill>
                <a:latin typeface="宋体" panose="02010600030101010101" pitchFamily="2" charset="-122"/>
              </a:rPr>
              <a:t>的所有男学生的学号和平均成绩存入另一个基本表</a:t>
            </a:r>
            <a:r>
              <a:rPr lang="en-US" altLang="zh-CN" b="1" dirty="0" err="1" smtClean="0">
                <a:solidFill>
                  <a:srgbClr val="000066"/>
                </a:solidFill>
                <a:latin typeface="宋体" panose="02010600030101010101" pitchFamily="2" charset="-122"/>
              </a:rPr>
              <a:t>M_Grade</a:t>
            </a:r>
            <a:r>
              <a:rPr lang="en-US" altLang="zh-CN" b="1" dirty="0" smtClean="0">
                <a:solidFill>
                  <a:srgbClr val="000066"/>
                </a:solidFill>
                <a:latin typeface="宋体" panose="02010600030101010101" pitchFamily="2" charset="-122"/>
              </a:rPr>
              <a:t>(</a:t>
            </a:r>
            <a:r>
              <a:rPr lang="en-US" altLang="zh-CN" b="1" dirty="0" err="1" smtClean="0">
                <a:solidFill>
                  <a:srgbClr val="000066"/>
                </a:solidFill>
                <a:latin typeface="宋体" panose="02010600030101010101" pitchFamily="2" charset="-122"/>
              </a:rPr>
              <a:t>Sno,Avg_Grade</a:t>
            </a:r>
            <a:r>
              <a:rPr lang="en-US" altLang="zh-CN" b="1" dirty="0" smtClean="0">
                <a:solidFill>
                  <a:srgbClr val="000066"/>
                </a:solidFill>
                <a:latin typeface="宋体" panose="02010600030101010101" pitchFamily="2" charset="-122"/>
              </a:rPr>
              <a:t>) </a:t>
            </a:r>
            <a:r>
              <a:rPr lang="zh-CN" altLang="en-US" b="1" dirty="0" smtClean="0">
                <a:solidFill>
                  <a:srgbClr val="000066"/>
                </a:solidFill>
                <a:latin typeface="宋体" panose="02010600030101010101" pitchFamily="2" charset="-122"/>
              </a:rPr>
              <a:t>中</a:t>
            </a:r>
            <a:r>
              <a:rPr lang="en-US" altLang="zh-CN" b="1" dirty="0" smtClean="0">
                <a:solidFill>
                  <a:srgbClr val="000066"/>
                </a:solidFill>
                <a:latin typeface="宋体" panose="02010600030101010101" pitchFamily="2" charset="-122"/>
              </a:rPr>
              <a:t>.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077765" y="2038350"/>
            <a:ext cx="4238625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zh-CN" altLang="en-US" sz="2000" b="1">
                <a:solidFill>
                  <a:srgbClr val="669900"/>
                </a:solidFill>
                <a:latin typeface="Tahoma" panose="020B0604030504040204" pitchFamily="34" charset="0"/>
              </a:rPr>
              <a:t>第一步：建表</a:t>
            </a:r>
          </a:p>
          <a:p>
            <a:pPr eaLnBrk="1" hangingPunct="1"/>
            <a:r>
              <a:rPr kumimoji="1" lang="en-US" altLang="zh-CN" sz="2000" b="1">
                <a:solidFill>
                  <a:srgbClr val="CC3300"/>
                </a:solidFill>
                <a:latin typeface="Tahoma" panose="020B0604030504040204" pitchFamily="34" charset="0"/>
              </a:rPr>
              <a:t>CREATE TABLE M_Grade</a:t>
            </a:r>
          </a:p>
          <a:p>
            <a:pPr eaLnBrk="1" hangingPunct="1"/>
            <a:r>
              <a:rPr kumimoji="1" lang="en-US" altLang="zh-CN" sz="2000" b="1">
                <a:solidFill>
                  <a:srgbClr val="CC3300"/>
                </a:solidFill>
                <a:latin typeface="Tahoma" panose="020B0604030504040204" pitchFamily="34" charset="0"/>
              </a:rPr>
              <a:t>( Sno CHAR(10)   primary key, </a:t>
            </a:r>
          </a:p>
          <a:p>
            <a:pPr eaLnBrk="1" hangingPunct="1"/>
            <a:r>
              <a:rPr kumimoji="1" lang="en-US" altLang="zh-CN" sz="2000" b="1">
                <a:solidFill>
                  <a:srgbClr val="CC3300"/>
                </a:solidFill>
                <a:latin typeface="Tahoma" panose="020B0604030504040204" pitchFamily="34" charset="0"/>
              </a:rPr>
              <a:t>    Avg_Grade SMALLINT</a:t>
            </a:r>
          </a:p>
          <a:p>
            <a:pPr eaLnBrk="1" hangingPunct="1"/>
            <a:r>
              <a:rPr kumimoji="1" lang="en-US" altLang="zh-CN" sz="2000" b="1">
                <a:solidFill>
                  <a:srgbClr val="CC3300"/>
                </a:solidFill>
                <a:latin typeface="Tahoma" panose="020B0604030504040204" pitchFamily="34" charset="0"/>
              </a:rPr>
              <a:t>);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5210028" y="2038350"/>
            <a:ext cx="4613275" cy="3725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zh-CN" altLang="en-US" sz="2000" b="1" dirty="0">
                <a:solidFill>
                  <a:srgbClr val="669900"/>
                </a:solidFill>
                <a:latin typeface="Tahoma" panose="020B0604030504040204" pitchFamily="34" charset="0"/>
              </a:rPr>
              <a:t>第二步：插入数据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kumimoji="1" lang="en-US" altLang="zh-CN" sz="2000" b="1" dirty="0">
                <a:solidFill>
                  <a:srgbClr val="CC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INSERT 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kumimoji="1" lang="en-US" altLang="zh-CN" sz="2000" b="1" dirty="0">
                <a:solidFill>
                  <a:srgbClr val="CC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INTO   </a:t>
            </a:r>
            <a:r>
              <a:rPr kumimoji="1" lang="en-US" altLang="zh-CN" sz="2000" b="1" dirty="0" err="1">
                <a:solidFill>
                  <a:srgbClr val="CC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M_Grade</a:t>
            </a:r>
            <a:r>
              <a:rPr kumimoji="1" lang="en-US" altLang="zh-CN" sz="2000" b="1" dirty="0">
                <a:solidFill>
                  <a:srgbClr val="CC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(</a:t>
            </a:r>
            <a:r>
              <a:rPr kumimoji="1" lang="en-US" altLang="zh-CN" sz="2000" b="1" dirty="0" err="1">
                <a:solidFill>
                  <a:srgbClr val="CC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Sno,Avg_Grade</a:t>
            </a:r>
            <a:r>
              <a:rPr kumimoji="1" lang="en-US" altLang="zh-CN" sz="2000" b="1" dirty="0">
                <a:solidFill>
                  <a:srgbClr val="CC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)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kumimoji="1" lang="en-US" altLang="zh-CN" sz="2000" b="1" dirty="0">
                <a:solidFill>
                  <a:srgbClr val="CC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  SELECT </a:t>
            </a:r>
            <a:r>
              <a:rPr kumimoji="1" lang="en-US" altLang="zh-CN" sz="2000" b="1" dirty="0" err="1">
                <a:solidFill>
                  <a:srgbClr val="CC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SC.Sno</a:t>
            </a:r>
            <a:r>
              <a:rPr kumimoji="1" lang="en-US" altLang="zh-CN" sz="2000" b="1" dirty="0">
                <a:solidFill>
                  <a:srgbClr val="CC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, </a:t>
            </a:r>
            <a:r>
              <a:rPr kumimoji="1" lang="en-US" altLang="zh-CN" sz="2000" b="1" dirty="0" err="1">
                <a:solidFill>
                  <a:srgbClr val="CC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avg</a:t>
            </a:r>
            <a:r>
              <a:rPr kumimoji="1" lang="en-US" altLang="zh-CN" sz="2000" b="1" dirty="0">
                <a:solidFill>
                  <a:srgbClr val="CC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(Grade)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kumimoji="1" lang="en-US" altLang="zh-CN" sz="2000" b="1" dirty="0">
                <a:solidFill>
                  <a:srgbClr val="CC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  FROM SC, Student 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kumimoji="1" lang="en-US" altLang="zh-CN" sz="2000" b="1" dirty="0">
                <a:solidFill>
                  <a:srgbClr val="CC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  WHERE </a:t>
            </a:r>
            <a:r>
              <a:rPr kumimoji="1" lang="en-US" altLang="zh-CN" sz="2000" b="1" dirty="0" err="1">
                <a:solidFill>
                  <a:srgbClr val="CC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SC.Sno</a:t>
            </a:r>
            <a:r>
              <a:rPr kumimoji="1" lang="en-US" altLang="zh-CN" sz="2000" b="1" dirty="0">
                <a:solidFill>
                  <a:srgbClr val="CC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=</a:t>
            </a:r>
            <a:r>
              <a:rPr kumimoji="1" lang="en-US" altLang="zh-CN" sz="2000" b="1" dirty="0" err="1">
                <a:solidFill>
                  <a:srgbClr val="CC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Student.Sno</a:t>
            </a:r>
            <a:r>
              <a:rPr kumimoji="1" lang="en-US" altLang="zh-CN" sz="2000" b="1" dirty="0">
                <a:solidFill>
                  <a:srgbClr val="CC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kumimoji="1" lang="en-US" altLang="zh-CN" sz="2000" b="1" dirty="0">
                <a:solidFill>
                  <a:srgbClr val="CC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        and </a:t>
            </a:r>
            <a:r>
              <a:rPr kumimoji="1" lang="en-US" altLang="zh-CN" sz="2000" b="1" dirty="0" err="1">
                <a:solidFill>
                  <a:srgbClr val="CC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Ssex</a:t>
            </a:r>
            <a:r>
              <a:rPr kumimoji="1" lang="en-US" altLang="zh-CN" sz="2000" b="1" dirty="0">
                <a:solidFill>
                  <a:srgbClr val="CC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='</a:t>
            </a:r>
            <a:r>
              <a:rPr kumimoji="1" lang="zh-CN" altLang="en-US" sz="2000" b="1" dirty="0">
                <a:solidFill>
                  <a:srgbClr val="CC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男</a:t>
            </a:r>
            <a:r>
              <a:rPr kumimoji="1" lang="en-US" altLang="zh-CN" sz="2000" b="1" dirty="0">
                <a:solidFill>
                  <a:srgbClr val="CC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'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kumimoji="1" lang="en-US" altLang="zh-CN" sz="2000" b="1" dirty="0">
                <a:solidFill>
                  <a:srgbClr val="CC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  Group BY </a:t>
            </a:r>
            <a:r>
              <a:rPr kumimoji="1" lang="en-US" altLang="zh-CN" sz="2000" b="1" dirty="0" err="1">
                <a:solidFill>
                  <a:srgbClr val="CC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SC.Sno</a:t>
            </a:r>
            <a:r>
              <a:rPr kumimoji="1" lang="en-US" altLang="zh-CN" sz="2000" b="1" dirty="0">
                <a:solidFill>
                  <a:srgbClr val="CC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kumimoji="1" lang="en-US" altLang="zh-CN" sz="2000" b="1" dirty="0">
                <a:solidFill>
                  <a:srgbClr val="CC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  Having </a:t>
            </a:r>
            <a:r>
              <a:rPr kumimoji="1" lang="en-US" altLang="zh-CN" sz="2000" b="1" dirty="0" err="1">
                <a:solidFill>
                  <a:srgbClr val="CC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avg</a:t>
            </a:r>
            <a:r>
              <a:rPr kumimoji="1" lang="en-US" altLang="zh-CN" sz="2000" b="1" dirty="0">
                <a:solidFill>
                  <a:srgbClr val="CC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(Grade)&gt;80;</a:t>
            </a:r>
          </a:p>
        </p:txBody>
      </p:sp>
    </p:spTree>
    <p:extLst>
      <p:ext uri="{BB962C8B-B14F-4D97-AF65-F5344CB8AC3E}">
        <p14:creationId xmlns:p14="http://schemas.microsoft.com/office/powerpoint/2010/main" val="277832103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/>
      <p:bldP spid="9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0" y="-15479"/>
            <a:ext cx="12192000" cy="678867"/>
          </a:xfrm>
          <a:prstGeom prst="rect">
            <a:avLst/>
          </a:prstGeom>
          <a:solidFill>
            <a:srgbClr val="00589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1" lang="zh-CN" altLang="en-US" dirty="0">
              <a:solidFill>
                <a:srgbClr val="00589A"/>
              </a:solidFill>
            </a:endParaRPr>
          </a:p>
        </p:txBody>
      </p:sp>
      <p:sp>
        <p:nvSpPr>
          <p:cNvPr id="4" name="文本框 94"/>
          <p:cNvSpPr txBox="1">
            <a:spLocks noChangeArrowheads="1"/>
          </p:cNvSpPr>
          <p:nvPr/>
        </p:nvSpPr>
        <p:spPr bwMode="auto">
          <a:xfrm>
            <a:off x="245870" y="65515"/>
            <a:ext cx="5053997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数据定义语句</a:t>
            </a:r>
          </a:p>
        </p:txBody>
      </p:sp>
      <p:sp>
        <p:nvSpPr>
          <p:cNvPr id="12" name="文本框 94"/>
          <p:cNvSpPr txBox="1">
            <a:spLocks noChangeArrowheads="1"/>
          </p:cNvSpPr>
          <p:nvPr/>
        </p:nvSpPr>
        <p:spPr bwMode="auto">
          <a:xfrm>
            <a:off x="4737459" y="75566"/>
            <a:ext cx="7908779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3.2.1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基本表的定义</a:t>
            </a:r>
          </a:p>
        </p:txBody>
      </p:sp>
      <p:cxnSp>
        <p:nvCxnSpPr>
          <p:cNvPr id="13" name="直接连接符 12"/>
          <p:cNvCxnSpPr/>
          <p:nvPr/>
        </p:nvCxnSpPr>
        <p:spPr>
          <a:xfrm rot="5400000">
            <a:off x="4077830" y="362976"/>
            <a:ext cx="351464" cy="260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468313" y="981075"/>
            <a:ext cx="11446596" cy="5688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b="1" dirty="0" smtClean="0">
                <a:latin typeface="楷体_GB2312" pitchFamily="49" charset="-122"/>
                <a:ea typeface="楷体_GB2312" pitchFamily="49" charset="-122"/>
              </a:rPr>
              <a:t>本章所有例子均来自电力抢修工程数据库，该数据库包括三个表：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zh-CN" altLang="en-US" b="1" dirty="0" smtClean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b="1" dirty="0" smtClean="0">
                <a:latin typeface="楷体_GB2312" pitchFamily="49" charset="-122"/>
                <a:ea typeface="楷体_GB2312" pitchFamily="49" charset="-122"/>
              </a:rPr>
              <a:t>(1)</a:t>
            </a:r>
            <a:r>
              <a:rPr lang="zh-CN" altLang="en-US" b="1" dirty="0" smtClean="0">
                <a:latin typeface="楷体_GB2312" pitchFamily="49" charset="-122"/>
                <a:ea typeface="楷体_GB2312" pitchFamily="49" charset="-122"/>
              </a:rPr>
              <a:t>抢修工程计划表：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salvaging</a:t>
            </a:r>
            <a:r>
              <a:rPr lang="zh-CN" altLang="en-US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b="1" dirty="0" err="1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prj_num</a:t>
            </a:r>
            <a:r>
              <a:rPr lang="en-US" altLang="zh-CN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, </a:t>
            </a:r>
            <a:r>
              <a:rPr lang="en-US" altLang="zh-CN" b="1" dirty="0" err="1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prj_name</a:t>
            </a:r>
            <a:r>
              <a:rPr lang="en-US" altLang="zh-CN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, </a:t>
            </a:r>
            <a:r>
              <a:rPr lang="en-US" altLang="zh-CN" b="1" dirty="0" err="1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start_date</a:t>
            </a:r>
            <a:r>
              <a:rPr lang="en-US" altLang="zh-CN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, </a:t>
            </a:r>
            <a:r>
              <a:rPr lang="en-US" altLang="zh-CN" b="1" dirty="0" err="1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end_date</a:t>
            </a:r>
            <a:r>
              <a:rPr lang="en-US" altLang="zh-CN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, </a:t>
            </a:r>
            <a:r>
              <a:rPr lang="en-US" altLang="zh-CN" b="1" dirty="0" err="1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Prj_status</a:t>
            </a:r>
            <a:r>
              <a:rPr lang="zh-CN" altLang="en-US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b="1" dirty="0" smtClean="0">
                <a:latin typeface="楷体_GB2312" pitchFamily="49" charset="-122"/>
                <a:ea typeface="楷体_GB2312" pitchFamily="49" charset="-122"/>
              </a:rPr>
              <a:t>   其中</a:t>
            </a:r>
            <a:r>
              <a:rPr lang="en-US" altLang="zh-CN" b="1" dirty="0" err="1" smtClean="0">
                <a:latin typeface="楷体_GB2312" pitchFamily="49" charset="-122"/>
                <a:ea typeface="楷体_GB2312" pitchFamily="49" charset="-122"/>
              </a:rPr>
              <a:t>prj_num</a:t>
            </a:r>
            <a:r>
              <a:rPr lang="zh-CN" altLang="en-US" b="1" dirty="0" smtClean="0">
                <a:latin typeface="楷体_GB2312" pitchFamily="49" charset="-122"/>
                <a:ea typeface="楷体_GB2312" pitchFamily="49" charset="-122"/>
              </a:rPr>
              <a:t>为主码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b="1" dirty="0" smtClean="0">
                <a:latin typeface="楷体_GB2312" pitchFamily="49" charset="-122"/>
                <a:ea typeface="楷体_GB2312" pitchFamily="49" charset="-122"/>
              </a:rPr>
              <a:t>各属性含义如下：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b="1" dirty="0" smtClean="0">
                <a:latin typeface="楷体_GB2312" pitchFamily="49" charset="-122"/>
                <a:ea typeface="楷体_GB2312" pitchFamily="49" charset="-122"/>
              </a:rPr>
              <a:t>    工程项目编号（</a:t>
            </a:r>
            <a:r>
              <a:rPr lang="en-US" altLang="zh-CN" b="1" dirty="0" err="1" smtClean="0">
                <a:latin typeface="楷体_GB2312" pitchFamily="49" charset="-122"/>
                <a:ea typeface="楷体_GB2312" pitchFamily="49" charset="-122"/>
              </a:rPr>
              <a:t>prj_num</a:t>
            </a:r>
            <a:r>
              <a:rPr lang="zh-CN" altLang="en-US" b="1" dirty="0" smtClean="0">
                <a:latin typeface="楷体_GB2312" pitchFamily="49" charset="-122"/>
                <a:ea typeface="楷体_GB2312" pitchFamily="49" charset="-122"/>
              </a:rPr>
              <a:t>）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b="1" dirty="0" smtClean="0">
                <a:latin typeface="楷体_GB2312" pitchFamily="49" charset="-122"/>
                <a:ea typeface="楷体_GB2312" pitchFamily="49" charset="-122"/>
              </a:rPr>
              <a:t>    工程项目名称（</a:t>
            </a:r>
            <a:r>
              <a:rPr lang="en-US" altLang="zh-CN" b="1" dirty="0" err="1" smtClean="0">
                <a:latin typeface="楷体_GB2312" pitchFamily="49" charset="-122"/>
                <a:ea typeface="楷体_GB2312" pitchFamily="49" charset="-122"/>
              </a:rPr>
              <a:t>prj_name</a:t>
            </a:r>
            <a:r>
              <a:rPr lang="zh-CN" altLang="en-US" b="1" dirty="0" smtClean="0">
                <a:latin typeface="楷体_GB2312" pitchFamily="49" charset="-122"/>
                <a:ea typeface="楷体_GB2312" pitchFamily="49" charset="-122"/>
              </a:rPr>
              <a:t>）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b="1" dirty="0" smtClean="0">
                <a:latin typeface="楷体_GB2312" pitchFamily="49" charset="-122"/>
                <a:ea typeface="楷体_GB2312" pitchFamily="49" charset="-122"/>
              </a:rPr>
              <a:t>    开始日期（</a:t>
            </a:r>
            <a:r>
              <a:rPr lang="en-US" altLang="zh-CN" b="1" dirty="0" err="1" smtClean="0">
                <a:latin typeface="楷体_GB2312" pitchFamily="49" charset="-122"/>
                <a:ea typeface="楷体_GB2312" pitchFamily="49" charset="-122"/>
              </a:rPr>
              <a:t>start_date</a:t>
            </a:r>
            <a:r>
              <a:rPr lang="zh-CN" altLang="en-US" b="1" dirty="0" smtClean="0">
                <a:latin typeface="楷体_GB2312" pitchFamily="49" charset="-122"/>
                <a:ea typeface="楷体_GB2312" pitchFamily="49" charset="-122"/>
              </a:rPr>
              <a:t>）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b="1" dirty="0" smtClean="0">
                <a:latin typeface="楷体_GB2312" pitchFamily="49" charset="-122"/>
                <a:ea typeface="楷体_GB2312" pitchFamily="49" charset="-122"/>
              </a:rPr>
              <a:t>    结束日期（</a:t>
            </a:r>
            <a:r>
              <a:rPr lang="en-US" altLang="zh-CN" b="1" dirty="0" err="1" smtClean="0">
                <a:latin typeface="楷体_GB2312" pitchFamily="49" charset="-122"/>
                <a:ea typeface="楷体_GB2312" pitchFamily="49" charset="-122"/>
              </a:rPr>
              <a:t>end_date</a:t>
            </a:r>
            <a:r>
              <a:rPr lang="zh-CN" altLang="en-US" b="1" dirty="0" smtClean="0">
                <a:latin typeface="楷体_GB2312" pitchFamily="49" charset="-122"/>
                <a:ea typeface="楷体_GB2312" pitchFamily="49" charset="-122"/>
              </a:rPr>
              <a:t>）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b="1" dirty="0" smtClean="0">
                <a:latin typeface="楷体_GB2312" pitchFamily="49" charset="-122"/>
                <a:ea typeface="楷体_GB2312" pitchFamily="49" charset="-122"/>
              </a:rPr>
              <a:t>    是否按期完成（</a:t>
            </a:r>
            <a:r>
              <a:rPr lang="en-US" altLang="zh-CN" b="1" dirty="0" err="1" smtClean="0">
                <a:latin typeface="楷体_GB2312" pitchFamily="49" charset="-122"/>
                <a:ea typeface="楷体_GB2312" pitchFamily="49" charset="-122"/>
              </a:rPr>
              <a:t>Prj_status</a:t>
            </a:r>
            <a:r>
              <a:rPr lang="zh-CN" altLang="en-US" b="1" dirty="0" smtClean="0">
                <a:latin typeface="楷体_GB2312" pitchFamily="49" charset="-122"/>
                <a:ea typeface="楷体_GB2312" pitchFamily="49" charset="-12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57657346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0" y="-15479"/>
            <a:ext cx="12192000" cy="678867"/>
          </a:xfrm>
          <a:prstGeom prst="rect">
            <a:avLst/>
          </a:prstGeom>
          <a:solidFill>
            <a:srgbClr val="00589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1" lang="zh-CN" altLang="en-US" dirty="0">
              <a:solidFill>
                <a:srgbClr val="00589A"/>
              </a:solidFill>
            </a:endParaRPr>
          </a:p>
        </p:txBody>
      </p:sp>
      <p:sp>
        <p:nvSpPr>
          <p:cNvPr id="4" name="文本框 94"/>
          <p:cNvSpPr txBox="1">
            <a:spLocks noChangeArrowheads="1"/>
          </p:cNvSpPr>
          <p:nvPr/>
        </p:nvSpPr>
        <p:spPr bwMode="auto">
          <a:xfrm>
            <a:off x="245870" y="65515"/>
            <a:ext cx="5053997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3.4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据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操纵</a:t>
            </a:r>
          </a:p>
        </p:txBody>
      </p:sp>
      <p:sp>
        <p:nvSpPr>
          <p:cNvPr id="5" name="文本框 94"/>
          <p:cNvSpPr txBox="1">
            <a:spLocks noChangeArrowheads="1"/>
          </p:cNvSpPr>
          <p:nvPr/>
        </p:nvSpPr>
        <p:spPr bwMode="auto">
          <a:xfrm>
            <a:off x="4737459" y="75566"/>
            <a:ext cx="7908779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练习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 rot="5400000">
            <a:off x="4077830" y="362976"/>
            <a:ext cx="351464" cy="260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381000" y="1066800"/>
            <a:ext cx="8534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</a:pPr>
            <a:r>
              <a:rPr kumimoji="1" lang="en-US" altLang="zh-CN" sz="2400" b="1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3.</a:t>
            </a:r>
            <a:r>
              <a:rPr kumimoji="1" lang="zh-CN" altLang="en-US" sz="2800" b="1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将选修</a:t>
            </a:r>
            <a:r>
              <a:rPr kumimoji="1" lang="zh-CN" altLang="en-US" sz="2800" b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”</a:t>
            </a:r>
            <a:r>
              <a:rPr kumimoji="1" lang="en-US" altLang="zh-CN" sz="2800" b="1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3-105</a:t>
            </a:r>
            <a:r>
              <a:rPr kumimoji="1" lang="en-US" altLang="zh-CN" sz="2800" b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”</a:t>
            </a:r>
            <a:r>
              <a:rPr kumimoji="1" lang="zh-CN" altLang="en-US" sz="2800" b="1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课程的学生成绩增加</a:t>
            </a:r>
            <a:r>
              <a:rPr kumimoji="1" lang="en-US" altLang="zh-CN" sz="2800" b="1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5</a:t>
            </a:r>
            <a:r>
              <a:rPr kumimoji="1" lang="zh-CN" altLang="en-US" sz="2800" b="1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分</a:t>
            </a:r>
            <a:r>
              <a:rPr kumimoji="1" lang="en-US" altLang="zh-CN" sz="2800" b="1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838200" y="2362200"/>
            <a:ext cx="75438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None/>
            </a:pPr>
            <a:r>
              <a:rPr kumimoji="1" lang="en-US" altLang="zh-CN" sz="2800" b="1">
                <a:solidFill>
                  <a:srgbClr val="CC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Update SC</a:t>
            </a: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None/>
            </a:pPr>
            <a:r>
              <a:rPr kumimoji="1" lang="en-US" altLang="zh-CN" sz="2800" b="1">
                <a:solidFill>
                  <a:srgbClr val="CC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Set Grade=Grade+5</a:t>
            </a: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None/>
            </a:pPr>
            <a:r>
              <a:rPr kumimoji="1" lang="en-US" altLang="zh-CN" sz="2800" b="1">
                <a:solidFill>
                  <a:srgbClr val="CC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Where Cno = '3-105';</a:t>
            </a:r>
          </a:p>
        </p:txBody>
      </p:sp>
    </p:spTree>
    <p:extLst>
      <p:ext uri="{BB962C8B-B14F-4D97-AF65-F5344CB8AC3E}">
        <p14:creationId xmlns:p14="http://schemas.microsoft.com/office/powerpoint/2010/main" val="246893615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/>
    </p:bld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0" y="-15479"/>
            <a:ext cx="12192000" cy="678867"/>
          </a:xfrm>
          <a:prstGeom prst="rect">
            <a:avLst/>
          </a:prstGeom>
          <a:solidFill>
            <a:srgbClr val="00589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1" lang="zh-CN" altLang="en-US" dirty="0">
              <a:solidFill>
                <a:srgbClr val="00589A"/>
              </a:solidFill>
            </a:endParaRPr>
          </a:p>
        </p:txBody>
      </p:sp>
      <p:sp>
        <p:nvSpPr>
          <p:cNvPr id="4" name="文本框 94"/>
          <p:cNvSpPr txBox="1">
            <a:spLocks noChangeArrowheads="1"/>
          </p:cNvSpPr>
          <p:nvPr/>
        </p:nvSpPr>
        <p:spPr bwMode="auto">
          <a:xfrm>
            <a:off x="245870" y="65515"/>
            <a:ext cx="5053997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3.4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据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操纵</a:t>
            </a:r>
          </a:p>
        </p:txBody>
      </p:sp>
      <p:sp>
        <p:nvSpPr>
          <p:cNvPr id="5" name="文本框 94"/>
          <p:cNvSpPr txBox="1">
            <a:spLocks noChangeArrowheads="1"/>
          </p:cNvSpPr>
          <p:nvPr/>
        </p:nvSpPr>
        <p:spPr bwMode="auto">
          <a:xfrm>
            <a:off x="4737459" y="75566"/>
            <a:ext cx="7908779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练习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 rot="5400000">
            <a:off x="4077830" y="362976"/>
            <a:ext cx="351464" cy="260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609600" y="1219200"/>
            <a:ext cx="10815782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</a:pPr>
            <a:r>
              <a:rPr kumimoji="1" lang="en-US" altLang="zh-CN" sz="2400" b="1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3.</a:t>
            </a:r>
            <a:r>
              <a:rPr kumimoji="1" lang="zh-CN" altLang="en-US" sz="2800" b="1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删除选修</a:t>
            </a:r>
            <a:r>
              <a:rPr kumimoji="1" lang="zh-CN" altLang="en-US" sz="2800" b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“</a:t>
            </a:r>
            <a:r>
              <a:rPr kumimoji="1" lang="en-US" altLang="zh-CN" sz="2800" b="1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3-105</a:t>
            </a:r>
            <a:r>
              <a:rPr kumimoji="1" lang="en-US" altLang="zh-CN" sz="2800" b="1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”</a:t>
            </a:r>
            <a:r>
              <a:rPr kumimoji="1" lang="zh-CN" altLang="en-US" sz="2800" b="1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课程中成绩低于该门课程平均成绩的选课记录</a:t>
            </a:r>
            <a:r>
              <a:rPr kumimoji="1" lang="en-US" altLang="zh-CN" sz="2800" b="1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685800" y="2209800"/>
            <a:ext cx="8077200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None/>
            </a:pPr>
            <a:r>
              <a:rPr kumimoji="1" lang="en-US" altLang="zh-CN" sz="2800" b="1">
                <a:solidFill>
                  <a:srgbClr val="CC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delete   </a:t>
            </a: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None/>
            </a:pPr>
            <a:r>
              <a:rPr kumimoji="1" lang="en-US" altLang="zh-CN" sz="2800" b="1">
                <a:solidFill>
                  <a:srgbClr val="CC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from    SC</a:t>
            </a: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None/>
            </a:pPr>
            <a:r>
              <a:rPr kumimoji="1" lang="en-US" altLang="zh-CN" sz="2800" b="1">
                <a:solidFill>
                  <a:srgbClr val="CC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where Cno='3-105' </a:t>
            </a: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None/>
            </a:pPr>
            <a:r>
              <a:rPr kumimoji="1" lang="en-US" altLang="zh-CN" sz="2800" b="1">
                <a:solidFill>
                  <a:srgbClr val="CC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 and   Grade &lt;(select   avg(Grade) </a:t>
            </a: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None/>
            </a:pPr>
            <a:r>
              <a:rPr kumimoji="1" lang="en-US" altLang="zh-CN" sz="2800" b="1">
                <a:solidFill>
                  <a:srgbClr val="CC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				      from     SC </a:t>
            </a: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None/>
            </a:pPr>
            <a:r>
              <a:rPr kumimoji="1" lang="en-US" altLang="zh-CN" sz="2800" b="1">
                <a:solidFill>
                  <a:srgbClr val="CC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                           where Cno='3-105')</a:t>
            </a:r>
            <a:r>
              <a:rPr kumimoji="1" lang="zh-CN" altLang="en-US" sz="2800" b="1">
                <a:solidFill>
                  <a:srgbClr val="CC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；</a:t>
            </a:r>
          </a:p>
        </p:txBody>
      </p:sp>
    </p:spTree>
    <p:extLst>
      <p:ext uri="{BB962C8B-B14F-4D97-AF65-F5344CB8AC3E}">
        <p14:creationId xmlns:p14="http://schemas.microsoft.com/office/powerpoint/2010/main" val="145095424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/>
    </p:bld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0" y="-15479"/>
            <a:ext cx="12192000" cy="678867"/>
          </a:xfrm>
          <a:prstGeom prst="rect">
            <a:avLst/>
          </a:prstGeom>
          <a:solidFill>
            <a:srgbClr val="00589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1" lang="zh-CN" altLang="en-US" dirty="0">
              <a:solidFill>
                <a:srgbClr val="00589A"/>
              </a:solidFill>
            </a:endParaRPr>
          </a:p>
        </p:txBody>
      </p:sp>
      <p:sp>
        <p:nvSpPr>
          <p:cNvPr id="4" name="文本框 94"/>
          <p:cNvSpPr txBox="1">
            <a:spLocks noChangeArrowheads="1"/>
          </p:cNvSpPr>
          <p:nvPr/>
        </p:nvSpPr>
        <p:spPr bwMode="auto">
          <a:xfrm>
            <a:off x="245870" y="65515"/>
            <a:ext cx="5053997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3.4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据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操纵</a:t>
            </a:r>
          </a:p>
        </p:txBody>
      </p:sp>
      <p:sp>
        <p:nvSpPr>
          <p:cNvPr id="5" name="文本框 94"/>
          <p:cNvSpPr txBox="1">
            <a:spLocks noChangeArrowheads="1"/>
          </p:cNvSpPr>
          <p:nvPr/>
        </p:nvSpPr>
        <p:spPr bwMode="auto">
          <a:xfrm>
            <a:off x="4737459" y="75566"/>
            <a:ext cx="7908779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练习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 rot="5400000">
            <a:off x="4077830" y="362976"/>
            <a:ext cx="351464" cy="260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533400" y="1219200"/>
            <a:ext cx="8610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</a:pPr>
            <a:r>
              <a:rPr kumimoji="1" lang="en-US" altLang="zh-CN" sz="2800" b="1" dirty="0" smtClean="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4. </a:t>
            </a:r>
            <a:r>
              <a:rPr kumimoji="1" lang="zh-CN" altLang="en-US" sz="2800" b="1" dirty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删除计算机导论这门课程以及对应的选课记录。 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971550" y="4221163"/>
            <a:ext cx="74676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</a:pPr>
            <a:r>
              <a:rPr kumimoji="1" lang="en-US" altLang="zh-CN" sz="2800" b="1">
                <a:solidFill>
                  <a:srgbClr val="CC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Delete    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</a:pPr>
            <a:r>
              <a:rPr kumimoji="1" lang="en-US" altLang="zh-CN" sz="2800" b="1">
                <a:solidFill>
                  <a:srgbClr val="CC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From Course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</a:pPr>
            <a:r>
              <a:rPr kumimoji="1" lang="en-US" altLang="zh-CN" sz="2800" b="1">
                <a:solidFill>
                  <a:srgbClr val="CC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Where Cname= '</a:t>
            </a:r>
            <a:r>
              <a:rPr kumimoji="1" lang="zh-CN" altLang="en-US" sz="2800" b="1">
                <a:solidFill>
                  <a:srgbClr val="CC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计算机导论</a:t>
            </a:r>
            <a:r>
              <a:rPr kumimoji="1" lang="en-US" altLang="zh-CN" sz="2800" b="1">
                <a:solidFill>
                  <a:srgbClr val="CC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';             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838200" y="1484313"/>
            <a:ext cx="830580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</a:pPr>
            <a:endParaRPr kumimoji="1" lang="en-US" altLang="zh-CN" sz="2800" b="1">
              <a:solidFill>
                <a:srgbClr val="CC33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</a:pPr>
            <a:r>
              <a:rPr kumimoji="1" lang="en-US" altLang="zh-CN" sz="2800" b="1">
                <a:solidFill>
                  <a:srgbClr val="CC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Delete    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</a:pPr>
            <a:r>
              <a:rPr kumimoji="1" lang="en-US" altLang="zh-CN" sz="2800" b="1">
                <a:solidFill>
                  <a:srgbClr val="CC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From SC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</a:pPr>
            <a:r>
              <a:rPr kumimoji="1" lang="en-US" altLang="zh-CN" sz="2800" b="1">
                <a:solidFill>
                  <a:srgbClr val="CC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Where Cno =(Select Cno From Course                      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</a:pPr>
            <a:r>
              <a:rPr kumimoji="1" lang="en-US" altLang="zh-CN" sz="2800" b="1">
                <a:solidFill>
                  <a:srgbClr val="CC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                       Where Cname= '</a:t>
            </a:r>
            <a:r>
              <a:rPr kumimoji="1" lang="zh-CN" altLang="en-US" sz="2800" b="1">
                <a:solidFill>
                  <a:srgbClr val="CC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计算机导论</a:t>
            </a:r>
            <a:r>
              <a:rPr kumimoji="1" lang="en-US" altLang="zh-CN" sz="2800" b="1">
                <a:solidFill>
                  <a:srgbClr val="CC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');             </a:t>
            </a:r>
          </a:p>
        </p:txBody>
      </p:sp>
    </p:spTree>
    <p:extLst>
      <p:ext uri="{BB962C8B-B14F-4D97-AF65-F5344CB8AC3E}">
        <p14:creationId xmlns:p14="http://schemas.microsoft.com/office/powerpoint/2010/main" val="82289310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/>
      <p:bldP spid="9" grpId="0" autoUpdateAnimBg="0"/>
    </p:bld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0" y="-15479"/>
            <a:ext cx="12192000" cy="678867"/>
          </a:xfrm>
          <a:prstGeom prst="rect">
            <a:avLst/>
          </a:prstGeom>
          <a:solidFill>
            <a:srgbClr val="00589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1" lang="zh-CN" altLang="en-US" dirty="0">
              <a:solidFill>
                <a:srgbClr val="00589A"/>
              </a:solidFill>
            </a:endParaRPr>
          </a:p>
        </p:txBody>
      </p:sp>
      <p:sp>
        <p:nvSpPr>
          <p:cNvPr id="4" name="文本框 94"/>
          <p:cNvSpPr txBox="1">
            <a:spLocks noChangeArrowheads="1"/>
          </p:cNvSpPr>
          <p:nvPr/>
        </p:nvSpPr>
        <p:spPr bwMode="auto">
          <a:xfrm>
            <a:off x="245870" y="65515"/>
            <a:ext cx="5053997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3.5 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视图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395287" y="1052513"/>
            <a:ext cx="10716057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</a:pPr>
            <a:r>
              <a:rPr kumimoji="1" lang="zh-CN" altLang="en-US" sz="3200" b="1">
                <a:solidFill>
                  <a:srgbClr val="0000FF"/>
                </a:solidFill>
                <a:latin typeface="楷体_GB2312" pitchFamily="49" charset="-122"/>
              </a:rPr>
              <a:t>视图的特点</a:t>
            </a:r>
            <a:r>
              <a:rPr kumimoji="1" lang="en-US" altLang="zh-CN" sz="3200" b="1">
                <a:solidFill>
                  <a:srgbClr val="0000FF"/>
                </a:solidFill>
                <a:latin typeface="楷体_GB2312" pitchFamily="49" charset="-122"/>
              </a:rPr>
              <a:t>: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Tx/>
              <a:buChar char="•"/>
            </a:pPr>
            <a:r>
              <a:rPr kumimoji="1" lang="zh-CN" altLang="en-US" sz="2800" b="1">
                <a:solidFill>
                  <a:schemeClr val="tx2"/>
                </a:solidFill>
                <a:latin typeface="楷体_GB2312" pitchFamily="49" charset="-122"/>
              </a:rPr>
              <a:t>虚表，是从一个或几个基本表（或视图）导出的表；</a:t>
            </a:r>
          </a:p>
          <a:p>
            <a:pPr eaLnBrk="1" hangingPunct="1">
              <a:lnSpc>
                <a:spcPct val="120000"/>
              </a:lnSpc>
              <a:spcBef>
                <a:spcPct val="40000"/>
              </a:spcBef>
              <a:buClr>
                <a:schemeClr val="accent1"/>
              </a:buClr>
              <a:buFontTx/>
              <a:buChar char="•"/>
            </a:pPr>
            <a:r>
              <a:rPr kumimoji="1" lang="zh-CN" altLang="en-US" sz="2800" b="1">
                <a:solidFill>
                  <a:schemeClr val="tx2"/>
                </a:solidFill>
                <a:latin typeface="楷体_GB2312" pitchFamily="49" charset="-122"/>
              </a:rPr>
              <a:t>只存放视图定义，不存放数据，因此不会出现数据冗余；</a:t>
            </a:r>
          </a:p>
          <a:p>
            <a:pPr eaLnBrk="1" hangingPunct="1">
              <a:lnSpc>
                <a:spcPct val="120000"/>
              </a:lnSpc>
              <a:spcBef>
                <a:spcPct val="40000"/>
              </a:spcBef>
              <a:buClr>
                <a:schemeClr val="accent1"/>
              </a:buClr>
              <a:buFontTx/>
              <a:buChar char="•"/>
            </a:pPr>
            <a:r>
              <a:rPr kumimoji="1" lang="zh-CN" altLang="en-US" sz="2800" b="1">
                <a:solidFill>
                  <a:schemeClr val="tx2"/>
                </a:solidFill>
                <a:latin typeface="楷体_GB2312" pitchFamily="49" charset="-122"/>
              </a:rPr>
              <a:t>基表中的数据一旦发生变化，从视图中查询出的数据也随之改变；</a:t>
            </a:r>
          </a:p>
          <a:p>
            <a:pPr eaLnBrk="1" hangingPunct="1">
              <a:lnSpc>
                <a:spcPct val="120000"/>
              </a:lnSpc>
              <a:spcBef>
                <a:spcPct val="40000"/>
              </a:spcBef>
              <a:buClr>
                <a:schemeClr val="accent1"/>
              </a:buClr>
              <a:buFontTx/>
              <a:buChar char="•"/>
            </a:pPr>
            <a:r>
              <a:rPr kumimoji="1" lang="zh-CN" altLang="en-US" sz="2800" b="1">
                <a:solidFill>
                  <a:schemeClr val="tx2"/>
                </a:solidFill>
                <a:latin typeface="楷体_GB2312" pitchFamily="49" charset="-122"/>
              </a:rPr>
              <a:t>用户可通过视图这样的窗口，看到数据库中感兴趣的数据。</a:t>
            </a:r>
          </a:p>
        </p:txBody>
      </p:sp>
    </p:spTree>
    <p:extLst>
      <p:ext uri="{BB962C8B-B14F-4D97-AF65-F5344CB8AC3E}">
        <p14:creationId xmlns:p14="http://schemas.microsoft.com/office/powerpoint/2010/main" val="132627708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utoUpdateAnimBg="0"/>
    </p:bld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0" y="-15479"/>
            <a:ext cx="12192000" cy="678867"/>
          </a:xfrm>
          <a:prstGeom prst="rect">
            <a:avLst/>
          </a:prstGeom>
          <a:solidFill>
            <a:srgbClr val="00589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1" lang="zh-CN" altLang="en-US" dirty="0">
              <a:solidFill>
                <a:srgbClr val="00589A"/>
              </a:solidFill>
            </a:endParaRPr>
          </a:p>
        </p:txBody>
      </p:sp>
      <p:sp>
        <p:nvSpPr>
          <p:cNvPr id="4" name="文本框 94"/>
          <p:cNvSpPr txBox="1">
            <a:spLocks noChangeArrowheads="1"/>
          </p:cNvSpPr>
          <p:nvPr/>
        </p:nvSpPr>
        <p:spPr bwMode="auto">
          <a:xfrm>
            <a:off x="245870" y="65515"/>
            <a:ext cx="5053997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3.5 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视图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990600" y="1082967"/>
            <a:ext cx="6248400" cy="384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kumimoji="1" lang="zh-CN" altLang="en-US" sz="3200" b="1">
                <a:solidFill>
                  <a:schemeClr val="tx2"/>
                </a:solidFill>
                <a:latin typeface="楷体_GB2312" pitchFamily="49" charset="-122"/>
              </a:rPr>
              <a:t>基于视图的操作：</a:t>
            </a:r>
            <a:endParaRPr kumimoji="1" lang="zh-CN" altLang="en-US" sz="2800" b="1">
              <a:solidFill>
                <a:schemeClr val="tx2"/>
              </a:solidFill>
              <a:latin typeface="楷体_GB2312" pitchFamily="49" charset="-122"/>
            </a:endParaRPr>
          </a:p>
          <a:p>
            <a:pPr eaLnBrk="1" hangingPunct="1">
              <a:lnSpc>
                <a:spcPct val="12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kumimoji="1" lang="zh-CN" altLang="en-US" sz="2800" b="1">
                <a:solidFill>
                  <a:schemeClr val="tx2"/>
                </a:solidFill>
                <a:latin typeface="楷体_GB2312" pitchFamily="49" charset="-122"/>
              </a:rPr>
              <a:t> </a:t>
            </a:r>
            <a:r>
              <a:rPr kumimoji="1" lang="zh-CN" altLang="en-US" sz="3200" b="1">
                <a:solidFill>
                  <a:schemeClr val="tx2"/>
                </a:solidFill>
                <a:latin typeface="楷体_GB2312" pitchFamily="49" charset="-122"/>
              </a:rPr>
              <a:t>查询</a:t>
            </a:r>
          </a:p>
          <a:p>
            <a:pPr eaLnBrk="1" hangingPunct="1">
              <a:lnSpc>
                <a:spcPct val="12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kumimoji="1" lang="zh-CN" altLang="en-US" sz="3200" b="1">
                <a:solidFill>
                  <a:schemeClr val="tx2"/>
                </a:solidFill>
                <a:latin typeface="楷体_GB2312" pitchFamily="49" charset="-122"/>
              </a:rPr>
              <a:t> 删除</a:t>
            </a:r>
          </a:p>
          <a:p>
            <a:pPr eaLnBrk="1" hangingPunct="1">
              <a:lnSpc>
                <a:spcPct val="12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kumimoji="1" lang="zh-CN" altLang="en-US" sz="3200" b="1">
                <a:solidFill>
                  <a:schemeClr val="tx2"/>
                </a:solidFill>
                <a:latin typeface="楷体_GB2312" pitchFamily="49" charset="-122"/>
              </a:rPr>
              <a:t> 受限更新</a:t>
            </a:r>
          </a:p>
          <a:p>
            <a:pPr eaLnBrk="1" hangingPunct="1">
              <a:lnSpc>
                <a:spcPct val="12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kumimoji="1" lang="zh-CN" altLang="en-US" sz="3200" b="1">
                <a:solidFill>
                  <a:schemeClr val="tx2"/>
                </a:solidFill>
                <a:latin typeface="楷体_GB2312" pitchFamily="49" charset="-122"/>
              </a:rPr>
              <a:t> 定义基于该视图的新视图</a:t>
            </a:r>
          </a:p>
        </p:txBody>
      </p:sp>
    </p:spTree>
    <p:extLst>
      <p:ext uri="{BB962C8B-B14F-4D97-AF65-F5344CB8AC3E}">
        <p14:creationId xmlns:p14="http://schemas.microsoft.com/office/powerpoint/2010/main" val="20609582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0" y="-15479"/>
            <a:ext cx="12192000" cy="678867"/>
          </a:xfrm>
          <a:prstGeom prst="rect">
            <a:avLst/>
          </a:prstGeom>
          <a:solidFill>
            <a:srgbClr val="00589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1" lang="zh-CN" altLang="en-US" dirty="0">
              <a:solidFill>
                <a:srgbClr val="00589A"/>
              </a:solidFill>
            </a:endParaRPr>
          </a:p>
        </p:txBody>
      </p:sp>
      <p:sp>
        <p:nvSpPr>
          <p:cNvPr id="4" name="文本框 94"/>
          <p:cNvSpPr txBox="1">
            <a:spLocks noChangeArrowheads="1"/>
          </p:cNvSpPr>
          <p:nvPr/>
        </p:nvSpPr>
        <p:spPr bwMode="auto">
          <a:xfrm>
            <a:off x="245870" y="65515"/>
            <a:ext cx="5053997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3.5 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视图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Line 3"/>
          <p:cNvSpPr>
            <a:spLocks noChangeShapeType="1"/>
          </p:cNvSpPr>
          <p:nvPr/>
        </p:nvSpPr>
        <p:spPr bwMode="auto">
          <a:xfrm>
            <a:off x="6130925" y="1046019"/>
            <a:ext cx="1209675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 type="triangle" w="med" len="med"/>
                <a:tailEnd type="triangle" w="med" len="med"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457200" y="1731819"/>
            <a:ext cx="868680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5000"/>
              <a:buFontTx/>
              <a:buChar char="•"/>
            </a:pPr>
            <a:r>
              <a:rPr kumimoji="1" lang="zh-CN" altLang="en-US" sz="3200" b="1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语句格式</a:t>
            </a:r>
            <a:r>
              <a:rPr kumimoji="1" lang="en-US" altLang="zh-CN" sz="3200" b="1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: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kumimoji="1" lang="en-US" altLang="zh-CN" sz="2800" b="1">
                <a:solidFill>
                  <a:srgbClr val="CC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CREATE VIEW &lt;</a:t>
            </a:r>
            <a:r>
              <a:rPr kumimoji="1" lang="zh-CN" altLang="en-US" sz="2800" b="1">
                <a:solidFill>
                  <a:srgbClr val="CC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视图名</a:t>
            </a:r>
            <a:r>
              <a:rPr kumimoji="1" lang="en-US" altLang="zh-CN" sz="2800" b="1">
                <a:solidFill>
                  <a:srgbClr val="CC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&gt;[(&lt;</a:t>
            </a:r>
            <a:r>
              <a:rPr kumimoji="1" lang="zh-CN" altLang="en-US" sz="2800" b="1">
                <a:solidFill>
                  <a:srgbClr val="CC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列名</a:t>
            </a:r>
            <a:r>
              <a:rPr kumimoji="1" lang="en-US" altLang="zh-CN" sz="2800" b="1">
                <a:solidFill>
                  <a:srgbClr val="CC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&gt;[,&lt;</a:t>
            </a:r>
            <a:r>
              <a:rPr kumimoji="1" lang="zh-CN" altLang="en-US" sz="2800" b="1">
                <a:solidFill>
                  <a:srgbClr val="CC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列名</a:t>
            </a:r>
            <a:r>
              <a:rPr kumimoji="1" lang="en-US" altLang="zh-CN" sz="2800" b="1">
                <a:solidFill>
                  <a:srgbClr val="CC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&gt;]</a:t>
            </a:r>
            <a:r>
              <a:rPr kumimoji="1" lang="en-US" altLang="zh-CN" sz="2800" b="1">
                <a:solidFill>
                  <a:srgbClr val="CC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…</a:t>
            </a:r>
            <a:r>
              <a:rPr kumimoji="1" lang="en-US" altLang="zh-CN" sz="2800" b="1">
                <a:solidFill>
                  <a:srgbClr val="CC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)] 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kumimoji="1" lang="en-US" altLang="zh-CN" sz="2800" b="1">
                <a:solidFill>
                  <a:srgbClr val="CC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AS &lt;</a:t>
            </a:r>
            <a:r>
              <a:rPr kumimoji="1" lang="zh-CN" altLang="en-US" sz="2800" b="1">
                <a:solidFill>
                  <a:srgbClr val="CC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子查询</a:t>
            </a:r>
            <a:r>
              <a:rPr kumimoji="1" lang="en-US" altLang="zh-CN" sz="2800" b="1">
                <a:solidFill>
                  <a:srgbClr val="CC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&gt;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kumimoji="1" lang="en-US" altLang="zh-CN" sz="2800" b="1">
                <a:solidFill>
                  <a:srgbClr val="CC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[ WITH CHECK OPTION];</a:t>
            </a:r>
          </a:p>
        </p:txBody>
      </p:sp>
      <p:sp>
        <p:nvSpPr>
          <p:cNvPr id="8" name="Rectangle 5"/>
          <p:cNvSpPr txBox="1">
            <a:spLocks noChangeArrowheads="1"/>
          </p:cNvSpPr>
          <p:nvPr/>
        </p:nvSpPr>
        <p:spPr bwMode="auto">
          <a:xfrm>
            <a:off x="457200" y="969819"/>
            <a:ext cx="83820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Clr>
                <a:srgbClr val="FFFF66"/>
              </a:buClr>
              <a:buFontTx/>
              <a:buNone/>
            </a:pPr>
            <a:r>
              <a:rPr lang="en-US" altLang="zh-CN" sz="3600" b="1" smtClean="0">
                <a:solidFill>
                  <a:srgbClr val="669900"/>
                </a:solidFill>
              </a:rPr>
              <a:t>1. </a:t>
            </a:r>
            <a:r>
              <a:rPr lang="zh-CN" altLang="en-US" sz="3600" b="1" smtClean="0">
                <a:solidFill>
                  <a:srgbClr val="669900"/>
                </a:solidFill>
              </a:rPr>
              <a:t>定义视图</a:t>
            </a:r>
            <a:endParaRPr lang="zh-CN" altLang="en-US" b="1" smtClean="0">
              <a:solidFill>
                <a:srgbClr val="669900"/>
              </a:solidFill>
            </a:endParaRP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380999" y="4779819"/>
            <a:ext cx="11016673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</a:pPr>
            <a:r>
              <a:rPr kumimoji="1" lang="zh-CN" altLang="en-US" sz="2800" b="1" dirty="0">
                <a:solidFill>
                  <a:srgbClr val="000066"/>
                </a:solidFill>
                <a:latin typeface="楷体_GB2312" pitchFamily="49" charset="-122"/>
              </a:rPr>
              <a:t>注：视图是用一个查询块的结果定义的，但子查询中通常不允许含有</a:t>
            </a:r>
            <a:r>
              <a:rPr kumimoji="1" lang="en-US" altLang="zh-CN" sz="2800" b="1" dirty="0">
                <a:solidFill>
                  <a:srgbClr val="000066"/>
                </a:solidFill>
                <a:latin typeface="楷体_GB2312" pitchFamily="49" charset="-122"/>
              </a:rPr>
              <a:t>Order by</a:t>
            </a:r>
            <a:r>
              <a:rPr kumimoji="1" lang="zh-CN" altLang="en-US" sz="2800" b="1" dirty="0">
                <a:solidFill>
                  <a:srgbClr val="000066"/>
                </a:solidFill>
                <a:latin typeface="楷体_GB2312" pitchFamily="49" charset="-122"/>
              </a:rPr>
              <a:t>子句和</a:t>
            </a:r>
            <a:r>
              <a:rPr kumimoji="1" lang="en-US" altLang="zh-CN" sz="2800" b="1" dirty="0">
                <a:solidFill>
                  <a:srgbClr val="000066"/>
                </a:solidFill>
                <a:latin typeface="楷体_GB2312" pitchFamily="49" charset="-122"/>
              </a:rPr>
              <a:t>Distinct</a:t>
            </a:r>
            <a:r>
              <a:rPr kumimoji="1" lang="zh-CN" altLang="en-US" sz="2800" b="1" dirty="0">
                <a:solidFill>
                  <a:srgbClr val="000066"/>
                </a:solidFill>
                <a:latin typeface="楷体_GB2312" pitchFamily="49" charset="-122"/>
              </a:rPr>
              <a:t>短语。</a:t>
            </a:r>
          </a:p>
        </p:txBody>
      </p:sp>
      <p:sp>
        <p:nvSpPr>
          <p:cNvPr id="10" name="文本框 94"/>
          <p:cNvSpPr txBox="1">
            <a:spLocks noChangeArrowheads="1"/>
          </p:cNvSpPr>
          <p:nvPr/>
        </p:nvSpPr>
        <p:spPr bwMode="auto">
          <a:xfrm>
            <a:off x="4737459" y="75566"/>
            <a:ext cx="7908779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3.5.1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视图的定义和删除</a:t>
            </a:r>
          </a:p>
        </p:txBody>
      </p:sp>
      <p:cxnSp>
        <p:nvCxnSpPr>
          <p:cNvPr id="11" name="直接连接符 10"/>
          <p:cNvCxnSpPr/>
          <p:nvPr/>
        </p:nvCxnSpPr>
        <p:spPr>
          <a:xfrm rot="5400000">
            <a:off x="4077830" y="362976"/>
            <a:ext cx="351464" cy="260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395741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  <p:bldP spid="9" grpId="0" autoUpdateAnimBg="0"/>
    </p:bld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0" y="-15479"/>
            <a:ext cx="12192000" cy="678867"/>
          </a:xfrm>
          <a:prstGeom prst="rect">
            <a:avLst/>
          </a:prstGeom>
          <a:solidFill>
            <a:srgbClr val="00589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1" lang="zh-CN" altLang="en-US" dirty="0">
              <a:solidFill>
                <a:srgbClr val="00589A"/>
              </a:solidFill>
            </a:endParaRPr>
          </a:p>
        </p:txBody>
      </p:sp>
      <p:sp>
        <p:nvSpPr>
          <p:cNvPr id="4" name="文本框 94"/>
          <p:cNvSpPr txBox="1">
            <a:spLocks noChangeArrowheads="1"/>
          </p:cNvSpPr>
          <p:nvPr/>
        </p:nvSpPr>
        <p:spPr bwMode="auto">
          <a:xfrm>
            <a:off x="245870" y="65515"/>
            <a:ext cx="5053997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3.5 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视图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4"/>
          <p:cNvSpPr txBox="1">
            <a:spLocks noChangeArrowheads="1"/>
          </p:cNvSpPr>
          <p:nvPr/>
        </p:nvSpPr>
        <p:spPr bwMode="auto">
          <a:xfrm>
            <a:off x="4737459" y="75566"/>
            <a:ext cx="7908779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3.5.1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视图的定义和删除</a:t>
            </a:r>
          </a:p>
        </p:txBody>
      </p:sp>
      <p:cxnSp>
        <p:nvCxnSpPr>
          <p:cNvPr id="11" name="直接连接符 10"/>
          <p:cNvCxnSpPr/>
          <p:nvPr/>
        </p:nvCxnSpPr>
        <p:spPr>
          <a:xfrm rot="5400000">
            <a:off x="4077830" y="362976"/>
            <a:ext cx="351464" cy="260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400050" y="1143000"/>
            <a:ext cx="790575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Clr>
                <a:schemeClr val="hlink"/>
              </a:buClr>
            </a:pPr>
            <a:r>
              <a:rPr lang="zh-CN" altLang="en-US" b="1" smtClean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组成视图的属性列名：</a:t>
            </a: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158750" y="1981200"/>
            <a:ext cx="9890414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hlink"/>
              </a:buClr>
            </a:pPr>
            <a:r>
              <a:rPr kumimoji="1" lang="en-US" altLang="zh-CN" sz="3200" b="1" dirty="0">
                <a:solidFill>
                  <a:srgbClr val="000066"/>
                </a:solidFill>
                <a:latin typeface="楷体_GB2312" pitchFamily="49" charset="-122"/>
              </a:rPr>
              <a:t> </a:t>
            </a:r>
            <a:r>
              <a:rPr kumimoji="1" lang="zh-CN" altLang="en-US" sz="3200" b="1" dirty="0">
                <a:solidFill>
                  <a:srgbClr val="CC3300"/>
                </a:solidFill>
                <a:latin typeface="楷体_GB2312" pitchFamily="49" charset="-122"/>
              </a:rPr>
              <a:t>全部省略：</a:t>
            </a:r>
            <a:r>
              <a:rPr kumimoji="1" lang="zh-CN" altLang="en-US" sz="2800" b="1" dirty="0">
                <a:solidFill>
                  <a:srgbClr val="000066"/>
                </a:solidFill>
                <a:latin typeface="楷体_GB2312" pitchFamily="49" charset="-122"/>
              </a:rPr>
              <a:t>由子查询中</a:t>
            </a:r>
            <a:r>
              <a:rPr kumimoji="1" lang="en-US" altLang="zh-CN" sz="2800" b="1" dirty="0">
                <a:solidFill>
                  <a:srgbClr val="000066"/>
                </a:solidFill>
                <a:latin typeface="楷体_GB2312" pitchFamily="49" charset="-122"/>
              </a:rPr>
              <a:t>SELECT</a:t>
            </a:r>
            <a:r>
              <a:rPr kumimoji="1" lang="zh-CN" altLang="en-US" sz="2800" b="1" dirty="0">
                <a:solidFill>
                  <a:srgbClr val="000066"/>
                </a:solidFill>
                <a:latin typeface="楷体_GB2312" pitchFamily="49" charset="-122"/>
              </a:rPr>
              <a:t>目标列中的各个字段组成。</a:t>
            </a: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395288" y="3429000"/>
            <a:ext cx="8526462" cy="218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zh-CN" altLang="en-US" sz="3200" b="1">
                <a:solidFill>
                  <a:srgbClr val="CC3300"/>
                </a:solidFill>
                <a:latin typeface="楷体_GB2312" pitchFamily="49" charset="-122"/>
              </a:rPr>
              <a:t>全部指定：</a:t>
            </a:r>
            <a:r>
              <a:rPr kumimoji="1" lang="zh-CN" altLang="en-US" sz="2800" b="1">
                <a:solidFill>
                  <a:srgbClr val="000066"/>
                </a:solidFill>
                <a:latin typeface="楷体_GB2312" pitchFamily="49" charset="-122"/>
              </a:rPr>
              <a:t>以下情况必须明确指定视图的所有列名</a:t>
            </a:r>
            <a:r>
              <a:rPr kumimoji="1" lang="en-US" altLang="zh-CN" sz="2800" b="1">
                <a:solidFill>
                  <a:srgbClr val="000066"/>
                </a:solidFill>
                <a:latin typeface="楷体_GB2312" pitchFamily="49" charset="-122"/>
              </a:rPr>
              <a:t>:</a:t>
            </a:r>
          </a:p>
          <a:p>
            <a:pPr eaLnBrk="1" hangingPunct="1">
              <a:lnSpc>
                <a:spcPct val="130000"/>
              </a:lnSpc>
            </a:pPr>
            <a:r>
              <a:rPr kumimoji="1" lang="en-US" altLang="zh-CN" sz="2800" b="1">
                <a:solidFill>
                  <a:srgbClr val="000066"/>
                </a:solidFill>
                <a:latin typeface="楷体_GB2312" pitchFamily="49" charset="-122"/>
              </a:rPr>
              <a:t>   </a:t>
            </a:r>
            <a:r>
              <a:rPr kumimoji="1" lang="en-US" altLang="zh-CN" sz="2600" b="1">
                <a:solidFill>
                  <a:srgbClr val="000066"/>
                </a:solidFill>
                <a:latin typeface="楷体_GB2312" pitchFamily="49" charset="-122"/>
              </a:rPr>
              <a:t>(1) </a:t>
            </a:r>
            <a:r>
              <a:rPr kumimoji="1" lang="zh-CN" altLang="en-US" sz="2600" b="1">
                <a:solidFill>
                  <a:srgbClr val="000066"/>
                </a:solidFill>
                <a:latin typeface="楷体_GB2312" pitchFamily="49" charset="-122"/>
              </a:rPr>
              <a:t>某个目标列是集函数或列表达式；</a:t>
            </a:r>
          </a:p>
          <a:p>
            <a:pPr eaLnBrk="1" hangingPunct="1">
              <a:lnSpc>
                <a:spcPct val="130000"/>
              </a:lnSpc>
            </a:pPr>
            <a:r>
              <a:rPr kumimoji="1" lang="zh-CN" altLang="en-US" sz="2600" b="1">
                <a:solidFill>
                  <a:srgbClr val="000066"/>
                </a:solidFill>
                <a:latin typeface="楷体_GB2312" pitchFamily="49" charset="-122"/>
              </a:rPr>
              <a:t>   </a:t>
            </a:r>
            <a:r>
              <a:rPr kumimoji="1" lang="en-US" altLang="zh-CN" sz="2600" b="1">
                <a:solidFill>
                  <a:srgbClr val="000066"/>
                </a:solidFill>
                <a:latin typeface="楷体_GB2312" pitchFamily="49" charset="-122"/>
              </a:rPr>
              <a:t>(2) </a:t>
            </a:r>
            <a:r>
              <a:rPr kumimoji="1" lang="zh-CN" altLang="en-US" sz="2600" b="1">
                <a:solidFill>
                  <a:srgbClr val="000066"/>
                </a:solidFill>
                <a:latin typeface="楷体_GB2312" pitchFamily="49" charset="-122"/>
              </a:rPr>
              <a:t>多表连接时选出了几个同名列作为视图的属性名；</a:t>
            </a:r>
          </a:p>
          <a:p>
            <a:pPr eaLnBrk="1" hangingPunct="1">
              <a:lnSpc>
                <a:spcPct val="130000"/>
              </a:lnSpc>
            </a:pPr>
            <a:r>
              <a:rPr kumimoji="1" lang="zh-CN" altLang="en-US" sz="2600" b="1">
                <a:solidFill>
                  <a:srgbClr val="000066"/>
                </a:solidFill>
                <a:latin typeface="楷体_GB2312" pitchFamily="49" charset="-122"/>
              </a:rPr>
              <a:t>   </a:t>
            </a:r>
            <a:r>
              <a:rPr kumimoji="1" lang="en-US" altLang="zh-CN" sz="2600" b="1">
                <a:solidFill>
                  <a:srgbClr val="000066"/>
                </a:solidFill>
                <a:latin typeface="楷体_GB2312" pitchFamily="49" charset="-122"/>
              </a:rPr>
              <a:t>(3) </a:t>
            </a:r>
            <a:r>
              <a:rPr kumimoji="1" lang="zh-CN" altLang="en-US" sz="2600" b="1">
                <a:solidFill>
                  <a:srgbClr val="000066"/>
                </a:solidFill>
                <a:latin typeface="楷体_GB2312" pitchFamily="49" charset="-122"/>
              </a:rPr>
              <a:t>需要在视图中为某个列启用新的更合适的名字。</a:t>
            </a:r>
          </a:p>
        </p:txBody>
      </p:sp>
    </p:spTree>
    <p:extLst>
      <p:ext uri="{BB962C8B-B14F-4D97-AF65-F5344CB8AC3E}">
        <p14:creationId xmlns:p14="http://schemas.microsoft.com/office/powerpoint/2010/main" val="424097296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utoUpdateAnimBg="0"/>
      <p:bldP spid="14" grpId="0" autoUpdateAnimBg="0"/>
    </p:bld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0" y="-15479"/>
            <a:ext cx="12192000" cy="678867"/>
          </a:xfrm>
          <a:prstGeom prst="rect">
            <a:avLst/>
          </a:prstGeom>
          <a:solidFill>
            <a:srgbClr val="00589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1" lang="zh-CN" altLang="en-US" dirty="0">
              <a:solidFill>
                <a:srgbClr val="00589A"/>
              </a:solidFill>
            </a:endParaRPr>
          </a:p>
        </p:txBody>
      </p:sp>
      <p:sp>
        <p:nvSpPr>
          <p:cNvPr id="4" name="文本框 94"/>
          <p:cNvSpPr txBox="1">
            <a:spLocks noChangeArrowheads="1"/>
          </p:cNvSpPr>
          <p:nvPr/>
        </p:nvSpPr>
        <p:spPr bwMode="auto">
          <a:xfrm>
            <a:off x="245870" y="65515"/>
            <a:ext cx="5053997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3.5 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视图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4"/>
          <p:cNvSpPr txBox="1">
            <a:spLocks noChangeArrowheads="1"/>
          </p:cNvSpPr>
          <p:nvPr/>
        </p:nvSpPr>
        <p:spPr bwMode="auto">
          <a:xfrm>
            <a:off x="4737459" y="75566"/>
            <a:ext cx="7908779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3.5.1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视图的定义和删除</a:t>
            </a:r>
          </a:p>
        </p:txBody>
      </p:sp>
      <p:cxnSp>
        <p:nvCxnSpPr>
          <p:cNvPr id="11" name="直接连接符 10"/>
          <p:cNvCxnSpPr/>
          <p:nvPr/>
        </p:nvCxnSpPr>
        <p:spPr>
          <a:xfrm rot="5400000">
            <a:off x="4077830" y="362976"/>
            <a:ext cx="351464" cy="260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323850" y="2636838"/>
            <a:ext cx="88201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</a:pPr>
            <a:r>
              <a:rPr lang="en-US" altLang="zh-CN" sz="2800" b="1">
                <a:solidFill>
                  <a:srgbClr val="0000FF"/>
                </a:solidFill>
              </a:rPr>
              <a:t>【</a:t>
            </a:r>
            <a:r>
              <a:rPr lang="zh-CN" altLang="en-US" sz="2800" b="1">
                <a:solidFill>
                  <a:srgbClr val="0000FF"/>
                </a:solidFill>
              </a:rPr>
              <a:t>例</a:t>
            </a:r>
            <a:r>
              <a:rPr lang="en-US" altLang="zh-CN" sz="2800" b="1">
                <a:solidFill>
                  <a:srgbClr val="0000FF"/>
                </a:solidFill>
              </a:rPr>
              <a:t>3.67】</a:t>
            </a:r>
            <a:r>
              <a:rPr lang="zh-CN" altLang="en-US" sz="2800" b="1">
                <a:solidFill>
                  <a:srgbClr val="0000FF"/>
                </a:solidFill>
              </a:rPr>
              <a:t>建立供电局</a:t>
            </a:r>
            <a:r>
              <a:rPr lang="en-US" altLang="zh-CN" sz="2800" b="1">
                <a:solidFill>
                  <a:srgbClr val="0000FF"/>
                </a:solidFill>
              </a:rPr>
              <a:t>1#</a:t>
            </a:r>
            <a:r>
              <a:rPr lang="zh-CN" altLang="en-US" sz="2800" b="1">
                <a:solidFill>
                  <a:srgbClr val="0000FF"/>
                </a:solidFill>
              </a:rPr>
              <a:t>仓库所存放物资的视图。</a:t>
            </a:r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395288" y="3429000"/>
            <a:ext cx="85344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FF3300"/>
                </a:solidFill>
              </a:rPr>
              <a:t>CREATE VIEW s1_stock</a:t>
            </a:r>
          </a:p>
          <a:p>
            <a:pPr eaLnBrk="1" hangingPunct="1"/>
            <a:r>
              <a:rPr lang="en-US" altLang="zh-CN" sz="2800" b="1">
                <a:solidFill>
                  <a:srgbClr val="FF3300"/>
                </a:solidFill>
              </a:rPr>
              <a:t>AS</a:t>
            </a:r>
          </a:p>
          <a:p>
            <a:pPr eaLnBrk="1" hangingPunct="1"/>
            <a:r>
              <a:rPr lang="en-US" altLang="zh-CN" sz="2800" b="1">
                <a:solidFill>
                  <a:srgbClr val="FF3300"/>
                </a:solidFill>
              </a:rPr>
              <a:t> SELECT mat_num,mat_name,speci,amount,unit</a:t>
            </a:r>
          </a:p>
          <a:p>
            <a:pPr eaLnBrk="1" hangingPunct="1"/>
            <a:r>
              <a:rPr lang="en-US" altLang="zh-CN" sz="2800" b="1">
                <a:solidFill>
                  <a:srgbClr val="FF3300"/>
                </a:solidFill>
              </a:rPr>
              <a:t> FROM stock</a:t>
            </a:r>
          </a:p>
          <a:p>
            <a:pPr eaLnBrk="1" hangingPunct="1"/>
            <a:r>
              <a:rPr lang="en-US" altLang="zh-CN" sz="2800" b="1">
                <a:solidFill>
                  <a:srgbClr val="FF3300"/>
                </a:solidFill>
              </a:rPr>
              <a:t> WHERE warehouse ='</a:t>
            </a:r>
            <a:r>
              <a:rPr lang="zh-CN" altLang="en-US" sz="2800" b="1">
                <a:solidFill>
                  <a:srgbClr val="FF3300"/>
                </a:solidFill>
              </a:rPr>
              <a:t>供电局</a:t>
            </a:r>
            <a:r>
              <a:rPr lang="en-US" altLang="zh-CN" sz="2800" b="1">
                <a:solidFill>
                  <a:srgbClr val="FF3300"/>
                </a:solidFill>
              </a:rPr>
              <a:t>1#</a:t>
            </a:r>
            <a:r>
              <a:rPr lang="zh-CN" altLang="en-US" sz="2800" b="1">
                <a:solidFill>
                  <a:srgbClr val="FF3300"/>
                </a:solidFill>
              </a:rPr>
              <a:t>仓库</a:t>
            </a:r>
            <a:r>
              <a:rPr lang="en-US" altLang="zh-CN" sz="2800" b="1">
                <a:solidFill>
                  <a:srgbClr val="FF3300"/>
                </a:solidFill>
              </a:rPr>
              <a:t>';</a:t>
            </a:r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-1" y="1600200"/>
            <a:ext cx="11000509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9144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lvl="1" eaLnBrk="1" hangingPunct="1">
              <a:spcBef>
                <a:spcPct val="5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None/>
            </a:pPr>
            <a:r>
              <a:rPr kumimoji="1" lang="zh-CN" altLang="en-US" sz="2800" b="1" dirty="0">
                <a:solidFill>
                  <a:srgbClr val="CC3300"/>
                </a:solidFill>
                <a:latin typeface="楷体_GB2312" pitchFamily="49" charset="-122"/>
              </a:rPr>
              <a:t>行列子集视图：</a:t>
            </a:r>
            <a:r>
              <a:rPr kumimoji="1" lang="zh-CN" altLang="en-US" sz="2800" b="1" dirty="0">
                <a:solidFill>
                  <a:srgbClr val="000066"/>
                </a:solidFill>
                <a:latin typeface="楷体_GB2312" pitchFamily="49" charset="-122"/>
              </a:rPr>
              <a:t> </a:t>
            </a:r>
            <a:r>
              <a:rPr kumimoji="1" lang="zh-CN" altLang="en-US" sz="2800" b="1" dirty="0">
                <a:solidFill>
                  <a:schemeClr val="tx2"/>
                </a:solidFill>
                <a:latin typeface="楷体_GB2312" pitchFamily="49" charset="-122"/>
              </a:rPr>
              <a:t>从单个基本表导出的，只是去掉了基本表的某些行和某些列，但保留了码的视图。</a:t>
            </a:r>
          </a:p>
        </p:txBody>
      </p:sp>
      <p:sp>
        <p:nvSpPr>
          <p:cNvPr id="17" name="Rectangle 6"/>
          <p:cNvSpPr txBox="1">
            <a:spLocks noChangeArrowheads="1"/>
          </p:cNvSpPr>
          <p:nvPr/>
        </p:nvSpPr>
        <p:spPr bwMode="auto">
          <a:xfrm>
            <a:off x="381000" y="990600"/>
            <a:ext cx="77724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solidFill>
                  <a:srgbClr val="669900"/>
                </a:solidFill>
                <a:latin typeface="楷体_GB2312" pitchFamily="49" charset="-122"/>
                <a:ea typeface="楷体_GB2312" pitchFamily="49" charset="-122"/>
              </a:rPr>
              <a:t>建立在单个基本表上的视图</a:t>
            </a:r>
            <a:endParaRPr lang="zh-CN" altLang="en-US" b="1" dirty="0" smtClean="0">
              <a:solidFill>
                <a:srgbClr val="669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025378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utoUpdateAnimBg="0"/>
      <p:bldP spid="15" grpId="0" autoUpdateAnimBg="0"/>
    </p:bld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0" y="-15479"/>
            <a:ext cx="12192000" cy="678867"/>
          </a:xfrm>
          <a:prstGeom prst="rect">
            <a:avLst/>
          </a:prstGeom>
          <a:solidFill>
            <a:srgbClr val="00589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1" lang="zh-CN" altLang="en-US" dirty="0">
              <a:solidFill>
                <a:srgbClr val="00589A"/>
              </a:solidFill>
            </a:endParaRPr>
          </a:p>
        </p:txBody>
      </p:sp>
      <p:sp>
        <p:nvSpPr>
          <p:cNvPr id="4" name="文本框 94"/>
          <p:cNvSpPr txBox="1">
            <a:spLocks noChangeArrowheads="1"/>
          </p:cNvSpPr>
          <p:nvPr/>
        </p:nvSpPr>
        <p:spPr bwMode="auto">
          <a:xfrm>
            <a:off x="245870" y="65515"/>
            <a:ext cx="5053997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3.5 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视图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4"/>
          <p:cNvSpPr txBox="1">
            <a:spLocks noChangeArrowheads="1"/>
          </p:cNvSpPr>
          <p:nvPr/>
        </p:nvSpPr>
        <p:spPr bwMode="auto">
          <a:xfrm>
            <a:off x="4737459" y="75566"/>
            <a:ext cx="7908779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3.5.1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视图的定义和删除</a:t>
            </a:r>
          </a:p>
        </p:txBody>
      </p:sp>
      <p:cxnSp>
        <p:nvCxnSpPr>
          <p:cNvPr id="11" name="直接连接符 10"/>
          <p:cNvCxnSpPr/>
          <p:nvPr/>
        </p:nvCxnSpPr>
        <p:spPr>
          <a:xfrm rot="5400000">
            <a:off x="4077830" y="362976"/>
            <a:ext cx="351464" cy="260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457200" y="1143000"/>
            <a:ext cx="11014364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</a:pPr>
            <a:r>
              <a:rPr kumimoji="1" lang="zh-CN" altLang="en-US" sz="2800" b="1" dirty="0">
                <a:solidFill>
                  <a:srgbClr val="000066"/>
                </a:solidFill>
                <a:latin typeface="楷体_GB2312" pitchFamily="49" charset="-122"/>
              </a:rPr>
              <a:t>注：</a:t>
            </a:r>
            <a:r>
              <a:rPr kumimoji="1" lang="en-US" altLang="zh-CN" sz="2800" b="1" dirty="0">
                <a:solidFill>
                  <a:srgbClr val="000066"/>
                </a:solidFill>
                <a:latin typeface="楷体_GB2312" pitchFamily="49" charset="-122"/>
              </a:rPr>
              <a:t>DBMS</a:t>
            </a:r>
            <a:r>
              <a:rPr kumimoji="1" lang="zh-CN" altLang="en-US" sz="2800" b="1" dirty="0">
                <a:solidFill>
                  <a:srgbClr val="000066"/>
                </a:solidFill>
                <a:latin typeface="楷体_GB2312" pitchFamily="49" charset="-122"/>
              </a:rPr>
              <a:t>执行</a:t>
            </a:r>
            <a:r>
              <a:rPr kumimoji="1" lang="en-US" altLang="zh-CN" sz="2800" b="1" dirty="0">
                <a:solidFill>
                  <a:srgbClr val="000066"/>
                </a:solidFill>
                <a:latin typeface="楷体_GB2312" pitchFamily="49" charset="-122"/>
              </a:rPr>
              <a:t>CREATE VIEW</a:t>
            </a:r>
            <a:r>
              <a:rPr kumimoji="1" lang="zh-CN" altLang="en-US" sz="2800" b="1" dirty="0">
                <a:solidFill>
                  <a:srgbClr val="000066"/>
                </a:solidFill>
                <a:latin typeface="楷体_GB2312" pitchFamily="49" charset="-122"/>
              </a:rPr>
              <a:t>语句时只是把视图的定义存入数据字典，并不执行其中的</a:t>
            </a:r>
            <a:r>
              <a:rPr kumimoji="1" lang="en-US" altLang="zh-CN" sz="2800" b="1" dirty="0">
                <a:solidFill>
                  <a:srgbClr val="000066"/>
                </a:solidFill>
                <a:latin typeface="楷体_GB2312" pitchFamily="49" charset="-122"/>
              </a:rPr>
              <a:t>SELECT</a:t>
            </a:r>
            <a:r>
              <a:rPr kumimoji="1" lang="zh-CN" altLang="en-US" sz="2800" b="1" dirty="0">
                <a:solidFill>
                  <a:srgbClr val="000066"/>
                </a:solidFill>
                <a:latin typeface="楷体_GB2312" pitchFamily="49" charset="-122"/>
              </a:rPr>
              <a:t>语句。只是在对视图进行查询时，才按视图的定义从基本表中将数据查出。</a:t>
            </a:r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1476375" y="3187700"/>
            <a:ext cx="38719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rgbClr val="FF0000"/>
                </a:solidFill>
              </a:rPr>
              <a:t>SELECT * FROM s1_stock</a:t>
            </a:r>
            <a:endParaRPr lang="zh-CN" altLang="zh-CN" sz="2400">
              <a:solidFill>
                <a:srgbClr val="FF0000"/>
              </a:solidFill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indent="2762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1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endParaRPr lang="zh-CN" altLang="en-US" sz="110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4292600"/>
            <a:ext cx="5214938" cy="129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009506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0" y="-15479"/>
            <a:ext cx="12192000" cy="678867"/>
          </a:xfrm>
          <a:prstGeom prst="rect">
            <a:avLst/>
          </a:prstGeom>
          <a:solidFill>
            <a:srgbClr val="00589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1" lang="zh-CN" altLang="en-US" dirty="0">
              <a:solidFill>
                <a:srgbClr val="00589A"/>
              </a:solidFill>
            </a:endParaRPr>
          </a:p>
        </p:txBody>
      </p:sp>
      <p:sp>
        <p:nvSpPr>
          <p:cNvPr id="4" name="文本框 94"/>
          <p:cNvSpPr txBox="1">
            <a:spLocks noChangeArrowheads="1"/>
          </p:cNvSpPr>
          <p:nvPr/>
        </p:nvSpPr>
        <p:spPr bwMode="auto">
          <a:xfrm>
            <a:off x="245870" y="65515"/>
            <a:ext cx="5053997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3.5 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视图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4"/>
          <p:cNvSpPr txBox="1">
            <a:spLocks noChangeArrowheads="1"/>
          </p:cNvSpPr>
          <p:nvPr/>
        </p:nvSpPr>
        <p:spPr bwMode="auto">
          <a:xfrm>
            <a:off x="4737459" y="75566"/>
            <a:ext cx="7908779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3.5.1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视图的定义和删除</a:t>
            </a:r>
          </a:p>
        </p:txBody>
      </p:sp>
      <p:cxnSp>
        <p:nvCxnSpPr>
          <p:cNvPr id="11" name="直接连接符 10"/>
          <p:cNvCxnSpPr/>
          <p:nvPr/>
        </p:nvCxnSpPr>
        <p:spPr>
          <a:xfrm rot="5400000">
            <a:off x="4077830" y="362976"/>
            <a:ext cx="351464" cy="260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1042988"/>
            <a:ext cx="11286836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</a:pPr>
            <a:r>
              <a:rPr lang="en-US" altLang="zh-CN" sz="2800" b="1" dirty="0">
                <a:solidFill>
                  <a:srgbClr val="0000FF"/>
                </a:solidFill>
              </a:rPr>
              <a:t>【</a:t>
            </a:r>
            <a:r>
              <a:rPr lang="zh-CN" altLang="en-US" sz="2800" b="1" dirty="0">
                <a:solidFill>
                  <a:srgbClr val="0000FF"/>
                </a:solidFill>
              </a:rPr>
              <a:t>例</a:t>
            </a:r>
            <a:r>
              <a:rPr lang="en-US" altLang="zh-CN" sz="2800" b="1" dirty="0">
                <a:solidFill>
                  <a:srgbClr val="0000FF"/>
                </a:solidFill>
              </a:rPr>
              <a:t>3.68】</a:t>
            </a:r>
            <a:r>
              <a:rPr lang="zh-CN" altLang="en-US" sz="2800" b="1" dirty="0"/>
              <a:t>建立供电局</a:t>
            </a:r>
            <a:r>
              <a:rPr lang="en-US" altLang="zh-CN" sz="2800" b="1" dirty="0"/>
              <a:t>1#</a:t>
            </a:r>
            <a:r>
              <a:rPr lang="zh-CN" altLang="en-US" sz="2800" b="1" dirty="0"/>
              <a:t>仓库所存放物资的视图，并要求进行修改和插入操作时仍需保证该视图只有供电局</a:t>
            </a:r>
            <a:r>
              <a:rPr lang="en-US" altLang="zh-CN" sz="2800" b="1" dirty="0"/>
              <a:t>1#</a:t>
            </a:r>
            <a:r>
              <a:rPr lang="zh-CN" altLang="en-US" sz="2800" b="1" dirty="0"/>
              <a:t>仓库所存放的物资。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829397" y="2060575"/>
            <a:ext cx="8424862" cy="324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2800" b="1" dirty="0">
                <a:solidFill>
                  <a:srgbClr val="FF3300"/>
                </a:solidFill>
              </a:rPr>
              <a:t>CREATE VIEW </a:t>
            </a:r>
            <a:r>
              <a:rPr lang="en-US" altLang="zh-CN" sz="2800" b="1" dirty="0" err="1">
                <a:solidFill>
                  <a:srgbClr val="FF3300"/>
                </a:solidFill>
              </a:rPr>
              <a:t>s2_stock</a:t>
            </a:r>
            <a:endParaRPr lang="en-US" altLang="zh-CN" sz="2800" b="1" dirty="0">
              <a:solidFill>
                <a:srgbClr val="FF3300"/>
              </a:solidFill>
            </a:endParaRPr>
          </a:p>
          <a:p>
            <a:pPr eaLnBrk="1" hangingPunct="1"/>
            <a:r>
              <a:rPr lang="en-US" altLang="zh-CN" sz="2800" b="1" dirty="0">
                <a:solidFill>
                  <a:srgbClr val="FF3300"/>
                </a:solidFill>
              </a:rPr>
              <a:t>AS</a:t>
            </a:r>
          </a:p>
          <a:p>
            <a:pPr eaLnBrk="1" hangingPunct="1"/>
            <a:r>
              <a:rPr lang="en-US" altLang="zh-CN" sz="2800" b="1" dirty="0">
                <a:solidFill>
                  <a:srgbClr val="FF3300"/>
                </a:solidFill>
              </a:rPr>
              <a:t> SELECT </a:t>
            </a:r>
            <a:r>
              <a:rPr lang="en-US" altLang="zh-CN" sz="2800" b="1" dirty="0" err="1">
                <a:solidFill>
                  <a:srgbClr val="FF3300"/>
                </a:solidFill>
              </a:rPr>
              <a:t>mat_num,mat_name,speci,amount,unit</a:t>
            </a:r>
            <a:endParaRPr lang="en-US" altLang="zh-CN" sz="2800" b="1" dirty="0">
              <a:solidFill>
                <a:srgbClr val="FF3300"/>
              </a:solidFill>
            </a:endParaRPr>
          </a:p>
          <a:p>
            <a:pPr eaLnBrk="1" hangingPunct="1"/>
            <a:r>
              <a:rPr lang="en-US" altLang="zh-CN" sz="2800" b="1" dirty="0">
                <a:solidFill>
                  <a:srgbClr val="FF3300"/>
                </a:solidFill>
              </a:rPr>
              <a:t> FROM stock</a:t>
            </a:r>
          </a:p>
          <a:p>
            <a:pPr eaLnBrk="1" hangingPunct="1"/>
            <a:r>
              <a:rPr lang="en-US" altLang="zh-CN" sz="2800" b="1" dirty="0">
                <a:solidFill>
                  <a:srgbClr val="FF3300"/>
                </a:solidFill>
              </a:rPr>
              <a:t> WHERE warehouse ='</a:t>
            </a:r>
            <a:r>
              <a:rPr lang="zh-CN" altLang="en-US" sz="2800" b="1" dirty="0">
                <a:solidFill>
                  <a:srgbClr val="FF3300"/>
                </a:solidFill>
              </a:rPr>
              <a:t>供电局</a:t>
            </a:r>
            <a:r>
              <a:rPr lang="en-US" altLang="zh-CN" sz="2800" b="1" dirty="0">
                <a:solidFill>
                  <a:srgbClr val="FF3300"/>
                </a:solidFill>
              </a:rPr>
              <a:t>1#</a:t>
            </a:r>
            <a:r>
              <a:rPr lang="zh-CN" altLang="en-US" sz="2800" b="1" dirty="0">
                <a:solidFill>
                  <a:srgbClr val="FF3300"/>
                </a:solidFill>
              </a:rPr>
              <a:t>仓库‘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zh-CN" altLang="en-US" sz="2800" b="1" dirty="0">
                <a:solidFill>
                  <a:srgbClr val="FF0000"/>
                </a:solidFill>
              </a:rPr>
              <a:t> </a:t>
            </a:r>
            <a:r>
              <a:rPr lang="en-US" altLang="zh-CN" sz="2800" b="1" dirty="0">
                <a:solidFill>
                  <a:srgbClr val="FF0000"/>
                </a:solidFill>
              </a:rPr>
              <a:t>WITH CHECK OPTION</a:t>
            </a:r>
            <a:r>
              <a:rPr lang="en-US" altLang="zh-CN" sz="2800" b="1" dirty="0"/>
              <a:t>;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371474" y="5300663"/>
            <a:ext cx="11220161" cy="138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FFFF66"/>
              </a:buClr>
            </a:pPr>
            <a:r>
              <a:rPr lang="zh-CN" altLang="en-US" sz="2400" b="1" dirty="0">
                <a:solidFill>
                  <a:srgbClr val="CC3300"/>
                </a:solidFill>
                <a:latin typeface="楷体_GB2312" pitchFamily="49" charset="-122"/>
              </a:rPr>
              <a:t>注意：</a:t>
            </a:r>
            <a:r>
              <a:rPr lang="en-US" altLang="zh-CN" sz="2400" b="1" dirty="0">
                <a:solidFill>
                  <a:srgbClr val="CC3300"/>
                </a:solidFill>
                <a:latin typeface="楷体_GB2312" pitchFamily="49" charset="-122"/>
              </a:rPr>
              <a:t>WITH CHECK OPTION  </a:t>
            </a:r>
            <a:r>
              <a:rPr lang="zh-CN" altLang="en-US" sz="2400" b="1" dirty="0">
                <a:solidFill>
                  <a:srgbClr val="000066"/>
                </a:solidFill>
                <a:latin typeface="楷体_GB2312" pitchFamily="49" charset="-122"/>
              </a:rPr>
              <a:t>表示通过视图进行增、删、改操作时，不得破坏视图定义中的谓词条件（即子查询中的条件表达式）。</a:t>
            </a:r>
          </a:p>
        </p:txBody>
      </p:sp>
    </p:spTree>
    <p:extLst>
      <p:ext uri="{BB962C8B-B14F-4D97-AF65-F5344CB8AC3E}">
        <p14:creationId xmlns:p14="http://schemas.microsoft.com/office/powerpoint/2010/main" val="119673871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7" grpId="0" autoUpdateAnimBg="0"/>
      <p:bldP spid="8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0" y="-15479"/>
            <a:ext cx="12192000" cy="678867"/>
          </a:xfrm>
          <a:prstGeom prst="rect">
            <a:avLst/>
          </a:prstGeom>
          <a:solidFill>
            <a:srgbClr val="00589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1" lang="zh-CN" altLang="en-US" dirty="0">
              <a:solidFill>
                <a:srgbClr val="00589A"/>
              </a:solidFill>
            </a:endParaRPr>
          </a:p>
        </p:txBody>
      </p:sp>
      <p:sp>
        <p:nvSpPr>
          <p:cNvPr id="4" name="文本框 94"/>
          <p:cNvSpPr txBox="1">
            <a:spLocks noChangeArrowheads="1"/>
          </p:cNvSpPr>
          <p:nvPr/>
        </p:nvSpPr>
        <p:spPr bwMode="auto">
          <a:xfrm>
            <a:off x="245870" y="65515"/>
            <a:ext cx="5053997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数据定义语句</a:t>
            </a:r>
          </a:p>
        </p:txBody>
      </p:sp>
      <p:sp>
        <p:nvSpPr>
          <p:cNvPr id="12" name="文本框 94"/>
          <p:cNvSpPr txBox="1">
            <a:spLocks noChangeArrowheads="1"/>
          </p:cNvSpPr>
          <p:nvPr/>
        </p:nvSpPr>
        <p:spPr bwMode="auto">
          <a:xfrm>
            <a:off x="4737459" y="75566"/>
            <a:ext cx="7908779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3.2.1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基本表的定义</a:t>
            </a:r>
          </a:p>
        </p:txBody>
      </p:sp>
      <p:cxnSp>
        <p:nvCxnSpPr>
          <p:cNvPr id="13" name="直接连接符 12"/>
          <p:cNvCxnSpPr/>
          <p:nvPr/>
        </p:nvCxnSpPr>
        <p:spPr>
          <a:xfrm rot="5400000">
            <a:off x="4077830" y="362976"/>
            <a:ext cx="351464" cy="260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462248" y="916566"/>
            <a:ext cx="11535788" cy="5246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b="1" smtClean="0">
                <a:latin typeface="楷体_GB2312" pitchFamily="49" charset="-122"/>
                <a:ea typeface="楷体_GB2312" pitchFamily="49" charset="-122"/>
              </a:rPr>
              <a:t>(2)</a:t>
            </a:r>
            <a:r>
              <a:rPr lang="zh-CN" altLang="en-US" b="1" smtClean="0">
                <a:latin typeface="楷体_GB2312" pitchFamily="49" charset="-122"/>
                <a:ea typeface="楷体_GB2312" pitchFamily="49" charset="-122"/>
              </a:rPr>
              <a:t>配电物资库存记录表：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b="1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stock</a:t>
            </a:r>
            <a:r>
              <a:rPr lang="zh-CN" altLang="en-US" b="1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b="1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mat_num, mat_name, speci, warehouse, amount, unit, total</a:t>
            </a:r>
            <a:r>
              <a:rPr lang="zh-CN" altLang="en-US" b="1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b="1" smtClean="0">
                <a:latin typeface="楷体_GB2312" pitchFamily="49" charset="-122"/>
                <a:ea typeface="楷体_GB2312" pitchFamily="49" charset="-122"/>
              </a:rPr>
              <a:t>  其中</a:t>
            </a:r>
            <a:r>
              <a:rPr lang="en-US" altLang="zh-CN" b="1" smtClean="0">
                <a:latin typeface="楷体_GB2312" pitchFamily="49" charset="-122"/>
                <a:ea typeface="楷体_GB2312" pitchFamily="49" charset="-122"/>
              </a:rPr>
              <a:t>mat_num</a:t>
            </a:r>
            <a:r>
              <a:rPr lang="zh-CN" altLang="en-US" b="1" smtClean="0">
                <a:latin typeface="楷体_GB2312" pitchFamily="49" charset="-122"/>
                <a:ea typeface="楷体_GB2312" pitchFamily="49" charset="-122"/>
              </a:rPr>
              <a:t>为主码。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b="1" smtClean="0">
                <a:latin typeface="楷体_GB2312" pitchFamily="49" charset="-122"/>
                <a:ea typeface="楷体_GB2312" pitchFamily="49" charset="-122"/>
              </a:rPr>
              <a:t>各属性含义如下：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b="1" smtClean="0">
                <a:latin typeface="楷体_GB2312" pitchFamily="49" charset="-122"/>
                <a:ea typeface="楷体_GB2312" pitchFamily="49" charset="-122"/>
              </a:rPr>
              <a:t>     物资编号（</a:t>
            </a:r>
            <a:r>
              <a:rPr lang="en-US" altLang="zh-CN" b="1" smtClean="0">
                <a:latin typeface="楷体_GB2312" pitchFamily="49" charset="-122"/>
                <a:ea typeface="楷体_GB2312" pitchFamily="49" charset="-122"/>
              </a:rPr>
              <a:t>mat_num</a:t>
            </a:r>
            <a:r>
              <a:rPr lang="zh-CN" altLang="en-US" b="1" smtClean="0">
                <a:latin typeface="楷体_GB2312" pitchFamily="49" charset="-122"/>
                <a:ea typeface="楷体_GB2312" pitchFamily="49" charset="-122"/>
              </a:rPr>
              <a:t>）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b="1" smtClean="0">
                <a:latin typeface="楷体_GB2312" pitchFamily="49" charset="-122"/>
                <a:ea typeface="楷体_GB2312" pitchFamily="49" charset="-122"/>
              </a:rPr>
              <a:t>     物资名称（</a:t>
            </a:r>
            <a:r>
              <a:rPr lang="en-US" altLang="zh-CN" b="1" smtClean="0">
                <a:latin typeface="楷体_GB2312" pitchFamily="49" charset="-122"/>
                <a:ea typeface="楷体_GB2312" pitchFamily="49" charset="-122"/>
              </a:rPr>
              <a:t>mat_name</a:t>
            </a:r>
            <a:r>
              <a:rPr lang="zh-CN" altLang="en-US" b="1" smtClean="0">
                <a:latin typeface="楷体_GB2312" pitchFamily="49" charset="-122"/>
                <a:ea typeface="楷体_GB2312" pitchFamily="49" charset="-122"/>
              </a:rPr>
              <a:t>）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b="1" smtClean="0">
                <a:latin typeface="楷体_GB2312" pitchFamily="49" charset="-122"/>
                <a:ea typeface="楷体_GB2312" pitchFamily="49" charset="-122"/>
              </a:rPr>
              <a:t>     规格（</a:t>
            </a:r>
            <a:r>
              <a:rPr lang="en-US" altLang="zh-CN" b="1" smtClean="0">
                <a:latin typeface="楷体_GB2312" pitchFamily="49" charset="-122"/>
                <a:ea typeface="楷体_GB2312" pitchFamily="49" charset="-122"/>
              </a:rPr>
              <a:t>speci</a:t>
            </a:r>
            <a:r>
              <a:rPr lang="zh-CN" altLang="en-US" b="1" smtClean="0">
                <a:latin typeface="楷体_GB2312" pitchFamily="49" charset="-122"/>
                <a:ea typeface="楷体_GB2312" pitchFamily="49" charset="-122"/>
              </a:rPr>
              <a:t>）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b="1" smtClean="0">
                <a:latin typeface="楷体_GB2312" pitchFamily="49" charset="-122"/>
                <a:ea typeface="楷体_GB2312" pitchFamily="49" charset="-122"/>
              </a:rPr>
              <a:t>     仓库名称（</a:t>
            </a:r>
            <a:r>
              <a:rPr lang="en-US" altLang="zh-CN" b="1" smtClean="0">
                <a:latin typeface="楷体_GB2312" pitchFamily="49" charset="-122"/>
                <a:ea typeface="楷体_GB2312" pitchFamily="49" charset="-122"/>
              </a:rPr>
              <a:t>warehouse</a:t>
            </a:r>
            <a:r>
              <a:rPr lang="zh-CN" altLang="en-US" b="1" smtClean="0">
                <a:latin typeface="楷体_GB2312" pitchFamily="49" charset="-122"/>
                <a:ea typeface="楷体_GB2312" pitchFamily="49" charset="-122"/>
              </a:rPr>
              <a:t>）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b="1" smtClean="0">
                <a:latin typeface="楷体_GB2312" pitchFamily="49" charset="-122"/>
                <a:ea typeface="楷体_GB2312" pitchFamily="49" charset="-122"/>
              </a:rPr>
              <a:t>     数量（</a:t>
            </a:r>
            <a:r>
              <a:rPr lang="en-US" altLang="zh-CN" b="1" smtClean="0">
                <a:latin typeface="楷体_GB2312" pitchFamily="49" charset="-122"/>
                <a:ea typeface="楷体_GB2312" pitchFamily="49" charset="-122"/>
              </a:rPr>
              <a:t>amount</a:t>
            </a:r>
            <a:r>
              <a:rPr lang="zh-CN" altLang="en-US" b="1" smtClean="0">
                <a:latin typeface="楷体_GB2312" pitchFamily="49" charset="-122"/>
                <a:ea typeface="楷体_GB2312" pitchFamily="49" charset="-122"/>
              </a:rPr>
              <a:t>）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b="1" smtClean="0">
                <a:latin typeface="楷体_GB2312" pitchFamily="49" charset="-122"/>
                <a:ea typeface="楷体_GB2312" pitchFamily="49" charset="-122"/>
              </a:rPr>
              <a:t>     单价（</a:t>
            </a:r>
            <a:r>
              <a:rPr lang="en-US" altLang="zh-CN" b="1" smtClean="0">
                <a:latin typeface="楷体_GB2312" pitchFamily="49" charset="-122"/>
                <a:ea typeface="楷体_GB2312" pitchFamily="49" charset="-122"/>
              </a:rPr>
              <a:t>unit</a:t>
            </a:r>
            <a:r>
              <a:rPr lang="zh-CN" altLang="en-US" b="1" smtClean="0">
                <a:latin typeface="楷体_GB2312" pitchFamily="49" charset="-122"/>
                <a:ea typeface="楷体_GB2312" pitchFamily="49" charset="-122"/>
              </a:rPr>
              <a:t>）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b="1" smtClean="0">
                <a:latin typeface="楷体_GB2312" pitchFamily="49" charset="-122"/>
                <a:ea typeface="楷体_GB2312" pitchFamily="49" charset="-122"/>
              </a:rPr>
              <a:t>     总金额（</a:t>
            </a:r>
            <a:r>
              <a:rPr lang="en-US" altLang="zh-CN" b="1" smtClean="0">
                <a:latin typeface="楷体_GB2312" pitchFamily="49" charset="-122"/>
                <a:ea typeface="楷体_GB2312" pitchFamily="49" charset="-122"/>
              </a:rPr>
              <a:t>total)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l"/>
            </a:pPr>
            <a:endParaRPr lang="en-US" altLang="zh-CN" b="1" smtClean="0">
              <a:latin typeface="楷体_GB2312" pitchFamily="49" charset="-122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843224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0" y="-15479"/>
            <a:ext cx="12192000" cy="678867"/>
          </a:xfrm>
          <a:prstGeom prst="rect">
            <a:avLst/>
          </a:prstGeom>
          <a:solidFill>
            <a:srgbClr val="00589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1" lang="zh-CN" altLang="en-US" dirty="0">
              <a:solidFill>
                <a:srgbClr val="00589A"/>
              </a:solidFill>
            </a:endParaRPr>
          </a:p>
        </p:txBody>
      </p:sp>
      <p:sp>
        <p:nvSpPr>
          <p:cNvPr id="4" name="文本框 94"/>
          <p:cNvSpPr txBox="1">
            <a:spLocks noChangeArrowheads="1"/>
          </p:cNvSpPr>
          <p:nvPr/>
        </p:nvSpPr>
        <p:spPr bwMode="auto">
          <a:xfrm>
            <a:off x="245870" y="65515"/>
            <a:ext cx="5053997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3.5 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视图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4"/>
          <p:cNvSpPr txBox="1">
            <a:spLocks noChangeArrowheads="1"/>
          </p:cNvSpPr>
          <p:nvPr/>
        </p:nvSpPr>
        <p:spPr bwMode="auto">
          <a:xfrm>
            <a:off x="4737459" y="75566"/>
            <a:ext cx="7908779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3.5.1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视图的定义和删除</a:t>
            </a:r>
          </a:p>
        </p:txBody>
      </p:sp>
      <p:cxnSp>
        <p:nvCxnSpPr>
          <p:cNvPr id="11" name="直接连接符 10"/>
          <p:cNvCxnSpPr/>
          <p:nvPr/>
        </p:nvCxnSpPr>
        <p:spPr>
          <a:xfrm rot="5400000">
            <a:off x="4077830" y="362976"/>
            <a:ext cx="351464" cy="260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539750" y="1052513"/>
            <a:ext cx="77724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solidFill>
                  <a:srgbClr val="669900"/>
                </a:solidFill>
                <a:latin typeface="楷体_GB2312" pitchFamily="49" charset="-122"/>
                <a:ea typeface="楷体_GB2312" pitchFamily="49" charset="-122"/>
              </a:rPr>
              <a:t>建立在多个基本表上的视图</a:t>
            </a:r>
            <a:endParaRPr lang="zh-CN" altLang="en-US" b="1" dirty="0" smtClean="0">
              <a:solidFill>
                <a:srgbClr val="669900"/>
              </a:solidFill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79387" y="1752600"/>
            <a:ext cx="11532321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</a:pPr>
            <a:r>
              <a:rPr lang="en-US" altLang="zh-CN" sz="2800" b="1" dirty="0">
                <a:solidFill>
                  <a:srgbClr val="0000FF"/>
                </a:solidFill>
              </a:rPr>
              <a:t>【</a:t>
            </a:r>
            <a:r>
              <a:rPr lang="zh-CN" altLang="en-US" sz="2800" b="1" dirty="0">
                <a:solidFill>
                  <a:srgbClr val="0000FF"/>
                </a:solidFill>
              </a:rPr>
              <a:t>例</a:t>
            </a:r>
            <a:r>
              <a:rPr lang="en-US" altLang="zh-CN" sz="2800" b="1" dirty="0">
                <a:solidFill>
                  <a:srgbClr val="0000FF"/>
                </a:solidFill>
              </a:rPr>
              <a:t>3.69】 </a:t>
            </a:r>
            <a:r>
              <a:rPr lang="zh-CN" altLang="en-US" sz="2800" b="1" dirty="0">
                <a:solidFill>
                  <a:srgbClr val="0000FF"/>
                </a:solidFill>
              </a:rPr>
              <a:t>建立由抢修工程项目名称（</a:t>
            </a:r>
            <a:r>
              <a:rPr lang="en-US" altLang="zh-CN" sz="2800" b="1" dirty="0" err="1">
                <a:solidFill>
                  <a:srgbClr val="0000FF"/>
                </a:solidFill>
              </a:rPr>
              <a:t>prj_name</a:t>
            </a:r>
            <a:r>
              <a:rPr lang="zh-CN" altLang="en-US" sz="2800" b="1" dirty="0">
                <a:solidFill>
                  <a:srgbClr val="0000FF"/>
                </a:solidFill>
              </a:rPr>
              <a:t>）、出库物资名称（</a:t>
            </a:r>
            <a:r>
              <a:rPr lang="en-US" altLang="zh-CN" sz="2800" b="1" dirty="0" err="1">
                <a:solidFill>
                  <a:srgbClr val="0000FF"/>
                </a:solidFill>
              </a:rPr>
              <a:t>mat_name</a:t>
            </a:r>
            <a:r>
              <a:rPr lang="zh-CN" altLang="en-US" sz="2800" b="1" dirty="0">
                <a:solidFill>
                  <a:srgbClr val="0000FF"/>
                </a:solidFill>
              </a:rPr>
              <a:t>）、规格（</a:t>
            </a:r>
            <a:r>
              <a:rPr lang="en-US" altLang="zh-CN" sz="2800" b="1" dirty="0" err="1">
                <a:solidFill>
                  <a:srgbClr val="0000FF"/>
                </a:solidFill>
              </a:rPr>
              <a:t>speci</a:t>
            </a:r>
            <a:r>
              <a:rPr lang="zh-CN" altLang="en-US" sz="2800" b="1" dirty="0">
                <a:solidFill>
                  <a:srgbClr val="0000FF"/>
                </a:solidFill>
              </a:rPr>
              <a:t>）及领取数量（</a:t>
            </a:r>
            <a:r>
              <a:rPr lang="en-US" altLang="zh-CN" sz="2800" b="1" dirty="0">
                <a:solidFill>
                  <a:srgbClr val="0000FF"/>
                </a:solidFill>
              </a:rPr>
              <a:t>amount</a:t>
            </a:r>
            <a:r>
              <a:rPr lang="zh-CN" altLang="en-US" sz="2800" b="1" dirty="0">
                <a:solidFill>
                  <a:srgbClr val="0000FF"/>
                </a:solidFill>
              </a:rPr>
              <a:t>）的视图。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027113" y="2844800"/>
            <a:ext cx="8678862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2400" b="1" dirty="0">
                <a:solidFill>
                  <a:srgbClr val="FF3300"/>
                </a:solidFill>
              </a:rPr>
              <a:t>CREATE VIEW </a:t>
            </a:r>
            <a:r>
              <a:rPr lang="en-US" altLang="zh-CN" sz="2400" b="1" dirty="0" err="1">
                <a:solidFill>
                  <a:srgbClr val="FF3300"/>
                </a:solidFill>
              </a:rPr>
              <a:t>s1_outstock</a:t>
            </a:r>
            <a:endParaRPr lang="en-US" altLang="zh-CN" sz="2400" b="1" dirty="0">
              <a:solidFill>
                <a:srgbClr val="FF3300"/>
              </a:solidFill>
            </a:endParaRPr>
          </a:p>
          <a:p>
            <a:pPr eaLnBrk="1" hangingPunct="1"/>
            <a:r>
              <a:rPr lang="en-US" altLang="zh-CN" sz="2400" b="1" dirty="0">
                <a:solidFill>
                  <a:srgbClr val="FF3300"/>
                </a:solidFill>
              </a:rPr>
              <a:t>AS</a:t>
            </a:r>
          </a:p>
          <a:p>
            <a:pPr eaLnBrk="1" hangingPunct="1"/>
            <a:r>
              <a:rPr lang="en-US" altLang="zh-CN" sz="2400" b="1" dirty="0">
                <a:solidFill>
                  <a:srgbClr val="FF3300"/>
                </a:solidFill>
              </a:rPr>
              <a:t>   SELECT </a:t>
            </a:r>
            <a:r>
              <a:rPr lang="en-US" altLang="zh-CN" sz="2400" b="1" dirty="0" err="1">
                <a:solidFill>
                  <a:srgbClr val="FF3300"/>
                </a:solidFill>
              </a:rPr>
              <a:t>prj_name</a:t>
            </a:r>
            <a:r>
              <a:rPr lang="en-US" altLang="zh-CN" sz="2400" b="1" dirty="0">
                <a:solidFill>
                  <a:srgbClr val="FF3300"/>
                </a:solidFill>
              </a:rPr>
              <a:t>, </a:t>
            </a:r>
            <a:r>
              <a:rPr lang="en-US" altLang="zh-CN" sz="2400" b="1" dirty="0" err="1">
                <a:solidFill>
                  <a:srgbClr val="FF3300"/>
                </a:solidFill>
              </a:rPr>
              <a:t>mat_name,speci</a:t>
            </a:r>
            <a:r>
              <a:rPr lang="en-US" altLang="zh-CN" sz="2400" b="1" dirty="0">
                <a:solidFill>
                  <a:srgbClr val="FF3300"/>
                </a:solidFill>
              </a:rPr>
              <a:t>, </a:t>
            </a:r>
            <a:r>
              <a:rPr lang="en-US" altLang="zh-CN" sz="2400" b="1" dirty="0" err="1">
                <a:solidFill>
                  <a:srgbClr val="FF3300"/>
                </a:solidFill>
              </a:rPr>
              <a:t>out_stock.amount</a:t>
            </a:r>
            <a:endParaRPr lang="en-US" altLang="zh-CN" sz="2400" b="1" dirty="0">
              <a:solidFill>
                <a:srgbClr val="FF3300"/>
              </a:solidFill>
            </a:endParaRPr>
          </a:p>
          <a:p>
            <a:pPr eaLnBrk="1" hangingPunct="1"/>
            <a:r>
              <a:rPr lang="en-US" altLang="zh-CN" sz="2400" b="1" dirty="0">
                <a:solidFill>
                  <a:srgbClr val="FF3300"/>
                </a:solidFill>
              </a:rPr>
              <a:t>   FROM stock, salvaging, </a:t>
            </a:r>
            <a:r>
              <a:rPr lang="en-US" altLang="zh-CN" sz="2400" b="1" dirty="0" err="1">
                <a:solidFill>
                  <a:srgbClr val="FF3300"/>
                </a:solidFill>
              </a:rPr>
              <a:t>out_stock</a:t>
            </a:r>
            <a:endParaRPr lang="en-US" altLang="zh-CN" sz="2400" b="1" dirty="0">
              <a:solidFill>
                <a:srgbClr val="FF3300"/>
              </a:solidFill>
            </a:endParaRPr>
          </a:p>
          <a:p>
            <a:pPr eaLnBrk="1" hangingPunct="1"/>
            <a:r>
              <a:rPr lang="en-US" altLang="zh-CN" sz="2400" b="1" dirty="0">
                <a:solidFill>
                  <a:srgbClr val="FF3300"/>
                </a:solidFill>
              </a:rPr>
              <a:t>   WHERE </a:t>
            </a:r>
            <a:r>
              <a:rPr lang="en-US" altLang="zh-CN" sz="2400" b="1" dirty="0" err="1">
                <a:solidFill>
                  <a:srgbClr val="FF3300"/>
                </a:solidFill>
              </a:rPr>
              <a:t>stock.mat_num</a:t>
            </a:r>
            <a:r>
              <a:rPr lang="en-US" altLang="zh-CN" sz="2400" b="1" dirty="0">
                <a:solidFill>
                  <a:srgbClr val="FF3300"/>
                </a:solidFill>
              </a:rPr>
              <a:t> = </a:t>
            </a:r>
            <a:r>
              <a:rPr lang="en-US" altLang="zh-CN" sz="2400" b="1" dirty="0" err="1">
                <a:solidFill>
                  <a:srgbClr val="FF3300"/>
                </a:solidFill>
              </a:rPr>
              <a:t>out_stock.mat_num</a:t>
            </a:r>
            <a:r>
              <a:rPr lang="en-US" altLang="zh-CN" sz="2400" b="1" dirty="0">
                <a:solidFill>
                  <a:srgbClr val="FF3300"/>
                </a:solidFill>
              </a:rPr>
              <a:t> </a:t>
            </a:r>
          </a:p>
          <a:p>
            <a:pPr eaLnBrk="1" hangingPunct="1"/>
            <a:r>
              <a:rPr lang="en-US" altLang="zh-CN" sz="2400" b="1" dirty="0">
                <a:solidFill>
                  <a:srgbClr val="FF3300"/>
                </a:solidFill>
              </a:rPr>
              <a:t>         AND </a:t>
            </a:r>
            <a:r>
              <a:rPr lang="en-US" altLang="zh-CN" sz="2400" b="1" dirty="0" err="1">
                <a:solidFill>
                  <a:srgbClr val="FF3300"/>
                </a:solidFill>
              </a:rPr>
              <a:t>salvaging.prj_num</a:t>
            </a:r>
            <a:r>
              <a:rPr lang="en-US" altLang="zh-CN" sz="2400" b="1" dirty="0">
                <a:solidFill>
                  <a:srgbClr val="FF3300"/>
                </a:solidFill>
              </a:rPr>
              <a:t> = </a:t>
            </a:r>
            <a:r>
              <a:rPr lang="en-US" altLang="zh-CN" sz="2400" b="1" dirty="0" err="1">
                <a:solidFill>
                  <a:srgbClr val="FF3300"/>
                </a:solidFill>
              </a:rPr>
              <a:t>out_stock.prj_num</a:t>
            </a:r>
            <a:r>
              <a:rPr lang="en-US" altLang="zh-CN" sz="2400" b="1" dirty="0">
                <a:solidFill>
                  <a:srgbClr val="FF3300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67624028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  <p:bldP spid="8" grpId="0" autoUpdateAnimBg="0"/>
    </p:bld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0" y="-15479"/>
            <a:ext cx="12192000" cy="678867"/>
          </a:xfrm>
          <a:prstGeom prst="rect">
            <a:avLst/>
          </a:prstGeom>
          <a:solidFill>
            <a:srgbClr val="00589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1" lang="zh-CN" altLang="en-US" dirty="0">
              <a:solidFill>
                <a:srgbClr val="00589A"/>
              </a:solidFill>
            </a:endParaRPr>
          </a:p>
        </p:txBody>
      </p:sp>
      <p:sp>
        <p:nvSpPr>
          <p:cNvPr id="4" name="文本框 94"/>
          <p:cNvSpPr txBox="1">
            <a:spLocks noChangeArrowheads="1"/>
          </p:cNvSpPr>
          <p:nvPr/>
        </p:nvSpPr>
        <p:spPr bwMode="auto">
          <a:xfrm>
            <a:off x="245870" y="65515"/>
            <a:ext cx="5053997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3.5 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视图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4"/>
          <p:cNvSpPr txBox="1">
            <a:spLocks noChangeArrowheads="1"/>
          </p:cNvSpPr>
          <p:nvPr/>
        </p:nvSpPr>
        <p:spPr bwMode="auto">
          <a:xfrm>
            <a:off x="4737459" y="75566"/>
            <a:ext cx="7908779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3.5.1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视图的定义和删除</a:t>
            </a:r>
          </a:p>
        </p:txBody>
      </p:sp>
      <p:cxnSp>
        <p:nvCxnSpPr>
          <p:cNvPr id="11" name="直接连接符 10"/>
          <p:cNvCxnSpPr/>
          <p:nvPr/>
        </p:nvCxnSpPr>
        <p:spPr>
          <a:xfrm rot="5400000">
            <a:off x="4077830" y="362976"/>
            <a:ext cx="351464" cy="260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533400" y="1066800"/>
            <a:ext cx="77724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solidFill>
                  <a:srgbClr val="669900"/>
                </a:solidFill>
                <a:latin typeface="楷体_GB2312" pitchFamily="49" charset="-122"/>
                <a:ea typeface="楷体_GB2312" pitchFamily="49" charset="-122"/>
              </a:rPr>
              <a:t>基于视图的视图</a:t>
            </a:r>
            <a:endParaRPr lang="zh-CN" altLang="en-US" b="1" dirty="0" smtClean="0">
              <a:solidFill>
                <a:srgbClr val="669900"/>
              </a:solidFill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95288" y="1773238"/>
            <a:ext cx="11187112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zh-CN" sz="2800" b="1" dirty="0">
                <a:solidFill>
                  <a:srgbClr val="0000FF"/>
                </a:solidFill>
              </a:rPr>
              <a:t>【</a:t>
            </a:r>
            <a:r>
              <a:rPr lang="zh-CN" altLang="en-US" sz="2800" b="1" dirty="0">
                <a:solidFill>
                  <a:srgbClr val="0000FF"/>
                </a:solidFill>
              </a:rPr>
              <a:t>例</a:t>
            </a:r>
            <a:r>
              <a:rPr lang="en-US" altLang="zh-CN" sz="2800" b="1" dirty="0">
                <a:solidFill>
                  <a:srgbClr val="0000FF"/>
                </a:solidFill>
              </a:rPr>
              <a:t>3.70】</a:t>
            </a:r>
            <a:r>
              <a:rPr lang="zh-CN" altLang="en-US" sz="2800" b="1" dirty="0">
                <a:solidFill>
                  <a:srgbClr val="0000FF"/>
                </a:solidFill>
              </a:rPr>
              <a:t>建立供电局</a:t>
            </a:r>
            <a:r>
              <a:rPr lang="en-US" altLang="zh-CN" sz="2800" b="1" dirty="0">
                <a:solidFill>
                  <a:srgbClr val="0000FF"/>
                </a:solidFill>
              </a:rPr>
              <a:t>1#</a:t>
            </a:r>
            <a:r>
              <a:rPr lang="zh-CN" altLang="en-US" sz="2800" b="1" dirty="0">
                <a:solidFill>
                  <a:srgbClr val="0000FF"/>
                </a:solidFill>
              </a:rPr>
              <a:t>仓库所存放物资库存数量不少于</a:t>
            </a:r>
            <a:r>
              <a:rPr lang="en-US" altLang="zh-CN" sz="2800" b="1" dirty="0">
                <a:solidFill>
                  <a:srgbClr val="0000FF"/>
                </a:solidFill>
              </a:rPr>
              <a:t>50</a:t>
            </a:r>
            <a:r>
              <a:rPr lang="zh-CN" altLang="en-US" sz="2800" b="1" dirty="0">
                <a:solidFill>
                  <a:srgbClr val="0000FF"/>
                </a:solidFill>
              </a:rPr>
              <a:t>的视图。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358034" y="2611438"/>
            <a:ext cx="82296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2800" b="1" dirty="0">
                <a:solidFill>
                  <a:srgbClr val="FF3300"/>
                </a:solidFill>
              </a:rPr>
              <a:t>CREATE VIEW </a:t>
            </a:r>
            <a:r>
              <a:rPr lang="en-US" altLang="zh-CN" sz="2800" b="1" dirty="0" err="1">
                <a:solidFill>
                  <a:srgbClr val="FF3300"/>
                </a:solidFill>
              </a:rPr>
              <a:t>s3_stock</a:t>
            </a:r>
            <a:endParaRPr lang="en-US" altLang="zh-CN" sz="2800" b="1" dirty="0">
              <a:solidFill>
                <a:srgbClr val="FF3300"/>
              </a:solidFill>
            </a:endParaRPr>
          </a:p>
          <a:p>
            <a:pPr eaLnBrk="1" hangingPunct="1"/>
            <a:r>
              <a:rPr lang="en-US" altLang="zh-CN" sz="2800" b="1" dirty="0">
                <a:solidFill>
                  <a:srgbClr val="FF3300"/>
                </a:solidFill>
              </a:rPr>
              <a:t>AS</a:t>
            </a:r>
          </a:p>
          <a:p>
            <a:pPr eaLnBrk="1" hangingPunct="1"/>
            <a:r>
              <a:rPr lang="en-US" altLang="zh-CN" sz="2800" b="1" dirty="0">
                <a:solidFill>
                  <a:srgbClr val="FF3300"/>
                </a:solidFill>
              </a:rPr>
              <a:t>  SELECT </a:t>
            </a:r>
            <a:r>
              <a:rPr lang="en-US" altLang="zh-CN" sz="2800" b="1" dirty="0" err="1">
                <a:solidFill>
                  <a:srgbClr val="FF3300"/>
                </a:solidFill>
              </a:rPr>
              <a:t>mat_num,mat_name,speci,amount</a:t>
            </a:r>
            <a:endParaRPr lang="en-US" altLang="zh-CN" sz="2800" b="1" dirty="0">
              <a:solidFill>
                <a:srgbClr val="FF3300"/>
              </a:solidFill>
            </a:endParaRPr>
          </a:p>
          <a:p>
            <a:pPr eaLnBrk="1" hangingPunct="1"/>
            <a:r>
              <a:rPr lang="en-US" altLang="zh-CN" sz="2800" b="1" dirty="0">
                <a:solidFill>
                  <a:srgbClr val="FF3300"/>
                </a:solidFill>
              </a:rPr>
              <a:t>   FROM </a:t>
            </a:r>
            <a:r>
              <a:rPr lang="en-US" altLang="zh-CN" sz="2800" b="1" dirty="0" err="1">
                <a:solidFill>
                  <a:srgbClr val="FF3300"/>
                </a:solidFill>
              </a:rPr>
              <a:t>s1_stock</a:t>
            </a:r>
            <a:endParaRPr lang="en-US" altLang="zh-CN" sz="2800" b="1" dirty="0">
              <a:solidFill>
                <a:srgbClr val="FF3300"/>
              </a:solidFill>
            </a:endParaRPr>
          </a:p>
          <a:p>
            <a:pPr eaLnBrk="1" hangingPunct="1"/>
            <a:r>
              <a:rPr lang="en-US" altLang="zh-CN" sz="2800" b="1" dirty="0">
                <a:solidFill>
                  <a:srgbClr val="FF3300"/>
                </a:solidFill>
              </a:rPr>
              <a:t>   WHERE amount&gt;=50;</a:t>
            </a:r>
          </a:p>
        </p:txBody>
      </p:sp>
    </p:spTree>
    <p:extLst>
      <p:ext uri="{BB962C8B-B14F-4D97-AF65-F5344CB8AC3E}">
        <p14:creationId xmlns:p14="http://schemas.microsoft.com/office/powerpoint/2010/main" val="216049297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  <p:bldP spid="8" grpId="0" autoUpdateAnimBg="0"/>
    </p:bld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0" y="-15479"/>
            <a:ext cx="12192000" cy="678867"/>
          </a:xfrm>
          <a:prstGeom prst="rect">
            <a:avLst/>
          </a:prstGeom>
          <a:solidFill>
            <a:srgbClr val="00589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1" lang="zh-CN" altLang="en-US" dirty="0">
              <a:solidFill>
                <a:srgbClr val="00589A"/>
              </a:solidFill>
            </a:endParaRPr>
          </a:p>
        </p:txBody>
      </p:sp>
      <p:sp>
        <p:nvSpPr>
          <p:cNvPr id="4" name="文本框 94"/>
          <p:cNvSpPr txBox="1">
            <a:spLocks noChangeArrowheads="1"/>
          </p:cNvSpPr>
          <p:nvPr/>
        </p:nvSpPr>
        <p:spPr bwMode="auto">
          <a:xfrm>
            <a:off x="245870" y="65515"/>
            <a:ext cx="5053997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3.5 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视图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4"/>
          <p:cNvSpPr txBox="1">
            <a:spLocks noChangeArrowheads="1"/>
          </p:cNvSpPr>
          <p:nvPr/>
        </p:nvSpPr>
        <p:spPr bwMode="auto">
          <a:xfrm>
            <a:off x="4737459" y="75566"/>
            <a:ext cx="7908779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3.5.1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视图的定义和删除</a:t>
            </a:r>
          </a:p>
        </p:txBody>
      </p:sp>
      <p:cxnSp>
        <p:nvCxnSpPr>
          <p:cNvPr id="11" name="直接连接符 10"/>
          <p:cNvCxnSpPr/>
          <p:nvPr/>
        </p:nvCxnSpPr>
        <p:spPr>
          <a:xfrm rot="5400000">
            <a:off x="4077830" y="362976"/>
            <a:ext cx="351464" cy="260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533400" y="1066800"/>
            <a:ext cx="77724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solidFill>
                  <a:srgbClr val="669900"/>
                </a:solidFill>
                <a:latin typeface="楷体_GB2312" pitchFamily="49" charset="-122"/>
                <a:ea typeface="楷体_GB2312" pitchFamily="49" charset="-122"/>
              </a:rPr>
              <a:t>带表达式的视图</a:t>
            </a:r>
            <a:endParaRPr lang="zh-CN" altLang="en-US" b="1" dirty="0" smtClean="0">
              <a:solidFill>
                <a:srgbClr val="669900"/>
              </a:solidFill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533399" y="2130425"/>
            <a:ext cx="10513291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</a:pPr>
            <a:r>
              <a:rPr lang="en-US" altLang="zh-CN" sz="2800" b="1" dirty="0">
                <a:solidFill>
                  <a:srgbClr val="0000FF"/>
                </a:solidFill>
              </a:rPr>
              <a:t>【</a:t>
            </a:r>
            <a:r>
              <a:rPr lang="zh-CN" altLang="en-US" sz="2800" b="1" dirty="0">
                <a:solidFill>
                  <a:srgbClr val="0000FF"/>
                </a:solidFill>
              </a:rPr>
              <a:t>例</a:t>
            </a:r>
            <a:r>
              <a:rPr lang="en-US" altLang="zh-CN" sz="2800" b="1" dirty="0">
                <a:solidFill>
                  <a:srgbClr val="0000FF"/>
                </a:solidFill>
              </a:rPr>
              <a:t>3.71】</a:t>
            </a:r>
            <a:r>
              <a:rPr lang="zh-CN" altLang="en-US" sz="2800" b="1" dirty="0">
                <a:solidFill>
                  <a:srgbClr val="0000FF"/>
                </a:solidFill>
              </a:rPr>
              <a:t>建立一个体现抢修工程项目实际抢修天数的视图。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973859" y="2731900"/>
            <a:ext cx="82296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2400" b="1" dirty="0">
                <a:solidFill>
                  <a:srgbClr val="FF3300"/>
                </a:solidFill>
              </a:rPr>
              <a:t>CREATE VIEW </a:t>
            </a:r>
            <a:r>
              <a:rPr lang="en-US" altLang="zh-CN" sz="2400" b="1" dirty="0" err="1">
                <a:solidFill>
                  <a:srgbClr val="FF3300"/>
                </a:solidFill>
              </a:rPr>
              <a:t>s1_salvaging</a:t>
            </a:r>
            <a:r>
              <a:rPr lang="en-US" altLang="zh-CN" sz="2400" b="1" dirty="0">
                <a:solidFill>
                  <a:srgbClr val="FF3300"/>
                </a:solidFill>
              </a:rPr>
              <a:t>(</a:t>
            </a:r>
            <a:r>
              <a:rPr lang="en-US" altLang="zh-CN" sz="2400" b="1" dirty="0" err="1">
                <a:solidFill>
                  <a:srgbClr val="FF3300"/>
                </a:solidFill>
              </a:rPr>
              <a:t>prj_name</a:t>
            </a:r>
            <a:r>
              <a:rPr lang="en-US" altLang="zh-CN" sz="2400" b="1" dirty="0">
                <a:solidFill>
                  <a:srgbClr val="FF3300"/>
                </a:solidFill>
              </a:rPr>
              <a:t>, </a:t>
            </a:r>
            <a:r>
              <a:rPr lang="en-US" altLang="zh-CN" sz="2400" b="1" dirty="0" err="1">
                <a:solidFill>
                  <a:srgbClr val="FF3300"/>
                </a:solidFill>
              </a:rPr>
              <a:t>start_date</a:t>
            </a:r>
            <a:r>
              <a:rPr lang="en-US" altLang="zh-CN" sz="2400" b="1" dirty="0">
                <a:solidFill>
                  <a:srgbClr val="FF3300"/>
                </a:solidFill>
              </a:rPr>
              <a:t>, </a:t>
            </a:r>
            <a:r>
              <a:rPr lang="en-US" altLang="zh-CN" sz="2400" b="1" dirty="0" err="1">
                <a:solidFill>
                  <a:srgbClr val="FF3300"/>
                </a:solidFill>
              </a:rPr>
              <a:t>end_date,days</a:t>
            </a:r>
            <a:r>
              <a:rPr lang="en-US" altLang="zh-CN" sz="2400" b="1" dirty="0">
                <a:solidFill>
                  <a:srgbClr val="FF3300"/>
                </a:solidFill>
              </a:rPr>
              <a:t>)</a:t>
            </a:r>
          </a:p>
          <a:p>
            <a:pPr eaLnBrk="1" hangingPunct="1"/>
            <a:r>
              <a:rPr lang="en-US" altLang="zh-CN" sz="2400" b="1" dirty="0">
                <a:solidFill>
                  <a:srgbClr val="FF3300"/>
                </a:solidFill>
              </a:rPr>
              <a:t>AS</a:t>
            </a:r>
          </a:p>
          <a:p>
            <a:pPr eaLnBrk="1" hangingPunct="1"/>
            <a:r>
              <a:rPr lang="en-US" altLang="zh-CN" sz="2400" b="1" dirty="0">
                <a:solidFill>
                  <a:srgbClr val="FF3300"/>
                </a:solidFill>
              </a:rPr>
              <a:t>  SELECT </a:t>
            </a:r>
            <a:r>
              <a:rPr lang="en-US" altLang="zh-CN" sz="2400" b="1" dirty="0" err="1">
                <a:solidFill>
                  <a:srgbClr val="FF3300"/>
                </a:solidFill>
              </a:rPr>
              <a:t>prj_name</a:t>
            </a:r>
            <a:r>
              <a:rPr lang="en-US" altLang="zh-CN" sz="2400" b="1" dirty="0">
                <a:solidFill>
                  <a:srgbClr val="FF3300"/>
                </a:solidFill>
              </a:rPr>
              <a:t>, </a:t>
            </a:r>
            <a:r>
              <a:rPr lang="en-US" altLang="zh-CN" sz="2400" b="1" dirty="0" err="1">
                <a:solidFill>
                  <a:srgbClr val="FF3300"/>
                </a:solidFill>
              </a:rPr>
              <a:t>start_date</a:t>
            </a:r>
            <a:r>
              <a:rPr lang="en-US" altLang="zh-CN" sz="2400" b="1" dirty="0">
                <a:solidFill>
                  <a:srgbClr val="FF3300"/>
                </a:solidFill>
              </a:rPr>
              <a:t>, </a:t>
            </a:r>
            <a:r>
              <a:rPr lang="en-US" altLang="zh-CN" sz="2400" b="1" dirty="0" err="1">
                <a:solidFill>
                  <a:srgbClr val="FF3300"/>
                </a:solidFill>
              </a:rPr>
              <a:t>end_date</a:t>
            </a:r>
            <a:r>
              <a:rPr lang="en-US" altLang="zh-CN" sz="2400" b="1" dirty="0">
                <a:solidFill>
                  <a:srgbClr val="FF3300"/>
                </a:solidFill>
              </a:rPr>
              <a:t>,   </a:t>
            </a:r>
            <a:r>
              <a:rPr lang="en-US" altLang="zh-CN" sz="2400" b="1" dirty="0" err="1">
                <a:solidFill>
                  <a:srgbClr val="FF3300"/>
                </a:solidFill>
              </a:rPr>
              <a:t>datediff</a:t>
            </a:r>
            <a:r>
              <a:rPr lang="en-US" altLang="zh-CN" sz="2400" b="1" dirty="0">
                <a:solidFill>
                  <a:srgbClr val="FF3300"/>
                </a:solidFill>
              </a:rPr>
              <a:t>(day, </a:t>
            </a:r>
            <a:r>
              <a:rPr lang="en-US" altLang="zh-CN" sz="2400" b="1" dirty="0" err="1">
                <a:solidFill>
                  <a:srgbClr val="FF3300"/>
                </a:solidFill>
              </a:rPr>
              <a:t>start_date,end_date</a:t>
            </a:r>
            <a:r>
              <a:rPr lang="en-US" altLang="zh-CN" sz="2400" b="1" dirty="0">
                <a:solidFill>
                  <a:srgbClr val="FF3300"/>
                </a:solidFill>
              </a:rPr>
              <a:t> )</a:t>
            </a:r>
          </a:p>
          <a:p>
            <a:pPr eaLnBrk="1" hangingPunct="1"/>
            <a:r>
              <a:rPr lang="en-US" altLang="zh-CN" sz="2400" b="1" dirty="0">
                <a:solidFill>
                  <a:srgbClr val="FF3300"/>
                </a:solidFill>
              </a:rPr>
              <a:t>  FROM salvaging; </a:t>
            </a: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1600200"/>
            <a:ext cx="8915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9144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lvl="1" eaLnBrk="1" hangingPunct="1">
              <a:spcBef>
                <a:spcPct val="5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None/>
            </a:pPr>
            <a:r>
              <a:rPr kumimoji="1" lang="zh-CN" altLang="en-US" sz="2800" b="1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－带虚拟列（基本表上并不实际存在的列）的视图。</a:t>
            </a:r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533399" y="5170300"/>
            <a:ext cx="1030431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zh-CN" sz="2400" b="1" dirty="0">
                <a:solidFill>
                  <a:srgbClr val="002060"/>
                </a:solidFill>
              </a:rPr>
              <a:t>注意：本例中由于</a:t>
            </a:r>
            <a:r>
              <a:rPr lang="en-US" altLang="zh-CN" sz="2400" b="1" dirty="0">
                <a:solidFill>
                  <a:srgbClr val="002060"/>
                </a:solidFill>
              </a:rPr>
              <a:t>SELECT</a:t>
            </a:r>
            <a:r>
              <a:rPr lang="zh-CN" altLang="zh-CN" sz="2400" b="1" dirty="0">
                <a:solidFill>
                  <a:srgbClr val="002060"/>
                </a:solidFill>
              </a:rPr>
              <a:t>子句的目标列中含有表达式，因此必须在</a:t>
            </a:r>
            <a:r>
              <a:rPr lang="en-US" altLang="zh-CN" sz="2400" b="1" dirty="0">
                <a:solidFill>
                  <a:srgbClr val="002060"/>
                </a:solidFill>
              </a:rPr>
              <a:t>CREATE VIEW</a:t>
            </a:r>
            <a:r>
              <a:rPr lang="zh-CN" altLang="zh-CN" sz="2400" b="1" dirty="0">
                <a:solidFill>
                  <a:srgbClr val="002060"/>
                </a:solidFill>
              </a:rPr>
              <a:t>的视图名后面明确说明视图的各个属性列名。</a:t>
            </a:r>
            <a:endParaRPr lang="zh-CN" altLang="en-US" sz="2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442211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  <p:bldP spid="8" grpId="0" autoUpdateAnimBg="0"/>
      <p:bldP spid="12" grpId="0"/>
    </p:bld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0" y="-15479"/>
            <a:ext cx="12192000" cy="678867"/>
          </a:xfrm>
          <a:prstGeom prst="rect">
            <a:avLst/>
          </a:prstGeom>
          <a:solidFill>
            <a:srgbClr val="00589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1" lang="zh-CN" altLang="en-US" dirty="0">
              <a:solidFill>
                <a:srgbClr val="00589A"/>
              </a:solidFill>
            </a:endParaRPr>
          </a:p>
        </p:txBody>
      </p:sp>
      <p:sp>
        <p:nvSpPr>
          <p:cNvPr id="4" name="文本框 94"/>
          <p:cNvSpPr txBox="1">
            <a:spLocks noChangeArrowheads="1"/>
          </p:cNvSpPr>
          <p:nvPr/>
        </p:nvSpPr>
        <p:spPr bwMode="auto">
          <a:xfrm>
            <a:off x="245870" y="65515"/>
            <a:ext cx="5053997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3.5 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视图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4"/>
          <p:cNvSpPr txBox="1">
            <a:spLocks noChangeArrowheads="1"/>
          </p:cNvSpPr>
          <p:nvPr/>
        </p:nvSpPr>
        <p:spPr bwMode="auto">
          <a:xfrm>
            <a:off x="4737459" y="75566"/>
            <a:ext cx="7908779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3.5.1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视图的定义和删除</a:t>
            </a:r>
          </a:p>
        </p:txBody>
      </p:sp>
      <p:cxnSp>
        <p:nvCxnSpPr>
          <p:cNvPr id="11" name="直接连接符 10"/>
          <p:cNvCxnSpPr/>
          <p:nvPr/>
        </p:nvCxnSpPr>
        <p:spPr>
          <a:xfrm rot="5400000">
            <a:off x="4077830" y="362976"/>
            <a:ext cx="351464" cy="260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533400" y="1066800"/>
            <a:ext cx="77724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solidFill>
                  <a:srgbClr val="669900"/>
                </a:solidFill>
                <a:latin typeface="楷体_GB2312" pitchFamily="49" charset="-122"/>
                <a:ea typeface="楷体_GB2312" pitchFamily="49" charset="-122"/>
              </a:rPr>
              <a:t>建立分组视图</a:t>
            </a:r>
            <a:endParaRPr lang="zh-CN" altLang="en-US" b="1" dirty="0" smtClean="0">
              <a:solidFill>
                <a:srgbClr val="669900"/>
              </a:solidFill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1600200"/>
            <a:ext cx="9144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9144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lvl="1" eaLnBrk="1" hangingPunct="1">
              <a:spcBef>
                <a:spcPct val="5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None/>
            </a:pPr>
            <a:r>
              <a:rPr kumimoji="1" lang="zh-CN" altLang="en-US" sz="2800" b="1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－用带集函数和</a:t>
            </a:r>
            <a:r>
              <a:rPr kumimoji="1" lang="en-US" altLang="zh-CN" sz="2800" b="1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Group by</a:t>
            </a:r>
            <a:r>
              <a:rPr kumimoji="1" lang="zh-CN" altLang="en-US" sz="2800" b="1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子句的查询来定义的视图。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533400" y="2362200"/>
            <a:ext cx="11058236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zh-CN" sz="2800" b="1" dirty="0">
                <a:solidFill>
                  <a:srgbClr val="0000FF"/>
                </a:solidFill>
              </a:rPr>
              <a:t>【</a:t>
            </a:r>
            <a:r>
              <a:rPr lang="zh-CN" altLang="en-US" sz="2800" b="1" dirty="0">
                <a:solidFill>
                  <a:srgbClr val="0000FF"/>
                </a:solidFill>
              </a:rPr>
              <a:t>例</a:t>
            </a:r>
            <a:r>
              <a:rPr lang="en-US" altLang="zh-CN" sz="2800" b="1" dirty="0">
                <a:solidFill>
                  <a:srgbClr val="0000FF"/>
                </a:solidFill>
              </a:rPr>
              <a:t>3.72】</a:t>
            </a:r>
            <a:r>
              <a:rPr lang="zh-CN" altLang="en-US" sz="2800" b="1" dirty="0">
                <a:solidFill>
                  <a:srgbClr val="0000FF"/>
                </a:solidFill>
              </a:rPr>
              <a:t>将仓库名称与其仓库内所存放物资的种类定义为一个视图。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endParaRPr kumimoji="1" lang="en-US" altLang="zh-CN" sz="2800" b="1" dirty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1561667" y="3056125"/>
            <a:ext cx="82296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2800" b="1" dirty="0">
                <a:solidFill>
                  <a:srgbClr val="FF3300"/>
                </a:solidFill>
              </a:rPr>
              <a:t>CREATE VIEW </a:t>
            </a:r>
            <a:r>
              <a:rPr lang="en-US" altLang="zh-CN" sz="2800" b="1" dirty="0" err="1">
                <a:solidFill>
                  <a:srgbClr val="FF3300"/>
                </a:solidFill>
              </a:rPr>
              <a:t>s4_stock</a:t>
            </a:r>
            <a:r>
              <a:rPr lang="en-US" altLang="zh-CN" sz="2800" b="1" dirty="0">
                <a:solidFill>
                  <a:srgbClr val="FF3300"/>
                </a:solidFill>
              </a:rPr>
              <a:t>(</a:t>
            </a:r>
            <a:r>
              <a:rPr lang="en-US" altLang="zh-CN" sz="2800" b="1" dirty="0" err="1">
                <a:solidFill>
                  <a:srgbClr val="FF3300"/>
                </a:solidFill>
              </a:rPr>
              <a:t>warehouse,counts</a:t>
            </a:r>
            <a:r>
              <a:rPr lang="en-US" altLang="zh-CN" sz="2800" b="1" dirty="0">
                <a:solidFill>
                  <a:srgbClr val="FF3300"/>
                </a:solidFill>
              </a:rPr>
              <a:t>)</a:t>
            </a:r>
          </a:p>
          <a:p>
            <a:pPr eaLnBrk="1" hangingPunct="1"/>
            <a:r>
              <a:rPr lang="en-US" altLang="zh-CN" sz="2800" b="1" dirty="0">
                <a:solidFill>
                  <a:srgbClr val="FF3300"/>
                </a:solidFill>
              </a:rPr>
              <a:t>AS</a:t>
            </a:r>
          </a:p>
          <a:p>
            <a:pPr eaLnBrk="1" hangingPunct="1"/>
            <a:r>
              <a:rPr lang="en-US" altLang="zh-CN" sz="2800" b="1" dirty="0">
                <a:solidFill>
                  <a:srgbClr val="FF3300"/>
                </a:solidFill>
              </a:rPr>
              <a:t>  SELECT warehouse, COUNT(</a:t>
            </a:r>
            <a:r>
              <a:rPr lang="en-US" altLang="zh-CN" sz="2800" b="1" dirty="0" err="1">
                <a:solidFill>
                  <a:srgbClr val="FF3300"/>
                </a:solidFill>
              </a:rPr>
              <a:t>mat_num</a:t>
            </a:r>
            <a:r>
              <a:rPr lang="en-US" altLang="zh-CN" sz="2800" b="1" dirty="0">
                <a:solidFill>
                  <a:srgbClr val="FF3300"/>
                </a:solidFill>
              </a:rPr>
              <a:t>) </a:t>
            </a:r>
          </a:p>
          <a:p>
            <a:pPr eaLnBrk="1" hangingPunct="1"/>
            <a:r>
              <a:rPr lang="en-US" altLang="zh-CN" sz="2800" b="1" dirty="0">
                <a:solidFill>
                  <a:srgbClr val="FF3300"/>
                </a:solidFill>
              </a:rPr>
              <a:t>  FROM stock</a:t>
            </a:r>
          </a:p>
          <a:p>
            <a:pPr eaLnBrk="1" hangingPunct="1"/>
            <a:r>
              <a:rPr lang="en-US" altLang="zh-CN" sz="2800" b="1" dirty="0">
                <a:solidFill>
                  <a:srgbClr val="FF3300"/>
                </a:solidFill>
              </a:rPr>
              <a:t>  GROUP BY warehouse;</a:t>
            </a:r>
          </a:p>
        </p:txBody>
      </p:sp>
    </p:spTree>
    <p:extLst>
      <p:ext uri="{BB962C8B-B14F-4D97-AF65-F5344CB8AC3E}">
        <p14:creationId xmlns:p14="http://schemas.microsoft.com/office/powerpoint/2010/main" val="134076975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/>
      <p:bldP spid="9" grpId="0" autoUpdateAnimBg="0"/>
    </p:bld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0" y="-15479"/>
            <a:ext cx="12192000" cy="678867"/>
          </a:xfrm>
          <a:prstGeom prst="rect">
            <a:avLst/>
          </a:prstGeom>
          <a:solidFill>
            <a:srgbClr val="00589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1" lang="zh-CN" altLang="en-US" dirty="0">
              <a:solidFill>
                <a:srgbClr val="00589A"/>
              </a:solidFill>
            </a:endParaRPr>
          </a:p>
        </p:txBody>
      </p:sp>
      <p:sp>
        <p:nvSpPr>
          <p:cNvPr id="4" name="文本框 94"/>
          <p:cNvSpPr txBox="1">
            <a:spLocks noChangeArrowheads="1"/>
          </p:cNvSpPr>
          <p:nvPr/>
        </p:nvSpPr>
        <p:spPr bwMode="auto">
          <a:xfrm>
            <a:off x="245870" y="65515"/>
            <a:ext cx="5053997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3.5 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视图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4"/>
          <p:cNvSpPr txBox="1">
            <a:spLocks noChangeArrowheads="1"/>
          </p:cNvSpPr>
          <p:nvPr/>
        </p:nvSpPr>
        <p:spPr bwMode="auto">
          <a:xfrm>
            <a:off x="4737459" y="75566"/>
            <a:ext cx="7908779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3.5.1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视图的定义和删除</a:t>
            </a:r>
          </a:p>
        </p:txBody>
      </p:sp>
      <p:cxnSp>
        <p:nvCxnSpPr>
          <p:cNvPr id="11" name="直接连接符 10"/>
          <p:cNvCxnSpPr/>
          <p:nvPr/>
        </p:nvCxnSpPr>
        <p:spPr>
          <a:xfrm rot="5400000">
            <a:off x="4077830" y="362976"/>
            <a:ext cx="351464" cy="260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86785" y="1027114"/>
            <a:ext cx="9359178" cy="3978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smtClean="0"/>
              <a:t>查看</a:t>
            </a:r>
            <a:r>
              <a:rPr lang="zh-CN" altLang="en-US" b="1" smtClean="0">
                <a:solidFill>
                  <a:srgbClr val="FF3300"/>
                </a:solidFill>
              </a:rPr>
              <a:t>视图定义</a:t>
            </a:r>
            <a:r>
              <a:rPr lang="zh-CN" altLang="en-US" b="1" smtClean="0"/>
              <a:t>的</a:t>
            </a:r>
            <a:r>
              <a:rPr lang="zh-CN" altLang="en-US" b="1" smtClean="0">
                <a:solidFill>
                  <a:srgbClr val="FF3300"/>
                </a:solidFill>
              </a:rPr>
              <a:t>文本信息</a:t>
            </a:r>
            <a:r>
              <a:rPr lang="zh-CN" altLang="en-US" b="1" smtClean="0"/>
              <a:t>的存储过程：</a:t>
            </a:r>
          </a:p>
          <a:p>
            <a:pPr>
              <a:buFontTx/>
              <a:buNone/>
            </a:pPr>
            <a:r>
              <a:rPr lang="en-US" altLang="zh-CN" b="1" smtClean="0">
                <a:solidFill>
                  <a:srgbClr val="FF3300"/>
                </a:solidFill>
              </a:rPr>
              <a:t>       sp_helptext</a:t>
            </a:r>
            <a:r>
              <a:rPr lang="en-US" altLang="zh-CN" b="1" smtClean="0"/>
              <a:t>  s4_stock</a:t>
            </a:r>
          </a:p>
          <a:p>
            <a:r>
              <a:rPr lang="zh-CN" altLang="en-US" b="1" smtClean="0"/>
              <a:t>等价于</a:t>
            </a:r>
            <a:r>
              <a:rPr lang="en-US" altLang="zh-CN" b="1" smtClean="0"/>
              <a:t>SELECT</a:t>
            </a:r>
            <a:r>
              <a:rPr lang="zh-CN" altLang="en-US" b="1" smtClean="0"/>
              <a:t>语句：</a:t>
            </a:r>
          </a:p>
          <a:p>
            <a:pPr>
              <a:buFontTx/>
              <a:buNone/>
            </a:pPr>
            <a:r>
              <a:rPr lang="en-US" altLang="zh-CN" b="1" smtClean="0">
                <a:solidFill>
                  <a:srgbClr val="FF3300"/>
                </a:solidFill>
              </a:rPr>
              <a:t>    select </a:t>
            </a:r>
            <a:r>
              <a:rPr lang="en-US" altLang="zh-CN" b="1" smtClean="0"/>
              <a:t>text </a:t>
            </a:r>
          </a:p>
          <a:p>
            <a:pPr>
              <a:buFontTx/>
              <a:buNone/>
            </a:pPr>
            <a:r>
              <a:rPr lang="en-US" altLang="zh-CN" b="1" smtClean="0">
                <a:solidFill>
                  <a:srgbClr val="FF3300"/>
                </a:solidFill>
              </a:rPr>
              <a:t>   from</a:t>
            </a:r>
            <a:r>
              <a:rPr lang="en-US" altLang="zh-CN" b="1" smtClean="0"/>
              <a:t>  </a:t>
            </a:r>
            <a:r>
              <a:rPr lang="en-US" altLang="zh-CN" b="1" smtClean="0">
                <a:solidFill>
                  <a:srgbClr val="FF3300"/>
                </a:solidFill>
              </a:rPr>
              <a:t>sysobjects</a:t>
            </a:r>
            <a:r>
              <a:rPr lang="en-US" altLang="zh-CN" b="1" smtClean="0"/>
              <a:t> s1,</a:t>
            </a:r>
            <a:r>
              <a:rPr lang="en-US" altLang="zh-CN" b="1" smtClean="0">
                <a:solidFill>
                  <a:srgbClr val="FF3300"/>
                </a:solidFill>
              </a:rPr>
              <a:t>syscomments</a:t>
            </a:r>
            <a:r>
              <a:rPr lang="en-US" altLang="zh-CN" b="1" smtClean="0"/>
              <a:t> s2</a:t>
            </a:r>
          </a:p>
          <a:p>
            <a:pPr>
              <a:buFontTx/>
              <a:buNone/>
            </a:pPr>
            <a:r>
              <a:rPr lang="en-US" altLang="zh-CN" b="1" smtClean="0">
                <a:solidFill>
                  <a:srgbClr val="FF3300"/>
                </a:solidFill>
              </a:rPr>
              <a:t>   where</a:t>
            </a:r>
            <a:r>
              <a:rPr lang="en-US" altLang="zh-CN" b="1" smtClean="0"/>
              <a:t> name='s4_stock‘  and type=‘V’     and s1.id=s2.id</a:t>
            </a:r>
            <a:r>
              <a:rPr lang="en-US" altLang="zh-CN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671822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0" y="-15479"/>
            <a:ext cx="12192000" cy="678867"/>
          </a:xfrm>
          <a:prstGeom prst="rect">
            <a:avLst/>
          </a:prstGeom>
          <a:solidFill>
            <a:srgbClr val="00589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1" lang="zh-CN" altLang="en-US" dirty="0">
              <a:solidFill>
                <a:srgbClr val="00589A"/>
              </a:solidFill>
            </a:endParaRPr>
          </a:p>
        </p:txBody>
      </p:sp>
      <p:sp>
        <p:nvSpPr>
          <p:cNvPr id="4" name="文本框 94"/>
          <p:cNvSpPr txBox="1">
            <a:spLocks noChangeArrowheads="1"/>
          </p:cNvSpPr>
          <p:nvPr/>
        </p:nvSpPr>
        <p:spPr bwMode="auto">
          <a:xfrm>
            <a:off x="245870" y="65515"/>
            <a:ext cx="5053997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3.5 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视图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4"/>
          <p:cNvSpPr txBox="1">
            <a:spLocks noChangeArrowheads="1"/>
          </p:cNvSpPr>
          <p:nvPr/>
        </p:nvSpPr>
        <p:spPr bwMode="auto">
          <a:xfrm>
            <a:off x="4737459" y="75566"/>
            <a:ext cx="7908779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3.5.1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视图的定义和删除</a:t>
            </a:r>
          </a:p>
        </p:txBody>
      </p:sp>
      <p:cxnSp>
        <p:nvCxnSpPr>
          <p:cNvPr id="11" name="直接连接符 10"/>
          <p:cNvCxnSpPr/>
          <p:nvPr/>
        </p:nvCxnSpPr>
        <p:spPr>
          <a:xfrm rot="5400000">
            <a:off x="4077830" y="362976"/>
            <a:ext cx="351464" cy="260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893183" y="765175"/>
            <a:ext cx="10753869" cy="575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/>
              <a:t>视图加密</a:t>
            </a:r>
          </a:p>
          <a:p>
            <a:pPr>
              <a:buFontTx/>
              <a:buNone/>
            </a:pPr>
            <a:r>
              <a:rPr lang="en-US" altLang="zh-CN" b="1" smtClean="0">
                <a:solidFill>
                  <a:srgbClr val="FF3300"/>
                </a:solidFill>
              </a:rPr>
              <a:t>CREATE VIEW s4_stock(warehouse,counts)</a:t>
            </a:r>
          </a:p>
          <a:p>
            <a:pPr>
              <a:buFontTx/>
              <a:buNone/>
            </a:pPr>
            <a:r>
              <a:rPr lang="en-US" altLang="zh-CN" b="1" smtClean="0">
                <a:latin typeface="楷体_GB2312" pitchFamily="49" charset="-122"/>
                <a:ea typeface="楷体_GB2312" pitchFamily="49" charset="-122"/>
              </a:rPr>
              <a:t>WITH ENCRYPTION --</a:t>
            </a:r>
            <a:r>
              <a:rPr lang="zh-CN" altLang="en-US" b="1" smtClean="0">
                <a:latin typeface="楷体_GB2312" pitchFamily="49" charset="-122"/>
                <a:ea typeface="楷体_GB2312" pitchFamily="49" charset="-122"/>
              </a:rPr>
              <a:t>加密</a:t>
            </a:r>
          </a:p>
          <a:p>
            <a:pPr>
              <a:buFontTx/>
              <a:buNone/>
            </a:pPr>
            <a:r>
              <a:rPr lang="en-US" altLang="zh-CN" b="1" smtClean="0">
                <a:solidFill>
                  <a:srgbClr val="FF3300"/>
                </a:solidFill>
              </a:rPr>
              <a:t>AS</a:t>
            </a:r>
            <a:endParaRPr lang="zh-CN" altLang="en-US" b="1" smtClean="0">
              <a:solidFill>
                <a:srgbClr val="FF3300"/>
              </a:solidFill>
            </a:endParaRPr>
          </a:p>
          <a:p>
            <a:pPr>
              <a:buFontTx/>
              <a:buNone/>
            </a:pPr>
            <a:r>
              <a:rPr lang="en-US" altLang="zh-CN" b="1" smtClean="0">
                <a:solidFill>
                  <a:srgbClr val="FF3300"/>
                </a:solidFill>
              </a:rPr>
              <a:t>SELECT warehouse, COUNT(mat_num) </a:t>
            </a:r>
          </a:p>
          <a:p>
            <a:pPr>
              <a:buFontTx/>
              <a:buNone/>
            </a:pPr>
            <a:r>
              <a:rPr lang="en-US" altLang="zh-CN" b="1" smtClean="0">
                <a:solidFill>
                  <a:srgbClr val="FF3300"/>
                </a:solidFill>
              </a:rPr>
              <a:t>FROM stock</a:t>
            </a:r>
          </a:p>
          <a:p>
            <a:pPr>
              <a:buFontTx/>
              <a:buNone/>
            </a:pPr>
            <a:r>
              <a:rPr lang="en-US" altLang="zh-CN" b="1" smtClean="0">
                <a:solidFill>
                  <a:srgbClr val="FF3300"/>
                </a:solidFill>
              </a:rPr>
              <a:t>GROUP BY warehouse;</a:t>
            </a:r>
          </a:p>
          <a:p>
            <a:pPr>
              <a:buFontTx/>
              <a:buNone/>
            </a:pPr>
            <a:r>
              <a:rPr lang="zh-CN" altLang="en-US" b="1" smtClean="0">
                <a:solidFill>
                  <a:srgbClr val="FF3300"/>
                </a:solidFill>
              </a:rPr>
              <a:t>执行：</a:t>
            </a:r>
          </a:p>
          <a:p>
            <a:pPr>
              <a:buFontTx/>
              <a:buNone/>
            </a:pPr>
            <a:r>
              <a:rPr lang="en-US" altLang="zh-CN" b="1" smtClean="0">
                <a:solidFill>
                  <a:srgbClr val="FF3300"/>
                </a:solidFill>
              </a:rPr>
              <a:t>sp_helptext</a:t>
            </a:r>
            <a:r>
              <a:rPr lang="en-US" altLang="zh-CN" b="1" smtClean="0"/>
              <a:t>  s4_stock</a:t>
            </a:r>
          </a:p>
          <a:p>
            <a:pPr>
              <a:buFontTx/>
              <a:buNone/>
            </a:pPr>
            <a:endParaRPr lang="en-US" altLang="zh-CN" b="1" smtClean="0"/>
          </a:p>
          <a:p>
            <a:pPr>
              <a:buFontTx/>
              <a:buNone/>
            </a:pPr>
            <a:r>
              <a:rPr lang="zh-CN" altLang="en-US" b="1" smtClean="0"/>
              <a:t>系统显示“对象</a:t>
            </a:r>
            <a:r>
              <a:rPr lang="en-US" altLang="zh-CN" b="1" smtClean="0"/>
              <a:t>s4_stock</a:t>
            </a:r>
            <a:r>
              <a:rPr lang="zh-CN" altLang="en-US" b="1" smtClean="0"/>
              <a:t>的文本已加密”，看不到</a:t>
            </a:r>
            <a:r>
              <a:rPr lang="en-US" altLang="zh-CN" b="1" smtClean="0"/>
              <a:t>s4_stock</a:t>
            </a:r>
            <a:r>
              <a:rPr lang="zh-CN" altLang="en-US" b="1" smtClean="0"/>
              <a:t>的定义</a:t>
            </a:r>
          </a:p>
          <a:p>
            <a:pPr>
              <a:buFontTx/>
              <a:buNone/>
            </a:pPr>
            <a:endParaRPr lang="zh-CN" altLang="en-US" b="1" smtClean="0">
              <a:solidFill>
                <a:srgbClr val="FF3300"/>
              </a:solidFill>
            </a:endParaRPr>
          </a:p>
          <a:p>
            <a:pPr>
              <a:buFontTx/>
              <a:buNone/>
            </a:pPr>
            <a:endParaRPr lang="zh-CN" altLang="en-US" smtClean="0"/>
          </a:p>
          <a:p>
            <a:pPr>
              <a:buFontTx/>
              <a:buNone/>
            </a:pP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1796519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0" y="-15479"/>
            <a:ext cx="12192000" cy="678867"/>
          </a:xfrm>
          <a:prstGeom prst="rect">
            <a:avLst/>
          </a:prstGeom>
          <a:solidFill>
            <a:srgbClr val="00589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1" lang="zh-CN" altLang="en-US" dirty="0">
              <a:solidFill>
                <a:srgbClr val="00589A"/>
              </a:solidFill>
            </a:endParaRPr>
          </a:p>
        </p:txBody>
      </p:sp>
      <p:sp>
        <p:nvSpPr>
          <p:cNvPr id="4" name="文本框 94"/>
          <p:cNvSpPr txBox="1">
            <a:spLocks noChangeArrowheads="1"/>
          </p:cNvSpPr>
          <p:nvPr/>
        </p:nvSpPr>
        <p:spPr bwMode="auto">
          <a:xfrm>
            <a:off x="245870" y="65515"/>
            <a:ext cx="5053997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3.5 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视图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4"/>
          <p:cNvSpPr txBox="1">
            <a:spLocks noChangeArrowheads="1"/>
          </p:cNvSpPr>
          <p:nvPr/>
        </p:nvSpPr>
        <p:spPr bwMode="auto">
          <a:xfrm>
            <a:off x="4737459" y="75566"/>
            <a:ext cx="7908779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3.5.1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视图的定义和删除</a:t>
            </a:r>
          </a:p>
        </p:txBody>
      </p:sp>
      <p:cxnSp>
        <p:nvCxnSpPr>
          <p:cNvPr id="11" name="直接连接符 10"/>
          <p:cNvCxnSpPr/>
          <p:nvPr/>
        </p:nvCxnSpPr>
        <p:spPr>
          <a:xfrm rot="5400000">
            <a:off x="4077830" y="362976"/>
            <a:ext cx="351464" cy="260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533400" y="1066800"/>
            <a:ext cx="77724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solidFill>
                  <a:srgbClr val="669900"/>
                </a:solidFill>
                <a:latin typeface="楷体_GB2312" pitchFamily="49" charset="-122"/>
                <a:ea typeface="楷体_GB2312" pitchFamily="49" charset="-122"/>
              </a:rPr>
              <a:t>一类不易扩充的视图</a:t>
            </a:r>
            <a:endParaRPr lang="zh-CN" altLang="en-US" b="1" dirty="0" smtClean="0">
              <a:solidFill>
                <a:srgbClr val="669900"/>
              </a:solidFill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-1" y="1600200"/>
            <a:ext cx="1034472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9144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lvl="1" eaLnBrk="1" hangingPunct="1">
              <a:spcBef>
                <a:spcPct val="5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None/>
            </a:pPr>
            <a:r>
              <a:rPr kumimoji="1" lang="zh-CN" altLang="en-US" sz="2800" b="1" dirty="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－以 </a:t>
            </a:r>
            <a:r>
              <a:rPr kumimoji="1" lang="en-US" altLang="zh-CN" sz="2800" b="1" dirty="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SELECT * </a:t>
            </a:r>
            <a:r>
              <a:rPr kumimoji="1" lang="zh-CN" altLang="en-US" sz="2800" b="1" dirty="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方式创建的视图可扩充性差，应尽可能避免。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0" y="2565400"/>
            <a:ext cx="10344726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</a:pPr>
            <a:r>
              <a:rPr lang="en-US" altLang="zh-CN" sz="2800" b="1" dirty="0">
                <a:solidFill>
                  <a:srgbClr val="0000FF"/>
                </a:solidFill>
              </a:rPr>
              <a:t>【</a:t>
            </a:r>
            <a:r>
              <a:rPr lang="zh-CN" altLang="en-US" sz="2800" b="1" dirty="0">
                <a:solidFill>
                  <a:srgbClr val="0000FF"/>
                </a:solidFill>
              </a:rPr>
              <a:t>例</a:t>
            </a:r>
            <a:r>
              <a:rPr lang="en-US" altLang="zh-CN" sz="2800" b="1" dirty="0">
                <a:solidFill>
                  <a:srgbClr val="0000FF"/>
                </a:solidFill>
              </a:rPr>
              <a:t>3.73】</a:t>
            </a:r>
            <a:r>
              <a:rPr lang="zh-CN" altLang="en-US" sz="2800" b="1" dirty="0">
                <a:solidFill>
                  <a:srgbClr val="0000FF"/>
                </a:solidFill>
              </a:rPr>
              <a:t>将所有已按期完成的抢修工程定义为一个视图。</a:t>
            </a: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1189615" y="3330864"/>
            <a:ext cx="901065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2800" b="1" dirty="0">
                <a:solidFill>
                  <a:srgbClr val="FF3300"/>
                </a:solidFill>
              </a:rPr>
              <a:t>CREATE VIEW </a:t>
            </a:r>
            <a:r>
              <a:rPr lang="en-US" altLang="zh-CN" sz="2800" b="1" dirty="0" err="1">
                <a:solidFill>
                  <a:srgbClr val="FF3300"/>
                </a:solidFill>
              </a:rPr>
              <a:t>s2_salvaging</a:t>
            </a:r>
            <a:r>
              <a:rPr lang="en-US" altLang="zh-CN" sz="2800" b="1" dirty="0">
                <a:solidFill>
                  <a:srgbClr val="FF3300"/>
                </a:solidFill>
              </a:rPr>
              <a:t> (</a:t>
            </a:r>
            <a:r>
              <a:rPr lang="en-US" altLang="zh-CN" sz="2800" b="1" dirty="0" err="1">
                <a:solidFill>
                  <a:srgbClr val="FF3300"/>
                </a:solidFill>
              </a:rPr>
              <a:t>prj_num,prj_name,start_date,end_date,prj_status</a:t>
            </a:r>
            <a:r>
              <a:rPr lang="en-US" altLang="zh-CN" sz="2800" b="1" dirty="0">
                <a:solidFill>
                  <a:srgbClr val="FF3300"/>
                </a:solidFill>
              </a:rPr>
              <a:t>)</a:t>
            </a:r>
          </a:p>
          <a:p>
            <a:pPr eaLnBrk="1" hangingPunct="1"/>
            <a:r>
              <a:rPr lang="en-US" altLang="zh-CN" sz="2800" b="1" dirty="0">
                <a:solidFill>
                  <a:srgbClr val="FF3300"/>
                </a:solidFill>
              </a:rPr>
              <a:t>AS</a:t>
            </a:r>
          </a:p>
          <a:p>
            <a:pPr eaLnBrk="1" hangingPunct="1"/>
            <a:r>
              <a:rPr lang="en-US" altLang="zh-CN" sz="2800" b="1" dirty="0">
                <a:solidFill>
                  <a:srgbClr val="FF3300"/>
                </a:solidFill>
              </a:rPr>
              <a:t>  SELECT * </a:t>
            </a:r>
          </a:p>
          <a:p>
            <a:pPr eaLnBrk="1" hangingPunct="1"/>
            <a:r>
              <a:rPr lang="en-US" altLang="zh-CN" sz="2800" b="1" dirty="0">
                <a:solidFill>
                  <a:srgbClr val="FF3300"/>
                </a:solidFill>
              </a:rPr>
              <a:t>  FROM salvaging</a:t>
            </a:r>
          </a:p>
          <a:p>
            <a:pPr eaLnBrk="1" hangingPunct="1"/>
            <a:r>
              <a:rPr lang="en-US" altLang="zh-CN" sz="2800" b="1" dirty="0">
                <a:solidFill>
                  <a:srgbClr val="FF3300"/>
                </a:solidFill>
              </a:rPr>
              <a:t>  WHERE </a:t>
            </a:r>
            <a:r>
              <a:rPr lang="en-US" altLang="zh-CN" sz="2800" b="1" dirty="0" err="1">
                <a:solidFill>
                  <a:srgbClr val="FF3300"/>
                </a:solidFill>
              </a:rPr>
              <a:t>prj_status</a:t>
            </a:r>
            <a:r>
              <a:rPr lang="en-US" altLang="zh-CN" sz="2800" b="1" dirty="0">
                <a:solidFill>
                  <a:srgbClr val="FF3300"/>
                </a:solidFill>
              </a:rPr>
              <a:t>=1;</a:t>
            </a:r>
          </a:p>
        </p:txBody>
      </p:sp>
    </p:spTree>
    <p:extLst>
      <p:ext uri="{BB962C8B-B14F-4D97-AF65-F5344CB8AC3E}">
        <p14:creationId xmlns:p14="http://schemas.microsoft.com/office/powerpoint/2010/main" val="280355776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/>
      <p:bldP spid="9" grpId="0" autoUpdateAnimBg="0"/>
    </p:bld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0" y="-15479"/>
            <a:ext cx="12192000" cy="678867"/>
          </a:xfrm>
          <a:prstGeom prst="rect">
            <a:avLst/>
          </a:prstGeom>
          <a:solidFill>
            <a:srgbClr val="00589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1" lang="zh-CN" altLang="en-US" dirty="0">
              <a:solidFill>
                <a:srgbClr val="00589A"/>
              </a:solidFill>
            </a:endParaRPr>
          </a:p>
        </p:txBody>
      </p:sp>
      <p:sp>
        <p:nvSpPr>
          <p:cNvPr id="4" name="文本框 94"/>
          <p:cNvSpPr txBox="1">
            <a:spLocks noChangeArrowheads="1"/>
          </p:cNvSpPr>
          <p:nvPr/>
        </p:nvSpPr>
        <p:spPr bwMode="auto">
          <a:xfrm>
            <a:off x="245870" y="65515"/>
            <a:ext cx="5053997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3.5 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视图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4"/>
          <p:cNvSpPr txBox="1">
            <a:spLocks noChangeArrowheads="1"/>
          </p:cNvSpPr>
          <p:nvPr/>
        </p:nvSpPr>
        <p:spPr bwMode="auto">
          <a:xfrm>
            <a:off x="4737459" y="75566"/>
            <a:ext cx="7908779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3.5.1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视图的定义和删除</a:t>
            </a:r>
          </a:p>
        </p:txBody>
      </p:sp>
      <p:cxnSp>
        <p:nvCxnSpPr>
          <p:cNvPr id="11" name="直接连接符 10"/>
          <p:cNvCxnSpPr/>
          <p:nvPr/>
        </p:nvCxnSpPr>
        <p:spPr>
          <a:xfrm rot="5400000">
            <a:off x="4077830" y="362976"/>
            <a:ext cx="351464" cy="260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57200" y="1844675"/>
            <a:ext cx="86868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5000"/>
              <a:buFontTx/>
              <a:buChar char="•"/>
            </a:pPr>
            <a:r>
              <a:rPr kumimoji="1" lang="zh-CN" altLang="en-US" sz="3200" b="1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语句格式</a:t>
            </a:r>
            <a:r>
              <a:rPr kumimoji="1" lang="en-US" altLang="zh-CN" sz="3200" b="1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: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kumimoji="1" lang="en-US" altLang="zh-CN" sz="2800" b="1">
                <a:solidFill>
                  <a:srgbClr val="CC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DROP VIEW &lt;</a:t>
            </a:r>
            <a:r>
              <a:rPr kumimoji="1" lang="zh-CN" altLang="en-US" sz="2800" b="1">
                <a:solidFill>
                  <a:srgbClr val="CC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视图名</a:t>
            </a:r>
            <a:r>
              <a:rPr kumimoji="1" lang="en-US" altLang="zh-CN" sz="2800" b="1">
                <a:solidFill>
                  <a:srgbClr val="CC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&gt; ; 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395287" y="3141663"/>
            <a:ext cx="11362603" cy="2000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buClr>
                <a:schemeClr val="accent1"/>
              </a:buClr>
            </a:pPr>
            <a:r>
              <a:rPr kumimoji="1" lang="zh-CN" altLang="en-US" sz="2800" b="1" dirty="0">
                <a:solidFill>
                  <a:srgbClr val="000066"/>
                </a:solidFill>
                <a:latin typeface="楷体_GB2312" pitchFamily="49" charset="-122"/>
              </a:rPr>
              <a:t>注： </a:t>
            </a:r>
            <a:endParaRPr kumimoji="1" lang="en-US" altLang="zh-CN" sz="2800" b="1" dirty="0" smtClean="0">
              <a:solidFill>
                <a:srgbClr val="000066"/>
              </a:solidFill>
              <a:latin typeface="楷体_GB2312" pitchFamily="49" charset="-122"/>
            </a:endParaRPr>
          </a:p>
          <a:p>
            <a:pPr eaLnBrk="1" hangingPunct="1">
              <a:buClr>
                <a:schemeClr val="accent1"/>
              </a:buClr>
            </a:pPr>
            <a:r>
              <a:rPr kumimoji="1" lang="en-US" altLang="zh-CN" sz="2400" b="1" dirty="0" smtClean="0">
                <a:solidFill>
                  <a:srgbClr val="000066"/>
                </a:solidFill>
                <a:latin typeface="楷体_GB2312" pitchFamily="49" charset="-122"/>
              </a:rPr>
              <a:t>1</a:t>
            </a:r>
            <a:r>
              <a:rPr kumimoji="1" lang="zh-CN" altLang="en-US" sz="2400" b="1" dirty="0">
                <a:solidFill>
                  <a:srgbClr val="000066"/>
                </a:solidFill>
                <a:latin typeface="楷体_GB2312" pitchFamily="49" charset="-122"/>
              </a:rPr>
              <a:t>）该语句从数据字典中删除指定的视图定义</a:t>
            </a:r>
            <a:r>
              <a:rPr kumimoji="1" lang="zh-CN" altLang="en-US" sz="2400" b="1" dirty="0" smtClean="0">
                <a:solidFill>
                  <a:srgbClr val="000066"/>
                </a:solidFill>
                <a:latin typeface="楷体_GB2312" pitchFamily="49" charset="-122"/>
              </a:rPr>
              <a:t>；</a:t>
            </a:r>
            <a:endParaRPr kumimoji="1" lang="en-US" altLang="zh-CN" sz="2400" b="1" dirty="0" smtClean="0">
              <a:solidFill>
                <a:srgbClr val="000066"/>
              </a:solidFill>
              <a:latin typeface="楷体_GB2312" pitchFamily="49" charset="-122"/>
            </a:endParaRPr>
          </a:p>
          <a:p>
            <a:pPr eaLnBrk="1" hangingPunct="1">
              <a:lnSpc>
                <a:spcPct val="150000"/>
              </a:lnSpc>
              <a:buClr>
                <a:schemeClr val="accent1"/>
              </a:buClr>
            </a:pPr>
            <a:r>
              <a:rPr kumimoji="1" lang="en-US" altLang="zh-CN" sz="2400" b="1" dirty="0" smtClean="0">
                <a:solidFill>
                  <a:srgbClr val="000066"/>
                </a:solidFill>
                <a:latin typeface="楷体_GB2312" pitchFamily="49" charset="-122"/>
              </a:rPr>
              <a:t>2</a:t>
            </a:r>
            <a:r>
              <a:rPr kumimoji="1" lang="zh-CN" altLang="en-US" sz="2400" b="1" dirty="0">
                <a:solidFill>
                  <a:srgbClr val="000066"/>
                </a:solidFill>
                <a:latin typeface="楷体_GB2312" pitchFamily="49" charset="-122"/>
              </a:rPr>
              <a:t>）由该视图导出的其他视图定义仍在数据字典中，但已不能使用，必须显式删除</a:t>
            </a:r>
            <a:r>
              <a:rPr lang="en-US" altLang="zh-CN" sz="2400" b="1" dirty="0" smtClean="0">
                <a:solidFill>
                  <a:srgbClr val="000066"/>
                </a:solidFill>
                <a:latin typeface="楷体_GB2312" pitchFamily="49" charset="-122"/>
              </a:rPr>
              <a:t>.</a:t>
            </a:r>
            <a:r>
              <a:rPr kumimoji="1" lang="en-US" altLang="zh-CN" sz="2400" b="1" dirty="0" smtClean="0">
                <a:solidFill>
                  <a:srgbClr val="000066"/>
                </a:solidFill>
                <a:latin typeface="楷体_GB2312" pitchFamily="49" charset="-122"/>
              </a:rPr>
              <a:t>   </a:t>
            </a:r>
            <a:r>
              <a:rPr kumimoji="1" lang="en-US" altLang="zh-CN" sz="2400" b="1" dirty="0">
                <a:solidFill>
                  <a:srgbClr val="000066"/>
                </a:solidFill>
                <a:latin typeface="楷体_GB2312" pitchFamily="49" charset="-122"/>
              </a:rPr>
              <a:t>3</a:t>
            </a:r>
            <a:r>
              <a:rPr kumimoji="1" lang="zh-CN" altLang="en-US" sz="2400" b="1" dirty="0">
                <a:solidFill>
                  <a:srgbClr val="000066"/>
                </a:solidFill>
                <a:latin typeface="楷体_GB2312" pitchFamily="49" charset="-122"/>
              </a:rPr>
              <a:t>）删除基表时，由该基表导出的所有视图定义均已不能使用，都必须显式删除。</a:t>
            </a:r>
          </a:p>
        </p:txBody>
      </p:sp>
      <p:sp>
        <p:nvSpPr>
          <p:cNvPr id="8" name="Rectangle 5"/>
          <p:cNvSpPr txBox="1">
            <a:spLocks noChangeArrowheads="1"/>
          </p:cNvSpPr>
          <p:nvPr/>
        </p:nvSpPr>
        <p:spPr bwMode="auto">
          <a:xfrm>
            <a:off x="468313" y="1125538"/>
            <a:ext cx="83820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Clr>
                <a:srgbClr val="FFFF66"/>
              </a:buClr>
              <a:buFontTx/>
              <a:buNone/>
            </a:pPr>
            <a:r>
              <a:rPr lang="en-US" altLang="zh-CN" b="1" smtClean="0">
                <a:solidFill>
                  <a:srgbClr val="669900"/>
                </a:solidFill>
              </a:rPr>
              <a:t>2. </a:t>
            </a:r>
            <a:r>
              <a:rPr lang="zh-CN" altLang="en-US" b="1" smtClean="0">
                <a:solidFill>
                  <a:srgbClr val="669900"/>
                </a:solidFill>
              </a:rPr>
              <a:t>删除视图</a:t>
            </a:r>
          </a:p>
        </p:txBody>
      </p:sp>
    </p:spTree>
    <p:extLst>
      <p:ext uri="{BB962C8B-B14F-4D97-AF65-F5344CB8AC3E}">
        <p14:creationId xmlns:p14="http://schemas.microsoft.com/office/powerpoint/2010/main" val="194849500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bldLvl="2" autoUpdateAnimBg="0"/>
    </p:bld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0" y="-15479"/>
            <a:ext cx="12192000" cy="678867"/>
          </a:xfrm>
          <a:prstGeom prst="rect">
            <a:avLst/>
          </a:prstGeom>
          <a:solidFill>
            <a:srgbClr val="00589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1" lang="zh-CN" altLang="en-US" dirty="0">
              <a:solidFill>
                <a:srgbClr val="00589A"/>
              </a:solidFill>
            </a:endParaRPr>
          </a:p>
        </p:txBody>
      </p:sp>
      <p:sp>
        <p:nvSpPr>
          <p:cNvPr id="4" name="文本框 94"/>
          <p:cNvSpPr txBox="1">
            <a:spLocks noChangeArrowheads="1"/>
          </p:cNvSpPr>
          <p:nvPr/>
        </p:nvSpPr>
        <p:spPr bwMode="auto">
          <a:xfrm>
            <a:off x="245870" y="65515"/>
            <a:ext cx="5053997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3.5 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视图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4"/>
          <p:cNvSpPr txBox="1">
            <a:spLocks noChangeArrowheads="1"/>
          </p:cNvSpPr>
          <p:nvPr/>
        </p:nvSpPr>
        <p:spPr bwMode="auto">
          <a:xfrm>
            <a:off x="4737459" y="75566"/>
            <a:ext cx="7908779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3.5.1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视图的定义和删除</a:t>
            </a:r>
          </a:p>
        </p:txBody>
      </p:sp>
      <p:cxnSp>
        <p:nvCxnSpPr>
          <p:cNvPr id="11" name="直接连接符 10"/>
          <p:cNvCxnSpPr/>
          <p:nvPr/>
        </p:nvCxnSpPr>
        <p:spPr>
          <a:xfrm rot="5400000">
            <a:off x="4077830" y="362976"/>
            <a:ext cx="351464" cy="260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395288" y="1196975"/>
            <a:ext cx="81534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</a:pPr>
            <a:r>
              <a:rPr lang="en-US" altLang="zh-CN" sz="2800" b="1">
                <a:solidFill>
                  <a:srgbClr val="0000FF"/>
                </a:solidFill>
              </a:rPr>
              <a:t>【</a:t>
            </a:r>
            <a:r>
              <a:rPr lang="zh-CN" altLang="en-US" sz="2800" b="1">
                <a:solidFill>
                  <a:srgbClr val="0000FF"/>
                </a:solidFill>
              </a:rPr>
              <a:t>例</a:t>
            </a:r>
            <a:r>
              <a:rPr lang="en-US" altLang="zh-CN" sz="2800" b="1">
                <a:solidFill>
                  <a:srgbClr val="0000FF"/>
                </a:solidFill>
              </a:rPr>
              <a:t>3.74】</a:t>
            </a:r>
            <a:r>
              <a:rPr kumimoji="1" lang="zh-CN" altLang="en-US" sz="2800" b="1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删除视图</a:t>
            </a:r>
            <a:r>
              <a:rPr kumimoji="1" lang="en-US" altLang="zh-CN" sz="2800" b="1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S1_Stock</a:t>
            </a:r>
            <a:r>
              <a:rPr kumimoji="1" lang="zh-CN" altLang="en-US" sz="2800" b="1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。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623290" y="2138219"/>
            <a:ext cx="822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kumimoji="1" lang="en-US" altLang="zh-CN" sz="2800" b="1">
                <a:solidFill>
                  <a:srgbClr val="CC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DROP VIEW S1_Stock;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623290" y="2976419"/>
            <a:ext cx="822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kumimoji="1" lang="en-US" altLang="zh-CN" sz="2800" b="1" dirty="0">
                <a:solidFill>
                  <a:srgbClr val="CC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DROP VIEW </a:t>
            </a:r>
            <a:r>
              <a:rPr kumimoji="1" lang="en-US" altLang="zh-CN" sz="2800" b="1" dirty="0" err="1">
                <a:solidFill>
                  <a:srgbClr val="CC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S3_Stock</a:t>
            </a:r>
            <a:r>
              <a:rPr kumimoji="1" lang="en-US" altLang="zh-CN" sz="2800" b="1" dirty="0">
                <a:solidFill>
                  <a:srgbClr val="CC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;</a:t>
            </a: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646113" y="4076700"/>
            <a:ext cx="10631487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</a:pPr>
            <a:r>
              <a:rPr kumimoji="1" lang="zh-CN" altLang="en-US" sz="2800" b="1" dirty="0">
                <a:solidFill>
                  <a:srgbClr val="000066"/>
                </a:solidFill>
                <a:latin typeface="楷体_GB2312" pitchFamily="49" charset="-122"/>
              </a:rPr>
              <a:t>注：</a:t>
            </a:r>
            <a:r>
              <a:rPr kumimoji="1" lang="en-US" altLang="zh-CN" sz="2800" b="1" dirty="0" err="1">
                <a:solidFill>
                  <a:srgbClr val="000066"/>
                </a:solidFill>
                <a:latin typeface="楷体_GB2312" pitchFamily="49" charset="-122"/>
              </a:rPr>
              <a:t>S1_Stock</a:t>
            </a:r>
            <a:r>
              <a:rPr kumimoji="1" lang="zh-CN" altLang="en-US" sz="2800" b="1" dirty="0">
                <a:solidFill>
                  <a:srgbClr val="000066"/>
                </a:solidFill>
                <a:latin typeface="楷体_GB2312" pitchFamily="49" charset="-122"/>
              </a:rPr>
              <a:t>和</a:t>
            </a:r>
            <a:r>
              <a:rPr kumimoji="1" lang="en-US" altLang="zh-CN" sz="2800" b="1" dirty="0" err="1">
                <a:solidFill>
                  <a:srgbClr val="000066"/>
                </a:solidFill>
                <a:latin typeface="楷体_GB2312" pitchFamily="49" charset="-122"/>
              </a:rPr>
              <a:t>S3_Stock</a:t>
            </a:r>
            <a:r>
              <a:rPr kumimoji="1" lang="zh-CN" altLang="en-US" sz="2800" b="1" dirty="0">
                <a:solidFill>
                  <a:srgbClr val="000066"/>
                </a:solidFill>
                <a:latin typeface="楷体_GB2312" pitchFamily="49" charset="-122"/>
              </a:rPr>
              <a:t>必须同时删除，否则虽然</a:t>
            </a:r>
            <a:r>
              <a:rPr kumimoji="1" lang="en-US" altLang="zh-CN" sz="2800" b="1" dirty="0" err="1">
                <a:solidFill>
                  <a:srgbClr val="000066"/>
                </a:solidFill>
                <a:latin typeface="楷体_GB2312" pitchFamily="49" charset="-122"/>
              </a:rPr>
              <a:t>S3_Stock</a:t>
            </a:r>
            <a:r>
              <a:rPr kumimoji="1" lang="zh-CN" altLang="en-US" sz="2800" b="1" dirty="0">
                <a:solidFill>
                  <a:srgbClr val="000066"/>
                </a:solidFill>
                <a:latin typeface="楷体_GB2312" pitchFamily="49" charset="-122"/>
              </a:rPr>
              <a:t>的定义仍在数据字典中，但已无法正常使用。</a:t>
            </a:r>
          </a:p>
        </p:txBody>
      </p:sp>
    </p:spTree>
    <p:extLst>
      <p:ext uri="{BB962C8B-B14F-4D97-AF65-F5344CB8AC3E}">
        <p14:creationId xmlns:p14="http://schemas.microsoft.com/office/powerpoint/2010/main" val="46084861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7" grpId="0" autoUpdateAnimBg="0"/>
      <p:bldP spid="8" grpId="0" autoUpdateAnimBg="0"/>
      <p:bldP spid="9" grpId="0" build="p" bldLvl="2" autoUpdateAnimBg="0"/>
    </p:bld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0" y="-15479"/>
            <a:ext cx="12192000" cy="678867"/>
          </a:xfrm>
          <a:prstGeom prst="rect">
            <a:avLst/>
          </a:prstGeom>
          <a:solidFill>
            <a:srgbClr val="00589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1" lang="zh-CN" altLang="en-US" dirty="0">
              <a:solidFill>
                <a:srgbClr val="00589A"/>
              </a:solidFill>
            </a:endParaRPr>
          </a:p>
        </p:txBody>
      </p:sp>
      <p:sp>
        <p:nvSpPr>
          <p:cNvPr id="4" name="文本框 94"/>
          <p:cNvSpPr txBox="1">
            <a:spLocks noChangeArrowheads="1"/>
          </p:cNvSpPr>
          <p:nvPr/>
        </p:nvSpPr>
        <p:spPr bwMode="auto">
          <a:xfrm>
            <a:off x="245870" y="65515"/>
            <a:ext cx="5053997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3.5 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视图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4"/>
          <p:cNvSpPr txBox="1">
            <a:spLocks noChangeArrowheads="1"/>
          </p:cNvSpPr>
          <p:nvPr/>
        </p:nvSpPr>
        <p:spPr bwMode="auto">
          <a:xfrm>
            <a:off x="4737459" y="75566"/>
            <a:ext cx="7908779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3.5.2 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查询视图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 rot="5400000">
            <a:off x="4077830" y="362976"/>
            <a:ext cx="351464" cy="260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745835" y="990600"/>
            <a:ext cx="8077200" cy="154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marL="457200" indent="-457200" eaLnBrk="1" hangingPunct="1">
              <a:lnSpc>
                <a:spcPct val="130000"/>
              </a:lnSpc>
              <a:spcBef>
                <a:spcPct val="50000"/>
              </a:spcBef>
              <a:spcAft>
                <a:spcPct val="30000"/>
              </a:spcAft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kumimoji="1" lang="en-US" altLang="zh-CN" sz="2800" b="1" dirty="0">
                <a:solidFill>
                  <a:srgbClr val="CC3300"/>
                </a:solidFill>
                <a:latin typeface="楷体_GB2312" pitchFamily="49" charset="-122"/>
              </a:rPr>
              <a:t> </a:t>
            </a:r>
            <a:r>
              <a:rPr kumimoji="1" lang="zh-CN" altLang="en-US" sz="2800" b="1" dirty="0">
                <a:solidFill>
                  <a:srgbClr val="CC3300"/>
                </a:solidFill>
                <a:latin typeface="楷体_GB2312" pitchFamily="49" charset="-122"/>
              </a:rPr>
              <a:t>从用户角度：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spcAft>
                <a:spcPct val="30000"/>
              </a:spcAft>
              <a:buClr>
                <a:srgbClr val="FFFF66"/>
              </a:buClr>
            </a:pPr>
            <a:r>
              <a:rPr kumimoji="1" lang="zh-CN" altLang="en-US" sz="2800" b="1" dirty="0">
                <a:solidFill>
                  <a:srgbClr val="CC3300"/>
                </a:solidFill>
                <a:latin typeface="楷体_GB2312" pitchFamily="49" charset="-122"/>
              </a:rPr>
              <a:t>      －</a:t>
            </a:r>
            <a:r>
              <a:rPr kumimoji="1" lang="zh-CN" altLang="en-US" sz="2800" b="1" dirty="0">
                <a:solidFill>
                  <a:srgbClr val="000066"/>
                </a:solidFill>
                <a:latin typeface="楷体_GB2312" pitchFamily="49" charset="-122"/>
              </a:rPr>
              <a:t>查询视图与查询基本表相同</a:t>
            </a:r>
            <a:r>
              <a:rPr kumimoji="1" lang="en-US" altLang="zh-CN" sz="2800" b="1" dirty="0">
                <a:solidFill>
                  <a:srgbClr val="000066"/>
                </a:solidFill>
                <a:latin typeface="楷体_GB2312" pitchFamily="49" charset="-122"/>
              </a:rPr>
              <a:t>.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822035" y="3276600"/>
            <a:ext cx="8077200" cy="2443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kumimoji="1" lang="zh-CN" altLang="en-US" sz="2800" b="1">
                <a:solidFill>
                  <a:srgbClr val="000066"/>
                </a:solidFill>
                <a:latin typeface="楷体_GB2312" pitchFamily="49" charset="-122"/>
              </a:rPr>
              <a:t>注：</a:t>
            </a:r>
          </a:p>
          <a:p>
            <a:pPr eaLnBrk="1" hangingPunct="1"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kumimoji="1" lang="zh-CN" altLang="en-US" sz="2800" b="1">
                <a:solidFill>
                  <a:srgbClr val="000066"/>
                </a:solidFill>
                <a:latin typeface="楷体_GB2312" pitchFamily="49" charset="-122"/>
              </a:rPr>
              <a:t> </a:t>
            </a:r>
            <a:r>
              <a:rPr kumimoji="1" lang="en-US" altLang="zh-CN" sz="2800" b="1">
                <a:solidFill>
                  <a:srgbClr val="000066"/>
                </a:solidFill>
                <a:latin typeface="楷体_GB2312" pitchFamily="49" charset="-122"/>
              </a:rPr>
              <a:t>(</a:t>
            </a:r>
            <a:r>
              <a:rPr kumimoji="1" lang="zh-CN" altLang="en-US" sz="2800" b="1">
                <a:solidFill>
                  <a:srgbClr val="000066"/>
                </a:solidFill>
                <a:latin typeface="楷体_GB2312" pitchFamily="49" charset="-122"/>
              </a:rPr>
              <a:t>一般情况下</a:t>
            </a:r>
            <a:r>
              <a:rPr kumimoji="1" lang="en-US" altLang="zh-CN" sz="2800" b="1">
                <a:solidFill>
                  <a:srgbClr val="000066"/>
                </a:solidFill>
                <a:latin typeface="楷体_GB2312" pitchFamily="49" charset="-122"/>
              </a:rPr>
              <a:t>)</a:t>
            </a:r>
            <a:r>
              <a:rPr kumimoji="1" lang="zh-CN" altLang="en-US" sz="2800" b="1">
                <a:solidFill>
                  <a:srgbClr val="000066"/>
                </a:solidFill>
                <a:latin typeface="楷体_GB2312" pitchFamily="49" charset="-122"/>
              </a:rPr>
              <a:t>视图可以像基本表那样使用；</a:t>
            </a:r>
          </a:p>
          <a:p>
            <a:pPr eaLnBrk="1" hangingPunct="1"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kumimoji="1" lang="zh-CN" altLang="en-US" sz="2800" b="1">
                <a:solidFill>
                  <a:srgbClr val="000066"/>
                </a:solidFill>
                <a:latin typeface="楷体_GB2312" pitchFamily="49" charset="-122"/>
              </a:rPr>
              <a:t> 视图名可以出现在关系名可以出现的地方；</a:t>
            </a:r>
          </a:p>
          <a:p>
            <a:pPr eaLnBrk="1" hangingPunct="1"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kumimoji="1" lang="zh-CN" altLang="en-US" sz="2800" b="1">
                <a:solidFill>
                  <a:srgbClr val="000066"/>
                </a:solidFill>
                <a:latin typeface="楷体_GB2312" pitchFamily="49" charset="-122"/>
              </a:rPr>
              <a:t> </a:t>
            </a:r>
            <a:r>
              <a:rPr kumimoji="1" lang="en-US" altLang="zh-CN" sz="2800" b="1">
                <a:solidFill>
                  <a:srgbClr val="000066"/>
                </a:solidFill>
                <a:latin typeface="楷体_GB2312" pitchFamily="49" charset="-122"/>
              </a:rPr>
              <a:t>DBMS</a:t>
            </a:r>
            <a:r>
              <a:rPr kumimoji="1" lang="zh-CN" altLang="en-US" sz="2800" b="1">
                <a:solidFill>
                  <a:srgbClr val="000066"/>
                </a:solidFill>
                <a:latin typeface="楷体_GB2312" pitchFamily="49" charset="-122"/>
              </a:rPr>
              <a:t>将视图转换成对基本表的操作。</a:t>
            </a:r>
          </a:p>
        </p:txBody>
      </p:sp>
    </p:spTree>
    <p:extLst>
      <p:ext uri="{BB962C8B-B14F-4D97-AF65-F5344CB8AC3E}">
        <p14:creationId xmlns:p14="http://schemas.microsoft.com/office/powerpoint/2010/main" val="12519198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0" y="-15479"/>
            <a:ext cx="12192000" cy="678867"/>
          </a:xfrm>
          <a:prstGeom prst="rect">
            <a:avLst/>
          </a:prstGeom>
          <a:solidFill>
            <a:srgbClr val="00589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1" lang="zh-CN" altLang="en-US" dirty="0">
              <a:solidFill>
                <a:srgbClr val="00589A"/>
              </a:solidFill>
            </a:endParaRPr>
          </a:p>
        </p:txBody>
      </p:sp>
      <p:sp>
        <p:nvSpPr>
          <p:cNvPr id="4" name="文本框 94"/>
          <p:cNvSpPr txBox="1">
            <a:spLocks noChangeArrowheads="1"/>
          </p:cNvSpPr>
          <p:nvPr/>
        </p:nvSpPr>
        <p:spPr bwMode="auto">
          <a:xfrm>
            <a:off x="245870" y="65515"/>
            <a:ext cx="5053997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数据定义语句</a:t>
            </a:r>
          </a:p>
        </p:txBody>
      </p:sp>
      <p:sp>
        <p:nvSpPr>
          <p:cNvPr id="12" name="文本框 94"/>
          <p:cNvSpPr txBox="1">
            <a:spLocks noChangeArrowheads="1"/>
          </p:cNvSpPr>
          <p:nvPr/>
        </p:nvSpPr>
        <p:spPr bwMode="auto">
          <a:xfrm>
            <a:off x="4737459" y="75566"/>
            <a:ext cx="7908779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3.2.1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基本表的定义</a:t>
            </a:r>
          </a:p>
        </p:txBody>
      </p:sp>
      <p:cxnSp>
        <p:nvCxnSpPr>
          <p:cNvPr id="13" name="直接连接符 12"/>
          <p:cNvCxnSpPr/>
          <p:nvPr/>
        </p:nvCxnSpPr>
        <p:spPr>
          <a:xfrm rot="5400000">
            <a:off x="4077830" y="362976"/>
            <a:ext cx="351464" cy="260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468312" y="873847"/>
            <a:ext cx="11067905" cy="4751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b="1" smtClean="0">
                <a:latin typeface="楷体_GB2312" pitchFamily="49" charset="-122"/>
                <a:ea typeface="楷体_GB2312" pitchFamily="49" charset="-122"/>
              </a:rPr>
              <a:t>(3)</a:t>
            </a:r>
            <a:r>
              <a:rPr lang="zh-CN" altLang="en-US" b="1" smtClean="0">
                <a:latin typeface="楷体_GB2312" pitchFamily="49" charset="-122"/>
                <a:ea typeface="楷体_GB2312" pitchFamily="49" charset="-122"/>
              </a:rPr>
              <a:t>配电物资领料出库表：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b="1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out_stock</a:t>
            </a:r>
            <a:r>
              <a:rPr lang="zh-CN" altLang="en-US" b="1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b="1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prj_num, mat_num, amount, get_date, department</a:t>
            </a:r>
            <a:r>
              <a:rPr lang="zh-CN" altLang="en-US" b="1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b="1" smtClean="0">
                <a:latin typeface="楷体_GB2312" pitchFamily="49" charset="-122"/>
                <a:ea typeface="楷体_GB2312" pitchFamily="49" charset="-122"/>
              </a:rPr>
              <a:t>   主码为（</a:t>
            </a:r>
            <a:r>
              <a:rPr lang="en-US" altLang="zh-CN" b="1" smtClean="0">
                <a:latin typeface="楷体_GB2312" pitchFamily="49" charset="-122"/>
                <a:ea typeface="楷体_GB2312" pitchFamily="49" charset="-122"/>
              </a:rPr>
              <a:t>prj_num, mat_num</a:t>
            </a:r>
            <a:r>
              <a:rPr lang="zh-CN" altLang="en-US" b="1" smtClean="0">
                <a:latin typeface="楷体_GB2312" pitchFamily="49" charset="-122"/>
                <a:ea typeface="楷体_GB2312" pitchFamily="49" charset="-122"/>
              </a:rPr>
              <a:t>）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b="1" smtClean="0">
                <a:latin typeface="楷体_GB2312" pitchFamily="49" charset="-122"/>
                <a:ea typeface="楷体_GB2312" pitchFamily="49" charset="-122"/>
              </a:rPr>
              <a:t>各属性含义如下：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b="1" smtClean="0">
                <a:latin typeface="楷体_GB2312" pitchFamily="49" charset="-122"/>
                <a:ea typeface="楷体_GB2312" pitchFamily="49" charset="-122"/>
              </a:rPr>
              <a:t>    工程项目编号（</a:t>
            </a:r>
            <a:r>
              <a:rPr lang="en-US" altLang="zh-CN" b="1" smtClean="0">
                <a:latin typeface="楷体_GB2312" pitchFamily="49" charset="-122"/>
                <a:ea typeface="楷体_GB2312" pitchFamily="49" charset="-122"/>
              </a:rPr>
              <a:t>prj_num</a:t>
            </a:r>
            <a:r>
              <a:rPr lang="zh-CN" altLang="en-US" b="1" smtClean="0">
                <a:latin typeface="楷体_GB2312" pitchFamily="49" charset="-122"/>
                <a:ea typeface="楷体_GB2312" pitchFamily="49" charset="-122"/>
              </a:rPr>
              <a:t>）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b="1" smtClean="0">
                <a:latin typeface="楷体_GB2312" pitchFamily="49" charset="-122"/>
                <a:ea typeface="楷体_GB2312" pitchFamily="49" charset="-122"/>
              </a:rPr>
              <a:t>    物资编号（</a:t>
            </a:r>
            <a:r>
              <a:rPr lang="en-US" altLang="zh-CN" b="1" smtClean="0">
                <a:latin typeface="楷体_GB2312" pitchFamily="49" charset="-122"/>
                <a:ea typeface="楷体_GB2312" pitchFamily="49" charset="-122"/>
              </a:rPr>
              <a:t>mat_num</a:t>
            </a:r>
            <a:r>
              <a:rPr lang="zh-CN" altLang="en-US" b="1" smtClean="0">
                <a:latin typeface="楷体_GB2312" pitchFamily="49" charset="-122"/>
                <a:ea typeface="楷体_GB2312" pitchFamily="49" charset="-122"/>
              </a:rPr>
              <a:t>）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b="1" smtClean="0">
                <a:latin typeface="楷体_GB2312" pitchFamily="49" charset="-122"/>
                <a:ea typeface="楷体_GB2312" pitchFamily="49" charset="-122"/>
              </a:rPr>
              <a:t>    领取数量（</a:t>
            </a:r>
            <a:r>
              <a:rPr lang="en-US" altLang="zh-CN" b="1" smtClean="0">
                <a:latin typeface="楷体_GB2312" pitchFamily="49" charset="-122"/>
                <a:ea typeface="楷体_GB2312" pitchFamily="49" charset="-122"/>
              </a:rPr>
              <a:t>amount</a:t>
            </a:r>
            <a:r>
              <a:rPr lang="zh-CN" altLang="en-US" b="1" smtClean="0">
                <a:latin typeface="楷体_GB2312" pitchFamily="49" charset="-122"/>
                <a:ea typeface="楷体_GB2312" pitchFamily="49" charset="-122"/>
              </a:rPr>
              <a:t>）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b="1" smtClean="0">
                <a:latin typeface="楷体_GB2312" pitchFamily="49" charset="-122"/>
                <a:ea typeface="楷体_GB2312" pitchFamily="49" charset="-122"/>
              </a:rPr>
              <a:t>    领料日期（</a:t>
            </a:r>
            <a:r>
              <a:rPr lang="en-US" altLang="zh-CN" b="1" smtClean="0">
                <a:latin typeface="楷体_GB2312" pitchFamily="49" charset="-122"/>
                <a:ea typeface="楷体_GB2312" pitchFamily="49" charset="-122"/>
              </a:rPr>
              <a:t>get_date</a:t>
            </a:r>
            <a:r>
              <a:rPr lang="zh-CN" altLang="en-US" b="1" smtClean="0">
                <a:latin typeface="楷体_GB2312" pitchFamily="49" charset="-122"/>
                <a:ea typeface="楷体_GB2312" pitchFamily="49" charset="-122"/>
              </a:rPr>
              <a:t>）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b="1" smtClean="0">
                <a:latin typeface="楷体_GB2312" pitchFamily="49" charset="-122"/>
                <a:ea typeface="楷体_GB2312" pitchFamily="49" charset="-122"/>
              </a:rPr>
              <a:t>    领料部门（</a:t>
            </a:r>
            <a:r>
              <a:rPr lang="en-US" altLang="zh-CN" b="1" smtClean="0">
                <a:latin typeface="楷体_GB2312" pitchFamily="49" charset="-122"/>
                <a:ea typeface="楷体_GB2312" pitchFamily="49" charset="-122"/>
              </a:rPr>
              <a:t>department</a:t>
            </a:r>
            <a:r>
              <a:rPr lang="zh-CN" altLang="en-US" b="1" smtClean="0">
                <a:latin typeface="楷体_GB2312" pitchFamily="49" charset="-122"/>
                <a:ea typeface="楷体_GB2312" pitchFamily="49" charset="-122"/>
              </a:rPr>
              <a:t>）</a:t>
            </a:r>
            <a:endParaRPr lang="zh-CN" altLang="en-US" b="1" dirty="0" smtClean="0">
              <a:latin typeface="楷体_GB2312" pitchFamily="49" charset="-122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3401628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0" y="-15479"/>
            <a:ext cx="12192000" cy="678867"/>
          </a:xfrm>
          <a:prstGeom prst="rect">
            <a:avLst/>
          </a:prstGeom>
          <a:solidFill>
            <a:srgbClr val="00589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1" lang="zh-CN" altLang="en-US" dirty="0">
              <a:solidFill>
                <a:srgbClr val="00589A"/>
              </a:solidFill>
            </a:endParaRPr>
          </a:p>
        </p:txBody>
      </p:sp>
      <p:sp>
        <p:nvSpPr>
          <p:cNvPr id="4" name="文本框 94"/>
          <p:cNvSpPr txBox="1">
            <a:spLocks noChangeArrowheads="1"/>
          </p:cNvSpPr>
          <p:nvPr/>
        </p:nvSpPr>
        <p:spPr bwMode="auto">
          <a:xfrm>
            <a:off x="245870" y="65515"/>
            <a:ext cx="5053997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3.5 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视图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4"/>
          <p:cNvSpPr txBox="1">
            <a:spLocks noChangeArrowheads="1"/>
          </p:cNvSpPr>
          <p:nvPr/>
        </p:nvSpPr>
        <p:spPr bwMode="auto">
          <a:xfrm>
            <a:off x="4737459" y="75566"/>
            <a:ext cx="7908779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3.5.2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查询视图</a:t>
            </a:r>
          </a:p>
        </p:txBody>
      </p:sp>
      <p:cxnSp>
        <p:nvCxnSpPr>
          <p:cNvPr id="11" name="直接连接符 10"/>
          <p:cNvCxnSpPr/>
          <p:nvPr/>
        </p:nvCxnSpPr>
        <p:spPr>
          <a:xfrm rot="5400000">
            <a:off x="4077830" y="362976"/>
            <a:ext cx="351464" cy="260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381000" y="840507"/>
            <a:ext cx="77724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3200" b="1" dirty="0" smtClean="0">
              <a:solidFill>
                <a:srgbClr val="000066"/>
              </a:solidFill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45869" y="965198"/>
            <a:ext cx="11253403" cy="3440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kumimoji="1" lang="en-US" altLang="zh-CN" b="1" dirty="0" smtClean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en-US" altLang="zh-CN" b="1" dirty="0" smtClean="0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</a:rPr>
              <a:t>DBMS</a:t>
            </a:r>
            <a:r>
              <a:rPr kumimoji="1" lang="zh-CN" altLang="en-US" b="1" dirty="0" smtClean="0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</a:rPr>
              <a:t>实现视图查询的方法：</a:t>
            </a:r>
          </a:p>
          <a:p>
            <a:pPr lvl="1" eaLnBrk="1" hangingPunct="1">
              <a:lnSpc>
                <a:spcPct val="120000"/>
              </a:lnSpc>
              <a:buClr>
                <a:schemeClr val="hlink"/>
              </a:buClr>
              <a:buSzPct val="55000"/>
              <a:buFont typeface="Wingdings" panose="05000000000000000000" pitchFamily="2" charset="2"/>
              <a:buNone/>
            </a:pPr>
            <a:r>
              <a:rPr kumimoji="1" lang="zh-CN" altLang="en-US" b="1" dirty="0" smtClean="0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</a:rPr>
              <a:t>视图消解法（</a:t>
            </a:r>
            <a:r>
              <a:rPr kumimoji="1" lang="en-US" altLang="zh-CN" b="1" dirty="0" smtClean="0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</a:rPr>
              <a:t>View Resolution</a:t>
            </a:r>
            <a:r>
              <a:rPr kumimoji="1" lang="zh-CN" altLang="en-US" b="1" dirty="0" smtClean="0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</a:p>
          <a:p>
            <a:pPr lvl="1" eaLnBrk="1" hangingPunct="1">
              <a:lnSpc>
                <a:spcPct val="120000"/>
              </a:lnSpc>
              <a:buClr>
                <a:schemeClr val="hlink"/>
              </a:buClr>
              <a:buSzPct val="55000"/>
              <a:buFont typeface="Wingdings" panose="05000000000000000000" pitchFamily="2" charset="2"/>
              <a:buNone/>
            </a:pPr>
            <a:r>
              <a:rPr kumimoji="1" lang="en-US" altLang="zh-CN" b="1" dirty="0" smtClean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kumimoji="1" lang="zh-CN" altLang="en-US" b="1" dirty="0" smtClean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）进行有效性检查，检查查询的基本表、视图是否存在；</a:t>
            </a:r>
          </a:p>
          <a:p>
            <a:pPr lvl="1" eaLnBrk="1" hangingPunct="1">
              <a:lnSpc>
                <a:spcPct val="120000"/>
              </a:lnSpc>
              <a:buClr>
                <a:schemeClr val="hlink"/>
              </a:buClr>
              <a:buSzPct val="55000"/>
              <a:buFont typeface="Wingdings" panose="05000000000000000000" pitchFamily="2" charset="2"/>
              <a:buNone/>
            </a:pPr>
            <a:r>
              <a:rPr kumimoji="1" lang="en-US" altLang="zh-CN" b="1" dirty="0" smtClean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kumimoji="1" lang="zh-CN" altLang="en-US" b="1" dirty="0" smtClean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）如果存在，从数据字典中取出视图的定义，把视图定义中的子查询与用户的查询结合起来，转换成等价的对基本表的查询；</a:t>
            </a:r>
          </a:p>
          <a:p>
            <a:pPr lvl="1" eaLnBrk="1" hangingPunct="1">
              <a:lnSpc>
                <a:spcPct val="120000"/>
              </a:lnSpc>
              <a:buClr>
                <a:schemeClr val="hlink"/>
              </a:buClr>
              <a:buSzPct val="55000"/>
              <a:buFont typeface="Wingdings" panose="05000000000000000000" pitchFamily="2" charset="2"/>
              <a:buNone/>
            </a:pPr>
            <a:r>
              <a:rPr kumimoji="1" lang="en-US" altLang="zh-CN" b="1" dirty="0" smtClean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kumimoji="1" lang="zh-CN" altLang="en-US" b="1" dirty="0" smtClean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）执行修正后的查询。</a:t>
            </a:r>
          </a:p>
        </p:txBody>
      </p:sp>
    </p:spTree>
    <p:extLst>
      <p:ext uri="{BB962C8B-B14F-4D97-AF65-F5344CB8AC3E}">
        <p14:creationId xmlns:p14="http://schemas.microsoft.com/office/powerpoint/2010/main" val="330374736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bldLvl="2" autoUpdateAnimBg="0"/>
    </p:bld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0" y="-15479"/>
            <a:ext cx="12192000" cy="678867"/>
          </a:xfrm>
          <a:prstGeom prst="rect">
            <a:avLst/>
          </a:prstGeom>
          <a:solidFill>
            <a:srgbClr val="00589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1" lang="zh-CN" altLang="en-US" dirty="0">
              <a:solidFill>
                <a:srgbClr val="00589A"/>
              </a:solidFill>
            </a:endParaRPr>
          </a:p>
        </p:txBody>
      </p:sp>
      <p:sp>
        <p:nvSpPr>
          <p:cNvPr id="4" name="文本框 94"/>
          <p:cNvSpPr txBox="1">
            <a:spLocks noChangeArrowheads="1"/>
          </p:cNvSpPr>
          <p:nvPr/>
        </p:nvSpPr>
        <p:spPr bwMode="auto">
          <a:xfrm>
            <a:off x="245870" y="65515"/>
            <a:ext cx="5053997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3.5 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视图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4"/>
          <p:cNvSpPr txBox="1">
            <a:spLocks noChangeArrowheads="1"/>
          </p:cNvSpPr>
          <p:nvPr/>
        </p:nvSpPr>
        <p:spPr bwMode="auto">
          <a:xfrm>
            <a:off x="4737459" y="75566"/>
            <a:ext cx="7908779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3.5.2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查询视图</a:t>
            </a:r>
          </a:p>
        </p:txBody>
      </p:sp>
      <p:cxnSp>
        <p:nvCxnSpPr>
          <p:cNvPr id="11" name="直接连接符 10"/>
          <p:cNvCxnSpPr/>
          <p:nvPr/>
        </p:nvCxnSpPr>
        <p:spPr>
          <a:xfrm rot="5400000">
            <a:off x="4077830" y="362976"/>
            <a:ext cx="351464" cy="260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38723" y="1050831"/>
            <a:ext cx="10922003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</a:pPr>
            <a:r>
              <a:rPr lang="en-US" altLang="zh-CN" sz="2800" b="1" dirty="0">
                <a:solidFill>
                  <a:srgbClr val="0000FF"/>
                </a:solidFill>
              </a:rPr>
              <a:t>【</a:t>
            </a:r>
            <a:r>
              <a:rPr lang="zh-CN" altLang="en-US" sz="2800" b="1" dirty="0">
                <a:solidFill>
                  <a:srgbClr val="0000FF"/>
                </a:solidFill>
              </a:rPr>
              <a:t>例</a:t>
            </a:r>
            <a:r>
              <a:rPr lang="en-US" altLang="zh-CN" sz="2800" b="1" dirty="0">
                <a:solidFill>
                  <a:srgbClr val="0000FF"/>
                </a:solidFill>
              </a:rPr>
              <a:t>3.75】 </a:t>
            </a:r>
            <a:r>
              <a:rPr lang="zh-CN" altLang="en-US" sz="2800" b="1" dirty="0">
                <a:solidFill>
                  <a:srgbClr val="0000FF"/>
                </a:solidFill>
              </a:rPr>
              <a:t>在供电局</a:t>
            </a:r>
            <a:r>
              <a:rPr lang="en-US" altLang="zh-CN" sz="2800" b="1" dirty="0">
                <a:solidFill>
                  <a:srgbClr val="0000FF"/>
                </a:solidFill>
              </a:rPr>
              <a:t>1#</a:t>
            </a:r>
            <a:r>
              <a:rPr lang="zh-CN" altLang="en-US" sz="2800" b="1" dirty="0">
                <a:solidFill>
                  <a:srgbClr val="0000FF"/>
                </a:solidFill>
              </a:rPr>
              <a:t>仓库的物资视图</a:t>
            </a:r>
            <a:r>
              <a:rPr lang="en-US" altLang="zh-CN" sz="2800" b="1" dirty="0" err="1">
                <a:solidFill>
                  <a:srgbClr val="0000FF"/>
                </a:solidFill>
              </a:rPr>
              <a:t>s1_stock</a:t>
            </a:r>
            <a:r>
              <a:rPr lang="zh-CN" altLang="en-US" sz="2800" b="1" dirty="0">
                <a:solidFill>
                  <a:srgbClr val="0000FF"/>
                </a:solidFill>
              </a:rPr>
              <a:t>中找出单价小于</a:t>
            </a:r>
            <a:r>
              <a:rPr lang="en-US" altLang="zh-CN" sz="2800" b="1" dirty="0">
                <a:solidFill>
                  <a:srgbClr val="0000FF"/>
                </a:solidFill>
              </a:rPr>
              <a:t>20</a:t>
            </a:r>
            <a:r>
              <a:rPr lang="zh-CN" altLang="en-US" sz="2800" b="1" dirty="0">
                <a:solidFill>
                  <a:srgbClr val="0000FF"/>
                </a:solidFill>
              </a:rPr>
              <a:t>的物资名称、规格和单价。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026821" y="2276475"/>
            <a:ext cx="82296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FF3300"/>
                </a:solidFill>
              </a:rPr>
              <a:t>SELECT mat_name,speci, unit</a:t>
            </a:r>
          </a:p>
          <a:p>
            <a:pPr eaLnBrk="1" hangingPunct="1"/>
            <a:r>
              <a:rPr lang="en-US" altLang="zh-CN" sz="2800" b="1">
                <a:solidFill>
                  <a:srgbClr val="FF3300"/>
                </a:solidFill>
              </a:rPr>
              <a:t>FROM s1_stock</a:t>
            </a:r>
          </a:p>
          <a:p>
            <a:pPr eaLnBrk="1" hangingPunct="1"/>
            <a:r>
              <a:rPr lang="en-US" altLang="zh-CN" sz="2800" b="1">
                <a:solidFill>
                  <a:srgbClr val="FF3300"/>
                </a:solidFill>
              </a:rPr>
              <a:t>WHERE unit&lt;20;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842671" y="4017963"/>
            <a:ext cx="8153400" cy="1884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lvl="1" eaLnBrk="1" hangingPunct="1">
              <a:lnSpc>
                <a:spcPct val="85000"/>
              </a:lnSpc>
              <a:spcBef>
                <a:spcPct val="5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None/>
            </a:pPr>
            <a:r>
              <a:rPr kumimoji="1" lang="zh-CN" altLang="en-US" sz="2400" b="1">
                <a:solidFill>
                  <a:schemeClr val="tx2"/>
                </a:solidFill>
                <a:ea typeface="宋体" panose="02010600030101010101" pitchFamily="2" charset="-122"/>
              </a:rPr>
              <a:t>转换后的查询语句为：</a:t>
            </a:r>
          </a:p>
          <a:p>
            <a:pPr eaLnBrk="1" hangingPunct="1"/>
            <a:r>
              <a:rPr lang="zh-CN" altLang="en-US" sz="2400" b="1">
                <a:solidFill>
                  <a:schemeClr val="tx2"/>
                </a:solidFill>
              </a:rPr>
              <a:t>   </a:t>
            </a:r>
            <a:r>
              <a:rPr lang="en-US" altLang="zh-CN" sz="2400" b="1">
                <a:solidFill>
                  <a:schemeClr val="tx2"/>
                </a:solidFill>
              </a:rPr>
              <a:t>SELECT mat_name,speci, unit</a:t>
            </a:r>
          </a:p>
          <a:p>
            <a:pPr eaLnBrk="1" hangingPunct="1"/>
            <a:r>
              <a:rPr lang="en-US" altLang="zh-CN" sz="2400" b="1">
                <a:solidFill>
                  <a:schemeClr val="tx2"/>
                </a:solidFill>
              </a:rPr>
              <a:t>   FROM  stock</a:t>
            </a:r>
          </a:p>
          <a:p>
            <a:pPr eaLnBrk="1" hangingPunct="1"/>
            <a:r>
              <a:rPr lang="en-US" altLang="zh-CN" sz="2400" b="1">
                <a:solidFill>
                  <a:schemeClr val="tx2"/>
                </a:solidFill>
              </a:rPr>
              <a:t>   WHERE warehouse ='</a:t>
            </a:r>
            <a:r>
              <a:rPr lang="zh-CN" altLang="en-US" sz="2400" b="1">
                <a:solidFill>
                  <a:schemeClr val="tx2"/>
                </a:solidFill>
              </a:rPr>
              <a:t>供电局</a:t>
            </a:r>
            <a:r>
              <a:rPr lang="en-US" altLang="zh-CN" sz="2400" b="1">
                <a:solidFill>
                  <a:schemeClr val="tx2"/>
                </a:solidFill>
              </a:rPr>
              <a:t>1#</a:t>
            </a:r>
            <a:r>
              <a:rPr lang="zh-CN" altLang="en-US" sz="2400" b="1">
                <a:solidFill>
                  <a:schemeClr val="tx2"/>
                </a:solidFill>
              </a:rPr>
              <a:t>仓库</a:t>
            </a:r>
            <a:r>
              <a:rPr lang="en-US" altLang="zh-CN" sz="2400" b="1">
                <a:solidFill>
                  <a:schemeClr val="tx2"/>
                </a:solidFill>
              </a:rPr>
              <a:t>' </a:t>
            </a:r>
          </a:p>
          <a:p>
            <a:pPr eaLnBrk="1" hangingPunct="1"/>
            <a:r>
              <a:rPr lang="en-US" altLang="zh-CN" sz="2400" b="1">
                <a:solidFill>
                  <a:schemeClr val="tx2"/>
                </a:solidFill>
              </a:rPr>
              <a:t>      AND    unit&lt;20;</a:t>
            </a:r>
          </a:p>
        </p:txBody>
      </p:sp>
    </p:spTree>
    <p:extLst>
      <p:ext uri="{BB962C8B-B14F-4D97-AF65-F5344CB8AC3E}">
        <p14:creationId xmlns:p14="http://schemas.microsoft.com/office/powerpoint/2010/main" val="421163772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  <p:bldP spid="8" grpId="0" autoUpdateAnimBg="0"/>
    </p:bld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0" y="-15479"/>
            <a:ext cx="12192000" cy="678867"/>
          </a:xfrm>
          <a:prstGeom prst="rect">
            <a:avLst/>
          </a:prstGeom>
          <a:solidFill>
            <a:srgbClr val="00589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1" lang="zh-CN" altLang="en-US" dirty="0">
              <a:solidFill>
                <a:srgbClr val="00589A"/>
              </a:solidFill>
            </a:endParaRPr>
          </a:p>
        </p:txBody>
      </p:sp>
      <p:sp>
        <p:nvSpPr>
          <p:cNvPr id="4" name="文本框 94"/>
          <p:cNvSpPr txBox="1">
            <a:spLocks noChangeArrowheads="1"/>
          </p:cNvSpPr>
          <p:nvPr/>
        </p:nvSpPr>
        <p:spPr bwMode="auto">
          <a:xfrm>
            <a:off x="245870" y="65515"/>
            <a:ext cx="5053997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3.5 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视图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4"/>
          <p:cNvSpPr txBox="1">
            <a:spLocks noChangeArrowheads="1"/>
          </p:cNvSpPr>
          <p:nvPr/>
        </p:nvSpPr>
        <p:spPr bwMode="auto">
          <a:xfrm>
            <a:off x="4737459" y="75566"/>
            <a:ext cx="7908779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3.5.2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查询视图</a:t>
            </a:r>
          </a:p>
        </p:txBody>
      </p:sp>
      <p:cxnSp>
        <p:nvCxnSpPr>
          <p:cNvPr id="11" name="直接连接符 10"/>
          <p:cNvCxnSpPr/>
          <p:nvPr/>
        </p:nvCxnSpPr>
        <p:spPr>
          <a:xfrm rot="5400000">
            <a:off x="4077830" y="362976"/>
            <a:ext cx="351464" cy="260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57200" y="990600"/>
            <a:ext cx="10053782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</a:pPr>
            <a:r>
              <a:rPr lang="en-US" altLang="zh-CN" sz="2800" b="1" dirty="0">
                <a:solidFill>
                  <a:srgbClr val="0000FF"/>
                </a:solidFill>
              </a:rPr>
              <a:t>【</a:t>
            </a:r>
            <a:r>
              <a:rPr lang="zh-CN" altLang="en-US" sz="2800" b="1" dirty="0">
                <a:solidFill>
                  <a:srgbClr val="0000FF"/>
                </a:solidFill>
              </a:rPr>
              <a:t>例</a:t>
            </a:r>
            <a:r>
              <a:rPr lang="en-US" altLang="zh-CN" sz="2800" b="1" dirty="0">
                <a:solidFill>
                  <a:srgbClr val="0000FF"/>
                </a:solidFill>
              </a:rPr>
              <a:t>3.76】 </a:t>
            </a:r>
            <a:r>
              <a:rPr lang="zh-CN" altLang="en-US" sz="2800" b="1" dirty="0">
                <a:solidFill>
                  <a:srgbClr val="0000FF"/>
                </a:solidFill>
              </a:rPr>
              <a:t>查询使用了供电局</a:t>
            </a:r>
            <a:r>
              <a:rPr lang="en-US" altLang="zh-CN" sz="2800" b="1" dirty="0">
                <a:solidFill>
                  <a:srgbClr val="0000FF"/>
                </a:solidFill>
              </a:rPr>
              <a:t>1#</a:t>
            </a:r>
            <a:r>
              <a:rPr lang="zh-CN" altLang="en-US" sz="2800" b="1" dirty="0">
                <a:solidFill>
                  <a:srgbClr val="0000FF"/>
                </a:solidFill>
              </a:rPr>
              <a:t>仓库物资的抢修工程项目号。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95288" y="2060575"/>
            <a:ext cx="8497887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FF3300"/>
                </a:solidFill>
              </a:rPr>
              <a:t>SELECT distinct prj_num</a:t>
            </a:r>
          </a:p>
          <a:p>
            <a:pPr eaLnBrk="1" hangingPunct="1"/>
            <a:r>
              <a:rPr lang="en-US" altLang="zh-CN" sz="2800" b="1">
                <a:solidFill>
                  <a:srgbClr val="FF3300"/>
                </a:solidFill>
              </a:rPr>
              <a:t>FROM s1_stock, out_stock</a:t>
            </a:r>
          </a:p>
          <a:p>
            <a:pPr eaLnBrk="1" hangingPunct="1"/>
            <a:r>
              <a:rPr lang="en-US" altLang="zh-CN" sz="2800" b="1">
                <a:solidFill>
                  <a:srgbClr val="FF3300"/>
                </a:solidFill>
              </a:rPr>
              <a:t>WHERE s1_stock.mat_num=out_stock.mat_num; 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50825" y="3716338"/>
            <a:ext cx="8569325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lvl="1" eaLnBrk="1" hangingPunct="1">
              <a:lnSpc>
                <a:spcPct val="85000"/>
              </a:lnSpc>
              <a:spcBef>
                <a:spcPct val="5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None/>
            </a:pPr>
            <a:r>
              <a:rPr kumimoji="1" lang="zh-CN" altLang="en-US" sz="2400" b="1">
                <a:solidFill>
                  <a:schemeClr val="tx2"/>
                </a:solidFill>
              </a:rPr>
              <a:t>转换后的查询语句为：</a:t>
            </a:r>
            <a:endParaRPr kumimoji="1" lang="zh-CN" altLang="en-US" sz="2400" b="1">
              <a:solidFill>
                <a:schemeClr val="tx2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85000"/>
              </a:lnSpc>
              <a:spcBef>
                <a:spcPct val="5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None/>
            </a:pPr>
            <a:r>
              <a:rPr kumimoji="1" lang="en-US" altLang="zh-CN" sz="24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SELECT distinct prj_num </a:t>
            </a:r>
          </a:p>
          <a:p>
            <a:pPr lvl="1" eaLnBrk="1" hangingPunct="1">
              <a:lnSpc>
                <a:spcPct val="85000"/>
              </a:lnSpc>
              <a:spcBef>
                <a:spcPct val="5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None/>
            </a:pPr>
            <a:r>
              <a:rPr kumimoji="1" lang="en-US" altLang="zh-CN" sz="24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FROM stock, out_stock</a:t>
            </a:r>
          </a:p>
          <a:p>
            <a:pPr lvl="1" eaLnBrk="1" hangingPunct="1">
              <a:lnSpc>
                <a:spcPct val="85000"/>
              </a:lnSpc>
              <a:spcBef>
                <a:spcPct val="5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None/>
            </a:pPr>
            <a:r>
              <a:rPr kumimoji="1" lang="en-US" altLang="zh-CN" sz="24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WHERE warehouse =</a:t>
            </a:r>
            <a:r>
              <a:rPr kumimoji="1" lang="en-US" altLang="zh-CN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‘</a:t>
            </a:r>
            <a:r>
              <a:rPr kumimoji="1" lang="zh-CN" altLang="en-US" sz="24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供电局</a:t>
            </a:r>
            <a:r>
              <a:rPr kumimoji="1" lang="en-US" altLang="zh-CN" sz="24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1#</a:t>
            </a:r>
            <a:r>
              <a:rPr kumimoji="1" lang="zh-CN" altLang="en-US" sz="24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仓库</a:t>
            </a:r>
            <a:r>
              <a:rPr kumimoji="1" lang="zh-CN" altLang="en-US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’</a:t>
            </a:r>
            <a:r>
              <a:rPr kumimoji="1" lang="zh-CN" altLang="en-US" sz="24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  </a:t>
            </a:r>
          </a:p>
          <a:p>
            <a:pPr lvl="1" eaLnBrk="1" hangingPunct="1">
              <a:lnSpc>
                <a:spcPct val="85000"/>
              </a:lnSpc>
              <a:spcBef>
                <a:spcPct val="5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None/>
            </a:pPr>
            <a:r>
              <a:rPr kumimoji="1" lang="zh-CN" altLang="en-US" sz="24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 </a:t>
            </a:r>
            <a:r>
              <a:rPr kumimoji="1" lang="en-US" altLang="zh-CN" sz="24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AND  stock.mat_num=out_stock.mat_num;</a:t>
            </a:r>
          </a:p>
        </p:txBody>
      </p:sp>
    </p:spTree>
    <p:extLst>
      <p:ext uri="{BB962C8B-B14F-4D97-AF65-F5344CB8AC3E}">
        <p14:creationId xmlns:p14="http://schemas.microsoft.com/office/powerpoint/2010/main" val="360206401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7" grpId="0" autoUpdateAnimBg="0"/>
      <p:bldP spid="8" grpId="0" autoUpdateAnimBg="0"/>
    </p:bld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0" y="-15479"/>
            <a:ext cx="12192000" cy="678867"/>
          </a:xfrm>
          <a:prstGeom prst="rect">
            <a:avLst/>
          </a:prstGeom>
          <a:solidFill>
            <a:srgbClr val="00589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1" lang="zh-CN" altLang="en-US" dirty="0">
              <a:solidFill>
                <a:srgbClr val="00589A"/>
              </a:solidFill>
            </a:endParaRPr>
          </a:p>
        </p:txBody>
      </p:sp>
      <p:sp>
        <p:nvSpPr>
          <p:cNvPr id="4" name="文本框 94"/>
          <p:cNvSpPr txBox="1">
            <a:spLocks noChangeArrowheads="1"/>
          </p:cNvSpPr>
          <p:nvPr/>
        </p:nvSpPr>
        <p:spPr bwMode="auto">
          <a:xfrm>
            <a:off x="245870" y="65515"/>
            <a:ext cx="5053997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3.5 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视图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4"/>
          <p:cNvSpPr txBox="1">
            <a:spLocks noChangeArrowheads="1"/>
          </p:cNvSpPr>
          <p:nvPr/>
        </p:nvSpPr>
        <p:spPr bwMode="auto">
          <a:xfrm>
            <a:off x="4737459" y="75566"/>
            <a:ext cx="7908779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3.5.2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查询视图</a:t>
            </a:r>
          </a:p>
        </p:txBody>
      </p:sp>
      <p:cxnSp>
        <p:nvCxnSpPr>
          <p:cNvPr id="11" name="直接连接符 10"/>
          <p:cNvCxnSpPr/>
          <p:nvPr/>
        </p:nvCxnSpPr>
        <p:spPr>
          <a:xfrm rot="5400000">
            <a:off x="4077830" y="362976"/>
            <a:ext cx="351464" cy="260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04090" y="804635"/>
            <a:ext cx="11076709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20000"/>
              </a:lnSpc>
              <a:buFontTx/>
              <a:buNone/>
            </a:pPr>
            <a:r>
              <a:rPr lang="zh-CN" altLang="en-US" b="1" dirty="0" smtClean="0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</a:rPr>
              <a:t>视图消解法的局限</a:t>
            </a:r>
            <a:r>
              <a:rPr lang="en-US" altLang="zh-CN" b="1" dirty="0" smtClean="0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</a:rPr>
              <a:t>:</a:t>
            </a:r>
            <a:r>
              <a:rPr lang="zh-CN" altLang="en-US" b="1" dirty="0" smtClean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有些情况下，视图消解法不能转换成正确查询，则查询时会出现问题。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27169" y="1906300"/>
            <a:ext cx="81534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</a:pPr>
            <a:r>
              <a:rPr lang="en-US" altLang="zh-CN" sz="2800" b="1">
                <a:solidFill>
                  <a:srgbClr val="0000FF"/>
                </a:solidFill>
              </a:rPr>
              <a:t>【</a:t>
            </a:r>
            <a:r>
              <a:rPr lang="zh-CN" altLang="en-US" sz="2800" b="1">
                <a:solidFill>
                  <a:srgbClr val="0000FF"/>
                </a:solidFill>
              </a:rPr>
              <a:t>例</a:t>
            </a:r>
            <a:r>
              <a:rPr lang="en-US" altLang="zh-CN" sz="2800" b="1">
                <a:solidFill>
                  <a:srgbClr val="0000FF"/>
                </a:solidFill>
              </a:rPr>
              <a:t>3.77】 </a:t>
            </a:r>
            <a:r>
              <a:rPr lang="zh-CN" altLang="en-US" sz="2800" b="1">
                <a:solidFill>
                  <a:srgbClr val="0000FF"/>
                </a:solidFill>
              </a:rPr>
              <a:t>查询所存物资种类大于</a:t>
            </a:r>
            <a:r>
              <a:rPr lang="en-US" altLang="zh-CN" sz="2800" b="1">
                <a:solidFill>
                  <a:srgbClr val="0000FF"/>
                </a:solidFill>
              </a:rPr>
              <a:t>2</a:t>
            </a:r>
            <a:r>
              <a:rPr lang="zh-CN" altLang="en-US" sz="2800" b="1">
                <a:solidFill>
                  <a:srgbClr val="0000FF"/>
                </a:solidFill>
              </a:rPr>
              <a:t>的仓库名称。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358464" y="2582429"/>
            <a:ext cx="67818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FF3300"/>
                </a:solidFill>
              </a:rPr>
              <a:t>SELECT warehouse</a:t>
            </a:r>
          </a:p>
          <a:p>
            <a:pPr eaLnBrk="1" hangingPunct="1"/>
            <a:r>
              <a:rPr lang="en-US" altLang="zh-CN" sz="2800" b="1">
                <a:solidFill>
                  <a:srgbClr val="FF3300"/>
                </a:solidFill>
              </a:rPr>
              <a:t>FROM s4_stock</a:t>
            </a:r>
          </a:p>
          <a:p>
            <a:pPr eaLnBrk="1" hangingPunct="1"/>
            <a:r>
              <a:rPr lang="en-US" altLang="zh-CN" sz="2800" b="1">
                <a:solidFill>
                  <a:srgbClr val="FF3300"/>
                </a:solidFill>
              </a:rPr>
              <a:t>WHERE counts&gt;2;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endParaRPr kumimoji="1" lang="en-US" altLang="zh-CN" sz="2800" b="1">
              <a:solidFill>
                <a:srgbClr val="FF3300"/>
              </a:solidFill>
              <a:ea typeface="宋体" panose="02010600030101010101" pitchFamily="2" charset="-122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869514" y="4311217"/>
            <a:ext cx="4808537" cy="1884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lvl="1" eaLnBrk="1" hangingPunct="1">
              <a:lnSpc>
                <a:spcPct val="85000"/>
              </a:lnSpc>
              <a:spcBef>
                <a:spcPct val="5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None/>
            </a:pPr>
            <a:r>
              <a:rPr kumimoji="1" lang="zh-CN" altLang="en-US" sz="2400" b="1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转换后的查询语句为：</a:t>
            </a:r>
          </a:p>
          <a:p>
            <a:pPr eaLnBrk="1" hangingPunct="1"/>
            <a:r>
              <a:rPr kumimoji="1" lang="en-US" altLang="zh-CN" sz="24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SELECT warehouse</a:t>
            </a:r>
          </a:p>
          <a:p>
            <a:pPr eaLnBrk="1" hangingPunct="1"/>
            <a:r>
              <a:rPr kumimoji="1" lang="en-US" altLang="zh-CN" sz="24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FROM stock</a:t>
            </a:r>
          </a:p>
          <a:p>
            <a:pPr eaLnBrk="1" hangingPunct="1"/>
            <a:r>
              <a:rPr kumimoji="1" lang="en-US" altLang="zh-CN" sz="24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WHERE COUNT(mat_num) &gt;2</a:t>
            </a:r>
          </a:p>
          <a:p>
            <a:pPr eaLnBrk="1" hangingPunct="1"/>
            <a:r>
              <a:rPr kumimoji="1" lang="en-US" altLang="zh-CN" sz="2400" b="1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GROUP BY warehouse;</a:t>
            </a: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4763651" y="3090429"/>
            <a:ext cx="4979988" cy="190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kumimoji="1" lang="zh-CN" altLang="en-US" sz="2400" b="1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正确：</a:t>
            </a:r>
          </a:p>
          <a:p>
            <a:pPr eaLnBrk="1" hangingPunct="1"/>
            <a:r>
              <a:rPr kumimoji="1" lang="en-US" altLang="zh-CN" sz="2400" b="1">
                <a:solidFill>
                  <a:srgbClr val="FF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SELECT warehouse</a:t>
            </a:r>
          </a:p>
          <a:p>
            <a:pPr eaLnBrk="1" hangingPunct="1"/>
            <a:r>
              <a:rPr kumimoji="1" lang="en-US" altLang="zh-CN" sz="2400" b="1">
                <a:solidFill>
                  <a:srgbClr val="FF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FROM stock</a:t>
            </a:r>
          </a:p>
          <a:p>
            <a:pPr eaLnBrk="1" hangingPunct="1"/>
            <a:r>
              <a:rPr kumimoji="1" lang="en-US" altLang="zh-CN" sz="2400" b="1">
                <a:solidFill>
                  <a:srgbClr val="FF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GROUP BY warehouse </a:t>
            </a:r>
          </a:p>
          <a:p>
            <a:pPr eaLnBrk="1" hangingPunct="1"/>
            <a:r>
              <a:rPr kumimoji="1" lang="en-US" altLang="zh-CN" sz="2400" b="1">
                <a:solidFill>
                  <a:srgbClr val="FF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HAVING COUNT(mat_num) &gt;2;</a:t>
            </a:r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4763651" y="5935229"/>
            <a:ext cx="1447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</a:pPr>
            <a:r>
              <a:rPr kumimoji="1" lang="zh-CN" altLang="en-US" sz="2800" b="1">
                <a:solidFill>
                  <a:srgbClr val="CC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错误！</a:t>
            </a:r>
            <a:endParaRPr kumimoji="1" lang="zh-CN" altLang="en-US" sz="2400">
              <a:solidFill>
                <a:srgbClr val="CC33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8756793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  <p:bldP spid="8" grpId="0" autoUpdateAnimBg="0"/>
      <p:bldP spid="9" grpId="0"/>
      <p:bldP spid="12" grpId="0" autoUpdateAnimBg="0"/>
      <p:bldP spid="13" grpId="0" autoUpdateAnimBg="0"/>
    </p:bld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0" y="-15479"/>
            <a:ext cx="12192000" cy="678867"/>
          </a:xfrm>
          <a:prstGeom prst="rect">
            <a:avLst/>
          </a:prstGeom>
          <a:solidFill>
            <a:srgbClr val="00589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1" lang="zh-CN" altLang="en-US" dirty="0">
              <a:solidFill>
                <a:srgbClr val="00589A"/>
              </a:solidFill>
            </a:endParaRPr>
          </a:p>
        </p:txBody>
      </p:sp>
      <p:sp>
        <p:nvSpPr>
          <p:cNvPr id="4" name="文本框 94"/>
          <p:cNvSpPr txBox="1">
            <a:spLocks noChangeArrowheads="1"/>
          </p:cNvSpPr>
          <p:nvPr/>
        </p:nvSpPr>
        <p:spPr bwMode="auto">
          <a:xfrm>
            <a:off x="245870" y="65515"/>
            <a:ext cx="5053997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3.5 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视图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4"/>
          <p:cNvSpPr txBox="1">
            <a:spLocks noChangeArrowheads="1"/>
          </p:cNvSpPr>
          <p:nvPr/>
        </p:nvSpPr>
        <p:spPr bwMode="auto">
          <a:xfrm>
            <a:off x="4737459" y="75566"/>
            <a:ext cx="7908779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3.5.3 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更新视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</a:p>
        </p:txBody>
      </p:sp>
      <p:cxnSp>
        <p:nvCxnSpPr>
          <p:cNvPr id="11" name="直接连接符 10"/>
          <p:cNvCxnSpPr/>
          <p:nvPr/>
        </p:nvCxnSpPr>
        <p:spPr>
          <a:xfrm rot="5400000">
            <a:off x="4077830" y="362976"/>
            <a:ext cx="351464" cy="260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533400" y="1143000"/>
            <a:ext cx="10642600" cy="495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4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</a:rPr>
              <a:t>用户角度：</a:t>
            </a:r>
            <a:r>
              <a:rPr lang="zh-CN" altLang="en-US" b="1" dirty="0" smtClean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更新视图与更新基本表相同</a:t>
            </a:r>
          </a:p>
          <a:p>
            <a:pPr eaLnBrk="1" hangingPunct="1">
              <a:lnSpc>
                <a:spcPct val="14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b="1" dirty="0" smtClean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DBMS</a:t>
            </a:r>
            <a:r>
              <a:rPr lang="zh-CN" altLang="en-US" b="1" dirty="0" smtClean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实现视图更新的方法：</a:t>
            </a:r>
          </a:p>
          <a:p>
            <a:pPr lvl="1" eaLnBrk="1" hangingPunct="1">
              <a:lnSpc>
                <a:spcPct val="140000"/>
              </a:lnSpc>
            </a:pPr>
            <a:r>
              <a:rPr lang="zh-CN" altLang="en-US" b="1" dirty="0" smtClean="0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</a:rPr>
              <a:t>视图消解法</a:t>
            </a:r>
            <a:r>
              <a:rPr lang="zh-CN" altLang="en-US" b="1" dirty="0" smtClean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b="1" dirty="0" smtClean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View Resolution</a:t>
            </a:r>
            <a:r>
              <a:rPr lang="zh-CN" altLang="en-US" b="1" dirty="0" smtClean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</a:p>
          <a:p>
            <a:pPr eaLnBrk="1" hangingPunct="1">
              <a:lnSpc>
                <a:spcPct val="14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指定</a:t>
            </a:r>
            <a:r>
              <a:rPr lang="en-US" altLang="zh-CN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WITH CHECK OPTION</a:t>
            </a:r>
            <a:r>
              <a:rPr lang="zh-CN" altLang="en-US" b="1" dirty="0" smtClean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子句后</a:t>
            </a:r>
          </a:p>
          <a:p>
            <a:pPr eaLnBrk="1" hangingPunct="1">
              <a:lnSpc>
                <a:spcPct val="135000"/>
              </a:lnSpc>
              <a:buFontTx/>
              <a:buNone/>
            </a:pPr>
            <a:r>
              <a:rPr lang="zh-CN" altLang="en-US" b="1" dirty="0" smtClean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en-US" altLang="zh-CN" b="1" dirty="0" smtClean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DBMS</a:t>
            </a:r>
            <a:r>
              <a:rPr lang="zh-CN" altLang="en-US" b="1" dirty="0" smtClean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在更新视图时会进行检查，防止用户通过视图对不属于视图范围内的基本表数据进行更新。</a:t>
            </a:r>
          </a:p>
        </p:txBody>
      </p:sp>
    </p:spTree>
    <p:extLst>
      <p:ext uri="{BB962C8B-B14F-4D97-AF65-F5344CB8AC3E}">
        <p14:creationId xmlns:p14="http://schemas.microsoft.com/office/powerpoint/2010/main" val="283755150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utoUpdateAnimBg="0"/>
    </p:bld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0" y="-15479"/>
            <a:ext cx="12192000" cy="678867"/>
          </a:xfrm>
          <a:prstGeom prst="rect">
            <a:avLst/>
          </a:prstGeom>
          <a:solidFill>
            <a:srgbClr val="00589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1" lang="zh-CN" altLang="en-US" dirty="0">
              <a:solidFill>
                <a:srgbClr val="00589A"/>
              </a:solidFill>
            </a:endParaRPr>
          </a:p>
        </p:txBody>
      </p:sp>
      <p:sp>
        <p:nvSpPr>
          <p:cNvPr id="4" name="文本框 94"/>
          <p:cNvSpPr txBox="1">
            <a:spLocks noChangeArrowheads="1"/>
          </p:cNvSpPr>
          <p:nvPr/>
        </p:nvSpPr>
        <p:spPr bwMode="auto">
          <a:xfrm>
            <a:off x="245870" y="65515"/>
            <a:ext cx="5053997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3.5 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视图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4"/>
          <p:cNvSpPr txBox="1">
            <a:spLocks noChangeArrowheads="1"/>
          </p:cNvSpPr>
          <p:nvPr/>
        </p:nvSpPr>
        <p:spPr bwMode="auto">
          <a:xfrm>
            <a:off x="4737459" y="75566"/>
            <a:ext cx="7908779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3.5.3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更新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</a:p>
        </p:txBody>
      </p:sp>
      <p:cxnSp>
        <p:nvCxnSpPr>
          <p:cNvPr id="11" name="直接连接符 10"/>
          <p:cNvCxnSpPr/>
          <p:nvPr/>
        </p:nvCxnSpPr>
        <p:spPr>
          <a:xfrm rot="5400000">
            <a:off x="4077830" y="362976"/>
            <a:ext cx="351464" cy="260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57200" y="1066800"/>
            <a:ext cx="10663382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</a:pPr>
            <a:r>
              <a:rPr lang="en-US" altLang="zh-CN" sz="2800" b="1" dirty="0">
                <a:solidFill>
                  <a:srgbClr val="0000FF"/>
                </a:solidFill>
              </a:rPr>
              <a:t>【</a:t>
            </a:r>
            <a:r>
              <a:rPr lang="zh-CN" altLang="en-US" sz="2800" b="1" dirty="0">
                <a:solidFill>
                  <a:srgbClr val="0000FF"/>
                </a:solidFill>
              </a:rPr>
              <a:t>例</a:t>
            </a:r>
            <a:r>
              <a:rPr lang="en-US" altLang="zh-CN" sz="2800" b="1" dirty="0">
                <a:solidFill>
                  <a:srgbClr val="0000FF"/>
                </a:solidFill>
              </a:rPr>
              <a:t>3.78】 </a:t>
            </a:r>
            <a:r>
              <a:rPr lang="zh-CN" altLang="en-US" sz="2800" b="1" dirty="0">
                <a:solidFill>
                  <a:srgbClr val="0000FF"/>
                </a:solidFill>
              </a:rPr>
              <a:t>将供电局</a:t>
            </a:r>
            <a:r>
              <a:rPr lang="en-US" altLang="zh-CN" sz="2800" b="1" dirty="0">
                <a:solidFill>
                  <a:srgbClr val="0000FF"/>
                </a:solidFill>
              </a:rPr>
              <a:t>1#</a:t>
            </a:r>
            <a:r>
              <a:rPr lang="zh-CN" altLang="en-US" sz="2800" b="1" dirty="0">
                <a:solidFill>
                  <a:srgbClr val="0000FF"/>
                </a:solidFill>
              </a:rPr>
              <a:t>仓库的物资视图</a:t>
            </a:r>
            <a:r>
              <a:rPr lang="en-US" altLang="zh-CN" sz="2800" b="1" dirty="0" err="1">
                <a:solidFill>
                  <a:srgbClr val="0000FF"/>
                </a:solidFill>
              </a:rPr>
              <a:t>s1_stock</a:t>
            </a:r>
            <a:r>
              <a:rPr lang="zh-CN" altLang="en-US" sz="2800" b="1" dirty="0">
                <a:solidFill>
                  <a:srgbClr val="0000FF"/>
                </a:solidFill>
              </a:rPr>
              <a:t>中编号为</a:t>
            </a:r>
            <a:r>
              <a:rPr lang="en-US" altLang="zh-CN" sz="2800" b="1" dirty="0" err="1">
                <a:solidFill>
                  <a:srgbClr val="0000FF"/>
                </a:solidFill>
              </a:rPr>
              <a:t>m001</a:t>
            </a:r>
            <a:r>
              <a:rPr lang="zh-CN" altLang="en-US" sz="2800" b="1" dirty="0">
                <a:solidFill>
                  <a:srgbClr val="0000FF"/>
                </a:solidFill>
              </a:rPr>
              <a:t>的物资库存量改为</a:t>
            </a:r>
            <a:r>
              <a:rPr lang="en-US" altLang="zh-CN" sz="2800" b="1" dirty="0">
                <a:solidFill>
                  <a:srgbClr val="0000FF"/>
                </a:solidFill>
              </a:rPr>
              <a:t>100</a:t>
            </a:r>
            <a:r>
              <a:rPr lang="zh-CN" altLang="en-US" sz="2800" b="1" dirty="0">
                <a:solidFill>
                  <a:srgbClr val="0000FF"/>
                </a:solidFill>
              </a:rPr>
              <a:t>。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838200" y="2133600"/>
            <a:ext cx="67818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sz="2800" b="1">
                <a:solidFill>
                  <a:srgbClr val="CC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UPDATE s1_stock</a:t>
            </a:r>
          </a:p>
          <a:p>
            <a:pPr eaLnBrk="1" hangingPunct="1"/>
            <a:r>
              <a:rPr kumimoji="1" lang="en-US" altLang="zh-CN" sz="2800" b="1">
                <a:solidFill>
                  <a:srgbClr val="CC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SET amount =100</a:t>
            </a:r>
          </a:p>
          <a:p>
            <a:pPr eaLnBrk="1" hangingPunct="1"/>
            <a:r>
              <a:rPr kumimoji="1" lang="en-US" altLang="zh-CN" sz="2800" b="1">
                <a:solidFill>
                  <a:srgbClr val="CC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WHERE mat_num = 'm001';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468313" y="3644900"/>
            <a:ext cx="8431212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lvl="1" eaLnBrk="1" hangingPunct="1">
              <a:lnSpc>
                <a:spcPct val="13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None/>
            </a:pPr>
            <a:r>
              <a:rPr kumimoji="1" lang="zh-CN" altLang="en-US" sz="2400" b="1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转换后的语句：</a:t>
            </a:r>
          </a:p>
          <a:p>
            <a:pPr eaLnBrk="1" hangingPunct="1"/>
            <a:r>
              <a:rPr kumimoji="1" lang="zh-CN" altLang="en-US" sz="2400" b="1">
                <a:solidFill>
                  <a:srgbClr val="CC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     </a:t>
            </a:r>
            <a:r>
              <a:rPr kumimoji="1" lang="en-US" altLang="zh-CN" sz="2400" b="1">
                <a:solidFill>
                  <a:srgbClr val="CC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UPDATE stock</a:t>
            </a:r>
          </a:p>
          <a:p>
            <a:pPr eaLnBrk="1" hangingPunct="1"/>
            <a:r>
              <a:rPr kumimoji="1" lang="en-US" altLang="zh-CN" sz="2400" b="1">
                <a:solidFill>
                  <a:srgbClr val="CC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     SET amount =100</a:t>
            </a:r>
          </a:p>
          <a:p>
            <a:pPr eaLnBrk="1" hangingPunct="1"/>
            <a:r>
              <a:rPr kumimoji="1" lang="en-US" altLang="zh-CN" sz="2400" b="1">
                <a:solidFill>
                  <a:srgbClr val="CC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     WHERE warehouse ='</a:t>
            </a:r>
            <a:r>
              <a:rPr kumimoji="1" lang="zh-CN" altLang="en-US" sz="2400" b="1">
                <a:solidFill>
                  <a:srgbClr val="CC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供电局</a:t>
            </a:r>
            <a:r>
              <a:rPr kumimoji="1" lang="en-US" altLang="zh-CN" sz="2400" b="1">
                <a:solidFill>
                  <a:srgbClr val="CC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1#</a:t>
            </a:r>
            <a:r>
              <a:rPr kumimoji="1" lang="zh-CN" altLang="en-US" sz="2400" b="1">
                <a:solidFill>
                  <a:srgbClr val="CC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仓库</a:t>
            </a:r>
            <a:r>
              <a:rPr kumimoji="1" lang="en-US" altLang="zh-CN" sz="2400" b="1">
                <a:solidFill>
                  <a:srgbClr val="CC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' </a:t>
            </a:r>
          </a:p>
          <a:p>
            <a:pPr eaLnBrk="1" hangingPunct="1"/>
            <a:r>
              <a:rPr kumimoji="1" lang="en-US" altLang="zh-CN" sz="2400" b="1">
                <a:solidFill>
                  <a:srgbClr val="CC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           AND mat_num = 'm001';</a:t>
            </a:r>
          </a:p>
          <a:p>
            <a:pPr eaLnBrk="1" hangingPunct="1"/>
            <a:endParaRPr kumimoji="1" lang="en-US" altLang="zh-CN" sz="2400" b="1">
              <a:solidFill>
                <a:srgbClr val="CC33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2369006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7" grpId="0" autoUpdateAnimBg="0"/>
      <p:bldP spid="8" grpId="0" autoUpdateAnimBg="0"/>
    </p:bld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0" y="-15479"/>
            <a:ext cx="12192000" cy="678867"/>
          </a:xfrm>
          <a:prstGeom prst="rect">
            <a:avLst/>
          </a:prstGeom>
          <a:solidFill>
            <a:srgbClr val="00589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1" lang="zh-CN" altLang="en-US" dirty="0">
              <a:solidFill>
                <a:srgbClr val="00589A"/>
              </a:solidFill>
            </a:endParaRPr>
          </a:p>
        </p:txBody>
      </p:sp>
      <p:sp>
        <p:nvSpPr>
          <p:cNvPr id="4" name="文本框 94"/>
          <p:cNvSpPr txBox="1">
            <a:spLocks noChangeArrowheads="1"/>
          </p:cNvSpPr>
          <p:nvPr/>
        </p:nvSpPr>
        <p:spPr bwMode="auto">
          <a:xfrm>
            <a:off x="245870" y="65515"/>
            <a:ext cx="5053997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3.5 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视图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4"/>
          <p:cNvSpPr txBox="1">
            <a:spLocks noChangeArrowheads="1"/>
          </p:cNvSpPr>
          <p:nvPr/>
        </p:nvSpPr>
        <p:spPr bwMode="auto">
          <a:xfrm>
            <a:off x="4737459" y="75566"/>
            <a:ext cx="7908779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3.5.3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更新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</a:p>
        </p:txBody>
      </p:sp>
      <p:cxnSp>
        <p:nvCxnSpPr>
          <p:cNvPr id="11" name="直接连接符 10"/>
          <p:cNvCxnSpPr/>
          <p:nvPr/>
        </p:nvCxnSpPr>
        <p:spPr>
          <a:xfrm rot="5400000">
            <a:off x="4077830" y="362976"/>
            <a:ext cx="351464" cy="260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447962" y="688581"/>
            <a:ext cx="1045094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20000"/>
              </a:spcBef>
            </a:pPr>
            <a:r>
              <a:rPr lang="en-US" altLang="zh-CN" sz="2800" b="1" dirty="0">
                <a:solidFill>
                  <a:srgbClr val="0000FF"/>
                </a:solidFill>
              </a:rPr>
              <a:t>【</a:t>
            </a:r>
            <a:r>
              <a:rPr lang="zh-CN" altLang="en-US" sz="2800" b="1" dirty="0">
                <a:solidFill>
                  <a:srgbClr val="0000FF"/>
                </a:solidFill>
              </a:rPr>
              <a:t>例</a:t>
            </a:r>
            <a:r>
              <a:rPr lang="en-US" altLang="zh-CN" sz="2800" b="1" dirty="0">
                <a:solidFill>
                  <a:srgbClr val="0000FF"/>
                </a:solidFill>
              </a:rPr>
              <a:t>3.79】</a:t>
            </a:r>
            <a:r>
              <a:rPr lang="zh-CN" altLang="en-US" sz="2800" b="1" dirty="0">
                <a:solidFill>
                  <a:srgbClr val="0000FF"/>
                </a:solidFill>
              </a:rPr>
              <a:t>向供电局</a:t>
            </a:r>
            <a:r>
              <a:rPr lang="en-US" altLang="zh-CN" sz="2800" b="1" dirty="0">
                <a:solidFill>
                  <a:srgbClr val="0000FF"/>
                </a:solidFill>
              </a:rPr>
              <a:t>1#</a:t>
            </a:r>
            <a:r>
              <a:rPr lang="zh-CN" altLang="en-US" sz="2800" b="1" dirty="0">
                <a:solidFill>
                  <a:srgbClr val="0000FF"/>
                </a:solidFill>
              </a:rPr>
              <a:t>仓库的物资视图</a:t>
            </a:r>
            <a:r>
              <a:rPr lang="en-US" altLang="zh-CN" sz="2800" b="1" dirty="0" err="1">
                <a:solidFill>
                  <a:srgbClr val="0000FF"/>
                </a:solidFill>
              </a:rPr>
              <a:t>s1_stock</a:t>
            </a:r>
            <a:r>
              <a:rPr lang="zh-CN" altLang="en-US" sz="2800" b="1" dirty="0">
                <a:solidFill>
                  <a:srgbClr val="0000FF"/>
                </a:solidFill>
              </a:rPr>
              <a:t>中插入一个新的物资记录，其中物资编号为“</a:t>
            </a:r>
            <a:r>
              <a:rPr lang="en-US" altLang="zh-CN" sz="2800" b="1" dirty="0" err="1">
                <a:solidFill>
                  <a:srgbClr val="0000FF"/>
                </a:solidFill>
              </a:rPr>
              <a:t>m021</a:t>
            </a:r>
            <a:r>
              <a:rPr lang="en-US" altLang="zh-CN" sz="2800" b="1" dirty="0">
                <a:solidFill>
                  <a:srgbClr val="0000FF"/>
                </a:solidFill>
              </a:rPr>
              <a:t>”</a:t>
            </a:r>
            <a:r>
              <a:rPr lang="zh-CN" altLang="en-US" sz="2800" b="1" dirty="0">
                <a:solidFill>
                  <a:srgbClr val="0000FF"/>
                </a:solidFill>
              </a:rPr>
              <a:t>，物资名称为“护套绝缘电线”， 规格为“</a:t>
            </a:r>
            <a:r>
              <a:rPr lang="en-US" altLang="zh-CN" sz="2800" b="1" dirty="0" err="1">
                <a:solidFill>
                  <a:srgbClr val="0000FF"/>
                </a:solidFill>
              </a:rPr>
              <a:t>BVV</a:t>
            </a:r>
            <a:r>
              <a:rPr lang="en-US" altLang="zh-CN" sz="2800" b="1" dirty="0">
                <a:solidFill>
                  <a:srgbClr val="0000FF"/>
                </a:solidFill>
              </a:rPr>
              <a:t>-150”</a:t>
            </a:r>
            <a:r>
              <a:rPr lang="zh-CN" altLang="en-US" sz="2800" b="1" dirty="0">
                <a:solidFill>
                  <a:srgbClr val="0000FF"/>
                </a:solidFill>
              </a:rPr>
              <a:t>，数量为</a:t>
            </a:r>
            <a:r>
              <a:rPr lang="en-US" altLang="zh-CN" sz="2800" b="1" dirty="0">
                <a:solidFill>
                  <a:srgbClr val="0000FF"/>
                </a:solidFill>
              </a:rPr>
              <a:t>100</a:t>
            </a:r>
            <a:r>
              <a:rPr lang="zh-CN" altLang="en-US" sz="2800" b="1" dirty="0">
                <a:solidFill>
                  <a:srgbClr val="0000FF"/>
                </a:solidFill>
              </a:rPr>
              <a:t>，单价为</a:t>
            </a:r>
            <a:r>
              <a:rPr lang="en-US" altLang="zh-CN" sz="2800" b="1" dirty="0">
                <a:solidFill>
                  <a:srgbClr val="0000FF"/>
                </a:solidFill>
              </a:rPr>
              <a:t>13.5</a:t>
            </a:r>
            <a:r>
              <a:rPr lang="zh-CN" altLang="en-US" sz="2800" b="1" dirty="0">
                <a:solidFill>
                  <a:srgbClr val="0000FF"/>
                </a:solidFill>
              </a:rPr>
              <a:t>。</a:t>
            </a:r>
            <a:endParaRPr kumimoji="1" lang="zh-CN" altLang="en-US" sz="2800" b="1" dirty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684213" y="2708275"/>
            <a:ext cx="78486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FF3300"/>
                </a:solidFill>
              </a:rPr>
              <a:t>INSERT</a:t>
            </a:r>
          </a:p>
          <a:p>
            <a:pPr eaLnBrk="1" hangingPunct="1"/>
            <a:r>
              <a:rPr lang="en-US" altLang="zh-CN" sz="2800" b="1">
                <a:solidFill>
                  <a:srgbClr val="FF3300"/>
                </a:solidFill>
              </a:rPr>
              <a:t>INTO s1_stock</a:t>
            </a:r>
          </a:p>
          <a:p>
            <a:pPr eaLnBrk="1" hangingPunct="1"/>
            <a:r>
              <a:rPr lang="en-US" altLang="zh-CN" sz="2800" b="1">
                <a:solidFill>
                  <a:srgbClr val="FF3300"/>
                </a:solidFill>
              </a:rPr>
              <a:t>VALUES('m022', '</a:t>
            </a:r>
            <a:r>
              <a:rPr lang="zh-CN" altLang="en-US" sz="2800" b="1">
                <a:solidFill>
                  <a:srgbClr val="FF3300"/>
                </a:solidFill>
              </a:rPr>
              <a:t>护套绝缘电线</a:t>
            </a:r>
            <a:r>
              <a:rPr lang="en-US" altLang="zh-CN" sz="2800" b="1">
                <a:solidFill>
                  <a:srgbClr val="FF3300"/>
                </a:solidFill>
              </a:rPr>
              <a:t>', 'BVV-150', 100,13.5);</a:t>
            </a:r>
          </a:p>
        </p:txBody>
      </p:sp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4787900" y="4437063"/>
            <a:ext cx="3097213" cy="1643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</a:pPr>
            <a:r>
              <a:rPr kumimoji="1" lang="zh-CN" altLang="en-US" sz="2400" b="1">
                <a:solidFill>
                  <a:schemeClr val="accent2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注意：</a:t>
            </a:r>
            <a:r>
              <a:rPr kumimoji="1" lang="en-US" altLang="zh-CN" sz="2400" b="1">
                <a:solidFill>
                  <a:schemeClr val="accent2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SQL Server </a:t>
            </a:r>
            <a:r>
              <a:rPr kumimoji="1" lang="en-US" altLang="zh-CN" sz="2400"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2000</a:t>
            </a:r>
            <a:r>
              <a:rPr kumimoji="1" lang="zh-CN" altLang="en-US" sz="2400" b="1">
                <a:solidFill>
                  <a:schemeClr val="accent2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中不可以执行！</a:t>
            </a:r>
            <a:endParaRPr kumimoji="1" lang="en-US" altLang="zh-CN" sz="2400" b="1">
              <a:solidFill>
                <a:schemeClr val="accent2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</a:pPr>
            <a:r>
              <a:rPr kumimoji="1" lang="zh-CN" altLang="en-US" sz="2400" b="1">
                <a:solidFill>
                  <a:schemeClr val="accent2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而</a:t>
            </a:r>
            <a:r>
              <a:rPr kumimoji="1" lang="en-US" altLang="zh-CN" sz="2400" b="1">
                <a:solidFill>
                  <a:schemeClr val="accent2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SQL Server </a:t>
            </a:r>
            <a:r>
              <a:rPr kumimoji="1" lang="en-US" altLang="zh-CN" sz="2400"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2005</a:t>
            </a:r>
            <a:r>
              <a:rPr kumimoji="1" lang="zh-CN" altLang="en-US" sz="2400"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则</a:t>
            </a:r>
            <a:r>
              <a:rPr kumimoji="1" lang="zh-CN" altLang="en-US" sz="2400" b="1">
                <a:solidFill>
                  <a:schemeClr val="accent2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可以执行！</a:t>
            </a:r>
          </a:p>
        </p:txBody>
      </p:sp>
    </p:spTree>
    <p:extLst>
      <p:ext uri="{BB962C8B-B14F-4D97-AF65-F5344CB8AC3E}">
        <p14:creationId xmlns:p14="http://schemas.microsoft.com/office/powerpoint/2010/main" val="100983376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utoUpdateAnimBg="0"/>
      <p:bldP spid="12" grpId="0" autoUpdateAnimBg="0"/>
      <p:bldP spid="13" grpId="0" autoUpdateAnimBg="0"/>
    </p:bld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0" y="-15479"/>
            <a:ext cx="12192000" cy="678867"/>
          </a:xfrm>
          <a:prstGeom prst="rect">
            <a:avLst/>
          </a:prstGeom>
          <a:solidFill>
            <a:srgbClr val="00589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1" lang="zh-CN" altLang="en-US" dirty="0">
              <a:solidFill>
                <a:srgbClr val="00589A"/>
              </a:solidFill>
            </a:endParaRPr>
          </a:p>
        </p:txBody>
      </p:sp>
      <p:sp>
        <p:nvSpPr>
          <p:cNvPr id="4" name="文本框 94"/>
          <p:cNvSpPr txBox="1">
            <a:spLocks noChangeArrowheads="1"/>
          </p:cNvSpPr>
          <p:nvPr/>
        </p:nvSpPr>
        <p:spPr bwMode="auto">
          <a:xfrm>
            <a:off x="245870" y="65515"/>
            <a:ext cx="5053997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3.5 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视图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4"/>
          <p:cNvSpPr txBox="1">
            <a:spLocks noChangeArrowheads="1"/>
          </p:cNvSpPr>
          <p:nvPr/>
        </p:nvSpPr>
        <p:spPr bwMode="auto">
          <a:xfrm>
            <a:off x="4737459" y="75566"/>
            <a:ext cx="7908779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3.5.3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更新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</a:p>
        </p:txBody>
      </p:sp>
      <p:cxnSp>
        <p:nvCxnSpPr>
          <p:cNvPr id="11" name="直接连接符 10"/>
          <p:cNvCxnSpPr/>
          <p:nvPr/>
        </p:nvCxnSpPr>
        <p:spPr>
          <a:xfrm rot="5400000">
            <a:off x="4077830" y="362976"/>
            <a:ext cx="351464" cy="260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1066800"/>
            <a:ext cx="1121294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sz="2800" b="1" dirty="0">
                <a:solidFill>
                  <a:srgbClr val="0000FF"/>
                </a:solidFill>
              </a:rPr>
              <a:t>【</a:t>
            </a:r>
            <a:r>
              <a:rPr lang="zh-CN" altLang="en-US" sz="2800" b="1" dirty="0">
                <a:solidFill>
                  <a:srgbClr val="0000FF"/>
                </a:solidFill>
              </a:rPr>
              <a:t>例</a:t>
            </a:r>
            <a:r>
              <a:rPr lang="en-US" altLang="zh-CN" sz="2800" b="1" dirty="0">
                <a:solidFill>
                  <a:srgbClr val="0000FF"/>
                </a:solidFill>
              </a:rPr>
              <a:t>3.80】 </a:t>
            </a:r>
            <a:r>
              <a:rPr lang="zh-CN" altLang="en-US" sz="2800" b="1" dirty="0">
                <a:solidFill>
                  <a:srgbClr val="0000FF"/>
                </a:solidFill>
              </a:rPr>
              <a:t>删除供电局</a:t>
            </a:r>
            <a:r>
              <a:rPr lang="en-US" altLang="zh-CN" sz="2800" b="1" dirty="0">
                <a:solidFill>
                  <a:srgbClr val="0000FF"/>
                </a:solidFill>
              </a:rPr>
              <a:t>1#</a:t>
            </a:r>
            <a:r>
              <a:rPr lang="zh-CN" altLang="en-US" sz="2800" b="1" dirty="0">
                <a:solidFill>
                  <a:srgbClr val="0000FF"/>
                </a:solidFill>
              </a:rPr>
              <a:t>仓库的物资视图</a:t>
            </a:r>
            <a:r>
              <a:rPr lang="en-US" altLang="zh-CN" sz="2800" b="1" dirty="0" err="1">
                <a:solidFill>
                  <a:srgbClr val="0000FF"/>
                </a:solidFill>
              </a:rPr>
              <a:t>s1_stock</a:t>
            </a:r>
            <a:r>
              <a:rPr lang="zh-CN" altLang="en-US" sz="2800" b="1" dirty="0">
                <a:solidFill>
                  <a:srgbClr val="0000FF"/>
                </a:solidFill>
              </a:rPr>
              <a:t>中编号为</a:t>
            </a:r>
            <a:r>
              <a:rPr lang="en-US" altLang="zh-CN" sz="2800" b="1" dirty="0" err="1">
                <a:solidFill>
                  <a:srgbClr val="0000FF"/>
                </a:solidFill>
              </a:rPr>
              <a:t>m001</a:t>
            </a:r>
            <a:r>
              <a:rPr lang="zh-CN" altLang="en-US" sz="2800" b="1" dirty="0">
                <a:solidFill>
                  <a:srgbClr val="0000FF"/>
                </a:solidFill>
              </a:rPr>
              <a:t>的物资的记录。</a:t>
            </a:r>
          </a:p>
          <a:p>
            <a:pPr eaLnBrk="1" hangingPunct="1">
              <a:spcBef>
                <a:spcPct val="20000"/>
              </a:spcBef>
            </a:pPr>
            <a:endParaRPr kumimoji="1" lang="en-US" altLang="zh-CN" sz="2800" b="1" dirty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81000" y="2133600"/>
            <a:ext cx="67818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FF3300"/>
                </a:solidFill>
              </a:rPr>
              <a:t>  DELETE </a:t>
            </a:r>
          </a:p>
          <a:p>
            <a:pPr eaLnBrk="1" hangingPunct="1"/>
            <a:r>
              <a:rPr lang="en-US" altLang="zh-CN" sz="2800" b="1">
                <a:solidFill>
                  <a:srgbClr val="FF3300"/>
                </a:solidFill>
              </a:rPr>
              <a:t>  FROM s1_stock</a:t>
            </a:r>
          </a:p>
          <a:p>
            <a:pPr eaLnBrk="1" hangingPunct="1"/>
            <a:r>
              <a:rPr lang="en-US" altLang="zh-CN" sz="2800" b="1">
                <a:solidFill>
                  <a:srgbClr val="FF3300"/>
                </a:solidFill>
              </a:rPr>
              <a:t>  WHERE mat_num = 'm001';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50825" y="3644900"/>
            <a:ext cx="861060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lvl="1" eaLnBrk="1" hangingPunct="1">
              <a:lnSpc>
                <a:spcPct val="13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None/>
            </a:pPr>
            <a:r>
              <a:rPr kumimoji="1" lang="zh-CN" altLang="en-US" sz="2400" b="1">
                <a:solidFill>
                  <a:srgbClr val="0000FF"/>
                </a:solidFill>
                <a:ea typeface="宋体" panose="02010600030101010101" pitchFamily="2" charset="-122"/>
              </a:rPr>
              <a:t>转换后的语句：</a:t>
            </a:r>
          </a:p>
          <a:p>
            <a:pPr eaLnBrk="1" hangingPunct="1"/>
            <a:r>
              <a:rPr lang="zh-CN" altLang="en-US" sz="2400" b="1">
                <a:solidFill>
                  <a:srgbClr val="FF3300"/>
                </a:solidFill>
              </a:rPr>
              <a:t>  </a:t>
            </a:r>
            <a:r>
              <a:rPr lang="en-US" altLang="zh-CN" sz="2400" b="1">
                <a:solidFill>
                  <a:srgbClr val="FF3300"/>
                </a:solidFill>
              </a:rPr>
              <a:t>DELETE </a:t>
            </a:r>
          </a:p>
          <a:p>
            <a:pPr eaLnBrk="1" hangingPunct="1"/>
            <a:r>
              <a:rPr lang="en-US" altLang="zh-CN" sz="2400" b="1">
                <a:solidFill>
                  <a:srgbClr val="FF3300"/>
                </a:solidFill>
              </a:rPr>
              <a:t>  FROM stock</a:t>
            </a:r>
          </a:p>
          <a:p>
            <a:pPr eaLnBrk="1" hangingPunct="1"/>
            <a:r>
              <a:rPr lang="en-US" altLang="zh-CN" sz="2400" b="1">
                <a:solidFill>
                  <a:srgbClr val="FF3300"/>
                </a:solidFill>
              </a:rPr>
              <a:t>  WHERE warehouse ='</a:t>
            </a:r>
            <a:r>
              <a:rPr lang="zh-CN" altLang="en-US" sz="2400" b="1">
                <a:solidFill>
                  <a:srgbClr val="FF3300"/>
                </a:solidFill>
              </a:rPr>
              <a:t>供电局</a:t>
            </a:r>
            <a:r>
              <a:rPr lang="en-US" altLang="zh-CN" sz="2400" b="1">
                <a:solidFill>
                  <a:srgbClr val="FF3300"/>
                </a:solidFill>
              </a:rPr>
              <a:t>1#</a:t>
            </a:r>
            <a:r>
              <a:rPr lang="zh-CN" altLang="en-US" sz="2400" b="1">
                <a:solidFill>
                  <a:srgbClr val="FF3300"/>
                </a:solidFill>
              </a:rPr>
              <a:t>仓库</a:t>
            </a:r>
            <a:r>
              <a:rPr lang="en-US" altLang="zh-CN" sz="2400" b="1">
                <a:solidFill>
                  <a:srgbClr val="FF3300"/>
                </a:solidFill>
              </a:rPr>
              <a:t>' </a:t>
            </a:r>
          </a:p>
          <a:p>
            <a:pPr eaLnBrk="1" hangingPunct="1"/>
            <a:r>
              <a:rPr lang="en-US" altLang="zh-CN" sz="2400" b="1">
                <a:solidFill>
                  <a:srgbClr val="FF3300"/>
                </a:solidFill>
              </a:rPr>
              <a:t>        AND mat_num = 'm001';</a:t>
            </a:r>
          </a:p>
        </p:txBody>
      </p:sp>
    </p:spTree>
    <p:extLst>
      <p:ext uri="{BB962C8B-B14F-4D97-AF65-F5344CB8AC3E}">
        <p14:creationId xmlns:p14="http://schemas.microsoft.com/office/powerpoint/2010/main" val="51672258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7" grpId="0" autoUpdateAnimBg="0"/>
      <p:bldP spid="8" grpId="0" autoUpdateAnimBg="0"/>
    </p:bld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0" y="-15479"/>
            <a:ext cx="12192000" cy="678867"/>
          </a:xfrm>
          <a:prstGeom prst="rect">
            <a:avLst/>
          </a:prstGeom>
          <a:solidFill>
            <a:srgbClr val="00589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1" lang="zh-CN" altLang="en-US" dirty="0">
              <a:solidFill>
                <a:srgbClr val="00589A"/>
              </a:solidFill>
            </a:endParaRPr>
          </a:p>
        </p:txBody>
      </p:sp>
      <p:sp>
        <p:nvSpPr>
          <p:cNvPr id="4" name="文本框 94"/>
          <p:cNvSpPr txBox="1">
            <a:spLocks noChangeArrowheads="1"/>
          </p:cNvSpPr>
          <p:nvPr/>
        </p:nvSpPr>
        <p:spPr bwMode="auto">
          <a:xfrm>
            <a:off x="245870" y="65515"/>
            <a:ext cx="5053997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3.5 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视图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4"/>
          <p:cNvSpPr txBox="1">
            <a:spLocks noChangeArrowheads="1"/>
          </p:cNvSpPr>
          <p:nvPr/>
        </p:nvSpPr>
        <p:spPr bwMode="auto">
          <a:xfrm>
            <a:off x="4737459" y="75566"/>
            <a:ext cx="7908779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3.5.3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更新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</a:p>
        </p:txBody>
      </p:sp>
      <p:cxnSp>
        <p:nvCxnSpPr>
          <p:cNvPr id="11" name="直接连接符 10"/>
          <p:cNvCxnSpPr/>
          <p:nvPr/>
        </p:nvCxnSpPr>
        <p:spPr>
          <a:xfrm rot="5400000">
            <a:off x="4077830" y="362976"/>
            <a:ext cx="351464" cy="260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718849" y="935904"/>
            <a:ext cx="8382000" cy="405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800" b="1"/>
              <a:t>SQL SERVER</a:t>
            </a:r>
            <a:r>
              <a:rPr lang="zh-CN" altLang="en-US" sz="2800" b="1"/>
              <a:t>中规定</a:t>
            </a:r>
            <a:r>
              <a:rPr lang="zh-CN" altLang="en-US" sz="2800" b="1">
                <a:solidFill>
                  <a:srgbClr val="FF0000"/>
                </a:solidFill>
              </a:rPr>
              <a:t>以下视图无法更新</a:t>
            </a:r>
            <a:r>
              <a:rPr lang="zh-CN" altLang="en-US" sz="2800" b="1"/>
              <a:t>：</a:t>
            </a:r>
          </a:p>
          <a:p>
            <a:pPr eaLnBrk="1" hangingPunct="1">
              <a:lnSpc>
                <a:spcPct val="150000"/>
              </a:lnSpc>
              <a:buFontTx/>
              <a:buChar char="•"/>
            </a:pPr>
            <a:r>
              <a:rPr lang="zh-CN" altLang="en-US" sz="2800" b="1"/>
              <a:t> 视图的字段来自聚集函数；</a:t>
            </a:r>
          </a:p>
          <a:p>
            <a:pPr eaLnBrk="1" hangingPunct="1">
              <a:lnSpc>
                <a:spcPct val="150000"/>
              </a:lnSpc>
              <a:buFontTx/>
              <a:buChar char="•"/>
            </a:pPr>
            <a:r>
              <a:rPr lang="zh-CN" altLang="en-US" sz="2800" b="1"/>
              <a:t> 视图定义中含有</a:t>
            </a:r>
            <a:r>
              <a:rPr lang="en-US" altLang="zh-CN" sz="2800" b="1"/>
              <a:t>GROUP BY</a:t>
            </a:r>
            <a:r>
              <a:rPr lang="zh-CN" altLang="en-US" sz="2800" b="1"/>
              <a:t>子句；</a:t>
            </a:r>
          </a:p>
          <a:p>
            <a:pPr eaLnBrk="1" hangingPunct="1">
              <a:lnSpc>
                <a:spcPct val="150000"/>
              </a:lnSpc>
              <a:buFontTx/>
              <a:buChar char="•"/>
            </a:pPr>
            <a:r>
              <a:rPr lang="zh-CN" altLang="en-US" sz="2800" b="1"/>
              <a:t> 视图定义中含有</a:t>
            </a:r>
            <a:r>
              <a:rPr lang="en-US" altLang="zh-CN" sz="2800" b="1"/>
              <a:t>DISTINCT</a:t>
            </a:r>
            <a:r>
              <a:rPr lang="zh-CN" altLang="en-US" sz="2800" b="1"/>
              <a:t>短语</a:t>
            </a:r>
            <a:r>
              <a:rPr lang="en-US" altLang="zh-CN" sz="2800" b="1"/>
              <a:t>;</a:t>
            </a:r>
            <a:endParaRPr lang="zh-CN" altLang="en-US" sz="2800" b="1"/>
          </a:p>
          <a:p>
            <a:pPr eaLnBrk="1" hangingPunct="1">
              <a:lnSpc>
                <a:spcPct val="150000"/>
              </a:lnSpc>
              <a:buFontTx/>
              <a:buChar char="•"/>
            </a:pPr>
            <a:r>
              <a:rPr lang="zh-CN" altLang="en-US" sz="2800" b="1"/>
              <a:t> 一个不允许更新的视图上定义的视图也不允许更新。</a:t>
            </a:r>
          </a:p>
          <a:p>
            <a:pPr eaLnBrk="1" hangingPunct="1">
              <a:lnSpc>
                <a:spcPct val="150000"/>
              </a:lnSpc>
              <a:spcBef>
                <a:spcPct val="20000"/>
              </a:spcBef>
            </a:pPr>
            <a:endParaRPr kumimoji="1" lang="en-US" altLang="zh-CN" sz="2800" b="1">
              <a:solidFill>
                <a:srgbClr val="000066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561513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0" y="-15479"/>
            <a:ext cx="12192000" cy="678867"/>
          </a:xfrm>
          <a:prstGeom prst="rect">
            <a:avLst/>
          </a:prstGeom>
          <a:solidFill>
            <a:srgbClr val="00589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1" lang="zh-CN" altLang="en-US" dirty="0">
              <a:solidFill>
                <a:srgbClr val="00589A"/>
              </a:solidFill>
            </a:endParaRPr>
          </a:p>
        </p:txBody>
      </p:sp>
      <p:sp>
        <p:nvSpPr>
          <p:cNvPr id="4" name="文本框 94"/>
          <p:cNvSpPr txBox="1">
            <a:spLocks noChangeArrowheads="1"/>
          </p:cNvSpPr>
          <p:nvPr/>
        </p:nvSpPr>
        <p:spPr bwMode="auto">
          <a:xfrm>
            <a:off x="245870" y="65515"/>
            <a:ext cx="5053997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3.5 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视图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304800" y="685613"/>
            <a:ext cx="77724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 dirty="0" smtClean="0">
                <a:solidFill>
                  <a:srgbClr val="000066"/>
                </a:solidFill>
              </a:rPr>
              <a:t>视图的作用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304800" y="1295400"/>
            <a:ext cx="8382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FFFF66"/>
              </a:buClr>
            </a:pPr>
            <a:r>
              <a:rPr kumimoji="1" lang="en-US" altLang="zh-CN" sz="3200" b="1" dirty="0">
                <a:solidFill>
                  <a:srgbClr val="CC3300"/>
                </a:solidFill>
                <a:latin typeface="楷体_GB2312" pitchFamily="49" charset="-122"/>
              </a:rPr>
              <a:t>1. </a:t>
            </a:r>
            <a:r>
              <a:rPr kumimoji="1" lang="zh-CN" altLang="en-US" sz="3200" b="1" dirty="0">
                <a:solidFill>
                  <a:srgbClr val="CC3300"/>
                </a:solidFill>
                <a:latin typeface="楷体_GB2312" pitchFamily="49" charset="-122"/>
              </a:rPr>
              <a:t>能够简化用户的操作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457200" y="1981200"/>
            <a:ext cx="1051560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kumimoji="1" lang="en-US" altLang="zh-CN" sz="2800" b="1" dirty="0">
                <a:solidFill>
                  <a:srgbClr val="000066"/>
                </a:solidFill>
                <a:latin typeface="楷体_GB2312" pitchFamily="49" charset="-122"/>
              </a:rPr>
              <a:t>   </a:t>
            </a:r>
            <a:r>
              <a:rPr kumimoji="1" lang="zh-CN" altLang="en-US" sz="2800" b="1" dirty="0">
                <a:solidFill>
                  <a:srgbClr val="000066"/>
                </a:solidFill>
                <a:latin typeface="楷体_GB2312" pitchFamily="49" charset="-122"/>
              </a:rPr>
              <a:t>当视图中的数据不是直接来自某个基本表，而是基于多张表的连接而形成的视图，定义视图能够简化用户的数据查询操作。</a:t>
            </a:r>
            <a:endParaRPr kumimoji="1" lang="zh-CN" altLang="en-US" sz="3200" b="1" dirty="0">
              <a:solidFill>
                <a:srgbClr val="000066"/>
              </a:solidFill>
              <a:latin typeface="楷体_GB2312" pitchFamily="49" charset="-122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250825" y="3052782"/>
            <a:ext cx="8382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FFFF66"/>
              </a:buClr>
            </a:pPr>
            <a:r>
              <a:rPr kumimoji="1" lang="en-US" altLang="zh-CN" sz="3200" b="1" dirty="0">
                <a:solidFill>
                  <a:srgbClr val="CC3300"/>
                </a:solidFill>
                <a:latin typeface="楷体_GB2312" pitchFamily="49" charset="-122"/>
              </a:rPr>
              <a:t>2. </a:t>
            </a:r>
            <a:r>
              <a:rPr kumimoji="1" lang="zh-CN" altLang="en-US" sz="3200" b="1" dirty="0">
                <a:solidFill>
                  <a:srgbClr val="CC3300"/>
                </a:solidFill>
                <a:latin typeface="楷体_GB2312" pitchFamily="49" charset="-122"/>
              </a:rPr>
              <a:t>能够使用户以多种角度看待同一数据</a:t>
            </a:r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365125" y="3683000"/>
            <a:ext cx="1067233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r>
              <a:rPr kumimoji="1" lang="en-US" altLang="zh-CN" sz="3200" b="1" dirty="0">
                <a:solidFill>
                  <a:srgbClr val="000066"/>
                </a:solidFill>
                <a:latin typeface="楷体_GB2312" pitchFamily="49" charset="-122"/>
              </a:rPr>
              <a:t>   </a:t>
            </a:r>
            <a:r>
              <a:rPr kumimoji="1" lang="zh-CN" altLang="en-US" sz="2800" b="1" dirty="0">
                <a:solidFill>
                  <a:srgbClr val="000066"/>
                </a:solidFill>
                <a:latin typeface="楷体_GB2312" pitchFamily="49" charset="-122"/>
              </a:rPr>
              <a:t>视图机制能使不同用户以不同方式看待同一数据，适应数据库共享的需要。</a:t>
            </a:r>
          </a:p>
        </p:txBody>
      </p:sp>
      <p:sp>
        <p:nvSpPr>
          <p:cNvPr id="13" name="Rectangle 7"/>
          <p:cNvSpPr>
            <a:spLocks noChangeArrowheads="1"/>
          </p:cNvSpPr>
          <p:nvPr/>
        </p:nvSpPr>
        <p:spPr bwMode="auto">
          <a:xfrm>
            <a:off x="304800" y="4786293"/>
            <a:ext cx="83820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FFFF66"/>
              </a:buClr>
            </a:pPr>
            <a:r>
              <a:rPr kumimoji="1" lang="en-US" altLang="zh-CN" sz="3200" b="1" dirty="0">
                <a:solidFill>
                  <a:srgbClr val="CC3300"/>
                </a:solidFill>
                <a:latin typeface="楷体_GB2312" pitchFamily="49" charset="-122"/>
              </a:rPr>
              <a:t>3. </a:t>
            </a:r>
            <a:r>
              <a:rPr kumimoji="1" lang="zh-CN" altLang="en-US" sz="3200" b="1" dirty="0">
                <a:solidFill>
                  <a:srgbClr val="CC3300"/>
                </a:solidFill>
                <a:latin typeface="楷体_GB2312" pitchFamily="49" charset="-122"/>
              </a:rPr>
              <a:t>能够对机密数据提供安全保护</a:t>
            </a:r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457199" y="5418243"/>
            <a:ext cx="1058025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95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kumimoji="1" lang="en-US" altLang="zh-CN" sz="2800" b="1" dirty="0">
                <a:solidFill>
                  <a:srgbClr val="000066"/>
                </a:solidFill>
                <a:latin typeface="楷体_GB2312" pitchFamily="49" charset="-122"/>
              </a:rPr>
              <a:t>    </a:t>
            </a:r>
            <a:r>
              <a:rPr kumimoji="1" lang="zh-CN" altLang="en-US" sz="2800" b="1" dirty="0">
                <a:solidFill>
                  <a:srgbClr val="000066"/>
                </a:solidFill>
                <a:latin typeface="楷体_GB2312" pitchFamily="49" charset="-122"/>
              </a:rPr>
              <a:t>对不同用户定义不同视图，使每个用户只能看到他有权看到的数据；</a:t>
            </a:r>
          </a:p>
        </p:txBody>
      </p:sp>
    </p:spTree>
    <p:extLst>
      <p:ext uri="{BB962C8B-B14F-4D97-AF65-F5344CB8AC3E}">
        <p14:creationId xmlns:p14="http://schemas.microsoft.com/office/powerpoint/2010/main" val="143060602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/>
      <p:bldP spid="9" grpId="0" autoUpdateAnimBg="0"/>
      <p:bldP spid="12" grpId="0" autoUpdateAnimBg="0"/>
      <p:bldP spid="13" grpId="0"/>
      <p:bldP spid="14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0" y="-15479"/>
            <a:ext cx="12192000" cy="678867"/>
          </a:xfrm>
          <a:prstGeom prst="rect">
            <a:avLst/>
          </a:prstGeom>
          <a:solidFill>
            <a:srgbClr val="00589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1" lang="zh-CN" altLang="en-US" dirty="0">
              <a:solidFill>
                <a:srgbClr val="00589A"/>
              </a:solidFill>
            </a:endParaRPr>
          </a:p>
        </p:txBody>
      </p:sp>
      <p:sp>
        <p:nvSpPr>
          <p:cNvPr id="4" name="文本框 94"/>
          <p:cNvSpPr txBox="1">
            <a:spLocks noChangeArrowheads="1"/>
          </p:cNvSpPr>
          <p:nvPr/>
        </p:nvSpPr>
        <p:spPr bwMode="auto">
          <a:xfrm>
            <a:off x="245870" y="65515"/>
            <a:ext cx="5053997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数据定义语句</a:t>
            </a:r>
          </a:p>
        </p:txBody>
      </p:sp>
      <p:sp>
        <p:nvSpPr>
          <p:cNvPr id="12" name="文本框 94"/>
          <p:cNvSpPr txBox="1">
            <a:spLocks noChangeArrowheads="1"/>
          </p:cNvSpPr>
          <p:nvPr/>
        </p:nvSpPr>
        <p:spPr bwMode="auto">
          <a:xfrm>
            <a:off x="4737459" y="75566"/>
            <a:ext cx="7908779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3.2.1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基本表的定义</a:t>
            </a:r>
          </a:p>
        </p:txBody>
      </p:sp>
      <p:cxnSp>
        <p:nvCxnSpPr>
          <p:cNvPr id="13" name="直接连接符 12"/>
          <p:cNvCxnSpPr/>
          <p:nvPr/>
        </p:nvCxnSpPr>
        <p:spPr>
          <a:xfrm rot="5400000">
            <a:off x="4077830" y="362976"/>
            <a:ext cx="351464" cy="260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773978" y="986993"/>
            <a:ext cx="9737003" cy="531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000" b="1" dirty="0" smtClean="0">
                <a:latin typeface="楷体_GB2312" pitchFamily="49" charset="-122"/>
                <a:ea typeface="楷体_GB2312" pitchFamily="49" charset="-122"/>
              </a:rPr>
              <a:t>【</a:t>
            </a:r>
            <a:r>
              <a:rPr lang="zh-CN" altLang="en-US" sz="2000" b="1" dirty="0" smtClean="0"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z="2000" b="1" dirty="0" smtClean="0">
                <a:latin typeface="楷体_GB2312" pitchFamily="49" charset="-122"/>
                <a:ea typeface="楷体_GB2312" pitchFamily="49" charset="-122"/>
              </a:rPr>
              <a:t>3.1】</a:t>
            </a:r>
            <a:r>
              <a:rPr lang="zh-CN" altLang="en-US" sz="2000" b="1" dirty="0" smtClean="0">
                <a:latin typeface="楷体_GB2312" pitchFamily="49" charset="-122"/>
                <a:ea typeface="楷体_GB2312" pitchFamily="49" charset="-122"/>
              </a:rPr>
              <a:t>建立 </a:t>
            </a:r>
            <a:r>
              <a:rPr lang="zh-CN" altLang="en-US" sz="2000" b="1" dirty="0" smtClean="0">
                <a:ea typeface="楷体_GB2312" pitchFamily="49" charset="-122"/>
              </a:rPr>
              <a:t>“</a:t>
            </a:r>
            <a:r>
              <a:rPr lang="zh-CN" altLang="en-US" sz="2000" b="1" dirty="0" smtClean="0">
                <a:latin typeface="楷体_GB2312" pitchFamily="49" charset="-122"/>
                <a:ea typeface="楷体_GB2312" pitchFamily="49" charset="-122"/>
              </a:rPr>
              <a:t>抢修工程计划表</a:t>
            </a:r>
            <a:r>
              <a:rPr lang="zh-CN" altLang="en-US" sz="2000" b="1" dirty="0" smtClean="0">
                <a:ea typeface="楷体_GB2312" pitchFamily="49" charset="-122"/>
              </a:rPr>
              <a:t>”</a:t>
            </a:r>
            <a:r>
              <a:rPr lang="zh-CN" altLang="en-US" sz="2000" b="1" dirty="0" smtClean="0">
                <a:latin typeface="楷体_GB2312" pitchFamily="49" charset="-122"/>
                <a:ea typeface="楷体_GB2312" pitchFamily="49" charset="-122"/>
              </a:rPr>
              <a:t>表</a:t>
            </a:r>
            <a:r>
              <a:rPr lang="en-US" altLang="zh-CN" sz="2000" b="1" dirty="0" smtClean="0">
                <a:latin typeface="楷体_GB2312" pitchFamily="49" charset="-122"/>
                <a:ea typeface="楷体_GB2312" pitchFamily="49" charset="-122"/>
              </a:rPr>
              <a:t>salvaging</a:t>
            </a:r>
          </a:p>
          <a:p>
            <a:pPr eaLnBrk="1" hangingPunct="1">
              <a:buFontTx/>
              <a:buNone/>
            </a:pPr>
            <a:endParaRPr lang="en-US" altLang="zh-CN" sz="2000" b="1" dirty="0" smtClean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buFontTx/>
              <a:buNone/>
            </a:pPr>
            <a:r>
              <a:rPr lang="en-US" altLang="zh-CN" sz="2400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CREATE TABLE salvaging</a:t>
            </a:r>
          </a:p>
          <a:p>
            <a:pPr eaLnBrk="1" hangingPunct="1">
              <a:buFontTx/>
              <a:buNone/>
            </a:pPr>
            <a:r>
              <a:rPr lang="en-US" altLang="zh-CN" sz="2400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(  </a:t>
            </a:r>
            <a:r>
              <a:rPr lang="en-US" altLang="zh-CN" sz="2400" b="1" dirty="0" err="1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prj_num</a:t>
            </a:r>
            <a:r>
              <a:rPr lang="en-US" altLang="zh-CN" sz="2400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 char(8)  PRIMARY KEY ,    </a:t>
            </a:r>
          </a:p>
          <a:p>
            <a:pPr eaLnBrk="1" hangingPunct="1">
              <a:buFontTx/>
              <a:buNone/>
            </a:pPr>
            <a:r>
              <a:rPr lang="en-US" altLang="zh-CN" sz="2400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         </a:t>
            </a:r>
            <a:r>
              <a:rPr lang="en-US" altLang="zh-CN" sz="2400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/* </a:t>
            </a:r>
            <a:r>
              <a:rPr lang="zh-CN" altLang="en-US" sz="2400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列级完整性约束，</a:t>
            </a:r>
            <a:r>
              <a:rPr lang="en-US" altLang="zh-CN" sz="2400" b="1" dirty="0" err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prj_num</a:t>
            </a:r>
            <a:r>
              <a:rPr lang="zh-CN" altLang="en-US" sz="2400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是主码 *</a:t>
            </a:r>
            <a:r>
              <a:rPr lang="en-US" altLang="zh-CN" sz="2400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/</a:t>
            </a:r>
          </a:p>
          <a:p>
            <a:pPr eaLnBrk="1" hangingPunct="1">
              <a:buFontTx/>
              <a:buNone/>
            </a:pPr>
            <a:r>
              <a:rPr lang="en-US" altLang="zh-CN" sz="2400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	 </a:t>
            </a:r>
            <a:r>
              <a:rPr lang="en-US" altLang="zh-CN" sz="2400" b="1" dirty="0" err="1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prj_name</a:t>
            </a:r>
            <a:r>
              <a:rPr lang="en-US" altLang="zh-CN" sz="2400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400" b="1" dirty="0" err="1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varchar</a:t>
            </a:r>
            <a:r>
              <a:rPr lang="en-US" altLang="zh-CN" sz="2400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(50) ,</a:t>
            </a:r>
          </a:p>
          <a:p>
            <a:pPr eaLnBrk="1" hangingPunct="1">
              <a:buFontTx/>
              <a:buNone/>
            </a:pPr>
            <a:r>
              <a:rPr lang="en-US" altLang="zh-CN" sz="2400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	 </a:t>
            </a:r>
            <a:r>
              <a:rPr lang="en-US" altLang="zh-CN" sz="2400" b="1" dirty="0" err="1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start_date</a:t>
            </a:r>
            <a:r>
              <a:rPr lang="en-US" altLang="zh-CN" sz="2400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400" b="1" dirty="0" err="1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datetime</a:t>
            </a:r>
            <a:r>
              <a:rPr lang="en-US" altLang="zh-CN" sz="2400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 ,</a:t>
            </a:r>
          </a:p>
          <a:p>
            <a:pPr eaLnBrk="1" hangingPunct="1">
              <a:buFontTx/>
              <a:buNone/>
            </a:pPr>
            <a:r>
              <a:rPr lang="en-US" altLang="zh-CN" sz="2400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	 </a:t>
            </a:r>
            <a:r>
              <a:rPr lang="en-US" altLang="zh-CN" sz="2400" b="1" dirty="0" err="1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end_date</a:t>
            </a:r>
            <a:r>
              <a:rPr lang="en-US" altLang="zh-CN" sz="2400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400" b="1" dirty="0" err="1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datetime</a:t>
            </a:r>
            <a:r>
              <a:rPr lang="en-US" altLang="zh-CN" sz="2400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 ,</a:t>
            </a:r>
          </a:p>
          <a:p>
            <a:pPr eaLnBrk="1" hangingPunct="1">
              <a:buFontTx/>
              <a:buNone/>
            </a:pPr>
            <a:r>
              <a:rPr lang="en-US" altLang="zh-CN" sz="2400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	 </a:t>
            </a:r>
            <a:r>
              <a:rPr lang="en-US" altLang="zh-CN" sz="2400" b="1" dirty="0" err="1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prj_status</a:t>
            </a:r>
            <a:r>
              <a:rPr lang="en-US" altLang="zh-CN" sz="2400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 bit ,</a:t>
            </a:r>
          </a:p>
          <a:p>
            <a:pPr eaLnBrk="1" hangingPunct="1">
              <a:buFontTx/>
              <a:buNone/>
            </a:pPr>
            <a:r>
              <a:rPr lang="en-US" altLang="zh-CN" sz="2400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   check( </a:t>
            </a:r>
            <a:r>
              <a:rPr lang="en-US" altLang="zh-CN" sz="2400" b="1" dirty="0" err="1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end_date</a:t>
            </a:r>
            <a:r>
              <a:rPr lang="en-US" altLang="zh-CN" sz="2400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&gt;=</a:t>
            </a:r>
            <a:r>
              <a:rPr lang="en-US" altLang="zh-CN" sz="2400" b="1" dirty="0" err="1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start_date</a:t>
            </a:r>
            <a:r>
              <a:rPr lang="en-US" altLang="zh-CN" sz="2400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 ) </a:t>
            </a:r>
            <a:r>
              <a:rPr lang="en-US" altLang="zh-CN" sz="2400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/* </a:t>
            </a:r>
            <a:r>
              <a:rPr lang="zh-CN" altLang="en-US" sz="2400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表级完整性约束*</a:t>
            </a:r>
            <a:r>
              <a:rPr lang="en-US" altLang="zh-CN" sz="2400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/</a:t>
            </a:r>
            <a:endParaRPr lang="en-US" altLang="zh-CN" sz="2400" b="1" dirty="0" smtClean="0">
              <a:solidFill>
                <a:srgbClr val="FF3300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buFontTx/>
              <a:buNone/>
            </a:pPr>
            <a:r>
              <a:rPr lang="en-US" altLang="zh-CN" sz="2400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);</a:t>
            </a:r>
          </a:p>
          <a:p>
            <a:pPr eaLnBrk="1" hangingPunct="1">
              <a:buFontTx/>
              <a:buNone/>
            </a:pPr>
            <a:r>
              <a:rPr lang="en-US" altLang="zh-CN" sz="2400" b="1" dirty="0" smtClean="0">
                <a:latin typeface="楷体_GB2312" pitchFamily="49" charset="-122"/>
                <a:ea typeface="楷体_GB2312" pitchFamily="49" charset="-122"/>
              </a:rPr>
              <a:t>    </a:t>
            </a:r>
          </a:p>
          <a:p>
            <a:pPr eaLnBrk="1" hangingPunct="1">
              <a:buFontTx/>
              <a:buNone/>
            </a:pPr>
            <a:r>
              <a:rPr lang="en-US" altLang="zh-CN" sz="2000" b="1" dirty="0" smtClean="0">
                <a:latin typeface="楷体_GB2312" pitchFamily="49" charset="-122"/>
                <a:ea typeface="楷体_GB2312" pitchFamily="49" charset="-122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0798831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0" y="-15479"/>
            <a:ext cx="12192000" cy="678867"/>
          </a:xfrm>
          <a:prstGeom prst="rect">
            <a:avLst/>
          </a:prstGeom>
          <a:solidFill>
            <a:srgbClr val="00589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1" lang="zh-CN" altLang="en-US" dirty="0">
              <a:solidFill>
                <a:srgbClr val="00589A"/>
              </a:solidFill>
            </a:endParaRPr>
          </a:p>
        </p:txBody>
      </p:sp>
      <p:sp>
        <p:nvSpPr>
          <p:cNvPr id="4" name="文本框 94"/>
          <p:cNvSpPr txBox="1">
            <a:spLocks noChangeArrowheads="1"/>
          </p:cNvSpPr>
          <p:nvPr/>
        </p:nvSpPr>
        <p:spPr bwMode="auto">
          <a:xfrm>
            <a:off x="245870" y="65515"/>
            <a:ext cx="5053997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3.5 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视图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380999" y="1143000"/>
            <a:ext cx="981594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FFFF66"/>
              </a:buClr>
            </a:pPr>
            <a:r>
              <a:rPr kumimoji="1" lang="en-US" altLang="zh-CN" sz="3200" b="1" dirty="0" smtClean="0">
                <a:solidFill>
                  <a:srgbClr val="CC3300"/>
                </a:solidFill>
                <a:latin typeface="楷体_GB2312" pitchFamily="49" charset="-122"/>
              </a:rPr>
              <a:t>4. </a:t>
            </a:r>
            <a:r>
              <a:rPr kumimoji="1" lang="zh-CN" altLang="en-US" sz="3200" b="1" dirty="0">
                <a:solidFill>
                  <a:srgbClr val="CC3300"/>
                </a:solidFill>
                <a:latin typeface="楷体_GB2312" pitchFamily="49" charset="-122"/>
              </a:rPr>
              <a:t>对数据库的重构提供了一定程度的逻辑独立性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09600" y="2514600"/>
            <a:ext cx="8001000" cy="291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kumimoji="1" lang="zh-CN" altLang="en-US" sz="2800" b="1">
                <a:solidFill>
                  <a:srgbClr val="000066"/>
                </a:solidFill>
                <a:ea typeface="宋体" panose="02010600030101010101" pitchFamily="2" charset="-122"/>
              </a:rPr>
              <a:t>例：</a:t>
            </a:r>
            <a:r>
              <a:rPr kumimoji="1" lang="zh-CN" altLang="en-US" sz="2800" b="1"/>
              <a:t>配电物资库存记录表 </a:t>
            </a:r>
            <a:r>
              <a:rPr kumimoji="1" lang="en-US" altLang="zh-CN" sz="2800" b="1"/>
              <a:t>stock(mat_num,mat_name,speci,warehouse, amount,unit,total),</a:t>
            </a:r>
            <a:r>
              <a:rPr kumimoji="1" lang="en-US" altLang="zh-CN" sz="2800" b="1">
                <a:solidFill>
                  <a:srgbClr val="000066"/>
                </a:solidFill>
                <a:ea typeface="宋体" panose="02010600030101010101" pitchFamily="2" charset="-122"/>
              </a:rPr>
              <a:t>“</a:t>
            </a:r>
            <a:r>
              <a:rPr kumimoji="1" lang="zh-CN" altLang="en-US" sz="2800" b="1">
                <a:solidFill>
                  <a:srgbClr val="000066"/>
                </a:solidFill>
                <a:ea typeface="宋体" panose="02010600030101010101" pitchFamily="2" charset="-122"/>
              </a:rPr>
              <a:t>垂直”地分成两个基本表：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kumimoji="1" lang="zh-CN" altLang="en-US" sz="2800" b="1"/>
              <a:t>   </a:t>
            </a:r>
            <a:r>
              <a:rPr kumimoji="1" lang="en-US" altLang="zh-CN" sz="2800" b="1"/>
              <a:t>s1(mat_num,mat_name,speci,warehouse)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kumimoji="1" lang="en-US" altLang="zh-CN" sz="2800" b="1"/>
              <a:t>   s2(mat_num,amount,unit, total )</a:t>
            </a:r>
            <a:r>
              <a:rPr kumimoji="1" lang="en-US" altLang="zh-CN" sz="2800"/>
              <a:t> </a:t>
            </a:r>
            <a:endParaRPr kumimoji="1" lang="en-US" altLang="zh-CN" sz="2800" b="1">
              <a:solidFill>
                <a:srgbClr val="000066"/>
              </a:solidFill>
              <a:ea typeface="宋体" panose="02010600030101010101" pitchFamily="2" charset="-122"/>
            </a:endParaRP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kumimoji="1" lang="en-US" altLang="zh-CN" sz="2800" b="1">
              <a:solidFill>
                <a:srgbClr val="000066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136937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</p:bld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0" y="-15479"/>
            <a:ext cx="12192000" cy="678867"/>
          </a:xfrm>
          <a:prstGeom prst="rect">
            <a:avLst/>
          </a:prstGeom>
          <a:solidFill>
            <a:srgbClr val="00589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1" lang="zh-CN" altLang="en-US" dirty="0">
              <a:solidFill>
                <a:srgbClr val="00589A"/>
              </a:solidFill>
            </a:endParaRPr>
          </a:p>
        </p:txBody>
      </p:sp>
      <p:sp>
        <p:nvSpPr>
          <p:cNvPr id="4" name="文本框 94"/>
          <p:cNvSpPr txBox="1">
            <a:spLocks noChangeArrowheads="1"/>
          </p:cNvSpPr>
          <p:nvPr/>
        </p:nvSpPr>
        <p:spPr bwMode="auto">
          <a:xfrm>
            <a:off x="245870" y="65515"/>
            <a:ext cx="5053997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3.5 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视图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250825" y="1125538"/>
            <a:ext cx="1116532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20000"/>
              </a:lnSpc>
              <a:buFontTx/>
              <a:buNone/>
            </a:pPr>
            <a:r>
              <a:rPr lang="zh-CN" altLang="en-US" b="1" dirty="0" smtClean="0">
                <a:solidFill>
                  <a:srgbClr val="CC3300"/>
                </a:solidFill>
              </a:rPr>
              <a:t>通过建立一个视图</a:t>
            </a:r>
            <a:r>
              <a:rPr lang="en-US" altLang="zh-CN" b="1" dirty="0" smtClean="0">
                <a:solidFill>
                  <a:srgbClr val="CC3300"/>
                </a:solidFill>
              </a:rPr>
              <a:t>stock</a:t>
            </a:r>
            <a:r>
              <a:rPr lang="zh-CN" altLang="en-US" b="1" dirty="0" smtClean="0">
                <a:solidFill>
                  <a:srgbClr val="CC3300"/>
                </a:solidFill>
              </a:rPr>
              <a:t>：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b="1" dirty="0" smtClean="0"/>
              <a:t>CREATE VIEW stock(</a:t>
            </a:r>
            <a:r>
              <a:rPr lang="en-US" altLang="zh-CN" b="1" dirty="0" err="1" smtClean="0"/>
              <a:t>mat_num,mat_name,speci</a:t>
            </a:r>
            <a:r>
              <a:rPr lang="en-US" altLang="zh-CN" b="1" dirty="0" smtClean="0"/>
              <a:t>, warehouse, </a:t>
            </a:r>
            <a:r>
              <a:rPr lang="en-US" altLang="zh-CN" b="1" dirty="0" err="1" smtClean="0"/>
              <a:t>amount,unit,total</a:t>
            </a:r>
            <a:r>
              <a:rPr lang="en-US" altLang="zh-CN" b="1" dirty="0" smtClean="0"/>
              <a:t>)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b="1" dirty="0" smtClean="0"/>
              <a:t>  AS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b="1" dirty="0" smtClean="0"/>
              <a:t>SELECT </a:t>
            </a:r>
            <a:r>
              <a:rPr lang="en-US" altLang="zh-CN" b="1" dirty="0" err="1" smtClean="0"/>
              <a:t>s1.mat_num</a:t>
            </a:r>
            <a:r>
              <a:rPr lang="en-US" altLang="zh-CN" b="1" dirty="0" smtClean="0"/>
              <a:t>, </a:t>
            </a:r>
            <a:r>
              <a:rPr lang="en-US" altLang="zh-CN" b="1" dirty="0" err="1" smtClean="0"/>
              <a:t>s1.mat_name</a:t>
            </a:r>
            <a:r>
              <a:rPr lang="en-US" altLang="zh-CN" b="1" dirty="0" smtClean="0"/>
              <a:t>, </a:t>
            </a:r>
            <a:r>
              <a:rPr lang="en-US" altLang="zh-CN" b="1" dirty="0" err="1" smtClean="0"/>
              <a:t>s1.speci</a:t>
            </a:r>
            <a:r>
              <a:rPr lang="en-US" altLang="zh-CN" b="1" dirty="0" smtClean="0"/>
              <a:t>, </a:t>
            </a:r>
            <a:r>
              <a:rPr lang="en-US" altLang="zh-CN" b="1" dirty="0" err="1" smtClean="0"/>
              <a:t>s1.warehouse</a:t>
            </a:r>
            <a:r>
              <a:rPr lang="en-US" altLang="zh-CN" b="1" dirty="0" smtClean="0"/>
              <a:t>, </a:t>
            </a:r>
            <a:r>
              <a:rPr lang="en-US" altLang="zh-CN" b="1" dirty="0" err="1" smtClean="0"/>
              <a:t>s2.amount</a:t>
            </a:r>
            <a:r>
              <a:rPr lang="en-US" altLang="zh-CN" b="1" dirty="0" smtClean="0"/>
              <a:t>, </a:t>
            </a:r>
            <a:r>
              <a:rPr lang="en-US" altLang="zh-CN" b="1" dirty="0" err="1" smtClean="0"/>
              <a:t>s2.unit</a:t>
            </a:r>
            <a:r>
              <a:rPr lang="en-US" altLang="zh-CN" b="1" dirty="0" smtClean="0"/>
              <a:t>, </a:t>
            </a:r>
            <a:r>
              <a:rPr lang="en-US" altLang="zh-CN" b="1" dirty="0" err="1" smtClean="0"/>
              <a:t>s2.total</a:t>
            </a:r>
            <a:endParaRPr lang="en-US" altLang="zh-CN" b="1" dirty="0" smtClean="0"/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b="1" dirty="0" smtClean="0"/>
              <a:t>FROM </a:t>
            </a:r>
            <a:r>
              <a:rPr lang="en-US" altLang="zh-CN" b="1" dirty="0" err="1" smtClean="0"/>
              <a:t>s1</a:t>
            </a:r>
            <a:r>
              <a:rPr lang="en-US" altLang="zh-CN" b="1" dirty="0" smtClean="0"/>
              <a:t>, </a:t>
            </a:r>
            <a:r>
              <a:rPr lang="en-US" altLang="zh-CN" b="1" dirty="0" err="1" smtClean="0"/>
              <a:t>s2</a:t>
            </a:r>
            <a:endParaRPr lang="en-US" altLang="zh-CN" b="1" dirty="0" smtClean="0"/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b="1" dirty="0" smtClean="0"/>
              <a:t>WHERE </a:t>
            </a:r>
            <a:r>
              <a:rPr lang="en-US" altLang="zh-CN" b="1" dirty="0" err="1" smtClean="0"/>
              <a:t>s1.mat_num</a:t>
            </a:r>
            <a:r>
              <a:rPr lang="en-US" altLang="zh-CN" b="1" dirty="0" smtClean="0"/>
              <a:t> =</a:t>
            </a:r>
            <a:r>
              <a:rPr lang="en-US" altLang="zh-CN" b="1" dirty="0" err="1" smtClean="0"/>
              <a:t>s2</a:t>
            </a:r>
            <a:r>
              <a:rPr lang="en-US" altLang="zh-CN" b="1" dirty="0" smtClean="0"/>
              <a:t>. </a:t>
            </a:r>
            <a:r>
              <a:rPr lang="en-US" altLang="zh-CN" b="1" dirty="0" err="1" smtClean="0"/>
              <a:t>mat_num</a:t>
            </a:r>
            <a:r>
              <a:rPr lang="en-US" altLang="zh-CN" b="1" dirty="0" smtClean="0"/>
              <a:t> </a:t>
            </a:r>
            <a:r>
              <a:rPr lang="en-US" altLang="zh-CN" b="1" dirty="0" smtClean="0">
                <a:solidFill>
                  <a:srgbClr val="000066"/>
                </a:solidFill>
              </a:rPr>
              <a:t>   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zh-CN" b="1" dirty="0" smtClean="0">
                <a:solidFill>
                  <a:srgbClr val="000066"/>
                </a:solidFill>
              </a:rPr>
              <a:t>         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zh-CN" altLang="en-US" b="1" dirty="0" smtClean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   使用户的外模式保持不变，从而对原</a:t>
            </a:r>
            <a:r>
              <a:rPr lang="en-US" altLang="zh-CN" b="1" dirty="0" smtClean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Stock</a:t>
            </a:r>
            <a:r>
              <a:rPr lang="zh-CN" altLang="en-US" b="1" dirty="0" smtClean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表的查询程序不必修改。</a:t>
            </a:r>
          </a:p>
        </p:txBody>
      </p:sp>
    </p:spTree>
    <p:extLst>
      <p:ext uri="{BB962C8B-B14F-4D97-AF65-F5344CB8AC3E}">
        <p14:creationId xmlns:p14="http://schemas.microsoft.com/office/powerpoint/2010/main" val="40351751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0" y="-15479"/>
            <a:ext cx="12192000" cy="678867"/>
          </a:xfrm>
          <a:prstGeom prst="rect">
            <a:avLst/>
          </a:prstGeom>
          <a:solidFill>
            <a:srgbClr val="00589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1" lang="zh-CN" altLang="en-US" dirty="0">
              <a:solidFill>
                <a:srgbClr val="00589A"/>
              </a:solidFill>
            </a:endParaRPr>
          </a:p>
        </p:txBody>
      </p:sp>
      <p:sp>
        <p:nvSpPr>
          <p:cNvPr id="4" name="文本框 94"/>
          <p:cNvSpPr txBox="1">
            <a:spLocks noChangeArrowheads="1"/>
          </p:cNvSpPr>
          <p:nvPr/>
        </p:nvSpPr>
        <p:spPr bwMode="auto">
          <a:xfrm>
            <a:off x="245870" y="65515"/>
            <a:ext cx="5053997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本章小结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371965" y="858982"/>
            <a:ext cx="10985119" cy="1828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defTabSz="1600200">
              <a:lnSpc>
                <a:spcPct val="150000"/>
              </a:lnSpc>
              <a:spcAft>
                <a:spcPct val="35000"/>
              </a:spcAft>
              <a:buFont typeface="Wingdings" panose="05000000000000000000" pitchFamily="2" charset="2"/>
              <a:buChar char="n"/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了解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语言的发展及特点</a:t>
            </a: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defTabSz="1600200">
              <a:lnSpc>
                <a:spcPct val="150000"/>
              </a:lnSpc>
              <a:spcAft>
                <a:spcPct val="35000"/>
              </a:spcAft>
              <a:buFont typeface="Wingdings" panose="05000000000000000000" pitchFamily="2" charset="2"/>
              <a:buChar char="n"/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熟练而正确的使用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语言完成表、视图的创建，数据库的查询、插入、删除和修改等操作，特别是各种各样的查询，要求重点掌握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语言强大的查询功能。</a:t>
            </a:r>
          </a:p>
        </p:txBody>
      </p:sp>
    </p:spTree>
    <p:extLst>
      <p:ext uri="{BB962C8B-B14F-4D97-AF65-F5344CB8AC3E}">
        <p14:creationId xmlns:p14="http://schemas.microsoft.com/office/powerpoint/2010/main" val="38467827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0" y="-15479"/>
            <a:ext cx="12192000" cy="678867"/>
          </a:xfrm>
          <a:prstGeom prst="rect">
            <a:avLst/>
          </a:prstGeom>
          <a:solidFill>
            <a:srgbClr val="00589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1" lang="zh-CN" altLang="en-US" dirty="0">
              <a:solidFill>
                <a:srgbClr val="00589A"/>
              </a:solidFill>
            </a:endParaRPr>
          </a:p>
        </p:txBody>
      </p:sp>
      <p:sp>
        <p:nvSpPr>
          <p:cNvPr id="4" name="文本框 94"/>
          <p:cNvSpPr txBox="1">
            <a:spLocks noChangeArrowheads="1"/>
          </p:cNvSpPr>
          <p:nvPr/>
        </p:nvSpPr>
        <p:spPr bwMode="auto">
          <a:xfrm>
            <a:off x="245870" y="65515"/>
            <a:ext cx="5053997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数据定义语句</a:t>
            </a:r>
          </a:p>
        </p:txBody>
      </p:sp>
      <p:sp>
        <p:nvSpPr>
          <p:cNvPr id="12" name="文本框 94"/>
          <p:cNvSpPr txBox="1">
            <a:spLocks noChangeArrowheads="1"/>
          </p:cNvSpPr>
          <p:nvPr/>
        </p:nvSpPr>
        <p:spPr bwMode="auto">
          <a:xfrm>
            <a:off x="4737459" y="75566"/>
            <a:ext cx="7908779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3.2.1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基本表的定义</a:t>
            </a:r>
          </a:p>
        </p:txBody>
      </p:sp>
      <p:cxnSp>
        <p:nvCxnSpPr>
          <p:cNvPr id="13" name="直接连接符 12"/>
          <p:cNvCxnSpPr/>
          <p:nvPr/>
        </p:nvCxnSpPr>
        <p:spPr>
          <a:xfrm rot="5400000">
            <a:off x="4077830" y="362976"/>
            <a:ext cx="351464" cy="260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314035" y="892179"/>
            <a:ext cx="11037455" cy="5157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sz="2400" b="1" dirty="0">
                <a:latin typeface="楷体_GB2312" pitchFamily="49" charset="-122"/>
              </a:rPr>
              <a:t>【</a:t>
            </a:r>
            <a:r>
              <a:rPr lang="zh-CN" altLang="en-US" sz="2400" b="1" dirty="0">
                <a:latin typeface="楷体_GB2312" pitchFamily="49" charset="-122"/>
              </a:rPr>
              <a:t>例</a:t>
            </a:r>
            <a:r>
              <a:rPr lang="en-US" altLang="zh-CN" sz="2400" b="1" dirty="0">
                <a:latin typeface="楷体_GB2312" pitchFamily="49" charset="-122"/>
              </a:rPr>
              <a:t>3.2】</a:t>
            </a:r>
            <a:r>
              <a:rPr lang="zh-CN" altLang="en-US" sz="2400" b="1" dirty="0">
                <a:latin typeface="楷体_GB2312" pitchFamily="49" charset="-122"/>
              </a:rPr>
              <a:t>建立一个</a:t>
            </a:r>
            <a:r>
              <a:rPr lang="zh-CN" altLang="en-US" sz="2400" b="1" dirty="0"/>
              <a:t>“</a:t>
            </a:r>
            <a:r>
              <a:rPr lang="zh-CN" altLang="en-US" sz="2400" b="1" dirty="0">
                <a:latin typeface="楷体_GB2312" pitchFamily="49" charset="-122"/>
              </a:rPr>
              <a:t>配电物资库存记录表</a:t>
            </a:r>
            <a:r>
              <a:rPr lang="zh-CN" altLang="en-US" sz="2400" b="1" dirty="0"/>
              <a:t>”</a:t>
            </a:r>
            <a:r>
              <a:rPr lang="zh-CN" altLang="en-US" sz="2400" b="1" dirty="0">
                <a:latin typeface="楷体_GB2312" pitchFamily="49" charset="-122"/>
              </a:rPr>
              <a:t>表</a:t>
            </a:r>
            <a:r>
              <a:rPr lang="en-US" altLang="zh-CN" sz="2400" b="1" dirty="0">
                <a:latin typeface="楷体_GB2312" pitchFamily="49" charset="-122"/>
              </a:rPr>
              <a:t>stock</a:t>
            </a:r>
            <a:r>
              <a:rPr lang="zh-CN" altLang="en-US" sz="2400" b="1" dirty="0">
                <a:latin typeface="楷体_GB2312" pitchFamily="49" charset="-122"/>
              </a:rPr>
              <a:t>。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CN" sz="2400" b="1" dirty="0">
                <a:solidFill>
                  <a:srgbClr val="FF3300"/>
                </a:solidFill>
                <a:latin typeface="楷体_GB2312" pitchFamily="49" charset="-122"/>
              </a:rPr>
              <a:t>CREATE TABLE stock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CN" sz="2400" b="1" dirty="0">
                <a:solidFill>
                  <a:srgbClr val="FF3300"/>
                </a:solidFill>
                <a:latin typeface="楷体_GB2312" pitchFamily="49" charset="-122"/>
              </a:rPr>
              <a:t>(   </a:t>
            </a:r>
            <a:r>
              <a:rPr lang="en-US" altLang="zh-CN" sz="2400" b="1" dirty="0" err="1">
                <a:solidFill>
                  <a:srgbClr val="FF3300"/>
                </a:solidFill>
                <a:latin typeface="楷体_GB2312" pitchFamily="49" charset="-122"/>
              </a:rPr>
              <a:t>mat_num</a:t>
            </a:r>
            <a:r>
              <a:rPr lang="en-US" altLang="zh-CN" sz="2400" b="1" dirty="0">
                <a:solidFill>
                  <a:srgbClr val="FF3300"/>
                </a:solidFill>
                <a:latin typeface="楷体_GB2312" pitchFamily="49" charset="-122"/>
              </a:rPr>
              <a:t> char(8)  PRIMARY KEY, 	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CN" sz="2400" b="1" dirty="0">
                <a:solidFill>
                  <a:srgbClr val="FF3300"/>
                </a:solidFill>
                <a:latin typeface="楷体_GB2312" pitchFamily="49" charset="-122"/>
              </a:rPr>
              <a:t>    </a:t>
            </a:r>
            <a:r>
              <a:rPr lang="en-US" altLang="zh-CN" sz="2400" b="1" dirty="0" err="1">
                <a:solidFill>
                  <a:srgbClr val="FF3300"/>
                </a:solidFill>
                <a:latin typeface="楷体_GB2312" pitchFamily="49" charset="-122"/>
              </a:rPr>
              <a:t>mat_name</a:t>
            </a:r>
            <a:r>
              <a:rPr lang="en-US" altLang="zh-CN" sz="2400" b="1" dirty="0">
                <a:solidFill>
                  <a:srgbClr val="FF3300"/>
                </a:solidFill>
                <a:latin typeface="楷体_GB2312" pitchFamily="49" charset="-122"/>
              </a:rPr>
              <a:t> </a:t>
            </a:r>
            <a:r>
              <a:rPr lang="en-US" altLang="zh-CN" sz="2400" b="1" dirty="0" err="1">
                <a:solidFill>
                  <a:srgbClr val="FF3300"/>
                </a:solidFill>
                <a:latin typeface="楷体_GB2312" pitchFamily="49" charset="-122"/>
              </a:rPr>
              <a:t>varchar</a:t>
            </a:r>
            <a:r>
              <a:rPr lang="en-US" altLang="zh-CN" sz="2400" b="1" dirty="0">
                <a:solidFill>
                  <a:srgbClr val="FF3300"/>
                </a:solidFill>
                <a:latin typeface="楷体_GB2312" pitchFamily="49" charset="-122"/>
              </a:rPr>
              <a:t>(50)  NOT NULL, 	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CN" sz="2400" b="1" dirty="0">
                <a:solidFill>
                  <a:srgbClr val="FF3300"/>
                </a:solidFill>
                <a:latin typeface="楷体_GB2312" pitchFamily="49" charset="-122"/>
              </a:rPr>
              <a:t>    </a:t>
            </a:r>
            <a:r>
              <a:rPr lang="en-US" altLang="zh-CN" sz="2400" b="1" dirty="0" err="1">
                <a:solidFill>
                  <a:srgbClr val="FF3300"/>
                </a:solidFill>
                <a:latin typeface="楷体_GB2312" pitchFamily="49" charset="-122"/>
              </a:rPr>
              <a:t>speci</a:t>
            </a:r>
            <a:r>
              <a:rPr lang="en-US" altLang="zh-CN" sz="2400" b="1" dirty="0">
                <a:solidFill>
                  <a:srgbClr val="FF3300"/>
                </a:solidFill>
                <a:latin typeface="楷体_GB2312" pitchFamily="49" charset="-122"/>
              </a:rPr>
              <a:t> </a:t>
            </a:r>
            <a:r>
              <a:rPr lang="en-US" altLang="zh-CN" sz="2400" b="1" dirty="0" err="1">
                <a:solidFill>
                  <a:srgbClr val="FF3300"/>
                </a:solidFill>
                <a:latin typeface="楷体_GB2312" pitchFamily="49" charset="-122"/>
              </a:rPr>
              <a:t>varchar</a:t>
            </a:r>
            <a:r>
              <a:rPr lang="en-US" altLang="zh-CN" sz="2400" b="1" dirty="0">
                <a:solidFill>
                  <a:srgbClr val="FF3300"/>
                </a:solidFill>
                <a:latin typeface="楷体_GB2312" pitchFamily="49" charset="-122"/>
              </a:rPr>
              <a:t>(20)  NOT NULL, 	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CN" sz="2400" b="1" dirty="0">
                <a:solidFill>
                  <a:srgbClr val="FF3300"/>
                </a:solidFill>
                <a:latin typeface="楷体_GB2312" pitchFamily="49" charset="-122"/>
              </a:rPr>
              <a:t>    warehouse </a:t>
            </a:r>
            <a:r>
              <a:rPr lang="en-US" altLang="zh-CN" sz="2400" b="1" dirty="0" err="1">
                <a:solidFill>
                  <a:srgbClr val="FF3300"/>
                </a:solidFill>
                <a:latin typeface="楷体_GB2312" pitchFamily="49" charset="-122"/>
              </a:rPr>
              <a:t>varchar</a:t>
            </a:r>
            <a:r>
              <a:rPr lang="en-US" altLang="zh-CN" sz="2400" b="1" dirty="0">
                <a:solidFill>
                  <a:srgbClr val="FF3300"/>
                </a:solidFill>
                <a:latin typeface="楷体_GB2312" pitchFamily="49" charset="-122"/>
              </a:rPr>
              <a:t>(50) ,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CN" sz="2400" b="1" dirty="0">
                <a:solidFill>
                  <a:srgbClr val="FF3300"/>
                </a:solidFill>
                <a:latin typeface="楷体_GB2312" pitchFamily="49" charset="-122"/>
              </a:rPr>
              <a:t>	  amount </a:t>
            </a:r>
            <a:r>
              <a:rPr lang="en-US" altLang="zh-CN" sz="2400" b="1" dirty="0" err="1">
                <a:solidFill>
                  <a:srgbClr val="FF3300"/>
                </a:solidFill>
                <a:latin typeface="楷体_GB2312" pitchFamily="49" charset="-122"/>
              </a:rPr>
              <a:t>int</a:t>
            </a:r>
            <a:r>
              <a:rPr lang="en-US" altLang="zh-CN" sz="2400" b="1" dirty="0">
                <a:solidFill>
                  <a:srgbClr val="FF3300"/>
                </a:solidFill>
                <a:latin typeface="楷体_GB2312" pitchFamily="49" charset="-122"/>
              </a:rPr>
              <a:t> check(amount&gt;0),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CN" sz="2400" b="1" dirty="0">
                <a:solidFill>
                  <a:srgbClr val="FF3300"/>
                </a:solidFill>
                <a:latin typeface="楷体_GB2312" pitchFamily="49" charset="-122"/>
              </a:rPr>
              <a:t>	  unit decimal(18, 2) ,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CN" sz="2400" b="1" dirty="0">
                <a:solidFill>
                  <a:srgbClr val="FF3300"/>
                </a:solidFill>
                <a:latin typeface="楷体_GB2312" pitchFamily="49" charset="-122"/>
              </a:rPr>
              <a:t>	  total  AS ([amount] * [unit]),              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CN" sz="2400" b="1" dirty="0">
                <a:solidFill>
                  <a:srgbClr val="FF3300"/>
                </a:solidFill>
                <a:latin typeface="楷体_GB2312" pitchFamily="49" charset="-122"/>
              </a:rPr>
              <a:t>  </a:t>
            </a:r>
            <a:r>
              <a:rPr lang="en-US" altLang="zh-CN" sz="2400" b="1" dirty="0">
                <a:solidFill>
                  <a:srgbClr val="0000FF"/>
                </a:solidFill>
                <a:latin typeface="楷体_GB2312" pitchFamily="49" charset="-122"/>
              </a:rPr>
              <a:t>/* as</a:t>
            </a:r>
            <a:r>
              <a:rPr lang="zh-CN" altLang="en-US" sz="2400" b="1" dirty="0">
                <a:solidFill>
                  <a:srgbClr val="0000FF"/>
                </a:solidFill>
                <a:latin typeface="楷体_GB2312" pitchFamily="49" charset="-122"/>
              </a:rPr>
              <a:t>为自动计算字段，不能输入值，表示：总金额</a:t>
            </a:r>
            <a:r>
              <a:rPr lang="en-US" altLang="zh-CN" sz="2400" b="1" dirty="0">
                <a:solidFill>
                  <a:srgbClr val="0000FF"/>
                </a:solidFill>
                <a:latin typeface="楷体_GB2312" pitchFamily="49" charset="-122"/>
              </a:rPr>
              <a:t>=</a:t>
            </a:r>
            <a:r>
              <a:rPr lang="zh-CN" altLang="en-US" sz="2400" b="1" dirty="0">
                <a:solidFill>
                  <a:srgbClr val="0000FF"/>
                </a:solidFill>
                <a:latin typeface="楷体_GB2312" pitchFamily="49" charset="-122"/>
              </a:rPr>
              <a:t>数量*单价*</a:t>
            </a:r>
            <a:r>
              <a:rPr lang="en-US" altLang="zh-CN" sz="2400" b="1" dirty="0">
                <a:solidFill>
                  <a:srgbClr val="0000FF"/>
                </a:solidFill>
                <a:latin typeface="楷体_GB2312" pitchFamily="49" charset="-122"/>
              </a:rPr>
              <a:t>/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CN" sz="2400" b="1" dirty="0">
                <a:latin typeface="楷体_GB2312" pitchFamily="49" charset="-122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27753725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3528291" y="1007485"/>
            <a:ext cx="8128000" cy="4862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40000"/>
              </a:spcBef>
            </a:pPr>
            <a:r>
              <a:rPr lang="en-US" altLang="zh-CN" dirty="0"/>
              <a:t> </a:t>
            </a:r>
            <a:r>
              <a:rPr lang="zh-CN" altLang="en-US" sz="4000" b="1" dirty="0" smtClean="0">
                <a:solidFill>
                  <a:srgbClr val="003300"/>
                </a:solidFill>
              </a:rPr>
              <a:t>第</a:t>
            </a:r>
            <a:r>
              <a:rPr lang="zh-CN" altLang="en-US" sz="4000" b="1" dirty="0">
                <a:solidFill>
                  <a:srgbClr val="003300"/>
                </a:solidFill>
              </a:rPr>
              <a:t>三</a:t>
            </a:r>
            <a:r>
              <a:rPr lang="zh-CN" altLang="en-US" sz="4000" b="1" dirty="0" smtClean="0">
                <a:solidFill>
                  <a:srgbClr val="003300"/>
                </a:solidFill>
              </a:rPr>
              <a:t>章 结</a:t>
            </a:r>
            <a:r>
              <a:rPr lang="zh-CN" altLang="en-US" sz="4000" b="1" dirty="0">
                <a:solidFill>
                  <a:srgbClr val="003300"/>
                </a:solidFill>
              </a:rPr>
              <a:t>构化查询语言</a:t>
            </a:r>
            <a:r>
              <a:rPr lang="en-US" altLang="zh-CN" sz="4000" b="1" dirty="0">
                <a:solidFill>
                  <a:srgbClr val="003300"/>
                </a:solidFill>
              </a:rPr>
              <a:t>SQL</a:t>
            </a:r>
            <a:endParaRPr lang="en-US" altLang="zh-CN" sz="4000" b="1" dirty="0" smtClean="0">
              <a:solidFill>
                <a:srgbClr val="003300"/>
              </a:solidFill>
            </a:endParaRPr>
          </a:p>
          <a:p>
            <a:pPr eaLnBrk="1" hangingPunct="1">
              <a:spcBef>
                <a:spcPct val="50000"/>
              </a:spcBef>
            </a:pPr>
            <a:endParaRPr lang="en-US" altLang="zh-CN" sz="1600" b="1" dirty="0" smtClean="0"/>
          </a:p>
          <a:p>
            <a:pPr eaLnBrk="1" hangingPunct="1">
              <a:spcBef>
                <a:spcPct val="50000"/>
              </a:spcBef>
            </a:pPr>
            <a:r>
              <a:rPr lang="en-US" altLang="zh-CN" sz="3200" b="1" dirty="0" smtClean="0"/>
              <a:t>	3.1 </a:t>
            </a:r>
            <a:r>
              <a:rPr lang="en-US" altLang="zh-CN" sz="3200" b="1" dirty="0"/>
              <a:t>SQL</a:t>
            </a:r>
            <a:r>
              <a:rPr lang="zh-CN" altLang="en-US" sz="3200" b="1" dirty="0"/>
              <a:t>概</a:t>
            </a:r>
            <a:r>
              <a:rPr lang="zh-CN" altLang="en-US" sz="3200" b="1" dirty="0" smtClean="0"/>
              <a:t>述</a:t>
            </a:r>
            <a:endParaRPr lang="en-US" altLang="zh-CN" sz="3200" b="1" dirty="0"/>
          </a:p>
          <a:p>
            <a:pPr eaLnBrk="1" hangingPunct="1">
              <a:spcBef>
                <a:spcPct val="50000"/>
              </a:spcBef>
            </a:pPr>
            <a:r>
              <a:rPr lang="en-US" altLang="zh-CN" sz="3200" b="1" dirty="0" smtClean="0"/>
              <a:t>	3.2 </a:t>
            </a:r>
            <a:r>
              <a:rPr lang="zh-CN" altLang="en-US" sz="3200" b="1" dirty="0" smtClean="0"/>
              <a:t>数</a:t>
            </a:r>
            <a:r>
              <a:rPr lang="zh-CN" altLang="en-US" sz="3200" b="1" dirty="0"/>
              <a:t>据定义语</a:t>
            </a:r>
            <a:r>
              <a:rPr lang="zh-CN" altLang="en-US" sz="3200" b="1" dirty="0" smtClean="0"/>
              <a:t>句</a:t>
            </a:r>
            <a:endParaRPr lang="zh-CN" altLang="en-US" sz="3200" b="1" dirty="0"/>
          </a:p>
          <a:p>
            <a:pPr eaLnBrk="1" hangingPunct="1">
              <a:spcBef>
                <a:spcPct val="50000"/>
              </a:spcBef>
            </a:pPr>
            <a:r>
              <a:rPr lang="en-US" altLang="zh-CN" sz="3200" b="1" dirty="0" smtClean="0"/>
              <a:t>	3.3 </a:t>
            </a:r>
            <a:r>
              <a:rPr lang="zh-CN" altLang="en-US" sz="3200" b="1" dirty="0"/>
              <a:t>查</a:t>
            </a:r>
            <a:r>
              <a:rPr lang="zh-CN" altLang="en-US" sz="3200" b="1" dirty="0" smtClean="0"/>
              <a:t>询</a:t>
            </a:r>
            <a:endParaRPr lang="en-US" altLang="zh-CN" sz="3200" b="1" dirty="0" smtClean="0"/>
          </a:p>
          <a:p>
            <a:pPr eaLnBrk="1" hangingPunct="1">
              <a:spcBef>
                <a:spcPct val="50000"/>
              </a:spcBef>
            </a:pPr>
            <a:r>
              <a:rPr lang="en-US" altLang="zh-CN" sz="3200" b="1" dirty="0"/>
              <a:t>	</a:t>
            </a:r>
            <a:r>
              <a:rPr lang="en-US" altLang="zh-CN" sz="3200" b="1" dirty="0" smtClean="0"/>
              <a:t>3.4 </a:t>
            </a:r>
            <a:r>
              <a:rPr lang="zh-CN" altLang="en-US" sz="3200" b="1" dirty="0" smtClean="0"/>
              <a:t>数据操纵</a:t>
            </a:r>
            <a:endParaRPr lang="en-US" altLang="zh-CN" sz="3200" b="1" dirty="0" smtClean="0"/>
          </a:p>
          <a:p>
            <a:pPr eaLnBrk="1" hangingPunct="1">
              <a:spcBef>
                <a:spcPct val="50000"/>
              </a:spcBef>
            </a:pPr>
            <a:r>
              <a:rPr lang="en-US" altLang="zh-CN" sz="3200" b="1" dirty="0"/>
              <a:t>	</a:t>
            </a:r>
            <a:r>
              <a:rPr lang="en-US" altLang="zh-CN" sz="3200" b="1" dirty="0" smtClean="0"/>
              <a:t>3.5 </a:t>
            </a:r>
            <a:r>
              <a:rPr lang="zh-CN" altLang="en-US" sz="3200" b="1" dirty="0" smtClean="0"/>
              <a:t>视图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102470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0" y="-15479"/>
            <a:ext cx="12192000" cy="678867"/>
          </a:xfrm>
          <a:prstGeom prst="rect">
            <a:avLst/>
          </a:prstGeom>
          <a:solidFill>
            <a:srgbClr val="00589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1" lang="zh-CN" altLang="en-US" dirty="0">
              <a:solidFill>
                <a:srgbClr val="00589A"/>
              </a:solidFill>
            </a:endParaRPr>
          </a:p>
        </p:txBody>
      </p:sp>
      <p:sp>
        <p:nvSpPr>
          <p:cNvPr id="4" name="文本框 94"/>
          <p:cNvSpPr txBox="1">
            <a:spLocks noChangeArrowheads="1"/>
          </p:cNvSpPr>
          <p:nvPr/>
        </p:nvSpPr>
        <p:spPr bwMode="auto">
          <a:xfrm>
            <a:off x="245870" y="65515"/>
            <a:ext cx="5053997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数据定义语句</a:t>
            </a:r>
          </a:p>
        </p:txBody>
      </p:sp>
      <p:sp>
        <p:nvSpPr>
          <p:cNvPr id="12" name="文本框 94"/>
          <p:cNvSpPr txBox="1">
            <a:spLocks noChangeArrowheads="1"/>
          </p:cNvSpPr>
          <p:nvPr/>
        </p:nvSpPr>
        <p:spPr bwMode="auto">
          <a:xfrm>
            <a:off x="4737459" y="75566"/>
            <a:ext cx="7908779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3.2.1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基本表的定义</a:t>
            </a:r>
          </a:p>
        </p:txBody>
      </p:sp>
      <p:cxnSp>
        <p:nvCxnSpPr>
          <p:cNvPr id="13" name="直接连接符 12"/>
          <p:cNvCxnSpPr/>
          <p:nvPr/>
        </p:nvCxnSpPr>
        <p:spPr>
          <a:xfrm rot="5400000">
            <a:off x="4077830" y="362976"/>
            <a:ext cx="351464" cy="260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906605" y="1395413"/>
            <a:ext cx="8686800" cy="4481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smtClean="0">
                <a:latin typeface="楷体_GB2312" pitchFamily="49" charset="-122"/>
                <a:ea typeface="楷体_GB2312" pitchFamily="49" charset="-122"/>
              </a:rPr>
              <a:t>【</a:t>
            </a:r>
            <a:r>
              <a:rPr lang="zh-CN" altLang="en-US" sz="2400" b="1" smtClean="0"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z="2400" b="1" smtClean="0">
                <a:latin typeface="楷体_GB2312" pitchFamily="49" charset="-122"/>
                <a:ea typeface="楷体_GB2312" pitchFamily="49" charset="-122"/>
              </a:rPr>
              <a:t>3.3】</a:t>
            </a:r>
            <a:r>
              <a:rPr lang="zh-CN" altLang="en-US" sz="2400" b="1" smtClean="0">
                <a:latin typeface="楷体_GB2312" pitchFamily="49" charset="-122"/>
                <a:ea typeface="楷体_GB2312" pitchFamily="49" charset="-122"/>
              </a:rPr>
              <a:t>建立一个</a:t>
            </a:r>
            <a:r>
              <a:rPr lang="zh-CN" altLang="en-US" sz="2400" b="1" smtClean="0">
                <a:ea typeface="楷体_GB2312" pitchFamily="49" charset="-122"/>
              </a:rPr>
              <a:t>“</a:t>
            </a:r>
            <a:r>
              <a:rPr lang="zh-CN" altLang="en-US" sz="2400" b="1" smtClean="0">
                <a:latin typeface="楷体_GB2312" pitchFamily="49" charset="-122"/>
                <a:ea typeface="楷体_GB2312" pitchFamily="49" charset="-122"/>
              </a:rPr>
              <a:t>配电物资领料出库表</a:t>
            </a:r>
            <a:r>
              <a:rPr lang="zh-CN" altLang="en-US" sz="2400" b="1" smtClean="0">
                <a:ea typeface="楷体_GB2312" pitchFamily="49" charset="-122"/>
              </a:rPr>
              <a:t>”</a:t>
            </a:r>
            <a:r>
              <a:rPr lang="zh-CN" altLang="en-US" sz="2400" b="1" smtClean="0">
                <a:latin typeface="楷体_GB2312" pitchFamily="49" charset="-122"/>
                <a:ea typeface="楷体_GB2312" pitchFamily="49" charset="-122"/>
              </a:rPr>
              <a:t>表</a:t>
            </a:r>
            <a:r>
              <a:rPr lang="en-US" altLang="zh-CN" sz="2400" b="1" smtClean="0">
                <a:latin typeface="楷体_GB2312" pitchFamily="49" charset="-122"/>
                <a:ea typeface="楷体_GB2312" pitchFamily="49" charset="-122"/>
              </a:rPr>
              <a:t>out_stock</a:t>
            </a:r>
            <a:r>
              <a:rPr lang="zh-CN" altLang="en-US" sz="2400" b="1" smtClean="0"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CREATE TABLE out_stock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(   prj_num char(8) ,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	  mat_num char(8) ,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	  amount int ,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	  get_date datetime ,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	  department varchar(100) ,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    PRIMARY KEY(prj_num,mat_num),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/* </a:t>
            </a:r>
            <a:r>
              <a:rPr lang="zh-CN" altLang="en-US" sz="2400" b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主码由两个属性构成，必须作为表级完整性约束 *</a:t>
            </a:r>
            <a:r>
              <a:rPr lang="en-US" altLang="zh-CN" sz="2400" b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/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    FOREIGN KEY (prj_num) REFERENCES salvaging(prj_num),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    FOREIGN KEY (mat_num) REFERENCES stock(mat_num),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);</a:t>
            </a: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2194068" y="785090"/>
            <a:ext cx="8316912" cy="5229225"/>
          </a:xfrm>
          <a:prstGeom prst="cloudCallout">
            <a:avLst>
              <a:gd name="adj1" fmla="val -33778"/>
              <a:gd name="adj2" fmla="val -8681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rgbClr val="FF3300"/>
                </a:solidFill>
              </a:rPr>
              <a:t>CREATE TABLE out_stock</a:t>
            </a:r>
          </a:p>
          <a:p>
            <a:pPr eaLnBrk="1" hangingPunct="1"/>
            <a:r>
              <a:rPr lang="en-US" altLang="zh-CN" sz="2000" b="1">
                <a:solidFill>
                  <a:srgbClr val="FF3300"/>
                </a:solidFill>
              </a:rPr>
              <a:t>(   prj_num char(8) </a:t>
            </a:r>
            <a:r>
              <a:rPr lang="en-US" altLang="zh-CN" sz="2000" b="1">
                <a:solidFill>
                  <a:srgbClr val="FFFFFF"/>
                </a:solidFill>
              </a:rPr>
              <a:t>FOREIGN KEY    REFERENCES salvaging(prj_num),</a:t>
            </a:r>
          </a:p>
          <a:p>
            <a:pPr eaLnBrk="1" hangingPunct="1"/>
            <a:r>
              <a:rPr lang="en-US" altLang="zh-CN" sz="2000" b="1">
                <a:solidFill>
                  <a:srgbClr val="FF3300"/>
                </a:solidFill>
              </a:rPr>
              <a:t>mat_num char(8)  </a:t>
            </a:r>
            <a:r>
              <a:rPr lang="en-US" altLang="zh-CN" sz="2000" b="1">
                <a:solidFill>
                  <a:srgbClr val="FFFFFF"/>
                </a:solidFill>
              </a:rPr>
              <a:t>FOREIGN KEY   REFERENCES stock(mat_num),</a:t>
            </a:r>
          </a:p>
          <a:p>
            <a:pPr eaLnBrk="1" hangingPunct="1"/>
            <a:r>
              <a:rPr lang="en-US" altLang="zh-CN" sz="2000" b="1">
                <a:solidFill>
                  <a:srgbClr val="FF3300"/>
                </a:solidFill>
              </a:rPr>
              <a:t>    amount int ,</a:t>
            </a:r>
          </a:p>
          <a:p>
            <a:pPr eaLnBrk="1" hangingPunct="1"/>
            <a:r>
              <a:rPr lang="en-US" altLang="zh-CN" sz="2000" b="1">
                <a:solidFill>
                  <a:srgbClr val="FF3300"/>
                </a:solidFill>
              </a:rPr>
              <a:t>    get_date datetime ,</a:t>
            </a:r>
          </a:p>
          <a:p>
            <a:pPr eaLnBrk="1" hangingPunct="1"/>
            <a:r>
              <a:rPr lang="en-US" altLang="zh-CN" sz="2000" b="1">
                <a:solidFill>
                  <a:srgbClr val="FF3300"/>
                </a:solidFill>
              </a:rPr>
              <a:t>   department varchar(100) ,</a:t>
            </a:r>
          </a:p>
          <a:p>
            <a:pPr eaLnBrk="1" hangingPunct="1"/>
            <a:r>
              <a:rPr lang="en-US" altLang="zh-CN" sz="2000" b="1">
                <a:solidFill>
                  <a:srgbClr val="FF3300"/>
                </a:solidFill>
              </a:rPr>
              <a:t>    PRIMARY KEY(prj_num,mat_num),  </a:t>
            </a:r>
          </a:p>
          <a:p>
            <a:pPr eaLnBrk="1" hangingPunct="1"/>
            <a:r>
              <a:rPr lang="en-US" altLang="zh-CN" sz="2000" b="1">
                <a:solidFill>
                  <a:srgbClr val="FF3300"/>
                </a:solidFill>
              </a:rPr>
              <a:t>);</a:t>
            </a:r>
            <a:endParaRPr lang="zh-CN" altLang="en-US" sz="2000" b="1">
              <a:solidFill>
                <a:srgbClr val="FF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101236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0" y="-15479"/>
            <a:ext cx="12192000" cy="678867"/>
          </a:xfrm>
          <a:prstGeom prst="rect">
            <a:avLst/>
          </a:prstGeom>
          <a:solidFill>
            <a:srgbClr val="00589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1" lang="zh-CN" altLang="en-US" dirty="0">
              <a:solidFill>
                <a:srgbClr val="00589A"/>
              </a:solidFill>
            </a:endParaRPr>
          </a:p>
        </p:txBody>
      </p:sp>
      <p:sp>
        <p:nvSpPr>
          <p:cNvPr id="4" name="文本框 94"/>
          <p:cNvSpPr txBox="1">
            <a:spLocks noChangeArrowheads="1"/>
          </p:cNvSpPr>
          <p:nvPr/>
        </p:nvSpPr>
        <p:spPr bwMode="auto">
          <a:xfrm>
            <a:off x="245870" y="65515"/>
            <a:ext cx="5053997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数据定义语句</a:t>
            </a:r>
          </a:p>
        </p:txBody>
      </p:sp>
      <p:sp>
        <p:nvSpPr>
          <p:cNvPr id="12" name="文本框 94"/>
          <p:cNvSpPr txBox="1">
            <a:spLocks noChangeArrowheads="1"/>
          </p:cNvSpPr>
          <p:nvPr/>
        </p:nvSpPr>
        <p:spPr bwMode="auto">
          <a:xfrm>
            <a:off x="4737459" y="75566"/>
            <a:ext cx="7908779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3.2.1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基本表的定义</a:t>
            </a:r>
          </a:p>
        </p:txBody>
      </p:sp>
      <p:cxnSp>
        <p:nvCxnSpPr>
          <p:cNvPr id="13" name="直接连接符 12"/>
          <p:cNvCxnSpPr/>
          <p:nvPr/>
        </p:nvCxnSpPr>
        <p:spPr>
          <a:xfrm rot="5400000">
            <a:off x="4077830" y="362976"/>
            <a:ext cx="351464" cy="260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5205" y="1805277"/>
            <a:ext cx="8208963" cy="4751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245869" y="666348"/>
            <a:ext cx="11521257" cy="1006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20000"/>
              </a:spcBef>
              <a:buClr>
                <a:srgbClr val="FFFF66"/>
              </a:buClr>
            </a:pPr>
            <a:r>
              <a:rPr lang="zh-CN" altLang="en-US" sz="2400" b="1" dirty="0" smtClean="0">
                <a:latin typeface="楷体_GB2312" pitchFamily="49" charset="-122"/>
              </a:rPr>
              <a:t>  定</a:t>
            </a:r>
            <a:r>
              <a:rPr lang="zh-CN" altLang="en-US" sz="2400" b="1" dirty="0">
                <a:latin typeface="楷体_GB2312" pitchFamily="49" charset="-122"/>
              </a:rPr>
              <a:t>义表的各个属性时需要指明其数据类型及长度。要注意，不同的</a:t>
            </a:r>
            <a:r>
              <a:rPr lang="en-US" altLang="zh-CN" sz="2400" b="1" dirty="0">
                <a:latin typeface="楷体_GB2312" pitchFamily="49" charset="-122"/>
              </a:rPr>
              <a:t>RDBMS</a:t>
            </a:r>
            <a:r>
              <a:rPr lang="zh-CN" altLang="en-US" sz="2400" b="1" dirty="0">
                <a:latin typeface="楷体_GB2312" pitchFamily="49" charset="-122"/>
              </a:rPr>
              <a:t>支持的数据类型不完全相同。</a:t>
            </a:r>
          </a:p>
        </p:txBody>
      </p:sp>
    </p:spTree>
    <p:extLst>
      <p:ext uri="{BB962C8B-B14F-4D97-AF65-F5344CB8AC3E}">
        <p14:creationId xmlns:p14="http://schemas.microsoft.com/office/powerpoint/2010/main" val="38601230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0" y="-15479"/>
            <a:ext cx="12192000" cy="678867"/>
          </a:xfrm>
          <a:prstGeom prst="rect">
            <a:avLst/>
          </a:prstGeom>
          <a:solidFill>
            <a:srgbClr val="00589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1" lang="zh-CN" altLang="en-US" dirty="0">
              <a:solidFill>
                <a:srgbClr val="00589A"/>
              </a:solidFill>
            </a:endParaRPr>
          </a:p>
        </p:txBody>
      </p:sp>
      <p:sp>
        <p:nvSpPr>
          <p:cNvPr id="4" name="文本框 94"/>
          <p:cNvSpPr txBox="1">
            <a:spLocks noChangeArrowheads="1"/>
          </p:cNvSpPr>
          <p:nvPr/>
        </p:nvSpPr>
        <p:spPr bwMode="auto">
          <a:xfrm>
            <a:off x="245870" y="65515"/>
            <a:ext cx="5053997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数据定义语句</a:t>
            </a:r>
          </a:p>
        </p:txBody>
      </p:sp>
      <p:sp>
        <p:nvSpPr>
          <p:cNvPr id="12" name="文本框 94"/>
          <p:cNvSpPr txBox="1">
            <a:spLocks noChangeArrowheads="1"/>
          </p:cNvSpPr>
          <p:nvPr/>
        </p:nvSpPr>
        <p:spPr bwMode="auto">
          <a:xfrm>
            <a:off x="4737459" y="75566"/>
            <a:ext cx="7908779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3.2.2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基本表的修改</a:t>
            </a:r>
          </a:p>
        </p:txBody>
      </p:sp>
      <p:cxnSp>
        <p:nvCxnSpPr>
          <p:cNvPr id="13" name="直接连接符 12"/>
          <p:cNvCxnSpPr/>
          <p:nvPr/>
        </p:nvCxnSpPr>
        <p:spPr>
          <a:xfrm rot="5400000">
            <a:off x="4077830" y="362976"/>
            <a:ext cx="351464" cy="260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182255" y="1239840"/>
            <a:ext cx="8534400" cy="2271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kumimoji="1" lang="en-US" altLang="zh-CN" sz="2800" b="1">
                <a:solidFill>
                  <a:srgbClr val="CC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ALTER TABLE &lt;</a:t>
            </a:r>
            <a:r>
              <a:rPr kumimoji="1" lang="zh-CN" altLang="zh-CN" sz="2800" b="1">
                <a:solidFill>
                  <a:srgbClr val="CC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表名&gt;</a:t>
            </a:r>
            <a:endParaRPr kumimoji="1" lang="en-US" altLang="zh-CN" sz="2800" b="1">
              <a:solidFill>
                <a:srgbClr val="CC33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kumimoji="1" lang="en-US" altLang="zh-CN" sz="2800" b="1">
                <a:solidFill>
                  <a:srgbClr val="CC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[ADD &lt;</a:t>
            </a:r>
            <a:r>
              <a:rPr kumimoji="1" lang="zh-CN" altLang="en-US" sz="2800" b="1">
                <a:solidFill>
                  <a:srgbClr val="CC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新列名</a:t>
            </a:r>
            <a:r>
              <a:rPr kumimoji="1" lang="en-US" altLang="zh-CN" sz="2800" b="1">
                <a:solidFill>
                  <a:srgbClr val="CC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&gt;&lt;</a:t>
            </a:r>
            <a:r>
              <a:rPr kumimoji="1" lang="zh-CN" altLang="en-US" sz="2800" b="1">
                <a:solidFill>
                  <a:srgbClr val="CC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数据类型</a:t>
            </a:r>
            <a:r>
              <a:rPr kumimoji="1" lang="en-US" altLang="zh-CN" sz="2800" b="1">
                <a:solidFill>
                  <a:srgbClr val="CC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&gt;[</a:t>
            </a:r>
            <a:r>
              <a:rPr kumimoji="1" lang="zh-CN" altLang="en-US" sz="2800" b="1">
                <a:solidFill>
                  <a:srgbClr val="CC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完整性约束条件</a:t>
            </a:r>
            <a:r>
              <a:rPr kumimoji="1" lang="en-US" altLang="zh-CN" sz="2800" b="1">
                <a:solidFill>
                  <a:srgbClr val="CC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]]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kumimoji="1" lang="en-US" altLang="zh-CN" sz="2800" b="1">
                <a:solidFill>
                  <a:srgbClr val="CC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[DROP </a:t>
            </a:r>
            <a:r>
              <a:rPr kumimoji="1" lang="en-US" altLang="zh-CN" sz="2800" b="1">
                <a:solidFill>
                  <a:srgbClr val="CC3300"/>
                </a:solidFill>
                <a:ea typeface="宋体" panose="02010600030101010101" pitchFamily="2" charset="-122"/>
              </a:rPr>
              <a:t>COLUMN &lt;</a:t>
            </a:r>
            <a:r>
              <a:rPr kumimoji="1" lang="zh-CN" altLang="en-US" sz="2800" b="1">
                <a:solidFill>
                  <a:srgbClr val="CC3300"/>
                </a:solidFill>
                <a:ea typeface="宋体" panose="02010600030101010101" pitchFamily="2" charset="-122"/>
              </a:rPr>
              <a:t>列名</a:t>
            </a:r>
            <a:r>
              <a:rPr kumimoji="1" lang="en-US" altLang="zh-CN" sz="2800" b="1">
                <a:solidFill>
                  <a:srgbClr val="CC3300"/>
                </a:solidFill>
                <a:ea typeface="宋体" panose="02010600030101010101" pitchFamily="2" charset="-122"/>
              </a:rPr>
              <a:t>&gt;</a:t>
            </a:r>
            <a:r>
              <a:rPr kumimoji="1" lang="en-US" altLang="zh-CN" sz="2800">
                <a:ea typeface="宋体" panose="02010600030101010101" pitchFamily="2" charset="-122"/>
              </a:rPr>
              <a:t> </a:t>
            </a:r>
            <a:r>
              <a:rPr kumimoji="1" lang="en-US" altLang="zh-CN" sz="2800" b="1">
                <a:solidFill>
                  <a:srgbClr val="CC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&lt;</a:t>
            </a:r>
            <a:r>
              <a:rPr kumimoji="1" lang="zh-CN" altLang="en-US" sz="2800" b="1">
                <a:solidFill>
                  <a:srgbClr val="CC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完整性约束名</a:t>
            </a:r>
            <a:r>
              <a:rPr kumimoji="1" lang="en-US" altLang="zh-CN" sz="2800" b="1">
                <a:solidFill>
                  <a:srgbClr val="CC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&gt;]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kumimoji="1" lang="en-US" altLang="zh-CN" sz="2800" b="1">
                <a:solidFill>
                  <a:srgbClr val="CC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[ALTER COLUMN &lt;</a:t>
            </a:r>
            <a:r>
              <a:rPr kumimoji="1" lang="zh-CN" altLang="en-US" sz="2800" b="1">
                <a:solidFill>
                  <a:srgbClr val="CC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列名</a:t>
            </a:r>
            <a:r>
              <a:rPr kumimoji="1" lang="en-US" altLang="zh-CN" sz="2800" b="1">
                <a:solidFill>
                  <a:srgbClr val="CC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&gt;&lt;</a:t>
            </a:r>
            <a:r>
              <a:rPr kumimoji="1" lang="zh-CN" altLang="en-US" sz="2800" b="1">
                <a:solidFill>
                  <a:srgbClr val="CC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数据类型</a:t>
            </a:r>
            <a:r>
              <a:rPr kumimoji="1" lang="en-US" altLang="zh-CN" sz="2800" b="1">
                <a:solidFill>
                  <a:srgbClr val="CC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&gt;]</a:t>
            </a:r>
            <a:r>
              <a:rPr kumimoji="1" lang="zh-CN" altLang="en-US" sz="2800" b="1">
                <a:solidFill>
                  <a:srgbClr val="CC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；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823480" y="3832227"/>
            <a:ext cx="868680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</a:pPr>
            <a:r>
              <a:rPr kumimoji="1" lang="zh-CN" altLang="en-US" sz="2800" b="1" dirty="0">
                <a:solidFill>
                  <a:srgbClr val="00FFFF"/>
                </a:solidFill>
                <a:latin typeface="楷体_GB2312" pitchFamily="49" charset="-122"/>
              </a:rPr>
              <a:t>其中：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</a:pPr>
            <a:r>
              <a:rPr kumimoji="1" lang="zh-CN" altLang="en-US" sz="2800" b="1" dirty="0">
                <a:solidFill>
                  <a:srgbClr val="CC3300"/>
                </a:solidFill>
                <a:latin typeface="楷体_GB2312" pitchFamily="49" charset="-122"/>
              </a:rPr>
              <a:t>  </a:t>
            </a:r>
            <a:r>
              <a:rPr kumimoji="1" lang="en-US" altLang="zh-CN" sz="2800" b="1" dirty="0">
                <a:solidFill>
                  <a:srgbClr val="CC3300"/>
                </a:solidFill>
                <a:latin typeface="楷体_GB2312" pitchFamily="49" charset="-122"/>
              </a:rPr>
              <a:t>ADD</a:t>
            </a:r>
            <a:r>
              <a:rPr kumimoji="1" lang="zh-CN" altLang="en-US" sz="2800" b="1" dirty="0">
                <a:solidFill>
                  <a:srgbClr val="1569F0"/>
                </a:solidFill>
                <a:latin typeface="楷体_GB2312" pitchFamily="49" charset="-122"/>
              </a:rPr>
              <a:t>－</a:t>
            </a:r>
            <a:r>
              <a:rPr kumimoji="1" lang="zh-CN" altLang="en-US" sz="2400" b="1" dirty="0">
                <a:latin typeface="楷体_GB2312" pitchFamily="49" charset="-122"/>
              </a:rPr>
              <a:t>增加新列和新的完整性约束条件；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</a:pPr>
            <a:r>
              <a:rPr kumimoji="1" lang="zh-CN" altLang="en-US" sz="2800" b="1" dirty="0">
                <a:solidFill>
                  <a:srgbClr val="FFFF66"/>
                </a:solidFill>
                <a:latin typeface="楷体_GB2312" pitchFamily="49" charset="-122"/>
              </a:rPr>
              <a:t>  </a:t>
            </a:r>
            <a:r>
              <a:rPr kumimoji="1" lang="en-US" altLang="zh-CN" sz="2800" b="1" dirty="0">
                <a:solidFill>
                  <a:srgbClr val="CC3300"/>
                </a:solidFill>
                <a:latin typeface="楷体_GB2312" pitchFamily="49" charset="-122"/>
              </a:rPr>
              <a:t>DROP</a:t>
            </a:r>
            <a:r>
              <a:rPr kumimoji="1" lang="zh-CN" altLang="en-US" sz="2800" b="1" dirty="0">
                <a:solidFill>
                  <a:srgbClr val="1569F0"/>
                </a:solidFill>
                <a:latin typeface="楷体_GB2312" pitchFamily="49" charset="-122"/>
              </a:rPr>
              <a:t>－</a:t>
            </a:r>
            <a:r>
              <a:rPr kumimoji="1" lang="zh-CN" altLang="en-US" sz="2400" b="1" dirty="0">
                <a:latin typeface="楷体_GB2312" pitchFamily="49" charset="-122"/>
              </a:rPr>
              <a:t>删除指定列或者完整性约束条件；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</a:pPr>
            <a:r>
              <a:rPr kumimoji="1" lang="zh-CN" altLang="en-US" sz="2800" b="1" dirty="0">
                <a:solidFill>
                  <a:srgbClr val="FFFF66"/>
                </a:solidFill>
                <a:latin typeface="楷体_GB2312" pitchFamily="49" charset="-122"/>
              </a:rPr>
              <a:t>  </a:t>
            </a:r>
            <a:r>
              <a:rPr kumimoji="1" lang="en-US" altLang="zh-CN" sz="2800" b="1" dirty="0">
                <a:solidFill>
                  <a:srgbClr val="CC3300"/>
                </a:solidFill>
                <a:latin typeface="楷体_GB2312" pitchFamily="49" charset="-122"/>
              </a:rPr>
              <a:t>ALTER</a:t>
            </a:r>
            <a:r>
              <a:rPr kumimoji="1" lang="zh-CN" altLang="en-US" sz="2800" b="1" dirty="0">
                <a:solidFill>
                  <a:srgbClr val="1569F0"/>
                </a:solidFill>
                <a:latin typeface="楷体_GB2312" pitchFamily="49" charset="-122"/>
              </a:rPr>
              <a:t>－</a:t>
            </a:r>
            <a:r>
              <a:rPr kumimoji="1" lang="zh-CN" altLang="en-US" sz="2400" b="1" dirty="0">
                <a:latin typeface="楷体_GB2312" pitchFamily="49" charset="-122"/>
              </a:rPr>
              <a:t>修改原有的列定义，包括修改列名和数据类型。</a:t>
            </a:r>
          </a:p>
        </p:txBody>
      </p:sp>
    </p:spTree>
    <p:extLst>
      <p:ext uri="{BB962C8B-B14F-4D97-AF65-F5344CB8AC3E}">
        <p14:creationId xmlns:p14="http://schemas.microsoft.com/office/powerpoint/2010/main" val="350611608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7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0" y="-15479"/>
            <a:ext cx="12192000" cy="678867"/>
          </a:xfrm>
          <a:prstGeom prst="rect">
            <a:avLst/>
          </a:prstGeom>
          <a:solidFill>
            <a:srgbClr val="00589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1" lang="zh-CN" altLang="en-US" dirty="0">
              <a:solidFill>
                <a:srgbClr val="00589A"/>
              </a:solidFill>
            </a:endParaRPr>
          </a:p>
        </p:txBody>
      </p:sp>
      <p:sp>
        <p:nvSpPr>
          <p:cNvPr id="4" name="文本框 94"/>
          <p:cNvSpPr txBox="1">
            <a:spLocks noChangeArrowheads="1"/>
          </p:cNvSpPr>
          <p:nvPr/>
        </p:nvSpPr>
        <p:spPr bwMode="auto">
          <a:xfrm>
            <a:off x="245870" y="65515"/>
            <a:ext cx="5053997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数据定义语句</a:t>
            </a:r>
          </a:p>
        </p:txBody>
      </p:sp>
      <p:sp>
        <p:nvSpPr>
          <p:cNvPr id="12" name="文本框 94"/>
          <p:cNvSpPr txBox="1">
            <a:spLocks noChangeArrowheads="1"/>
          </p:cNvSpPr>
          <p:nvPr/>
        </p:nvSpPr>
        <p:spPr bwMode="auto">
          <a:xfrm>
            <a:off x="4737459" y="75566"/>
            <a:ext cx="7908779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3.2.2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基本表的修改</a:t>
            </a:r>
          </a:p>
        </p:txBody>
      </p:sp>
      <p:cxnSp>
        <p:nvCxnSpPr>
          <p:cNvPr id="13" name="直接连接符 12"/>
          <p:cNvCxnSpPr/>
          <p:nvPr/>
        </p:nvCxnSpPr>
        <p:spPr>
          <a:xfrm rot="5400000">
            <a:off x="4077830" y="362976"/>
            <a:ext cx="351464" cy="260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55777" y="790835"/>
            <a:ext cx="10825023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25000"/>
              </a:lnSpc>
              <a:buFontTx/>
              <a:buNone/>
            </a:pPr>
            <a:r>
              <a:rPr lang="en-US" altLang="zh-CN" b="1" dirty="0" smtClean="0">
                <a:latin typeface="楷体_GB2312" pitchFamily="49" charset="-122"/>
                <a:ea typeface="楷体_GB2312" pitchFamily="49" charset="-122"/>
              </a:rPr>
              <a:t>【</a:t>
            </a:r>
            <a:r>
              <a:rPr lang="zh-CN" altLang="en-US" b="1" dirty="0" smtClean="0"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b="1" dirty="0" smtClean="0">
                <a:latin typeface="楷体_GB2312" pitchFamily="49" charset="-122"/>
                <a:ea typeface="楷体_GB2312" pitchFamily="49" charset="-122"/>
              </a:rPr>
              <a:t>3.4】</a:t>
            </a:r>
            <a:r>
              <a:rPr lang="zh-CN" altLang="en-US" b="1" dirty="0" smtClean="0">
                <a:latin typeface="楷体_GB2312" pitchFamily="49" charset="-122"/>
                <a:ea typeface="楷体_GB2312" pitchFamily="49" charset="-122"/>
              </a:rPr>
              <a:t>向抢修工程计划表</a:t>
            </a:r>
            <a:r>
              <a:rPr lang="en-US" altLang="zh-CN" b="1" dirty="0" smtClean="0">
                <a:latin typeface="楷体_GB2312" pitchFamily="49" charset="-122"/>
                <a:ea typeface="楷体_GB2312" pitchFamily="49" charset="-122"/>
              </a:rPr>
              <a:t>salvaging</a:t>
            </a:r>
            <a:r>
              <a:rPr lang="zh-CN" altLang="en-US" b="1" dirty="0" smtClean="0">
                <a:latin typeface="楷体_GB2312" pitchFamily="49" charset="-122"/>
                <a:ea typeface="楷体_GB2312" pitchFamily="49" charset="-122"/>
              </a:rPr>
              <a:t>增加</a:t>
            </a:r>
            <a:r>
              <a:rPr lang="zh-CN" altLang="en-US" b="1" dirty="0" smtClean="0">
                <a:ea typeface="楷体_GB2312" pitchFamily="49" charset="-122"/>
              </a:rPr>
              <a:t>“</a:t>
            </a:r>
            <a:r>
              <a:rPr lang="zh-CN" altLang="en-US" b="1" dirty="0" smtClean="0">
                <a:latin typeface="楷体_GB2312" pitchFamily="49" charset="-122"/>
                <a:ea typeface="楷体_GB2312" pitchFamily="49" charset="-122"/>
              </a:rPr>
              <a:t>工程项目负责人</a:t>
            </a:r>
            <a:r>
              <a:rPr lang="zh-CN" altLang="en-US" b="1" dirty="0" smtClean="0">
                <a:ea typeface="楷体_GB2312" pitchFamily="49" charset="-122"/>
              </a:rPr>
              <a:t>”</a:t>
            </a:r>
            <a:r>
              <a:rPr lang="zh-CN" altLang="en-US" b="1" dirty="0" smtClean="0">
                <a:latin typeface="楷体_GB2312" pitchFamily="49" charset="-122"/>
                <a:ea typeface="楷体_GB2312" pitchFamily="49" charset="-122"/>
              </a:rPr>
              <a:t>列，数据类型为字符型。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55777" y="1915246"/>
            <a:ext cx="93678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</a:rPr>
              <a:t>ALTER TABLE salvaging</a:t>
            </a:r>
            <a:r>
              <a:rPr lang="en-US" altLang="zh-CN" sz="2800" b="1">
                <a:solidFill>
                  <a:srgbClr val="FF3300"/>
                </a:solidFill>
                <a:latin typeface="楷体_GB2312" pitchFamily="49" charset="-122"/>
              </a:rPr>
              <a:t> ADD prj_director VARCHAR(10);</a:t>
            </a:r>
            <a:endParaRPr kumimoji="1" lang="en-US" altLang="zh-CN" sz="2800" b="1">
              <a:solidFill>
                <a:srgbClr val="FF3300"/>
              </a:solidFill>
              <a:latin typeface="楷体_GB2312" pitchFamily="49" charset="-122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655777" y="2923308"/>
            <a:ext cx="86106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楷体_GB2312" pitchFamily="49" charset="-122"/>
              </a:rPr>
              <a:t>【</a:t>
            </a:r>
            <a:r>
              <a:rPr lang="zh-CN" altLang="en-US" sz="2800" b="1">
                <a:latin typeface="楷体_GB2312" pitchFamily="49" charset="-122"/>
              </a:rPr>
              <a:t>例</a:t>
            </a:r>
            <a:r>
              <a:rPr lang="en-US" altLang="zh-CN" sz="2800" b="1">
                <a:latin typeface="楷体_GB2312" pitchFamily="49" charset="-122"/>
              </a:rPr>
              <a:t>3.5】</a:t>
            </a:r>
            <a:r>
              <a:rPr lang="zh-CN" altLang="en-US" sz="2800" b="1">
                <a:latin typeface="楷体_GB2312" pitchFamily="49" charset="-122"/>
              </a:rPr>
              <a:t>删除抢修工程计划表</a:t>
            </a:r>
            <a:r>
              <a:rPr lang="en-US" altLang="zh-CN" sz="2800" b="1">
                <a:latin typeface="楷体_GB2312" pitchFamily="49" charset="-122"/>
              </a:rPr>
              <a:t>salvaging</a:t>
            </a:r>
            <a:r>
              <a:rPr lang="zh-CN" altLang="en-US" sz="2800" b="1">
                <a:latin typeface="楷体_GB2312" pitchFamily="49" charset="-122"/>
              </a:rPr>
              <a:t>中</a:t>
            </a:r>
            <a:r>
              <a:rPr lang="zh-CN" altLang="en-US" sz="2800" b="1"/>
              <a:t>“</a:t>
            </a:r>
            <a:r>
              <a:rPr lang="zh-CN" altLang="en-US" sz="2800" b="1">
                <a:latin typeface="楷体_GB2312" pitchFamily="49" charset="-122"/>
              </a:rPr>
              <a:t>工程项目负责人</a:t>
            </a:r>
            <a:r>
              <a:rPr lang="zh-CN" altLang="en-US" sz="2800" b="1"/>
              <a:t>”</a:t>
            </a:r>
            <a:r>
              <a:rPr lang="zh-CN" altLang="en-US" sz="2800" b="1">
                <a:latin typeface="楷体_GB2312" pitchFamily="49" charset="-122"/>
              </a:rPr>
              <a:t>的属性列。</a:t>
            </a: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906602" y="3786908"/>
            <a:ext cx="10363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</a:rPr>
              <a:t>ALTER TABLE salvaging</a:t>
            </a:r>
            <a:r>
              <a:rPr lang="en-US" altLang="zh-CN" sz="2800" b="1">
                <a:solidFill>
                  <a:srgbClr val="FF3300"/>
                </a:solidFill>
                <a:latin typeface="楷体_GB2312" pitchFamily="49" charset="-122"/>
              </a:rPr>
              <a:t> DROP COLUMN prj_director; </a:t>
            </a: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655777" y="4363171"/>
            <a:ext cx="8964613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楷体_GB2312" pitchFamily="49" charset="-122"/>
              </a:rPr>
              <a:t>【</a:t>
            </a:r>
            <a:r>
              <a:rPr lang="zh-CN" altLang="en-US" sz="2800" b="1">
                <a:latin typeface="楷体_GB2312" pitchFamily="49" charset="-122"/>
              </a:rPr>
              <a:t>例</a:t>
            </a:r>
            <a:r>
              <a:rPr lang="en-US" altLang="zh-CN" sz="2800" b="1">
                <a:latin typeface="楷体_GB2312" pitchFamily="49" charset="-122"/>
              </a:rPr>
              <a:t>3.6】</a:t>
            </a:r>
            <a:r>
              <a:rPr lang="zh-CN" altLang="en-US" sz="2800" b="1">
                <a:latin typeface="楷体_GB2312" pitchFamily="49" charset="-122"/>
              </a:rPr>
              <a:t>将配电物资领料出库表</a:t>
            </a:r>
            <a:r>
              <a:rPr lang="en-US" altLang="zh-CN" sz="2800" b="1">
                <a:latin typeface="楷体_GB2312" pitchFamily="49" charset="-122"/>
              </a:rPr>
              <a:t>out_stock</a:t>
            </a:r>
            <a:r>
              <a:rPr lang="zh-CN" altLang="en-US" sz="2800" b="1">
                <a:latin typeface="楷体_GB2312" pitchFamily="49" charset="-122"/>
              </a:rPr>
              <a:t>中领取数量的数据类型由字符型改为正数。</a:t>
            </a:r>
            <a:endParaRPr kumimoji="1" lang="zh-CN" altLang="en-US" sz="2800" b="1">
              <a:solidFill>
                <a:schemeClr val="tx2"/>
              </a:solidFill>
              <a:latin typeface="楷体_GB2312" pitchFamily="49" charset="-122"/>
            </a:endParaRPr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979627" y="5299796"/>
            <a:ext cx="9220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0000FF"/>
                </a:solidFill>
                <a:latin typeface="楷体_GB2312" pitchFamily="49" charset="-122"/>
              </a:rPr>
              <a:t>ALTER TABLE out_stock</a:t>
            </a:r>
            <a:r>
              <a:rPr lang="en-US" altLang="zh-CN" sz="2800" b="1">
                <a:solidFill>
                  <a:srgbClr val="FF3300"/>
                </a:solidFill>
                <a:latin typeface="楷体_GB2312" pitchFamily="49" charset="-122"/>
              </a:rPr>
              <a:t> ALTER COLUMN amount int;</a:t>
            </a:r>
          </a:p>
        </p:txBody>
      </p:sp>
      <p:sp>
        <p:nvSpPr>
          <p:cNvPr id="14" name="Rectangle 9"/>
          <p:cNvSpPr>
            <a:spLocks noChangeArrowheads="1"/>
          </p:cNvSpPr>
          <p:nvPr/>
        </p:nvSpPr>
        <p:spPr bwMode="auto">
          <a:xfrm>
            <a:off x="906602" y="2418483"/>
            <a:ext cx="75961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000" b="1"/>
              <a:t>注意：不论基本表中原来是否已有数据，新增加的列一律为空值。</a:t>
            </a:r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906602" y="5876058"/>
            <a:ext cx="58070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000" b="1"/>
              <a:t>注意：修改原有的列定义有可能会破坏已有数据。</a:t>
            </a:r>
          </a:p>
        </p:txBody>
      </p:sp>
      <p:sp>
        <p:nvSpPr>
          <p:cNvPr id="16" name="AutoShape 12"/>
          <p:cNvSpPr>
            <a:spLocks noChangeArrowheads="1"/>
          </p:cNvSpPr>
          <p:nvPr/>
        </p:nvSpPr>
        <p:spPr bwMode="auto">
          <a:xfrm>
            <a:off x="474802" y="2418483"/>
            <a:ext cx="9324975" cy="1439863"/>
          </a:xfrm>
          <a:prstGeom prst="cloudCallout">
            <a:avLst>
              <a:gd name="adj1" fmla="val -20856"/>
              <a:gd name="adj2" fmla="val 40519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/>
            <a:r>
              <a:rPr lang="zh-CN" altLang="en-US" b="1"/>
              <a:t>问题：若表</a:t>
            </a:r>
            <a:r>
              <a:rPr lang="en-US" altLang="zh-CN" b="1"/>
              <a:t>salvaging</a:t>
            </a:r>
            <a:r>
              <a:rPr lang="zh-CN" altLang="en-US" b="1"/>
              <a:t>中已有若干记录，再执行如下命令：</a:t>
            </a:r>
          </a:p>
          <a:p>
            <a:pPr eaLnBrk="1" hangingPunct="1"/>
            <a:r>
              <a:rPr lang="en-US" altLang="zh-CN" b="1">
                <a:solidFill>
                  <a:srgbClr val="0000FF"/>
                </a:solidFill>
              </a:rPr>
              <a:t>ALTER TABLE salvaging</a:t>
            </a:r>
            <a:r>
              <a:rPr lang="en-US" altLang="zh-CN" b="1">
                <a:solidFill>
                  <a:srgbClr val="FF3300"/>
                </a:solidFill>
              </a:rPr>
              <a:t> ADD prj_director  VARCHAR(10) not null;        </a:t>
            </a:r>
            <a:r>
              <a:rPr lang="zh-CN" altLang="en-US" b="1">
                <a:solidFill>
                  <a:srgbClr val="FF3300"/>
                </a:solidFill>
              </a:rPr>
              <a:t>会成功吗？</a:t>
            </a:r>
          </a:p>
        </p:txBody>
      </p:sp>
      <p:sp>
        <p:nvSpPr>
          <p:cNvPr id="17" name="AutoShape 13"/>
          <p:cNvSpPr>
            <a:spLocks noChangeArrowheads="1"/>
          </p:cNvSpPr>
          <p:nvPr/>
        </p:nvSpPr>
        <p:spPr bwMode="auto">
          <a:xfrm>
            <a:off x="655777" y="4147271"/>
            <a:ext cx="9144000" cy="1439862"/>
          </a:xfrm>
          <a:prstGeom prst="wedgeEllipseCallout">
            <a:avLst>
              <a:gd name="adj1" fmla="val -23454"/>
              <a:gd name="adj2" fmla="val 3765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b="1"/>
              <a:t>问题：若表</a:t>
            </a:r>
            <a:r>
              <a:rPr lang="en-US" altLang="zh-CN" b="1"/>
              <a:t>salvaging</a:t>
            </a:r>
            <a:r>
              <a:rPr lang="zh-CN" altLang="en-US" b="1"/>
              <a:t>中已有若干记录，再执行如下命令：</a:t>
            </a:r>
          </a:p>
          <a:p>
            <a:pPr eaLnBrk="1" hangingPunct="1"/>
            <a:r>
              <a:rPr lang="en-US" altLang="zh-CN" b="1">
                <a:solidFill>
                  <a:srgbClr val="0000FF"/>
                </a:solidFill>
              </a:rPr>
              <a:t>ALTER TABLE salvaging</a:t>
            </a:r>
            <a:r>
              <a:rPr lang="en-US" altLang="zh-CN" b="1">
                <a:solidFill>
                  <a:srgbClr val="FF3300"/>
                </a:solidFill>
              </a:rPr>
              <a:t> ADD prj_director  VARCHAR(10) not null  default   ‘</a:t>
            </a:r>
            <a:r>
              <a:rPr lang="zh-CN" altLang="en-US" b="1">
                <a:solidFill>
                  <a:srgbClr val="FF3300"/>
                </a:solidFill>
              </a:rPr>
              <a:t>张三</a:t>
            </a:r>
            <a:r>
              <a:rPr lang="en-US" altLang="zh-CN" b="1">
                <a:solidFill>
                  <a:srgbClr val="FF3300"/>
                </a:solidFill>
              </a:rPr>
              <a:t>’;        </a:t>
            </a:r>
            <a:r>
              <a:rPr lang="zh-CN" altLang="en-US" b="1">
                <a:solidFill>
                  <a:srgbClr val="FF3300"/>
                </a:solidFill>
              </a:rPr>
              <a:t>会成功吗？</a:t>
            </a:r>
          </a:p>
        </p:txBody>
      </p:sp>
    </p:spTree>
    <p:extLst>
      <p:ext uri="{BB962C8B-B14F-4D97-AF65-F5344CB8AC3E}">
        <p14:creationId xmlns:p14="http://schemas.microsoft.com/office/powerpoint/2010/main" val="369800571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  <p:bldP spid="8" grpId="0" autoUpdateAnimBg="0"/>
      <p:bldP spid="9" grpId="0" autoUpdateAnimBg="0"/>
      <p:bldP spid="10" grpId="0" autoUpdateAnimBg="0"/>
      <p:bldP spid="11" grpId="0" autoUpdateAnimBg="0"/>
      <p:bldP spid="14" grpId="0"/>
      <p:bldP spid="15" grpId="0"/>
      <p:bldP spid="16" grpId="0" animBg="1"/>
      <p:bldP spid="16" grpId="1" animBg="1"/>
      <p:bldP spid="17" grpId="0" animBg="1"/>
      <p:bldP spid="17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0" y="-15479"/>
            <a:ext cx="12192000" cy="678867"/>
          </a:xfrm>
          <a:prstGeom prst="rect">
            <a:avLst/>
          </a:prstGeom>
          <a:solidFill>
            <a:srgbClr val="00589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1" lang="zh-CN" altLang="en-US" dirty="0">
              <a:solidFill>
                <a:srgbClr val="00589A"/>
              </a:solidFill>
            </a:endParaRPr>
          </a:p>
        </p:txBody>
      </p:sp>
      <p:sp>
        <p:nvSpPr>
          <p:cNvPr id="4" name="文本框 94"/>
          <p:cNvSpPr txBox="1">
            <a:spLocks noChangeArrowheads="1"/>
          </p:cNvSpPr>
          <p:nvPr/>
        </p:nvSpPr>
        <p:spPr bwMode="auto">
          <a:xfrm>
            <a:off x="245870" y="65515"/>
            <a:ext cx="5053997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数据定义语句</a:t>
            </a:r>
          </a:p>
        </p:txBody>
      </p:sp>
      <p:sp>
        <p:nvSpPr>
          <p:cNvPr id="12" name="文本框 94"/>
          <p:cNvSpPr txBox="1">
            <a:spLocks noChangeArrowheads="1"/>
          </p:cNvSpPr>
          <p:nvPr/>
        </p:nvSpPr>
        <p:spPr bwMode="auto">
          <a:xfrm>
            <a:off x="4737459" y="75566"/>
            <a:ext cx="7908779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3.2.2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基本表的修改</a:t>
            </a:r>
          </a:p>
        </p:txBody>
      </p:sp>
      <p:cxnSp>
        <p:nvCxnSpPr>
          <p:cNvPr id="13" name="直接连接符 12"/>
          <p:cNvCxnSpPr/>
          <p:nvPr/>
        </p:nvCxnSpPr>
        <p:spPr>
          <a:xfrm rot="5400000">
            <a:off x="4077830" y="362976"/>
            <a:ext cx="351464" cy="260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734290" y="1006185"/>
            <a:ext cx="10755745" cy="4332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zh-CN" altLang="en-US" dirty="0" smtClean="0"/>
              <a:t>添加</a:t>
            </a:r>
            <a:r>
              <a:rPr lang="en-US" altLang="zh-CN" dirty="0" smtClean="0"/>
              <a:t>check</a:t>
            </a:r>
            <a:r>
              <a:rPr lang="zh-CN" altLang="en-US" dirty="0" smtClean="0"/>
              <a:t>约束：</a:t>
            </a:r>
            <a:endParaRPr lang="en-US" altLang="zh-CN" dirty="0" smtClean="0"/>
          </a:p>
          <a:p>
            <a:pPr>
              <a:buFontTx/>
              <a:buNone/>
            </a:pPr>
            <a:r>
              <a:rPr lang="en-US" altLang="zh-CN" dirty="0" smtClean="0"/>
              <a:t>Alter table </a:t>
            </a:r>
            <a:r>
              <a:rPr lang="en-US" altLang="zh-CN" b="1" dirty="0" smtClean="0">
                <a:solidFill>
                  <a:srgbClr val="0000FF"/>
                </a:solidFill>
              </a:rPr>
              <a:t>salvaging</a:t>
            </a:r>
            <a:r>
              <a:rPr lang="en-US" altLang="zh-CN" b="1" dirty="0" smtClean="0">
                <a:solidFill>
                  <a:srgbClr val="FF3300"/>
                </a:solidFill>
              </a:rPr>
              <a:t> add constraint  </a:t>
            </a:r>
            <a:r>
              <a:rPr lang="en-US" altLang="zh-CN" b="1" dirty="0" err="1" smtClean="0">
                <a:solidFill>
                  <a:srgbClr val="FF3300"/>
                </a:solidFill>
              </a:rPr>
              <a:t>ck_salvaging</a:t>
            </a:r>
            <a:endParaRPr lang="en-US" altLang="zh-CN" b="1" dirty="0" smtClean="0">
              <a:solidFill>
                <a:srgbClr val="FF3300"/>
              </a:solidFill>
            </a:endParaRPr>
          </a:p>
          <a:p>
            <a:pPr>
              <a:buFontTx/>
              <a:buNone/>
            </a:pPr>
            <a:r>
              <a:rPr lang="en-US" altLang="zh-CN" b="1" dirty="0" smtClean="0">
                <a:solidFill>
                  <a:srgbClr val="FF3300"/>
                </a:solidFill>
              </a:rPr>
              <a:t> check (</a:t>
            </a:r>
            <a:r>
              <a:rPr lang="en-US" altLang="zh-CN" b="1" dirty="0" err="1" smtClean="0">
                <a:solidFill>
                  <a:srgbClr val="FF3300"/>
                </a:solidFill>
              </a:rPr>
              <a:t>end_date</a:t>
            </a:r>
            <a:r>
              <a:rPr lang="en-US" altLang="zh-CN" b="1" dirty="0" smtClean="0">
                <a:solidFill>
                  <a:srgbClr val="FF3300"/>
                </a:solidFill>
              </a:rPr>
              <a:t>&gt;=</a:t>
            </a:r>
            <a:r>
              <a:rPr lang="en-US" altLang="zh-CN" b="1" dirty="0" err="1" smtClean="0">
                <a:solidFill>
                  <a:srgbClr val="FF3300"/>
                </a:solidFill>
              </a:rPr>
              <a:t>start_date</a:t>
            </a:r>
            <a:r>
              <a:rPr lang="en-US" altLang="zh-CN" b="1" dirty="0" smtClean="0">
                <a:solidFill>
                  <a:srgbClr val="FF3300"/>
                </a:solidFill>
              </a:rPr>
              <a:t>)</a:t>
            </a:r>
          </a:p>
          <a:p>
            <a:pPr>
              <a:buFontTx/>
              <a:buNone/>
            </a:pPr>
            <a:r>
              <a:rPr lang="zh-CN" altLang="en-US" dirty="0" smtClean="0"/>
              <a:t>创建 </a:t>
            </a:r>
            <a:r>
              <a:rPr lang="en-US" altLang="zh-CN" dirty="0" smtClean="0"/>
              <a:t>UNIQUE </a:t>
            </a:r>
            <a:r>
              <a:rPr lang="zh-CN" altLang="en-US" dirty="0" smtClean="0"/>
              <a:t>约束</a:t>
            </a:r>
            <a:r>
              <a:rPr lang="en-US" altLang="zh-CN" dirty="0" smtClean="0"/>
              <a:t>.</a:t>
            </a:r>
          </a:p>
          <a:p>
            <a:pPr>
              <a:buFontTx/>
              <a:buNone/>
            </a:pPr>
            <a:r>
              <a:rPr lang="en-US" altLang="zh-CN" sz="2400" dirty="0" smtClean="0"/>
              <a:t>ALTER TABLE salvaging</a:t>
            </a:r>
          </a:p>
          <a:p>
            <a:pPr>
              <a:buFontTx/>
              <a:buNone/>
            </a:pPr>
            <a:r>
              <a:rPr lang="en-US" altLang="zh-CN" sz="2400" dirty="0" smtClean="0"/>
              <a:t>  ADD CONSTRAINT </a:t>
            </a:r>
            <a:r>
              <a:rPr lang="en-US" altLang="zh-CN" sz="2400" dirty="0" err="1" smtClean="0"/>
              <a:t>t_123</a:t>
            </a:r>
            <a:r>
              <a:rPr lang="en-US" altLang="zh-CN" sz="2400" dirty="0" smtClean="0"/>
              <a:t> UNIQUE ( </a:t>
            </a:r>
            <a:r>
              <a:rPr lang="en-US" altLang="zh-CN" sz="2400" dirty="0" err="1" smtClean="0"/>
              <a:t>prj_name</a:t>
            </a:r>
            <a:r>
              <a:rPr lang="en-US" altLang="zh-CN" sz="2400" dirty="0" smtClean="0"/>
              <a:t>)</a:t>
            </a:r>
          </a:p>
          <a:p>
            <a:pPr>
              <a:buFontTx/>
              <a:buNone/>
            </a:pPr>
            <a:r>
              <a:rPr lang="zh-CN" altLang="en-US" b="1" dirty="0" smtClean="0">
                <a:solidFill>
                  <a:srgbClr val="FF3300"/>
                </a:solidFill>
              </a:rPr>
              <a:t>删除约束：</a:t>
            </a:r>
            <a:endParaRPr lang="en-US" altLang="zh-CN" b="1" dirty="0" smtClean="0">
              <a:solidFill>
                <a:srgbClr val="FF3300"/>
              </a:solidFill>
            </a:endParaRPr>
          </a:p>
          <a:p>
            <a:pPr>
              <a:buFontTx/>
              <a:buNone/>
            </a:pPr>
            <a:r>
              <a:rPr lang="en-US" altLang="zh-CN" b="1" dirty="0" smtClean="0">
                <a:solidFill>
                  <a:srgbClr val="FF3300"/>
                </a:solidFill>
              </a:rPr>
              <a:t>Alter table </a:t>
            </a:r>
            <a:r>
              <a:rPr lang="en-US" altLang="zh-CN" b="1" dirty="0" smtClean="0">
                <a:solidFill>
                  <a:srgbClr val="0000FF"/>
                </a:solidFill>
              </a:rPr>
              <a:t>salvaging</a:t>
            </a:r>
            <a:r>
              <a:rPr lang="en-US" altLang="zh-CN" b="1" dirty="0" smtClean="0">
                <a:solidFill>
                  <a:srgbClr val="FF3300"/>
                </a:solidFill>
              </a:rPr>
              <a:t>  drop constraint </a:t>
            </a:r>
            <a:r>
              <a:rPr lang="en-US" altLang="zh-CN" b="1" dirty="0" err="1" smtClean="0">
                <a:solidFill>
                  <a:srgbClr val="FF3300"/>
                </a:solidFill>
              </a:rPr>
              <a:t>ck_salvaging</a:t>
            </a:r>
            <a:endParaRPr lang="en-US" altLang="zh-CN" b="1" dirty="0" smtClean="0">
              <a:solidFill>
                <a:srgbClr val="FF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32074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0" y="-15479"/>
            <a:ext cx="12192000" cy="678867"/>
          </a:xfrm>
          <a:prstGeom prst="rect">
            <a:avLst/>
          </a:prstGeom>
          <a:solidFill>
            <a:srgbClr val="00589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1" lang="zh-CN" altLang="en-US" dirty="0">
              <a:solidFill>
                <a:srgbClr val="00589A"/>
              </a:solidFill>
            </a:endParaRPr>
          </a:p>
        </p:txBody>
      </p:sp>
      <p:sp>
        <p:nvSpPr>
          <p:cNvPr id="4" name="文本框 94"/>
          <p:cNvSpPr txBox="1">
            <a:spLocks noChangeArrowheads="1"/>
          </p:cNvSpPr>
          <p:nvPr/>
        </p:nvSpPr>
        <p:spPr bwMode="auto">
          <a:xfrm>
            <a:off x="245870" y="65515"/>
            <a:ext cx="5053997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数据定义语句</a:t>
            </a:r>
          </a:p>
        </p:txBody>
      </p:sp>
      <p:sp>
        <p:nvSpPr>
          <p:cNvPr id="12" name="文本框 94"/>
          <p:cNvSpPr txBox="1">
            <a:spLocks noChangeArrowheads="1"/>
          </p:cNvSpPr>
          <p:nvPr/>
        </p:nvSpPr>
        <p:spPr bwMode="auto">
          <a:xfrm>
            <a:off x="4737459" y="75566"/>
            <a:ext cx="7908779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3.2.2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基本表的修改</a:t>
            </a:r>
          </a:p>
        </p:txBody>
      </p:sp>
      <p:cxnSp>
        <p:nvCxnSpPr>
          <p:cNvPr id="13" name="直接连接符 12"/>
          <p:cNvCxnSpPr/>
          <p:nvPr/>
        </p:nvCxnSpPr>
        <p:spPr>
          <a:xfrm rot="5400000">
            <a:off x="4077830" y="362976"/>
            <a:ext cx="351464" cy="260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475673" y="1068388"/>
            <a:ext cx="10875818" cy="3328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Tx/>
              <a:buNone/>
            </a:pPr>
            <a:r>
              <a:rPr lang="zh-CN" altLang="en-US" smtClean="0"/>
              <a:t>添加一个外键约束</a:t>
            </a:r>
            <a:endParaRPr lang="en-US" altLang="zh-CN" smtClean="0"/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zh-CN" smtClean="0"/>
              <a:t>alter table out_stock  </a:t>
            </a:r>
            <a:r>
              <a:rPr lang="en-US" altLang="zh-CN" smtClean="0">
                <a:solidFill>
                  <a:srgbClr val="FF0000"/>
                </a:solidFill>
                <a:hlinkClick r:id="rId3"/>
              </a:rPr>
              <a:t>add</a:t>
            </a:r>
            <a:r>
              <a:rPr lang="en-US" altLang="zh-CN" smtClean="0">
                <a:solidFill>
                  <a:srgbClr val="FF0000"/>
                </a:solidFill>
              </a:rPr>
              <a:t> </a:t>
            </a:r>
            <a:r>
              <a:rPr lang="en-US" altLang="zh-CN" smtClean="0">
                <a:solidFill>
                  <a:srgbClr val="FF0000"/>
                </a:solidFill>
                <a:hlinkClick r:id="rId4"/>
              </a:rPr>
              <a:t>constraint</a:t>
            </a:r>
            <a:r>
              <a:rPr lang="en-US" altLang="zh-CN" smtClean="0">
                <a:solidFill>
                  <a:srgbClr val="FF0000"/>
                </a:solidFill>
              </a:rPr>
              <a:t> FK_stock_out_stock</a:t>
            </a:r>
            <a:r>
              <a:rPr lang="en-US" altLang="zh-CN" smtClean="0"/>
              <a:t>  foreign key(mat_no) references stock(mat_no)</a:t>
            </a:r>
            <a:br>
              <a:rPr lang="en-US" altLang="zh-CN" smtClean="0"/>
            </a:b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5310600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0" y="-15479"/>
            <a:ext cx="12192000" cy="678867"/>
          </a:xfrm>
          <a:prstGeom prst="rect">
            <a:avLst/>
          </a:prstGeom>
          <a:solidFill>
            <a:srgbClr val="00589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1" lang="zh-CN" altLang="en-US" dirty="0">
              <a:solidFill>
                <a:srgbClr val="00589A"/>
              </a:solidFill>
            </a:endParaRPr>
          </a:p>
        </p:txBody>
      </p:sp>
      <p:sp>
        <p:nvSpPr>
          <p:cNvPr id="4" name="文本框 94"/>
          <p:cNvSpPr txBox="1">
            <a:spLocks noChangeArrowheads="1"/>
          </p:cNvSpPr>
          <p:nvPr/>
        </p:nvSpPr>
        <p:spPr bwMode="auto">
          <a:xfrm>
            <a:off x="245870" y="65515"/>
            <a:ext cx="5053997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数据定义语句</a:t>
            </a:r>
          </a:p>
        </p:txBody>
      </p:sp>
      <p:sp>
        <p:nvSpPr>
          <p:cNvPr id="12" name="文本框 94"/>
          <p:cNvSpPr txBox="1">
            <a:spLocks noChangeArrowheads="1"/>
          </p:cNvSpPr>
          <p:nvPr/>
        </p:nvSpPr>
        <p:spPr bwMode="auto">
          <a:xfrm>
            <a:off x="4737459" y="75566"/>
            <a:ext cx="7908779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3.2.2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基本表的修改</a:t>
            </a:r>
          </a:p>
        </p:txBody>
      </p:sp>
      <p:cxnSp>
        <p:nvCxnSpPr>
          <p:cNvPr id="13" name="直接连接符 12"/>
          <p:cNvCxnSpPr/>
          <p:nvPr/>
        </p:nvCxnSpPr>
        <p:spPr>
          <a:xfrm rot="5400000">
            <a:off x="4077830" y="362976"/>
            <a:ext cx="351464" cy="260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447963" y="1267691"/>
            <a:ext cx="11152909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dirty="0" smtClean="0"/>
              <a:t>对于 唯一约束， 参考  </a:t>
            </a:r>
            <a:r>
              <a:rPr lang="en-US" altLang="zh-CN" dirty="0" err="1" smtClean="0"/>
              <a:t>sysindexes</a:t>
            </a:r>
            <a:r>
              <a:rPr lang="en-US" altLang="zh-CN" dirty="0" smtClean="0"/>
              <a:t>  </a:t>
            </a:r>
            <a:r>
              <a:rPr lang="zh-CN" altLang="en-US" dirty="0" smtClean="0"/>
              <a:t>视图里面的  </a:t>
            </a:r>
            <a:r>
              <a:rPr lang="en-US" altLang="zh-CN" dirty="0" err="1" smtClean="0"/>
              <a:t>is_unique_constraint</a:t>
            </a:r>
            <a:r>
              <a:rPr lang="en-US" altLang="zh-CN" dirty="0" smtClean="0"/>
              <a:t> = 1  </a:t>
            </a:r>
            <a:r>
              <a:rPr lang="zh-CN" altLang="en-US" dirty="0" smtClean="0"/>
              <a:t>的数据</a:t>
            </a:r>
          </a:p>
          <a:p>
            <a:pPr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dirty="0" smtClean="0"/>
              <a:t>对于外键约束，参考  </a:t>
            </a:r>
            <a:r>
              <a:rPr lang="en-US" altLang="zh-CN" dirty="0" err="1" smtClean="0"/>
              <a:t>sysforeign_keys</a:t>
            </a:r>
            <a:r>
              <a:rPr lang="en-US" altLang="zh-CN" dirty="0" smtClean="0"/>
              <a:t> </a:t>
            </a:r>
            <a:r>
              <a:rPr lang="zh-CN" altLang="en-US" dirty="0" smtClean="0"/>
              <a:t>视图里面的数据</a:t>
            </a:r>
          </a:p>
          <a:p>
            <a:pPr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dirty="0" smtClean="0"/>
              <a:t>对于 </a:t>
            </a:r>
            <a:r>
              <a:rPr lang="en-US" altLang="zh-CN" dirty="0" smtClean="0"/>
              <a:t>Check</a:t>
            </a:r>
            <a:r>
              <a:rPr lang="zh-CN" altLang="en-US" dirty="0" smtClean="0"/>
              <a:t>约束， 参考 </a:t>
            </a:r>
            <a:r>
              <a:rPr lang="en-US" altLang="zh-CN" dirty="0" err="1" smtClean="0"/>
              <a:t>syscheck_constraints</a:t>
            </a:r>
            <a:r>
              <a:rPr lang="en-US" altLang="zh-CN" dirty="0" smtClean="0"/>
              <a:t> </a:t>
            </a:r>
            <a:r>
              <a:rPr lang="zh-CN" altLang="en-US" dirty="0" smtClean="0"/>
              <a:t>视图里面的数据</a:t>
            </a:r>
          </a:p>
          <a:p>
            <a:pPr>
              <a:lnSpc>
                <a:spcPct val="150000"/>
              </a:lnSpc>
              <a:buFontTx/>
              <a:buNone/>
            </a:pP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9413356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0" y="-15479"/>
            <a:ext cx="12192000" cy="678867"/>
          </a:xfrm>
          <a:prstGeom prst="rect">
            <a:avLst/>
          </a:prstGeom>
          <a:solidFill>
            <a:srgbClr val="00589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1" lang="zh-CN" altLang="en-US" dirty="0">
              <a:solidFill>
                <a:srgbClr val="00589A"/>
              </a:solidFill>
            </a:endParaRPr>
          </a:p>
        </p:txBody>
      </p:sp>
      <p:sp>
        <p:nvSpPr>
          <p:cNvPr id="4" name="文本框 94"/>
          <p:cNvSpPr txBox="1">
            <a:spLocks noChangeArrowheads="1"/>
          </p:cNvSpPr>
          <p:nvPr/>
        </p:nvSpPr>
        <p:spPr bwMode="auto">
          <a:xfrm>
            <a:off x="245870" y="65515"/>
            <a:ext cx="5053997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数据定义语句</a:t>
            </a:r>
          </a:p>
        </p:txBody>
      </p:sp>
      <p:sp>
        <p:nvSpPr>
          <p:cNvPr id="12" name="文本框 94"/>
          <p:cNvSpPr txBox="1">
            <a:spLocks noChangeArrowheads="1"/>
          </p:cNvSpPr>
          <p:nvPr/>
        </p:nvSpPr>
        <p:spPr bwMode="auto">
          <a:xfrm>
            <a:off x="4737459" y="75566"/>
            <a:ext cx="7908779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3.2.3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基本表的删除</a:t>
            </a:r>
          </a:p>
        </p:txBody>
      </p:sp>
      <p:cxnSp>
        <p:nvCxnSpPr>
          <p:cNvPr id="13" name="直接连接符 12"/>
          <p:cNvCxnSpPr/>
          <p:nvPr/>
        </p:nvCxnSpPr>
        <p:spPr>
          <a:xfrm rot="5400000">
            <a:off x="4077830" y="362976"/>
            <a:ext cx="351464" cy="260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478539" y="1013260"/>
            <a:ext cx="7758112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kumimoji="1" lang="en-US" altLang="zh-CN" sz="2800" b="1">
                <a:solidFill>
                  <a:srgbClr val="CC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DROP TABLE &lt;</a:t>
            </a:r>
            <a:r>
              <a:rPr kumimoji="1" lang="zh-CN" altLang="zh-CN" sz="2800" b="1">
                <a:solidFill>
                  <a:srgbClr val="CC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表名&gt;</a:t>
            </a:r>
            <a:endParaRPr kumimoji="1" lang="en-US" altLang="zh-CN" sz="2800" b="1">
              <a:solidFill>
                <a:srgbClr val="CC33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94326" y="1662547"/>
            <a:ext cx="6705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None/>
            </a:pPr>
            <a:r>
              <a:rPr kumimoji="1" lang="zh-CN" altLang="en-US" sz="2800" b="1">
                <a:solidFill>
                  <a:srgbClr val="00FFFF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如：</a:t>
            </a:r>
            <a:r>
              <a:rPr kumimoji="1" lang="en-US" altLang="zh-CN" sz="2800" b="1">
                <a:latin typeface="Tahoma" panose="020B0604030504040204" pitchFamily="34" charset="0"/>
                <a:ea typeface="宋体" panose="02010600030101010101" pitchFamily="2" charset="-122"/>
              </a:rPr>
              <a:t>DROP TABLE out_stock;</a:t>
            </a:r>
            <a:endParaRPr kumimoji="1" lang="en-US" altLang="zh-CN" sz="2800" b="1">
              <a:solidFill>
                <a:srgbClr val="FFFFCC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6374389" y="2310247"/>
            <a:ext cx="3563937" cy="14065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kumimoji="1" lang="en-US" altLang="zh-CN" sz="24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</a:rPr>
              <a:t>DANGER</a:t>
            </a:r>
            <a:r>
              <a:rPr kumimoji="1" lang="zh-CN" altLang="en-US" sz="2400" b="1">
                <a:solidFill>
                  <a:srgbClr val="FF3300"/>
                </a:solidFill>
                <a:latin typeface="楷体_GB2312" pitchFamily="49" charset="-122"/>
              </a:rPr>
              <a:t>：</a:t>
            </a:r>
            <a:r>
              <a:rPr kumimoji="1" lang="zh-CN" altLang="en-US" sz="2400" b="1">
                <a:latin typeface="楷体_GB2312" pitchFamily="49" charset="-122"/>
              </a:rPr>
              <a:t>基本表一旦删除，则表中的数据，以及在其基础上建立的索引和视图都将自动删除。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973714" y="2310247"/>
            <a:ext cx="4968875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rgbClr val="FF3300"/>
                </a:solidFill>
                <a:latin typeface="楷体_GB2312" pitchFamily="49" charset="-122"/>
              </a:rPr>
              <a:t>注意：</a:t>
            </a:r>
            <a:r>
              <a:rPr lang="zh-CN" altLang="en-US" sz="2400" b="1">
                <a:latin typeface="楷体_GB2312" pitchFamily="49" charset="-122"/>
              </a:rPr>
              <a:t>基本表的删除是有限制条件的，欲删除的基本表不能被其他表的约束所引用。如果存在这些依赖该表的对象，则此表不能被删除。</a:t>
            </a:r>
          </a:p>
          <a:p>
            <a:pPr eaLnBrk="1" hangingPunct="1"/>
            <a:r>
              <a:rPr lang="zh-CN" altLang="en-US" sz="2400" b="1">
                <a:latin typeface="楷体_GB2312" pitchFamily="49" charset="-122"/>
              </a:rPr>
              <a:t>比如若执行：</a:t>
            </a:r>
            <a:r>
              <a:rPr lang="en-US" altLang="zh-CN" sz="2400" b="1">
                <a:solidFill>
                  <a:srgbClr val="0000FF"/>
                </a:solidFill>
                <a:latin typeface="楷体_GB2312" pitchFamily="49" charset="-122"/>
              </a:rPr>
              <a:t>DROP TABLE stock;</a:t>
            </a:r>
          </a:p>
          <a:p>
            <a:pPr eaLnBrk="1" hangingPunct="1"/>
            <a:r>
              <a:rPr lang="zh-CN" altLang="en-US" sz="2400" b="1">
                <a:latin typeface="楷体_GB2312" pitchFamily="49" charset="-122"/>
              </a:rPr>
              <a:t>系统将会弹出如下图的提示：</a:t>
            </a:r>
          </a:p>
        </p:txBody>
      </p:sp>
      <p:pic>
        <p:nvPicPr>
          <p:cNvPr id="11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4539" y="4758172"/>
            <a:ext cx="8713787" cy="102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2057047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7" grpId="0" autoUpdateAnimBg="0"/>
      <p:bldP spid="8" grpId="0" autoUpdateAnimBg="0"/>
      <p:bldP spid="1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0" y="-15479"/>
            <a:ext cx="12192000" cy="678867"/>
          </a:xfrm>
          <a:prstGeom prst="rect">
            <a:avLst/>
          </a:prstGeom>
          <a:solidFill>
            <a:srgbClr val="00589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1" lang="zh-CN" altLang="en-US" dirty="0">
              <a:solidFill>
                <a:srgbClr val="00589A"/>
              </a:solidFill>
            </a:endParaRPr>
          </a:p>
        </p:txBody>
      </p:sp>
      <p:sp>
        <p:nvSpPr>
          <p:cNvPr id="4" name="文本框 94"/>
          <p:cNvSpPr txBox="1">
            <a:spLocks noChangeArrowheads="1"/>
          </p:cNvSpPr>
          <p:nvPr/>
        </p:nvSpPr>
        <p:spPr bwMode="auto">
          <a:xfrm>
            <a:off x="245870" y="65515"/>
            <a:ext cx="5053997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3.3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数据查询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45870" y="663388"/>
            <a:ext cx="11622953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marL="457200" indent="-457200" eaLnBrk="1" hangingPunct="1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kumimoji="1" lang="zh-CN" altLang="en-US" sz="2800" b="1" dirty="0">
                <a:latin typeface="Tahoma" panose="020B0604030504040204" pitchFamily="34" charset="0"/>
              </a:rPr>
              <a:t>查询是对现有的基本表和视图进行数据查询，并不改变数据本身，是数据库的核心操作。</a:t>
            </a:r>
          </a:p>
        </p:txBody>
      </p:sp>
      <p:sp>
        <p:nvSpPr>
          <p:cNvPr id="7" name="Rectangle 4"/>
          <p:cNvSpPr txBox="1">
            <a:spLocks noChangeArrowheads="1"/>
          </p:cNvSpPr>
          <p:nvPr/>
        </p:nvSpPr>
        <p:spPr bwMode="auto">
          <a:xfrm>
            <a:off x="1905000" y="2140383"/>
            <a:ext cx="8763000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b="1" dirty="0" smtClean="0">
                <a:solidFill>
                  <a:srgbClr val="0000FF"/>
                </a:solidFill>
              </a:rPr>
              <a:t>一般格式：</a:t>
            </a:r>
          </a:p>
          <a:p>
            <a:pPr eaLnBrk="1" hangingPunct="1">
              <a:buFontTx/>
              <a:buNone/>
            </a:pPr>
            <a:r>
              <a:rPr lang="en-US" altLang="zh-CN" b="1" dirty="0" smtClean="0">
                <a:solidFill>
                  <a:srgbClr val="CC3300"/>
                </a:solidFill>
              </a:rPr>
              <a:t>SELECT [</a:t>
            </a:r>
            <a:r>
              <a:rPr lang="en-US" altLang="zh-CN" b="1" dirty="0" err="1" smtClean="0">
                <a:solidFill>
                  <a:srgbClr val="CC3300"/>
                </a:solidFill>
              </a:rPr>
              <a:t>ALL|DISTINCT</a:t>
            </a:r>
            <a:r>
              <a:rPr lang="en-US" altLang="zh-CN" b="1" dirty="0" smtClean="0">
                <a:solidFill>
                  <a:srgbClr val="CC3300"/>
                </a:solidFill>
              </a:rPr>
              <a:t>]&lt;</a:t>
            </a:r>
            <a:r>
              <a:rPr lang="zh-CN" altLang="en-US" b="1" dirty="0" smtClean="0">
                <a:solidFill>
                  <a:srgbClr val="CC3300"/>
                </a:solidFill>
              </a:rPr>
              <a:t>目标列表表达式</a:t>
            </a:r>
            <a:r>
              <a:rPr lang="en-US" altLang="zh-CN" b="1" dirty="0" smtClean="0">
                <a:solidFill>
                  <a:srgbClr val="CC3300"/>
                </a:solidFill>
              </a:rPr>
              <a:t>&gt;</a:t>
            </a:r>
          </a:p>
          <a:p>
            <a:pPr eaLnBrk="1" hangingPunct="1">
              <a:buFontTx/>
              <a:buNone/>
            </a:pPr>
            <a:r>
              <a:rPr lang="en-US" altLang="zh-CN" b="1" dirty="0" smtClean="0">
                <a:solidFill>
                  <a:srgbClr val="CC3300"/>
                </a:solidFill>
              </a:rPr>
              <a:t>FROM &lt;</a:t>
            </a:r>
            <a:r>
              <a:rPr lang="zh-CN" altLang="en-US" b="1" dirty="0" smtClean="0">
                <a:solidFill>
                  <a:srgbClr val="CC3300"/>
                </a:solidFill>
              </a:rPr>
              <a:t>表名或视图名</a:t>
            </a:r>
            <a:r>
              <a:rPr lang="en-US" altLang="zh-CN" b="1" dirty="0" smtClean="0">
                <a:solidFill>
                  <a:srgbClr val="CC3300"/>
                </a:solidFill>
              </a:rPr>
              <a:t>&gt;</a:t>
            </a:r>
          </a:p>
          <a:p>
            <a:pPr eaLnBrk="1" hangingPunct="1">
              <a:buFontTx/>
              <a:buNone/>
            </a:pPr>
            <a:r>
              <a:rPr lang="en-US" altLang="zh-CN" b="1" dirty="0" smtClean="0">
                <a:solidFill>
                  <a:srgbClr val="CC3300"/>
                </a:solidFill>
              </a:rPr>
              <a:t>[WHERE &lt;</a:t>
            </a:r>
            <a:r>
              <a:rPr lang="zh-CN" altLang="en-US" b="1" dirty="0" smtClean="0">
                <a:solidFill>
                  <a:srgbClr val="CC3300"/>
                </a:solidFill>
              </a:rPr>
              <a:t>条件表达式</a:t>
            </a:r>
            <a:r>
              <a:rPr lang="en-US" altLang="zh-CN" b="1" dirty="0" smtClean="0">
                <a:solidFill>
                  <a:srgbClr val="CC3300"/>
                </a:solidFill>
              </a:rPr>
              <a:t>&gt;]</a:t>
            </a:r>
          </a:p>
          <a:p>
            <a:pPr eaLnBrk="1" hangingPunct="1">
              <a:buFontTx/>
              <a:buNone/>
            </a:pPr>
            <a:r>
              <a:rPr lang="en-US" altLang="zh-CN" b="1" dirty="0" smtClean="0">
                <a:solidFill>
                  <a:srgbClr val="CC3300"/>
                </a:solidFill>
              </a:rPr>
              <a:t>[GROUP BY &lt;</a:t>
            </a:r>
            <a:r>
              <a:rPr lang="zh-CN" altLang="en-US" b="1" dirty="0" smtClean="0">
                <a:solidFill>
                  <a:srgbClr val="CC3300"/>
                </a:solidFill>
              </a:rPr>
              <a:t>列名</a:t>
            </a:r>
            <a:r>
              <a:rPr lang="en-US" altLang="zh-CN" b="1" dirty="0" smtClean="0">
                <a:solidFill>
                  <a:srgbClr val="CC3300"/>
                </a:solidFill>
              </a:rPr>
              <a:t>1&gt;[HAVING &lt;</a:t>
            </a:r>
            <a:r>
              <a:rPr lang="zh-CN" altLang="en-US" b="1" dirty="0" smtClean="0">
                <a:solidFill>
                  <a:srgbClr val="CC3300"/>
                </a:solidFill>
              </a:rPr>
              <a:t>条件表达式</a:t>
            </a:r>
            <a:r>
              <a:rPr lang="en-US" altLang="zh-CN" b="1" dirty="0" smtClean="0">
                <a:solidFill>
                  <a:srgbClr val="CC3300"/>
                </a:solidFill>
              </a:rPr>
              <a:t>&gt;]]</a:t>
            </a:r>
          </a:p>
          <a:p>
            <a:pPr eaLnBrk="1" hangingPunct="1">
              <a:buFontTx/>
              <a:buNone/>
            </a:pPr>
            <a:r>
              <a:rPr lang="en-US" altLang="zh-CN" b="1" dirty="0" smtClean="0">
                <a:solidFill>
                  <a:srgbClr val="CC3300"/>
                </a:solidFill>
              </a:rPr>
              <a:t>[ORDER BY &lt;</a:t>
            </a:r>
            <a:r>
              <a:rPr lang="zh-CN" altLang="en-US" b="1" dirty="0" smtClean="0">
                <a:solidFill>
                  <a:srgbClr val="CC3300"/>
                </a:solidFill>
              </a:rPr>
              <a:t>列名</a:t>
            </a:r>
            <a:r>
              <a:rPr lang="en-US" altLang="zh-CN" b="1" dirty="0" smtClean="0">
                <a:solidFill>
                  <a:srgbClr val="CC3300"/>
                </a:solidFill>
              </a:rPr>
              <a:t>2&gt;[</a:t>
            </a:r>
            <a:r>
              <a:rPr lang="en-US" altLang="zh-CN" b="1" dirty="0" err="1" smtClean="0">
                <a:solidFill>
                  <a:srgbClr val="CC3300"/>
                </a:solidFill>
              </a:rPr>
              <a:t>ASC|DESC</a:t>
            </a:r>
            <a:r>
              <a:rPr lang="en-US" altLang="zh-CN" b="1" dirty="0" smtClean="0">
                <a:solidFill>
                  <a:srgbClr val="CC3300"/>
                </a:solidFill>
              </a:rPr>
              <a:t>]];</a:t>
            </a:r>
          </a:p>
        </p:txBody>
      </p:sp>
    </p:spTree>
    <p:extLst>
      <p:ext uri="{BB962C8B-B14F-4D97-AF65-F5344CB8AC3E}">
        <p14:creationId xmlns:p14="http://schemas.microsoft.com/office/powerpoint/2010/main" val="239878226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0" y="-15479"/>
            <a:ext cx="12192000" cy="678867"/>
          </a:xfrm>
          <a:prstGeom prst="rect">
            <a:avLst/>
          </a:prstGeom>
          <a:solidFill>
            <a:srgbClr val="00589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1" lang="zh-CN" altLang="en-US" dirty="0">
              <a:solidFill>
                <a:srgbClr val="00589A"/>
              </a:solidFill>
            </a:endParaRPr>
          </a:p>
        </p:txBody>
      </p:sp>
      <p:sp>
        <p:nvSpPr>
          <p:cNvPr id="4" name="文本框 94"/>
          <p:cNvSpPr txBox="1">
            <a:spLocks noChangeArrowheads="1"/>
          </p:cNvSpPr>
          <p:nvPr/>
        </p:nvSpPr>
        <p:spPr bwMode="auto">
          <a:xfrm>
            <a:off x="245870" y="65515"/>
            <a:ext cx="5053997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3.3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数据查询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57200" y="1048328"/>
            <a:ext cx="80772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sz="3600" b="1" smtClean="0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</a:rPr>
              <a:t>执行过程：</a:t>
            </a:r>
            <a:endParaRPr lang="zh-CN" altLang="en-US" b="1" smtClean="0">
              <a:solidFill>
                <a:srgbClr val="CC3300"/>
              </a:solidFill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969673" y="4873667"/>
            <a:ext cx="9624436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</a:pPr>
            <a:r>
              <a:rPr kumimoji="1" lang="en-US" altLang="zh-CN" sz="2800" b="1" dirty="0">
                <a:solidFill>
                  <a:srgbClr val="000066"/>
                </a:solidFill>
                <a:latin typeface="楷体_GB2312" pitchFamily="49" charset="-122"/>
              </a:rPr>
              <a:t>(5)ORDER</a:t>
            </a:r>
            <a:r>
              <a:rPr kumimoji="1" lang="zh-CN" altLang="en-US" sz="2800" b="1" dirty="0">
                <a:solidFill>
                  <a:srgbClr val="000066"/>
                </a:solidFill>
                <a:latin typeface="楷体_GB2312" pitchFamily="49" charset="-122"/>
              </a:rPr>
              <a:t>子句对输出的目标表进行排序</a:t>
            </a:r>
            <a:r>
              <a:rPr kumimoji="1" lang="en-US" altLang="zh-CN" sz="2800" b="1" dirty="0">
                <a:solidFill>
                  <a:srgbClr val="000066"/>
                </a:solidFill>
                <a:latin typeface="楷体_GB2312" pitchFamily="49" charset="-122"/>
              </a:rPr>
              <a:t>,</a:t>
            </a:r>
            <a:r>
              <a:rPr kumimoji="1" lang="zh-CN" altLang="en-US" sz="2800" b="1" dirty="0">
                <a:solidFill>
                  <a:srgbClr val="000066"/>
                </a:solidFill>
                <a:latin typeface="楷体_GB2312" pitchFamily="49" charset="-122"/>
              </a:rPr>
              <a:t>可选择升序或降序</a:t>
            </a:r>
            <a:r>
              <a:rPr kumimoji="1" lang="en-US" altLang="zh-CN" sz="2800" b="1" dirty="0">
                <a:solidFill>
                  <a:srgbClr val="000066"/>
                </a:solidFill>
                <a:latin typeface="楷体_GB2312" pitchFamily="49" charset="-122"/>
              </a:rPr>
              <a:t>.</a:t>
            </a: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974436" y="4233904"/>
            <a:ext cx="8407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</a:pPr>
            <a:r>
              <a:rPr kumimoji="1" lang="en-US" altLang="zh-CN" sz="2800" b="1" dirty="0">
                <a:solidFill>
                  <a:srgbClr val="000066"/>
                </a:solidFill>
                <a:latin typeface="楷体_GB2312" pitchFamily="49" charset="-122"/>
              </a:rPr>
              <a:t>(4)</a:t>
            </a:r>
            <a:r>
              <a:rPr kumimoji="1" lang="zh-CN" altLang="en-US" sz="2800" b="1" dirty="0">
                <a:solidFill>
                  <a:srgbClr val="000066"/>
                </a:solidFill>
                <a:latin typeface="楷体_GB2312" pitchFamily="49" charset="-122"/>
              </a:rPr>
              <a:t>按</a:t>
            </a:r>
            <a:r>
              <a:rPr kumimoji="1" lang="en-US" altLang="zh-CN" sz="2800" b="1" dirty="0">
                <a:solidFill>
                  <a:srgbClr val="000066"/>
                </a:solidFill>
                <a:latin typeface="楷体_GB2312" pitchFamily="49" charset="-122"/>
              </a:rPr>
              <a:t>SELECT</a:t>
            </a:r>
            <a:r>
              <a:rPr kumimoji="1" lang="zh-CN" altLang="en-US" sz="2800" b="1" dirty="0">
                <a:solidFill>
                  <a:srgbClr val="000066"/>
                </a:solidFill>
                <a:latin typeface="楷体_GB2312" pitchFamily="49" charset="-122"/>
              </a:rPr>
              <a:t>子句中给出的列名或列表达式求值输出</a:t>
            </a:r>
            <a:r>
              <a:rPr kumimoji="1" lang="en-US" altLang="zh-CN" sz="2800" b="1" dirty="0">
                <a:solidFill>
                  <a:srgbClr val="000066"/>
                </a:solidFill>
                <a:latin typeface="楷体_GB2312" pitchFamily="49" charset="-122"/>
              </a:rPr>
              <a:t>;</a:t>
            </a: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974436" y="2377998"/>
            <a:ext cx="951807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</a:pPr>
            <a:r>
              <a:rPr kumimoji="1" lang="en-US" altLang="zh-CN" sz="2800" b="1" dirty="0">
                <a:solidFill>
                  <a:srgbClr val="000066"/>
                </a:solidFill>
                <a:latin typeface="楷体_GB2312" pitchFamily="49" charset="-122"/>
              </a:rPr>
              <a:t>(2)</a:t>
            </a:r>
            <a:r>
              <a:rPr kumimoji="1" lang="zh-CN" altLang="en-US" sz="2800" b="1" dirty="0">
                <a:solidFill>
                  <a:srgbClr val="000066"/>
                </a:solidFill>
                <a:latin typeface="楷体_GB2312" pitchFamily="49" charset="-122"/>
              </a:rPr>
              <a:t>选取满足</a:t>
            </a:r>
            <a:r>
              <a:rPr kumimoji="1" lang="en-US" altLang="zh-CN" sz="2800" b="1" dirty="0">
                <a:solidFill>
                  <a:srgbClr val="000066"/>
                </a:solidFill>
                <a:latin typeface="楷体_GB2312" pitchFamily="49" charset="-122"/>
              </a:rPr>
              <a:t>WHERE</a:t>
            </a:r>
            <a:r>
              <a:rPr kumimoji="1" lang="zh-CN" altLang="en-US" sz="2800" b="1" dirty="0">
                <a:solidFill>
                  <a:srgbClr val="000066"/>
                </a:solidFill>
                <a:latin typeface="楷体_GB2312" pitchFamily="49" charset="-122"/>
              </a:rPr>
              <a:t>子句中给出的条件表达式的元组</a:t>
            </a:r>
            <a:r>
              <a:rPr kumimoji="1" lang="en-US" altLang="zh-CN" sz="2800" b="1" dirty="0">
                <a:solidFill>
                  <a:srgbClr val="000066"/>
                </a:solidFill>
                <a:latin typeface="楷体_GB2312" pitchFamily="49" charset="-122"/>
              </a:rPr>
              <a:t>;</a:t>
            </a: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974436" y="1734128"/>
            <a:ext cx="995218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</a:pPr>
            <a:r>
              <a:rPr kumimoji="1" lang="en-US" altLang="zh-CN" sz="2800" b="1" dirty="0">
                <a:solidFill>
                  <a:srgbClr val="000066"/>
                </a:solidFill>
                <a:latin typeface="楷体_GB2312" pitchFamily="49" charset="-122"/>
              </a:rPr>
              <a:t>(1)</a:t>
            </a:r>
            <a:r>
              <a:rPr kumimoji="1" lang="zh-CN" altLang="en-US" sz="2800" b="1" dirty="0">
                <a:solidFill>
                  <a:srgbClr val="000066"/>
                </a:solidFill>
                <a:latin typeface="楷体_GB2312" pitchFamily="49" charset="-122"/>
              </a:rPr>
              <a:t>读取</a:t>
            </a:r>
            <a:r>
              <a:rPr kumimoji="1" lang="en-US" altLang="zh-CN" sz="2800" b="1" dirty="0">
                <a:solidFill>
                  <a:srgbClr val="000066"/>
                </a:solidFill>
                <a:latin typeface="楷体_GB2312" pitchFamily="49" charset="-122"/>
              </a:rPr>
              <a:t>FROM</a:t>
            </a:r>
            <a:r>
              <a:rPr kumimoji="1" lang="zh-CN" altLang="en-US" sz="2800" b="1" dirty="0">
                <a:solidFill>
                  <a:srgbClr val="000066"/>
                </a:solidFill>
                <a:latin typeface="楷体_GB2312" pitchFamily="49" charset="-122"/>
              </a:rPr>
              <a:t>子句中基本表、视图的数据</a:t>
            </a:r>
            <a:r>
              <a:rPr kumimoji="1" lang="en-US" altLang="zh-CN" sz="2800" b="1" dirty="0">
                <a:solidFill>
                  <a:srgbClr val="000066"/>
                </a:solidFill>
                <a:latin typeface="楷体_GB2312" pitchFamily="49" charset="-122"/>
              </a:rPr>
              <a:t>,</a:t>
            </a:r>
            <a:r>
              <a:rPr kumimoji="1" lang="zh-CN" altLang="en-US" sz="2800" b="1" dirty="0">
                <a:solidFill>
                  <a:srgbClr val="000066"/>
                </a:solidFill>
                <a:latin typeface="楷体_GB2312" pitchFamily="49" charset="-122"/>
              </a:rPr>
              <a:t>执行笛卡儿积操作</a:t>
            </a:r>
            <a:r>
              <a:rPr kumimoji="1" lang="en-US" altLang="zh-CN" sz="2800" b="1" dirty="0">
                <a:solidFill>
                  <a:srgbClr val="000066"/>
                </a:solidFill>
                <a:latin typeface="楷体_GB2312" pitchFamily="49" charset="-122"/>
              </a:rPr>
              <a:t>;</a:t>
            </a: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974436" y="3017761"/>
            <a:ext cx="9619673" cy="1095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20000"/>
              </a:spcBef>
              <a:buClr>
                <a:schemeClr val="accent1"/>
              </a:buClr>
            </a:pPr>
            <a:r>
              <a:rPr kumimoji="1" lang="en-US" altLang="zh-CN" sz="2800" b="1">
                <a:solidFill>
                  <a:srgbClr val="000066"/>
                </a:solidFill>
                <a:latin typeface="楷体_GB2312" pitchFamily="49" charset="-122"/>
              </a:rPr>
              <a:t>(3)</a:t>
            </a:r>
            <a:r>
              <a:rPr kumimoji="1" lang="zh-CN" altLang="en-US" sz="2800" b="1">
                <a:solidFill>
                  <a:srgbClr val="000066"/>
                </a:solidFill>
                <a:latin typeface="楷体_GB2312" pitchFamily="49" charset="-122"/>
              </a:rPr>
              <a:t>按</a:t>
            </a:r>
            <a:r>
              <a:rPr kumimoji="1" lang="en-US" altLang="zh-CN" sz="2800" b="1">
                <a:solidFill>
                  <a:srgbClr val="000066"/>
                </a:solidFill>
                <a:latin typeface="楷体_GB2312" pitchFamily="49" charset="-122"/>
              </a:rPr>
              <a:t>GROUP</a:t>
            </a:r>
            <a:r>
              <a:rPr kumimoji="1" lang="zh-CN" altLang="en-US" sz="2800" b="1">
                <a:solidFill>
                  <a:srgbClr val="000066"/>
                </a:solidFill>
                <a:latin typeface="楷体_GB2312" pitchFamily="49" charset="-122"/>
              </a:rPr>
              <a:t>子句中指定列的值分组</a:t>
            </a:r>
            <a:r>
              <a:rPr kumimoji="1" lang="en-US" altLang="zh-CN" sz="2800" b="1">
                <a:solidFill>
                  <a:srgbClr val="000066"/>
                </a:solidFill>
                <a:latin typeface="楷体_GB2312" pitchFamily="49" charset="-122"/>
              </a:rPr>
              <a:t>,</a:t>
            </a:r>
            <a:r>
              <a:rPr kumimoji="1" lang="zh-CN" altLang="en-US" sz="2800" b="1">
                <a:solidFill>
                  <a:srgbClr val="000066"/>
                </a:solidFill>
                <a:latin typeface="楷体_GB2312" pitchFamily="49" charset="-122"/>
              </a:rPr>
              <a:t>同时提取满足</a:t>
            </a:r>
            <a:r>
              <a:rPr kumimoji="1" lang="en-US" altLang="zh-CN" sz="2800" b="1">
                <a:solidFill>
                  <a:srgbClr val="000066"/>
                </a:solidFill>
                <a:latin typeface="楷体_GB2312" pitchFamily="49" charset="-122"/>
              </a:rPr>
              <a:t>HAVING</a:t>
            </a:r>
            <a:r>
              <a:rPr kumimoji="1" lang="zh-CN" altLang="en-US" sz="2800" b="1">
                <a:solidFill>
                  <a:srgbClr val="000066"/>
                </a:solidFill>
                <a:latin typeface="楷体_GB2312" pitchFamily="49" charset="-122"/>
              </a:rPr>
              <a:t>子句中组条件表达式的那些组</a:t>
            </a:r>
            <a:r>
              <a:rPr kumimoji="1" lang="en-US" altLang="zh-CN" sz="2800" b="1">
                <a:solidFill>
                  <a:srgbClr val="000066"/>
                </a:solidFill>
                <a:latin typeface="楷体_GB2312" pitchFamily="49" charset="-122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55371044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utoUpdateAnimBg="0"/>
      <p:bldP spid="10" grpId="0" autoUpdateAnimBg="0"/>
      <p:bldP spid="11" grpId="0" autoUpdateAnimBg="0"/>
      <p:bldP spid="12" grpId="0" autoUpdateAnimBg="0"/>
      <p:bldP spid="13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0" y="-15479"/>
            <a:ext cx="12192000" cy="678867"/>
          </a:xfrm>
          <a:prstGeom prst="rect">
            <a:avLst/>
          </a:prstGeom>
          <a:solidFill>
            <a:srgbClr val="00589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1" lang="zh-CN" altLang="en-US" dirty="0">
              <a:solidFill>
                <a:srgbClr val="00589A"/>
              </a:solidFill>
            </a:endParaRPr>
          </a:p>
        </p:txBody>
      </p:sp>
      <p:sp>
        <p:nvSpPr>
          <p:cNvPr id="4" name="文本框 94"/>
          <p:cNvSpPr txBox="1">
            <a:spLocks noChangeArrowheads="1"/>
          </p:cNvSpPr>
          <p:nvPr/>
        </p:nvSpPr>
        <p:spPr bwMode="auto">
          <a:xfrm>
            <a:off x="245870" y="65515"/>
            <a:ext cx="5053997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3.1 SQL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概述</a:t>
            </a:r>
          </a:p>
        </p:txBody>
      </p:sp>
      <p:sp>
        <p:nvSpPr>
          <p:cNvPr id="12" name="文本框 94"/>
          <p:cNvSpPr txBox="1">
            <a:spLocks noChangeArrowheads="1"/>
          </p:cNvSpPr>
          <p:nvPr/>
        </p:nvSpPr>
        <p:spPr bwMode="auto">
          <a:xfrm>
            <a:off x="4737459" y="75566"/>
            <a:ext cx="7908779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3.1.1 SQL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语言的发展</a:t>
            </a:r>
          </a:p>
        </p:txBody>
      </p:sp>
      <p:cxnSp>
        <p:nvCxnSpPr>
          <p:cNvPr id="13" name="直接连接符 12"/>
          <p:cNvCxnSpPr/>
          <p:nvPr/>
        </p:nvCxnSpPr>
        <p:spPr>
          <a:xfrm rot="5400000">
            <a:off x="4077830" y="362976"/>
            <a:ext cx="351464" cy="260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3"/>
          <p:cNvSpPr>
            <a:spLocks noChangeArrowheads="1"/>
          </p:cNvSpPr>
          <p:nvPr/>
        </p:nvSpPr>
        <p:spPr bwMode="auto">
          <a:xfrm>
            <a:off x="528060" y="1053667"/>
            <a:ext cx="10537103" cy="1634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marL="457200" indent="-457200" eaLnBrk="1" hangingPunct="1">
              <a:lnSpc>
                <a:spcPct val="125000"/>
              </a:lnSpc>
              <a:spcBef>
                <a:spcPct val="20000"/>
              </a:spcBef>
              <a:buClr>
                <a:srgbClr val="FF0000"/>
              </a:buClr>
              <a:buSzPct val="100000"/>
              <a:buFont typeface="Wingdings" panose="05000000000000000000" pitchFamily="2" charset="2"/>
              <a:buChar char="Ø"/>
            </a:pPr>
            <a:r>
              <a:rPr kumimoji="1" lang="en-US" altLang="zh-CN" sz="2800" b="1" dirty="0">
                <a:latin typeface="楷体_GB2312" pitchFamily="49" charset="-122"/>
              </a:rPr>
              <a:t> SQL(Structured Query Language)</a:t>
            </a:r>
            <a:r>
              <a:rPr kumimoji="1" lang="zh-CN" altLang="zh-CN" sz="2800" b="1" dirty="0">
                <a:latin typeface="楷体_GB2312" pitchFamily="49" charset="-122"/>
              </a:rPr>
              <a:t>结构化查询语言，</a:t>
            </a:r>
            <a:r>
              <a:rPr kumimoji="1" lang="en-US" altLang="zh-CN" sz="2800" b="1" dirty="0">
                <a:latin typeface="楷体_GB2312" pitchFamily="49" charset="-122"/>
              </a:rPr>
              <a:t>1974</a:t>
            </a:r>
            <a:r>
              <a:rPr kumimoji="1" lang="zh-CN" altLang="en-US" sz="2800" b="1" dirty="0">
                <a:latin typeface="楷体_GB2312" pitchFamily="49" charset="-122"/>
              </a:rPr>
              <a:t>年</a:t>
            </a:r>
            <a:r>
              <a:rPr kumimoji="1" lang="en-US" altLang="en-US" sz="2800" b="1" dirty="0">
                <a:latin typeface="楷体_GB2312" pitchFamily="49" charset="-122"/>
              </a:rPr>
              <a:t>Boyce</a:t>
            </a:r>
            <a:r>
              <a:rPr kumimoji="1" lang="zh-CN" altLang="en-US" sz="2800" b="1" dirty="0">
                <a:latin typeface="楷体_GB2312" pitchFamily="49" charset="-122"/>
              </a:rPr>
              <a:t>和</a:t>
            </a:r>
            <a:r>
              <a:rPr kumimoji="1" lang="en-US" altLang="en-US" sz="2800" b="1" dirty="0">
                <a:latin typeface="楷体_GB2312" pitchFamily="49" charset="-122"/>
              </a:rPr>
              <a:t>Chamberlin</a:t>
            </a:r>
            <a:r>
              <a:rPr kumimoji="1" lang="zh-CN" altLang="en-US" sz="2800" b="1" dirty="0">
                <a:latin typeface="楷体_GB2312" pitchFamily="49" charset="-122"/>
              </a:rPr>
              <a:t>提出，首先在</a:t>
            </a:r>
            <a:r>
              <a:rPr kumimoji="1" lang="en-US" altLang="en-US" sz="2800" b="1" dirty="0">
                <a:latin typeface="楷体_GB2312" pitchFamily="49" charset="-122"/>
              </a:rPr>
              <a:t>IBM</a:t>
            </a:r>
            <a:r>
              <a:rPr kumimoji="1" lang="zh-CN" altLang="en-US" sz="2800" b="1" dirty="0">
                <a:latin typeface="楷体_GB2312" pitchFamily="49" charset="-122"/>
              </a:rPr>
              <a:t>公司的关系数据库系统</a:t>
            </a:r>
            <a:r>
              <a:rPr kumimoji="1" lang="en-US" altLang="zh-CN" sz="2800" b="1" dirty="0">
                <a:latin typeface="楷体_GB2312" pitchFamily="49" charset="-122"/>
              </a:rPr>
              <a:t>System R</a:t>
            </a:r>
            <a:r>
              <a:rPr kumimoji="1" lang="zh-CN" altLang="zh-CN" sz="2800" b="1" dirty="0">
                <a:latin typeface="楷体_GB2312" pitchFamily="49" charset="-122"/>
              </a:rPr>
              <a:t>上实现。</a:t>
            </a:r>
            <a:endParaRPr kumimoji="1" lang="zh-CN" altLang="en-US" sz="2800" b="1" dirty="0">
              <a:latin typeface="楷体_GB2312" pitchFamily="49" charset="-122"/>
            </a:endParaRPr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456623" y="2853892"/>
            <a:ext cx="10488468" cy="1095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marL="457200" indent="-457200" eaLnBrk="1" hangingPunct="1">
              <a:lnSpc>
                <a:spcPct val="125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kumimoji="1" lang="en-US" altLang="zh-CN" sz="2800" b="1" dirty="0">
                <a:latin typeface="楷体_GB2312" pitchFamily="49" charset="-122"/>
              </a:rPr>
              <a:t> </a:t>
            </a:r>
            <a:r>
              <a:rPr kumimoji="1" lang="zh-CN" altLang="en-US" sz="2800" b="1" dirty="0">
                <a:latin typeface="楷体_GB2312" pitchFamily="49" charset="-122"/>
              </a:rPr>
              <a:t>特点：功能丰富、使用方便、灵活、语言简洁易学，</a:t>
            </a:r>
            <a:r>
              <a:rPr kumimoji="1" lang="zh-CN" altLang="zh-CN" sz="2800" b="1" dirty="0">
                <a:latin typeface="楷体_GB2312" pitchFamily="49" charset="-122"/>
              </a:rPr>
              <a:t>应用系统范围广，统一标准</a:t>
            </a:r>
            <a:r>
              <a:rPr kumimoji="1" lang="zh-CN" altLang="en-US" sz="2800" b="1" dirty="0">
                <a:latin typeface="楷体_GB2312" pitchFamily="49" charset="-122"/>
              </a:rPr>
              <a:t>。</a:t>
            </a:r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528061" y="4150879"/>
            <a:ext cx="10278484" cy="1634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marL="457200" indent="-457200" eaLnBrk="1" hangingPunct="1">
              <a:lnSpc>
                <a:spcPct val="125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kumimoji="1" lang="en-US" altLang="zh-CN" sz="2800" b="1" dirty="0">
                <a:latin typeface="楷体_GB2312" pitchFamily="49" charset="-122"/>
              </a:rPr>
              <a:t>1986</a:t>
            </a:r>
            <a:r>
              <a:rPr kumimoji="1" lang="zh-CN" altLang="en-US" sz="2800" b="1" dirty="0">
                <a:latin typeface="楷体_GB2312" pitchFamily="49" charset="-122"/>
              </a:rPr>
              <a:t>年，</a:t>
            </a:r>
            <a:r>
              <a:rPr kumimoji="1" lang="en-US" altLang="en-US" sz="2800" b="1" dirty="0">
                <a:latin typeface="楷体_GB2312" pitchFamily="49" charset="-122"/>
              </a:rPr>
              <a:t>ANSI</a:t>
            </a:r>
            <a:r>
              <a:rPr kumimoji="1" lang="zh-CN" altLang="en-US" sz="2800" b="1" dirty="0">
                <a:latin typeface="楷体_GB2312" pitchFamily="49" charset="-122"/>
              </a:rPr>
              <a:t>数据库委员会</a:t>
            </a:r>
            <a:r>
              <a:rPr kumimoji="1" lang="en-US" altLang="en-US" sz="2800" b="1" dirty="0" err="1">
                <a:latin typeface="楷体_GB2312" pitchFamily="49" charset="-122"/>
              </a:rPr>
              <a:t>X3H2</a:t>
            </a:r>
            <a:r>
              <a:rPr kumimoji="1" lang="zh-CN" altLang="en-US" sz="2800" b="1" dirty="0">
                <a:latin typeface="楷体_GB2312" pitchFamily="49" charset="-122"/>
              </a:rPr>
              <a:t>批准了</a:t>
            </a:r>
            <a:r>
              <a:rPr kumimoji="1" lang="en-US" altLang="en-US" sz="2800" b="1" dirty="0">
                <a:latin typeface="楷体_GB2312" pitchFamily="49" charset="-122"/>
              </a:rPr>
              <a:t>SQL</a:t>
            </a:r>
            <a:r>
              <a:rPr kumimoji="1" lang="zh-CN" altLang="en-US" sz="2800" b="1" dirty="0">
                <a:latin typeface="楷体_GB2312" pitchFamily="49" charset="-122"/>
              </a:rPr>
              <a:t>作为数据库语言的美国标准，</a:t>
            </a:r>
            <a:r>
              <a:rPr kumimoji="1" lang="en-US" altLang="zh-CN" sz="2800" b="1" dirty="0">
                <a:latin typeface="楷体_GB2312" pitchFamily="49" charset="-122"/>
              </a:rPr>
              <a:t>ISO</a:t>
            </a:r>
            <a:r>
              <a:rPr kumimoji="1" lang="zh-CN" altLang="zh-CN" sz="2800" b="1" dirty="0">
                <a:latin typeface="楷体_GB2312" pitchFamily="49" charset="-122"/>
              </a:rPr>
              <a:t>随后也通过这一标准，使得SQL成为数据库领域的主流语言</a:t>
            </a:r>
            <a:r>
              <a:rPr kumimoji="1" lang="zh-CN" altLang="en-US" sz="2800" b="1" dirty="0">
                <a:latin typeface="楷体_GB2312" pitchFamily="49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4487911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utoUpdateAnimBg="0"/>
      <p:bldP spid="16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0" y="-15479"/>
            <a:ext cx="12192000" cy="678867"/>
          </a:xfrm>
          <a:prstGeom prst="rect">
            <a:avLst/>
          </a:prstGeom>
          <a:solidFill>
            <a:srgbClr val="00589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1" lang="zh-CN" altLang="en-US" dirty="0">
              <a:solidFill>
                <a:srgbClr val="00589A"/>
              </a:solidFill>
            </a:endParaRPr>
          </a:p>
        </p:txBody>
      </p:sp>
      <p:sp>
        <p:nvSpPr>
          <p:cNvPr id="4" name="文本框 94"/>
          <p:cNvSpPr txBox="1">
            <a:spLocks noChangeArrowheads="1"/>
          </p:cNvSpPr>
          <p:nvPr/>
        </p:nvSpPr>
        <p:spPr bwMode="auto">
          <a:xfrm>
            <a:off x="245870" y="65515"/>
            <a:ext cx="5053997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3.3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数据查询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304799" y="1676400"/>
            <a:ext cx="11000509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25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b="1" dirty="0" smtClean="0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</a:rPr>
              <a:t>Select</a:t>
            </a:r>
            <a:r>
              <a:rPr lang="zh-CN" altLang="en-US" b="1" dirty="0" smtClean="0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</a:rPr>
              <a:t>语句的含义</a:t>
            </a:r>
          </a:p>
          <a:p>
            <a:pPr lvl="1" eaLnBrk="1" hangingPunct="1">
              <a:lnSpc>
                <a:spcPct val="125000"/>
              </a:lnSpc>
            </a:pPr>
            <a:r>
              <a:rPr lang="zh-CN" altLang="en-US" b="1" dirty="0" smtClean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对 </a:t>
            </a:r>
            <a:r>
              <a:rPr lang="en-US" altLang="zh-CN" b="1" dirty="0" smtClean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From </a:t>
            </a:r>
            <a:r>
              <a:rPr lang="zh-CN" altLang="en-US" b="1" dirty="0" smtClean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子句中的各关系，作笛卡儿积</a:t>
            </a:r>
            <a:r>
              <a:rPr lang="en-US" altLang="zh-CN" b="1" dirty="0" smtClean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(×);</a:t>
            </a:r>
          </a:p>
          <a:p>
            <a:pPr lvl="1" eaLnBrk="1" hangingPunct="1">
              <a:lnSpc>
                <a:spcPct val="125000"/>
              </a:lnSpc>
            </a:pPr>
            <a:r>
              <a:rPr lang="zh-CN" altLang="en-US" b="1" dirty="0" smtClean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对 </a:t>
            </a:r>
            <a:r>
              <a:rPr lang="en-US" altLang="zh-CN" b="1" dirty="0" smtClean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Where </a:t>
            </a:r>
            <a:r>
              <a:rPr lang="zh-CN" altLang="en-US" b="1" dirty="0" smtClean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子句中的逻辑表达式进行选择（</a:t>
            </a:r>
            <a:r>
              <a:rPr lang="en-US" altLang="zh-CN" b="1" dirty="0" smtClean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σ</a:t>
            </a:r>
            <a:r>
              <a:rPr lang="zh-CN" altLang="en-US" b="1" dirty="0" smtClean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）运算，找出符合条件的元组</a:t>
            </a:r>
            <a:r>
              <a:rPr lang="en-US" altLang="zh-CN" b="1" dirty="0" smtClean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;</a:t>
            </a:r>
          </a:p>
          <a:p>
            <a:pPr lvl="1" eaLnBrk="1" hangingPunct="1">
              <a:lnSpc>
                <a:spcPct val="125000"/>
              </a:lnSpc>
            </a:pPr>
            <a:r>
              <a:rPr lang="en-US" altLang="zh-CN" b="1" dirty="0" smtClean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Select </a:t>
            </a:r>
            <a:r>
              <a:rPr lang="zh-CN" altLang="en-US" b="1" dirty="0" smtClean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子句中的属性列表，对上述结果作投影（</a:t>
            </a:r>
            <a:r>
              <a:rPr lang="en-US" altLang="zh-CN" b="1" dirty="0" smtClean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π</a:t>
            </a:r>
            <a:r>
              <a:rPr lang="zh-CN" altLang="en-US" b="1" dirty="0" smtClean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）操作</a:t>
            </a:r>
            <a:r>
              <a:rPr lang="en-US" altLang="zh-CN" b="1" dirty="0" smtClean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.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520698" y="4234872"/>
            <a:ext cx="10568709" cy="2000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marL="457200" indent="-457200" eaLnBrk="1" hangingPunct="1">
              <a:lnSpc>
                <a:spcPct val="125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kumimoji="1" lang="en-US" altLang="zh-CN" sz="3200" b="1" dirty="0">
                <a:solidFill>
                  <a:srgbClr val="000066"/>
                </a:solidFill>
                <a:latin typeface="楷体_GB2312" pitchFamily="49" charset="-122"/>
              </a:rPr>
              <a:t> </a:t>
            </a:r>
            <a:r>
              <a:rPr kumimoji="1" lang="zh-CN" altLang="en-US" sz="3200" b="1" dirty="0">
                <a:solidFill>
                  <a:srgbClr val="CC3300"/>
                </a:solidFill>
                <a:latin typeface="楷体_GB2312" pitchFamily="49" charset="-122"/>
              </a:rPr>
              <a:t>结果集</a:t>
            </a:r>
          </a:p>
          <a:p>
            <a:pPr lvl="1" eaLnBrk="1" hangingPunct="1">
              <a:lnSpc>
                <a:spcPct val="125000"/>
              </a:lnSpc>
              <a:spcBef>
                <a:spcPct val="50000"/>
              </a:spcBef>
              <a:buClr>
                <a:schemeClr val="hlink"/>
              </a:buClr>
              <a:buFontTx/>
              <a:buChar char="–"/>
            </a:pPr>
            <a:r>
              <a:rPr kumimoji="1" lang="zh-CN" altLang="en-US" sz="2800" b="1" dirty="0">
                <a:solidFill>
                  <a:srgbClr val="000066"/>
                </a:solidFill>
                <a:latin typeface="楷体_GB2312" pitchFamily="49" charset="-122"/>
              </a:rPr>
              <a:t> 查询操作的对象是关系，结果还是一个关系，是一个结果集，而且是一个动态数据集。</a:t>
            </a: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304800" y="1143000"/>
            <a:ext cx="861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kumimoji="1" lang="zh-CN" altLang="en-US" sz="2400" b="1">
                <a:solidFill>
                  <a:srgbClr val="000066"/>
                </a:solidFill>
                <a:latin typeface="楷体_GB2312" pitchFamily="49" charset="-122"/>
              </a:rPr>
              <a:t>等价于：</a:t>
            </a:r>
            <a:r>
              <a:rPr kumimoji="1" lang="zh-CN" altLang="en-US" sz="2800" b="1" i="1">
                <a:solidFill>
                  <a:srgbClr val="CC3300"/>
                </a:solidFill>
                <a:latin typeface="楷体_GB2312" pitchFamily="49" charset="-122"/>
              </a:rPr>
              <a:t>∏</a:t>
            </a:r>
            <a:r>
              <a:rPr kumimoji="1" lang="en-US" altLang="zh-CN" sz="2800" b="1" i="1">
                <a:solidFill>
                  <a:srgbClr val="CC3300"/>
                </a:solidFill>
                <a:latin typeface="楷体_GB2312" pitchFamily="49" charset="-122"/>
              </a:rPr>
              <a:t>a</a:t>
            </a:r>
            <a:r>
              <a:rPr kumimoji="1" lang="en-US" altLang="zh-CN" sz="2800" b="1" i="1" baseline="-16000">
                <a:solidFill>
                  <a:srgbClr val="CC3300"/>
                </a:solidFill>
                <a:latin typeface="楷体_GB2312" pitchFamily="49" charset="-122"/>
              </a:rPr>
              <a:t>1</a:t>
            </a:r>
            <a:r>
              <a:rPr kumimoji="1" lang="en-US" altLang="zh-CN" sz="2800" b="1" i="1">
                <a:solidFill>
                  <a:srgbClr val="CC3300"/>
                </a:solidFill>
                <a:latin typeface="楷体_GB2312" pitchFamily="49" charset="-122"/>
              </a:rPr>
              <a:t> , a</a:t>
            </a:r>
            <a:r>
              <a:rPr kumimoji="1" lang="en-US" altLang="zh-CN" sz="2800" b="1" i="1" baseline="-16000">
                <a:solidFill>
                  <a:srgbClr val="CC3300"/>
                </a:solidFill>
                <a:latin typeface="楷体_GB2312" pitchFamily="49" charset="-122"/>
              </a:rPr>
              <a:t>2</a:t>
            </a:r>
            <a:r>
              <a:rPr kumimoji="1" lang="en-US" altLang="zh-CN" sz="2800" b="1" i="1">
                <a:solidFill>
                  <a:srgbClr val="CC3300"/>
                </a:solidFill>
                <a:latin typeface="楷体_GB2312" pitchFamily="49" charset="-122"/>
              </a:rPr>
              <a:t> , </a:t>
            </a:r>
            <a:r>
              <a:rPr kumimoji="1" lang="en-US" altLang="zh-CN" sz="2800" b="1" i="1">
                <a:solidFill>
                  <a:srgbClr val="CC3300"/>
                </a:solidFill>
                <a:latin typeface="Times New Roman" panose="02020603050405020304" pitchFamily="18" charset="0"/>
              </a:rPr>
              <a:t>…</a:t>
            </a:r>
            <a:r>
              <a:rPr kumimoji="1" lang="en-US" altLang="zh-CN" sz="2800" b="1" i="1">
                <a:solidFill>
                  <a:srgbClr val="CC3300"/>
                </a:solidFill>
                <a:latin typeface="楷体_GB2312" pitchFamily="49" charset="-122"/>
              </a:rPr>
              <a:t> , a</a:t>
            </a:r>
            <a:r>
              <a:rPr kumimoji="1" lang="en-US" altLang="zh-CN" sz="2800" b="1" i="1" baseline="-16000">
                <a:solidFill>
                  <a:srgbClr val="CC3300"/>
                </a:solidFill>
                <a:latin typeface="楷体_GB2312" pitchFamily="49" charset="-122"/>
              </a:rPr>
              <a:t>n</a:t>
            </a:r>
            <a:r>
              <a:rPr kumimoji="1" lang="en-US" altLang="zh-CN" sz="2800" b="1" i="1">
                <a:solidFill>
                  <a:srgbClr val="CC3300"/>
                </a:solidFill>
                <a:latin typeface="楷体_GB2312" pitchFamily="49" charset="-122"/>
              </a:rPr>
              <a:t>(</a:t>
            </a:r>
            <a:r>
              <a:rPr kumimoji="1" lang="en-US" altLang="zh-CN" sz="2800" b="1" i="1">
                <a:solidFill>
                  <a:srgbClr val="CC3300"/>
                </a:solidFill>
                <a:latin typeface="楷体_GB2312" pitchFamily="49" charset="-122"/>
                <a:sym typeface="Symbol" panose="05050102010706020507" pitchFamily="18" charset="2"/>
              </a:rPr>
              <a:t></a:t>
            </a:r>
            <a:r>
              <a:rPr kumimoji="1" lang="en-US" altLang="zh-CN" sz="2800" b="1" i="1" baseline="-16000">
                <a:solidFill>
                  <a:srgbClr val="CC3300"/>
                </a:solidFill>
                <a:latin typeface="楷体_GB2312" pitchFamily="49" charset="-122"/>
              </a:rPr>
              <a:t>p</a:t>
            </a:r>
            <a:r>
              <a:rPr kumimoji="1" lang="en-US" altLang="zh-CN" sz="2800" b="1" i="1">
                <a:solidFill>
                  <a:srgbClr val="CC3300"/>
                </a:solidFill>
                <a:latin typeface="楷体_GB2312" pitchFamily="49" charset="-122"/>
              </a:rPr>
              <a:t>(R</a:t>
            </a:r>
            <a:r>
              <a:rPr kumimoji="1" lang="en-US" altLang="zh-CN" sz="2800" b="1" i="1" baseline="-16000">
                <a:solidFill>
                  <a:srgbClr val="CC3300"/>
                </a:solidFill>
                <a:latin typeface="楷体_GB2312" pitchFamily="49" charset="-122"/>
              </a:rPr>
              <a:t>1 </a:t>
            </a:r>
            <a:r>
              <a:rPr kumimoji="1" lang="en-US" altLang="zh-CN" sz="2800" b="1" i="1">
                <a:solidFill>
                  <a:srgbClr val="CC3300"/>
                </a:solidFill>
                <a:latin typeface="楷体_GB2312" pitchFamily="49" charset="-122"/>
                <a:sym typeface="Symbol" panose="05050102010706020507" pitchFamily="18" charset="2"/>
              </a:rPr>
              <a:t> </a:t>
            </a:r>
            <a:r>
              <a:rPr kumimoji="1" lang="en-US" altLang="zh-CN" sz="2800" b="1" i="1">
                <a:solidFill>
                  <a:srgbClr val="CC3300"/>
                </a:solidFill>
                <a:latin typeface="楷体_GB2312" pitchFamily="49" charset="-122"/>
              </a:rPr>
              <a:t>R</a:t>
            </a:r>
            <a:r>
              <a:rPr kumimoji="1" lang="en-US" altLang="zh-CN" sz="2800" b="1" i="1" baseline="-16000">
                <a:solidFill>
                  <a:srgbClr val="CC3300"/>
                </a:solidFill>
                <a:latin typeface="楷体_GB2312" pitchFamily="49" charset="-122"/>
              </a:rPr>
              <a:t>2 </a:t>
            </a:r>
            <a:r>
              <a:rPr kumimoji="1" lang="en-US" altLang="zh-CN" sz="2800" b="1" i="1">
                <a:solidFill>
                  <a:srgbClr val="CC3300"/>
                </a:solidFill>
                <a:latin typeface="楷体_GB2312" pitchFamily="49" charset="-122"/>
                <a:sym typeface="Symbol" panose="05050102010706020507" pitchFamily="18" charset="2"/>
              </a:rPr>
              <a:t> </a:t>
            </a:r>
            <a:r>
              <a:rPr kumimoji="1" lang="en-US" altLang="zh-CN" sz="2800" b="1" i="1">
                <a:solidFill>
                  <a:srgbClr val="CC3300"/>
                </a:solidFill>
                <a:latin typeface="Times New Roman" panose="02020603050405020304" pitchFamily="18" charset="0"/>
              </a:rPr>
              <a:t>…</a:t>
            </a:r>
            <a:r>
              <a:rPr kumimoji="1" lang="en-US" altLang="zh-CN" sz="2800" b="1" i="1">
                <a:solidFill>
                  <a:srgbClr val="CC3300"/>
                </a:solidFill>
                <a:latin typeface="楷体_GB2312" pitchFamily="49" charset="-122"/>
                <a:sym typeface="Symbol" panose="05050102010706020507" pitchFamily="18" charset="2"/>
              </a:rPr>
              <a:t>  </a:t>
            </a:r>
            <a:r>
              <a:rPr kumimoji="1" lang="en-US" altLang="zh-CN" sz="2800" b="1" i="1">
                <a:solidFill>
                  <a:srgbClr val="CC3300"/>
                </a:solidFill>
                <a:latin typeface="楷体_GB2312" pitchFamily="49" charset="-122"/>
              </a:rPr>
              <a:t>R</a:t>
            </a:r>
            <a:r>
              <a:rPr kumimoji="1" lang="en-US" altLang="zh-CN" sz="2800" b="1" i="1" baseline="-16000">
                <a:solidFill>
                  <a:srgbClr val="CC3300"/>
                </a:solidFill>
                <a:latin typeface="楷体_GB2312" pitchFamily="49" charset="-122"/>
              </a:rPr>
              <a:t>m</a:t>
            </a:r>
            <a:r>
              <a:rPr kumimoji="1" lang="en-US" altLang="zh-CN" sz="2800" b="1" i="1">
                <a:solidFill>
                  <a:srgbClr val="CC3300"/>
                </a:solidFill>
                <a:latin typeface="楷体_GB2312" pitchFamily="49" charset="-122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200110910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utoUpdateAnimBg="0"/>
      <p:bldP spid="9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0" y="-15479"/>
            <a:ext cx="12192000" cy="678867"/>
          </a:xfrm>
          <a:prstGeom prst="rect">
            <a:avLst/>
          </a:prstGeom>
          <a:solidFill>
            <a:srgbClr val="00589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1" lang="zh-CN" altLang="en-US" dirty="0">
              <a:solidFill>
                <a:srgbClr val="00589A"/>
              </a:solidFill>
            </a:endParaRPr>
          </a:p>
        </p:txBody>
      </p:sp>
      <p:sp>
        <p:nvSpPr>
          <p:cNvPr id="4" name="文本框 94"/>
          <p:cNvSpPr txBox="1">
            <a:spLocks noChangeArrowheads="1"/>
          </p:cNvSpPr>
          <p:nvPr/>
        </p:nvSpPr>
        <p:spPr bwMode="auto">
          <a:xfrm>
            <a:off x="245870" y="65515"/>
            <a:ext cx="5053997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3.3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数据查询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468312" y="908050"/>
            <a:ext cx="9479251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以电力抢修工程数据库 为例说明</a:t>
            </a:r>
            <a:r>
              <a:rPr lang="en-US" altLang="zh-CN" sz="2800" b="1" dirty="0" smtClean="0">
                <a:latin typeface="楷体_GB2312" pitchFamily="49" charset="-122"/>
                <a:ea typeface="楷体_GB2312" pitchFamily="49" charset="-122"/>
              </a:rPr>
              <a:t>SELECT</a:t>
            </a:r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语句的各种用法</a:t>
            </a:r>
            <a:r>
              <a:rPr lang="en-US" altLang="zh-CN" sz="2800" b="1" dirty="0" smtClean="0">
                <a:latin typeface="楷体_GB2312" pitchFamily="49" charset="-122"/>
                <a:ea typeface="楷体_GB2312" pitchFamily="49" charset="-122"/>
              </a:rPr>
              <a:t>.</a:t>
            </a:r>
            <a:r>
              <a:rPr lang="en-US" altLang="zh-CN" b="1" dirty="0" smtClean="0"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862" y="1909474"/>
            <a:ext cx="8820150" cy="372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3867438" y="5746750"/>
            <a:ext cx="31686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>
                <a:ea typeface="宋体" panose="02010600030101010101" pitchFamily="2" charset="-122"/>
              </a:rPr>
              <a:t>(a) stock</a:t>
            </a:r>
            <a:r>
              <a:rPr lang="zh-CN" altLang="en-US" sz="2400">
                <a:ea typeface="宋体" panose="02010600030101010101" pitchFamily="2" charset="-122"/>
              </a:rPr>
              <a:t>表</a:t>
            </a:r>
          </a:p>
        </p:txBody>
      </p:sp>
    </p:spTree>
    <p:extLst>
      <p:ext uri="{BB962C8B-B14F-4D97-AF65-F5344CB8AC3E}">
        <p14:creationId xmlns:p14="http://schemas.microsoft.com/office/powerpoint/2010/main" val="20201478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0" y="-15479"/>
            <a:ext cx="12192000" cy="678867"/>
          </a:xfrm>
          <a:prstGeom prst="rect">
            <a:avLst/>
          </a:prstGeom>
          <a:solidFill>
            <a:srgbClr val="00589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1" lang="zh-CN" altLang="en-US" dirty="0">
              <a:solidFill>
                <a:srgbClr val="00589A"/>
              </a:solidFill>
            </a:endParaRPr>
          </a:p>
        </p:txBody>
      </p:sp>
      <p:sp>
        <p:nvSpPr>
          <p:cNvPr id="4" name="文本框 94"/>
          <p:cNvSpPr txBox="1">
            <a:spLocks noChangeArrowheads="1"/>
          </p:cNvSpPr>
          <p:nvPr/>
        </p:nvSpPr>
        <p:spPr bwMode="auto">
          <a:xfrm>
            <a:off x="245870" y="65515"/>
            <a:ext cx="5053997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3.3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数据查询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346" y="1043421"/>
            <a:ext cx="9144000" cy="3209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4010459" y="4931209"/>
            <a:ext cx="27368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>
                <a:ea typeface="宋体" panose="02010600030101010101" pitchFamily="2" charset="-122"/>
              </a:rPr>
              <a:t>(b) salvaging</a:t>
            </a:r>
            <a:r>
              <a:rPr lang="zh-CN" altLang="en-US" sz="2400">
                <a:ea typeface="宋体" panose="02010600030101010101" pitchFamily="2" charset="-122"/>
              </a:rPr>
              <a:t>表</a:t>
            </a:r>
          </a:p>
        </p:txBody>
      </p:sp>
    </p:spTree>
    <p:extLst>
      <p:ext uri="{BB962C8B-B14F-4D97-AF65-F5344CB8AC3E}">
        <p14:creationId xmlns:p14="http://schemas.microsoft.com/office/powerpoint/2010/main" val="33105709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0" y="-15479"/>
            <a:ext cx="12192000" cy="678867"/>
          </a:xfrm>
          <a:prstGeom prst="rect">
            <a:avLst/>
          </a:prstGeom>
          <a:solidFill>
            <a:srgbClr val="00589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1" lang="zh-CN" altLang="en-US" dirty="0">
              <a:solidFill>
                <a:srgbClr val="00589A"/>
              </a:solidFill>
            </a:endParaRPr>
          </a:p>
        </p:txBody>
      </p:sp>
      <p:sp>
        <p:nvSpPr>
          <p:cNvPr id="4" name="文本框 94"/>
          <p:cNvSpPr txBox="1">
            <a:spLocks noChangeArrowheads="1"/>
          </p:cNvSpPr>
          <p:nvPr/>
        </p:nvSpPr>
        <p:spPr bwMode="auto">
          <a:xfrm>
            <a:off x="245870" y="65515"/>
            <a:ext cx="5053997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3.3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数据查询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973" y="744382"/>
            <a:ext cx="8713788" cy="5418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4105995" y="6243514"/>
            <a:ext cx="3527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dirty="0">
                <a:ea typeface="宋体" panose="02010600030101010101" pitchFamily="2" charset="-122"/>
              </a:rPr>
              <a:t>(c) </a:t>
            </a:r>
            <a:r>
              <a:rPr lang="en-US" altLang="zh-CN" sz="2400" dirty="0" err="1">
                <a:ea typeface="宋体" panose="02010600030101010101" pitchFamily="2" charset="-122"/>
              </a:rPr>
              <a:t>out_stock</a:t>
            </a:r>
            <a:r>
              <a:rPr lang="zh-CN" altLang="en-US" sz="2400" dirty="0">
                <a:ea typeface="宋体" panose="02010600030101010101" pitchFamily="2" charset="-122"/>
              </a:rPr>
              <a:t>表</a:t>
            </a:r>
          </a:p>
        </p:txBody>
      </p:sp>
    </p:spTree>
    <p:extLst>
      <p:ext uri="{BB962C8B-B14F-4D97-AF65-F5344CB8AC3E}">
        <p14:creationId xmlns:p14="http://schemas.microsoft.com/office/powerpoint/2010/main" val="2347602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0" y="-15479"/>
            <a:ext cx="12192000" cy="678867"/>
          </a:xfrm>
          <a:prstGeom prst="rect">
            <a:avLst/>
          </a:prstGeom>
          <a:solidFill>
            <a:srgbClr val="00589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1" lang="zh-CN" altLang="en-US" dirty="0">
              <a:solidFill>
                <a:srgbClr val="00589A"/>
              </a:solidFill>
            </a:endParaRPr>
          </a:p>
        </p:txBody>
      </p:sp>
      <p:sp>
        <p:nvSpPr>
          <p:cNvPr id="4" name="文本框 94"/>
          <p:cNvSpPr txBox="1">
            <a:spLocks noChangeArrowheads="1"/>
          </p:cNvSpPr>
          <p:nvPr/>
        </p:nvSpPr>
        <p:spPr bwMode="auto">
          <a:xfrm>
            <a:off x="245870" y="65515"/>
            <a:ext cx="5053997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3.3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数据查询</a:t>
            </a:r>
          </a:p>
        </p:txBody>
      </p:sp>
      <p:sp>
        <p:nvSpPr>
          <p:cNvPr id="5" name="文本框 94"/>
          <p:cNvSpPr txBox="1">
            <a:spLocks noChangeArrowheads="1"/>
          </p:cNvSpPr>
          <p:nvPr/>
        </p:nvSpPr>
        <p:spPr bwMode="auto">
          <a:xfrm>
            <a:off x="4737459" y="75566"/>
            <a:ext cx="7908779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3.3.1 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表查询</a:t>
            </a:r>
          </a:p>
        </p:txBody>
      </p:sp>
      <p:cxnSp>
        <p:nvCxnSpPr>
          <p:cNvPr id="6" name="直接连接符 5"/>
          <p:cNvCxnSpPr/>
          <p:nvPr/>
        </p:nvCxnSpPr>
        <p:spPr>
          <a:xfrm rot="5400000">
            <a:off x="4077830" y="362976"/>
            <a:ext cx="351464" cy="260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45870" y="2391559"/>
            <a:ext cx="10181985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600" indent="-609600" eaLnBrk="1" hangingPunct="1">
              <a:buFontTx/>
              <a:buNone/>
            </a:pPr>
            <a:r>
              <a:rPr lang="en-US" altLang="zh-CN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【</a:t>
            </a:r>
            <a:r>
              <a:rPr lang="zh-CN" altLang="en-US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3.8】</a:t>
            </a:r>
            <a:r>
              <a:rPr lang="zh-CN" altLang="en-US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查询所有配电物资的物资编号、物资名称、规格。</a:t>
            </a:r>
          </a:p>
          <a:p>
            <a:pPr marL="609600" indent="-609600" eaLnBrk="1" hangingPunct="1">
              <a:buFontTx/>
              <a:buNone/>
            </a:pPr>
            <a:r>
              <a:rPr lang="zh-CN" altLang="en-US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en-US" altLang="zh-CN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SELECT  </a:t>
            </a:r>
            <a:r>
              <a:rPr lang="en-US" altLang="zh-CN" b="1" dirty="0" err="1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mat_num</a:t>
            </a:r>
            <a:r>
              <a:rPr lang="en-US" altLang="zh-CN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, </a:t>
            </a:r>
            <a:r>
              <a:rPr lang="en-US" altLang="zh-CN" b="1" dirty="0" err="1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mat_name</a:t>
            </a:r>
            <a:r>
              <a:rPr lang="en-US" altLang="zh-CN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, </a:t>
            </a:r>
            <a:r>
              <a:rPr lang="en-US" altLang="zh-CN" b="1" dirty="0" err="1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speci</a:t>
            </a:r>
            <a:endParaRPr lang="en-US" altLang="zh-CN" b="1" dirty="0" smtClean="0">
              <a:solidFill>
                <a:srgbClr val="FF33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609600" indent="-609600" eaLnBrk="1" hangingPunct="1">
              <a:buFontTx/>
              <a:buNone/>
            </a:pPr>
            <a:r>
              <a:rPr lang="en-US" altLang="zh-CN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    FROM  stock;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323850" y="786419"/>
            <a:ext cx="882015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609600" indent="-609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marL="514350" indent="-514350" eaLnBrk="1" hangingPunct="1">
              <a:spcBef>
                <a:spcPct val="20000"/>
              </a:spcBef>
              <a:buClr>
                <a:srgbClr val="FF0000"/>
              </a:buClr>
              <a:buFont typeface="+mj-lt"/>
              <a:buAutoNum type="arabicPeriod"/>
            </a:pPr>
            <a:r>
              <a:rPr lang="zh-CN" altLang="en-US" sz="2800" b="1" dirty="0">
                <a:solidFill>
                  <a:srgbClr val="669900"/>
                </a:solidFill>
                <a:ea typeface="宋体" panose="02010600030101010101" pitchFamily="2" charset="-122"/>
              </a:rPr>
              <a:t>选择表中若干列</a:t>
            </a:r>
          </a:p>
          <a:p>
            <a:pPr eaLnBrk="1" hangingPunct="1">
              <a:spcBef>
                <a:spcPct val="20000"/>
              </a:spcBef>
              <a:buClr>
                <a:srgbClr val="FFFF66"/>
              </a:buClr>
            </a:pPr>
            <a:r>
              <a:rPr lang="zh-CN" altLang="en-US" sz="2800" b="1" dirty="0"/>
              <a:t>选择表中的全部列或部分列，即关系代数的投影运算。</a:t>
            </a:r>
            <a:endParaRPr lang="zh-CN" altLang="en-US" sz="2800" b="1" dirty="0">
              <a:solidFill>
                <a:srgbClr val="669900"/>
              </a:solidFill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381000" y="1858159"/>
            <a:ext cx="8382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FFFF66"/>
              </a:buClr>
            </a:pPr>
            <a:r>
              <a:rPr kumimoji="1" lang="en-US" altLang="zh-CN" sz="2800" b="1" dirty="0">
                <a:solidFill>
                  <a:srgbClr val="6699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1) </a:t>
            </a:r>
            <a:r>
              <a:rPr kumimoji="1" lang="zh-CN" altLang="en-US" sz="2800" b="1" dirty="0">
                <a:solidFill>
                  <a:srgbClr val="6699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查询指定的列</a:t>
            </a: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245870" y="4021427"/>
            <a:ext cx="11811866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</a:rPr>
              <a:t>【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</a:rPr>
              <a:t>例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</a:rPr>
              <a:t>3.9】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</a:rPr>
              <a:t>查询所有配电物资的物资名称、物资编号、规格和所在仓库名称。</a:t>
            </a:r>
          </a:p>
          <a:p>
            <a:pPr eaLnBrk="1" hangingPunct="1"/>
            <a:r>
              <a:rPr lang="zh-CN" altLang="en-US" sz="2800" b="1" dirty="0">
                <a:solidFill>
                  <a:srgbClr val="FF3300"/>
                </a:solidFill>
                <a:latin typeface="楷体_GB2312" pitchFamily="49" charset="-122"/>
              </a:rPr>
              <a:t>   </a:t>
            </a:r>
            <a:r>
              <a:rPr lang="en-US" altLang="zh-CN" sz="2800" b="1" dirty="0">
                <a:solidFill>
                  <a:srgbClr val="FF3300"/>
                </a:solidFill>
                <a:latin typeface="楷体_GB2312" pitchFamily="49" charset="-122"/>
              </a:rPr>
              <a:t>SELECT </a:t>
            </a:r>
            <a:r>
              <a:rPr lang="en-US" altLang="zh-CN" sz="2800" b="1" dirty="0" err="1">
                <a:solidFill>
                  <a:srgbClr val="FF3300"/>
                </a:solidFill>
                <a:latin typeface="楷体_GB2312" pitchFamily="49" charset="-122"/>
              </a:rPr>
              <a:t>mat_name</a:t>
            </a:r>
            <a:r>
              <a:rPr lang="en-US" altLang="zh-CN" sz="2800" b="1" dirty="0">
                <a:solidFill>
                  <a:srgbClr val="FF3300"/>
                </a:solidFill>
                <a:latin typeface="楷体_GB2312" pitchFamily="49" charset="-122"/>
              </a:rPr>
              <a:t>, </a:t>
            </a:r>
            <a:r>
              <a:rPr lang="en-US" altLang="zh-CN" sz="2800" b="1" dirty="0" err="1">
                <a:solidFill>
                  <a:srgbClr val="FF3300"/>
                </a:solidFill>
                <a:latin typeface="楷体_GB2312" pitchFamily="49" charset="-122"/>
              </a:rPr>
              <a:t>mat_num</a:t>
            </a:r>
            <a:r>
              <a:rPr lang="en-US" altLang="zh-CN" sz="2800" b="1" dirty="0">
                <a:solidFill>
                  <a:srgbClr val="FF3300"/>
                </a:solidFill>
                <a:latin typeface="楷体_GB2312" pitchFamily="49" charset="-122"/>
              </a:rPr>
              <a:t>, </a:t>
            </a:r>
            <a:r>
              <a:rPr lang="en-US" altLang="zh-CN" sz="2800" b="1" dirty="0" err="1">
                <a:solidFill>
                  <a:srgbClr val="FF3300"/>
                </a:solidFill>
                <a:latin typeface="楷体_GB2312" pitchFamily="49" charset="-122"/>
              </a:rPr>
              <a:t>speci</a:t>
            </a:r>
            <a:r>
              <a:rPr lang="en-US" altLang="zh-CN" sz="2800" b="1" dirty="0">
                <a:solidFill>
                  <a:srgbClr val="FF3300"/>
                </a:solidFill>
                <a:latin typeface="楷体_GB2312" pitchFamily="49" charset="-122"/>
              </a:rPr>
              <a:t>, warehouse</a:t>
            </a:r>
          </a:p>
          <a:p>
            <a:pPr eaLnBrk="1" hangingPunct="1"/>
            <a:r>
              <a:rPr lang="en-US" altLang="zh-CN" sz="2800" b="1" dirty="0">
                <a:solidFill>
                  <a:srgbClr val="FF3300"/>
                </a:solidFill>
                <a:latin typeface="楷体_GB2312" pitchFamily="49" charset="-122"/>
              </a:rPr>
              <a:t>   FROM stock;</a:t>
            </a: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323850" y="5779861"/>
            <a:ext cx="1152640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b="1">
                <a:latin typeface="楷体_GB2312" pitchFamily="49" charset="-122"/>
              </a:rPr>
              <a:t>注：</a:t>
            </a:r>
            <a:r>
              <a:rPr lang="en-US" altLang="zh-CN" b="1">
                <a:latin typeface="楷体_GB2312" pitchFamily="49" charset="-122"/>
              </a:rPr>
              <a:t>&lt;</a:t>
            </a:r>
            <a:r>
              <a:rPr lang="zh-CN" altLang="en-US" b="1">
                <a:latin typeface="楷体_GB2312" pitchFamily="49" charset="-122"/>
              </a:rPr>
              <a:t>目标列表达式</a:t>
            </a:r>
            <a:r>
              <a:rPr lang="en-US" altLang="zh-CN" b="1">
                <a:latin typeface="楷体_GB2312" pitchFamily="49" charset="-122"/>
              </a:rPr>
              <a:t>&gt;</a:t>
            </a:r>
            <a:r>
              <a:rPr lang="zh-CN" altLang="en-US" b="1">
                <a:latin typeface="楷体_GB2312" pitchFamily="49" charset="-122"/>
              </a:rPr>
              <a:t>中各个列的先后顺序可以与表中的顺序不一致，用户可以根据应用的需要改变列的显示顺序。</a:t>
            </a:r>
          </a:p>
        </p:txBody>
      </p:sp>
    </p:spTree>
    <p:extLst>
      <p:ext uri="{BB962C8B-B14F-4D97-AF65-F5344CB8AC3E}">
        <p14:creationId xmlns:p14="http://schemas.microsoft.com/office/powerpoint/2010/main" val="92947468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0" y="-15479"/>
            <a:ext cx="12192000" cy="678867"/>
          </a:xfrm>
          <a:prstGeom prst="rect">
            <a:avLst/>
          </a:prstGeom>
          <a:solidFill>
            <a:srgbClr val="00589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1" lang="zh-CN" altLang="en-US" dirty="0">
              <a:solidFill>
                <a:srgbClr val="00589A"/>
              </a:solidFill>
            </a:endParaRPr>
          </a:p>
        </p:txBody>
      </p:sp>
      <p:sp>
        <p:nvSpPr>
          <p:cNvPr id="4" name="文本框 94"/>
          <p:cNvSpPr txBox="1">
            <a:spLocks noChangeArrowheads="1"/>
          </p:cNvSpPr>
          <p:nvPr/>
        </p:nvSpPr>
        <p:spPr bwMode="auto">
          <a:xfrm>
            <a:off x="245870" y="65515"/>
            <a:ext cx="5053997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3.3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数据查询</a:t>
            </a:r>
          </a:p>
        </p:txBody>
      </p:sp>
      <p:sp>
        <p:nvSpPr>
          <p:cNvPr id="5" name="文本框 94"/>
          <p:cNvSpPr txBox="1">
            <a:spLocks noChangeArrowheads="1"/>
          </p:cNvSpPr>
          <p:nvPr/>
        </p:nvSpPr>
        <p:spPr bwMode="auto">
          <a:xfrm>
            <a:off x="4737459" y="75566"/>
            <a:ext cx="7908779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3.3.1 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表查询</a:t>
            </a:r>
          </a:p>
        </p:txBody>
      </p:sp>
      <p:cxnSp>
        <p:nvCxnSpPr>
          <p:cNvPr id="6" name="直接连接符 5"/>
          <p:cNvCxnSpPr/>
          <p:nvPr/>
        </p:nvCxnSpPr>
        <p:spPr>
          <a:xfrm rot="5400000">
            <a:off x="4077830" y="362976"/>
            <a:ext cx="351464" cy="260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971550" y="1591830"/>
            <a:ext cx="8820150" cy="4651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【</a:t>
            </a:r>
            <a:r>
              <a:rPr lang="zh-CN" altLang="en-US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3.10】</a:t>
            </a:r>
            <a:r>
              <a:rPr lang="zh-CN" altLang="en-US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查询所有配电物资的记录。</a:t>
            </a:r>
          </a:p>
          <a:p>
            <a:pPr eaLnBrk="1" hangingPunct="1">
              <a:buFontTx/>
              <a:buNone/>
            </a:pPr>
            <a:r>
              <a:rPr lang="zh-CN" altLang="en-US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en-US" altLang="zh-CN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SELECT * </a:t>
            </a:r>
          </a:p>
          <a:p>
            <a:pPr eaLnBrk="1" hangingPunct="1">
              <a:buFontTx/>
              <a:buNone/>
            </a:pPr>
            <a:r>
              <a:rPr lang="en-US" altLang="zh-CN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   FROM stock</a:t>
            </a:r>
          </a:p>
          <a:p>
            <a:pPr eaLnBrk="1" hangingPunct="1">
              <a:buFontTx/>
              <a:buNone/>
            </a:pPr>
            <a:r>
              <a:rPr lang="zh-CN" altLang="en-US" b="1" dirty="0" smtClean="0">
                <a:latin typeface="楷体_GB2312" pitchFamily="49" charset="-122"/>
                <a:ea typeface="楷体_GB2312" pitchFamily="49" charset="-122"/>
              </a:rPr>
              <a:t>等价于：</a:t>
            </a:r>
          </a:p>
          <a:p>
            <a:pPr eaLnBrk="1" hangingPunct="1">
              <a:buFontTx/>
              <a:buNone/>
            </a:pPr>
            <a:r>
              <a:rPr lang="en-US" altLang="zh-CN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SELECT </a:t>
            </a:r>
            <a:r>
              <a:rPr lang="en-US" altLang="zh-CN" b="1" dirty="0" err="1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mat_num</a:t>
            </a:r>
            <a:r>
              <a:rPr lang="en-US" altLang="zh-CN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, </a:t>
            </a:r>
            <a:r>
              <a:rPr lang="en-US" altLang="zh-CN" b="1" dirty="0" err="1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mat_name</a:t>
            </a:r>
            <a:r>
              <a:rPr lang="en-US" altLang="zh-CN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, </a:t>
            </a:r>
            <a:r>
              <a:rPr lang="en-US" altLang="zh-CN" b="1" dirty="0" err="1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speci</a:t>
            </a:r>
            <a:r>
              <a:rPr lang="en-US" altLang="zh-CN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, warehouse, amount, unit, total</a:t>
            </a:r>
          </a:p>
          <a:p>
            <a:pPr eaLnBrk="1" hangingPunct="1">
              <a:buFontTx/>
              <a:buNone/>
            </a:pPr>
            <a:r>
              <a:rPr lang="en-US" altLang="zh-CN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FROM stock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971550" y="788411"/>
            <a:ext cx="5257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FFFF66"/>
              </a:buClr>
            </a:pPr>
            <a:r>
              <a:rPr kumimoji="1" lang="en-US" altLang="zh-CN" sz="2800" b="1" dirty="0">
                <a:solidFill>
                  <a:srgbClr val="6699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2) </a:t>
            </a:r>
            <a:r>
              <a:rPr kumimoji="1" lang="zh-CN" altLang="en-US" sz="2800" b="1" dirty="0">
                <a:solidFill>
                  <a:srgbClr val="6699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查询全部列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462248" y="5368781"/>
            <a:ext cx="822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 dirty="0">
                <a:solidFill>
                  <a:srgbClr val="000066"/>
                </a:solidFill>
                <a:latin typeface="楷体_GB2312" pitchFamily="49" charset="-122"/>
              </a:rPr>
              <a:t>注</a:t>
            </a:r>
            <a:r>
              <a:rPr kumimoji="1" lang="zh-CN" altLang="en-US" sz="2400" b="1" dirty="0">
                <a:solidFill>
                  <a:srgbClr val="000066"/>
                </a:solidFill>
                <a:latin typeface="楷体_GB2312" pitchFamily="49" charset="-122"/>
                <a:sym typeface="Wingdings" panose="05000000000000000000" pitchFamily="2" charset="2"/>
              </a:rPr>
              <a:t>：用*，则列的显示顺序与基本表一致。 </a:t>
            </a:r>
          </a:p>
        </p:txBody>
      </p:sp>
    </p:spTree>
    <p:extLst>
      <p:ext uri="{BB962C8B-B14F-4D97-AF65-F5344CB8AC3E}">
        <p14:creationId xmlns:p14="http://schemas.microsoft.com/office/powerpoint/2010/main" val="59597577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0" y="-15479"/>
            <a:ext cx="12192000" cy="678867"/>
          </a:xfrm>
          <a:prstGeom prst="rect">
            <a:avLst/>
          </a:prstGeom>
          <a:solidFill>
            <a:srgbClr val="00589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1" lang="zh-CN" altLang="en-US" dirty="0">
              <a:solidFill>
                <a:srgbClr val="00589A"/>
              </a:solidFill>
            </a:endParaRPr>
          </a:p>
        </p:txBody>
      </p:sp>
      <p:sp>
        <p:nvSpPr>
          <p:cNvPr id="4" name="文本框 94"/>
          <p:cNvSpPr txBox="1">
            <a:spLocks noChangeArrowheads="1"/>
          </p:cNvSpPr>
          <p:nvPr/>
        </p:nvSpPr>
        <p:spPr bwMode="auto">
          <a:xfrm>
            <a:off x="245870" y="65515"/>
            <a:ext cx="5053997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3.3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数据查询</a:t>
            </a:r>
          </a:p>
        </p:txBody>
      </p:sp>
      <p:sp>
        <p:nvSpPr>
          <p:cNvPr id="5" name="文本框 94"/>
          <p:cNvSpPr txBox="1">
            <a:spLocks noChangeArrowheads="1"/>
          </p:cNvSpPr>
          <p:nvPr/>
        </p:nvSpPr>
        <p:spPr bwMode="auto">
          <a:xfrm>
            <a:off x="4737459" y="75566"/>
            <a:ext cx="7908779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3.3.1 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表查询</a:t>
            </a:r>
          </a:p>
        </p:txBody>
      </p:sp>
      <p:cxnSp>
        <p:nvCxnSpPr>
          <p:cNvPr id="6" name="直接连接符 5"/>
          <p:cNvCxnSpPr/>
          <p:nvPr/>
        </p:nvCxnSpPr>
        <p:spPr>
          <a:xfrm rot="5400000">
            <a:off x="4077830" y="362976"/>
            <a:ext cx="351464" cy="260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395288" y="1916113"/>
            <a:ext cx="10383548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b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【</a:t>
            </a:r>
            <a:r>
              <a:rPr lang="zh-CN" altLang="en-US" b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b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3.11】</a:t>
            </a:r>
            <a:r>
              <a:rPr lang="zh-CN" altLang="en-US" b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查询所有抢修工程的抢修天数。</a:t>
            </a:r>
          </a:p>
          <a:p>
            <a:pPr eaLnBrk="1" hangingPunct="1">
              <a:buFontTx/>
              <a:buNone/>
            </a:pPr>
            <a:r>
              <a:rPr lang="en-US" altLang="zh-CN" b="1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SELECT prj_name, start_date, end_date, datediff(day, start_date,end_date )</a:t>
            </a:r>
          </a:p>
          <a:p>
            <a:pPr eaLnBrk="1" hangingPunct="1">
              <a:buFontTx/>
              <a:buNone/>
            </a:pPr>
            <a:r>
              <a:rPr lang="en-US" altLang="zh-CN" b="1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FROM salvaging;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971550" y="981075"/>
            <a:ext cx="5257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FFFF66"/>
              </a:buClr>
            </a:pPr>
            <a:r>
              <a:rPr kumimoji="1" lang="en-US" altLang="zh-CN" sz="2800" b="1">
                <a:solidFill>
                  <a:srgbClr val="6699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3) </a:t>
            </a:r>
            <a:r>
              <a:rPr kumimoji="1" lang="zh-CN" altLang="en-US" sz="2800" b="1">
                <a:solidFill>
                  <a:srgbClr val="6699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查询经过计算的值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468312" y="4292600"/>
            <a:ext cx="4722523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 dirty="0">
                <a:solidFill>
                  <a:srgbClr val="000066"/>
                </a:solidFill>
                <a:latin typeface="楷体_GB2312" pitchFamily="49" charset="-122"/>
              </a:rPr>
              <a:t>注</a:t>
            </a:r>
            <a:r>
              <a:rPr kumimoji="1" lang="zh-CN" altLang="en-US" sz="2400" b="1" dirty="0">
                <a:solidFill>
                  <a:srgbClr val="000066"/>
                </a:solidFill>
                <a:latin typeface="楷体_GB2312" pitchFamily="49" charset="-122"/>
                <a:sym typeface="Wingdings" panose="05000000000000000000" pitchFamily="2" charset="2"/>
              </a:rPr>
              <a:t>：</a:t>
            </a:r>
            <a:r>
              <a:rPr kumimoji="1" lang="en-US" altLang="zh-CN" sz="2400" b="1" dirty="0">
                <a:solidFill>
                  <a:srgbClr val="000066"/>
                </a:solidFill>
                <a:latin typeface="楷体_GB2312" pitchFamily="49" charset="-122"/>
                <a:sym typeface="Wingdings" panose="05000000000000000000" pitchFamily="2" charset="2"/>
              </a:rPr>
              <a:t>&lt;</a:t>
            </a:r>
            <a:r>
              <a:rPr kumimoji="1" lang="zh-CN" altLang="en-US" sz="2400" b="1" dirty="0">
                <a:solidFill>
                  <a:srgbClr val="000066"/>
                </a:solidFill>
                <a:latin typeface="楷体_GB2312" pitchFamily="49" charset="-122"/>
                <a:sym typeface="Wingdings" panose="05000000000000000000" pitchFamily="2" charset="2"/>
              </a:rPr>
              <a:t>目标表达式</a:t>
            </a:r>
            <a:r>
              <a:rPr kumimoji="1" lang="en-US" altLang="zh-CN" sz="2400" b="1" dirty="0">
                <a:solidFill>
                  <a:srgbClr val="000066"/>
                </a:solidFill>
                <a:latin typeface="楷体_GB2312" pitchFamily="49" charset="-122"/>
                <a:sym typeface="Wingdings" panose="05000000000000000000" pitchFamily="2" charset="2"/>
              </a:rPr>
              <a:t>&gt;</a:t>
            </a:r>
            <a:r>
              <a:rPr kumimoji="1" lang="zh-CN" altLang="en-US" sz="2400" b="1" dirty="0">
                <a:solidFill>
                  <a:srgbClr val="000066"/>
                </a:solidFill>
                <a:latin typeface="楷体_GB2312" pitchFamily="49" charset="-122"/>
                <a:sym typeface="Wingdings" panose="05000000000000000000" pitchFamily="2" charset="2"/>
              </a:rPr>
              <a:t>不仅可以是属性列，也可以是算术表达式，还可以是字符串常量、函数等。 </a:t>
            </a:r>
          </a:p>
        </p:txBody>
      </p:sp>
      <p:pic>
        <p:nvPicPr>
          <p:cNvPr id="10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9457" y="3336636"/>
            <a:ext cx="5292725" cy="311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526888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0" y="-15479"/>
            <a:ext cx="12192000" cy="678867"/>
          </a:xfrm>
          <a:prstGeom prst="rect">
            <a:avLst/>
          </a:prstGeom>
          <a:solidFill>
            <a:srgbClr val="00589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1" lang="zh-CN" altLang="en-US" dirty="0">
              <a:solidFill>
                <a:srgbClr val="00589A"/>
              </a:solidFill>
            </a:endParaRPr>
          </a:p>
        </p:txBody>
      </p:sp>
      <p:sp>
        <p:nvSpPr>
          <p:cNvPr id="4" name="文本框 94"/>
          <p:cNvSpPr txBox="1">
            <a:spLocks noChangeArrowheads="1"/>
          </p:cNvSpPr>
          <p:nvPr/>
        </p:nvSpPr>
        <p:spPr bwMode="auto">
          <a:xfrm>
            <a:off x="245870" y="65515"/>
            <a:ext cx="5053997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3.3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数据查询</a:t>
            </a:r>
          </a:p>
        </p:txBody>
      </p:sp>
      <p:sp>
        <p:nvSpPr>
          <p:cNvPr id="5" name="文本框 94"/>
          <p:cNvSpPr txBox="1">
            <a:spLocks noChangeArrowheads="1"/>
          </p:cNvSpPr>
          <p:nvPr/>
        </p:nvSpPr>
        <p:spPr bwMode="auto">
          <a:xfrm>
            <a:off x="4737459" y="75566"/>
            <a:ext cx="7908779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3.3.1 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表查询</a:t>
            </a:r>
          </a:p>
        </p:txBody>
      </p:sp>
      <p:cxnSp>
        <p:nvCxnSpPr>
          <p:cNvPr id="6" name="直接连接符 5"/>
          <p:cNvCxnSpPr/>
          <p:nvPr/>
        </p:nvCxnSpPr>
        <p:spPr>
          <a:xfrm rot="5400000">
            <a:off x="4077830" y="362976"/>
            <a:ext cx="351464" cy="260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530512" y="786419"/>
            <a:ext cx="10857923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400" b="1" dirty="0" smtClean="0">
                <a:latin typeface="楷体_GB2312" pitchFamily="49" charset="-122"/>
                <a:ea typeface="楷体_GB2312" pitchFamily="49" charset="-122"/>
              </a:rPr>
              <a:t>   SQL Server 2005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提供时间函数，可以对日期和时间输入值执行操作，并返回一个字符串、数字或日期和时间值，如下表所示 </a:t>
            </a:r>
          </a:p>
        </p:txBody>
      </p:sp>
      <p:graphicFrame>
        <p:nvGraphicFramePr>
          <p:cNvPr id="8" name="Group 2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93862009"/>
              </p:ext>
            </p:extLst>
          </p:nvPr>
        </p:nvGraphicFramePr>
        <p:xfrm>
          <a:off x="1705986" y="2052450"/>
          <a:ext cx="8229600" cy="3940173"/>
        </p:xfrm>
        <a:graphic>
          <a:graphicData uri="http://schemas.openxmlformats.org/drawingml/2006/table">
            <a:tbl>
              <a:tblPr/>
              <a:tblGrid>
                <a:gridCol w="2855912"/>
                <a:gridCol w="5373688"/>
              </a:tblGrid>
              <a:tr h="647804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函数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功能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7804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getdate()</a:t>
                      </a:r>
                    </a:p>
                  </a:txBody>
                  <a:tcPr marT="45727" marB="4572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返回系统当前的日期和时间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7804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year(date)</a:t>
                      </a:r>
                    </a:p>
                  </a:txBody>
                  <a:tcPr marT="45727" marB="4572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返回一个整数，表示指定日期中的年份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7804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month(date)</a:t>
                      </a:r>
                    </a:p>
                  </a:txBody>
                  <a:tcPr marT="45727" marB="4572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返回一个整数，表示指定日期中的月份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7804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day(date)</a:t>
                      </a:r>
                    </a:p>
                  </a:txBody>
                  <a:tcPr marT="45727" marB="4572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返回一个整数，表示指定日期中的天数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115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datediff(datepart,date1,date2)</a:t>
                      </a:r>
                    </a:p>
                  </a:txBody>
                  <a:tcPr marT="45727" marB="45727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返回</a:t>
                      </a: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date1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和</a:t>
                      </a: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date2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的时间间隔，其单位由</a:t>
                      </a: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datepart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参数指定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56664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0" y="-15479"/>
            <a:ext cx="12192000" cy="678867"/>
          </a:xfrm>
          <a:prstGeom prst="rect">
            <a:avLst/>
          </a:prstGeom>
          <a:solidFill>
            <a:srgbClr val="00589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1" lang="zh-CN" altLang="en-US" dirty="0">
              <a:solidFill>
                <a:srgbClr val="00589A"/>
              </a:solidFill>
            </a:endParaRPr>
          </a:p>
        </p:txBody>
      </p:sp>
      <p:sp>
        <p:nvSpPr>
          <p:cNvPr id="4" name="文本框 94"/>
          <p:cNvSpPr txBox="1">
            <a:spLocks noChangeArrowheads="1"/>
          </p:cNvSpPr>
          <p:nvPr/>
        </p:nvSpPr>
        <p:spPr bwMode="auto">
          <a:xfrm>
            <a:off x="245870" y="65515"/>
            <a:ext cx="5053997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3.3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数据查询</a:t>
            </a:r>
          </a:p>
        </p:txBody>
      </p:sp>
      <p:sp>
        <p:nvSpPr>
          <p:cNvPr id="5" name="文本框 94"/>
          <p:cNvSpPr txBox="1">
            <a:spLocks noChangeArrowheads="1"/>
          </p:cNvSpPr>
          <p:nvPr/>
        </p:nvSpPr>
        <p:spPr bwMode="auto">
          <a:xfrm>
            <a:off x="4737459" y="75566"/>
            <a:ext cx="7908779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3.3.1 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表查询</a:t>
            </a:r>
          </a:p>
        </p:txBody>
      </p:sp>
      <p:cxnSp>
        <p:nvCxnSpPr>
          <p:cNvPr id="6" name="直接连接符 5"/>
          <p:cNvCxnSpPr/>
          <p:nvPr/>
        </p:nvCxnSpPr>
        <p:spPr>
          <a:xfrm rot="5400000">
            <a:off x="4077830" y="362976"/>
            <a:ext cx="351464" cy="260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323850" y="836613"/>
            <a:ext cx="11507932" cy="360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zh-CN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【</a:t>
            </a:r>
            <a:r>
              <a:rPr lang="zh-CN" altLang="en-US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3.12】</a:t>
            </a:r>
            <a:r>
              <a:rPr lang="zh-CN" altLang="en-US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查询所有抢修工程的抢修天数，并在实际抢修天数列前加入一个列，此列的每行数据均为</a:t>
            </a:r>
            <a:r>
              <a:rPr lang="zh-CN" altLang="en-US" b="1" dirty="0" smtClean="0">
                <a:solidFill>
                  <a:srgbClr val="0000FF"/>
                </a:solidFill>
                <a:ea typeface="楷体_GB2312" pitchFamily="49" charset="-122"/>
              </a:rPr>
              <a:t>‘</a:t>
            </a:r>
            <a:r>
              <a:rPr lang="zh-CN" altLang="en-US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抢修天数</a:t>
            </a:r>
            <a:r>
              <a:rPr lang="zh-CN" altLang="en-US" b="1" dirty="0" smtClean="0">
                <a:solidFill>
                  <a:srgbClr val="0000FF"/>
                </a:solidFill>
                <a:ea typeface="楷体_GB2312" pitchFamily="49" charset="-122"/>
              </a:rPr>
              <a:t>’</a:t>
            </a:r>
            <a:r>
              <a:rPr lang="zh-CN" altLang="en-US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常量值。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zh-CN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SELECT </a:t>
            </a:r>
            <a:r>
              <a:rPr lang="en-US" altLang="zh-CN" b="1" dirty="0" err="1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prj_name</a:t>
            </a:r>
            <a:r>
              <a:rPr lang="en-US" altLang="zh-CN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,'</a:t>
            </a:r>
            <a:r>
              <a:rPr lang="zh-CN" altLang="en-US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抢修天数</a:t>
            </a:r>
            <a:r>
              <a:rPr lang="en-US" altLang="zh-CN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',</a:t>
            </a:r>
            <a:r>
              <a:rPr lang="en-US" altLang="zh-CN" b="1" dirty="0" err="1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datediff</a:t>
            </a:r>
            <a:r>
              <a:rPr lang="en-US" altLang="zh-CN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(day, </a:t>
            </a:r>
            <a:r>
              <a:rPr lang="en-US" altLang="zh-CN" b="1" dirty="0" err="1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start_date,end_date</a:t>
            </a:r>
            <a:r>
              <a:rPr lang="en-US" altLang="zh-CN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 )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zh-CN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FROM salvaging;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zh-CN" b="1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   </a:t>
            </a:r>
            <a:endParaRPr lang="en-US" altLang="zh-CN" b="1" dirty="0" smtClean="0">
              <a:solidFill>
                <a:srgbClr val="FF33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25336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zh-CN">
              <a:ea typeface="宋体" panose="02010600030101010101" pitchFamily="2" charset="-122"/>
            </a:endParaRPr>
          </a:p>
        </p:txBody>
      </p:sp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2868" y="3824981"/>
            <a:ext cx="6913563" cy="280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397651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0" y="-15479"/>
            <a:ext cx="12192000" cy="678867"/>
          </a:xfrm>
          <a:prstGeom prst="rect">
            <a:avLst/>
          </a:prstGeom>
          <a:solidFill>
            <a:srgbClr val="00589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1" lang="zh-CN" altLang="en-US" dirty="0">
              <a:solidFill>
                <a:srgbClr val="00589A"/>
              </a:solidFill>
            </a:endParaRPr>
          </a:p>
        </p:txBody>
      </p:sp>
      <p:sp>
        <p:nvSpPr>
          <p:cNvPr id="4" name="文本框 94"/>
          <p:cNvSpPr txBox="1">
            <a:spLocks noChangeArrowheads="1"/>
          </p:cNvSpPr>
          <p:nvPr/>
        </p:nvSpPr>
        <p:spPr bwMode="auto">
          <a:xfrm>
            <a:off x="245870" y="65515"/>
            <a:ext cx="5053997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3.3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数据查询</a:t>
            </a:r>
          </a:p>
        </p:txBody>
      </p:sp>
      <p:sp>
        <p:nvSpPr>
          <p:cNvPr id="5" name="文本框 94"/>
          <p:cNvSpPr txBox="1">
            <a:spLocks noChangeArrowheads="1"/>
          </p:cNvSpPr>
          <p:nvPr/>
        </p:nvSpPr>
        <p:spPr bwMode="auto">
          <a:xfrm>
            <a:off x="4737459" y="75566"/>
            <a:ext cx="7908779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3.3.1 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表查询</a:t>
            </a:r>
          </a:p>
        </p:txBody>
      </p:sp>
      <p:cxnSp>
        <p:nvCxnSpPr>
          <p:cNvPr id="6" name="直接连接符 5"/>
          <p:cNvCxnSpPr/>
          <p:nvPr/>
        </p:nvCxnSpPr>
        <p:spPr>
          <a:xfrm rot="5400000">
            <a:off x="4077830" y="362976"/>
            <a:ext cx="351464" cy="260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333086" y="754433"/>
            <a:ext cx="11295495" cy="338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00000"/>
              </a:lnSpc>
              <a:buFontTx/>
              <a:buNone/>
            </a:pPr>
            <a:r>
              <a:rPr lang="zh-CN" altLang="en-US" b="1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用户可以通过指定别名来改变查询结果的列标题，语法格式为：</a:t>
            </a:r>
            <a:endParaRPr lang="en-US" altLang="zh-CN" b="1" dirty="0" smtClean="0">
              <a:solidFill>
                <a:schemeClr val="tx2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US" altLang="zh-CN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b="1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         </a:t>
            </a:r>
            <a:r>
              <a:rPr lang="zh-CN" altLang="en-US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列名</a:t>
            </a:r>
            <a:r>
              <a:rPr lang="en-US" altLang="zh-CN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|</a:t>
            </a:r>
            <a:r>
              <a:rPr lang="zh-CN" altLang="en-US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表达式 </a:t>
            </a:r>
            <a:r>
              <a:rPr lang="en-US" altLang="zh-CN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[AS] </a:t>
            </a:r>
            <a:r>
              <a:rPr lang="zh-CN" altLang="en-US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列标题    </a:t>
            </a:r>
          </a:p>
          <a:p>
            <a:pPr eaLnBrk="1" hangingPunct="1">
              <a:lnSpc>
                <a:spcPct val="100000"/>
              </a:lnSpc>
              <a:buFontTx/>
              <a:buNone/>
            </a:pPr>
            <a:r>
              <a:rPr lang="zh-CN" altLang="en-US" b="1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      或：</a:t>
            </a:r>
            <a:r>
              <a:rPr lang="zh-CN" altLang="en-US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列标题</a:t>
            </a:r>
            <a:r>
              <a:rPr lang="en-US" altLang="zh-CN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=</a:t>
            </a:r>
            <a:r>
              <a:rPr lang="zh-CN" altLang="en-US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列名</a:t>
            </a:r>
            <a:r>
              <a:rPr lang="en-US" altLang="zh-CN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|</a:t>
            </a:r>
            <a:r>
              <a:rPr lang="zh-CN" altLang="en-US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表达式</a:t>
            </a:r>
            <a:endParaRPr lang="zh-CN" altLang="en-US" b="1" dirty="0" smtClean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US" altLang="zh-CN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SELECT </a:t>
            </a:r>
            <a:r>
              <a:rPr lang="en-US" altLang="zh-CN" b="1" dirty="0" err="1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prj_name</a:t>
            </a:r>
            <a:r>
              <a:rPr lang="en-US" altLang="zh-CN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项目名称</a:t>
            </a:r>
            <a:r>
              <a:rPr lang="en-US" altLang="zh-CN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, </a:t>
            </a:r>
            <a:r>
              <a:rPr lang="en-US" altLang="zh-CN" b="1" dirty="0" err="1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start_date</a:t>
            </a:r>
            <a:r>
              <a:rPr lang="en-US" altLang="zh-CN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开始日期</a:t>
            </a:r>
            <a:r>
              <a:rPr lang="en-US" altLang="zh-CN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, </a:t>
            </a:r>
            <a:r>
              <a:rPr lang="en-US" altLang="zh-CN" b="1" dirty="0" err="1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end_date</a:t>
            </a:r>
            <a:r>
              <a:rPr lang="en-US" altLang="zh-CN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结束日期</a:t>
            </a:r>
            <a:r>
              <a:rPr lang="en-US" altLang="zh-CN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, </a:t>
            </a:r>
            <a:r>
              <a:rPr lang="en-US" altLang="zh-CN" b="1" dirty="0" err="1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datediff</a:t>
            </a:r>
            <a:r>
              <a:rPr lang="en-US" altLang="zh-CN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(day, </a:t>
            </a:r>
            <a:r>
              <a:rPr lang="en-US" altLang="zh-CN" b="1" dirty="0" err="1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start_date,end_date</a:t>
            </a:r>
            <a:r>
              <a:rPr lang="en-US" altLang="zh-CN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 ) </a:t>
            </a:r>
            <a:r>
              <a:rPr lang="zh-CN" altLang="en-US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抢修天数</a:t>
            </a:r>
          </a:p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US" altLang="zh-CN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FROM salvaging;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25336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zh-CN">
              <a:ea typeface="宋体" panose="02010600030101010101" pitchFamily="2" charset="-122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25336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zh-CN">
              <a:ea typeface="宋体" panose="02010600030101010101" pitchFamily="2" charset="-122"/>
            </a:endParaRPr>
          </a:p>
        </p:txBody>
      </p:sp>
      <p:pic>
        <p:nvPicPr>
          <p:cNvPr id="10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142" y="3885479"/>
            <a:ext cx="8064500" cy="274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828386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0" y="-15479"/>
            <a:ext cx="12192000" cy="678867"/>
          </a:xfrm>
          <a:prstGeom prst="rect">
            <a:avLst/>
          </a:prstGeom>
          <a:solidFill>
            <a:srgbClr val="00589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1" lang="zh-CN" altLang="en-US" dirty="0">
              <a:solidFill>
                <a:srgbClr val="00589A"/>
              </a:solidFill>
            </a:endParaRPr>
          </a:p>
        </p:txBody>
      </p:sp>
      <p:sp>
        <p:nvSpPr>
          <p:cNvPr id="4" name="文本框 94"/>
          <p:cNvSpPr txBox="1">
            <a:spLocks noChangeArrowheads="1"/>
          </p:cNvSpPr>
          <p:nvPr/>
        </p:nvSpPr>
        <p:spPr bwMode="auto">
          <a:xfrm>
            <a:off x="245870" y="65515"/>
            <a:ext cx="5053997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3.1 SQL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概述</a:t>
            </a:r>
          </a:p>
        </p:txBody>
      </p:sp>
      <p:sp>
        <p:nvSpPr>
          <p:cNvPr id="12" name="文本框 94"/>
          <p:cNvSpPr txBox="1">
            <a:spLocks noChangeArrowheads="1"/>
          </p:cNvSpPr>
          <p:nvPr/>
        </p:nvSpPr>
        <p:spPr bwMode="auto">
          <a:xfrm>
            <a:off x="4737459" y="75566"/>
            <a:ext cx="7908779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3.1.1 SQL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语言的发展</a:t>
            </a:r>
          </a:p>
        </p:txBody>
      </p:sp>
      <p:cxnSp>
        <p:nvCxnSpPr>
          <p:cNvPr id="13" name="直接连接符 12"/>
          <p:cNvCxnSpPr/>
          <p:nvPr/>
        </p:nvCxnSpPr>
        <p:spPr>
          <a:xfrm rot="5400000">
            <a:off x="4077830" y="362976"/>
            <a:ext cx="351464" cy="260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740494" y="1009072"/>
            <a:ext cx="8991601" cy="329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marL="914400" lvl="1" indent="-457200" eaLnBrk="1" hangingPunct="1"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SzPct val="55000"/>
              <a:buFont typeface="Wingdings" panose="05000000000000000000" pitchFamily="2" charset="2"/>
              <a:buChar char="u"/>
            </a:pPr>
            <a:r>
              <a:rPr kumimoji="1" lang="zh-CN" altLang="en-US" sz="2800" b="1" dirty="0">
                <a:latin typeface="楷体_GB2312" pitchFamily="49" charset="-122"/>
              </a:rPr>
              <a:t>有关标准</a:t>
            </a:r>
            <a:r>
              <a:rPr kumimoji="1" lang="en-US" altLang="zh-CN" sz="2800" b="1" dirty="0">
                <a:latin typeface="楷体_GB2312" pitchFamily="49" charset="-122"/>
              </a:rPr>
              <a:t>:</a:t>
            </a:r>
          </a:p>
          <a:p>
            <a:pPr marL="1371600" lvl="2" indent="-457200" eaLnBrk="1" hangingPunct="1"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SzPct val="50000"/>
              <a:buFont typeface="Wingdings" panose="05000000000000000000" pitchFamily="2" charset="2"/>
              <a:buChar char="u"/>
            </a:pPr>
            <a:r>
              <a:rPr kumimoji="1" lang="en-US" altLang="zh-CN" sz="2800" b="1" dirty="0">
                <a:latin typeface="楷体_GB2312" pitchFamily="49" charset="-122"/>
              </a:rPr>
              <a:t> SQL/86</a:t>
            </a:r>
          </a:p>
          <a:p>
            <a:pPr marL="1371600" lvl="2" indent="-457200" eaLnBrk="1" hangingPunct="1"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SzPct val="50000"/>
              <a:buFont typeface="Wingdings" panose="05000000000000000000" pitchFamily="2" charset="2"/>
              <a:buChar char="u"/>
            </a:pPr>
            <a:r>
              <a:rPr kumimoji="1" lang="en-US" altLang="zh-CN" sz="2800" b="1" dirty="0">
                <a:latin typeface="楷体_GB2312" pitchFamily="49" charset="-122"/>
              </a:rPr>
              <a:t> SQL/89</a:t>
            </a:r>
          </a:p>
          <a:p>
            <a:pPr marL="1371600" lvl="2" indent="-457200" eaLnBrk="1" hangingPunct="1"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SzPct val="50000"/>
              <a:buFont typeface="Wingdings" panose="05000000000000000000" pitchFamily="2" charset="2"/>
              <a:buChar char="u"/>
            </a:pPr>
            <a:r>
              <a:rPr kumimoji="1" lang="en-US" altLang="zh-CN" sz="2800" b="1" dirty="0">
                <a:latin typeface="楷体_GB2312" pitchFamily="49" charset="-122"/>
              </a:rPr>
              <a:t> SQL/92</a:t>
            </a:r>
          </a:p>
          <a:p>
            <a:pPr marL="1371600" lvl="2" indent="-457200" eaLnBrk="1" hangingPunct="1"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SzPct val="50000"/>
              <a:buFont typeface="Wingdings" panose="05000000000000000000" pitchFamily="2" charset="2"/>
              <a:buChar char="u"/>
            </a:pPr>
            <a:r>
              <a:rPr kumimoji="1" lang="en-US" altLang="zh-CN" sz="2800" b="1" dirty="0">
                <a:latin typeface="楷体_GB2312" pitchFamily="49" charset="-122"/>
              </a:rPr>
              <a:t> </a:t>
            </a:r>
            <a:r>
              <a:rPr kumimoji="1" lang="en-US" altLang="zh-CN" sz="2800" b="1" dirty="0" err="1">
                <a:latin typeface="楷体_GB2312" pitchFamily="49" charset="-122"/>
              </a:rPr>
              <a:t>SQL99</a:t>
            </a:r>
            <a:endParaRPr kumimoji="1" lang="en-US" altLang="zh-CN" sz="2800" b="1" dirty="0">
              <a:latin typeface="楷体_GB2312" pitchFamily="49" charset="-122"/>
            </a:endParaRPr>
          </a:p>
          <a:p>
            <a:pPr marL="1371600" lvl="2" indent="-457200" eaLnBrk="1" hangingPunct="1"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SzPct val="50000"/>
              <a:buFont typeface="Wingdings" panose="05000000000000000000" pitchFamily="2" charset="2"/>
              <a:buChar char="u"/>
            </a:pPr>
            <a:r>
              <a:rPr kumimoji="1" lang="en-US" altLang="zh-CN" sz="2800" b="1" dirty="0">
                <a:latin typeface="楷体_GB2312" pitchFamily="49" charset="-122"/>
              </a:rPr>
              <a:t> </a:t>
            </a:r>
            <a:r>
              <a:rPr kumimoji="1" lang="en-US" altLang="zh-CN" sz="2800" b="1" dirty="0" err="1">
                <a:latin typeface="楷体_GB2312" pitchFamily="49" charset="-122"/>
              </a:rPr>
              <a:t>SQL2003</a:t>
            </a:r>
            <a:endParaRPr kumimoji="1" lang="en-US" altLang="zh-CN" sz="2800" b="1" dirty="0">
              <a:latin typeface="楷体_GB2312" pitchFamily="49" charset="-122"/>
            </a:endParaRPr>
          </a:p>
          <a:p>
            <a:pPr marL="1371600" lvl="2" indent="-457200" eaLnBrk="1" hangingPunct="1"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SzPct val="50000"/>
              <a:buFont typeface="Wingdings" panose="05000000000000000000" pitchFamily="2" charset="2"/>
              <a:buChar char="u"/>
            </a:pPr>
            <a:r>
              <a:rPr kumimoji="1" lang="en-US" altLang="zh-CN" sz="2800" b="1" dirty="0">
                <a:latin typeface="楷体_GB2312" pitchFamily="49" charset="-122"/>
              </a:rPr>
              <a:t> </a:t>
            </a:r>
            <a:r>
              <a:rPr kumimoji="1" lang="en-US" altLang="zh-CN" sz="2800" b="1" dirty="0" err="1">
                <a:latin typeface="楷体_GB2312" pitchFamily="49" charset="-122"/>
              </a:rPr>
              <a:t>SQL2006</a:t>
            </a:r>
            <a:endParaRPr kumimoji="1" lang="en-US" altLang="zh-CN" sz="2800" b="1" dirty="0">
              <a:latin typeface="楷体_GB2312" pitchFamily="49" charset="-122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235795" y="4455535"/>
            <a:ext cx="10512860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marL="457200" indent="-457200" eaLnBrk="1" hangingPunct="1">
              <a:lnSpc>
                <a:spcPct val="150000"/>
              </a:lnSpc>
              <a:spcBef>
                <a:spcPct val="50000"/>
              </a:spcBef>
              <a:buClr>
                <a:srgbClr val="FF0000"/>
              </a:buClr>
              <a:buSzPct val="100000"/>
              <a:buFont typeface="Wingdings" panose="05000000000000000000" pitchFamily="2" charset="2"/>
              <a:buChar char="u"/>
            </a:pPr>
            <a:r>
              <a:rPr kumimoji="1" lang="en-US" altLang="zh-CN" sz="2800" b="1" dirty="0">
                <a:solidFill>
                  <a:schemeClr val="hlink"/>
                </a:solidFill>
                <a:latin typeface="楷体_GB2312" pitchFamily="49" charset="-122"/>
              </a:rPr>
              <a:t> </a:t>
            </a:r>
            <a:r>
              <a:rPr kumimoji="1" lang="zh-CN" altLang="en-US" sz="2800" b="1" dirty="0">
                <a:solidFill>
                  <a:schemeClr val="hlink"/>
                </a:solidFill>
                <a:latin typeface="楷体_GB2312" pitchFamily="49" charset="-122"/>
              </a:rPr>
              <a:t>现状</a:t>
            </a:r>
            <a:r>
              <a:rPr kumimoji="1" lang="en-US" altLang="zh-CN" sz="2800" b="1" dirty="0">
                <a:solidFill>
                  <a:schemeClr val="hlink"/>
                </a:solidFill>
                <a:latin typeface="楷体_GB2312" pitchFamily="49" charset="-122"/>
              </a:rPr>
              <a:t>:</a:t>
            </a:r>
            <a:r>
              <a:rPr kumimoji="1" lang="zh-CN" altLang="en-US" sz="2800" b="1" dirty="0">
                <a:latin typeface="楷体_GB2312" pitchFamily="49" charset="-122"/>
              </a:rPr>
              <a:t>大部分</a:t>
            </a:r>
            <a:r>
              <a:rPr kumimoji="1" lang="en-US" altLang="zh-CN" sz="2800" b="1" dirty="0">
                <a:latin typeface="楷体_GB2312" pitchFamily="49" charset="-122"/>
              </a:rPr>
              <a:t>DBMS</a:t>
            </a:r>
            <a:r>
              <a:rPr kumimoji="1" lang="zh-CN" altLang="en-US" sz="2800" b="1" dirty="0">
                <a:latin typeface="楷体_GB2312" pitchFamily="49" charset="-122"/>
              </a:rPr>
              <a:t>产品都支持</a:t>
            </a:r>
            <a:r>
              <a:rPr kumimoji="1" lang="en-US" altLang="zh-CN" sz="2800" b="1" dirty="0">
                <a:latin typeface="楷体_GB2312" pitchFamily="49" charset="-122"/>
              </a:rPr>
              <a:t>SQL</a:t>
            </a:r>
            <a:r>
              <a:rPr kumimoji="1" lang="zh-CN" altLang="en-US" sz="2800" b="1" dirty="0">
                <a:latin typeface="楷体_GB2312" pitchFamily="49" charset="-122"/>
              </a:rPr>
              <a:t>，成为数据库的标准语言，是一个通用的、功能极强的关系数据库语言。</a:t>
            </a:r>
          </a:p>
        </p:txBody>
      </p:sp>
    </p:spTree>
    <p:extLst>
      <p:ext uri="{BB962C8B-B14F-4D97-AF65-F5344CB8AC3E}">
        <p14:creationId xmlns:p14="http://schemas.microsoft.com/office/powerpoint/2010/main" val="421436774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0" y="-15479"/>
            <a:ext cx="12192000" cy="678867"/>
          </a:xfrm>
          <a:prstGeom prst="rect">
            <a:avLst/>
          </a:prstGeom>
          <a:solidFill>
            <a:srgbClr val="00589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1" lang="zh-CN" altLang="en-US" dirty="0">
              <a:solidFill>
                <a:srgbClr val="00589A"/>
              </a:solidFill>
            </a:endParaRPr>
          </a:p>
        </p:txBody>
      </p:sp>
      <p:sp>
        <p:nvSpPr>
          <p:cNvPr id="4" name="文本框 94"/>
          <p:cNvSpPr txBox="1">
            <a:spLocks noChangeArrowheads="1"/>
          </p:cNvSpPr>
          <p:nvPr/>
        </p:nvSpPr>
        <p:spPr bwMode="auto">
          <a:xfrm>
            <a:off x="245870" y="65515"/>
            <a:ext cx="5053997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3.3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数据查询</a:t>
            </a:r>
          </a:p>
        </p:txBody>
      </p:sp>
      <p:sp>
        <p:nvSpPr>
          <p:cNvPr id="5" name="文本框 94"/>
          <p:cNvSpPr txBox="1">
            <a:spLocks noChangeArrowheads="1"/>
          </p:cNvSpPr>
          <p:nvPr/>
        </p:nvSpPr>
        <p:spPr bwMode="auto">
          <a:xfrm>
            <a:off x="4737459" y="75566"/>
            <a:ext cx="7908779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3.3.1 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表查询</a:t>
            </a:r>
          </a:p>
        </p:txBody>
      </p:sp>
      <p:cxnSp>
        <p:nvCxnSpPr>
          <p:cNvPr id="6" name="直接连接符 5"/>
          <p:cNvCxnSpPr/>
          <p:nvPr/>
        </p:nvCxnSpPr>
        <p:spPr>
          <a:xfrm rot="5400000">
            <a:off x="4077830" y="362976"/>
            <a:ext cx="351464" cy="260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23850" y="2492375"/>
            <a:ext cx="9450388" cy="282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US" altLang="zh-CN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【</a:t>
            </a:r>
            <a:r>
              <a:rPr lang="zh-CN" altLang="en-US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3.13】</a:t>
            </a:r>
            <a:r>
              <a:rPr lang="zh-CN" altLang="en-US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在配电物资库存记录表中查询出所有的仓库名称，并去掉结果表中的重复行。</a:t>
            </a:r>
          </a:p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US" altLang="zh-CN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SELECT warehouse</a:t>
            </a:r>
          </a:p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US" altLang="zh-CN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FROM stock;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468313" y="981075"/>
            <a:ext cx="83820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FFFF66"/>
              </a:buClr>
            </a:pPr>
            <a:r>
              <a:rPr lang="en-US" altLang="zh-CN" sz="3600" b="1">
                <a:solidFill>
                  <a:srgbClr val="669900"/>
                </a:solidFill>
                <a:ea typeface="宋体" panose="02010600030101010101" pitchFamily="2" charset="-122"/>
              </a:rPr>
              <a:t>2. </a:t>
            </a:r>
            <a:r>
              <a:rPr lang="zh-CN" altLang="en-US" sz="3600" b="1">
                <a:solidFill>
                  <a:srgbClr val="669900"/>
                </a:solidFill>
                <a:ea typeface="宋体" panose="02010600030101010101" pitchFamily="2" charset="-122"/>
              </a:rPr>
              <a:t>选择表中若干元组</a:t>
            </a:r>
            <a:endParaRPr lang="zh-CN" altLang="en-US" sz="3200" b="1">
              <a:solidFill>
                <a:srgbClr val="669900"/>
              </a:solidFill>
              <a:ea typeface="宋体" panose="02010600030101010101" pitchFamily="2" charset="-122"/>
            </a:endParaRP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395288" y="1700213"/>
            <a:ext cx="8382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FFFF66"/>
              </a:buClr>
            </a:pPr>
            <a:r>
              <a:rPr kumimoji="1" lang="en-US" altLang="zh-CN" sz="3200" b="1">
                <a:solidFill>
                  <a:srgbClr val="6699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1</a:t>
            </a:r>
            <a:r>
              <a:rPr kumimoji="1" lang="zh-CN" altLang="en-US" sz="3200" b="1">
                <a:solidFill>
                  <a:srgbClr val="6699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）消除取值重复的行</a:t>
            </a:r>
          </a:p>
        </p:txBody>
      </p:sp>
      <p:grpSp>
        <p:nvGrpSpPr>
          <p:cNvPr id="10" name="Group 8"/>
          <p:cNvGrpSpPr>
            <a:grpSpLocks/>
          </p:cNvGrpSpPr>
          <p:nvPr/>
        </p:nvGrpSpPr>
        <p:grpSpPr bwMode="auto">
          <a:xfrm>
            <a:off x="3779838" y="3573463"/>
            <a:ext cx="4267200" cy="519112"/>
            <a:chOff x="2016" y="1968"/>
            <a:chExt cx="2688" cy="327"/>
          </a:xfrm>
        </p:grpSpPr>
        <p:sp>
          <p:nvSpPr>
            <p:cNvPr id="11" name="Line 9"/>
            <p:cNvSpPr>
              <a:spLocks noChangeShapeType="1"/>
            </p:cNvSpPr>
            <p:nvPr/>
          </p:nvSpPr>
          <p:spPr bwMode="auto">
            <a:xfrm>
              <a:off x="2016" y="2112"/>
              <a:ext cx="384" cy="0"/>
            </a:xfrm>
            <a:prstGeom prst="line">
              <a:avLst/>
            </a:prstGeom>
            <a:noFill/>
            <a:ln w="222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2" name="Text Box 10"/>
            <p:cNvSpPr txBox="1">
              <a:spLocks noChangeArrowheads="1"/>
            </p:cNvSpPr>
            <p:nvPr/>
          </p:nvSpPr>
          <p:spPr bwMode="auto">
            <a:xfrm>
              <a:off x="2544" y="1968"/>
              <a:ext cx="216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800" b="1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保留表中取值重复行</a:t>
              </a:r>
              <a:r>
                <a:rPr kumimoji="1" lang="zh-CN" altLang="en-US" sz="2800" b="1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Wingdings" panose="05000000000000000000" pitchFamily="2" charset="2"/>
                </a:rPr>
                <a:t> </a:t>
              </a:r>
            </a:p>
          </p:txBody>
        </p:sp>
      </p:grpSp>
      <p:grpSp>
        <p:nvGrpSpPr>
          <p:cNvPr id="13" name="Group 11"/>
          <p:cNvGrpSpPr>
            <a:grpSpLocks/>
          </p:cNvGrpSpPr>
          <p:nvPr/>
        </p:nvGrpSpPr>
        <p:grpSpPr bwMode="auto">
          <a:xfrm>
            <a:off x="3924300" y="5300663"/>
            <a:ext cx="4267200" cy="519112"/>
            <a:chOff x="2064" y="3168"/>
            <a:chExt cx="2688" cy="327"/>
          </a:xfrm>
        </p:grpSpPr>
        <p:sp>
          <p:nvSpPr>
            <p:cNvPr id="14" name="Line 12"/>
            <p:cNvSpPr>
              <a:spLocks noChangeShapeType="1"/>
            </p:cNvSpPr>
            <p:nvPr/>
          </p:nvSpPr>
          <p:spPr bwMode="auto">
            <a:xfrm>
              <a:off x="2064" y="3312"/>
              <a:ext cx="384" cy="0"/>
            </a:xfrm>
            <a:prstGeom prst="line">
              <a:avLst/>
            </a:prstGeom>
            <a:noFill/>
            <a:ln w="222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5" name="Text Box 13"/>
            <p:cNvSpPr txBox="1">
              <a:spLocks noChangeArrowheads="1"/>
            </p:cNvSpPr>
            <p:nvPr/>
          </p:nvSpPr>
          <p:spPr bwMode="auto">
            <a:xfrm>
              <a:off x="2592" y="3168"/>
              <a:ext cx="216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800" b="1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删除表中取值重复行</a:t>
              </a:r>
              <a:r>
                <a:rPr kumimoji="1" lang="zh-CN" altLang="en-US" sz="2800" b="1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Wingdings" panose="05000000000000000000" pitchFamily="2" charset="2"/>
                </a:rPr>
                <a:t> </a:t>
              </a:r>
            </a:p>
          </p:txBody>
        </p:sp>
      </p:grp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323850" y="4724400"/>
            <a:ext cx="5400675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FF3300"/>
                </a:solidFill>
                <a:latin typeface="楷体_GB2312" pitchFamily="49" charset="-122"/>
              </a:rPr>
              <a:t>SELECT DISTINCT warehouse</a:t>
            </a:r>
          </a:p>
          <a:p>
            <a:pPr eaLnBrk="1" hangingPunct="1"/>
            <a:r>
              <a:rPr lang="en-US" altLang="zh-CN" sz="2800" b="1">
                <a:solidFill>
                  <a:srgbClr val="FF3300"/>
                </a:solidFill>
                <a:latin typeface="楷体_GB2312" pitchFamily="49" charset="-122"/>
              </a:rPr>
              <a:t>FROM stock;</a:t>
            </a: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0" y="22955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indent="2778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zh-CN">
              <a:ea typeface="宋体" panose="02010600030101010101" pitchFamily="2" charset="-122"/>
            </a:endParaRPr>
          </a:p>
        </p:txBody>
      </p:sp>
      <p:pic>
        <p:nvPicPr>
          <p:cNvPr id="18" name="Picture 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4238" y="1916113"/>
            <a:ext cx="1393825" cy="2592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0" y="28479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indent="2778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zh-CN">
              <a:ea typeface="宋体" panose="02010600030101010101" pitchFamily="2" charset="-122"/>
            </a:endParaRPr>
          </a:p>
        </p:txBody>
      </p:sp>
      <p:pic>
        <p:nvPicPr>
          <p:cNvPr id="20" name="Picture 1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4238" y="4703763"/>
            <a:ext cx="1368425" cy="165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6017135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0" y="-15479"/>
            <a:ext cx="12192000" cy="678867"/>
          </a:xfrm>
          <a:prstGeom prst="rect">
            <a:avLst/>
          </a:prstGeom>
          <a:solidFill>
            <a:srgbClr val="00589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1" lang="zh-CN" altLang="en-US" dirty="0">
              <a:solidFill>
                <a:srgbClr val="00589A"/>
              </a:solidFill>
            </a:endParaRPr>
          </a:p>
        </p:txBody>
      </p:sp>
      <p:sp>
        <p:nvSpPr>
          <p:cNvPr id="4" name="文本框 94"/>
          <p:cNvSpPr txBox="1">
            <a:spLocks noChangeArrowheads="1"/>
          </p:cNvSpPr>
          <p:nvPr/>
        </p:nvSpPr>
        <p:spPr bwMode="auto">
          <a:xfrm>
            <a:off x="245870" y="65515"/>
            <a:ext cx="5053997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3.3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数据查询</a:t>
            </a:r>
          </a:p>
        </p:txBody>
      </p:sp>
      <p:sp>
        <p:nvSpPr>
          <p:cNvPr id="5" name="文本框 94"/>
          <p:cNvSpPr txBox="1">
            <a:spLocks noChangeArrowheads="1"/>
          </p:cNvSpPr>
          <p:nvPr/>
        </p:nvSpPr>
        <p:spPr bwMode="auto">
          <a:xfrm>
            <a:off x="4737459" y="75566"/>
            <a:ext cx="7908779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3.3.1 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表查询</a:t>
            </a:r>
          </a:p>
        </p:txBody>
      </p:sp>
      <p:cxnSp>
        <p:nvCxnSpPr>
          <p:cNvPr id="6" name="直接连接符 5"/>
          <p:cNvCxnSpPr/>
          <p:nvPr/>
        </p:nvCxnSpPr>
        <p:spPr>
          <a:xfrm rot="5400000">
            <a:off x="4077830" y="362976"/>
            <a:ext cx="351464" cy="260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6459834"/>
              </p:ext>
            </p:extLst>
          </p:nvPr>
        </p:nvGraphicFramePr>
        <p:xfrm>
          <a:off x="2055088" y="1828800"/>
          <a:ext cx="7924800" cy="4143524"/>
        </p:xfrm>
        <a:graphic>
          <a:graphicData uri="http://schemas.openxmlformats.org/drawingml/2006/table">
            <a:tbl>
              <a:tblPr/>
              <a:tblGrid>
                <a:gridCol w="1584325"/>
                <a:gridCol w="6340475"/>
              </a:tblGrid>
              <a:tr h="8959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474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8" name="Group 15"/>
          <p:cNvGrpSpPr>
            <a:grpSpLocks/>
          </p:cNvGrpSpPr>
          <p:nvPr/>
        </p:nvGrpSpPr>
        <p:grpSpPr bwMode="auto">
          <a:xfrm>
            <a:off x="2131288" y="1981200"/>
            <a:ext cx="7848600" cy="3810000"/>
            <a:chOff x="576" y="1488"/>
            <a:chExt cx="4944" cy="2400"/>
          </a:xfrm>
        </p:grpSpPr>
        <p:sp>
          <p:nvSpPr>
            <p:cNvPr id="9" name="Text Box 16"/>
            <p:cNvSpPr txBox="1">
              <a:spLocks noChangeArrowheads="1"/>
            </p:cNvSpPr>
            <p:nvPr/>
          </p:nvSpPr>
          <p:spPr bwMode="auto">
            <a:xfrm>
              <a:off x="576" y="1488"/>
              <a:ext cx="97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zh-CN" altLang="en-US" sz="2400" b="1">
                  <a:solidFill>
                    <a:srgbClr val="00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查询条件</a:t>
              </a:r>
            </a:p>
          </p:txBody>
        </p:sp>
        <p:sp>
          <p:nvSpPr>
            <p:cNvPr id="10" name="Text Box 17"/>
            <p:cNvSpPr txBox="1">
              <a:spLocks noChangeArrowheads="1"/>
            </p:cNvSpPr>
            <p:nvPr/>
          </p:nvSpPr>
          <p:spPr bwMode="auto">
            <a:xfrm>
              <a:off x="576" y="2016"/>
              <a:ext cx="97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2400" b="1">
                  <a:solidFill>
                    <a:srgbClr val="CC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</a:t>
              </a:r>
              <a:r>
                <a:rPr kumimoji="1" lang="zh-CN" altLang="en-US" sz="2400" b="1">
                  <a:solidFill>
                    <a:srgbClr val="CC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比较</a:t>
              </a:r>
            </a:p>
          </p:txBody>
        </p:sp>
        <p:sp>
          <p:nvSpPr>
            <p:cNvPr id="11" name="Text Box 18"/>
            <p:cNvSpPr txBox="1">
              <a:spLocks noChangeArrowheads="1"/>
            </p:cNvSpPr>
            <p:nvPr/>
          </p:nvSpPr>
          <p:spPr bwMode="auto">
            <a:xfrm>
              <a:off x="624" y="2352"/>
              <a:ext cx="97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zh-CN" altLang="en-US" sz="2400" b="1">
                  <a:solidFill>
                    <a:srgbClr val="CC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确定范围</a:t>
              </a:r>
            </a:p>
          </p:txBody>
        </p:sp>
        <p:sp>
          <p:nvSpPr>
            <p:cNvPr id="12" name="Text Box 19"/>
            <p:cNvSpPr txBox="1">
              <a:spLocks noChangeArrowheads="1"/>
            </p:cNvSpPr>
            <p:nvPr/>
          </p:nvSpPr>
          <p:spPr bwMode="auto">
            <a:xfrm>
              <a:off x="624" y="2688"/>
              <a:ext cx="97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zh-CN" altLang="en-US" sz="2400" b="1">
                  <a:solidFill>
                    <a:srgbClr val="CC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确定集合</a:t>
              </a:r>
            </a:p>
          </p:txBody>
        </p:sp>
        <p:sp>
          <p:nvSpPr>
            <p:cNvPr id="13" name="Text Box 20"/>
            <p:cNvSpPr txBox="1">
              <a:spLocks noChangeArrowheads="1"/>
            </p:cNvSpPr>
            <p:nvPr/>
          </p:nvSpPr>
          <p:spPr bwMode="auto">
            <a:xfrm>
              <a:off x="624" y="2976"/>
              <a:ext cx="97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zh-CN" altLang="en-US" sz="2400" b="1">
                  <a:solidFill>
                    <a:srgbClr val="CC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字符匹配</a:t>
              </a:r>
            </a:p>
          </p:txBody>
        </p:sp>
        <p:sp>
          <p:nvSpPr>
            <p:cNvPr id="14" name="Text Box 21"/>
            <p:cNvSpPr txBox="1">
              <a:spLocks noChangeArrowheads="1"/>
            </p:cNvSpPr>
            <p:nvPr/>
          </p:nvSpPr>
          <p:spPr bwMode="auto">
            <a:xfrm>
              <a:off x="624" y="3312"/>
              <a:ext cx="97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2400" b="1">
                  <a:solidFill>
                    <a:srgbClr val="CC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kumimoji="1" lang="zh-CN" altLang="en-US" sz="2400" b="1">
                  <a:solidFill>
                    <a:srgbClr val="CC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空值</a:t>
              </a:r>
            </a:p>
          </p:txBody>
        </p:sp>
        <p:sp>
          <p:nvSpPr>
            <p:cNvPr id="15" name="Text Box 22"/>
            <p:cNvSpPr txBox="1">
              <a:spLocks noChangeArrowheads="1"/>
            </p:cNvSpPr>
            <p:nvPr/>
          </p:nvSpPr>
          <p:spPr bwMode="auto">
            <a:xfrm>
              <a:off x="624" y="3600"/>
              <a:ext cx="97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zh-CN" altLang="en-US" sz="2400" b="1">
                  <a:solidFill>
                    <a:srgbClr val="CC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多重条件</a:t>
              </a:r>
            </a:p>
          </p:txBody>
        </p:sp>
        <p:sp>
          <p:nvSpPr>
            <p:cNvPr id="16" name="Text Box 23"/>
            <p:cNvSpPr txBox="1">
              <a:spLocks noChangeArrowheads="1"/>
            </p:cNvSpPr>
            <p:nvPr/>
          </p:nvSpPr>
          <p:spPr bwMode="auto">
            <a:xfrm>
              <a:off x="3264" y="1488"/>
              <a:ext cx="6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zh-CN" altLang="en-US" sz="2400" b="1">
                  <a:solidFill>
                    <a:srgbClr val="00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谓词</a:t>
              </a:r>
            </a:p>
          </p:txBody>
        </p:sp>
        <p:sp>
          <p:nvSpPr>
            <p:cNvPr id="17" name="Text Box 24"/>
            <p:cNvSpPr txBox="1">
              <a:spLocks noChangeArrowheads="1"/>
            </p:cNvSpPr>
            <p:nvPr/>
          </p:nvSpPr>
          <p:spPr bwMode="auto">
            <a:xfrm>
              <a:off x="1584" y="2016"/>
              <a:ext cx="39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2400" b="1">
                  <a:solidFill>
                    <a:srgbClr val="00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=,&gt;,&lt;,&gt;=,&lt;=,!=,&lt;&gt;,!&gt;,!&lt;, NOT+</a:t>
              </a:r>
              <a:r>
                <a:rPr kumimoji="1" lang="zh-CN" altLang="en-US" sz="2400" b="1">
                  <a:solidFill>
                    <a:srgbClr val="00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上述比较运算</a:t>
              </a:r>
            </a:p>
          </p:txBody>
        </p:sp>
        <p:sp>
          <p:nvSpPr>
            <p:cNvPr id="18" name="Text Box 25"/>
            <p:cNvSpPr txBox="1">
              <a:spLocks noChangeArrowheads="1"/>
            </p:cNvSpPr>
            <p:nvPr/>
          </p:nvSpPr>
          <p:spPr bwMode="auto">
            <a:xfrm>
              <a:off x="1680" y="2352"/>
              <a:ext cx="38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2400" b="1">
                  <a:solidFill>
                    <a:srgbClr val="00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BETWEEN AND, NOT BETWEEN AND</a:t>
              </a:r>
            </a:p>
          </p:txBody>
        </p:sp>
        <p:sp>
          <p:nvSpPr>
            <p:cNvPr id="19" name="Text Box 26"/>
            <p:cNvSpPr txBox="1">
              <a:spLocks noChangeArrowheads="1"/>
            </p:cNvSpPr>
            <p:nvPr/>
          </p:nvSpPr>
          <p:spPr bwMode="auto">
            <a:xfrm>
              <a:off x="1680" y="2688"/>
              <a:ext cx="38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2400" b="1">
                  <a:solidFill>
                    <a:srgbClr val="00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IN, NOT IN</a:t>
              </a:r>
            </a:p>
          </p:txBody>
        </p:sp>
        <p:sp>
          <p:nvSpPr>
            <p:cNvPr id="20" name="Text Box 27"/>
            <p:cNvSpPr txBox="1">
              <a:spLocks noChangeArrowheads="1"/>
            </p:cNvSpPr>
            <p:nvPr/>
          </p:nvSpPr>
          <p:spPr bwMode="auto">
            <a:xfrm>
              <a:off x="1680" y="2976"/>
              <a:ext cx="38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2400" b="1">
                  <a:solidFill>
                    <a:srgbClr val="00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LIKE, NOT LIKE</a:t>
              </a:r>
            </a:p>
          </p:txBody>
        </p:sp>
        <p:sp>
          <p:nvSpPr>
            <p:cNvPr id="21" name="Text Box 28"/>
            <p:cNvSpPr txBox="1">
              <a:spLocks noChangeArrowheads="1"/>
            </p:cNvSpPr>
            <p:nvPr/>
          </p:nvSpPr>
          <p:spPr bwMode="auto">
            <a:xfrm>
              <a:off x="1680" y="3264"/>
              <a:ext cx="37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2400" b="1">
                  <a:solidFill>
                    <a:srgbClr val="00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IS NULL, IS NOT NULL</a:t>
              </a:r>
            </a:p>
          </p:txBody>
        </p:sp>
        <p:sp>
          <p:nvSpPr>
            <p:cNvPr id="22" name="Text Box 29"/>
            <p:cNvSpPr txBox="1">
              <a:spLocks noChangeArrowheads="1"/>
            </p:cNvSpPr>
            <p:nvPr/>
          </p:nvSpPr>
          <p:spPr bwMode="auto">
            <a:xfrm>
              <a:off x="1632" y="3600"/>
              <a:ext cx="37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2400" b="1">
                  <a:solidFill>
                    <a:srgbClr val="00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AND, OR,NOT</a:t>
              </a:r>
            </a:p>
          </p:txBody>
        </p:sp>
      </p:grpSp>
      <p:sp>
        <p:nvSpPr>
          <p:cNvPr id="23" name="Rectangle 30"/>
          <p:cNvSpPr>
            <a:spLocks noChangeArrowheads="1"/>
          </p:cNvSpPr>
          <p:nvPr/>
        </p:nvSpPr>
        <p:spPr bwMode="auto">
          <a:xfrm>
            <a:off x="399473" y="877615"/>
            <a:ext cx="8382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FFFF66"/>
              </a:buClr>
            </a:pPr>
            <a:r>
              <a:rPr kumimoji="1" lang="en-US" altLang="zh-CN" sz="3200" b="1" dirty="0">
                <a:solidFill>
                  <a:srgbClr val="6699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2</a:t>
            </a:r>
            <a:r>
              <a:rPr kumimoji="1" lang="zh-CN" altLang="en-US" sz="3200" b="1" dirty="0">
                <a:solidFill>
                  <a:srgbClr val="6699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） 查询满足条件的元组（</a:t>
            </a:r>
            <a:r>
              <a:rPr kumimoji="1" lang="en-US" altLang="zh-CN" sz="3200" b="1" dirty="0">
                <a:solidFill>
                  <a:srgbClr val="6699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WHERE</a:t>
            </a:r>
            <a:r>
              <a:rPr kumimoji="1" lang="zh-CN" altLang="en-US" sz="3200" b="1" dirty="0">
                <a:solidFill>
                  <a:srgbClr val="6699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44119570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0" y="-15479"/>
            <a:ext cx="12192000" cy="678867"/>
          </a:xfrm>
          <a:prstGeom prst="rect">
            <a:avLst/>
          </a:prstGeom>
          <a:solidFill>
            <a:srgbClr val="00589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1" lang="zh-CN" altLang="en-US" dirty="0">
              <a:solidFill>
                <a:srgbClr val="00589A"/>
              </a:solidFill>
            </a:endParaRPr>
          </a:p>
        </p:txBody>
      </p:sp>
      <p:sp>
        <p:nvSpPr>
          <p:cNvPr id="4" name="文本框 94"/>
          <p:cNvSpPr txBox="1">
            <a:spLocks noChangeArrowheads="1"/>
          </p:cNvSpPr>
          <p:nvPr/>
        </p:nvSpPr>
        <p:spPr bwMode="auto">
          <a:xfrm>
            <a:off x="245870" y="65515"/>
            <a:ext cx="5053997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3.3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数据查询</a:t>
            </a:r>
          </a:p>
        </p:txBody>
      </p:sp>
      <p:sp>
        <p:nvSpPr>
          <p:cNvPr id="5" name="文本框 94"/>
          <p:cNvSpPr txBox="1">
            <a:spLocks noChangeArrowheads="1"/>
          </p:cNvSpPr>
          <p:nvPr/>
        </p:nvSpPr>
        <p:spPr bwMode="auto">
          <a:xfrm>
            <a:off x="4737459" y="75566"/>
            <a:ext cx="7908779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3.3.1 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表查询</a:t>
            </a:r>
          </a:p>
        </p:txBody>
      </p:sp>
      <p:cxnSp>
        <p:nvCxnSpPr>
          <p:cNvPr id="6" name="直接连接符 5"/>
          <p:cNvCxnSpPr/>
          <p:nvPr/>
        </p:nvCxnSpPr>
        <p:spPr>
          <a:xfrm rot="5400000">
            <a:off x="4077830" y="362976"/>
            <a:ext cx="351464" cy="260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351270" y="1717674"/>
            <a:ext cx="11489459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25000"/>
              </a:lnSpc>
              <a:buFontTx/>
              <a:buNone/>
            </a:pPr>
            <a:r>
              <a:rPr lang="en-US" altLang="zh-CN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【</a:t>
            </a:r>
            <a:r>
              <a:rPr lang="zh-CN" altLang="en-US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3.14】</a:t>
            </a:r>
            <a:r>
              <a:rPr lang="zh-CN" altLang="en-US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查询供电局</a:t>
            </a:r>
            <a:r>
              <a:rPr lang="en-US" altLang="zh-CN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1#</a:t>
            </a:r>
            <a:r>
              <a:rPr lang="zh-CN" altLang="en-US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仓库存放的所有物资编号、物资名称、规格以及数量。</a:t>
            </a:r>
          </a:p>
          <a:p>
            <a:pPr eaLnBrk="1" hangingPunct="1">
              <a:lnSpc>
                <a:spcPct val="125000"/>
              </a:lnSpc>
              <a:buFontTx/>
              <a:buNone/>
            </a:pPr>
            <a:endParaRPr lang="zh-CN" altLang="en-US" b="1" dirty="0" smtClean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125000"/>
              </a:lnSpc>
              <a:buFontTx/>
              <a:buNone/>
            </a:pPr>
            <a:r>
              <a:rPr lang="en-US" altLang="zh-CN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SELECT </a:t>
            </a:r>
            <a:r>
              <a:rPr lang="en-US" altLang="zh-CN" b="1" dirty="0" err="1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mat_num</a:t>
            </a:r>
            <a:r>
              <a:rPr lang="en-US" altLang="zh-CN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, </a:t>
            </a:r>
            <a:r>
              <a:rPr lang="en-US" altLang="zh-CN" b="1" dirty="0" err="1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mat_name</a:t>
            </a:r>
            <a:r>
              <a:rPr lang="en-US" altLang="zh-CN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, </a:t>
            </a:r>
            <a:r>
              <a:rPr lang="en-US" altLang="zh-CN" b="1" dirty="0" err="1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speci,amount</a:t>
            </a:r>
            <a:endParaRPr lang="en-US" altLang="zh-CN" b="1" dirty="0" smtClean="0">
              <a:solidFill>
                <a:srgbClr val="FF3300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125000"/>
              </a:lnSpc>
              <a:buFontTx/>
              <a:buNone/>
            </a:pPr>
            <a:r>
              <a:rPr lang="en-US" altLang="zh-CN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FROM stock</a:t>
            </a:r>
          </a:p>
          <a:p>
            <a:pPr eaLnBrk="1" hangingPunct="1">
              <a:lnSpc>
                <a:spcPct val="125000"/>
              </a:lnSpc>
              <a:buFontTx/>
              <a:buNone/>
            </a:pPr>
            <a:r>
              <a:rPr lang="en-US" altLang="zh-CN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WHERE warehouse ='</a:t>
            </a:r>
            <a:r>
              <a:rPr lang="zh-CN" altLang="en-US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供电局</a:t>
            </a:r>
            <a:r>
              <a:rPr lang="en-US" altLang="zh-CN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1#</a:t>
            </a:r>
            <a:r>
              <a:rPr lang="zh-CN" altLang="en-US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仓库</a:t>
            </a:r>
            <a:r>
              <a:rPr lang="en-US" altLang="zh-CN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'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381000" y="990600"/>
            <a:ext cx="7772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3200" b="1">
                <a:solidFill>
                  <a:srgbClr val="669900"/>
                </a:solidFill>
                <a:ea typeface="宋体" panose="02010600030101010101" pitchFamily="2" charset="-122"/>
              </a:rPr>
              <a:t>（</a:t>
            </a:r>
            <a:r>
              <a:rPr lang="en-US" altLang="zh-CN" sz="3200" b="1">
                <a:solidFill>
                  <a:srgbClr val="669900"/>
                </a:solidFill>
                <a:ea typeface="宋体" panose="02010600030101010101" pitchFamily="2" charset="-122"/>
              </a:rPr>
              <a:t>1</a:t>
            </a:r>
            <a:r>
              <a:rPr lang="zh-CN" altLang="en-US" sz="3200" b="1">
                <a:solidFill>
                  <a:srgbClr val="669900"/>
                </a:solidFill>
                <a:ea typeface="宋体" panose="02010600030101010101" pitchFamily="2" charset="-122"/>
              </a:rPr>
              <a:t>）比较大小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30289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indent="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zh-CN">
              <a:ea typeface="宋体" panose="02010600030101010101" pitchFamily="2" charset="-122"/>
            </a:endParaRPr>
          </a:p>
        </p:txBody>
      </p:sp>
      <p:pic>
        <p:nvPicPr>
          <p:cNvPr id="10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9" y="5357997"/>
            <a:ext cx="4537075" cy="1300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040117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0" y="-15479"/>
            <a:ext cx="12192000" cy="678867"/>
          </a:xfrm>
          <a:prstGeom prst="rect">
            <a:avLst/>
          </a:prstGeom>
          <a:solidFill>
            <a:srgbClr val="00589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1" lang="zh-CN" altLang="en-US" dirty="0">
              <a:solidFill>
                <a:srgbClr val="00589A"/>
              </a:solidFill>
            </a:endParaRPr>
          </a:p>
        </p:txBody>
      </p:sp>
      <p:sp>
        <p:nvSpPr>
          <p:cNvPr id="4" name="文本框 94"/>
          <p:cNvSpPr txBox="1">
            <a:spLocks noChangeArrowheads="1"/>
          </p:cNvSpPr>
          <p:nvPr/>
        </p:nvSpPr>
        <p:spPr bwMode="auto">
          <a:xfrm>
            <a:off x="245870" y="65515"/>
            <a:ext cx="5053997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3.3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数据查询</a:t>
            </a:r>
          </a:p>
        </p:txBody>
      </p:sp>
      <p:sp>
        <p:nvSpPr>
          <p:cNvPr id="5" name="文本框 94"/>
          <p:cNvSpPr txBox="1">
            <a:spLocks noChangeArrowheads="1"/>
          </p:cNvSpPr>
          <p:nvPr/>
        </p:nvSpPr>
        <p:spPr bwMode="auto">
          <a:xfrm>
            <a:off x="4737459" y="75566"/>
            <a:ext cx="7908779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3.3.1 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表查询</a:t>
            </a:r>
          </a:p>
        </p:txBody>
      </p:sp>
      <p:cxnSp>
        <p:nvCxnSpPr>
          <p:cNvPr id="6" name="直接连接符 5"/>
          <p:cNvCxnSpPr/>
          <p:nvPr/>
        </p:nvCxnSpPr>
        <p:spPr>
          <a:xfrm rot="5400000">
            <a:off x="4077830" y="362976"/>
            <a:ext cx="351464" cy="260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245869" y="1008929"/>
            <a:ext cx="11096385" cy="518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【</a:t>
            </a:r>
            <a:r>
              <a:rPr lang="zh-CN" altLang="en-US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3.15】</a:t>
            </a:r>
            <a:r>
              <a:rPr lang="zh-CN" altLang="en-US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查询所有单价小于</a:t>
            </a:r>
            <a:r>
              <a:rPr lang="en-US" altLang="zh-CN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80</a:t>
            </a:r>
            <a:r>
              <a:rPr lang="zh-CN" altLang="en-US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的物资名称、数量及其单价。</a:t>
            </a:r>
          </a:p>
          <a:p>
            <a:pPr eaLnBrk="1" hangingPunct="1">
              <a:buFontTx/>
              <a:buNone/>
            </a:pPr>
            <a:r>
              <a:rPr lang="zh-CN" altLang="en-US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SELECT </a:t>
            </a:r>
            <a:r>
              <a:rPr lang="en-US" altLang="zh-CN" b="1" dirty="0" err="1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mat_name</a:t>
            </a:r>
            <a:r>
              <a:rPr lang="en-US" altLang="zh-CN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, </a:t>
            </a:r>
            <a:r>
              <a:rPr lang="en-US" altLang="zh-CN" b="1" dirty="0" err="1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amount,unit</a:t>
            </a:r>
            <a:r>
              <a:rPr lang="en-US" altLang="zh-CN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       </a:t>
            </a:r>
          </a:p>
          <a:p>
            <a:pPr eaLnBrk="1" hangingPunct="1">
              <a:buFontTx/>
              <a:buNone/>
            </a:pPr>
            <a:r>
              <a:rPr lang="en-US" altLang="zh-CN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 FROM stock                  </a:t>
            </a:r>
          </a:p>
          <a:p>
            <a:pPr eaLnBrk="1" hangingPunct="1">
              <a:buFontTx/>
              <a:buNone/>
            </a:pPr>
            <a:r>
              <a:rPr lang="en-US" altLang="zh-CN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 WHERE unit &lt;80;</a:t>
            </a:r>
            <a:r>
              <a:rPr lang="en-US" altLang="zh-CN" b="1" dirty="0" smtClean="0">
                <a:latin typeface="楷体_GB2312" pitchFamily="49" charset="-122"/>
                <a:ea typeface="楷体_GB2312" pitchFamily="49" charset="-122"/>
              </a:rPr>
              <a:t>                         </a:t>
            </a:r>
          </a:p>
          <a:p>
            <a:pPr eaLnBrk="1" hangingPunct="1">
              <a:buFontTx/>
              <a:buNone/>
            </a:pPr>
            <a:r>
              <a:rPr lang="zh-CN" altLang="en-US" b="1" dirty="0" smtClean="0">
                <a:latin typeface="楷体_GB2312" pitchFamily="49" charset="-122"/>
                <a:ea typeface="楷体_GB2312" pitchFamily="49" charset="-122"/>
              </a:rPr>
              <a:t>或：</a:t>
            </a:r>
          </a:p>
          <a:p>
            <a:pPr eaLnBrk="1" hangingPunct="1">
              <a:buFontTx/>
              <a:buNone/>
            </a:pPr>
            <a:r>
              <a:rPr lang="zh-CN" altLang="en-US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SELECT </a:t>
            </a:r>
            <a:r>
              <a:rPr lang="en-US" altLang="zh-CN" b="1" dirty="0" err="1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mat_name</a:t>
            </a:r>
            <a:r>
              <a:rPr lang="en-US" altLang="zh-CN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, </a:t>
            </a:r>
            <a:r>
              <a:rPr lang="en-US" altLang="zh-CN" b="1" dirty="0" err="1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amount,unit</a:t>
            </a:r>
            <a:endParaRPr lang="en-US" altLang="zh-CN" b="1" dirty="0" smtClean="0">
              <a:solidFill>
                <a:srgbClr val="FF3300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buFontTx/>
              <a:buNone/>
            </a:pPr>
            <a:r>
              <a:rPr lang="en-US" altLang="zh-CN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 FROM stock</a:t>
            </a:r>
          </a:p>
          <a:p>
            <a:pPr eaLnBrk="1" hangingPunct="1">
              <a:buFontTx/>
              <a:buNone/>
            </a:pPr>
            <a:r>
              <a:rPr lang="en-US" altLang="zh-CN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 WHERE NOT unit &gt;=80;</a:t>
            </a:r>
          </a:p>
          <a:p>
            <a:pPr eaLnBrk="1" hangingPunct="1">
              <a:buFontTx/>
              <a:buNone/>
            </a:pPr>
            <a:endParaRPr lang="en-US" altLang="zh-CN" b="1" dirty="0" smtClean="0">
              <a:solidFill>
                <a:srgbClr val="FF33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0" y="27574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indent="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zh-CN">
              <a:ea typeface="宋体" panose="02010600030101010101" pitchFamily="2" charset="-122"/>
            </a:endParaRPr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6145" y="2757488"/>
            <a:ext cx="3024187" cy="254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8841755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0" y="-15479"/>
            <a:ext cx="12192000" cy="678867"/>
          </a:xfrm>
          <a:prstGeom prst="rect">
            <a:avLst/>
          </a:prstGeom>
          <a:solidFill>
            <a:srgbClr val="00589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1" lang="zh-CN" altLang="en-US" dirty="0">
              <a:solidFill>
                <a:srgbClr val="00589A"/>
              </a:solidFill>
            </a:endParaRPr>
          </a:p>
        </p:txBody>
      </p:sp>
      <p:sp>
        <p:nvSpPr>
          <p:cNvPr id="4" name="文本框 94"/>
          <p:cNvSpPr txBox="1">
            <a:spLocks noChangeArrowheads="1"/>
          </p:cNvSpPr>
          <p:nvPr/>
        </p:nvSpPr>
        <p:spPr bwMode="auto">
          <a:xfrm>
            <a:off x="245870" y="65515"/>
            <a:ext cx="5053997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3.3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数据查询</a:t>
            </a:r>
          </a:p>
        </p:txBody>
      </p:sp>
      <p:sp>
        <p:nvSpPr>
          <p:cNvPr id="5" name="文本框 94"/>
          <p:cNvSpPr txBox="1">
            <a:spLocks noChangeArrowheads="1"/>
          </p:cNvSpPr>
          <p:nvPr/>
        </p:nvSpPr>
        <p:spPr bwMode="auto">
          <a:xfrm>
            <a:off x="4737459" y="75566"/>
            <a:ext cx="7908779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3.3.1 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表查询</a:t>
            </a:r>
          </a:p>
        </p:txBody>
      </p:sp>
      <p:cxnSp>
        <p:nvCxnSpPr>
          <p:cNvPr id="6" name="直接连接符 5"/>
          <p:cNvCxnSpPr/>
          <p:nvPr/>
        </p:nvCxnSpPr>
        <p:spPr>
          <a:xfrm rot="5400000">
            <a:off x="4077830" y="362976"/>
            <a:ext cx="351464" cy="260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95287" y="1773238"/>
            <a:ext cx="10817657" cy="4525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【</a:t>
            </a:r>
            <a:r>
              <a:rPr lang="zh-CN" altLang="en-US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3.16】</a:t>
            </a:r>
            <a:r>
              <a:rPr lang="zh-CN" altLang="en-US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查询单价在</a:t>
            </a:r>
            <a:r>
              <a:rPr lang="en-US" altLang="zh-CN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50~100</a:t>
            </a:r>
            <a:r>
              <a:rPr lang="zh-CN" altLang="en-US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之间的物资名称、数量及其单价。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en-US" altLang="zh-CN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SELECT </a:t>
            </a:r>
            <a:r>
              <a:rPr lang="en-US" altLang="zh-CN" b="1" dirty="0" err="1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mat_name</a:t>
            </a:r>
            <a:r>
              <a:rPr lang="en-US" altLang="zh-CN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, amount, unit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   FROM stock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   WHERE unit BETWEEN 50 AND 100;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b="1" dirty="0" smtClean="0">
                <a:latin typeface="楷体_GB2312" pitchFamily="49" charset="-122"/>
                <a:ea typeface="楷体_GB2312" pitchFamily="49" charset="-122"/>
              </a:rPr>
              <a:t>此句等价于：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en-US" altLang="zh-CN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SELECT </a:t>
            </a:r>
            <a:r>
              <a:rPr lang="en-US" altLang="zh-CN" b="1" dirty="0" err="1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mat_name</a:t>
            </a:r>
            <a:r>
              <a:rPr lang="en-US" altLang="zh-CN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, amount, unit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   FROM stock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   WHERE unit &gt;=50 AND unit &lt;=100; 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395288" y="981075"/>
            <a:ext cx="9372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3200" b="1">
                <a:solidFill>
                  <a:srgbClr val="669900"/>
                </a:solidFill>
                <a:ea typeface="宋体" panose="02010600030101010101" pitchFamily="2" charset="-122"/>
              </a:rPr>
              <a:t>（</a:t>
            </a:r>
            <a:r>
              <a:rPr lang="en-US" altLang="zh-CN" sz="3200" b="1">
                <a:solidFill>
                  <a:srgbClr val="669900"/>
                </a:solidFill>
                <a:ea typeface="宋体" panose="02010600030101010101" pitchFamily="2" charset="-122"/>
              </a:rPr>
              <a:t>2</a:t>
            </a:r>
            <a:r>
              <a:rPr lang="zh-CN" altLang="en-US" sz="3200" b="1">
                <a:solidFill>
                  <a:srgbClr val="669900"/>
                </a:solidFill>
                <a:ea typeface="宋体" panose="02010600030101010101" pitchFamily="2" charset="-122"/>
              </a:rPr>
              <a:t>）确定范围</a:t>
            </a:r>
            <a:r>
              <a:rPr lang="en-US" altLang="zh-CN" sz="2400" b="1">
                <a:solidFill>
                  <a:srgbClr val="669900"/>
                </a:solidFill>
                <a:ea typeface="宋体" panose="02010600030101010101" pitchFamily="2" charset="-122"/>
              </a:rPr>
              <a:t>(between… and…, not between… and…)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3548063" y="2674938"/>
            <a:ext cx="406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1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</a:t>
            </a:r>
            <a:endParaRPr lang="en-US" altLang="zh-CN" sz="110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5518" y="3357418"/>
            <a:ext cx="2449512" cy="187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774352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0" y="-15479"/>
            <a:ext cx="12192000" cy="678867"/>
          </a:xfrm>
          <a:prstGeom prst="rect">
            <a:avLst/>
          </a:prstGeom>
          <a:solidFill>
            <a:srgbClr val="00589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1" lang="zh-CN" altLang="en-US" dirty="0">
              <a:solidFill>
                <a:srgbClr val="00589A"/>
              </a:solidFill>
            </a:endParaRPr>
          </a:p>
        </p:txBody>
      </p:sp>
      <p:sp>
        <p:nvSpPr>
          <p:cNvPr id="4" name="文本框 94"/>
          <p:cNvSpPr txBox="1">
            <a:spLocks noChangeArrowheads="1"/>
          </p:cNvSpPr>
          <p:nvPr/>
        </p:nvSpPr>
        <p:spPr bwMode="auto">
          <a:xfrm>
            <a:off x="245870" y="65515"/>
            <a:ext cx="5053997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3.3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数据查询</a:t>
            </a:r>
          </a:p>
        </p:txBody>
      </p:sp>
      <p:sp>
        <p:nvSpPr>
          <p:cNvPr id="5" name="文本框 94"/>
          <p:cNvSpPr txBox="1">
            <a:spLocks noChangeArrowheads="1"/>
          </p:cNvSpPr>
          <p:nvPr/>
        </p:nvSpPr>
        <p:spPr bwMode="auto">
          <a:xfrm>
            <a:off x="4737459" y="75566"/>
            <a:ext cx="7908779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3.3.1 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表查询</a:t>
            </a:r>
          </a:p>
        </p:txBody>
      </p:sp>
      <p:cxnSp>
        <p:nvCxnSpPr>
          <p:cNvPr id="6" name="直接连接符 5"/>
          <p:cNvCxnSpPr/>
          <p:nvPr/>
        </p:nvCxnSpPr>
        <p:spPr>
          <a:xfrm rot="5400000">
            <a:off x="4077830" y="362976"/>
            <a:ext cx="351464" cy="260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323849" y="1341438"/>
            <a:ext cx="10778259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b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【</a:t>
            </a:r>
            <a:r>
              <a:rPr lang="zh-CN" altLang="en-US" b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b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3.17】</a:t>
            </a:r>
            <a:r>
              <a:rPr lang="zh-CN" altLang="en-US" b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查询单价不在</a:t>
            </a:r>
            <a:r>
              <a:rPr lang="en-US" altLang="zh-CN" b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50~100</a:t>
            </a:r>
            <a:r>
              <a:rPr lang="zh-CN" altLang="en-US" b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之间的物资名称、数量及其单价。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b="1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en-US" altLang="zh-CN" b="1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SELECT mat_name, amount, unit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b="1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   FROM stock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b="1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   WHERE unit NOT BETWEEN 50 AND 100;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CN" b="1" smtClean="0">
              <a:solidFill>
                <a:srgbClr val="FF3300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b="1" smtClean="0">
                <a:latin typeface="楷体_GB2312" pitchFamily="49" charset="-122"/>
                <a:ea typeface="楷体_GB2312" pitchFamily="49" charset="-122"/>
              </a:rPr>
              <a:t>此句等价于：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b="1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en-US" altLang="zh-CN" b="1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SELECT mat_name, amount, unit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b="1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   FROM stock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b="1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   WHERE unit&lt;50 OR unit &gt;100;</a:t>
            </a:r>
          </a:p>
        </p:txBody>
      </p:sp>
    </p:spTree>
    <p:extLst>
      <p:ext uri="{BB962C8B-B14F-4D97-AF65-F5344CB8AC3E}">
        <p14:creationId xmlns:p14="http://schemas.microsoft.com/office/powerpoint/2010/main" val="318154848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0" y="-15479"/>
            <a:ext cx="12192000" cy="678867"/>
          </a:xfrm>
          <a:prstGeom prst="rect">
            <a:avLst/>
          </a:prstGeom>
          <a:solidFill>
            <a:srgbClr val="00589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1" lang="zh-CN" altLang="en-US" dirty="0">
              <a:solidFill>
                <a:srgbClr val="00589A"/>
              </a:solidFill>
            </a:endParaRPr>
          </a:p>
        </p:txBody>
      </p:sp>
      <p:sp>
        <p:nvSpPr>
          <p:cNvPr id="4" name="文本框 94"/>
          <p:cNvSpPr txBox="1">
            <a:spLocks noChangeArrowheads="1"/>
          </p:cNvSpPr>
          <p:nvPr/>
        </p:nvSpPr>
        <p:spPr bwMode="auto">
          <a:xfrm>
            <a:off x="245870" y="65515"/>
            <a:ext cx="5053997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3.3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数据查询</a:t>
            </a:r>
          </a:p>
        </p:txBody>
      </p:sp>
      <p:sp>
        <p:nvSpPr>
          <p:cNvPr id="5" name="文本框 94"/>
          <p:cNvSpPr txBox="1">
            <a:spLocks noChangeArrowheads="1"/>
          </p:cNvSpPr>
          <p:nvPr/>
        </p:nvSpPr>
        <p:spPr bwMode="auto">
          <a:xfrm>
            <a:off x="4737459" y="75566"/>
            <a:ext cx="7908779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3.3.1 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表查询</a:t>
            </a:r>
          </a:p>
        </p:txBody>
      </p:sp>
      <p:cxnSp>
        <p:nvCxnSpPr>
          <p:cNvPr id="6" name="直接连接符 5"/>
          <p:cNvCxnSpPr/>
          <p:nvPr/>
        </p:nvCxnSpPr>
        <p:spPr>
          <a:xfrm rot="5400000">
            <a:off x="4077830" y="362976"/>
            <a:ext cx="351464" cy="260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50825" y="1464974"/>
            <a:ext cx="11405466" cy="4967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US" altLang="zh-CN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【</a:t>
            </a:r>
            <a:r>
              <a:rPr lang="zh-CN" altLang="en-US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3.18】</a:t>
            </a:r>
            <a:r>
              <a:rPr lang="zh-CN" altLang="en-US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查询存放在供电局</a:t>
            </a:r>
            <a:r>
              <a:rPr lang="en-US" altLang="zh-CN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1#</a:t>
            </a:r>
            <a:r>
              <a:rPr lang="zh-CN" altLang="en-US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仓库和供电局</a:t>
            </a:r>
            <a:r>
              <a:rPr lang="en-US" altLang="zh-CN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2#</a:t>
            </a:r>
            <a:r>
              <a:rPr lang="zh-CN" altLang="en-US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仓库的物资名称、规格及其数量。</a:t>
            </a:r>
          </a:p>
          <a:p>
            <a:pPr eaLnBrk="1" hangingPunct="1">
              <a:buFontTx/>
              <a:buNone/>
            </a:pPr>
            <a:r>
              <a:rPr lang="en-US" altLang="zh-CN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SELECT </a:t>
            </a:r>
            <a:r>
              <a:rPr lang="en-US" altLang="zh-CN" b="1" dirty="0" err="1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mat_name</a:t>
            </a:r>
            <a:r>
              <a:rPr lang="en-US" altLang="zh-CN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, </a:t>
            </a:r>
            <a:r>
              <a:rPr lang="en-US" altLang="zh-CN" b="1" dirty="0" err="1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speci</a:t>
            </a:r>
            <a:r>
              <a:rPr lang="en-US" altLang="zh-CN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, amount</a:t>
            </a:r>
          </a:p>
          <a:p>
            <a:pPr eaLnBrk="1" hangingPunct="1">
              <a:buFontTx/>
              <a:buNone/>
            </a:pPr>
            <a:r>
              <a:rPr lang="en-US" altLang="zh-CN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FROM stock</a:t>
            </a:r>
          </a:p>
          <a:p>
            <a:pPr eaLnBrk="1" hangingPunct="1">
              <a:buFontTx/>
              <a:buNone/>
            </a:pPr>
            <a:r>
              <a:rPr lang="en-US" altLang="zh-CN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WHERE warehouse IN('</a:t>
            </a:r>
            <a:r>
              <a:rPr lang="zh-CN" altLang="en-US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供电局</a:t>
            </a:r>
            <a:r>
              <a:rPr lang="en-US" altLang="zh-CN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1#</a:t>
            </a:r>
            <a:r>
              <a:rPr lang="zh-CN" altLang="en-US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仓库</a:t>
            </a:r>
            <a:r>
              <a:rPr lang="en-US" altLang="zh-CN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','</a:t>
            </a:r>
            <a:r>
              <a:rPr lang="zh-CN" altLang="en-US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供电局</a:t>
            </a:r>
            <a:r>
              <a:rPr lang="en-US" altLang="zh-CN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2#</a:t>
            </a:r>
            <a:r>
              <a:rPr lang="zh-CN" altLang="en-US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仓库</a:t>
            </a:r>
            <a:r>
              <a:rPr lang="en-US" altLang="zh-CN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')</a:t>
            </a:r>
          </a:p>
          <a:p>
            <a:pPr eaLnBrk="1" hangingPunct="1">
              <a:buFontTx/>
              <a:buNone/>
            </a:pPr>
            <a:r>
              <a:rPr lang="zh-CN" altLang="en-US" b="1" dirty="0" smtClean="0">
                <a:latin typeface="楷体_GB2312" pitchFamily="49" charset="-122"/>
                <a:ea typeface="楷体_GB2312" pitchFamily="49" charset="-122"/>
              </a:rPr>
              <a:t>此句等价于：</a:t>
            </a:r>
          </a:p>
          <a:p>
            <a:pPr eaLnBrk="1" hangingPunct="1">
              <a:buFontTx/>
              <a:buNone/>
            </a:pPr>
            <a:r>
              <a:rPr lang="en-US" altLang="zh-CN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SELECT </a:t>
            </a:r>
            <a:r>
              <a:rPr lang="en-US" altLang="zh-CN" b="1" dirty="0" err="1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mat_name</a:t>
            </a:r>
            <a:r>
              <a:rPr lang="en-US" altLang="zh-CN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, </a:t>
            </a:r>
            <a:r>
              <a:rPr lang="en-US" altLang="zh-CN" b="1" dirty="0" err="1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speci</a:t>
            </a:r>
            <a:r>
              <a:rPr lang="en-US" altLang="zh-CN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, amount</a:t>
            </a:r>
          </a:p>
          <a:p>
            <a:pPr eaLnBrk="1" hangingPunct="1">
              <a:buFontTx/>
              <a:buNone/>
            </a:pPr>
            <a:r>
              <a:rPr lang="en-US" altLang="zh-CN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FROM stock</a:t>
            </a:r>
          </a:p>
          <a:p>
            <a:pPr eaLnBrk="1" hangingPunct="1">
              <a:buFontTx/>
              <a:buNone/>
            </a:pPr>
            <a:r>
              <a:rPr lang="en-US" altLang="zh-CN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WHERE warehouse ='</a:t>
            </a:r>
            <a:r>
              <a:rPr lang="zh-CN" altLang="en-US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供电局</a:t>
            </a:r>
            <a:r>
              <a:rPr lang="en-US" altLang="zh-CN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1#</a:t>
            </a:r>
            <a:r>
              <a:rPr lang="zh-CN" altLang="en-US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仓库</a:t>
            </a:r>
            <a:r>
              <a:rPr lang="en-US" altLang="zh-CN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'    </a:t>
            </a:r>
          </a:p>
          <a:p>
            <a:pPr eaLnBrk="1" hangingPunct="1">
              <a:buFontTx/>
              <a:buNone/>
            </a:pPr>
            <a:r>
              <a:rPr lang="en-US" altLang="zh-CN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   OR warehouse ='</a:t>
            </a:r>
            <a:r>
              <a:rPr lang="zh-CN" altLang="en-US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供电局</a:t>
            </a:r>
            <a:r>
              <a:rPr lang="en-US" altLang="zh-CN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2#</a:t>
            </a:r>
            <a:r>
              <a:rPr lang="zh-CN" altLang="en-US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仓库</a:t>
            </a:r>
            <a:r>
              <a:rPr lang="en-US" altLang="zh-CN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'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381000" y="842820"/>
            <a:ext cx="9968076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3200" b="1" dirty="0">
                <a:solidFill>
                  <a:srgbClr val="669900"/>
                </a:solidFill>
                <a:ea typeface="宋体" panose="02010600030101010101" pitchFamily="2" charset="-122"/>
              </a:rPr>
              <a:t>（</a:t>
            </a:r>
            <a:r>
              <a:rPr lang="en-US" altLang="zh-CN" sz="3200" b="1" dirty="0">
                <a:solidFill>
                  <a:srgbClr val="669900"/>
                </a:solidFill>
                <a:ea typeface="宋体" panose="02010600030101010101" pitchFamily="2" charset="-122"/>
              </a:rPr>
              <a:t>3</a:t>
            </a:r>
            <a:r>
              <a:rPr lang="zh-CN" altLang="en-US" sz="3200" b="1" dirty="0">
                <a:solidFill>
                  <a:srgbClr val="669900"/>
                </a:solidFill>
                <a:ea typeface="宋体" panose="02010600030101010101" pitchFamily="2" charset="-122"/>
              </a:rPr>
              <a:t>）确定集合</a:t>
            </a:r>
            <a:r>
              <a:rPr lang="en-US" altLang="zh-CN" sz="2800" b="1" dirty="0">
                <a:solidFill>
                  <a:srgbClr val="669900"/>
                </a:solidFill>
                <a:ea typeface="宋体" panose="02010600030101010101" pitchFamily="2" charset="-122"/>
              </a:rPr>
              <a:t>(in, not in)</a:t>
            </a:r>
            <a:endParaRPr lang="en-US" altLang="zh-CN" sz="3200" b="1" dirty="0">
              <a:solidFill>
                <a:srgbClr val="6699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5916930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0" y="-15479"/>
            <a:ext cx="12192000" cy="678867"/>
          </a:xfrm>
          <a:prstGeom prst="rect">
            <a:avLst/>
          </a:prstGeom>
          <a:solidFill>
            <a:srgbClr val="00589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1" lang="zh-CN" altLang="en-US" dirty="0">
              <a:solidFill>
                <a:srgbClr val="00589A"/>
              </a:solidFill>
            </a:endParaRPr>
          </a:p>
        </p:txBody>
      </p:sp>
      <p:sp>
        <p:nvSpPr>
          <p:cNvPr id="4" name="文本框 94"/>
          <p:cNvSpPr txBox="1">
            <a:spLocks noChangeArrowheads="1"/>
          </p:cNvSpPr>
          <p:nvPr/>
        </p:nvSpPr>
        <p:spPr bwMode="auto">
          <a:xfrm>
            <a:off x="245870" y="65515"/>
            <a:ext cx="5053997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3.3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数据查询</a:t>
            </a:r>
          </a:p>
        </p:txBody>
      </p:sp>
      <p:sp>
        <p:nvSpPr>
          <p:cNvPr id="5" name="文本框 94"/>
          <p:cNvSpPr txBox="1">
            <a:spLocks noChangeArrowheads="1"/>
          </p:cNvSpPr>
          <p:nvPr/>
        </p:nvSpPr>
        <p:spPr bwMode="auto">
          <a:xfrm>
            <a:off x="4737459" y="75566"/>
            <a:ext cx="7908779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3.3.1 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表查询</a:t>
            </a:r>
          </a:p>
        </p:txBody>
      </p:sp>
      <p:cxnSp>
        <p:nvCxnSpPr>
          <p:cNvPr id="6" name="直接连接符 5"/>
          <p:cNvCxnSpPr/>
          <p:nvPr/>
        </p:nvCxnSpPr>
        <p:spPr>
          <a:xfrm rot="5400000">
            <a:off x="4077830" y="362976"/>
            <a:ext cx="351464" cy="260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323850" y="1125538"/>
            <a:ext cx="11267786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US" altLang="zh-CN" b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【</a:t>
            </a:r>
            <a:r>
              <a:rPr lang="zh-CN" altLang="en-US" b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b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3.19】</a:t>
            </a:r>
            <a:r>
              <a:rPr lang="zh-CN" altLang="en-US" b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查询既没有存放在供电局</a:t>
            </a:r>
            <a:r>
              <a:rPr lang="en-US" altLang="zh-CN" b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1#</a:t>
            </a:r>
            <a:r>
              <a:rPr lang="zh-CN" altLang="en-US" b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仓库，也没有存放在供电局</a:t>
            </a:r>
            <a:r>
              <a:rPr lang="en-US" altLang="zh-CN" b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2#</a:t>
            </a:r>
            <a:r>
              <a:rPr lang="zh-CN" altLang="en-US" b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仓库的物资名称、规格及其数量。</a:t>
            </a:r>
          </a:p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US" altLang="zh-CN" b="1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SELECT mat_name, speci, amount</a:t>
            </a:r>
          </a:p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US" altLang="zh-CN" b="1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FROM stock</a:t>
            </a:r>
          </a:p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US" altLang="zh-CN" b="1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WHERE warehouse NOT IN ('</a:t>
            </a:r>
            <a:r>
              <a:rPr lang="zh-CN" altLang="en-US" b="1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供电局</a:t>
            </a:r>
            <a:r>
              <a:rPr lang="en-US" altLang="zh-CN" b="1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1#</a:t>
            </a:r>
            <a:r>
              <a:rPr lang="zh-CN" altLang="en-US" b="1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仓库</a:t>
            </a:r>
            <a:r>
              <a:rPr lang="en-US" altLang="zh-CN" b="1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','</a:t>
            </a:r>
            <a:r>
              <a:rPr lang="zh-CN" altLang="en-US" b="1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供电局</a:t>
            </a:r>
            <a:r>
              <a:rPr lang="en-US" altLang="zh-CN" b="1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2#</a:t>
            </a:r>
            <a:r>
              <a:rPr lang="zh-CN" altLang="en-US" b="1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仓库</a:t>
            </a:r>
            <a:r>
              <a:rPr lang="en-US" altLang="zh-CN" b="1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')</a:t>
            </a:r>
          </a:p>
          <a:p>
            <a:pPr eaLnBrk="1" hangingPunct="1">
              <a:lnSpc>
                <a:spcPct val="100000"/>
              </a:lnSpc>
              <a:buFontTx/>
              <a:buNone/>
            </a:pPr>
            <a:r>
              <a:rPr lang="zh-CN" altLang="en-US" b="1" smtClean="0">
                <a:latin typeface="楷体_GB2312" pitchFamily="49" charset="-122"/>
                <a:ea typeface="楷体_GB2312" pitchFamily="49" charset="-122"/>
              </a:rPr>
              <a:t>此句等价于：</a:t>
            </a:r>
          </a:p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US" altLang="zh-CN" b="1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SELECT mat_name, speci, amount</a:t>
            </a:r>
          </a:p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US" altLang="zh-CN" b="1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FROM stock</a:t>
            </a:r>
          </a:p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US" altLang="zh-CN" b="1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WHERE warehouse !='</a:t>
            </a:r>
            <a:r>
              <a:rPr lang="zh-CN" altLang="en-US" b="1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供电局</a:t>
            </a:r>
            <a:r>
              <a:rPr lang="en-US" altLang="zh-CN" b="1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1#</a:t>
            </a:r>
            <a:r>
              <a:rPr lang="zh-CN" altLang="en-US" b="1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仓库</a:t>
            </a:r>
            <a:r>
              <a:rPr lang="en-US" altLang="zh-CN" b="1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' </a:t>
            </a:r>
          </a:p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US" altLang="zh-CN" b="1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  AND warehouse !='</a:t>
            </a:r>
            <a:r>
              <a:rPr lang="zh-CN" altLang="en-US" b="1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供电局</a:t>
            </a:r>
            <a:r>
              <a:rPr lang="en-US" altLang="zh-CN" b="1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2#</a:t>
            </a:r>
            <a:r>
              <a:rPr lang="zh-CN" altLang="en-US" b="1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仓库</a:t>
            </a:r>
            <a:r>
              <a:rPr lang="en-US" altLang="zh-CN" b="1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344891559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0" y="-15479"/>
            <a:ext cx="12192000" cy="678867"/>
          </a:xfrm>
          <a:prstGeom prst="rect">
            <a:avLst/>
          </a:prstGeom>
          <a:solidFill>
            <a:srgbClr val="00589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1" lang="zh-CN" altLang="en-US" dirty="0">
              <a:solidFill>
                <a:srgbClr val="00589A"/>
              </a:solidFill>
            </a:endParaRPr>
          </a:p>
        </p:txBody>
      </p:sp>
      <p:sp>
        <p:nvSpPr>
          <p:cNvPr id="4" name="文本框 94"/>
          <p:cNvSpPr txBox="1">
            <a:spLocks noChangeArrowheads="1"/>
          </p:cNvSpPr>
          <p:nvPr/>
        </p:nvSpPr>
        <p:spPr bwMode="auto">
          <a:xfrm>
            <a:off x="245870" y="65515"/>
            <a:ext cx="5053997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3.3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数据查询</a:t>
            </a:r>
          </a:p>
        </p:txBody>
      </p:sp>
      <p:sp>
        <p:nvSpPr>
          <p:cNvPr id="5" name="文本框 94"/>
          <p:cNvSpPr txBox="1">
            <a:spLocks noChangeArrowheads="1"/>
          </p:cNvSpPr>
          <p:nvPr/>
        </p:nvSpPr>
        <p:spPr bwMode="auto">
          <a:xfrm>
            <a:off x="4737459" y="75566"/>
            <a:ext cx="7908779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3.3.1 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表查询</a:t>
            </a:r>
          </a:p>
        </p:txBody>
      </p:sp>
      <p:cxnSp>
        <p:nvCxnSpPr>
          <p:cNvPr id="6" name="直接连接符 5"/>
          <p:cNvCxnSpPr/>
          <p:nvPr/>
        </p:nvCxnSpPr>
        <p:spPr>
          <a:xfrm rot="5400000">
            <a:off x="4077830" y="362976"/>
            <a:ext cx="351464" cy="260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81000" y="990600"/>
            <a:ext cx="77724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b="1" smtClean="0">
                <a:solidFill>
                  <a:srgbClr val="669900"/>
                </a:solidFill>
              </a:rPr>
              <a:t>（</a:t>
            </a:r>
            <a:r>
              <a:rPr lang="en-US" altLang="zh-CN" b="1" smtClean="0">
                <a:solidFill>
                  <a:srgbClr val="669900"/>
                </a:solidFill>
              </a:rPr>
              <a:t>4</a:t>
            </a:r>
            <a:r>
              <a:rPr lang="zh-CN" altLang="en-US" b="1" smtClean="0">
                <a:solidFill>
                  <a:srgbClr val="669900"/>
                </a:solidFill>
              </a:rPr>
              <a:t>）字符匹配</a:t>
            </a:r>
            <a:r>
              <a:rPr lang="en-US" altLang="zh-CN" b="1" smtClean="0">
                <a:solidFill>
                  <a:srgbClr val="669900"/>
                </a:solidFill>
              </a:rPr>
              <a:t>(like,not like</a:t>
            </a:r>
            <a:r>
              <a:rPr lang="zh-CN" altLang="en-US" b="1" smtClean="0">
                <a:solidFill>
                  <a:srgbClr val="669900"/>
                </a:solidFill>
              </a:rPr>
              <a:t>，模糊查询</a:t>
            </a:r>
            <a:r>
              <a:rPr lang="en-US" altLang="zh-CN" b="1" smtClean="0">
                <a:solidFill>
                  <a:srgbClr val="669900"/>
                </a:solidFill>
              </a:rPr>
              <a:t>)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381000" y="1447800"/>
            <a:ext cx="8534400" cy="116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marL="457200" indent="-457200" eaLnBrk="1" hangingPunct="1">
              <a:spcBef>
                <a:spcPct val="50000"/>
              </a:spcBef>
              <a:buClr>
                <a:srgbClr val="FF0000"/>
              </a:buClr>
              <a:buSzPct val="100000"/>
              <a:buFont typeface="Wingdings" panose="05000000000000000000" pitchFamily="2" charset="2"/>
              <a:buChar char="Ø"/>
            </a:pPr>
            <a:r>
              <a:rPr kumimoji="1" lang="zh-CN" altLang="en-US" sz="2800" b="1" dirty="0">
                <a:solidFill>
                  <a:srgbClr val="0000FF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找出满足给定匹配条件的字符串，其格式为：</a:t>
            </a:r>
          </a:p>
          <a:p>
            <a:pPr eaLnBrk="1" hangingPunct="1">
              <a:spcBef>
                <a:spcPct val="50000"/>
              </a:spcBef>
              <a:buClr>
                <a:srgbClr val="FFFF66"/>
              </a:buClr>
              <a:buSzPct val="60000"/>
              <a:buFont typeface="Wingdings" panose="05000000000000000000" pitchFamily="2" charset="2"/>
              <a:buNone/>
            </a:pPr>
            <a:r>
              <a:rPr kumimoji="1" lang="en-US" altLang="zh-CN" sz="2800" b="1" dirty="0">
                <a:solidFill>
                  <a:srgbClr val="FF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[NOT] LIKE  </a:t>
            </a:r>
            <a:r>
              <a:rPr kumimoji="1" lang="en-US" altLang="zh-CN" sz="28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‘</a:t>
            </a:r>
            <a:r>
              <a:rPr kumimoji="1" lang="en-US" altLang="zh-CN" sz="2800" b="1" dirty="0">
                <a:solidFill>
                  <a:srgbClr val="FF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&lt;</a:t>
            </a:r>
            <a:r>
              <a:rPr kumimoji="1" lang="zh-CN" altLang="en-US" sz="2800" b="1" dirty="0">
                <a:solidFill>
                  <a:srgbClr val="FF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匹配串</a:t>
            </a:r>
            <a:r>
              <a:rPr kumimoji="1" lang="en-US" altLang="zh-CN" sz="2800" b="1" dirty="0">
                <a:solidFill>
                  <a:srgbClr val="FF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&gt;</a:t>
            </a:r>
            <a:r>
              <a:rPr kumimoji="1" lang="en-US" altLang="zh-CN" sz="28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’</a:t>
            </a:r>
            <a:r>
              <a:rPr kumimoji="1" lang="en-US" altLang="zh-CN" sz="2800" b="1" dirty="0">
                <a:solidFill>
                  <a:srgbClr val="FF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[ESCAPE </a:t>
            </a:r>
            <a:r>
              <a:rPr kumimoji="1" lang="en-US" altLang="zh-CN" sz="28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‘</a:t>
            </a:r>
            <a:r>
              <a:rPr kumimoji="1" lang="en-US" altLang="zh-CN" sz="2800" b="1" dirty="0">
                <a:solidFill>
                  <a:srgbClr val="FF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&lt;</a:t>
            </a:r>
            <a:r>
              <a:rPr kumimoji="1" lang="zh-CN" altLang="en-US" sz="2800" b="1" dirty="0">
                <a:solidFill>
                  <a:srgbClr val="FF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换码字符</a:t>
            </a:r>
            <a:r>
              <a:rPr kumimoji="1" lang="en-US" altLang="zh-CN" sz="2800" b="1" dirty="0">
                <a:solidFill>
                  <a:srgbClr val="FF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&gt;</a:t>
            </a:r>
            <a:r>
              <a:rPr kumimoji="1" lang="en-US" altLang="zh-CN" sz="28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’</a:t>
            </a:r>
            <a:r>
              <a:rPr kumimoji="1" lang="en-US" altLang="zh-CN" sz="2800" b="1" dirty="0">
                <a:solidFill>
                  <a:srgbClr val="FF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]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381000" y="2768600"/>
            <a:ext cx="11238345" cy="2923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marL="342900" indent="-342900" eaLnBrk="1" hangingPunct="1">
              <a:spcBef>
                <a:spcPct val="50000"/>
              </a:spcBef>
              <a:buClr>
                <a:srgbClr val="FF0000"/>
              </a:buClr>
              <a:buSzPct val="100000"/>
              <a:buFont typeface="Wingdings" panose="05000000000000000000" pitchFamily="2" charset="2"/>
              <a:buChar char="Ø"/>
            </a:pPr>
            <a:r>
              <a:rPr kumimoji="1" lang="en-US" altLang="zh-CN" sz="2400" b="1" dirty="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</a:t>
            </a:r>
            <a:r>
              <a:rPr kumimoji="1" lang="zh-CN" altLang="en-US" sz="2800" b="1" dirty="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匹配规则：</a:t>
            </a:r>
          </a:p>
          <a:p>
            <a:pPr eaLnBrk="1" hangingPunct="1">
              <a:spcBef>
                <a:spcPct val="50000"/>
              </a:spcBef>
              <a:buClr>
                <a:srgbClr val="FFFF66"/>
              </a:buClr>
              <a:buSzPct val="105000"/>
              <a:buFont typeface="Wingdings" panose="05000000000000000000" pitchFamily="2" charset="2"/>
              <a:buNone/>
            </a:pPr>
            <a:r>
              <a:rPr kumimoji="1" lang="zh-CN" altLang="en-US" sz="2400" b="1" dirty="0">
                <a:solidFill>
                  <a:srgbClr val="CC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   </a:t>
            </a:r>
            <a:r>
              <a:rPr kumimoji="1" lang="zh-CN" altLang="en-US" sz="2400" b="1" dirty="0">
                <a:solidFill>
                  <a:srgbClr val="CC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“</a:t>
            </a:r>
            <a:r>
              <a:rPr kumimoji="1" lang="en-US" altLang="zh-CN" sz="2400" b="1" dirty="0">
                <a:solidFill>
                  <a:srgbClr val="CC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%</a:t>
            </a:r>
            <a:r>
              <a:rPr kumimoji="1" lang="en-US" altLang="zh-CN" sz="2400" b="1" dirty="0">
                <a:solidFill>
                  <a:srgbClr val="CC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”</a:t>
            </a:r>
            <a:r>
              <a:rPr kumimoji="1" lang="en-US" altLang="zh-CN" sz="2400" b="1" dirty="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</a:t>
            </a:r>
            <a:r>
              <a:rPr kumimoji="1" lang="zh-CN" altLang="en-US" sz="2400" b="1" dirty="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：代表任意长度（</a:t>
            </a:r>
            <a:r>
              <a:rPr kumimoji="1" lang="en-US" altLang="zh-CN" sz="2400" b="1" dirty="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0</a:t>
            </a:r>
            <a:r>
              <a:rPr kumimoji="1" lang="zh-CN" altLang="en-US" sz="2400" b="1" dirty="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个或多个）字符串</a:t>
            </a:r>
            <a:r>
              <a:rPr kumimoji="1" lang="zh-CN" altLang="en-US" sz="2400" b="1" dirty="0" smtClean="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。 </a:t>
            </a:r>
            <a:r>
              <a:rPr kumimoji="1" lang="en-US" altLang="zh-CN" sz="2400" b="1" dirty="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a</a:t>
            </a:r>
            <a:r>
              <a:rPr kumimoji="1" lang="en-US" altLang="zh-CN" sz="2400" b="1" dirty="0" smtClean="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%</a:t>
            </a:r>
            <a:endParaRPr kumimoji="1" lang="zh-CN" altLang="en-US" sz="2400" b="1" dirty="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50000"/>
              </a:spcBef>
              <a:buClr>
                <a:srgbClr val="FFFF66"/>
              </a:buClr>
              <a:buSzPct val="105000"/>
              <a:buFont typeface="Wingdings" panose="05000000000000000000" pitchFamily="2" charset="2"/>
              <a:buNone/>
            </a:pPr>
            <a:r>
              <a:rPr kumimoji="1" lang="zh-CN" altLang="en-US" sz="2400" b="1" dirty="0">
                <a:solidFill>
                  <a:srgbClr val="CC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   </a:t>
            </a:r>
            <a:r>
              <a:rPr kumimoji="1" lang="zh-CN" altLang="en-US" sz="2400" b="1" dirty="0">
                <a:solidFill>
                  <a:srgbClr val="CC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“</a:t>
            </a:r>
            <a:r>
              <a:rPr kumimoji="1" lang="en-US" altLang="zh-CN" sz="2400" b="1" dirty="0">
                <a:solidFill>
                  <a:srgbClr val="CC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_</a:t>
            </a:r>
            <a:r>
              <a:rPr kumimoji="1" lang="en-US" altLang="zh-CN" sz="2400" b="1" dirty="0">
                <a:solidFill>
                  <a:srgbClr val="CC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”</a:t>
            </a:r>
            <a:r>
              <a:rPr kumimoji="1" lang="zh-CN" altLang="en-US" sz="2400" b="1" dirty="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：代表任意单个字符</a:t>
            </a:r>
            <a:r>
              <a:rPr kumimoji="1" lang="zh-CN" altLang="en-US" sz="2400" b="1" dirty="0" smtClean="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。</a:t>
            </a:r>
            <a:r>
              <a:rPr kumimoji="1" lang="en-US" altLang="zh-CN" sz="2400" b="1" dirty="0" smtClean="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a_</a:t>
            </a:r>
            <a:endParaRPr kumimoji="1" lang="zh-CN" altLang="en-US" sz="2400" b="1" dirty="0">
              <a:solidFill>
                <a:srgbClr val="00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50000"/>
              </a:spcBef>
              <a:buClr>
                <a:srgbClr val="FFFF66"/>
              </a:buClr>
              <a:buSzPct val="105000"/>
              <a:buFont typeface="Wingdings" panose="05000000000000000000" pitchFamily="2" charset="2"/>
              <a:buNone/>
            </a:pPr>
            <a:r>
              <a:rPr kumimoji="1" lang="zh-CN" altLang="en-US" sz="2400" b="1" dirty="0">
                <a:solidFill>
                  <a:srgbClr val="CC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    </a:t>
            </a:r>
            <a:r>
              <a:rPr kumimoji="1" lang="en-US" altLang="zh-CN" sz="2400" b="1" dirty="0">
                <a:solidFill>
                  <a:srgbClr val="CC3300"/>
                </a:solidFill>
                <a:latin typeface="Tahoma" panose="020B0604030504040204" pitchFamily="34" charset="0"/>
                <a:ea typeface="宋体" panose="02010600030101010101" pitchFamily="2" charset="-122"/>
                <a:cs typeface="Tahoma" panose="020B0604030504040204" pitchFamily="34" charset="0"/>
              </a:rPr>
              <a:t>escape</a:t>
            </a:r>
            <a:r>
              <a:rPr kumimoji="1" lang="en-US" altLang="zh-CN" sz="2400" b="1" dirty="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</a:t>
            </a:r>
            <a:r>
              <a:rPr kumimoji="1" lang="zh-CN" altLang="en-US" sz="2400" b="1" dirty="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：定义换码字符，以去掉特殊字符的特定含义，使其被作为普通字符看待。如</a:t>
            </a:r>
            <a:r>
              <a:rPr kumimoji="1" lang="en-US" altLang="zh-CN" sz="2400" b="1" dirty="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escape </a:t>
            </a:r>
            <a:r>
              <a:rPr kumimoji="1"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‘</a:t>
            </a:r>
            <a:r>
              <a:rPr kumimoji="1" lang="en-US" altLang="zh-CN" sz="2400" b="1" dirty="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\</a:t>
            </a:r>
            <a:r>
              <a:rPr kumimoji="1"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’</a:t>
            </a:r>
            <a:r>
              <a:rPr kumimoji="1" lang="zh-CN" altLang="en-US" sz="2400" b="1" dirty="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，定义了 </a:t>
            </a:r>
            <a:r>
              <a:rPr kumimoji="1" lang="en-US" altLang="zh-CN" sz="2400" b="1" dirty="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\ </a:t>
            </a:r>
            <a:r>
              <a:rPr kumimoji="1" lang="zh-CN" altLang="en-US" sz="2400" b="1" dirty="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作为换码字符，则可用</a:t>
            </a:r>
            <a:r>
              <a:rPr kumimoji="1" lang="en-US" altLang="zh-CN" sz="2400" b="1" dirty="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\%</a:t>
            </a:r>
            <a:r>
              <a:rPr kumimoji="1" lang="zh-CN" altLang="en-US" sz="2400" b="1" dirty="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去匹配</a:t>
            </a:r>
            <a:r>
              <a:rPr kumimoji="1" lang="en-US" altLang="zh-CN" sz="2400" b="1" dirty="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%</a:t>
            </a:r>
            <a:r>
              <a:rPr kumimoji="1" lang="zh-CN" altLang="en-US" sz="2400" b="1" dirty="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，用</a:t>
            </a:r>
            <a:r>
              <a:rPr kumimoji="1" lang="en-US" altLang="zh-CN" sz="2400" b="1" dirty="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\</a:t>
            </a:r>
            <a:r>
              <a:rPr kumimoji="1" lang="zh-CN" altLang="en-US" sz="2400" b="1" dirty="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＿去匹配＿，用</a:t>
            </a:r>
            <a:r>
              <a:rPr kumimoji="1" lang="en-US" altLang="zh-CN" sz="2400" b="1" dirty="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\ \</a:t>
            </a:r>
            <a:r>
              <a:rPr kumimoji="1" lang="zh-CN" altLang="en-US" sz="2400" b="1" dirty="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去匹配 </a:t>
            </a:r>
            <a:r>
              <a:rPr kumimoji="1" lang="en-US" altLang="zh-CN" sz="2400" b="1" dirty="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\ </a:t>
            </a:r>
            <a:r>
              <a:rPr kumimoji="1" lang="zh-CN" altLang="en-US" sz="2400" b="1" dirty="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413142536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/>
      <p:bldP spid="9" grpId="0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0" y="-15479"/>
            <a:ext cx="12192000" cy="678867"/>
          </a:xfrm>
          <a:prstGeom prst="rect">
            <a:avLst/>
          </a:prstGeom>
          <a:solidFill>
            <a:srgbClr val="00589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1" lang="zh-CN" altLang="en-US" dirty="0">
              <a:solidFill>
                <a:srgbClr val="00589A"/>
              </a:solidFill>
            </a:endParaRPr>
          </a:p>
        </p:txBody>
      </p:sp>
      <p:sp>
        <p:nvSpPr>
          <p:cNvPr id="4" name="文本框 94"/>
          <p:cNvSpPr txBox="1">
            <a:spLocks noChangeArrowheads="1"/>
          </p:cNvSpPr>
          <p:nvPr/>
        </p:nvSpPr>
        <p:spPr bwMode="auto">
          <a:xfrm>
            <a:off x="245870" y="65515"/>
            <a:ext cx="5053997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3.3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数据查询</a:t>
            </a:r>
          </a:p>
        </p:txBody>
      </p:sp>
      <p:sp>
        <p:nvSpPr>
          <p:cNvPr id="5" name="文本框 94"/>
          <p:cNvSpPr txBox="1">
            <a:spLocks noChangeArrowheads="1"/>
          </p:cNvSpPr>
          <p:nvPr/>
        </p:nvSpPr>
        <p:spPr bwMode="auto">
          <a:xfrm>
            <a:off x="4737459" y="75566"/>
            <a:ext cx="7908779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3.3.1 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表查询</a:t>
            </a:r>
          </a:p>
        </p:txBody>
      </p:sp>
      <p:cxnSp>
        <p:nvCxnSpPr>
          <p:cNvPr id="6" name="直接连接符 5"/>
          <p:cNvCxnSpPr/>
          <p:nvPr/>
        </p:nvCxnSpPr>
        <p:spPr>
          <a:xfrm rot="5400000">
            <a:off x="4077830" y="362976"/>
            <a:ext cx="351464" cy="260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813376" y="1086139"/>
            <a:ext cx="10177895" cy="496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【</a:t>
            </a:r>
            <a:r>
              <a:rPr lang="zh-CN" altLang="en-US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3.20】</a:t>
            </a:r>
            <a:r>
              <a:rPr lang="zh-CN" altLang="en-US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查询存放在供电局</a:t>
            </a:r>
            <a:r>
              <a:rPr lang="en-US" altLang="zh-CN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1#</a:t>
            </a:r>
            <a:r>
              <a:rPr lang="zh-CN" altLang="en-US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仓库的物资的详细情况。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SELECT *                             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FROM stock                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WHERE warehouse LIKE '</a:t>
            </a:r>
            <a:r>
              <a:rPr lang="zh-CN" altLang="en-US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供电局</a:t>
            </a:r>
            <a:r>
              <a:rPr lang="en-US" altLang="zh-CN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1#</a:t>
            </a:r>
            <a:r>
              <a:rPr lang="zh-CN" altLang="en-US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仓库</a:t>
            </a:r>
            <a:r>
              <a:rPr lang="en-US" altLang="zh-CN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'</a:t>
            </a:r>
            <a:r>
              <a:rPr lang="en-US" altLang="zh-CN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CN" b="1" dirty="0" smtClean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b="1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等价于：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zh-CN" altLang="en-US" b="1" dirty="0" smtClean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SELECT *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FROM stock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WHERE warehouse ='</a:t>
            </a:r>
            <a:r>
              <a:rPr lang="zh-CN" altLang="en-US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供电局</a:t>
            </a:r>
            <a:r>
              <a:rPr lang="en-US" altLang="zh-CN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1#</a:t>
            </a:r>
            <a:r>
              <a:rPr lang="zh-CN" altLang="en-US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仓库</a:t>
            </a:r>
            <a:r>
              <a:rPr lang="en-US" altLang="zh-CN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200343674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0" y="-15479"/>
            <a:ext cx="12192000" cy="678867"/>
          </a:xfrm>
          <a:prstGeom prst="rect">
            <a:avLst/>
          </a:prstGeom>
          <a:solidFill>
            <a:srgbClr val="00589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1" lang="zh-CN" altLang="en-US" dirty="0">
              <a:solidFill>
                <a:srgbClr val="00589A"/>
              </a:solidFill>
            </a:endParaRPr>
          </a:p>
        </p:txBody>
      </p:sp>
      <p:sp>
        <p:nvSpPr>
          <p:cNvPr id="4" name="文本框 94"/>
          <p:cNvSpPr txBox="1">
            <a:spLocks noChangeArrowheads="1"/>
          </p:cNvSpPr>
          <p:nvPr/>
        </p:nvSpPr>
        <p:spPr bwMode="auto">
          <a:xfrm>
            <a:off x="245870" y="65515"/>
            <a:ext cx="5053997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3.1 SQL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概述</a:t>
            </a:r>
          </a:p>
        </p:txBody>
      </p:sp>
      <p:sp>
        <p:nvSpPr>
          <p:cNvPr id="12" name="文本框 94"/>
          <p:cNvSpPr txBox="1">
            <a:spLocks noChangeArrowheads="1"/>
          </p:cNvSpPr>
          <p:nvPr/>
        </p:nvSpPr>
        <p:spPr bwMode="auto">
          <a:xfrm>
            <a:off x="4737459" y="75566"/>
            <a:ext cx="7908779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3.1.2 SQL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语言的特点</a:t>
            </a:r>
          </a:p>
        </p:txBody>
      </p:sp>
      <p:cxnSp>
        <p:nvCxnSpPr>
          <p:cNvPr id="13" name="直接连接符 12"/>
          <p:cNvCxnSpPr/>
          <p:nvPr/>
        </p:nvCxnSpPr>
        <p:spPr>
          <a:xfrm rot="5400000">
            <a:off x="4077830" y="362976"/>
            <a:ext cx="351464" cy="260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Line 2"/>
          <p:cNvSpPr>
            <a:spLocks noChangeShapeType="1"/>
          </p:cNvSpPr>
          <p:nvPr/>
        </p:nvSpPr>
        <p:spPr bwMode="auto">
          <a:xfrm>
            <a:off x="6130925" y="223989"/>
            <a:ext cx="1209675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 type="triangle" w="med" len="med"/>
                <a:tailEnd type="triangle" w="med" len="med"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04800" y="909789"/>
            <a:ext cx="11083636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</a:pPr>
            <a:r>
              <a:rPr kumimoji="1" lang="zh-CN" altLang="en-US" sz="2800" b="1" dirty="0">
                <a:solidFill>
                  <a:srgbClr val="FF3300"/>
                </a:solidFill>
                <a:latin typeface="楷体_GB2312" pitchFamily="49" charset="-122"/>
                <a:hlinkClick r:id="rId3" action="ppaction://hlinksldjump"/>
              </a:rPr>
              <a:t>一</a:t>
            </a:r>
            <a:r>
              <a:rPr kumimoji="1" lang="en-US" altLang="zh-CN" sz="2800" b="1" dirty="0">
                <a:solidFill>
                  <a:srgbClr val="FF3300"/>
                </a:solidFill>
                <a:latin typeface="楷体_GB2312" pitchFamily="49" charset="-122"/>
                <a:hlinkClick r:id="rId3" action="ppaction://hlinksldjump"/>
              </a:rPr>
              <a:t>. </a:t>
            </a:r>
            <a:r>
              <a:rPr kumimoji="1" lang="zh-CN" altLang="en-US" sz="2800" b="1" dirty="0">
                <a:solidFill>
                  <a:srgbClr val="FF3300"/>
                </a:solidFill>
                <a:latin typeface="楷体_GB2312" pitchFamily="49" charset="-122"/>
                <a:hlinkClick r:id="rId3" action="ppaction://hlinksldjump"/>
              </a:rPr>
              <a:t>综合统一</a:t>
            </a:r>
            <a:endParaRPr kumimoji="1" lang="zh-CN" altLang="en-US" sz="2800" b="1" dirty="0">
              <a:solidFill>
                <a:srgbClr val="FF3300"/>
              </a:solidFill>
              <a:latin typeface="楷体_GB2312" pitchFamily="49" charset="-122"/>
            </a:endParaRPr>
          </a:p>
          <a:p>
            <a:pPr eaLnBrk="1" hangingPunct="1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</a:pPr>
            <a:r>
              <a:rPr kumimoji="1" lang="zh-CN" altLang="en-US" sz="2800" b="1" dirty="0">
                <a:solidFill>
                  <a:schemeClr val="tx2"/>
                </a:solidFill>
                <a:latin typeface="楷体_GB2312" pitchFamily="49" charset="-122"/>
              </a:rPr>
              <a:t>    </a:t>
            </a:r>
            <a:r>
              <a:rPr kumimoji="1" lang="zh-CN" altLang="en-US" sz="2800" b="1" dirty="0">
                <a:latin typeface="楷体_GB2312" pitchFamily="49" charset="-122"/>
              </a:rPr>
              <a:t>集数据定义语言</a:t>
            </a:r>
            <a:r>
              <a:rPr kumimoji="1" lang="en-US" altLang="zh-CN" sz="2800" b="1" dirty="0" err="1">
                <a:latin typeface="楷体_GB2312" pitchFamily="49" charset="-122"/>
              </a:rPr>
              <a:t>DDL</a:t>
            </a:r>
            <a:r>
              <a:rPr kumimoji="1" lang="zh-CN" altLang="en-US" sz="2800" b="1" dirty="0">
                <a:latin typeface="楷体_GB2312" pitchFamily="49" charset="-122"/>
              </a:rPr>
              <a:t>、数据操纵语言</a:t>
            </a:r>
            <a:r>
              <a:rPr kumimoji="1" lang="en-US" altLang="zh-CN" sz="2800" b="1" dirty="0" err="1">
                <a:latin typeface="楷体_GB2312" pitchFamily="49" charset="-122"/>
              </a:rPr>
              <a:t>DML</a:t>
            </a:r>
            <a:r>
              <a:rPr kumimoji="1" lang="zh-CN" altLang="en-US" sz="2800" b="1" dirty="0">
                <a:latin typeface="楷体_GB2312" pitchFamily="49" charset="-122"/>
              </a:rPr>
              <a:t>和数据控制语言</a:t>
            </a:r>
            <a:r>
              <a:rPr kumimoji="1" lang="en-US" altLang="zh-CN" sz="2800" b="1" dirty="0">
                <a:latin typeface="楷体_GB2312" pitchFamily="49" charset="-122"/>
              </a:rPr>
              <a:t>DCL</a:t>
            </a:r>
            <a:r>
              <a:rPr kumimoji="1" lang="zh-CN" altLang="en-US" sz="2800" b="1" dirty="0">
                <a:latin typeface="楷体_GB2312" pitchFamily="49" charset="-122"/>
              </a:rPr>
              <a:t>于一体，语言风格统一，可以独立完成数据库生命周期中的全部活动。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50825" y="3032852"/>
            <a:ext cx="11054484" cy="302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</a:pPr>
            <a:r>
              <a:rPr kumimoji="1" lang="zh-CN" altLang="en-US" sz="2800" b="1" dirty="0">
                <a:solidFill>
                  <a:srgbClr val="FF3300"/>
                </a:solidFill>
                <a:latin typeface="楷体_GB2312" pitchFamily="49" charset="-122"/>
              </a:rPr>
              <a:t>二</a:t>
            </a:r>
            <a:r>
              <a:rPr kumimoji="1" lang="en-US" altLang="zh-CN" sz="2800" b="1" dirty="0">
                <a:solidFill>
                  <a:srgbClr val="FF3300"/>
                </a:solidFill>
                <a:latin typeface="楷体_GB2312" pitchFamily="49" charset="-122"/>
              </a:rPr>
              <a:t>. </a:t>
            </a:r>
            <a:r>
              <a:rPr kumimoji="1" lang="zh-CN" altLang="en-US" sz="2800" b="1" dirty="0">
                <a:solidFill>
                  <a:srgbClr val="FF3300"/>
                </a:solidFill>
                <a:latin typeface="楷体_GB2312" pitchFamily="49" charset="-122"/>
              </a:rPr>
              <a:t>高度非过程化</a:t>
            </a:r>
          </a:p>
          <a:p>
            <a:pPr eaLnBrk="1" hangingPunct="1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kumimoji="1" lang="zh-CN" altLang="en-US" sz="2800" b="1" dirty="0">
                <a:latin typeface="楷体_GB2312" pitchFamily="49" charset="-122"/>
              </a:rPr>
              <a:t>     用户只需提出“做什么”，至于“怎么做”由</a:t>
            </a:r>
            <a:r>
              <a:rPr kumimoji="1" lang="en-US" altLang="zh-CN" sz="2800" b="1" dirty="0">
                <a:latin typeface="楷体_GB2312" pitchFamily="49" charset="-122"/>
              </a:rPr>
              <a:t>DBMS</a:t>
            </a:r>
            <a:r>
              <a:rPr kumimoji="1" lang="zh-CN" altLang="en-US" sz="2800" b="1" dirty="0">
                <a:latin typeface="楷体_GB2312" pitchFamily="49" charset="-122"/>
              </a:rPr>
              <a:t>解决；用户无需了解存取路径，存取路径的选择以及</a:t>
            </a:r>
            <a:r>
              <a:rPr kumimoji="1" lang="en-US" altLang="zh-CN" sz="2800" b="1" dirty="0">
                <a:latin typeface="楷体_GB2312" pitchFamily="49" charset="-122"/>
              </a:rPr>
              <a:t>SQL</a:t>
            </a:r>
            <a:r>
              <a:rPr kumimoji="1" lang="zh-CN" altLang="en-US" sz="2800" b="1" dirty="0">
                <a:latin typeface="楷体_GB2312" pitchFamily="49" charset="-122"/>
              </a:rPr>
              <a:t>语句的操作过程由系统自动完成。</a:t>
            </a:r>
          </a:p>
        </p:txBody>
      </p:sp>
    </p:spTree>
    <p:extLst>
      <p:ext uri="{BB962C8B-B14F-4D97-AF65-F5344CB8AC3E}">
        <p14:creationId xmlns:p14="http://schemas.microsoft.com/office/powerpoint/2010/main" val="378224187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utoUpdateAnimBg="0"/>
      <p:bldP spid="8" grpId="0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0" y="-15479"/>
            <a:ext cx="12192000" cy="678867"/>
          </a:xfrm>
          <a:prstGeom prst="rect">
            <a:avLst/>
          </a:prstGeom>
          <a:solidFill>
            <a:srgbClr val="00589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1" lang="zh-CN" altLang="en-US" dirty="0">
              <a:solidFill>
                <a:srgbClr val="00589A"/>
              </a:solidFill>
            </a:endParaRPr>
          </a:p>
        </p:txBody>
      </p:sp>
      <p:sp>
        <p:nvSpPr>
          <p:cNvPr id="4" name="文本框 94"/>
          <p:cNvSpPr txBox="1">
            <a:spLocks noChangeArrowheads="1"/>
          </p:cNvSpPr>
          <p:nvPr/>
        </p:nvSpPr>
        <p:spPr bwMode="auto">
          <a:xfrm>
            <a:off x="245870" y="65515"/>
            <a:ext cx="5053997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3.3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数据查询</a:t>
            </a:r>
          </a:p>
        </p:txBody>
      </p:sp>
      <p:sp>
        <p:nvSpPr>
          <p:cNvPr id="5" name="文本框 94"/>
          <p:cNvSpPr txBox="1">
            <a:spLocks noChangeArrowheads="1"/>
          </p:cNvSpPr>
          <p:nvPr/>
        </p:nvSpPr>
        <p:spPr bwMode="auto">
          <a:xfrm>
            <a:off x="4737459" y="75566"/>
            <a:ext cx="7908779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3.3.1 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表查询</a:t>
            </a:r>
          </a:p>
        </p:txBody>
      </p:sp>
      <p:cxnSp>
        <p:nvCxnSpPr>
          <p:cNvPr id="6" name="直接连接符 5"/>
          <p:cNvCxnSpPr/>
          <p:nvPr/>
        </p:nvCxnSpPr>
        <p:spPr>
          <a:xfrm rot="5400000">
            <a:off x="4077830" y="362976"/>
            <a:ext cx="351464" cy="260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280123" y="981075"/>
            <a:ext cx="8988857" cy="561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【</a:t>
            </a:r>
            <a:r>
              <a:rPr lang="zh-CN" altLang="en-US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3.21】</a:t>
            </a:r>
            <a:r>
              <a:rPr lang="zh-CN" altLang="en-US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查询所有绝缘电线的物资编号、名称和规格。</a:t>
            </a:r>
          </a:p>
          <a:p>
            <a:pPr eaLnBrk="1" hangingPunct="1">
              <a:buFontTx/>
              <a:buNone/>
            </a:pPr>
            <a:r>
              <a:rPr lang="en-US" altLang="zh-CN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SELECT </a:t>
            </a:r>
            <a:r>
              <a:rPr lang="en-US" altLang="zh-CN" b="1" dirty="0" err="1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mat_num</a:t>
            </a:r>
            <a:r>
              <a:rPr lang="en-US" altLang="zh-CN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 , </a:t>
            </a:r>
            <a:r>
              <a:rPr lang="en-US" altLang="zh-CN" b="1" dirty="0" err="1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mat_name</a:t>
            </a:r>
            <a:r>
              <a:rPr lang="en-US" altLang="zh-CN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, </a:t>
            </a:r>
            <a:r>
              <a:rPr lang="en-US" altLang="zh-CN" b="1" dirty="0" err="1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speci</a:t>
            </a:r>
            <a:endParaRPr lang="en-US" altLang="zh-CN" b="1" dirty="0" smtClean="0">
              <a:solidFill>
                <a:srgbClr val="FF3300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buFontTx/>
              <a:buNone/>
            </a:pPr>
            <a:r>
              <a:rPr lang="en-US" altLang="zh-CN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FROM stock                  </a:t>
            </a:r>
          </a:p>
          <a:p>
            <a:pPr eaLnBrk="1" hangingPunct="1">
              <a:buFontTx/>
              <a:buNone/>
            </a:pPr>
            <a:r>
              <a:rPr lang="en-US" altLang="zh-CN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WHERE </a:t>
            </a:r>
            <a:r>
              <a:rPr lang="en-US" altLang="zh-CN" b="1" dirty="0" err="1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mat_name</a:t>
            </a:r>
            <a:r>
              <a:rPr lang="en-US" altLang="zh-CN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 LIKE '%</a:t>
            </a:r>
            <a:r>
              <a:rPr lang="zh-CN" altLang="en-US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绝缘电线</a:t>
            </a:r>
            <a:r>
              <a:rPr lang="en-US" altLang="zh-CN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'</a:t>
            </a:r>
          </a:p>
          <a:p>
            <a:pPr eaLnBrk="1" hangingPunct="1">
              <a:buFontTx/>
              <a:buNone/>
            </a:pPr>
            <a:endParaRPr lang="en-US" altLang="zh-CN" b="1" dirty="0" smtClean="0">
              <a:solidFill>
                <a:srgbClr val="FF3300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buFontTx/>
              <a:buNone/>
            </a:pPr>
            <a:r>
              <a:rPr lang="en-US" altLang="zh-CN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【</a:t>
            </a:r>
            <a:r>
              <a:rPr lang="zh-CN" altLang="en-US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3.22】</a:t>
            </a:r>
            <a:r>
              <a:rPr lang="zh-CN" altLang="en-US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查询物资名称中第三、四个字为</a:t>
            </a:r>
            <a:r>
              <a:rPr lang="zh-CN" altLang="en-US" b="1" dirty="0" smtClean="0">
                <a:solidFill>
                  <a:srgbClr val="0000FF"/>
                </a:solidFill>
                <a:ea typeface="楷体_GB2312" pitchFamily="49" charset="-122"/>
              </a:rPr>
              <a:t>“</a:t>
            </a:r>
            <a:r>
              <a:rPr lang="zh-CN" altLang="en-US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绝缘</a:t>
            </a:r>
            <a:r>
              <a:rPr lang="zh-CN" altLang="en-US" b="1" dirty="0" smtClean="0">
                <a:solidFill>
                  <a:srgbClr val="0000FF"/>
                </a:solidFill>
                <a:ea typeface="楷体_GB2312" pitchFamily="49" charset="-122"/>
              </a:rPr>
              <a:t>”</a:t>
            </a:r>
            <a:r>
              <a:rPr lang="zh-CN" altLang="en-US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的物资编号、名称和规格。</a:t>
            </a:r>
          </a:p>
          <a:p>
            <a:pPr eaLnBrk="1" hangingPunct="1">
              <a:buFontTx/>
              <a:buNone/>
            </a:pPr>
            <a:r>
              <a:rPr lang="en-US" altLang="zh-CN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SELECT </a:t>
            </a:r>
            <a:r>
              <a:rPr lang="en-US" altLang="zh-CN" b="1" dirty="0" err="1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mat_num</a:t>
            </a:r>
            <a:r>
              <a:rPr lang="en-US" altLang="zh-CN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 , </a:t>
            </a:r>
            <a:r>
              <a:rPr lang="en-US" altLang="zh-CN" b="1" dirty="0" err="1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mat_name</a:t>
            </a:r>
            <a:r>
              <a:rPr lang="en-US" altLang="zh-CN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, </a:t>
            </a:r>
            <a:r>
              <a:rPr lang="en-US" altLang="zh-CN" b="1" dirty="0" err="1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speci</a:t>
            </a:r>
            <a:endParaRPr lang="en-US" altLang="zh-CN" b="1" dirty="0" smtClean="0">
              <a:solidFill>
                <a:srgbClr val="FF3300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buFontTx/>
              <a:buNone/>
            </a:pPr>
            <a:r>
              <a:rPr lang="en-US" altLang="zh-CN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FROM stock                  </a:t>
            </a:r>
          </a:p>
          <a:p>
            <a:pPr eaLnBrk="1" hangingPunct="1">
              <a:buFontTx/>
              <a:buNone/>
            </a:pPr>
            <a:r>
              <a:rPr lang="en-US" altLang="zh-CN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WHERE </a:t>
            </a:r>
            <a:r>
              <a:rPr lang="en-US" altLang="zh-CN" b="1" dirty="0" err="1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mat_name</a:t>
            </a:r>
            <a:r>
              <a:rPr lang="en-US" altLang="zh-CN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 LIKE '__</a:t>
            </a:r>
            <a:r>
              <a:rPr lang="zh-CN" altLang="en-US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绝缘</a:t>
            </a:r>
            <a:r>
              <a:rPr lang="en-US" altLang="zh-CN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%'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0" y="25050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indent="2762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zh-CN">
              <a:ea typeface="宋体" panose="02010600030101010101" pitchFamily="2" charset="-122"/>
            </a:endParaRPr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8980" y="3092884"/>
            <a:ext cx="2663825" cy="316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278987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0" y="-15479"/>
            <a:ext cx="12192000" cy="678867"/>
          </a:xfrm>
          <a:prstGeom prst="rect">
            <a:avLst/>
          </a:prstGeom>
          <a:solidFill>
            <a:srgbClr val="00589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1" lang="zh-CN" altLang="en-US" dirty="0">
              <a:solidFill>
                <a:srgbClr val="00589A"/>
              </a:solidFill>
            </a:endParaRPr>
          </a:p>
        </p:txBody>
      </p:sp>
      <p:sp>
        <p:nvSpPr>
          <p:cNvPr id="4" name="文本框 94"/>
          <p:cNvSpPr txBox="1">
            <a:spLocks noChangeArrowheads="1"/>
          </p:cNvSpPr>
          <p:nvPr/>
        </p:nvSpPr>
        <p:spPr bwMode="auto">
          <a:xfrm>
            <a:off x="245870" y="65515"/>
            <a:ext cx="5053997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3.3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数据查询</a:t>
            </a:r>
          </a:p>
        </p:txBody>
      </p:sp>
      <p:sp>
        <p:nvSpPr>
          <p:cNvPr id="5" name="文本框 94"/>
          <p:cNvSpPr txBox="1">
            <a:spLocks noChangeArrowheads="1"/>
          </p:cNvSpPr>
          <p:nvPr/>
        </p:nvSpPr>
        <p:spPr bwMode="auto">
          <a:xfrm>
            <a:off x="4737459" y="75566"/>
            <a:ext cx="7908779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3.3.1 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表查询</a:t>
            </a:r>
          </a:p>
        </p:txBody>
      </p:sp>
      <p:cxnSp>
        <p:nvCxnSpPr>
          <p:cNvPr id="6" name="直接连接符 5"/>
          <p:cNvCxnSpPr/>
          <p:nvPr/>
        </p:nvCxnSpPr>
        <p:spPr>
          <a:xfrm rot="5400000">
            <a:off x="4077830" y="362976"/>
            <a:ext cx="351464" cy="260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332507" y="908050"/>
            <a:ext cx="11831782" cy="5511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【</a:t>
            </a:r>
            <a:r>
              <a:rPr lang="zh-CN" altLang="en-US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3.23】</a:t>
            </a:r>
            <a:r>
              <a:rPr lang="zh-CN" altLang="en-US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查询所有不带绝缘两个字的物资编号、名称和规格。</a:t>
            </a:r>
          </a:p>
          <a:p>
            <a:pPr eaLnBrk="1" hangingPunct="1">
              <a:buFontTx/>
              <a:buNone/>
            </a:pPr>
            <a:r>
              <a:rPr lang="en-US" altLang="zh-CN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SELECT </a:t>
            </a:r>
            <a:r>
              <a:rPr lang="en-US" altLang="zh-CN" b="1" dirty="0" err="1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mat_num</a:t>
            </a:r>
            <a:r>
              <a:rPr lang="en-US" altLang="zh-CN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 , </a:t>
            </a:r>
            <a:r>
              <a:rPr lang="en-US" altLang="zh-CN" b="1" dirty="0" err="1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mat_name</a:t>
            </a:r>
            <a:r>
              <a:rPr lang="en-US" altLang="zh-CN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, </a:t>
            </a:r>
            <a:r>
              <a:rPr lang="en-US" altLang="zh-CN" b="1" dirty="0" err="1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speci</a:t>
            </a:r>
            <a:endParaRPr lang="en-US" altLang="zh-CN" b="1" dirty="0" smtClean="0">
              <a:solidFill>
                <a:srgbClr val="FF3300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buFontTx/>
              <a:buNone/>
            </a:pPr>
            <a:r>
              <a:rPr lang="en-US" altLang="zh-CN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FROM stock                  </a:t>
            </a:r>
          </a:p>
          <a:p>
            <a:pPr eaLnBrk="1" hangingPunct="1">
              <a:buFontTx/>
              <a:buNone/>
            </a:pPr>
            <a:r>
              <a:rPr lang="en-US" altLang="zh-CN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WHERE </a:t>
            </a:r>
            <a:r>
              <a:rPr lang="en-US" altLang="zh-CN" b="1" dirty="0" err="1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mat_name</a:t>
            </a:r>
            <a:r>
              <a:rPr lang="en-US" altLang="zh-CN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 NOT LIKE '%</a:t>
            </a:r>
            <a:r>
              <a:rPr lang="zh-CN" altLang="en-US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绝缘</a:t>
            </a:r>
            <a:r>
              <a:rPr lang="en-US" altLang="zh-CN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%'</a:t>
            </a:r>
          </a:p>
          <a:p>
            <a:pPr eaLnBrk="1" hangingPunct="1">
              <a:buFontTx/>
              <a:buNone/>
            </a:pPr>
            <a:r>
              <a:rPr lang="en-US" altLang="zh-CN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【</a:t>
            </a:r>
            <a:r>
              <a:rPr lang="zh-CN" altLang="en-US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3.24】</a:t>
            </a:r>
            <a:r>
              <a:rPr lang="zh-CN" altLang="en-US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查询物资名称为</a:t>
            </a:r>
            <a:r>
              <a:rPr lang="zh-CN" altLang="en-US" b="1" dirty="0" smtClean="0">
                <a:solidFill>
                  <a:srgbClr val="0000FF"/>
                </a:solidFill>
                <a:ea typeface="楷体_GB2312" pitchFamily="49" charset="-122"/>
              </a:rPr>
              <a:t>‘</a:t>
            </a:r>
            <a:r>
              <a:rPr lang="zh-CN" altLang="en-US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断路器</a:t>
            </a:r>
            <a:r>
              <a:rPr lang="en-US" altLang="zh-CN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_</a:t>
            </a:r>
            <a:r>
              <a:rPr lang="zh-CN" altLang="en-US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户外真空</a:t>
            </a:r>
            <a:r>
              <a:rPr lang="zh-CN" altLang="en-US" b="1" dirty="0" smtClean="0">
                <a:solidFill>
                  <a:srgbClr val="0000FF"/>
                </a:solidFill>
                <a:ea typeface="楷体_GB2312" pitchFamily="49" charset="-122"/>
              </a:rPr>
              <a:t>’</a:t>
            </a:r>
            <a:r>
              <a:rPr lang="zh-CN" altLang="en-US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物资信息。</a:t>
            </a:r>
          </a:p>
          <a:p>
            <a:pPr eaLnBrk="1" hangingPunct="1">
              <a:buFontTx/>
              <a:buNone/>
            </a:pPr>
            <a:r>
              <a:rPr lang="en-US" altLang="zh-CN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SELECT *</a:t>
            </a:r>
          </a:p>
          <a:p>
            <a:pPr eaLnBrk="1" hangingPunct="1">
              <a:buFontTx/>
              <a:buNone/>
            </a:pPr>
            <a:r>
              <a:rPr lang="en-US" altLang="zh-CN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FROM stock                  </a:t>
            </a:r>
          </a:p>
          <a:p>
            <a:pPr eaLnBrk="1" hangingPunct="1">
              <a:buFontTx/>
              <a:buNone/>
            </a:pPr>
            <a:r>
              <a:rPr lang="en-US" altLang="zh-CN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WHERE </a:t>
            </a:r>
            <a:r>
              <a:rPr lang="en-US" altLang="zh-CN" b="1" dirty="0" err="1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mat_name</a:t>
            </a:r>
            <a:r>
              <a:rPr lang="en-US" altLang="zh-CN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 LIKE '</a:t>
            </a:r>
            <a:r>
              <a:rPr lang="zh-CN" altLang="en-US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断路器</a:t>
            </a:r>
            <a:r>
              <a:rPr lang="en-US" altLang="zh-CN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\_</a:t>
            </a:r>
            <a:r>
              <a:rPr lang="zh-CN" altLang="en-US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户外真空</a:t>
            </a:r>
            <a:r>
              <a:rPr lang="en-US" altLang="zh-CN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' ESCAPE '\';</a:t>
            </a:r>
          </a:p>
          <a:p>
            <a:pPr eaLnBrk="1" hangingPunct="1">
              <a:buFontTx/>
              <a:buNone/>
            </a:pPr>
            <a:r>
              <a:rPr lang="en-US" altLang="zh-CN" sz="2400" b="1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 </a:t>
            </a:r>
          </a:p>
          <a:p>
            <a:pPr eaLnBrk="1" hangingPunct="1">
              <a:buFontTx/>
              <a:buNone/>
            </a:pPr>
            <a:r>
              <a:rPr lang="zh-CN" altLang="en-US" sz="2400" b="1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说明：</a:t>
            </a:r>
            <a:r>
              <a:rPr lang="en-US" altLang="zh-CN" sz="2400" b="1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ESCAPE</a:t>
            </a:r>
            <a:r>
              <a:rPr lang="en-US" altLang="zh-CN" sz="2400" b="1" dirty="0" smtClean="0">
                <a:solidFill>
                  <a:schemeClr val="tx2"/>
                </a:solidFill>
                <a:ea typeface="楷体_GB2312" pitchFamily="49" charset="-122"/>
              </a:rPr>
              <a:t>’</a:t>
            </a:r>
            <a:r>
              <a:rPr lang="en-US" altLang="zh-CN" sz="2400" b="1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\</a:t>
            </a:r>
            <a:r>
              <a:rPr lang="en-US" altLang="zh-CN" sz="2400" b="1" dirty="0" smtClean="0">
                <a:solidFill>
                  <a:schemeClr val="tx2"/>
                </a:solidFill>
                <a:ea typeface="楷体_GB2312" pitchFamily="49" charset="-122"/>
              </a:rPr>
              <a:t>’</a:t>
            </a:r>
            <a:r>
              <a:rPr lang="zh-CN" altLang="en-US" sz="2400" b="1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短语表示</a:t>
            </a:r>
            <a:r>
              <a:rPr lang="zh-CN" altLang="en-US" sz="2400" b="1" dirty="0" smtClean="0">
                <a:solidFill>
                  <a:schemeClr val="tx2"/>
                </a:solidFill>
                <a:ea typeface="楷体_GB2312" pitchFamily="49" charset="-122"/>
              </a:rPr>
              <a:t>“</a:t>
            </a:r>
            <a:r>
              <a:rPr lang="en-US" altLang="zh-CN" sz="2400" b="1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\</a:t>
            </a:r>
            <a:r>
              <a:rPr lang="en-US" altLang="zh-CN" sz="2400" b="1" dirty="0" smtClean="0">
                <a:solidFill>
                  <a:schemeClr val="tx2"/>
                </a:solidFill>
                <a:ea typeface="楷体_GB2312" pitchFamily="49" charset="-122"/>
              </a:rPr>
              <a:t>”</a:t>
            </a:r>
            <a:r>
              <a:rPr lang="zh-CN" altLang="en-US" sz="2400" b="1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为换码字符，这样匹配串中紧跟在</a:t>
            </a:r>
            <a:r>
              <a:rPr lang="zh-CN" altLang="en-US" sz="2400" b="1" dirty="0" smtClean="0">
                <a:solidFill>
                  <a:schemeClr val="tx2"/>
                </a:solidFill>
                <a:ea typeface="楷体_GB2312" pitchFamily="49" charset="-122"/>
              </a:rPr>
              <a:t>“</a:t>
            </a:r>
            <a:r>
              <a:rPr lang="en-US" altLang="zh-CN" sz="2400" b="1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\</a:t>
            </a:r>
            <a:r>
              <a:rPr lang="en-US" altLang="zh-CN" sz="2400" b="1" dirty="0" smtClean="0">
                <a:solidFill>
                  <a:schemeClr val="tx2"/>
                </a:solidFill>
                <a:ea typeface="楷体_GB2312" pitchFamily="49" charset="-122"/>
              </a:rPr>
              <a:t>”</a:t>
            </a:r>
            <a:r>
              <a:rPr lang="zh-CN" altLang="en-US" sz="2400" b="1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后面的字符</a:t>
            </a:r>
            <a:r>
              <a:rPr lang="zh-CN" altLang="en-US" sz="2400" b="1" dirty="0" smtClean="0">
                <a:solidFill>
                  <a:schemeClr val="tx2"/>
                </a:solidFill>
                <a:ea typeface="楷体_GB2312" pitchFamily="49" charset="-122"/>
              </a:rPr>
              <a:t>“</a:t>
            </a:r>
            <a:r>
              <a:rPr lang="en-US" altLang="zh-CN" sz="2400" b="1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_</a:t>
            </a:r>
            <a:r>
              <a:rPr lang="en-US" altLang="zh-CN" sz="2400" b="1" dirty="0" smtClean="0">
                <a:solidFill>
                  <a:schemeClr val="tx2"/>
                </a:solidFill>
                <a:ea typeface="楷体_GB2312" pitchFamily="49" charset="-122"/>
              </a:rPr>
              <a:t>”</a:t>
            </a:r>
            <a:r>
              <a:rPr lang="zh-CN" altLang="en-US" sz="2400" b="1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不再具有通配符的含义，转义为普通的</a:t>
            </a:r>
            <a:r>
              <a:rPr lang="zh-CN" altLang="en-US" sz="2400" b="1" dirty="0" smtClean="0">
                <a:solidFill>
                  <a:schemeClr val="tx2"/>
                </a:solidFill>
                <a:ea typeface="楷体_GB2312" pitchFamily="49" charset="-122"/>
              </a:rPr>
              <a:t>“</a:t>
            </a:r>
            <a:r>
              <a:rPr lang="en-US" altLang="zh-CN" sz="2400" b="1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_</a:t>
            </a:r>
            <a:r>
              <a:rPr lang="en-US" altLang="zh-CN" sz="2400" b="1" dirty="0" smtClean="0">
                <a:solidFill>
                  <a:schemeClr val="tx2"/>
                </a:solidFill>
                <a:ea typeface="楷体_GB2312" pitchFamily="49" charset="-122"/>
              </a:rPr>
              <a:t>”</a:t>
            </a:r>
            <a:r>
              <a:rPr lang="zh-CN" altLang="en-US" sz="2400" b="1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字符。</a:t>
            </a:r>
          </a:p>
        </p:txBody>
      </p:sp>
    </p:spTree>
    <p:extLst>
      <p:ext uri="{BB962C8B-B14F-4D97-AF65-F5344CB8AC3E}">
        <p14:creationId xmlns:p14="http://schemas.microsoft.com/office/powerpoint/2010/main" val="167105100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0" y="-15479"/>
            <a:ext cx="12192000" cy="678867"/>
          </a:xfrm>
          <a:prstGeom prst="rect">
            <a:avLst/>
          </a:prstGeom>
          <a:solidFill>
            <a:srgbClr val="00589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1" lang="zh-CN" altLang="en-US" dirty="0">
              <a:solidFill>
                <a:srgbClr val="00589A"/>
              </a:solidFill>
            </a:endParaRPr>
          </a:p>
        </p:txBody>
      </p:sp>
      <p:sp>
        <p:nvSpPr>
          <p:cNvPr id="4" name="文本框 94"/>
          <p:cNvSpPr txBox="1">
            <a:spLocks noChangeArrowheads="1"/>
          </p:cNvSpPr>
          <p:nvPr/>
        </p:nvSpPr>
        <p:spPr bwMode="auto">
          <a:xfrm>
            <a:off x="245870" y="65515"/>
            <a:ext cx="5053997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3.3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数据查询</a:t>
            </a:r>
          </a:p>
        </p:txBody>
      </p:sp>
      <p:sp>
        <p:nvSpPr>
          <p:cNvPr id="5" name="文本框 94"/>
          <p:cNvSpPr txBox="1">
            <a:spLocks noChangeArrowheads="1"/>
          </p:cNvSpPr>
          <p:nvPr/>
        </p:nvSpPr>
        <p:spPr bwMode="auto">
          <a:xfrm>
            <a:off x="4737459" y="75566"/>
            <a:ext cx="7908779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3.3.1 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表查询</a:t>
            </a:r>
          </a:p>
        </p:txBody>
      </p:sp>
      <p:cxnSp>
        <p:nvCxnSpPr>
          <p:cNvPr id="6" name="直接连接符 5"/>
          <p:cNvCxnSpPr/>
          <p:nvPr/>
        </p:nvCxnSpPr>
        <p:spPr>
          <a:xfrm rot="5400000">
            <a:off x="4077830" y="362976"/>
            <a:ext cx="351464" cy="260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711200" y="1582593"/>
            <a:ext cx="10723418" cy="461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b="1" dirty="0" smtClean="0">
                <a:latin typeface="楷体_GB2312" pitchFamily="49" charset="-122"/>
                <a:ea typeface="楷体_GB2312" pitchFamily="49" charset="-122"/>
              </a:rPr>
              <a:t>判断取值为空的语句格式为：  </a:t>
            </a:r>
            <a:r>
              <a:rPr lang="zh-CN" altLang="en-US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列名 </a:t>
            </a:r>
            <a:r>
              <a:rPr lang="en-US" altLang="zh-CN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IS NULL</a:t>
            </a:r>
          </a:p>
          <a:p>
            <a:pPr eaLnBrk="1" hangingPunct="1"/>
            <a:r>
              <a:rPr lang="zh-CN" altLang="en-US" b="1" dirty="0" smtClean="0">
                <a:latin typeface="楷体_GB2312" pitchFamily="49" charset="-122"/>
                <a:ea typeface="楷体_GB2312" pitchFamily="49" charset="-122"/>
              </a:rPr>
              <a:t>判断取值不为空的语句格式为：</a:t>
            </a:r>
            <a:r>
              <a:rPr lang="zh-CN" altLang="en-US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列名 </a:t>
            </a:r>
            <a:r>
              <a:rPr lang="en-US" altLang="zh-CN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IS NOT NULL</a:t>
            </a:r>
          </a:p>
          <a:p>
            <a:pPr eaLnBrk="1" hangingPunct="1">
              <a:buFontTx/>
              <a:buNone/>
            </a:pPr>
            <a:endParaRPr lang="en-US" altLang="zh-CN" b="1" dirty="0" smtClean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buFontTx/>
              <a:buNone/>
            </a:pPr>
            <a:r>
              <a:rPr lang="en-US" altLang="zh-CN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【</a:t>
            </a:r>
            <a:r>
              <a:rPr lang="zh-CN" altLang="en-US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3.25】</a:t>
            </a:r>
            <a:r>
              <a:rPr lang="zh-CN" altLang="en-US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查询无库存单价的物资编号及其名称。</a:t>
            </a:r>
          </a:p>
          <a:p>
            <a:pPr eaLnBrk="1" hangingPunct="1">
              <a:buFontTx/>
              <a:buNone/>
            </a:pPr>
            <a:r>
              <a:rPr lang="zh-CN" altLang="en-US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en-US" altLang="zh-CN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SELECT </a:t>
            </a:r>
            <a:r>
              <a:rPr lang="en-US" altLang="zh-CN" b="1" dirty="0" err="1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mat_num</a:t>
            </a:r>
            <a:r>
              <a:rPr lang="en-US" altLang="zh-CN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 , </a:t>
            </a:r>
            <a:r>
              <a:rPr lang="en-US" altLang="zh-CN" b="1" dirty="0" err="1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mat_name</a:t>
            </a:r>
            <a:endParaRPr lang="en-US" altLang="zh-CN" b="1" dirty="0" smtClean="0">
              <a:solidFill>
                <a:srgbClr val="FF3300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buFontTx/>
              <a:buNone/>
            </a:pPr>
            <a:r>
              <a:rPr lang="en-US" altLang="zh-CN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   FROM stock                  </a:t>
            </a:r>
          </a:p>
          <a:p>
            <a:pPr eaLnBrk="1" hangingPunct="1">
              <a:buFontTx/>
              <a:buNone/>
            </a:pPr>
            <a:r>
              <a:rPr lang="en-US" altLang="zh-CN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   WHERE unit IS NULL</a:t>
            </a:r>
          </a:p>
          <a:p>
            <a:pPr eaLnBrk="1" hangingPunct="1">
              <a:buFontTx/>
              <a:buNone/>
            </a:pPr>
            <a:endParaRPr lang="en-US" altLang="zh-CN" b="1" dirty="0" smtClean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buFontTx/>
              <a:buNone/>
            </a:pPr>
            <a:r>
              <a:rPr lang="zh-CN" altLang="en-US" b="1" dirty="0" smtClean="0">
                <a:latin typeface="楷体_GB2312" pitchFamily="49" charset="-122"/>
                <a:ea typeface="楷体_GB2312" pitchFamily="49" charset="-122"/>
              </a:rPr>
              <a:t>注意：这里的</a:t>
            </a:r>
            <a:r>
              <a:rPr lang="zh-CN" altLang="en-US" b="1" dirty="0" smtClean="0">
                <a:ea typeface="楷体_GB2312" pitchFamily="49" charset="-122"/>
              </a:rPr>
              <a:t>“</a:t>
            </a:r>
            <a:r>
              <a:rPr lang="en-US" altLang="zh-CN" b="1" dirty="0" smtClean="0">
                <a:latin typeface="楷体_GB2312" pitchFamily="49" charset="-122"/>
                <a:ea typeface="楷体_GB2312" pitchFamily="49" charset="-122"/>
              </a:rPr>
              <a:t>IS</a:t>
            </a:r>
            <a:r>
              <a:rPr lang="en-US" altLang="zh-CN" b="1" dirty="0" smtClean="0">
                <a:ea typeface="楷体_GB2312" pitchFamily="49" charset="-122"/>
              </a:rPr>
              <a:t>”</a:t>
            </a:r>
            <a:r>
              <a:rPr lang="zh-CN" altLang="en-US" b="1" dirty="0" smtClean="0">
                <a:latin typeface="楷体_GB2312" pitchFamily="49" charset="-122"/>
                <a:ea typeface="楷体_GB2312" pitchFamily="49" charset="-122"/>
              </a:rPr>
              <a:t>不能用等号（</a:t>
            </a:r>
            <a:r>
              <a:rPr lang="en-US" altLang="zh-CN" b="1" dirty="0" smtClean="0">
                <a:latin typeface="楷体_GB2312" pitchFamily="49" charset="-122"/>
                <a:ea typeface="楷体_GB2312" pitchFamily="49" charset="-122"/>
              </a:rPr>
              <a:t>=</a:t>
            </a:r>
            <a:r>
              <a:rPr lang="zh-CN" altLang="en-US" b="1" dirty="0" smtClean="0">
                <a:latin typeface="楷体_GB2312" pitchFamily="49" charset="-122"/>
                <a:ea typeface="楷体_GB2312" pitchFamily="49" charset="-122"/>
              </a:rPr>
              <a:t>）代替。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390236" y="780090"/>
            <a:ext cx="9504318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3200" b="1" dirty="0">
                <a:solidFill>
                  <a:srgbClr val="669900"/>
                </a:solidFill>
                <a:ea typeface="宋体" panose="02010600030101010101" pitchFamily="2" charset="-122"/>
              </a:rPr>
              <a:t>（</a:t>
            </a:r>
            <a:r>
              <a:rPr lang="en-US" altLang="zh-CN" sz="3200" b="1" dirty="0">
                <a:solidFill>
                  <a:srgbClr val="669900"/>
                </a:solidFill>
                <a:ea typeface="宋体" panose="02010600030101010101" pitchFamily="2" charset="-122"/>
              </a:rPr>
              <a:t>5</a:t>
            </a:r>
            <a:r>
              <a:rPr lang="zh-CN" altLang="en-US" sz="3200" b="1" dirty="0">
                <a:solidFill>
                  <a:srgbClr val="669900"/>
                </a:solidFill>
                <a:ea typeface="宋体" panose="02010600030101010101" pitchFamily="2" charset="-122"/>
              </a:rPr>
              <a:t>）涉及空值的查询</a:t>
            </a:r>
            <a:r>
              <a:rPr lang="en-US" altLang="zh-CN" sz="2800" b="1" dirty="0">
                <a:solidFill>
                  <a:srgbClr val="669900"/>
                </a:solidFill>
                <a:ea typeface="宋体" panose="02010600030101010101" pitchFamily="2" charset="-122"/>
              </a:rPr>
              <a:t>(is null, is not null)</a:t>
            </a:r>
            <a:endParaRPr lang="en-US" altLang="zh-CN" sz="3200" b="1" dirty="0">
              <a:solidFill>
                <a:srgbClr val="6699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3077268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0" y="-15479"/>
            <a:ext cx="12192000" cy="678867"/>
          </a:xfrm>
          <a:prstGeom prst="rect">
            <a:avLst/>
          </a:prstGeom>
          <a:solidFill>
            <a:srgbClr val="00589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1" lang="zh-CN" altLang="en-US" dirty="0">
              <a:solidFill>
                <a:srgbClr val="00589A"/>
              </a:solidFill>
            </a:endParaRPr>
          </a:p>
        </p:txBody>
      </p:sp>
      <p:sp>
        <p:nvSpPr>
          <p:cNvPr id="4" name="文本框 94"/>
          <p:cNvSpPr txBox="1">
            <a:spLocks noChangeArrowheads="1"/>
          </p:cNvSpPr>
          <p:nvPr/>
        </p:nvSpPr>
        <p:spPr bwMode="auto">
          <a:xfrm>
            <a:off x="245870" y="65515"/>
            <a:ext cx="5053997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3.3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数据查询</a:t>
            </a:r>
          </a:p>
        </p:txBody>
      </p:sp>
      <p:sp>
        <p:nvSpPr>
          <p:cNvPr id="5" name="文本框 94"/>
          <p:cNvSpPr txBox="1">
            <a:spLocks noChangeArrowheads="1"/>
          </p:cNvSpPr>
          <p:nvPr/>
        </p:nvSpPr>
        <p:spPr bwMode="auto">
          <a:xfrm>
            <a:off x="4737459" y="75566"/>
            <a:ext cx="7908779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3.3.1 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表查询</a:t>
            </a:r>
          </a:p>
        </p:txBody>
      </p:sp>
      <p:cxnSp>
        <p:nvCxnSpPr>
          <p:cNvPr id="6" name="直接连接符 5"/>
          <p:cNvCxnSpPr/>
          <p:nvPr/>
        </p:nvCxnSpPr>
        <p:spPr>
          <a:xfrm rot="5400000">
            <a:off x="4077830" y="362976"/>
            <a:ext cx="351464" cy="260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90104" y="1676400"/>
            <a:ext cx="11387859" cy="4525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US" altLang="zh-CN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【</a:t>
            </a:r>
            <a:r>
              <a:rPr lang="zh-CN" altLang="en-US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3.26】</a:t>
            </a:r>
            <a:r>
              <a:rPr lang="zh-CN" altLang="en-US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查询规格为</a:t>
            </a:r>
            <a:r>
              <a:rPr lang="en-US" altLang="zh-CN" b="1" dirty="0" err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BVV</a:t>
            </a:r>
            <a:r>
              <a:rPr lang="en-US" altLang="zh-CN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-120</a:t>
            </a:r>
            <a:r>
              <a:rPr lang="zh-CN" altLang="en-US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的护套绝缘电线的物资编号、库存数量及库存地点。</a:t>
            </a:r>
          </a:p>
          <a:p>
            <a:pPr eaLnBrk="1" hangingPunct="1">
              <a:buFontTx/>
              <a:buNone/>
            </a:pPr>
            <a:endParaRPr lang="zh-CN" altLang="en-US" b="1" dirty="0" smtClean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buFontTx/>
              <a:buNone/>
            </a:pPr>
            <a:r>
              <a:rPr lang="en-US" altLang="zh-CN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SELECT </a:t>
            </a:r>
            <a:r>
              <a:rPr lang="en-US" altLang="zh-CN" b="1" dirty="0" err="1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mat_num,warehouse,amount</a:t>
            </a:r>
            <a:r>
              <a:rPr lang="en-US" altLang="zh-CN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</a:p>
          <a:p>
            <a:pPr eaLnBrk="1" hangingPunct="1">
              <a:buFontTx/>
              <a:buNone/>
            </a:pPr>
            <a:r>
              <a:rPr lang="en-US" altLang="zh-CN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FROM stock </a:t>
            </a:r>
          </a:p>
          <a:p>
            <a:pPr eaLnBrk="1" hangingPunct="1">
              <a:buFontTx/>
              <a:buNone/>
            </a:pPr>
            <a:r>
              <a:rPr lang="en-US" altLang="zh-CN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WHERE </a:t>
            </a:r>
            <a:r>
              <a:rPr lang="en-US" altLang="zh-CN" b="1" dirty="0" err="1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mat_name</a:t>
            </a:r>
            <a:r>
              <a:rPr lang="en-US" altLang="zh-CN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='</a:t>
            </a:r>
            <a:r>
              <a:rPr lang="zh-CN" altLang="en-US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护套绝缘电线</a:t>
            </a:r>
            <a:r>
              <a:rPr lang="en-US" altLang="zh-CN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'  </a:t>
            </a:r>
          </a:p>
          <a:p>
            <a:pPr eaLnBrk="1" hangingPunct="1">
              <a:buFontTx/>
              <a:buNone/>
            </a:pPr>
            <a:r>
              <a:rPr lang="en-US" altLang="zh-CN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  AND </a:t>
            </a:r>
            <a:r>
              <a:rPr lang="en-US" altLang="zh-CN" b="1" dirty="0" err="1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speci</a:t>
            </a:r>
            <a:r>
              <a:rPr lang="en-US" altLang="zh-CN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='</a:t>
            </a:r>
            <a:r>
              <a:rPr lang="en-US" altLang="zh-CN" b="1" dirty="0" err="1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BVV</a:t>
            </a:r>
            <a:r>
              <a:rPr lang="en-US" altLang="zh-CN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-120'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381000" y="990600"/>
            <a:ext cx="7772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3200" b="1">
                <a:solidFill>
                  <a:srgbClr val="669900"/>
                </a:solidFill>
                <a:ea typeface="宋体" panose="02010600030101010101" pitchFamily="2" charset="-122"/>
              </a:rPr>
              <a:t>（</a:t>
            </a:r>
            <a:r>
              <a:rPr lang="en-US" altLang="zh-CN" sz="3200" b="1">
                <a:solidFill>
                  <a:srgbClr val="669900"/>
                </a:solidFill>
                <a:ea typeface="宋体" panose="02010600030101010101" pitchFamily="2" charset="-122"/>
              </a:rPr>
              <a:t>6</a:t>
            </a:r>
            <a:r>
              <a:rPr lang="zh-CN" altLang="en-US" sz="3200" b="1">
                <a:solidFill>
                  <a:srgbClr val="669900"/>
                </a:solidFill>
                <a:ea typeface="宋体" panose="02010600030101010101" pitchFamily="2" charset="-122"/>
              </a:rPr>
              <a:t>）多重条件查询</a:t>
            </a:r>
            <a:r>
              <a:rPr lang="en-US" altLang="zh-CN" sz="2800" b="1">
                <a:solidFill>
                  <a:srgbClr val="669900"/>
                </a:solidFill>
                <a:ea typeface="宋体" panose="02010600030101010101" pitchFamily="2" charset="-122"/>
              </a:rPr>
              <a:t>(and, or)</a:t>
            </a:r>
            <a:endParaRPr lang="en-US" altLang="zh-CN" sz="3200" b="1">
              <a:solidFill>
                <a:srgbClr val="6699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5575058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0" y="-15479"/>
            <a:ext cx="12192000" cy="678867"/>
          </a:xfrm>
          <a:prstGeom prst="rect">
            <a:avLst/>
          </a:prstGeom>
          <a:solidFill>
            <a:srgbClr val="00589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1" lang="zh-CN" altLang="en-US" dirty="0">
              <a:solidFill>
                <a:srgbClr val="00589A"/>
              </a:solidFill>
            </a:endParaRPr>
          </a:p>
        </p:txBody>
      </p:sp>
      <p:sp>
        <p:nvSpPr>
          <p:cNvPr id="4" name="文本框 94"/>
          <p:cNvSpPr txBox="1">
            <a:spLocks noChangeArrowheads="1"/>
          </p:cNvSpPr>
          <p:nvPr/>
        </p:nvSpPr>
        <p:spPr bwMode="auto">
          <a:xfrm>
            <a:off x="245870" y="65515"/>
            <a:ext cx="5053997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3.3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数据查询</a:t>
            </a:r>
          </a:p>
        </p:txBody>
      </p:sp>
      <p:sp>
        <p:nvSpPr>
          <p:cNvPr id="5" name="文本框 94"/>
          <p:cNvSpPr txBox="1">
            <a:spLocks noChangeArrowheads="1"/>
          </p:cNvSpPr>
          <p:nvPr/>
        </p:nvSpPr>
        <p:spPr bwMode="auto">
          <a:xfrm>
            <a:off x="4737459" y="75566"/>
            <a:ext cx="7908779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3.3.1 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表查询</a:t>
            </a:r>
          </a:p>
        </p:txBody>
      </p:sp>
      <p:cxnSp>
        <p:nvCxnSpPr>
          <p:cNvPr id="6" name="直接连接符 5"/>
          <p:cNvCxnSpPr/>
          <p:nvPr/>
        </p:nvCxnSpPr>
        <p:spPr>
          <a:xfrm rot="5400000">
            <a:off x="4077830" y="362976"/>
            <a:ext cx="351464" cy="260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79387" y="1773239"/>
            <a:ext cx="11680103" cy="3722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00000"/>
              </a:lnSpc>
              <a:buFontTx/>
              <a:buNone/>
            </a:pPr>
            <a:r>
              <a:rPr lang="en-US" altLang="zh-CN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【</a:t>
            </a:r>
            <a:r>
              <a:rPr lang="zh-CN" altLang="en-US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3.27】</a:t>
            </a:r>
            <a:r>
              <a:rPr lang="zh-CN" altLang="en-US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查询</a:t>
            </a:r>
            <a:r>
              <a:rPr lang="zh-CN" altLang="en-US" b="1" dirty="0" smtClean="0">
                <a:solidFill>
                  <a:srgbClr val="0000FF"/>
                </a:solidFill>
                <a:ea typeface="楷体_GB2312" pitchFamily="49" charset="-122"/>
              </a:rPr>
              <a:t>“</a:t>
            </a:r>
            <a:r>
              <a:rPr lang="zh-CN" altLang="en-US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护套绝缘电线</a:t>
            </a:r>
            <a:r>
              <a:rPr lang="zh-CN" altLang="en-US" b="1" dirty="0" smtClean="0">
                <a:solidFill>
                  <a:srgbClr val="0000FF"/>
                </a:solidFill>
                <a:ea typeface="楷体_GB2312" pitchFamily="49" charset="-122"/>
              </a:rPr>
              <a:t>”</a:t>
            </a:r>
            <a:r>
              <a:rPr lang="zh-CN" altLang="en-US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的物资编号及其单价，查询结果按单价降序排列。</a:t>
            </a:r>
          </a:p>
          <a:p>
            <a:pPr eaLnBrk="1" hangingPunct="1">
              <a:buFontTx/>
              <a:buNone/>
            </a:pPr>
            <a:r>
              <a:rPr lang="en-US" altLang="zh-CN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SELECT </a:t>
            </a:r>
            <a:r>
              <a:rPr lang="en-US" altLang="zh-CN" b="1" dirty="0" err="1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mat_name,unit</a:t>
            </a:r>
            <a:endParaRPr lang="en-US" altLang="zh-CN" b="1" dirty="0" smtClean="0">
              <a:solidFill>
                <a:srgbClr val="FF3300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buFontTx/>
              <a:buNone/>
            </a:pPr>
            <a:r>
              <a:rPr lang="en-US" altLang="zh-CN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FROM stock</a:t>
            </a:r>
          </a:p>
          <a:p>
            <a:pPr eaLnBrk="1" hangingPunct="1">
              <a:buFontTx/>
              <a:buNone/>
            </a:pPr>
            <a:r>
              <a:rPr lang="en-US" altLang="zh-CN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WHERE </a:t>
            </a:r>
            <a:r>
              <a:rPr lang="en-US" altLang="zh-CN" b="1" dirty="0" err="1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mat_name</a:t>
            </a:r>
            <a:r>
              <a:rPr lang="en-US" altLang="zh-CN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='</a:t>
            </a:r>
            <a:r>
              <a:rPr lang="zh-CN" altLang="en-US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护套绝缘电线</a:t>
            </a:r>
            <a:r>
              <a:rPr lang="en-US" altLang="zh-CN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' </a:t>
            </a:r>
          </a:p>
          <a:p>
            <a:pPr eaLnBrk="1" hangingPunct="1">
              <a:buFontTx/>
              <a:buNone/>
            </a:pPr>
            <a:r>
              <a:rPr lang="en-US" altLang="zh-CN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ORDER BY unit </a:t>
            </a:r>
            <a:r>
              <a:rPr lang="en-US" altLang="zh-CN" b="1" dirty="0" err="1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DESC</a:t>
            </a:r>
            <a:endParaRPr lang="en-US" altLang="zh-CN" b="1" dirty="0" smtClean="0">
              <a:solidFill>
                <a:srgbClr val="FF33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381000" y="914400"/>
            <a:ext cx="83820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FFFF66"/>
              </a:buClr>
            </a:pPr>
            <a:r>
              <a:rPr lang="en-US" altLang="zh-CN" sz="2800" b="1">
                <a:solidFill>
                  <a:srgbClr val="339933"/>
                </a:solidFill>
                <a:latin typeface="楷体_GB2312" pitchFamily="49" charset="-122"/>
              </a:rPr>
              <a:t>3. </a:t>
            </a:r>
            <a:r>
              <a:rPr lang="zh-CN" altLang="en-US" sz="2800" b="1">
                <a:solidFill>
                  <a:srgbClr val="339933"/>
                </a:solidFill>
                <a:latin typeface="楷体_GB2312" pitchFamily="49" charset="-122"/>
              </a:rPr>
              <a:t>对查询结果排序</a:t>
            </a:r>
            <a:r>
              <a:rPr lang="en-US" altLang="zh-CN" sz="2800" b="1">
                <a:solidFill>
                  <a:srgbClr val="339933"/>
                </a:solidFill>
                <a:latin typeface="楷体_GB2312" pitchFamily="49" charset="-122"/>
              </a:rPr>
              <a:t>(order by &lt;</a:t>
            </a:r>
            <a:r>
              <a:rPr lang="zh-CN" altLang="en-US" sz="2800" b="1">
                <a:solidFill>
                  <a:srgbClr val="339933"/>
                </a:solidFill>
                <a:latin typeface="楷体_GB2312" pitchFamily="49" charset="-122"/>
              </a:rPr>
              <a:t>列名</a:t>
            </a:r>
            <a:r>
              <a:rPr lang="en-US" altLang="zh-CN" sz="2800" b="1">
                <a:solidFill>
                  <a:srgbClr val="339933"/>
                </a:solidFill>
                <a:latin typeface="楷体_GB2312" pitchFamily="49" charset="-122"/>
              </a:rPr>
              <a:t>&gt;[ASC|DESC])</a:t>
            </a:r>
          </a:p>
        </p:txBody>
      </p:sp>
    </p:spTree>
    <p:extLst>
      <p:ext uri="{BB962C8B-B14F-4D97-AF65-F5344CB8AC3E}">
        <p14:creationId xmlns:p14="http://schemas.microsoft.com/office/powerpoint/2010/main" val="149044089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0" y="-15479"/>
            <a:ext cx="12192000" cy="678867"/>
          </a:xfrm>
          <a:prstGeom prst="rect">
            <a:avLst/>
          </a:prstGeom>
          <a:solidFill>
            <a:srgbClr val="00589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1" lang="zh-CN" altLang="en-US" dirty="0">
              <a:solidFill>
                <a:srgbClr val="00589A"/>
              </a:solidFill>
            </a:endParaRPr>
          </a:p>
        </p:txBody>
      </p:sp>
      <p:sp>
        <p:nvSpPr>
          <p:cNvPr id="4" name="文本框 94"/>
          <p:cNvSpPr txBox="1">
            <a:spLocks noChangeArrowheads="1"/>
          </p:cNvSpPr>
          <p:nvPr/>
        </p:nvSpPr>
        <p:spPr bwMode="auto">
          <a:xfrm>
            <a:off x="245870" y="65515"/>
            <a:ext cx="5053997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3.3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数据查询</a:t>
            </a:r>
          </a:p>
        </p:txBody>
      </p:sp>
      <p:sp>
        <p:nvSpPr>
          <p:cNvPr id="5" name="文本框 94"/>
          <p:cNvSpPr txBox="1">
            <a:spLocks noChangeArrowheads="1"/>
          </p:cNvSpPr>
          <p:nvPr/>
        </p:nvSpPr>
        <p:spPr bwMode="auto">
          <a:xfrm>
            <a:off x="4737459" y="75566"/>
            <a:ext cx="7908779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3.3.1 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表查询</a:t>
            </a:r>
          </a:p>
        </p:txBody>
      </p:sp>
      <p:cxnSp>
        <p:nvCxnSpPr>
          <p:cNvPr id="6" name="直接连接符 5"/>
          <p:cNvCxnSpPr/>
          <p:nvPr/>
        </p:nvCxnSpPr>
        <p:spPr>
          <a:xfrm rot="5400000">
            <a:off x="4077830" y="362976"/>
            <a:ext cx="351464" cy="260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79387" y="948604"/>
            <a:ext cx="11578503" cy="580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</a:rPr>
              <a:t>【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</a:rPr>
              <a:t>例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</a:rPr>
              <a:t>3.28】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</a:rPr>
              <a:t>查询所有物资的信息，查询结果按所在仓库名降序排列，同一仓库的物资按库存量升序排列。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CN" sz="2800" b="1" dirty="0">
                <a:solidFill>
                  <a:srgbClr val="FF3300"/>
                </a:solidFill>
                <a:latin typeface="楷体_GB2312" pitchFamily="49" charset="-122"/>
              </a:rPr>
              <a:t>SELECT * 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CN" sz="2800" b="1" dirty="0">
                <a:solidFill>
                  <a:srgbClr val="FF3300"/>
                </a:solidFill>
                <a:latin typeface="楷体_GB2312" pitchFamily="49" charset="-122"/>
              </a:rPr>
              <a:t>FROM stock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CN" sz="2800" b="1" dirty="0">
                <a:solidFill>
                  <a:srgbClr val="FF3300"/>
                </a:solidFill>
                <a:latin typeface="楷体_GB2312" pitchFamily="49" charset="-122"/>
              </a:rPr>
              <a:t>ORDER BY warehouse </a:t>
            </a:r>
            <a:r>
              <a:rPr lang="en-US" altLang="zh-CN" sz="2800" b="1" dirty="0" err="1">
                <a:solidFill>
                  <a:srgbClr val="FF3300"/>
                </a:solidFill>
                <a:latin typeface="楷体_GB2312" pitchFamily="49" charset="-122"/>
              </a:rPr>
              <a:t>DESC</a:t>
            </a:r>
            <a:r>
              <a:rPr lang="en-US" altLang="zh-CN" sz="2800" b="1" dirty="0">
                <a:solidFill>
                  <a:srgbClr val="FF3300"/>
                </a:solidFill>
                <a:latin typeface="楷体_GB2312" pitchFamily="49" charset="-122"/>
              </a:rPr>
              <a:t> , amount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419533" y="4280044"/>
            <a:ext cx="4558071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</a:pPr>
            <a:r>
              <a:rPr kumimoji="1" lang="zh-CN" altLang="en-US" sz="2800" b="1" dirty="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注：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</a:pPr>
            <a:r>
              <a:rPr kumimoji="1" lang="zh-CN" altLang="en-US" sz="2800" b="1" dirty="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</a:t>
            </a:r>
            <a:r>
              <a:rPr kumimoji="1" lang="en-US" altLang="zh-CN" sz="2800" b="1" dirty="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1</a:t>
            </a:r>
            <a:r>
              <a:rPr kumimoji="1" lang="zh-CN" altLang="en-US" sz="2800" b="1" dirty="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）默认为升序；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</a:pPr>
            <a:r>
              <a:rPr kumimoji="1" lang="zh-CN" altLang="en-US" sz="2800" b="1" dirty="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</a:t>
            </a:r>
            <a:r>
              <a:rPr kumimoji="1" lang="en-US" altLang="zh-CN" sz="2800" b="1" dirty="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2</a:t>
            </a:r>
            <a:r>
              <a:rPr kumimoji="1" lang="zh-CN" altLang="en-US" sz="2800" b="1" dirty="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）认为空值是最小的。</a:t>
            </a:r>
            <a:endParaRPr kumimoji="1" lang="zh-CN" altLang="en-US" sz="2800" b="1" dirty="0">
              <a:solidFill>
                <a:srgbClr val="000066"/>
              </a:solidFill>
              <a:ea typeface="宋体" panose="02010600030101010101" pitchFamily="2" charset="-122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23002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indent="2079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zh-CN">
              <a:ea typeface="宋体" panose="02010600030101010101" pitchFamily="2" charset="-122"/>
            </a:endParaRPr>
          </a:p>
        </p:txBody>
      </p:sp>
      <p:pic>
        <p:nvPicPr>
          <p:cNvPr id="10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8190" y="2619015"/>
            <a:ext cx="5219700" cy="381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327055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0" y="-15479"/>
            <a:ext cx="12192000" cy="678867"/>
          </a:xfrm>
          <a:prstGeom prst="rect">
            <a:avLst/>
          </a:prstGeom>
          <a:solidFill>
            <a:srgbClr val="00589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1" lang="zh-CN" altLang="en-US" dirty="0">
              <a:solidFill>
                <a:srgbClr val="00589A"/>
              </a:solidFill>
            </a:endParaRPr>
          </a:p>
        </p:txBody>
      </p:sp>
      <p:sp>
        <p:nvSpPr>
          <p:cNvPr id="4" name="文本框 94"/>
          <p:cNvSpPr txBox="1">
            <a:spLocks noChangeArrowheads="1"/>
          </p:cNvSpPr>
          <p:nvPr/>
        </p:nvSpPr>
        <p:spPr bwMode="auto">
          <a:xfrm>
            <a:off x="245870" y="65515"/>
            <a:ext cx="5053997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3.3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数据查询</a:t>
            </a:r>
          </a:p>
        </p:txBody>
      </p:sp>
      <p:sp>
        <p:nvSpPr>
          <p:cNvPr id="5" name="文本框 94"/>
          <p:cNvSpPr txBox="1">
            <a:spLocks noChangeArrowheads="1"/>
          </p:cNvSpPr>
          <p:nvPr/>
        </p:nvSpPr>
        <p:spPr bwMode="auto">
          <a:xfrm>
            <a:off x="4737459" y="75566"/>
            <a:ext cx="7908779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3.3.1 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表查询</a:t>
            </a:r>
          </a:p>
        </p:txBody>
      </p:sp>
      <p:cxnSp>
        <p:nvCxnSpPr>
          <p:cNvPr id="6" name="直接连接符 5"/>
          <p:cNvCxnSpPr/>
          <p:nvPr/>
        </p:nvCxnSpPr>
        <p:spPr>
          <a:xfrm rot="5400000">
            <a:off x="4077830" y="362976"/>
            <a:ext cx="351464" cy="260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70032" y="1494343"/>
            <a:ext cx="11212368" cy="4525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zh-CN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TOP n</a:t>
            </a:r>
            <a:r>
              <a:rPr lang="zh-CN" altLang="en-US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子句</a:t>
            </a:r>
            <a:r>
              <a:rPr lang="zh-CN" altLang="en-US" b="1" dirty="0" smtClean="0">
                <a:latin typeface="楷体_GB2312" pitchFamily="49" charset="-122"/>
                <a:ea typeface="楷体_GB2312" pitchFamily="49" charset="-122"/>
              </a:rPr>
              <a:t>：在查询结果中输出前面的</a:t>
            </a:r>
            <a:r>
              <a:rPr lang="en-US" altLang="zh-CN" b="1" dirty="0" smtClean="0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b="1" dirty="0" smtClean="0">
                <a:latin typeface="楷体_GB2312" pitchFamily="49" charset="-122"/>
                <a:ea typeface="楷体_GB2312" pitchFamily="49" charset="-122"/>
              </a:rPr>
              <a:t>条记录；</a:t>
            </a:r>
          </a:p>
          <a:p>
            <a:pPr eaLnBrk="1" hangingPunct="1"/>
            <a:r>
              <a:rPr lang="en-US" altLang="zh-CN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TOP n PERCENT</a:t>
            </a:r>
            <a:r>
              <a:rPr lang="zh-CN" altLang="en-US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子句</a:t>
            </a:r>
            <a:r>
              <a:rPr lang="zh-CN" altLang="en-US" b="1" dirty="0" smtClean="0">
                <a:latin typeface="楷体_GB2312" pitchFamily="49" charset="-122"/>
                <a:ea typeface="楷体_GB2312" pitchFamily="49" charset="-122"/>
              </a:rPr>
              <a:t>：在查询结果中输出前面占结果记录总数的</a:t>
            </a:r>
            <a:r>
              <a:rPr lang="en-US" altLang="zh-CN" b="1" dirty="0" smtClean="0">
                <a:latin typeface="楷体_GB2312" pitchFamily="49" charset="-122"/>
                <a:ea typeface="楷体_GB2312" pitchFamily="49" charset="-122"/>
              </a:rPr>
              <a:t>n%</a:t>
            </a:r>
            <a:r>
              <a:rPr lang="zh-CN" altLang="en-US" b="1" dirty="0" smtClean="0">
                <a:latin typeface="楷体_GB2312" pitchFamily="49" charset="-122"/>
                <a:ea typeface="楷体_GB2312" pitchFamily="49" charset="-122"/>
              </a:rPr>
              <a:t>条记录。</a:t>
            </a:r>
          </a:p>
          <a:p>
            <a:pPr eaLnBrk="1" hangingPunct="1"/>
            <a:endParaRPr lang="zh-CN" altLang="en-US" b="1" dirty="0" smtClean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buFontTx/>
              <a:buNone/>
            </a:pPr>
            <a:r>
              <a:rPr lang="en-US" altLang="zh-CN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【</a:t>
            </a:r>
            <a:r>
              <a:rPr lang="zh-CN" altLang="en-US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3.29】</a:t>
            </a:r>
            <a:r>
              <a:rPr lang="zh-CN" altLang="en-US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显示</a:t>
            </a:r>
            <a:r>
              <a:rPr lang="en-US" altLang="zh-CN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stock</a:t>
            </a:r>
            <a:r>
              <a:rPr lang="zh-CN" altLang="en-US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表中，库存量最大的两条记录。</a:t>
            </a:r>
          </a:p>
          <a:p>
            <a:pPr eaLnBrk="1" hangingPunct="1">
              <a:buFontTx/>
              <a:buNone/>
            </a:pPr>
            <a:r>
              <a:rPr lang="en-US" altLang="zh-CN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SELECT TOP 2 *  </a:t>
            </a:r>
          </a:p>
          <a:p>
            <a:pPr eaLnBrk="1" hangingPunct="1">
              <a:buFontTx/>
              <a:buNone/>
            </a:pPr>
            <a:r>
              <a:rPr lang="en-US" altLang="zh-CN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FROM stock </a:t>
            </a:r>
          </a:p>
          <a:p>
            <a:pPr eaLnBrk="1" hangingPunct="1">
              <a:buFontTx/>
              <a:buNone/>
            </a:pPr>
            <a:r>
              <a:rPr lang="en-US" altLang="zh-CN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ORDER BY amount </a:t>
            </a:r>
            <a:r>
              <a:rPr lang="en-US" altLang="zh-CN" b="1" dirty="0" err="1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DESC</a:t>
            </a:r>
            <a:endParaRPr lang="en-US" altLang="zh-CN" b="1" dirty="0" smtClean="0">
              <a:solidFill>
                <a:srgbClr val="FF33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546459" y="862474"/>
            <a:ext cx="83820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FFFF66"/>
              </a:buClr>
            </a:pPr>
            <a:r>
              <a:rPr lang="en-US" altLang="zh-CN" sz="2800" b="1" dirty="0">
                <a:solidFill>
                  <a:srgbClr val="339933"/>
                </a:solidFill>
                <a:latin typeface="楷体_GB2312" pitchFamily="49" charset="-122"/>
              </a:rPr>
              <a:t>3. TOP</a:t>
            </a:r>
            <a:r>
              <a:rPr lang="zh-CN" altLang="en-US" sz="2800" b="1" dirty="0">
                <a:solidFill>
                  <a:srgbClr val="339933"/>
                </a:solidFill>
                <a:latin typeface="楷体_GB2312" pitchFamily="49" charset="-122"/>
              </a:rPr>
              <a:t>子句的用法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0" y="30289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zh-CN">
              <a:ea typeface="宋体" panose="02010600030101010101" pitchFamily="2" charset="-122"/>
            </a:endParaRPr>
          </a:p>
        </p:txBody>
      </p:sp>
      <p:pic>
        <p:nvPicPr>
          <p:cNvPr id="1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5484524"/>
            <a:ext cx="6048375" cy="1071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384132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0" y="-15479"/>
            <a:ext cx="12192000" cy="678867"/>
          </a:xfrm>
          <a:prstGeom prst="rect">
            <a:avLst/>
          </a:prstGeom>
          <a:solidFill>
            <a:srgbClr val="00589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1" lang="zh-CN" altLang="en-US" dirty="0">
              <a:solidFill>
                <a:srgbClr val="00589A"/>
              </a:solidFill>
            </a:endParaRPr>
          </a:p>
        </p:txBody>
      </p:sp>
      <p:sp>
        <p:nvSpPr>
          <p:cNvPr id="4" name="文本框 94"/>
          <p:cNvSpPr txBox="1">
            <a:spLocks noChangeArrowheads="1"/>
          </p:cNvSpPr>
          <p:nvPr/>
        </p:nvSpPr>
        <p:spPr bwMode="auto">
          <a:xfrm>
            <a:off x="245870" y="65515"/>
            <a:ext cx="5053997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3.3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数据查询</a:t>
            </a:r>
          </a:p>
        </p:txBody>
      </p:sp>
      <p:sp>
        <p:nvSpPr>
          <p:cNvPr id="5" name="文本框 94"/>
          <p:cNvSpPr txBox="1">
            <a:spLocks noChangeArrowheads="1"/>
          </p:cNvSpPr>
          <p:nvPr/>
        </p:nvSpPr>
        <p:spPr bwMode="auto">
          <a:xfrm>
            <a:off x="4737459" y="75566"/>
            <a:ext cx="7908779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3.3.1 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表查询</a:t>
            </a:r>
          </a:p>
        </p:txBody>
      </p:sp>
      <p:cxnSp>
        <p:nvCxnSpPr>
          <p:cNvPr id="6" name="直接连接符 5"/>
          <p:cNvCxnSpPr/>
          <p:nvPr/>
        </p:nvCxnSpPr>
        <p:spPr>
          <a:xfrm rot="5400000">
            <a:off x="4077830" y="362976"/>
            <a:ext cx="351464" cy="260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370898" y="1118322"/>
            <a:ext cx="8229600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【</a:t>
            </a:r>
            <a:r>
              <a:rPr lang="zh-CN" altLang="en-US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3.30】</a:t>
            </a:r>
            <a:r>
              <a:rPr lang="zh-CN" altLang="en-US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显示</a:t>
            </a:r>
            <a:r>
              <a:rPr lang="en-US" altLang="zh-CN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stock</a:t>
            </a:r>
            <a:r>
              <a:rPr lang="zh-CN" altLang="en-US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表中占总数</a:t>
            </a:r>
            <a:r>
              <a:rPr lang="en-US" altLang="zh-CN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20%</a:t>
            </a:r>
            <a:r>
              <a:rPr lang="zh-CN" altLang="en-US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的记录。</a:t>
            </a:r>
          </a:p>
          <a:p>
            <a:pPr eaLnBrk="1" hangingPunct="1">
              <a:buFontTx/>
              <a:buNone/>
            </a:pPr>
            <a:endParaRPr lang="zh-CN" altLang="en-US" b="1" dirty="0" smtClean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buFontTx/>
              <a:buNone/>
            </a:pPr>
            <a:r>
              <a:rPr lang="en-US" altLang="zh-CN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SELECT TOP 20 PERCENT *  </a:t>
            </a:r>
          </a:p>
          <a:p>
            <a:pPr eaLnBrk="1" hangingPunct="1">
              <a:buFontTx/>
              <a:buNone/>
            </a:pPr>
            <a:r>
              <a:rPr lang="en-US" altLang="zh-CN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FROM stock</a:t>
            </a:r>
            <a:r>
              <a:rPr lang="en-US" altLang="zh-CN" b="1" dirty="0" smtClean="0">
                <a:latin typeface="楷体_GB2312" pitchFamily="49" charset="-122"/>
                <a:ea typeface="楷体_GB2312" pitchFamily="49" charset="-122"/>
              </a:rPr>
              <a:t> </a:t>
            </a:r>
          </a:p>
          <a:p>
            <a:pPr eaLnBrk="1" hangingPunct="1">
              <a:buFontTx/>
              <a:buNone/>
            </a:pPr>
            <a:endParaRPr lang="en-US" altLang="zh-CN" b="1" dirty="0" smtClean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buFontTx/>
              <a:buNone/>
            </a:pPr>
            <a:r>
              <a:rPr lang="zh-CN" altLang="en-US" b="1" dirty="0" smtClean="0">
                <a:latin typeface="楷体_GB2312" pitchFamily="49" charset="-122"/>
                <a:ea typeface="楷体_GB2312" pitchFamily="49" charset="-122"/>
              </a:rPr>
              <a:t>注意：</a:t>
            </a:r>
            <a:r>
              <a:rPr lang="en-US" altLang="zh-CN" b="1" dirty="0" smtClean="0">
                <a:latin typeface="楷体_GB2312" pitchFamily="49" charset="-122"/>
                <a:ea typeface="楷体_GB2312" pitchFamily="49" charset="-122"/>
              </a:rPr>
              <a:t>top </a:t>
            </a:r>
            <a:r>
              <a:rPr lang="zh-CN" altLang="en-US" b="1" dirty="0" smtClean="0">
                <a:latin typeface="楷体_GB2312" pitchFamily="49" charset="-122"/>
                <a:ea typeface="楷体_GB2312" pitchFamily="49" charset="-122"/>
              </a:rPr>
              <a:t>子句不能和</a:t>
            </a:r>
            <a:r>
              <a:rPr lang="en-US" altLang="zh-CN" b="1" dirty="0" smtClean="0">
                <a:latin typeface="楷体_GB2312" pitchFamily="49" charset="-122"/>
                <a:ea typeface="楷体_GB2312" pitchFamily="49" charset="-122"/>
              </a:rPr>
              <a:t>Distinct</a:t>
            </a:r>
            <a:r>
              <a:rPr lang="zh-CN" altLang="en-US" b="1" dirty="0" smtClean="0">
                <a:latin typeface="楷体_GB2312" pitchFamily="49" charset="-122"/>
                <a:ea typeface="楷体_GB2312" pitchFamily="49" charset="-122"/>
              </a:rPr>
              <a:t>关键字同时使用。</a:t>
            </a:r>
          </a:p>
        </p:txBody>
      </p:sp>
    </p:spTree>
    <p:extLst>
      <p:ext uri="{BB962C8B-B14F-4D97-AF65-F5344CB8AC3E}">
        <p14:creationId xmlns:p14="http://schemas.microsoft.com/office/powerpoint/2010/main" val="388662386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0" y="-15479"/>
            <a:ext cx="12192000" cy="678867"/>
          </a:xfrm>
          <a:prstGeom prst="rect">
            <a:avLst/>
          </a:prstGeom>
          <a:solidFill>
            <a:srgbClr val="00589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1" lang="zh-CN" altLang="en-US" dirty="0">
              <a:solidFill>
                <a:srgbClr val="00589A"/>
              </a:solidFill>
            </a:endParaRPr>
          </a:p>
        </p:txBody>
      </p:sp>
      <p:sp>
        <p:nvSpPr>
          <p:cNvPr id="4" name="文本框 94"/>
          <p:cNvSpPr txBox="1">
            <a:spLocks noChangeArrowheads="1"/>
          </p:cNvSpPr>
          <p:nvPr/>
        </p:nvSpPr>
        <p:spPr bwMode="auto">
          <a:xfrm>
            <a:off x="245870" y="65515"/>
            <a:ext cx="5053997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3.3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数据查询</a:t>
            </a:r>
          </a:p>
        </p:txBody>
      </p:sp>
      <p:sp>
        <p:nvSpPr>
          <p:cNvPr id="5" name="文本框 94"/>
          <p:cNvSpPr txBox="1">
            <a:spLocks noChangeArrowheads="1"/>
          </p:cNvSpPr>
          <p:nvPr/>
        </p:nvSpPr>
        <p:spPr bwMode="auto">
          <a:xfrm>
            <a:off x="4737459" y="75566"/>
            <a:ext cx="7908779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3.3.1 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表查询</a:t>
            </a:r>
          </a:p>
        </p:txBody>
      </p:sp>
      <p:cxnSp>
        <p:nvCxnSpPr>
          <p:cNvPr id="6" name="直接连接符 5"/>
          <p:cNvCxnSpPr/>
          <p:nvPr/>
        </p:nvCxnSpPr>
        <p:spPr>
          <a:xfrm rot="5400000">
            <a:off x="4077830" y="362976"/>
            <a:ext cx="351464" cy="260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04800" y="990600"/>
            <a:ext cx="80772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Clr>
                <a:srgbClr val="FFFF66"/>
              </a:buClr>
              <a:buFontTx/>
              <a:buNone/>
            </a:pPr>
            <a:r>
              <a:rPr lang="en-US" altLang="zh-CN" sz="3600" b="1" smtClean="0">
                <a:solidFill>
                  <a:srgbClr val="669900"/>
                </a:solidFill>
              </a:rPr>
              <a:t>5. </a:t>
            </a:r>
            <a:r>
              <a:rPr lang="zh-CN" altLang="en-US" sz="3600" b="1" smtClean="0">
                <a:solidFill>
                  <a:srgbClr val="669900"/>
                </a:solidFill>
              </a:rPr>
              <a:t>聚集函数 </a:t>
            </a:r>
            <a:endParaRPr lang="zh-CN" altLang="en-US" b="1" smtClean="0">
              <a:solidFill>
                <a:srgbClr val="669900"/>
              </a:solidFill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381000" y="1676400"/>
            <a:ext cx="11293764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sz="2800" b="1" dirty="0">
                <a:solidFill>
                  <a:srgbClr val="CC3300"/>
                </a:solidFill>
                <a:latin typeface="楷体_GB2312" pitchFamily="49" charset="-122"/>
              </a:rPr>
              <a:t>COUNT([</a:t>
            </a:r>
            <a:r>
              <a:rPr kumimoji="1" lang="en-US" altLang="zh-CN" sz="2800" b="1" dirty="0" err="1">
                <a:solidFill>
                  <a:srgbClr val="CC3300"/>
                </a:solidFill>
                <a:latin typeface="楷体_GB2312" pitchFamily="49" charset="-122"/>
              </a:rPr>
              <a:t>DISTINCT|ALL</a:t>
            </a:r>
            <a:r>
              <a:rPr kumimoji="1" lang="en-US" altLang="zh-CN" sz="2800" b="1" dirty="0">
                <a:solidFill>
                  <a:srgbClr val="CC3300"/>
                </a:solidFill>
                <a:latin typeface="楷体_GB2312" pitchFamily="49" charset="-122"/>
              </a:rPr>
              <a:t>] *)      </a:t>
            </a:r>
            <a:r>
              <a:rPr kumimoji="1" lang="zh-CN" altLang="en-US" sz="2800" b="1" dirty="0">
                <a:solidFill>
                  <a:srgbClr val="000066"/>
                </a:solidFill>
                <a:latin typeface="楷体_GB2312" pitchFamily="49" charset="-122"/>
              </a:rPr>
              <a:t>统计元组个数 </a:t>
            </a:r>
          </a:p>
          <a:p>
            <a:pPr eaLnBrk="1" hangingPunct="1"/>
            <a:r>
              <a:rPr kumimoji="1" lang="en-US" altLang="zh-CN" sz="2800" b="1" dirty="0">
                <a:solidFill>
                  <a:srgbClr val="CC3300"/>
                </a:solidFill>
                <a:latin typeface="楷体_GB2312" pitchFamily="49" charset="-122"/>
              </a:rPr>
              <a:t>COUNT([</a:t>
            </a:r>
            <a:r>
              <a:rPr kumimoji="1" lang="en-US" altLang="zh-CN" sz="2800" b="1" dirty="0" err="1">
                <a:solidFill>
                  <a:srgbClr val="CC3300"/>
                </a:solidFill>
                <a:latin typeface="楷体_GB2312" pitchFamily="49" charset="-122"/>
              </a:rPr>
              <a:t>DISTINCT|ALL</a:t>
            </a:r>
            <a:r>
              <a:rPr kumimoji="1" lang="en-US" altLang="zh-CN" sz="2800" b="1" dirty="0">
                <a:solidFill>
                  <a:srgbClr val="CC3300"/>
                </a:solidFill>
                <a:latin typeface="楷体_GB2312" pitchFamily="49" charset="-122"/>
              </a:rPr>
              <a:t>] &lt;</a:t>
            </a:r>
            <a:r>
              <a:rPr kumimoji="1" lang="zh-CN" altLang="en-US" sz="2800" b="1" dirty="0">
                <a:solidFill>
                  <a:srgbClr val="CC3300"/>
                </a:solidFill>
                <a:latin typeface="楷体_GB2312" pitchFamily="49" charset="-122"/>
              </a:rPr>
              <a:t>列名</a:t>
            </a:r>
            <a:r>
              <a:rPr kumimoji="1" lang="en-US" altLang="zh-CN" sz="2800" b="1" dirty="0">
                <a:solidFill>
                  <a:srgbClr val="CC3300"/>
                </a:solidFill>
                <a:latin typeface="楷体_GB2312" pitchFamily="49" charset="-122"/>
              </a:rPr>
              <a:t>&gt;) </a:t>
            </a:r>
            <a:r>
              <a:rPr kumimoji="1" lang="zh-CN" altLang="en-US" sz="2800" b="1" dirty="0">
                <a:solidFill>
                  <a:srgbClr val="000066"/>
                </a:solidFill>
                <a:latin typeface="楷体_GB2312" pitchFamily="49" charset="-122"/>
              </a:rPr>
              <a:t>统计一列中值的个数</a:t>
            </a:r>
          </a:p>
          <a:p>
            <a:pPr eaLnBrk="1" hangingPunct="1"/>
            <a:r>
              <a:rPr kumimoji="1" lang="en-US" altLang="zh-CN" sz="2800" b="1" dirty="0">
                <a:solidFill>
                  <a:srgbClr val="CC3300"/>
                </a:solidFill>
                <a:latin typeface="楷体_GB2312" pitchFamily="49" charset="-122"/>
              </a:rPr>
              <a:t>SUM([</a:t>
            </a:r>
            <a:r>
              <a:rPr kumimoji="1" lang="en-US" altLang="zh-CN" sz="2800" b="1" dirty="0" err="1">
                <a:solidFill>
                  <a:srgbClr val="CC3300"/>
                </a:solidFill>
                <a:latin typeface="楷体_GB2312" pitchFamily="49" charset="-122"/>
              </a:rPr>
              <a:t>DISTINCT|ALL</a:t>
            </a:r>
            <a:r>
              <a:rPr kumimoji="1" lang="en-US" altLang="zh-CN" sz="2800" b="1" dirty="0">
                <a:solidFill>
                  <a:srgbClr val="CC3300"/>
                </a:solidFill>
                <a:latin typeface="楷体_GB2312" pitchFamily="49" charset="-122"/>
              </a:rPr>
              <a:t>] &lt;</a:t>
            </a:r>
            <a:r>
              <a:rPr kumimoji="1" lang="zh-CN" altLang="en-US" sz="2800" b="1" dirty="0">
                <a:solidFill>
                  <a:srgbClr val="CC3300"/>
                </a:solidFill>
                <a:latin typeface="楷体_GB2312" pitchFamily="49" charset="-122"/>
              </a:rPr>
              <a:t>列名</a:t>
            </a:r>
            <a:r>
              <a:rPr kumimoji="1" lang="en-US" altLang="zh-CN" sz="2800" b="1" dirty="0">
                <a:solidFill>
                  <a:srgbClr val="CC3300"/>
                </a:solidFill>
                <a:latin typeface="楷体_GB2312" pitchFamily="49" charset="-122"/>
              </a:rPr>
              <a:t>&gt;) </a:t>
            </a:r>
            <a:r>
              <a:rPr kumimoji="1" lang="zh-CN" altLang="en-US" sz="2800" b="1" dirty="0">
                <a:solidFill>
                  <a:srgbClr val="000066"/>
                </a:solidFill>
                <a:latin typeface="楷体_GB2312" pitchFamily="49" charset="-122"/>
              </a:rPr>
              <a:t>计算一列值的总和（此列必须是数值型）</a:t>
            </a:r>
          </a:p>
          <a:p>
            <a:pPr eaLnBrk="1" hangingPunct="1"/>
            <a:r>
              <a:rPr kumimoji="1" lang="en-US" altLang="zh-CN" sz="2800" b="1" dirty="0" err="1">
                <a:solidFill>
                  <a:srgbClr val="CC3300"/>
                </a:solidFill>
                <a:latin typeface="楷体_GB2312" pitchFamily="49" charset="-122"/>
              </a:rPr>
              <a:t>AVG</a:t>
            </a:r>
            <a:r>
              <a:rPr kumimoji="1" lang="en-US" altLang="zh-CN" sz="2800" b="1" dirty="0">
                <a:solidFill>
                  <a:srgbClr val="CC3300"/>
                </a:solidFill>
                <a:latin typeface="楷体_GB2312" pitchFamily="49" charset="-122"/>
              </a:rPr>
              <a:t>([</a:t>
            </a:r>
            <a:r>
              <a:rPr kumimoji="1" lang="en-US" altLang="zh-CN" sz="2800" b="1" dirty="0" err="1">
                <a:solidFill>
                  <a:srgbClr val="CC3300"/>
                </a:solidFill>
                <a:latin typeface="楷体_GB2312" pitchFamily="49" charset="-122"/>
              </a:rPr>
              <a:t>DISTINCT|ALL</a:t>
            </a:r>
            <a:r>
              <a:rPr kumimoji="1" lang="en-US" altLang="zh-CN" sz="2800" b="1" dirty="0">
                <a:solidFill>
                  <a:srgbClr val="CC3300"/>
                </a:solidFill>
                <a:latin typeface="楷体_GB2312" pitchFamily="49" charset="-122"/>
              </a:rPr>
              <a:t>] &lt;</a:t>
            </a:r>
            <a:r>
              <a:rPr kumimoji="1" lang="zh-CN" altLang="en-US" sz="2800" b="1" dirty="0">
                <a:solidFill>
                  <a:srgbClr val="CC3300"/>
                </a:solidFill>
                <a:latin typeface="楷体_GB2312" pitchFamily="49" charset="-122"/>
              </a:rPr>
              <a:t>列名</a:t>
            </a:r>
            <a:r>
              <a:rPr kumimoji="1" lang="en-US" altLang="zh-CN" sz="2800" b="1" dirty="0">
                <a:solidFill>
                  <a:srgbClr val="CC3300"/>
                </a:solidFill>
                <a:latin typeface="楷体_GB2312" pitchFamily="49" charset="-122"/>
              </a:rPr>
              <a:t>&gt;) </a:t>
            </a:r>
            <a:r>
              <a:rPr kumimoji="1" lang="zh-CN" altLang="en-US" sz="2800" b="1" dirty="0">
                <a:solidFill>
                  <a:srgbClr val="000066"/>
                </a:solidFill>
                <a:latin typeface="楷体_GB2312" pitchFamily="49" charset="-122"/>
              </a:rPr>
              <a:t>计算一列值的平均（此列必须是数值型）</a:t>
            </a:r>
          </a:p>
          <a:p>
            <a:pPr eaLnBrk="1" hangingPunct="1"/>
            <a:r>
              <a:rPr kumimoji="1" lang="en-US" altLang="zh-CN" sz="2800" b="1" dirty="0">
                <a:solidFill>
                  <a:srgbClr val="CC3300"/>
                </a:solidFill>
                <a:latin typeface="楷体_GB2312" pitchFamily="49" charset="-122"/>
              </a:rPr>
              <a:t>MAX([</a:t>
            </a:r>
            <a:r>
              <a:rPr kumimoji="1" lang="en-US" altLang="zh-CN" sz="2800" b="1" dirty="0" err="1">
                <a:solidFill>
                  <a:srgbClr val="CC3300"/>
                </a:solidFill>
                <a:latin typeface="楷体_GB2312" pitchFamily="49" charset="-122"/>
              </a:rPr>
              <a:t>DISTINCT|ALL</a:t>
            </a:r>
            <a:r>
              <a:rPr kumimoji="1" lang="en-US" altLang="zh-CN" sz="2800" b="1" dirty="0">
                <a:solidFill>
                  <a:srgbClr val="CC3300"/>
                </a:solidFill>
                <a:latin typeface="楷体_GB2312" pitchFamily="49" charset="-122"/>
              </a:rPr>
              <a:t>] &lt;</a:t>
            </a:r>
            <a:r>
              <a:rPr kumimoji="1" lang="zh-CN" altLang="en-US" sz="2800" b="1" dirty="0">
                <a:solidFill>
                  <a:srgbClr val="CC3300"/>
                </a:solidFill>
                <a:latin typeface="楷体_GB2312" pitchFamily="49" charset="-122"/>
              </a:rPr>
              <a:t>列名</a:t>
            </a:r>
            <a:r>
              <a:rPr kumimoji="1" lang="en-US" altLang="zh-CN" sz="2800" b="1" dirty="0">
                <a:solidFill>
                  <a:srgbClr val="CC3300"/>
                </a:solidFill>
                <a:latin typeface="楷体_GB2312" pitchFamily="49" charset="-122"/>
              </a:rPr>
              <a:t>&gt;) </a:t>
            </a:r>
            <a:r>
              <a:rPr kumimoji="1" lang="zh-CN" altLang="en-US" sz="2800" b="1" dirty="0">
                <a:solidFill>
                  <a:srgbClr val="000066"/>
                </a:solidFill>
                <a:latin typeface="楷体_GB2312" pitchFamily="49" charset="-122"/>
              </a:rPr>
              <a:t>求一列值中的最大值</a:t>
            </a:r>
          </a:p>
          <a:p>
            <a:pPr eaLnBrk="1" hangingPunct="1"/>
            <a:r>
              <a:rPr kumimoji="1" lang="en-US" altLang="zh-CN" sz="2800" b="1" dirty="0">
                <a:solidFill>
                  <a:srgbClr val="CC3300"/>
                </a:solidFill>
                <a:latin typeface="楷体_GB2312" pitchFamily="49" charset="-122"/>
              </a:rPr>
              <a:t>MIN([</a:t>
            </a:r>
            <a:r>
              <a:rPr kumimoji="1" lang="en-US" altLang="zh-CN" sz="2800" b="1" dirty="0" err="1">
                <a:solidFill>
                  <a:srgbClr val="CC3300"/>
                </a:solidFill>
                <a:latin typeface="楷体_GB2312" pitchFamily="49" charset="-122"/>
              </a:rPr>
              <a:t>DISTINCT|ALL</a:t>
            </a:r>
            <a:r>
              <a:rPr kumimoji="1" lang="en-US" altLang="zh-CN" sz="2800" b="1" dirty="0">
                <a:solidFill>
                  <a:srgbClr val="CC3300"/>
                </a:solidFill>
                <a:latin typeface="楷体_GB2312" pitchFamily="49" charset="-122"/>
              </a:rPr>
              <a:t>] &lt;</a:t>
            </a:r>
            <a:r>
              <a:rPr kumimoji="1" lang="zh-CN" altLang="en-US" sz="2800" b="1" dirty="0">
                <a:solidFill>
                  <a:srgbClr val="CC3300"/>
                </a:solidFill>
                <a:latin typeface="楷体_GB2312" pitchFamily="49" charset="-122"/>
              </a:rPr>
              <a:t>列名</a:t>
            </a:r>
            <a:r>
              <a:rPr kumimoji="1" lang="en-US" altLang="zh-CN" sz="2800" b="1" dirty="0">
                <a:solidFill>
                  <a:srgbClr val="CC3300"/>
                </a:solidFill>
                <a:latin typeface="楷体_GB2312" pitchFamily="49" charset="-122"/>
              </a:rPr>
              <a:t>&gt;) </a:t>
            </a:r>
            <a:r>
              <a:rPr kumimoji="1" lang="zh-CN" altLang="en-US" sz="2800" b="1" dirty="0">
                <a:solidFill>
                  <a:srgbClr val="000066"/>
                </a:solidFill>
                <a:latin typeface="楷体_GB2312" pitchFamily="49" charset="-122"/>
              </a:rPr>
              <a:t>求一列值中的最小值</a:t>
            </a:r>
            <a:r>
              <a:rPr kumimoji="1" lang="zh-CN" altLang="en-US" sz="2800" b="1" dirty="0">
                <a:solidFill>
                  <a:srgbClr val="CC3300"/>
                </a:solidFill>
                <a:latin typeface="楷体_GB2312" pitchFamily="49" charset="-122"/>
              </a:rPr>
              <a:t> 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381000" y="5638800"/>
            <a:ext cx="87630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</a:pPr>
            <a:r>
              <a:rPr kumimoji="1" lang="zh-CN" altLang="en-US" sz="2800" b="1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注：缺省为</a:t>
            </a:r>
            <a:r>
              <a:rPr kumimoji="1" lang="en-US" altLang="zh-CN" sz="2800" b="1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ALL</a:t>
            </a:r>
            <a:r>
              <a:rPr kumimoji="1" lang="zh-CN" altLang="en-US" sz="2800" b="1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，即计算时不取消重复值。</a:t>
            </a:r>
            <a:endParaRPr kumimoji="1" lang="zh-CN" altLang="en-US" sz="3600" b="1">
              <a:solidFill>
                <a:srgbClr val="000066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6518244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utoUpdateAnimBg="0"/>
      <p:bldP spid="9" grpId="0" autoUpdateAnimBg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0" y="-15479"/>
            <a:ext cx="12192000" cy="678867"/>
          </a:xfrm>
          <a:prstGeom prst="rect">
            <a:avLst/>
          </a:prstGeom>
          <a:solidFill>
            <a:srgbClr val="00589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1" lang="zh-CN" altLang="en-US" dirty="0">
              <a:solidFill>
                <a:srgbClr val="00589A"/>
              </a:solidFill>
            </a:endParaRPr>
          </a:p>
        </p:txBody>
      </p:sp>
      <p:sp>
        <p:nvSpPr>
          <p:cNvPr id="4" name="文本框 94"/>
          <p:cNvSpPr txBox="1">
            <a:spLocks noChangeArrowheads="1"/>
          </p:cNvSpPr>
          <p:nvPr/>
        </p:nvSpPr>
        <p:spPr bwMode="auto">
          <a:xfrm>
            <a:off x="245870" y="65515"/>
            <a:ext cx="5053997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3.3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数据查询</a:t>
            </a:r>
          </a:p>
        </p:txBody>
      </p:sp>
      <p:sp>
        <p:nvSpPr>
          <p:cNvPr id="5" name="文本框 94"/>
          <p:cNvSpPr txBox="1">
            <a:spLocks noChangeArrowheads="1"/>
          </p:cNvSpPr>
          <p:nvPr/>
        </p:nvSpPr>
        <p:spPr bwMode="auto">
          <a:xfrm>
            <a:off x="4737459" y="75566"/>
            <a:ext cx="7908779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3.3.1 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表查询</a:t>
            </a:r>
          </a:p>
        </p:txBody>
      </p:sp>
      <p:cxnSp>
        <p:nvCxnSpPr>
          <p:cNvPr id="6" name="直接连接符 5"/>
          <p:cNvCxnSpPr/>
          <p:nvPr/>
        </p:nvCxnSpPr>
        <p:spPr>
          <a:xfrm rot="5400000">
            <a:off x="4077830" y="362976"/>
            <a:ext cx="351464" cy="260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358775" y="881063"/>
            <a:ext cx="11297516" cy="5976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【</a:t>
            </a:r>
            <a:r>
              <a:rPr lang="zh-CN" altLang="en-US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3.31】 </a:t>
            </a:r>
            <a:r>
              <a:rPr lang="zh-CN" altLang="en-US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统计领取了物资的抢修工程项目数。</a:t>
            </a:r>
          </a:p>
          <a:p>
            <a:pPr eaLnBrk="1" hangingPunct="1">
              <a:buFontTx/>
              <a:buNone/>
            </a:pPr>
            <a:r>
              <a:rPr lang="en-US" altLang="zh-CN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SELECT COUNT (DISTINCT </a:t>
            </a:r>
            <a:r>
              <a:rPr lang="en-US" altLang="zh-CN" b="1" dirty="0" err="1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prj_num</a:t>
            </a:r>
            <a:r>
              <a:rPr lang="en-US" altLang="zh-CN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)</a:t>
            </a:r>
          </a:p>
          <a:p>
            <a:pPr eaLnBrk="1" hangingPunct="1">
              <a:buFontTx/>
              <a:buNone/>
            </a:pPr>
            <a:r>
              <a:rPr lang="en-US" altLang="zh-CN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FROM </a:t>
            </a:r>
            <a:r>
              <a:rPr lang="en-US" altLang="zh-CN" b="1" dirty="0" err="1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out_stock</a:t>
            </a:r>
            <a:r>
              <a:rPr lang="en-US" altLang="zh-CN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;</a:t>
            </a:r>
          </a:p>
          <a:p>
            <a:pPr eaLnBrk="1" hangingPunct="1">
              <a:buFontTx/>
              <a:buNone/>
            </a:pPr>
            <a:endParaRPr lang="en-US" altLang="zh-CN" b="1" dirty="0" smtClean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buFontTx/>
              <a:buNone/>
            </a:pPr>
            <a:r>
              <a:rPr lang="en-US" altLang="zh-CN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【</a:t>
            </a:r>
            <a:r>
              <a:rPr lang="zh-CN" altLang="en-US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3.32】 </a:t>
            </a:r>
            <a:r>
              <a:rPr lang="zh-CN" altLang="en-US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查询使用</a:t>
            </a:r>
            <a:r>
              <a:rPr lang="en-US" altLang="zh-CN" b="1" dirty="0" err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m001</a:t>
            </a:r>
            <a:r>
              <a:rPr lang="zh-CN" altLang="en-US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号物资的抢修工程的最高领取数量、最低领取数量以及平均领取数量。</a:t>
            </a:r>
          </a:p>
          <a:p>
            <a:pPr eaLnBrk="1" hangingPunct="1">
              <a:buFontTx/>
              <a:buNone/>
            </a:pPr>
            <a:r>
              <a:rPr lang="en-US" altLang="zh-CN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SELECT MAX(amount), MIN(amount), </a:t>
            </a:r>
            <a:r>
              <a:rPr lang="en-US" altLang="zh-CN" b="1" dirty="0" err="1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AVG</a:t>
            </a:r>
            <a:r>
              <a:rPr lang="en-US" altLang="zh-CN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(amount)</a:t>
            </a:r>
          </a:p>
          <a:p>
            <a:pPr eaLnBrk="1" hangingPunct="1">
              <a:buFontTx/>
              <a:buNone/>
            </a:pPr>
            <a:r>
              <a:rPr lang="en-US" altLang="zh-CN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FROM  </a:t>
            </a:r>
            <a:r>
              <a:rPr lang="en-US" altLang="zh-CN" b="1" dirty="0" err="1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out_stock</a:t>
            </a:r>
            <a:endParaRPr lang="en-US" altLang="zh-CN" b="1" dirty="0" smtClean="0">
              <a:solidFill>
                <a:srgbClr val="FF3300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buFontTx/>
              <a:buNone/>
            </a:pPr>
            <a:r>
              <a:rPr lang="en-US" altLang="zh-CN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WHERE </a:t>
            </a:r>
            <a:r>
              <a:rPr lang="en-US" altLang="zh-CN" b="1" dirty="0" err="1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mat_num</a:t>
            </a:r>
            <a:r>
              <a:rPr lang="en-US" altLang="zh-CN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 = '</a:t>
            </a:r>
            <a:r>
              <a:rPr lang="en-US" altLang="zh-CN" b="1" dirty="0" err="1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m001</a:t>
            </a:r>
            <a:r>
              <a:rPr lang="en-US" altLang="zh-CN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';</a:t>
            </a:r>
          </a:p>
          <a:p>
            <a:pPr eaLnBrk="1" hangingPunct="1">
              <a:buFontTx/>
              <a:buNone/>
            </a:pPr>
            <a:r>
              <a:rPr lang="zh-CN" altLang="en-US" b="1" dirty="0" smtClean="0">
                <a:latin typeface="楷体_GB2312" pitchFamily="49" charset="-122"/>
                <a:ea typeface="楷体_GB2312" pitchFamily="49" charset="-122"/>
              </a:rPr>
              <a:t>注意：聚集函数中除</a:t>
            </a:r>
            <a:r>
              <a:rPr lang="en-US" altLang="zh-CN" b="1" dirty="0" smtClean="0">
                <a:latin typeface="楷体_GB2312" pitchFamily="49" charset="-122"/>
                <a:ea typeface="楷体_GB2312" pitchFamily="49" charset="-122"/>
              </a:rPr>
              <a:t>COUNT</a:t>
            </a:r>
            <a:r>
              <a:rPr lang="zh-CN" altLang="en-US" b="1" dirty="0" smtClean="0">
                <a:latin typeface="楷体_GB2312" pitchFamily="49" charset="-122"/>
                <a:ea typeface="楷体_GB2312" pitchFamily="49" charset="-122"/>
              </a:rPr>
              <a:t>外，其他函数在计算过程中均忽略</a:t>
            </a:r>
            <a:r>
              <a:rPr lang="en-US" altLang="zh-CN" b="1" dirty="0" smtClean="0">
                <a:latin typeface="楷体_GB2312" pitchFamily="49" charset="-122"/>
                <a:ea typeface="楷体_GB2312" pitchFamily="49" charset="-122"/>
              </a:rPr>
              <a:t>NULL</a:t>
            </a:r>
            <a:r>
              <a:rPr lang="zh-CN" altLang="en-US" b="1" dirty="0" smtClean="0">
                <a:latin typeface="楷体_GB2312" pitchFamily="49" charset="-122"/>
                <a:ea typeface="楷体_GB2312" pitchFamily="49" charset="-122"/>
              </a:rPr>
              <a:t>值；</a:t>
            </a:r>
            <a:r>
              <a:rPr lang="en-US" altLang="zh-CN" b="1" dirty="0" smtClean="0">
                <a:latin typeface="楷体_GB2312" pitchFamily="49" charset="-122"/>
                <a:ea typeface="楷体_GB2312" pitchFamily="49" charset="-122"/>
              </a:rPr>
              <a:t>WHERE</a:t>
            </a:r>
            <a:r>
              <a:rPr lang="zh-CN" altLang="en-US" b="1" dirty="0" smtClean="0">
                <a:latin typeface="楷体_GB2312" pitchFamily="49" charset="-122"/>
                <a:ea typeface="楷体_GB2312" pitchFamily="49" charset="-122"/>
              </a:rPr>
              <a:t>子句中是不能使用聚集函数作为条件表达式的。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0" y="31242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indent="2762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zh-CN">
              <a:ea typeface="宋体" panose="02010600030101010101" pitchFamily="2" charset="-122"/>
            </a:endParaRPr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1848" y="3869531"/>
            <a:ext cx="2808287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463088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0" y="-15479"/>
            <a:ext cx="12192000" cy="678867"/>
          </a:xfrm>
          <a:prstGeom prst="rect">
            <a:avLst/>
          </a:prstGeom>
          <a:solidFill>
            <a:srgbClr val="00589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1" lang="zh-CN" altLang="en-US" dirty="0">
              <a:solidFill>
                <a:srgbClr val="00589A"/>
              </a:solidFill>
            </a:endParaRPr>
          </a:p>
        </p:txBody>
      </p:sp>
      <p:sp>
        <p:nvSpPr>
          <p:cNvPr id="4" name="文本框 94"/>
          <p:cNvSpPr txBox="1">
            <a:spLocks noChangeArrowheads="1"/>
          </p:cNvSpPr>
          <p:nvPr/>
        </p:nvSpPr>
        <p:spPr bwMode="auto">
          <a:xfrm>
            <a:off x="245870" y="65515"/>
            <a:ext cx="5053997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3.1 SQL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概述</a:t>
            </a:r>
          </a:p>
        </p:txBody>
      </p:sp>
      <p:sp>
        <p:nvSpPr>
          <p:cNvPr id="12" name="文本框 94"/>
          <p:cNvSpPr txBox="1">
            <a:spLocks noChangeArrowheads="1"/>
          </p:cNvSpPr>
          <p:nvPr/>
        </p:nvSpPr>
        <p:spPr bwMode="auto">
          <a:xfrm>
            <a:off x="4737459" y="75566"/>
            <a:ext cx="7908779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3.1.2 SQL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语言的特点</a:t>
            </a:r>
          </a:p>
        </p:txBody>
      </p:sp>
      <p:cxnSp>
        <p:nvCxnSpPr>
          <p:cNvPr id="13" name="直接连接符 12"/>
          <p:cNvCxnSpPr/>
          <p:nvPr/>
        </p:nvCxnSpPr>
        <p:spPr>
          <a:xfrm rot="5400000">
            <a:off x="4077830" y="362976"/>
            <a:ext cx="351464" cy="260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1124525" y="1143000"/>
            <a:ext cx="7772400" cy="5368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25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数据定义（</a:t>
            </a:r>
            <a:r>
              <a:rPr lang="en-US" altLang="zh-CN" b="1" dirty="0" err="1" smtClean="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DDL</a:t>
            </a:r>
            <a:r>
              <a:rPr lang="zh-CN" altLang="en-US" b="1" dirty="0" smtClean="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</a:p>
          <a:p>
            <a:pPr lvl="1" eaLnBrk="1" hangingPunct="1">
              <a:lnSpc>
                <a:spcPct val="125000"/>
              </a:lnSpc>
            </a:pPr>
            <a:r>
              <a:rPr lang="zh-CN" altLang="en-US" b="1" dirty="0" smtClean="0">
                <a:latin typeface="楷体_GB2312" pitchFamily="49" charset="-122"/>
                <a:ea typeface="楷体_GB2312" pitchFamily="49" charset="-122"/>
              </a:rPr>
              <a:t>定义、删除、修改关系模式</a:t>
            </a:r>
          </a:p>
          <a:p>
            <a:pPr lvl="1" eaLnBrk="1" hangingPunct="1">
              <a:lnSpc>
                <a:spcPct val="125000"/>
              </a:lnSpc>
            </a:pPr>
            <a:r>
              <a:rPr lang="zh-CN" altLang="en-US" b="1" dirty="0" smtClean="0">
                <a:latin typeface="楷体_GB2312" pitchFamily="49" charset="-122"/>
                <a:ea typeface="楷体_GB2312" pitchFamily="49" charset="-122"/>
              </a:rPr>
              <a:t>定义、删除视图（</a:t>
            </a:r>
            <a:r>
              <a:rPr lang="en-US" altLang="zh-CN" b="1" dirty="0" smtClean="0">
                <a:latin typeface="楷体_GB2312" pitchFamily="49" charset="-122"/>
                <a:ea typeface="楷体_GB2312" pitchFamily="49" charset="-122"/>
              </a:rPr>
              <a:t>View</a:t>
            </a:r>
            <a:r>
              <a:rPr lang="zh-CN" altLang="en-US" b="1" dirty="0" smtClean="0">
                <a:latin typeface="楷体_GB2312" pitchFamily="49" charset="-122"/>
                <a:ea typeface="楷体_GB2312" pitchFamily="49" charset="-122"/>
              </a:rPr>
              <a:t>）</a:t>
            </a:r>
          </a:p>
          <a:p>
            <a:pPr lvl="1" eaLnBrk="1" hangingPunct="1">
              <a:lnSpc>
                <a:spcPct val="125000"/>
              </a:lnSpc>
            </a:pPr>
            <a:r>
              <a:rPr lang="zh-CN" altLang="en-US" b="1" dirty="0" smtClean="0">
                <a:latin typeface="楷体_GB2312" pitchFamily="49" charset="-122"/>
                <a:ea typeface="楷体_GB2312" pitchFamily="49" charset="-122"/>
              </a:rPr>
              <a:t>定义、删除索引（</a:t>
            </a:r>
            <a:r>
              <a:rPr lang="en-US" altLang="zh-CN" b="1" dirty="0" smtClean="0">
                <a:latin typeface="楷体_GB2312" pitchFamily="49" charset="-122"/>
                <a:ea typeface="楷体_GB2312" pitchFamily="49" charset="-122"/>
              </a:rPr>
              <a:t>Index</a:t>
            </a:r>
            <a:r>
              <a:rPr lang="zh-CN" altLang="en-US" b="1" dirty="0" smtClean="0">
                <a:latin typeface="楷体_GB2312" pitchFamily="49" charset="-122"/>
                <a:ea typeface="楷体_GB2312" pitchFamily="49" charset="-122"/>
              </a:rPr>
              <a:t>）</a:t>
            </a:r>
          </a:p>
          <a:p>
            <a:pPr eaLnBrk="1" hangingPunct="1">
              <a:lnSpc>
                <a:spcPct val="125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数据操纵（</a:t>
            </a:r>
            <a:r>
              <a:rPr lang="en-US" altLang="zh-CN" b="1" dirty="0" err="1" smtClean="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DML</a:t>
            </a:r>
            <a:r>
              <a:rPr lang="zh-CN" altLang="en-US" b="1" dirty="0" smtClean="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</a:p>
          <a:p>
            <a:pPr lvl="1" eaLnBrk="1" hangingPunct="1">
              <a:lnSpc>
                <a:spcPct val="125000"/>
              </a:lnSpc>
            </a:pPr>
            <a:r>
              <a:rPr lang="zh-CN" altLang="en-US" b="1" dirty="0" smtClean="0">
                <a:latin typeface="楷体_GB2312" pitchFamily="49" charset="-122"/>
                <a:ea typeface="楷体_GB2312" pitchFamily="49" charset="-122"/>
              </a:rPr>
              <a:t>数据查询</a:t>
            </a:r>
          </a:p>
          <a:p>
            <a:pPr lvl="1" eaLnBrk="1" hangingPunct="1">
              <a:lnSpc>
                <a:spcPct val="125000"/>
              </a:lnSpc>
            </a:pPr>
            <a:r>
              <a:rPr lang="zh-CN" altLang="en-US" b="1" dirty="0" smtClean="0">
                <a:latin typeface="楷体_GB2312" pitchFamily="49" charset="-122"/>
                <a:ea typeface="楷体_GB2312" pitchFamily="49" charset="-122"/>
              </a:rPr>
              <a:t>数据增、删、改</a:t>
            </a:r>
          </a:p>
          <a:p>
            <a:pPr eaLnBrk="1" hangingPunct="1">
              <a:lnSpc>
                <a:spcPct val="125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数据控制（</a:t>
            </a:r>
            <a:r>
              <a:rPr lang="en-US" altLang="zh-CN" b="1" dirty="0" smtClean="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DCL</a:t>
            </a:r>
            <a:r>
              <a:rPr lang="zh-CN" altLang="en-US" b="1" dirty="0" smtClean="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</a:p>
          <a:p>
            <a:pPr lvl="1" eaLnBrk="1" hangingPunct="1">
              <a:lnSpc>
                <a:spcPct val="125000"/>
              </a:lnSpc>
            </a:pPr>
            <a:r>
              <a:rPr lang="zh-CN" altLang="en-US" b="1" dirty="0" smtClean="0">
                <a:latin typeface="楷体_GB2312" pitchFamily="49" charset="-122"/>
                <a:ea typeface="楷体_GB2312" pitchFamily="49" charset="-122"/>
              </a:rPr>
              <a:t>用户访问权限的授予、收回</a:t>
            </a:r>
            <a:endParaRPr lang="zh-CN" alt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31155770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0" y="-15479"/>
            <a:ext cx="12192000" cy="678867"/>
          </a:xfrm>
          <a:prstGeom prst="rect">
            <a:avLst/>
          </a:prstGeom>
          <a:solidFill>
            <a:srgbClr val="00589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1" lang="zh-CN" altLang="en-US" dirty="0">
              <a:solidFill>
                <a:srgbClr val="00589A"/>
              </a:solidFill>
            </a:endParaRPr>
          </a:p>
        </p:txBody>
      </p:sp>
      <p:sp>
        <p:nvSpPr>
          <p:cNvPr id="4" name="文本框 94"/>
          <p:cNvSpPr txBox="1">
            <a:spLocks noChangeArrowheads="1"/>
          </p:cNvSpPr>
          <p:nvPr/>
        </p:nvSpPr>
        <p:spPr bwMode="auto">
          <a:xfrm>
            <a:off x="245870" y="65515"/>
            <a:ext cx="5053997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3.3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数据查询</a:t>
            </a:r>
          </a:p>
        </p:txBody>
      </p:sp>
      <p:sp>
        <p:nvSpPr>
          <p:cNvPr id="5" name="文本框 94"/>
          <p:cNvSpPr txBox="1">
            <a:spLocks noChangeArrowheads="1"/>
          </p:cNvSpPr>
          <p:nvPr/>
        </p:nvSpPr>
        <p:spPr bwMode="auto">
          <a:xfrm>
            <a:off x="4737459" y="75566"/>
            <a:ext cx="7908779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3.3.1 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表查询</a:t>
            </a:r>
          </a:p>
        </p:txBody>
      </p:sp>
      <p:cxnSp>
        <p:nvCxnSpPr>
          <p:cNvPr id="6" name="直接连接符 5"/>
          <p:cNvCxnSpPr/>
          <p:nvPr/>
        </p:nvCxnSpPr>
        <p:spPr>
          <a:xfrm rot="5400000">
            <a:off x="4077830" y="362976"/>
            <a:ext cx="351464" cy="260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81000" y="990600"/>
            <a:ext cx="77724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Clr>
                <a:srgbClr val="FFFF66"/>
              </a:buClr>
              <a:buFontTx/>
              <a:buNone/>
            </a:pPr>
            <a:r>
              <a:rPr lang="en-US" altLang="zh-CN" b="1" smtClean="0">
                <a:solidFill>
                  <a:srgbClr val="669900"/>
                </a:solidFill>
              </a:rPr>
              <a:t>6. </a:t>
            </a:r>
            <a:r>
              <a:rPr lang="zh-CN" altLang="en-US" b="1" smtClean="0">
                <a:solidFill>
                  <a:srgbClr val="669900"/>
                </a:solidFill>
              </a:rPr>
              <a:t>对查询结果分组</a:t>
            </a:r>
            <a:r>
              <a:rPr lang="en-US" altLang="zh-CN" b="1" smtClean="0">
                <a:solidFill>
                  <a:srgbClr val="669900"/>
                </a:solidFill>
              </a:rPr>
              <a:t>(group by) 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609599" y="1676400"/>
            <a:ext cx="10529455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buFontTx/>
              <a:buChar char="•"/>
            </a:pPr>
            <a:r>
              <a:rPr kumimoji="1" lang="en-US" altLang="zh-CN" sz="28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kumimoji="1" lang="en-US" altLang="zh-CN" sz="2800" b="1" dirty="0">
                <a:solidFill>
                  <a:srgbClr val="CC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GROUP BY</a:t>
            </a:r>
            <a:r>
              <a:rPr kumimoji="1" lang="zh-CN" altLang="en-US" sz="28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子句可以将查询结果表按一列或多列取值相等的原则进行分组。</a:t>
            </a:r>
          </a:p>
          <a:p>
            <a:pPr eaLnBrk="1" hangingPunct="1"/>
            <a:r>
              <a:rPr kumimoji="1" lang="zh-CN" altLang="en-US" sz="28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　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533400" y="3200400"/>
            <a:ext cx="10698018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分</a:t>
            </a:r>
            <a:r>
              <a:rPr kumimoji="1"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组的目的：为了</a:t>
            </a:r>
            <a:r>
              <a:rPr kumimoji="1" lang="zh-CN" altLang="en-US" sz="2800" b="1" dirty="0">
                <a:solidFill>
                  <a:srgbClr val="FF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细化集函数</a:t>
            </a:r>
            <a:r>
              <a:rPr kumimoji="1"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的作用对象。如果未对查询结果分组，集函数将作用于整个查询结果，即整个查询结果只有一个函数值。如果用</a:t>
            </a:r>
            <a:r>
              <a:rPr kumimoji="1"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GROUP</a:t>
            </a:r>
            <a:r>
              <a:rPr kumimoji="1"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分了组，集函数将作用于每一个组，即每一组都有一个函数值。</a:t>
            </a:r>
          </a:p>
        </p:txBody>
      </p:sp>
    </p:spTree>
    <p:extLst>
      <p:ext uri="{BB962C8B-B14F-4D97-AF65-F5344CB8AC3E}">
        <p14:creationId xmlns:p14="http://schemas.microsoft.com/office/powerpoint/2010/main" val="99600090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utoUpdateAnimBg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0" y="-15479"/>
            <a:ext cx="12192000" cy="678867"/>
          </a:xfrm>
          <a:prstGeom prst="rect">
            <a:avLst/>
          </a:prstGeom>
          <a:solidFill>
            <a:srgbClr val="00589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1" lang="zh-CN" altLang="en-US" dirty="0">
              <a:solidFill>
                <a:srgbClr val="00589A"/>
              </a:solidFill>
            </a:endParaRPr>
          </a:p>
        </p:txBody>
      </p:sp>
      <p:sp>
        <p:nvSpPr>
          <p:cNvPr id="4" name="文本框 94"/>
          <p:cNvSpPr txBox="1">
            <a:spLocks noChangeArrowheads="1"/>
          </p:cNvSpPr>
          <p:nvPr/>
        </p:nvSpPr>
        <p:spPr bwMode="auto">
          <a:xfrm>
            <a:off x="245870" y="65515"/>
            <a:ext cx="5053997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3.3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数据查询</a:t>
            </a:r>
          </a:p>
        </p:txBody>
      </p:sp>
      <p:sp>
        <p:nvSpPr>
          <p:cNvPr id="5" name="文本框 94"/>
          <p:cNvSpPr txBox="1">
            <a:spLocks noChangeArrowheads="1"/>
          </p:cNvSpPr>
          <p:nvPr/>
        </p:nvSpPr>
        <p:spPr bwMode="auto">
          <a:xfrm>
            <a:off x="4737459" y="75566"/>
            <a:ext cx="7908779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3.3.1 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表查询</a:t>
            </a:r>
          </a:p>
        </p:txBody>
      </p:sp>
      <p:cxnSp>
        <p:nvCxnSpPr>
          <p:cNvPr id="6" name="直接连接符 5"/>
          <p:cNvCxnSpPr/>
          <p:nvPr/>
        </p:nvCxnSpPr>
        <p:spPr>
          <a:xfrm rot="5400000">
            <a:off x="4077830" y="362976"/>
            <a:ext cx="351464" cy="260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675842" y="1234069"/>
            <a:ext cx="9798193" cy="2690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【</a:t>
            </a:r>
            <a:r>
              <a:rPr lang="zh-CN" altLang="en-US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3.33】 </a:t>
            </a:r>
            <a:r>
              <a:rPr lang="zh-CN" altLang="en-US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查询每个抢修工程项目号及使用的物资种类。</a:t>
            </a:r>
          </a:p>
          <a:p>
            <a:pPr eaLnBrk="1" hangingPunct="1">
              <a:buFontTx/>
              <a:buNone/>
            </a:pPr>
            <a:endParaRPr lang="zh-CN" altLang="en-US" b="1" dirty="0" smtClean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buFontTx/>
              <a:buNone/>
            </a:pPr>
            <a:r>
              <a:rPr lang="en-US" altLang="zh-CN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SELECT </a:t>
            </a:r>
            <a:r>
              <a:rPr lang="en-US" altLang="zh-CN" b="1" dirty="0" err="1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prj_num</a:t>
            </a:r>
            <a:r>
              <a:rPr lang="en-US" altLang="zh-CN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项目号</a:t>
            </a:r>
            <a:r>
              <a:rPr lang="en-US" altLang="zh-CN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, COUNT(*) </a:t>
            </a:r>
            <a:r>
              <a:rPr lang="zh-CN" altLang="en-US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物资种类</a:t>
            </a:r>
          </a:p>
          <a:p>
            <a:pPr eaLnBrk="1" hangingPunct="1">
              <a:buFontTx/>
              <a:buNone/>
            </a:pPr>
            <a:r>
              <a:rPr lang="en-US" altLang="zh-CN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FROM </a:t>
            </a:r>
            <a:r>
              <a:rPr lang="en-US" altLang="zh-CN" b="1" dirty="0" err="1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out_stock</a:t>
            </a:r>
            <a:endParaRPr lang="en-US" altLang="zh-CN" b="1" dirty="0" smtClean="0">
              <a:solidFill>
                <a:srgbClr val="FF3300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buFontTx/>
              <a:buNone/>
            </a:pPr>
            <a:r>
              <a:rPr lang="en-US" altLang="zh-CN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GROUP BY </a:t>
            </a:r>
            <a:r>
              <a:rPr lang="en-US" altLang="zh-CN" b="1" dirty="0" err="1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prj_num</a:t>
            </a:r>
            <a:r>
              <a:rPr lang="en-US" altLang="zh-CN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;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4655" y="2272294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indent="2762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zh-CN">
              <a:ea typeface="宋体" panose="02010600030101010101" pitchFamily="2" charset="-122"/>
            </a:endParaRPr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5080" y="3393069"/>
            <a:ext cx="2455863" cy="273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06419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0" y="-15479"/>
            <a:ext cx="12192000" cy="678867"/>
          </a:xfrm>
          <a:prstGeom prst="rect">
            <a:avLst/>
          </a:prstGeom>
          <a:solidFill>
            <a:srgbClr val="00589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1" lang="zh-CN" altLang="en-US" dirty="0">
              <a:solidFill>
                <a:srgbClr val="00589A"/>
              </a:solidFill>
            </a:endParaRPr>
          </a:p>
        </p:txBody>
      </p:sp>
      <p:sp>
        <p:nvSpPr>
          <p:cNvPr id="4" name="文本框 94"/>
          <p:cNvSpPr txBox="1">
            <a:spLocks noChangeArrowheads="1"/>
          </p:cNvSpPr>
          <p:nvPr/>
        </p:nvSpPr>
        <p:spPr bwMode="auto">
          <a:xfrm>
            <a:off x="245870" y="65515"/>
            <a:ext cx="5053997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3.3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数据查询</a:t>
            </a:r>
          </a:p>
        </p:txBody>
      </p:sp>
      <p:sp>
        <p:nvSpPr>
          <p:cNvPr id="5" name="文本框 94"/>
          <p:cNvSpPr txBox="1">
            <a:spLocks noChangeArrowheads="1"/>
          </p:cNvSpPr>
          <p:nvPr/>
        </p:nvSpPr>
        <p:spPr bwMode="auto">
          <a:xfrm>
            <a:off x="4737459" y="75566"/>
            <a:ext cx="7908779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3.3.1 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表查询</a:t>
            </a:r>
          </a:p>
        </p:txBody>
      </p:sp>
      <p:cxnSp>
        <p:nvCxnSpPr>
          <p:cNvPr id="6" name="直接连接符 5"/>
          <p:cNvCxnSpPr/>
          <p:nvPr/>
        </p:nvCxnSpPr>
        <p:spPr>
          <a:xfrm rot="5400000">
            <a:off x="4077830" y="362976"/>
            <a:ext cx="351464" cy="260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572654" y="754433"/>
            <a:ext cx="10547927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90500" indent="-190500" eaLnBrk="1" hangingPunct="1">
              <a:buFontTx/>
              <a:buNone/>
              <a:tabLst>
                <a:tab pos="1047750" algn="l"/>
              </a:tabLst>
            </a:pPr>
            <a:r>
              <a:rPr lang="en-US" altLang="zh-CN" b="1" dirty="0" smtClean="0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</a:rPr>
              <a:t>HAVING</a:t>
            </a:r>
          </a:p>
          <a:p>
            <a:pPr marL="571500" lvl="1" indent="-190500" eaLnBrk="1" hangingPunct="1">
              <a:tabLst>
                <a:tab pos="1047750" algn="l"/>
              </a:tabLst>
            </a:pPr>
            <a:r>
              <a:rPr lang="zh-CN" altLang="en-US" b="1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可以针对集函数的结果值进行筛选，它是作用于分组计算的结果集；</a:t>
            </a:r>
          </a:p>
          <a:p>
            <a:pPr marL="571500" lvl="1" indent="-190500" eaLnBrk="1" hangingPunct="1">
              <a:tabLst>
                <a:tab pos="1047750" algn="l"/>
              </a:tabLst>
            </a:pPr>
            <a:r>
              <a:rPr lang="zh-CN" altLang="en-US" b="1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跟在</a:t>
            </a:r>
            <a:r>
              <a:rPr lang="en-US" altLang="zh-CN" b="1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Group By</a:t>
            </a:r>
            <a:r>
              <a:rPr lang="zh-CN" altLang="en-US" b="1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子句的后面，有</a:t>
            </a:r>
            <a:r>
              <a:rPr lang="en-US" altLang="zh-CN" b="1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GROUP BY</a:t>
            </a:r>
            <a:r>
              <a:rPr lang="zh-CN" altLang="en-US" b="1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才有</a:t>
            </a:r>
            <a:r>
              <a:rPr lang="en-US" altLang="zh-CN" b="1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HAVING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333375" y="2620963"/>
            <a:ext cx="9163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</a:pPr>
            <a:r>
              <a:rPr lang="en-US" altLang="zh-CN" sz="2800" b="1" dirty="0">
                <a:solidFill>
                  <a:srgbClr val="0000FF"/>
                </a:solidFill>
              </a:rPr>
              <a:t>【</a:t>
            </a:r>
            <a:r>
              <a:rPr lang="zh-CN" altLang="en-US" sz="2800" b="1" dirty="0">
                <a:solidFill>
                  <a:srgbClr val="0000FF"/>
                </a:solidFill>
              </a:rPr>
              <a:t>例</a:t>
            </a:r>
            <a:r>
              <a:rPr lang="en-US" altLang="zh-CN" sz="2800" b="1" dirty="0">
                <a:solidFill>
                  <a:srgbClr val="0000FF"/>
                </a:solidFill>
              </a:rPr>
              <a:t>3.34】 </a:t>
            </a:r>
            <a:r>
              <a:rPr lang="zh-CN" altLang="en-US" sz="2800" b="1" dirty="0">
                <a:solidFill>
                  <a:srgbClr val="0000FF"/>
                </a:solidFill>
              </a:rPr>
              <a:t>查询使用了</a:t>
            </a:r>
            <a:r>
              <a:rPr lang="en-US" altLang="zh-CN" sz="2800" b="1" dirty="0">
                <a:solidFill>
                  <a:srgbClr val="0000FF"/>
                </a:solidFill>
              </a:rPr>
              <a:t>2</a:t>
            </a:r>
            <a:r>
              <a:rPr lang="zh-CN" altLang="en-US" sz="2800" b="1" dirty="0">
                <a:solidFill>
                  <a:srgbClr val="0000FF"/>
                </a:solidFill>
              </a:rPr>
              <a:t>种以上物资的抢修工程项目号。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572654" y="3324595"/>
            <a:ext cx="845820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2800" b="1" dirty="0">
                <a:solidFill>
                  <a:srgbClr val="FF3300"/>
                </a:solidFill>
              </a:rPr>
              <a:t>SELECT </a:t>
            </a:r>
            <a:r>
              <a:rPr lang="en-US" altLang="zh-CN" sz="2800" b="1" dirty="0" err="1">
                <a:solidFill>
                  <a:srgbClr val="FF3300"/>
                </a:solidFill>
              </a:rPr>
              <a:t>prj_num</a:t>
            </a:r>
            <a:r>
              <a:rPr lang="en-US" altLang="zh-CN" sz="2800" b="1" dirty="0">
                <a:solidFill>
                  <a:srgbClr val="FF3300"/>
                </a:solidFill>
              </a:rPr>
              <a:t> </a:t>
            </a:r>
            <a:r>
              <a:rPr lang="zh-CN" altLang="en-US" sz="2800" b="1" dirty="0">
                <a:solidFill>
                  <a:srgbClr val="FF3300"/>
                </a:solidFill>
              </a:rPr>
              <a:t>项目号</a:t>
            </a:r>
            <a:r>
              <a:rPr lang="en-US" altLang="zh-CN" sz="2800" b="1" dirty="0">
                <a:solidFill>
                  <a:srgbClr val="FF3300"/>
                </a:solidFill>
              </a:rPr>
              <a:t>,count(*)</a:t>
            </a:r>
          </a:p>
          <a:p>
            <a:pPr eaLnBrk="1" hangingPunct="1"/>
            <a:r>
              <a:rPr lang="en-US" altLang="zh-CN" sz="2800" b="1" dirty="0">
                <a:solidFill>
                  <a:srgbClr val="FF3300"/>
                </a:solidFill>
              </a:rPr>
              <a:t>FROM </a:t>
            </a:r>
            <a:r>
              <a:rPr lang="en-US" altLang="zh-CN" sz="2800" b="1" dirty="0" err="1">
                <a:solidFill>
                  <a:srgbClr val="FF3300"/>
                </a:solidFill>
              </a:rPr>
              <a:t>out_stock</a:t>
            </a:r>
            <a:endParaRPr lang="en-US" altLang="zh-CN" sz="2800" b="1" dirty="0">
              <a:solidFill>
                <a:srgbClr val="FF3300"/>
              </a:solidFill>
            </a:endParaRPr>
          </a:p>
          <a:p>
            <a:pPr eaLnBrk="1" hangingPunct="1"/>
            <a:r>
              <a:rPr lang="en-US" altLang="zh-CN" sz="2800" b="1" dirty="0">
                <a:solidFill>
                  <a:srgbClr val="FF3300"/>
                </a:solidFill>
              </a:rPr>
              <a:t>GROUP BY </a:t>
            </a:r>
            <a:r>
              <a:rPr lang="en-US" altLang="zh-CN" sz="2800" b="1" dirty="0" err="1">
                <a:solidFill>
                  <a:srgbClr val="FF3300"/>
                </a:solidFill>
              </a:rPr>
              <a:t>prj_num</a:t>
            </a:r>
            <a:endParaRPr lang="en-US" altLang="zh-CN" sz="2800" b="1" dirty="0">
              <a:solidFill>
                <a:srgbClr val="FF3300"/>
              </a:solidFill>
            </a:endParaRPr>
          </a:p>
          <a:p>
            <a:pPr eaLnBrk="1" hangingPunct="1"/>
            <a:r>
              <a:rPr lang="en-US" altLang="zh-CN" sz="2800" b="1" dirty="0">
                <a:solidFill>
                  <a:srgbClr val="FF3300"/>
                </a:solidFill>
              </a:rPr>
              <a:t>HAVING COUNT(*)&gt;2;</a:t>
            </a:r>
          </a:p>
          <a:p>
            <a:pPr eaLnBrk="1" hangingPunct="1">
              <a:spcBef>
                <a:spcPct val="20000"/>
              </a:spcBef>
            </a:pPr>
            <a:endParaRPr kumimoji="1" lang="en-US" altLang="zh-CN" sz="2800" b="1" dirty="0">
              <a:solidFill>
                <a:srgbClr val="CC33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229753" y="5276209"/>
            <a:ext cx="9015412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</a:pPr>
            <a:r>
              <a:rPr kumimoji="1" lang="zh-CN" altLang="en-US" sz="2000" b="1" dirty="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注：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</a:pPr>
            <a:r>
              <a:rPr kumimoji="1" lang="zh-CN" altLang="en-US" sz="2000" b="1" dirty="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（</a:t>
            </a:r>
            <a:r>
              <a:rPr kumimoji="1" lang="en-US" altLang="zh-CN" sz="2000" b="1" dirty="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1</a:t>
            </a:r>
            <a:r>
              <a:rPr kumimoji="1" lang="zh-CN" altLang="en-US" sz="2000" b="1" dirty="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）</a:t>
            </a:r>
            <a:r>
              <a:rPr kumimoji="1" lang="en-US" altLang="zh-CN" sz="2000" b="1" dirty="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WHERE</a:t>
            </a:r>
            <a:r>
              <a:rPr kumimoji="1" lang="zh-CN" altLang="en-US" sz="2000" b="1" dirty="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作用于基本表或视图，从中选择满足条件的元组；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</a:pPr>
            <a:r>
              <a:rPr kumimoji="1" lang="zh-CN" altLang="en-US" sz="2000" b="1" dirty="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（</a:t>
            </a:r>
            <a:r>
              <a:rPr kumimoji="1" lang="en-US" altLang="zh-CN" sz="2000" b="1" dirty="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2</a:t>
            </a:r>
            <a:r>
              <a:rPr kumimoji="1" lang="zh-CN" altLang="en-US" sz="2000" b="1" dirty="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）</a:t>
            </a:r>
            <a:r>
              <a:rPr kumimoji="1" lang="en-US" altLang="zh-CN" sz="2000" b="1" dirty="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HAVING</a:t>
            </a:r>
            <a:r>
              <a:rPr kumimoji="1" lang="zh-CN" altLang="en-US" sz="2000" b="1" dirty="0">
                <a:solidFill>
                  <a:srgbClr val="00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作用于组，从中选择满足条件的组。</a:t>
            </a:r>
            <a:endParaRPr kumimoji="1" lang="zh-CN" altLang="en-US" sz="2000" b="1" dirty="0">
              <a:solidFill>
                <a:srgbClr val="000066"/>
              </a:solidFill>
              <a:ea typeface="宋体" panose="02010600030101010101" pitchFamily="2" charset="-122"/>
            </a:endParaRP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31289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indent="2762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zh-CN">
              <a:ea typeface="宋体" panose="02010600030101010101" pitchFamily="2" charset="-122"/>
            </a:endParaRPr>
          </a:p>
        </p:txBody>
      </p:sp>
      <p:pic>
        <p:nvPicPr>
          <p:cNvPr id="12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6261" y="4408487"/>
            <a:ext cx="2447925" cy="131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0347987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/>
      <p:bldP spid="9" grpId="0" autoUpdateAnimBg="0"/>
      <p:bldP spid="10" grpId="0" autoUpdateAnimBg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0" y="-15479"/>
            <a:ext cx="12192000" cy="678867"/>
          </a:xfrm>
          <a:prstGeom prst="rect">
            <a:avLst/>
          </a:prstGeom>
          <a:solidFill>
            <a:srgbClr val="00589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1" lang="zh-CN" altLang="en-US" dirty="0">
              <a:solidFill>
                <a:srgbClr val="00589A"/>
              </a:solidFill>
            </a:endParaRPr>
          </a:p>
        </p:txBody>
      </p:sp>
      <p:sp>
        <p:nvSpPr>
          <p:cNvPr id="4" name="文本框 94"/>
          <p:cNvSpPr txBox="1">
            <a:spLocks noChangeArrowheads="1"/>
          </p:cNvSpPr>
          <p:nvPr/>
        </p:nvSpPr>
        <p:spPr bwMode="auto">
          <a:xfrm>
            <a:off x="245870" y="65515"/>
            <a:ext cx="5053997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3.3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数据查询</a:t>
            </a:r>
          </a:p>
        </p:txBody>
      </p:sp>
      <p:sp>
        <p:nvSpPr>
          <p:cNvPr id="5" name="文本框 94"/>
          <p:cNvSpPr txBox="1">
            <a:spLocks noChangeArrowheads="1"/>
          </p:cNvSpPr>
          <p:nvPr/>
        </p:nvSpPr>
        <p:spPr bwMode="auto">
          <a:xfrm>
            <a:off x="4737459" y="75566"/>
            <a:ext cx="7908779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3.3.1 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表查询</a:t>
            </a:r>
          </a:p>
        </p:txBody>
      </p:sp>
      <p:cxnSp>
        <p:nvCxnSpPr>
          <p:cNvPr id="6" name="直接连接符 5"/>
          <p:cNvCxnSpPr/>
          <p:nvPr/>
        </p:nvCxnSpPr>
        <p:spPr>
          <a:xfrm rot="5400000">
            <a:off x="4077830" y="362976"/>
            <a:ext cx="351464" cy="260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66060" y="2064385"/>
            <a:ext cx="11258550" cy="454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b="1" dirty="0" smtClean="0">
                <a:latin typeface="楷体_GB2312" pitchFamily="49" charset="-122"/>
                <a:ea typeface="楷体_GB2312" pitchFamily="49" charset="-122"/>
              </a:rPr>
              <a:t>语法格式如下：</a:t>
            </a:r>
          </a:p>
          <a:p>
            <a:pPr eaLnBrk="1" hangingPunct="1">
              <a:buFontTx/>
              <a:buNone/>
            </a:pPr>
            <a:r>
              <a:rPr lang="en-US" altLang="zh-CN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[ COMPUTE  </a:t>
            </a:r>
          </a:p>
          <a:p>
            <a:pPr eaLnBrk="1" hangingPunct="1">
              <a:buFontTx/>
              <a:buNone/>
            </a:pPr>
            <a:r>
              <a:rPr lang="en-US" altLang="zh-CN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{ </a:t>
            </a:r>
            <a:r>
              <a:rPr lang="en-US" altLang="zh-CN" b="1" dirty="0" err="1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AVG</a:t>
            </a:r>
            <a:r>
              <a:rPr lang="en-US" altLang="zh-CN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 | COUNT | MAX | MIN  | SUM }</a:t>
            </a:r>
          </a:p>
          <a:p>
            <a:pPr eaLnBrk="1" hangingPunct="1">
              <a:buFontTx/>
              <a:buNone/>
            </a:pPr>
            <a:r>
              <a:rPr lang="en-US" altLang="zh-CN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    ( </a:t>
            </a:r>
            <a:r>
              <a:rPr lang="zh-CN" altLang="en-US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表达式</a:t>
            </a:r>
            <a:r>
              <a:rPr lang="en-US" altLang="zh-CN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) } [ ,...n ]</a:t>
            </a:r>
          </a:p>
          <a:p>
            <a:pPr eaLnBrk="1" hangingPunct="1">
              <a:buFontTx/>
              <a:buNone/>
            </a:pPr>
            <a:r>
              <a:rPr lang="en-US" altLang="zh-CN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    [ BY </a:t>
            </a:r>
            <a:r>
              <a:rPr lang="zh-CN" altLang="en-US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表达式 </a:t>
            </a:r>
            <a:r>
              <a:rPr lang="en-US" altLang="zh-CN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[ ,...n ] ] </a:t>
            </a:r>
          </a:p>
          <a:p>
            <a:pPr eaLnBrk="1" hangingPunct="1">
              <a:buFontTx/>
              <a:buNone/>
            </a:pPr>
            <a:r>
              <a:rPr lang="en-US" altLang="zh-CN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]</a:t>
            </a:r>
          </a:p>
          <a:p>
            <a:pPr eaLnBrk="1" hangingPunct="1">
              <a:buFontTx/>
              <a:buNone/>
            </a:pPr>
            <a:r>
              <a:rPr lang="en-US" altLang="zh-CN" b="1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zh-CN" altLang="en-US" b="1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其中：</a:t>
            </a:r>
            <a:r>
              <a:rPr lang="en-US" altLang="zh-CN" b="1" dirty="0" err="1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AVG</a:t>
            </a:r>
            <a:r>
              <a:rPr lang="en-US" altLang="zh-CN" b="1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 | COUNT | MAX | MIN  | SUM</a:t>
            </a:r>
            <a:r>
              <a:rPr lang="zh-CN" altLang="en-US" b="1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表示可以使用的聚集函数。表达式表示计算的列名，必须出现在选择列表中。</a:t>
            </a:r>
            <a:r>
              <a:rPr lang="en-US" altLang="zh-CN" b="1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BY </a:t>
            </a:r>
            <a:r>
              <a:rPr lang="zh-CN" altLang="en-US" b="1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表达式表示在结果集中生成控制中断和小计。</a:t>
            </a:r>
            <a:r>
              <a:rPr lang="zh-CN" altLang="en-US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366060" y="847726"/>
            <a:ext cx="7772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FF66"/>
              </a:buClr>
            </a:pPr>
            <a:r>
              <a:rPr lang="en-US" altLang="zh-CN" sz="3600" b="1" dirty="0">
                <a:solidFill>
                  <a:srgbClr val="669900"/>
                </a:solidFill>
                <a:ea typeface="宋体" panose="02010600030101010101" pitchFamily="2" charset="-122"/>
              </a:rPr>
              <a:t>7. </a:t>
            </a:r>
            <a:r>
              <a:rPr lang="en-US" altLang="zh-CN" sz="3600" b="1" dirty="0" smtClean="0">
                <a:solidFill>
                  <a:srgbClr val="669900"/>
                </a:solidFill>
                <a:ea typeface="宋体" panose="02010600030101010101" pitchFamily="2" charset="-122"/>
              </a:rPr>
              <a:t>COMPUTE </a:t>
            </a:r>
            <a:r>
              <a:rPr lang="en-US" altLang="zh-CN" sz="3600" b="1" dirty="0">
                <a:solidFill>
                  <a:srgbClr val="669900"/>
                </a:solidFill>
                <a:ea typeface="宋体" panose="02010600030101010101" pitchFamily="2" charset="-122"/>
              </a:rPr>
              <a:t>BY </a:t>
            </a:r>
            <a:r>
              <a:rPr lang="zh-CN" altLang="en-US" sz="3600" b="1" dirty="0">
                <a:solidFill>
                  <a:srgbClr val="669900"/>
                </a:solidFill>
                <a:ea typeface="宋体" panose="02010600030101010101" pitchFamily="2" charset="-122"/>
              </a:rPr>
              <a:t>子句</a:t>
            </a: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934604" y="1454785"/>
            <a:ext cx="62563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800" b="1" dirty="0"/>
              <a:t>获得统计数据及相应统计的明细数据。</a:t>
            </a:r>
          </a:p>
        </p:txBody>
      </p:sp>
    </p:spTree>
    <p:extLst>
      <p:ext uri="{BB962C8B-B14F-4D97-AF65-F5344CB8AC3E}">
        <p14:creationId xmlns:p14="http://schemas.microsoft.com/office/powerpoint/2010/main" val="329934603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0" y="-15479"/>
            <a:ext cx="12192000" cy="678867"/>
          </a:xfrm>
          <a:prstGeom prst="rect">
            <a:avLst/>
          </a:prstGeom>
          <a:solidFill>
            <a:srgbClr val="00589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1" lang="zh-CN" altLang="en-US" dirty="0">
              <a:solidFill>
                <a:srgbClr val="00589A"/>
              </a:solidFill>
            </a:endParaRPr>
          </a:p>
        </p:txBody>
      </p:sp>
      <p:sp>
        <p:nvSpPr>
          <p:cNvPr id="4" name="文本框 94"/>
          <p:cNvSpPr txBox="1">
            <a:spLocks noChangeArrowheads="1"/>
          </p:cNvSpPr>
          <p:nvPr/>
        </p:nvSpPr>
        <p:spPr bwMode="auto">
          <a:xfrm>
            <a:off x="245870" y="65515"/>
            <a:ext cx="5053997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3.3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数据查询</a:t>
            </a:r>
          </a:p>
        </p:txBody>
      </p:sp>
      <p:sp>
        <p:nvSpPr>
          <p:cNvPr id="5" name="文本框 94"/>
          <p:cNvSpPr txBox="1">
            <a:spLocks noChangeArrowheads="1"/>
          </p:cNvSpPr>
          <p:nvPr/>
        </p:nvSpPr>
        <p:spPr bwMode="auto">
          <a:xfrm>
            <a:off x="4737459" y="75566"/>
            <a:ext cx="7908779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3.3.1 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表查询</a:t>
            </a:r>
          </a:p>
        </p:txBody>
      </p:sp>
      <p:cxnSp>
        <p:nvCxnSpPr>
          <p:cNvPr id="6" name="直接连接符 5"/>
          <p:cNvCxnSpPr/>
          <p:nvPr/>
        </p:nvCxnSpPr>
        <p:spPr>
          <a:xfrm rot="5400000">
            <a:off x="4077830" y="362976"/>
            <a:ext cx="351464" cy="260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395287" y="1052513"/>
            <a:ext cx="9930967" cy="2952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【</a:t>
            </a:r>
            <a:r>
              <a:rPr lang="zh-CN" altLang="en-US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3.35】</a:t>
            </a:r>
            <a:r>
              <a:rPr lang="zh-CN" altLang="en-US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统计存放于供电局</a:t>
            </a:r>
            <a:r>
              <a:rPr lang="en-US" altLang="zh-CN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2#</a:t>
            </a:r>
            <a:r>
              <a:rPr lang="zh-CN" altLang="en-US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仓库的所有物资的总价值。</a:t>
            </a:r>
          </a:p>
          <a:p>
            <a:pPr eaLnBrk="1" hangingPunct="1">
              <a:buFontTx/>
              <a:buNone/>
            </a:pPr>
            <a:r>
              <a:rPr lang="en-US" altLang="zh-CN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SELECT </a:t>
            </a:r>
            <a:r>
              <a:rPr lang="en-US" altLang="zh-CN" b="1" dirty="0" err="1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mat_name,speci,amount,unit,total</a:t>
            </a:r>
            <a:endParaRPr lang="en-US" altLang="zh-CN" b="1" dirty="0" smtClean="0">
              <a:solidFill>
                <a:srgbClr val="FF3300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buFontTx/>
              <a:buNone/>
            </a:pPr>
            <a:r>
              <a:rPr lang="en-US" altLang="zh-CN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FROM stock</a:t>
            </a:r>
          </a:p>
          <a:p>
            <a:pPr eaLnBrk="1" hangingPunct="1">
              <a:buFontTx/>
              <a:buNone/>
            </a:pPr>
            <a:r>
              <a:rPr lang="en-US" altLang="zh-CN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WHERE warehouse='</a:t>
            </a:r>
            <a:r>
              <a:rPr lang="zh-CN" altLang="en-US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供电局</a:t>
            </a:r>
            <a:r>
              <a:rPr lang="en-US" altLang="zh-CN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2#</a:t>
            </a:r>
            <a:r>
              <a:rPr lang="zh-CN" altLang="en-US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仓库</a:t>
            </a:r>
            <a:r>
              <a:rPr lang="en-US" altLang="zh-CN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'</a:t>
            </a:r>
          </a:p>
          <a:p>
            <a:pPr eaLnBrk="1" hangingPunct="1">
              <a:buFontTx/>
              <a:buNone/>
            </a:pPr>
            <a:r>
              <a:rPr lang="en-US" altLang="zh-CN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COMPUTE  SUM(total)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0" y="26860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zh-CN">
              <a:ea typeface="宋体" panose="02010600030101010101" pitchFamily="2" charset="-122"/>
            </a:endParaRPr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050" y="3860800"/>
            <a:ext cx="4895850" cy="2379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858980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0" y="-15479"/>
            <a:ext cx="12192000" cy="678867"/>
          </a:xfrm>
          <a:prstGeom prst="rect">
            <a:avLst/>
          </a:prstGeom>
          <a:solidFill>
            <a:srgbClr val="00589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1" lang="zh-CN" altLang="en-US" dirty="0">
              <a:solidFill>
                <a:srgbClr val="00589A"/>
              </a:solidFill>
            </a:endParaRPr>
          </a:p>
        </p:txBody>
      </p:sp>
      <p:sp>
        <p:nvSpPr>
          <p:cNvPr id="4" name="文本框 94"/>
          <p:cNvSpPr txBox="1">
            <a:spLocks noChangeArrowheads="1"/>
          </p:cNvSpPr>
          <p:nvPr/>
        </p:nvSpPr>
        <p:spPr bwMode="auto">
          <a:xfrm>
            <a:off x="245870" y="65515"/>
            <a:ext cx="5053997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3.3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数据查询</a:t>
            </a:r>
          </a:p>
        </p:txBody>
      </p:sp>
      <p:sp>
        <p:nvSpPr>
          <p:cNvPr id="5" name="文本框 94"/>
          <p:cNvSpPr txBox="1">
            <a:spLocks noChangeArrowheads="1"/>
          </p:cNvSpPr>
          <p:nvPr/>
        </p:nvSpPr>
        <p:spPr bwMode="auto">
          <a:xfrm>
            <a:off x="4737459" y="75566"/>
            <a:ext cx="7908779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3.3.1 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表查询</a:t>
            </a:r>
          </a:p>
        </p:txBody>
      </p:sp>
      <p:cxnSp>
        <p:nvCxnSpPr>
          <p:cNvPr id="6" name="直接连接符 5"/>
          <p:cNvCxnSpPr/>
          <p:nvPr/>
        </p:nvCxnSpPr>
        <p:spPr>
          <a:xfrm rot="5400000">
            <a:off x="4077830" y="362976"/>
            <a:ext cx="351464" cy="260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323850" y="1052513"/>
            <a:ext cx="11184659" cy="407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【</a:t>
            </a:r>
            <a:r>
              <a:rPr lang="zh-CN" altLang="en-US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3.36】</a:t>
            </a:r>
            <a:r>
              <a:rPr lang="zh-CN" altLang="en-US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统计存放于各个仓库的物资总价值，并查询物资名称、规格、单价、数量等，按仓库分组显示查询结果。</a:t>
            </a:r>
          </a:p>
          <a:p>
            <a:pPr eaLnBrk="1" hangingPunct="1">
              <a:buFontTx/>
              <a:buNone/>
            </a:pPr>
            <a:r>
              <a:rPr lang="en-US" altLang="zh-CN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SELECT </a:t>
            </a:r>
            <a:r>
              <a:rPr lang="en-US" altLang="zh-CN" b="1" dirty="0" err="1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mat_name,speci,amount,unit,total</a:t>
            </a:r>
            <a:r>
              <a:rPr lang="en-US" altLang="zh-CN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, warehouse</a:t>
            </a:r>
          </a:p>
          <a:p>
            <a:pPr eaLnBrk="1" hangingPunct="1">
              <a:buFontTx/>
              <a:buNone/>
            </a:pPr>
            <a:r>
              <a:rPr lang="en-US" altLang="zh-CN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FROM stock</a:t>
            </a:r>
          </a:p>
          <a:p>
            <a:pPr eaLnBrk="1" hangingPunct="1">
              <a:buFontTx/>
              <a:buNone/>
            </a:pPr>
            <a:r>
              <a:rPr lang="en-US" altLang="zh-CN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ORDER BY warehouse   </a:t>
            </a:r>
            <a:r>
              <a:rPr lang="en-US" altLang="zh-CN" b="1" dirty="0" smtClean="0">
                <a:latin typeface="楷体_GB2312" pitchFamily="49" charset="-122"/>
                <a:ea typeface="楷体_GB2312" pitchFamily="49" charset="-122"/>
              </a:rPr>
              <a:t>--</a:t>
            </a:r>
            <a:r>
              <a:rPr lang="zh-CN" altLang="en-US" b="1" dirty="0" smtClean="0">
                <a:latin typeface="楷体_GB2312" pitchFamily="49" charset="-122"/>
                <a:ea typeface="楷体_GB2312" pitchFamily="49" charset="-122"/>
              </a:rPr>
              <a:t>须先按分类的字段排序</a:t>
            </a:r>
          </a:p>
          <a:p>
            <a:pPr eaLnBrk="1" hangingPunct="1">
              <a:buFontTx/>
              <a:buNone/>
            </a:pPr>
            <a:r>
              <a:rPr lang="en-US" altLang="zh-CN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COMPUTE  SUM(total) BY warehouse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0" y="10668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1585" y="1670484"/>
            <a:ext cx="5081588" cy="511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076124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0" y="-15479"/>
            <a:ext cx="12192000" cy="678867"/>
          </a:xfrm>
          <a:prstGeom prst="rect">
            <a:avLst/>
          </a:prstGeom>
          <a:solidFill>
            <a:srgbClr val="00589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1" lang="zh-CN" altLang="en-US" dirty="0">
              <a:solidFill>
                <a:srgbClr val="00589A"/>
              </a:solidFill>
            </a:endParaRPr>
          </a:p>
        </p:txBody>
      </p:sp>
      <p:sp>
        <p:nvSpPr>
          <p:cNvPr id="4" name="文本框 94"/>
          <p:cNvSpPr txBox="1">
            <a:spLocks noChangeArrowheads="1"/>
          </p:cNvSpPr>
          <p:nvPr/>
        </p:nvSpPr>
        <p:spPr bwMode="auto">
          <a:xfrm>
            <a:off x="245870" y="65515"/>
            <a:ext cx="5053997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3.3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数据查询</a:t>
            </a:r>
          </a:p>
        </p:txBody>
      </p:sp>
      <p:sp>
        <p:nvSpPr>
          <p:cNvPr id="5" name="文本框 94"/>
          <p:cNvSpPr txBox="1">
            <a:spLocks noChangeArrowheads="1"/>
          </p:cNvSpPr>
          <p:nvPr/>
        </p:nvSpPr>
        <p:spPr bwMode="auto">
          <a:xfrm>
            <a:off x="4737459" y="75566"/>
            <a:ext cx="7908779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3.3.1 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表查询</a:t>
            </a:r>
          </a:p>
        </p:txBody>
      </p:sp>
      <p:cxnSp>
        <p:nvCxnSpPr>
          <p:cNvPr id="6" name="直接连接符 5"/>
          <p:cNvCxnSpPr/>
          <p:nvPr/>
        </p:nvCxnSpPr>
        <p:spPr>
          <a:xfrm rot="5400000">
            <a:off x="4077830" y="362976"/>
            <a:ext cx="351464" cy="260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32159" y="1055254"/>
            <a:ext cx="861060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600" b="1" dirty="0" smtClean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练习：</a:t>
            </a:r>
            <a:r>
              <a:rPr lang="en-US" altLang="zh-CN" sz="3600" b="1" dirty="0" smtClean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4</a:t>
            </a:r>
            <a:r>
              <a:rPr lang="zh-CN" altLang="en-US" sz="3600" b="1" dirty="0" smtClean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个表</a:t>
            </a:r>
            <a:r>
              <a:rPr lang="en-US" altLang="zh-CN" sz="3600" b="1" dirty="0" smtClean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: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b="1" dirty="0" smtClean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  Student(</a:t>
            </a:r>
            <a:r>
              <a:rPr lang="en-US" altLang="zh-CN" b="1" u="sng" dirty="0" err="1" smtClean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Sno</a:t>
            </a:r>
            <a:r>
              <a:rPr lang="en-US" altLang="zh-CN" b="1" dirty="0" smtClean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 , </a:t>
            </a:r>
            <a:r>
              <a:rPr lang="en-US" altLang="zh-CN" b="1" dirty="0" err="1" smtClean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Sname</a:t>
            </a:r>
            <a:r>
              <a:rPr lang="en-US" altLang="zh-CN" b="1" dirty="0" smtClean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 , </a:t>
            </a:r>
            <a:r>
              <a:rPr lang="en-US" altLang="zh-CN" b="1" dirty="0" err="1" smtClean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Ssex</a:t>
            </a:r>
            <a:r>
              <a:rPr lang="en-US" altLang="zh-CN" b="1" dirty="0" smtClean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 , Sage , </a:t>
            </a:r>
            <a:r>
              <a:rPr lang="en-US" altLang="zh-CN" b="1" dirty="0" err="1" smtClean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Sclass</a:t>
            </a:r>
            <a:r>
              <a:rPr lang="en-US" altLang="zh-CN" b="1" dirty="0" smtClean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)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b="1" dirty="0" smtClean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  Teacher(</a:t>
            </a:r>
            <a:r>
              <a:rPr lang="en-US" altLang="zh-CN" b="1" u="sng" dirty="0" err="1" smtClean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Tno</a:t>
            </a:r>
            <a:r>
              <a:rPr lang="en-US" altLang="zh-CN" b="1" dirty="0" err="1" smtClean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,Tname,Tsex,Tage</a:t>
            </a:r>
            <a:r>
              <a:rPr lang="en-US" altLang="zh-CN" b="1" dirty="0" smtClean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lang="en-US" altLang="zh-CN" b="1" dirty="0" err="1" smtClean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Tprof</a:t>
            </a:r>
            <a:r>
              <a:rPr lang="en-US" altLang="zh-CN" b="1" dirty="0" smtClean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lang="en-US" altLang="zh-CN" b="1" dirty="0" err="1" smtClean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Tdept</a:t>
            </a:r>
            <a:r>
              <a:rPr lang="en-US" altLang="zh-CN" b="1" dirty="0" smtClean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)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b="1" dirty="0" smtClean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  Course(</a:t>
            </a:r>
            <a:r>
              <a:rPr lang="en-US" altLang="zh-CN" b="1" u="sng" dirty="0" err="1" smtClean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Cno</a:t>
            </a:r>
            <a:r>
              <a:rPr lang="en-US" altLang="zh-CN" b="1" dirty="0" smtClean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 , </a:t>
            </a:r>
            <a:r>
              <a:rPr lang="en-US" altLang="zh-CN" b="1" dirty="0" err="1" smtClean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Cname</a:t>
            </a:r>
            <a:r>
              <a:rPr lang="en-US" altLang="zh-CN" b="1" dirty="0" smtClean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 ,</a:t>
            </a:r>
            <a:r>
              <a:rPr lang="en-US" altLang="zh-CN" b="1" dirty="0" err="1" smtClean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Tno</a:t>
            </a:r>
            <a:r>
              <a:rPr lang="en-US" altLang="zh-CN" b="1" dirty="0" smtClean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)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b="1" dirty="0" smtClean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  SC(</a:t>
            </a:r>
            <a:r>
              <a:rPr lang="en-US" altLang="zh-CN" b="1" u="sng" dirty="0" err="1" smtClean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Sno</a:t>
            </a:r>
            <a:r>
              <a:rPr lang="en-US" altLang="zh-CN" b="1" u="sng" dirty="0" smtClean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 , </a:t>
            </a:r>
            <a:r>
              <a:rPr lang="en-US" altLang="zh-CN" b="1" u="sng" dirty="0" err="1" smtClean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Cno</a:t>
            </a:r>
            <a:r>
              <a:rPr lang="en-US" altLang="zh-CN" b="1" u="sng" dirty="0" smtClean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b="1" dirty="0" smtClean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lang="en-US" altLang="zh-CN" b="1" smtClean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Grade</a:t>
            </a:r>
            <a:r>
              <a:rPr lang="en-US" altLang="zh-CN" b="1" smtClean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4580909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0" y="-15479"/>
            <a:ext cx="12192000" cy="678867"/>
          </a:xfrm>
          <a:prstGeom prst="rect">
            <a:avLst/>
          </a:prstGeom>
          <a:solidFill>
            <a:srgbClr val="00589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1" lang="zh-CN" altLang="en-US" dirty="0">
              <a:solidFill>
                <a:srgbClr val="00589A"/>
              </a:solidFill>
            </a:endParaRPr>
          </a:p>
        </p:txBody>
      </p:sp>
      <p:sp>
        <p:nvSpPr>
          <p:cNvPr id="4" name="文本框 94"/>
          <p:cNvSpPr txBox="1">
            <a:spLocks noChangeArrowheads="1"/>
          </p:cNvSpPr>
          <p:nvPr/>
        </p:nvSpPr>
        <p:spPr bwMode="auto">
          <a:xfrm>
            <a:off x="245870" y="65515"/>
            <a:ext cx="5053997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3.3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数据查询</a:t>
            </a:r>
          </a:p>
        </p:txBody>
      </p:sp>
      <p:sp>
        <p:nvSpPr>
          <p:cNvPr id="5" name="文本框 94"/>
          <p:cNvSpPr txBox="1">
            <a:spLocks noChangeArrowheads="1"/>
          </p:cNvSpPr>
          <p:nvPr/>
        </p:nvSpPr>
        <p:spPr bwMode="auto">
          <a:xfrm>
            <a:off x="4737459" y="75566"/>
            <a:ext cx="7908779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3.3.1 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表查询</a:t>
            </a:r>
          </a:p>
        </p:txBody>
      </p:sp>
      <p:cxnSp>
        <p:nvCxnSpPr>
          <p:cNvPr id="6" name="直接连接符 5"/>
          <p:cNvCxnSpPr/>
          <p:nvPr/>
        </p:nvCxnSpPr>
        <p:spPr>
          <a:xfrm rot="5400000">
            <a:off x="4077830" y="362976"/>
            <a:ext cx="351464" cy="260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533400" y="1143000"/>
            <a:ext cx="82296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Clr>
                <a:schemeClr val="accent1"/>
              </a:buClr>
              <a:buFontTx/>
              <a:buNone/>
            </a:pPr>
            <a:r>
              <a:rPr kumimoji="1" lang="en-US" altLang="zh-CN" b="1" smtClean="0">
                <a:solidFill>
                  <a:srgbClr val="0000FF"/>
                </a:solidFill>
                <a:latin typeface="Tahoma" panose="020B0604030504040204" pitchFamily="34" charset="0"/>
              </a:rPr>
              <a:t>1. </a:t>
            </a:r>
            <a:r>
              <a:rPr kumimoji="1" lang="zh-CN" altLang="en-US" b="1" smtClean="0">
                <a:solidFill>
                  <a:srgbClr val="0000FF"/>
                </a:solidFill>
                <a:latin typeface="Tahoma" panose="020B0604030504040204" pitchFamily="34" charset="0"/>
              </a:rPr>
              <a:t>查询所有学生的姓名、性别和班级。</a:t>
            </a:r>
            <a:endParaRPr kumimoji="1" lang="zh-CN" altLang="en-US" b="1" smtClean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533400" y="3505200"/>
            <a:ext cx="8229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</a:pPr>
            <a:r>
              <a:rPr kumimoji="1" lang="en-US" altLang="zh-CN" sz="2800" b="1">
                <a:solidFill>
                  <a:srgbClr val="0000FF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2. </a:t>
            </a:r>
            <a:r>
              <a:rPr kumimoji="1" lang="zh-CN" altLang="en-US" sz="2800" b="1">
                <a:solidFill>
                  <a:srgbClr val="0000FF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查询该学校所有的系名。</a:t>
            </a:r>
            <a:endParaRPr kumimoji="1" lang="zh-CN" altLang="en-US" sz="2800" b="1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381000" y="1981200"/>
            <a:ext cx="84582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</a:pPr>
            <a:r>
              <a:rPr kumimoji="1" lang="en-US" altLang="zh-CN" sz="2800" b="1">
                <a:solidFill>
                  <a:srgbClr val="CC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Select  Sname, Ssex, Sclass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</a:pPr>
            <a:r>
              <a:rPr kumimoji="1" lang="en-US" altLang="zh-CN" sz="2800" b="1">
                <a:solidFill>
                  <a:srgbClr val="CC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From  Student;</a:t>
            </a: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533400" y="4267200"/>
            <a:ext cx="84582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</a:pPr>
            <a:r>
              <a:rPr kumimoji="1" lang="en-US" altLang="zh-CN" sz="2800" b="1">
                <a:solidFill>
                  <a:srgbClr val="CC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Select  DISTINCT Tdept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</a:pPr>
            <a:r>
              <a:rPr kumimoji="1" lang="en-US" altLang="zh-CN" sz="2800" b="1">
                <a:solidFill>
                  <a:srgbClr val="CC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From  Teacher;</a:t>
            </a:r>
          </a:p>
        </p:txBody>
      </p:sp>
    </p:spTree>
    <p:extLst>
      <p:ext uri="{BB962C8B-B14F-4D97-AF65-F5344CB8AC3E}">
        <p14:creationId xmlns:p14="http://schemas.microsoft.com/office/powerpoint/2010/main" val="29247312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utoUpdateAnimBg="0"/>
      <p:bldP spid="10" grpId="0" autoUpdateAnimBg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0" y="-15479"/>
            <a:ext cx="12192000" cy="678867"/>
          </a:xfrm>
          <a:prstGeom prst="rect">
            <a:avLst/>
          </a:prstGeom>
          <a:solidFill>
            <a:srgbClr val="00589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1" lang="zh-CN" altLang="en-US" dirty="0">
              <a:solidFill>
                <a:srgbClr val="00589A"/>
              </a:solidFill>
            </a:endParaRPr>
          </a:p>
        </p:txBody>
      </p:sp>
      <p:sp>
        <p:nvSpPr>
          <p:cNvPr id="4" name="文本框 94"/>
          <p:cNvSpPr txBox="1">
            <a:spLocks noChangeArrowheads="1"/>
          </p:cNvSpPr>
          <p:nvPr/>
        </p:nvSpPr>
        <p:spPr bwMode="auto">
          <a:xfrm>
            <a:off x="245870" y="65515"/>
            <a:ext cx="5053997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3.3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数据查询</a:t>
            </a:r>
          </a:p>
        </p:txBody>
      </p:sp>
      <p:sp>
        <p:nvSpPr>
          <p:cNvPr id="5" name="文本框 94"/>
          <p:cNvSpPr txBox="1">
            <a:spLocks noChangeArrowheads="1"/>
          </p:cNvSpPr>
          <p:nvPr/>
        </p:nvSpPr>
        <p:spPr bwMode="auto">
          <a:xfrm>
            <a:off x="4737459" y="75566"/>
            <a:ext cx="7908779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3.3.1 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表查询</a:t>
            </a:r>
          </a:p>
        </p:txBody>
      </p:sp>
      <p:cxnSp>
        <p:nvCxnSpPr>
          <p:cNvPr id="6" name="直接连接符 5"/>
          <p:cNvCxnSpPr/>
          <p:nvPr/>
        </p:nvCxnSpPr>
        <p:spPr>
          <a:xfrm rot="5400000">
            <a:off x="4077830" y="362976"/>
            <a:ext cx="351464" cy="260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57200" y="1143000"/>
            <a:ext cx="82296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Clr>
                <a:schemeClr val="accent1"/>
              </a:buClr>
              <a:buFontTx/>
              <a:buNone/>
            </a:pPr>
            <a:r>
              <a:rPr kumimoji="1" lang="en-US" altLang="zh-CN" b="1" smtClean="0">
                <a:solidFill>
                  <a:srgbClr val="0000FF"/>
                </a:solidFill>
                <a:latin typeface="Tahoma" panose="020B0604030504040204" pitchFamily="34" charset="0"/>
              </a:rPr>
              <a:t>3. </a:t>
            </a:r>
            <a:r>
              <a:rPr kumimoji="1" lang="zh-CN" altLang="en-US" b="1" smtClean="0">
                <a:solidFill>
                  <a:srgbClr val="0000FF"/>
                </a:solidFill>
                <a:latin typeface="Tahoma" panose="020B0604030504040204" pitchFamily="34" charset="0"/>
              </a:rPr>
              <a:t>查询考试成绩在</a:t>
            </a:r>
            <a:r>
              <a:rPr kumimoji="1" lang="en-US" altLang="zh-CN" b="1" smtClean="0">
                <a:solidFill>
                  <a:srgbClr val="0000FF"/>
                </a:solidFill>
                <a:latin typeface="Tahoma" panose="020B0604030504040204" pitchFamily="34" charset="0"/>
              </a:rPr>
              <a:t>60</a:t>
            </a:r>
            <a:r>
              <a:rPr kumimoji="1" lang="zh-CN" altLang="en-US" b="1" smtClean="0">
                <a:solidFill>
                  <a:srgbClr val="0000FF"/>
                </a:solidFill>
                <a:latin typeface="Tahoma" panose="020B0604030504040204" pitchFamily="34" charset="0"/>
              </a:rPr>
              <a:t>到</a:t>
            </a:r>
            <a:r>
              <a:rPr kumimoji="1" lang="en-US" altLang="zh-CN" b="1" smtClean="0">
                <a:solidFill>
                  <a:srgbClr val="0000FF"/>
                </a:solidFill>
                <a:latin typeface="Tahoma" panose="020B0604030504040204" pitchFamily="34" charset="0"/>
              </a:rPr>
              <a:t>80</a:t>
            </a:r>
            <a:r>
              <a:rPr kumimoji="1" lang="zh-CN" altLang="en-US" b="1" smtClean="0">
                <a:solidFill>
                  <a:srgbClr val="0000FF"/>
                </a:solidFill>
                <a:latin typeface="Tahoma" panose="020B0604030504040204" pitchFamily="34" charset="0"/>
              </a:rPr>
              <a:t>之间的学生记录。</a:t>
            </a:r>
            <a:endParaRPr kumimoji="1" lang="zh-CN" altLang="en-US" b="1" smtClean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468313" y="3345656"/>
            <a:ext cx="10744632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</a:pPr>
            <a:r>
              <a:rPr kumimoji="1" lang="en-US" altLang="zh-CN" sz="2800" b="1" dirty="0" smtClean="0">
                <a:solidFill>
                  <a:srgbClr val="0000FF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4. </a:t>
            </a:r>
            <a:r>
              <a:rPr kumimoji="1" lang="zh-CN" altLang="en-US" sz="2800" b="1" dirty="0">
                <a:solidFill>
                  <a:srgbClr val="0000FF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查询成绩为</a:t>
            </a:r>
            <a:r>
              <a:rPr kumimoji="1" lang="en-US" altLang="zh-CN" sz="2800" b="1" dirty="0">
                <a:solidFill>
                  <a:srgbClr val="0000FF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80</a:t>
            </a:r>
            <a:r>
              <a:rPr kumimoji="1" lang="zh-CN" altLang="en-US" sz="2800" b="1" dirty="0">
                <a:solidFill>
                  <a:srgbClr val="0000FF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，</a:t>
            </a:r>
            <a:r>
              <a:rPr kumimoji="1" lang="en-US" altLang="zh-CN" sz="2800" b="1" dirty="0">
                <a:solidFill>
                  <a:srgbClr val="0000FF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85</a:t>
            </a:r>
            <a:r>
              <a:rPr kumimoji="1" lang="zh-CN" altLang="en-US" sz="2800" b="1" dirty="0">
                <a:solidFill>
                  <a:srgbClr val="0000FF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，</a:t>
            </a:r>
            <a:r>
              <a:rPr kumimoji="1" lang="en-US" altLang="zh-CN" sz="2800" b="1" dirty="0">
                <a:solidFill>
                  <a:srgbClr val="0000FF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90</a:t>
            </a:r>
            <a:r>
              <a:rPr kumimoji="1" lang="zh-CN" altLang="en-US" sz="2800" b="1" dirty="0">
                <a:solidFill>
                  <a:srgbClr val="0000FF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的学生记录并按学号升序课号降序排列。</a:t>
            </a:r>
            <a:endParaRPr kumimoji="1" lang="zh-CN" altLang="en-US" sz="2800" b="1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395288" y="1700213"/>
            <a:ext cx="85344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</a:pPr>
            <a:r>
              <a:rPr kumimoji="1" lang="en-US" altLang="zh-CN" sz="2800" b="1">
                <a:solidFill>
                  <a:srgbClr val="CC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Select  *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</a:pPr>
            <a:r>
              <a:rPr kumimoji="1" lang="en-US" altLang="zh-CN" sz="2800" b="1">
                <a:solidFill>
                  <a:srgbClr val="CC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From  SC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</a:pPr>
            <a:r>
              <a:rPr kumimoji="1" lang="en-US" altLang="zh-CN" sz="2800" b="1">
                <a:solidFill>
                  <a:srgbClr val="CC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Where Grade BETWEEN 60 AND 80;</a:t>
            </a: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468313" y="4076700"/>
            <a:ext cx="8458200" cy="208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</a:pPr>
            <a:r>
              <a:rPr kumimoji="1" lang="en-US" altLang="zh-CN" sz="2800" b="1">
                <a:solidFill>
                  <a:srgbClr val="CC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Select  *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</a:pPr>
            <a:r>
              <a:rPr kumimoji="1" lang="en-US" altLang="zh-CN" sz="2800" b="1">
                <a:solidFill>
                  <a:srgbClr val="CC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From  SC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</a:pPr>
            <a:r>
              <a:rPr kumimoji="1" lang="en-US" altLang="zh-CN" sz="2800" b="1">
                <a:solidFill>
                  <a:srgbClr val="CC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Where Grade IN(80,85,90)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</a:pPr>
            <a:r>
              <a:rPr kumimoji="1" lang="en-US" altLang="zh-CN" sz="2800" b="1">
                <a:solidFill>
                  <a:srgbClr val="CC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ORDER BY Sno, Cno DESC</a:t>
            </a:r>
            <a:endParaRPr kumimoji="1" lang="en-US" altLang="zh-CN" sz="6600" b="1">
              <a:solidFill>
                <a:srgbClr val="CC33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3089356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utoUpdateAnimBg="0"/>
      <p:bldP spid="10" grpId="0" autoUpdateAnimBg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0" y="-15479"/>
            <a:ext cx="12192000" cy="678867"/>
          </a:xfrm>
          <a:prstGeom prst="rect">
            <a:avLst/>
          </a:prstGeom>
          <a:solidFill>
            <a:srgbClr val="00589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1" lang="zh-CN" altLang="en-US" dirty="0">
              <a:solidFill>
                <a:srgbClr val="00589A"/>
              </a:solidFill>
            </a:endParaRPr>
          </a:p>
        </p:txBody>
      </p:sp>
      <p:sp>
        <p:nvSpPr>
          <p:cNvPr id="4" name="文本框 94"/>
          <p:cNvSpPr txBox="1">
            <a:spLocks noChangeArrowheads="1"/>
          </p:cNvSpPr>
          <p:nvPr/>
        </p:nvSpPr>
        <p:spPr bwMode="auto">
          <a:xfrm>
            <a:off x="245870" y="65515"/>
            <a:ext cx="5053997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3.3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数据查询</a:t>
            </a:r>
          </a:p>
        </p:txBody>
      </p:sp>
      <p:sp>
        <p:nvSpPr>
          <p:cNvPr id="5" name="文本框 94"/>
          <p:cNvSpPr txBox="1">
            <a:spLocks noChangeArrowheads="1"/>
          </p:cNvSpPr>
          <p:nvPr/>
        </p:nvSpPr>
        <p:spPr bwMode="auto">
          <a:xfrm>
            <a:off x="4737459" y="75566"/>
            <a:ext cx="7908779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3.3.1 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表查询</a:t>
            </a:r>
          </a:p>
        </p:txBody>
      </p:sp>
      <p:cxnSp>
        <p:nvCxnSpPr>
          <p:cNvPr id="6" name="直接连接符 5"/>
          <p:cNvCxnSpPr/>
          <p:nvPr/>
        </p:nvCxnSpPr>
        <p:spPr>
          <a:xfrm rot="5400000">
            <a:off x="4077830" y="362976"/>
            <a:ext cx="351464" cy="260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57200" y="1143000"/>
            <a:ext cx="82296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Clr>
                <a:schemeClr val="accent1"/>
              </a:buClr>
              <a:buFontTx/>
              <a:buNone/>
            </a:pPr>
            <a:r>
              <a:rPr kumimoji="1" lang="en-US" altLang="zh-CN" b="1" smtClean="0">
                <a:solidFill>
                  <a:srgbClr val="0000FF"/>
                </a:solidFill>
                <a:latin typeface="Tahoma" panose="020B0604030504040204" pitchFamily="34" charset="0"/>
              </a:rPr>
              <a:t>5. </a:t>
            </a:r>
            <a:r>
              <a:rPr kumimoji="1" lang="zh-CN" altLang="en-US" b="1" smtClean="0">
                <a:solidFill>
                  <a:srgbClr val="0000FF"/>
                </a:solidFill>
                <a:latin typeface="Tahoma" panose="020B0604030504040204" pitchFamily="34" charset="0"/>
              </a:rPr>
              <a:t>统计</a:t>
            </a:r>
            <a:r>
              <a:rPr kumimoji="1" lang="en-US" altLang="zh-CN" b="1" smtClean="0">
                <a:solidFill>
                  <a:srgbClr val="0000FF"/>
                </a:solidFill>
                <a:latin typeface="Tahoma" panose="020B0604030504040204" pitchFamily="34" charset="0"/>
              </a:rPr>
              <a:t>95031</a:t>
            </a:r>
            <a:r>
              <a:rPr kumimoji="1" lang="zh-CN" altLang="en-US" b="1" smtClean="0">
                <a:solidFill>
                  <a:srgbClr val="0000FF"/>
                </a:solidFill>
                <a:latin typeface="Tahoma" panose="020B0604030504040204" pitchFamily="34" charset="0"/>
              </a:rPr>
              <a:t>班全体学生人数。</a:t>
            </a:r>
            <a:endParaRPr kumimoji="1" lang="zh-CN" altLang="en-US" b="1" smtClean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533400" y="3505200"/>
            <a:ext cx="8229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</a:pPr>
            <a:r>
              <a:rPr kumimoji="1" lang="en-US" altLang="zh-CN" sz="2800" b="1">
                <a:solidFill>
                  <a:srgbClr val="0000FF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6. </a:t>
            </a:r>
            <a:r>
              <a:rPr kumimoji="1" lang="zh-CN" altLang="en-US" sz="2800" b="1">
                <a:solidFill>
                  <a:srgbClr val="0000FF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查询</a:t>
            </a:r>
            <a:r>
              <a:rPr kumimoji="1"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“</a:t>
            </a:r>
            <a:r>
              <a:rPr kumimoji="1" lang="en-US" altLang="zh-CN" sz="2800" b="1">
                <a:solidFill>
                  <a:srgbClr val="0000FF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3-105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”</a:t>
            </a:r>
            <a:r>
              <a:rPr kumimoji="1" lang="zh-CN" altLang="en-US" sz="2800" b="1">
                <a:solidFill>
                  <a:srgbClr val="0000FF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号课程的平均分</a:t>
            </a:r>
            <a:r>
              <a:rPr kumimoji="1" lang="en-US" altLang="zh-CN" sz="2800" b="1">
                <a:solidFill>
                  <a:srgbClr val="0000FF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,</a:t>
            </a:r>
            <a:r>
              <a:rPr kumimoji="1" lang="zh-CN" altLang="en-US" sz="2800" b="1">
                <a:solidFill>
                  <a:srgbClr val="0000FF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并赋予别名。</a:t>
            </a:r>
            <a:endParaRPr kumimoji="1" lang="zh-CN" altLang="en-US" sz="2800" b="1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381000" y="1828800"/>
            <a:ext cx="85344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</a:pPr>
            <a:r>
              <a:rPr kumimoji="1" lang="en-US" altLang="zh-CN" sz="2800" b="1">
                <a:solidFill>
                  <a:srgbClr val="CC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Select  COUNT(*)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</a:pPr>
            <a:r>
              <a:rPr kumimoji="1" lang="en-US" altLang="zh-CN" sz="2800" b="1">
                <a:solidFill>
                  <a:srgbClr val="CC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From  Student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</a:pPr>
            <a:r>
              <a:rPr kumimoji="1" lang="en-US" altLang="zh-CN" sz="2800" b="1">
                <a:solidFill>
                  <a:srgbClr val="CC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Where Sclass='95031';</a:t>
            </a: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685800" y="4114800"/>
            <a:ext cx="845820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</a:pPr>
            <a:r>
              <a:rPr kumimoji="1" lang="en-US" altLang="zh-CN" sz="2800" b="1">
                <a:solidFill>
                  <a:srgbClr val="CC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Select  AVG(Grade) </a:t>
            </a:r>
            <a:r>
              <a:rPr kumimoji="1" lang="zh-CN" altLang="en-US" sz="2800" b="1">
                <a:solidFill>
                  <a:srgbClr val="CC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平均分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</a:pPr>
            <a:r>
              <a:rPr kumimoji="1" lang="en-US" altLang="zh-CN" sz="2800" b="1">
                <a:solidFill>
                  <a:srgbClr val="CC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From  SC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</a:pPr>
            <a:r>
              <a:rPr kumimoji="1" lang="en-US" altLang="zh-CN" sz="2800" b="1">
                <a:solidFill>
                  <a:srgbClr val="CC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Where Cno='3-105';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</a:pPr>
            <a:endParaRPr kumimoji="1" lang="en-US" altLang="zh-CN" sz="2800" b="1">
              <a:solidFill>
                <a:srgbClr val="CC33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555107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utoUpdateAnimBg="0"/>
      <p:bldP spid="10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0" y="-15479"/>
            <a:ext cx="12192000" cy="678867"/>
          </a:xfrm>
          <a:prstGeom prst="rect">
            <a:avLst/>
          </a:prstGeom>
          <a:solidFill>
            <a:srgbClr val="00589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1" lang="zh-CN" altLang="en-US" dirty="0">
              <a:solidFill>
                <a:srgbClr val="00589A"/>
              </a:solidFill>
            </a:endParaRPr>
          </a:p>
        </p:txBody>
      </p:sp>
      <p:sp>
        <p:nvSpPr>
          <p:cNvPr id="4" name="文本框 94"/>
          <p:cNvSpPr txBox="1">
            <a:spLocks noChangeArrowheads="1"/>
          </p:cNvSpPr>
          <p:nvPr/>
        </p:nvSpPr>
        <p:spPr bwMode="auto">
          <a:xfrm>
            <a:off x="245870" y="65515"/>
            <a:ext cx="5053997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3.1 SQL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概述</a:t>
            </a:r>
          </a:p>
        </p:txBody>
      </p:sp>
      <p:sp>
        <p:nvSpPr>
          <p:cNvPr id="12" name="文本框 94"/>
          <p:cNvSpPr txBox="1">
            <a:spLocks noChangeArrowheads="1"/>
          </p:cNvSpPr>
          <p:nvPr/>
        </p:nvSpPr>
        <p:spPr bwMode="auto">
          <a:xfrm>
            <a:off x="4737459" y="75566"/>
            <a:ext cx="7908779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3.1.2 SQL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语言的特点</a:t>
            </a:r>
          </a:p>
        </p:txBody>
      </p:sp>
      <p:cxnSp>
        <p:nvCxnSpPr>
          <p:cNvPr id="13" name="直接连接符 12"/>
          <p:cNvCxnSpPr/>
          <p:nvPr/>
        </p:nvCxnSpPr>
        <p:spPr>
          <a:xfrm rot="5400000">
            <a:off x="4077830" y="362976"/>
            <a:ext cx="351464" cy="260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381000" y="937491"/>
            <a:ext cx="11284527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</a:pPr>
            <a:r>
              <a:rPr kumimoji="1" lang="zh-CN" altLang="en-US" sz="2800" b="1">
                <a:solidFill>
                  <a:srgbClr val="FF3300"/>
                </a:solidFill>
                <a:latin typeface="楷体_GB2312" pitchFamily="49" charset="-122"/>
              </a:rPr>
              <a:t>三</a:t>
            </a:r>
            <a:r>
              <a:rPr kumimoji="1" lang="en-US" altLang="zh-CN" sz="2800" b="1">
                <a:solidFill>
                  <a:srgbClr val="FF3300"/>
                </a:solidFill>
                <a:latin typeface="楷体_GB2312" pitchFamily="49" charset="-122"/>
              </a:rPr>
              <a:t>. </a:t>
            </a:r>
            <a:r>
              <a:rPr kumimoji="1" lang="zh-CN" altLang="en-US" sz="2800" b="1">
                <a:solidFill>
                  <a:srgbClr val="FF3300"/>
                </a:solidFill>
                <a:latin typeface="楷体_GB2312" pitchFamily="49" charset="-122"/>
              </a:rPr>
              <a:t>面向集合的操作方式</a:t>
            </a:r>
          </a:p>
          <a:p>
            <a:pPr eaLnBrk="1" hangingPunct="1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</a:pPr>
            <a:r>
              <a:rPr kumimoji="1" lang="zh-CN" altLang="en-US" sz="2800" b="1">
                <a:solidFill>
                  <a:schemeClr val="tx2"/>
                </a:solidFill>
                <a:latin typeface="楷体_GB2312" pitchFamily="49" charset="-122"/>
              </a:rPr>
              <a:t>     每一个</a:t>
            </a:r>
            <a:r>
              <a:rPr kumimoji="1" lang="en-US" altLang="zh-CN" sz="2800" b="1">
                <a:solidFill>
                  <a:schemeClr val="tx2"/>
                </a:solidFill>
                <a:latin typeface="楷体_GB2312" pitchFamily="49" charset="-122"/>
              </a:rPr>
              <a:t>SQL</a:t>
            </a:r>
            <a:r>
              <a:rPr kumimoji="1" lang="zh-CN" altLang="en-US" sz="2800" b="1">
                <a:solidFill>
                  <a:schemeClr val="tx2"/>
                </a:solidFill>
                <a:latin typeface="楷体_GB2312" pitchFamily="49" charset="-122"/>
              </a:rPr>
              <a:t>的操作对象是一个或多个关系，操作的结果也是关系。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381000" y="2706254"/>
            <a:ext cx="11136745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</a:pPr>
            <a:r>
              <a:rPr kumimoji="1" lang="zh-CN" altLang="en-US" sz="2800" b="1">
                <a:solidFill>
                  <a:srgbClr val="FF3300"/>
                </a:solidFill>
                <a:latin typeface="楷体_GB2312" pitchFamily="49" charset="-122"/>
              </a:rPr>
              <a:t>四</a:t>
            </a:r>
            <a:r>
              <a:rPr kumimoji="1" lang="en-US" altLang="zh-CN" sz="2800" b="1">
                <a:solidFill>
                  <a:srgbClr val="FF3300"/>
                </a:solidFill>
                <a:latin typeface="楷体_GB2312" pitchFamily="49" charset="-122"/>
              </a:rPr>
              <a:t>. </a:t>
            </a:r>
            <a:r>
              <a:rPr kumimoji="1" lang="zh-CN" altLang="en-US" sz="2800" b="1">
                <a:solidFill>
                  <a:srgbClr val="FF3300"/>
                </a:solidFill>
                <a:latin typeface="楷体_GB2312" pitchFamily="49" charset="-122"/>
              </a:rPr>
              <a:t>以同一种语法结构提供两种使用方式</a:t>
            </a:r>
          </a:p>
          <a:p>
            <a:pPr eaLnBrk="1" hangingPunct="1">
              <a:lnSpc>
                <a:spcPct val="15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kumimoji="1" lang="zh-CN" altLang="en-US" sz="2800" b="1">
                <a:solidFill>
                  <a:schemeClr val="tx2"/>
                </a:solidFill>
                <a:latin typeface="楷体_GB2312" pitchFamily="49" charset="-122"/>
              </a:rPr>
              <a:t>      即可独立使用，又可嵌入到高级语言中使用，具有自主型和嵌入型两种特点，且在两种使用方式下，</a:t>
            </a:r>
            <a:r>
              <a:rPr kumimoji="1" lang="en-US" altLang="zh-CN" sz="2800" b="1">
                <a:solidFill>
                  <a:schemeClr val="tx2"/>
                </a:solidFill>
                <a:latin typeface="楷体_GB2312" pitchFamily="49" charset="-122"/>
              </a:rPr>
              <a:t>SQL</a:t>
            </a:r>
            <a:r>
              <a:rPr kumimoji="1" lang="zh-CN" altLang="en-US" sz="2800" b="1">
                <a:solidFill>
                  <a:schemeClr val="tx2"/>
                </a:solidFill>
                <a:latin typeface="楷体_GB2312" pitchFamily="49" charset="-122"/>
              </a:rPr>
              <a:t>语言的语法结构基本一致。</a:t>
            </a:r>
          </a:p>
        </p:txBody>
      </p:sp>
    </p:spTree>
    <p:extLst>
      <p:ext uri="{BB962C8B-B14F-4D97-AF65-F5344CB8AC3E}">
        <p14:creationId xmlns:p14="http://schemas.microsoft.com/office/powerpoint/2010/main" val="91332599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0" y="-15479"/>
            <a:ext cx="12192000" cy="678867"/>
          </a:xfrm>
          <a:prstGeom prst="rect">
            <a:avLst/>
          </a:prstGeom>
          <a:solidFill>
            <a:srgbClr val="00589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1" lang="zh-CN" altLang="en-US" dirty="0">
              <a:solidFill>
                <a:srgbClr val="00589A"/>
              </a:solidFill>
            </a:endParaRPr>
          </a:p>
        </p:txBody>
      </p:sp>
      <p:sp>
        <p:nvSpPr>
          <p:cNvPr id="4" name="文本框 94"/>
          <p:cNvSpPr txBox="1">
            <a:spLocks noChangeArrowheads="1"/>
          </p:cNvSpPr>
          <p:nvPr/>
        </p:nvSpPr>
        <p:spPr bwMode="auto">
          <a:xfrm>
            <a:off x="245870" y="65515"/>
            <a:ext cx="5053997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3.3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数据查询</a:t>
            </a:r>
          </a:p>
        </p:txBody>
      </p:sp>
      <p:sp>
        <p:nvSpPr>
          <p:cNvPr id="5" name="文本框 94"/>
          <p:cNvSpPr txBox="1">
            <a:spLocks noChangeArrowheads="1"/>
          </p:cNvSpPr>
          <p:nvPr/>
        </p:nvSpPr>
        <p:spPr bwMode="auto">
          <a:xfrm>
            <a:off x="4737459" y="75566"/>
            <a:ext cx="7908779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3.3.1 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表查询</a:t>
            </a:r>
          </a:p>
        </p:txBody>
      </p:sp>
      <p:cxnSp>
        <p:nvCxnSpPr>
          <p:cNvPr id="6" name="直接连接符 5"/>
          <p:cNvCxnSpPr/>
          <p:nvPr/>
        </p:nvCxnSpPr>
        <p:spPr>
          <a:xfrm rot="5400000">
            <a:off x="4077830" y="362976"/>
            <a:ext cx="351464" cy="260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57199" y="1143000"/>
            <a:ext cx="9739745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Clr>
                <a:schemeClr val="accent1"/>
              </a:buClr>
              <a:buFontTx/>
              <a:buNone/>
            </a:pPr>
            <a:r>
              <a:rPr kumimoji="1" lang="en-US" altLang="zh-CN" b="1" dirty="0" smtClean="0">
                <a:solidFill>
                  <a:srgbClr val="0000FF"/>
                </a:solidFill>
                <a:latin typeface="Tahoma" panose="020B0604030504040204" pitchFamily="34" charset="0"/>
              </a:rPr>
              <a:t>7. </a:t>
            </a:r>
            <a:r>
              <a:rPr kumimoji="1" lang="zh-CN" altLang="en-US" b="1" dirty="0" smtClean="0">
                <a:solidFill>
                  <a:srgbClr val="0000FF"/>
                </a:solidFill>
                <a:latin typeface="Tahoma" panose="020B0604030504040204" pitchFamily="34" charset="0"/>
              </a:rPr>
              <a:t>查询至少有</a:t>
            </a:r>
            <a:r>
              <a:rPr kumimoji="1" lang="en-US" altLang="zh-CN" b="1" dirty="0" smtClean="0">
                <a:solidFill>
                  <a:srgbClr val="0000FF"/>
                </a:solidFill>
                <a:latin typeface="Tahoma" panose="020B0604030504040204" pitchFamily="34" charset="0"/>
              </a:rPr>
              <a:t>2</a:t>
            </a:r>
            <a:r>
              <a:rPr kumimoji="1" lang="zh-CN" altLang="en-US" b="1" dirty="0" smtClean="0">
                <a:solidFill>
                  <a:srgbClr val="0000FF"/>
                </a:solidFill>
                <a:latin typeface="Tahoma" panose="020B0604030504040204" pitchFamily="34" charset="0"/>
              </a:rPr>
              <a:t>名学生选修的并以</a:t>
            </a:r>
            <a:r>
              <a:rPr kumimoji="1" lang="en-US" altLang="zh-CN" b="1" dirty="0" smtClean="0">
                <a:solidFill>
                  <a:srgbClr val="0000FF"/>
                </a:solidFill>
                <a:latin typeface="Tahoma" panose="020B0604030504040204" pitchFamily="34" charset="0"/>
              </a:rPr>
              <a:t>3</a:t>
            </a:r>
            <a:r>
              <a:rPr kumimoji="1" lang="zh-CN" altLang="en-US" b="1" dirty="0" smtClean="0">
                <a:solidFill>
                  <a:srgbClr val="0000FF"/>
                </a:solidFill>
                <a:latin typeface="Tahoma" panose="020B0604030504040204" pitchFamily="34" charset="0"/>
              </a:rPr>
              <a:t>开头的课程号及平均分数。</a:t>
            </a:r>
            <a:endParaRPr kumimoji="1" lang="zh-CN" altLang="en-US" b="1" dirty="0" smtClean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609600" y="2362200"/>
            <a:ext cx="853440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</a:pPr>
            <a:r>
              <a:rPr kumimoji="1" lang="en-US" altLang="zh-CN" sz="2800" b="1">
                <a:solidFill>
                  <a:srgbClr val="CC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Select  </a:t>
            </a:r>
            <a:r>
              <a:rPr kumimoji="1" lang="en-US" altLang="zh-CN" sz="2800" b="1" smtClean="0">
                <a:solidFill>
                  <a:srgbClr val="CC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Cno, AVG(Grade)</a:t>
            </a:r>
            <a:endParaRPr kumimoji="1" lang="en-US" altLang="zh-CN" sz="2800" b="1">
              <a:solidFill>
                <a:srgbClr val="CC33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</a:pPr>
            <a:r>
              <a:rPr kumimoji="1" lang="en-US" altLang="zh-CN" sz="2800" b="1">
                <a:solidFill>
                  <a:srgbClr val="CC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From  </a:t>
            </a:r>
            <a:r>
              <a:rPr kumimoji="1" lang="en-US" altLang="zh-CN" sz="2800" b="1" smtClean="0">
                <a:solidFill>
                  <a:srgbClr val="CC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SC</a:t>
            </a:r>
            <a:endParaRPr kumimoji="1" lang="en-US" altLang="zh-CN" sz="2800" b="1">
              <a:solidFill>
                <a:srgbClr val="CC33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</a:pPr>
            <a:r>
              <a:rPr kumimoji="1" lang="en-US" altLang="zh-CN" sz="2800" b="1">
                <a:solidFill>
                  <a:srgbClr val="CC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Where Cno LIKE  '3%'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</a:pPr>
            <a:r>
              <a:rPr kumimoji="1" lang="en-US" altLang="zh-CN" sz="2800" b="1">
                <a:solidFill>
                  <a:srgbClr val="CC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GROUP BY Cno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</a:pPr>
            <a:r>
              <a:rPr kumimoji="1" lang="en-US" altLang="zh-CN" sz="2800" b="1">
                <a:solidFill>
                  <a:srgbClr val="CC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HAVING COUNT(*)&gt;=2;</a:t>
            </a:r>
          </a:p>
        </p:txBody>
      </p:sp>
    </p:spTree>
    <p:extLst>
      <p:ext uri="{BB962C8B-B14F-4D97-AF65-F5344CB8AC3E}">
        <p14:creationId xmlns:p14="http://schemas.microsoft.com/office/powerpoint/2010/main" val="157243637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0" y="-15479"/>
            <a:ext cx="12192000" cy="678867"/>
          </a:xfrm>
          <a:prstGeom prst="rect">
            <a:avLst/>
          </a:prstGeom>
          <a:solidFill>
            <a:srgbClr val="00589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1" lang="zh-CN" altLang="en-US" dirty="0">
              <a:solidFill>
                <a:srgbClr val="00589A"/>
              </a:solidFill>
            </a:endParaRPr>
          </a:p>
        </p:txBody>
      </p:sp>
      <p:sp>
        <p:nvSpPr>
          <p:cNvPr id="4" name="文本框 94"/>
          <p:cNvSpPr txBox="1">
            <a:spLocks noChangeArrowheads="1"/>
          </p:cNvSpPr>
          <p:nvPr/>
        </p:nvSpPr>
        <p:spPr bwMode="auto">
          <a:xfrm>
            <a:off x="245870" y="65515"/>
            <a:ext cx="5053997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3.3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数据查询</a:t>
            </a:r>
          </a:p>
        </p:txBody>
      </p:sp>
      <p:sp>
        <p:nvSpPr>
          <p:cNvPr id="5" name="文本框 94"/>
          <p:cNvSpPr txBox="1">
            <a:spLocks noChangeArrowheads="1"/>
          </p:cNvSpPr>
          <p:nvPr/>
        </p:nvSpPr>
        <p:spPr bwMode="auto">
          <a:xfrm>
            <a:off x="4737459" y="75566"/>
            <a:ext cx="7908779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3.3.1 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表查询</a:t>
            </a:r>
          </a:p>
        </p:txBody>
      </p:sp>
      <p:cxnSp>
        <p:nvCxnSpPr>
          <p:cNvPr id="6" name="直接连接符 5"/>
          <p:cNvCxnSpPr/>
          <p:nvPr/>
        </p:nvCxnSpPr>
        <p:spPr>
          <a:xfrm rot="5400000">
            <a:off x="4077830" y="362976"/>
            <a:ext cx="351464" cy="260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57200" y="1143000"/>
            <a:ext cx="82296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Clr>
                <a:schemeClr val="accent1"/>
              </a:buClr>
              <a:buFontTx/>
              <a:buNone/>
            </a:pPr>
            <a:r>
              <a:rPr kumimoji="1" lang="en-US" altLang="zh-CN" b="1" smtClean="0">
                <a:solidFill>
                  <a:srgbClr val="0000FF"/>
                </a:solidFill>
                <a:latin typeface="Tahoma" panose="020B0604030504040204" pitchFamily="34" charset="0"/>
              </a:rPr>
              <a:t>8. </a:t>
            </a:r>
            <a:r>
              <a:rPr kumimoji="1" lang="zh-CN" altLang="en-US" b="1" smtClean="0">
                <a:solidFill>
                  <a:srgbClr val="0000FF"/>
                </a:solidFill>
                <a:latin typeface="Tahoma" panose="020B0604030504040204" pitchFamily="34" charset="0"/>
              </a:rPr>
              <a:t>显示最低分大于</a:t>
            </a:r>
            <a:r>
              <a:rPr kumimoji="1" lang="en-US" altLang="zh-CN" b="1" smtClean="0">
                <a:solidFill>
                  <a:srgbClr val="0000FF"/>
                </a:solidFill>
                <a:latin typeface="Tahoma" panose="020B0604030504040204" pitchFamily="34" charset="0"/>
              </a:rPr>
              <a:t>70</a:t>
            </a:r>
            <a:r>
              <a:rPr kumimoji="1" lang="zh-CN" altLang="en-US" b="1" smtClean="0">
                <a:solidFill>
                  <a:srgbClr val="0000FF"/>
                </a:solidFill>
                <a:latin typeface="Tahoma" panose="020B0604030504040204" pitchFamily="34" charset="0"/>
              </a:rPr>
              <a:t>，最高分小于</a:t>
            </a:r>
            <a:r>
              <a:rPr kumimoji="1" lang="en-US" altLang="zh-CN" b="1" smtClean="0">
                <a:solidFill>
                  <a:srgbClr val="0000FF"/>
                </a:solidFill>
                <a:latin typeface="Tahoma" panose="020B0604030504040204" pitchFamily="34" charset="0"/>
              </a:rPr>
              <a:t>90</a:t>
            </a:r>
            <a:r>
              <a:rPr kumimoji="1" lang="zh-CN" altLang="en-US" b="1" smtClean="0">
                <a:solidFill>
                  <a:srgbClr val="0000FF"/>
                </a:solidFill>
                <a:latin typeface="Tahoma" panose="020B0604030504040204" pitchFamily="34" charset="0"/>
              </a:rPr>
              <a:t>的课程号。</a:t>
            </a:r>
            <a:endParaRPr kumimoji="1" lang="zh-CN" altLang="en-US" b="1" smtClean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609600" y="1905000"/>
            <a:ext cx="853440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</a:pPr>
            <a:r>
              <a:rPr kumimoji="1" lang="en-US" altLang="zh-CN" sz="2800" b="1">
                <a:solidFill>
                  <a:srgbClr val="CC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Select  Cno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</a:pPr>
            <a:r>
              <a:rPr kumimoji="1" lang="en-US" altLang="zh-CN" sz="2800" b="1">
                <a:solidFill>
                  <a:srgbClr val="CC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From  SC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</a:pPr>
            <a:r>
              <a:rPr kumimoji="1" lang="en-US" altLang="zh-CN" sz="2800" b="1">
                <a:solidFill>
                  <a:srgbClr val="CC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GROUP BY Cno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</a:pPr>
            <a:r>
              <a:rPr kumimoji="1" lang="en-US" altLang="zh-CN" sz="2800" b="1">
                <a:solidFill>
                  <a:srgbClr val="CC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HAVING MIN(Grade)&gt;70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</a:pPr>
            <a:r>
              <a:rPr kumimoji="1" lang="en-US" altLang="zh-CN" sz="2800" b="1">
                <a:solidFill>
                  <a:srgbClr val="CC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              AND MAX(Grade)&lt;90;</a:t>
            </a:r>
          </a:p>
        </p:txBody>
      </p:sp>
    </p:spTree>
    <p:extLst>
      <p:ext uri="{BB962C8B-B14F-4D97-AF65-F5344CB8AC3E}">
        <p14:creationId xmlns:p14="http://schemas.microsoft.com/office/powerpoint/2010/main" val="231705881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0" y="-15479"/>
            <a:ext cx="12192000" cy="678867"/>
          </a:xfrm>
          <a:prstGeom prst="rect">
            <a:avLst/>
          </a:prstGeom>
          <a:solidFill>
            <a:srgbClr val="00589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1" lang="zh-CN" altLang="en-US" dirty="0">
              <a:solidFill>
                <a:srgbClr val="00589A"/>
              </a:solidFill>
            </a:endParaRPr>
          </a:p>
        </p:txBody>
      </p:sp>
      <p:sp>
        <p:nvSpPr>
          <p:cNvPr id="4" name="文本框 94"/>
          <p:cNvSpPr txBox="1">
            <a:spLocks noChangeArrowheads="1"/>
          </p:cNvSpPr>
          <p:nvPr/>
        </p:nvSpPr>
        <p:spPr bwMode="auto">
          <a:xfrm>
            <a:off x="245870" y="65515"/>
            <a:ext cx="5053997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3.3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数据查询</a:t>
            </a:r>
          </a:p>
        </p:txBody>
      </p:sp>
      <p:sp>
        <p:nvSpPr>
          <p:cNvPr id="5" name="文本框 94"/>
          <p:cNvSpPr txBox="1">
            <a:spLocks noChangeArrowheads="1"/>
          </p:cNvSpPr>
          <p:nvPr/>
        </p:nvSpPr>
        <p:spPr bwMode="auto">
          <a:xfrm>
            <a:off x="4737459" y="75566"/>
            <a:ext cx="7908779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3.3.2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连接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询</a:t>
            </a:r>
          </a:p>
        </p:txBody>
      </p:sp>
      <p:cxnSp>
        <p:nvCxnSpPr>
          <p:cNvPr id="6" name="直接连接符 5"/>
          <p:cNvCxnSpPr/>
          <p:nvPr/>
        </p:nvCxnSpPr>
        <p:spPr>
          <a:xfrm rot="5400000">
            <a:off x="4077830" y="362976"/>
            <a:ext cx="351464" cy="260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57200" y="1143000"/>
            <a:ext cx="10460182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solidFill>
                  <a:srgbClr val="0000FF"/>
                </a:solidFill>
                <a:latin typeface="宋体" panose="02010600030101010101" pitchFamily="2" charset="-122"/>
              </a:rPr>
              <a:t>在查询中，同时涉及两个或两个以上的表，要根据表中数据的情况作</a:t>
            </a:r>
            <a:r>
              <a:rPr kumimoji="1" lang="zh-CN" altLang="en-US" b="1" dirty="0" smtClean="0">
                <a:solidFill>
                  <a:srgbClr val="0000FF"/>
                </a:solidFill>
              </a:rPr>
              <a:t>连接</a:t>
            </a:r>
            <a:r>
              <a:rPr lang="zh-CN" altLang="en-US" b="1" dirty="0" smtClean="0">
                <a:solidFill>
                  <a:srgbClr val="0000FF"/>
                </a:solidFill>
                <a:latin typeface="宋体" panose="02010600030101010101" pitchFamily="2" charset="-122"/>
              </a:rPr>
              <a:t>查询。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381000" y="2170548"/>
            <a:ext cx="8153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marL="457200" indent="-457200" eaLnBrk="1" hangingPunct="1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kumimoji="1" lang="zh-CN" altLang="en-US" sz="28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连接两个表的条件称为连接条件或连接谓词。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381000" y="2789384"/>
            <a:ext cx="89916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marL="457200" indent="-457200" eaLnBrk="1" hangingPunct="1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kumimoji="1" lang="zh-CN" altLang="en-US" sz="28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一般格式为：</a:t>
            </a:r>
          </a:p>
          <a:p>
            <a:pPr eaLnBrk="1" hangingPunct="1">
              <a:spcBef>
                <a:spcPct val="20000"/>
              </a:spcBef>
              <a:buClr>
                <a:srgbClr val="FFFF66"/>
              </a:buClr>
              <a:buFont typeface="Wingdings" panose="05000000000000000000" pitchFamily="2" charset="2"/>
              <a:buNone/>
            </a:pPr>
            <a:r>
              <a:rPr kumimoji="1" lang="en-US" altLang="zh-CN" sz="2800" b="1" dirty="0">
                <a:solidFill>
                  <a:srgbClr val="CC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[&lt;</a:t>
            </a:r>
            <a:r>
              <a:rPr kumimoji="1" lang="zh-CN" altLang="en-US" sz="2800" b="1" dirty="0">
                <a:solidFill>
                  <a:srgbClr val="CC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表名</a:t>
            </a:r>
            <a:r>
              <a:rPr kumimoji="1" lang="en-US" altLang="zh-CN" sz="2800" b="1" dirty="0">
                <a:solidFill>
                  <a:srgbClr val="CC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1&gt;.]&lt;</a:t>
            </a:r>
            <a:r>
              <a:rPr kumimoji="1" lang="zh-CN" altLang="en-US" sz="2800" b="1" dirty="0">
                <a:solidFill>
                  <a:srgbClr val="CC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列名</a:t>
            </a:r>
            <a:r>
              <a:rPr kumimoji="1" lang="en-US" altLang="zh-CN" sz="2800" b="1" dirty="0">
                <a:solidFill>
                  <a:srgbClr val="CC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1&gt; &lt;</a:t>
            </a:r>
            <a:r>
              <a:rPr kumimoji="1" lang="zh-CN" altLang="en-US" sz="2800" b="1" dirty="0">
                <a:solidFill>
                  <a:srgbClr val="CC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比较运算符</a:t>
            </a:r>
            <a:r>
              <a:rPr kumimoji="1" lang="en-US" altLang="zh-CN" sz="2800" b="1" dirty="0">
                <a:solidFill>
                  <a:srgbClr val="CC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 [&lt;</a:t>
            </a:r>
            <a:r>
              <a:rPr kumimoji="1" lang="zh-CN" altLang="en-US" sz="2800" b="1" dirty="0">
                <a:solidFill>
                  <a:srgbClr val="CC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表名</a:t>
            </a:r>
            <a:r>
              <a:rPr kumimoji="1" lang="en-US" altLang="zh-CN" sz="2800" b="1" dirty="0">
                <a:solidFill>
                  <a:srgbClr val="CC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2&gt;.]&lt;</a:t>
            </a:r>
            <a:r>
              <a:rPr kumimoji="1" lang="zh-CN" altLang="en-US" sz="2800" b="1" dirty="0">
                <a:solidFill>
                  <a:srgbClr val="CC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列名</a:t>
            </a:r>
            <a:r>
              <a:rPr kumimoji="1" lang="en-US" altLang="zh-CN" sz="2800" b="1" dirty="0">
                <a:solidFill>
                  <a:srgbClr val="CC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2&gt;</a:t>
            </a: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304800" y="3923148"/>
            <a:ext cx="10612582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FFFF66"/>
              </a:buClr>
              <a:buFont typeface="Wingdings" panose="05000000000000000000" pitchFamily="2" charset="2"/>
              <a:buNone/>
            </a:pPr>
            <a:r>
              <a:rPr kumimoji="1" lang="zh-CN" altLang="en-US" sz="28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或</a:t>
            </a:r>
          </a:p>
          <a:p>
            <a:pPr eaLnBrk="1" hangingPunct="1">
              <a:spcBef>
                <a:spcPct val="20000"/>
              </a:spcBef>
              <a:buClr>
                <a:srgbClr val="FFFF66"/>
              </a:buClr>
              <a:buFont typeface="Wingdings" panose="05000000000000000000" pitchFamily="2" charset="2"/>
              <a:buNone/>
            </a:pPr>
            <a:r>
              <a:rPr kumimoji="1" lang="en-US" altLang="zh-CN" sz="2800" b="1" dirty="0">
                <a:solidFill>
                  <a:srgbClr val="CC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[&lt;</a:t>
            </a:r>
            <a:r>
              <a:rPr kumimoji="1" lang="zh-CN" altLang="en-US" sz="2800" b="1" dirty="0">
                <a:solidFill>
                  <a:srgbClr val="CC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表名</a:t>
            </a:r>
            <a:r>
              <a:rPr kumimoji="1" lang="en-US" altLang="zh-CN" sz="2800" b="1" dirty="0">
                <a:solidFill>
                  <a:srgbClr val="CC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1&gt;.]&lt;</a:t>
            </a:r>
            <a:r>
              <a:rPr kumimoji="1" lang="zh-CN" altLang="en-US" sz="2800" b="1" dirty="0">
                <a:solidFill>
                  <a:srgbClr val="CC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列名</a:t>
            </a:r>
            <a:r>
              <a:rPr kumimoji="1" lang="en-US" altLang="zh-CN" sz="2800" b="1" dirty="0">
                <a:solidFill>
                  <a:srgbClr val="CC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1&gt; BETWEEN [&lt;</a:t>
            </a:r>
            <a:r>
              <a:rPr kumimoji="1" lang="zh-CN" altLang="en-US" sz="2800" b="1" dirty="0">
                <a:solidFill>
                  <a:srgbClr val="CC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表名</a:t>
            </a:r>
            <a:r>
              <a:rPr kumimoji="1" lang="en-US" altLang="zh-CN" sz="2800" b="1" dirty="0">
                <a:solidFill>
                  <a:srgbClr val="CC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2&gt;.]&lt;</a:t>
            </a:r>
            <a:r>
              <a:rPr kumimoji="1" lang="zh-CN" altLang="en-US" sz="2800" b="1" dirty="0">
                <a:solidFill>
                  <a:srgbClr val="CC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列名</a:t>
            </a:r>
            <a:r>
              <a:rPr kumimoji="1" lang="en-US" altLang="zh-CN" sz="2800" b="1" dirty="0">
                <a:solidFill>
                  <a:srgbClr val="CC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2&gt; </a:t>
            </a:r>
          </a:p>
          <a:p>
            <a:pPr eaLnBrk="1" hangingPunct="1">
              <a:spcBef>
                <a:spcPct val="20000"/>
              </a:spcBef>
              <a:buClr>
                <a:srgbClr val="FFFF66"/>
              </a:buClr>
              <a:buFont typeface="Wingdings" panose="05000000000000000000" pitchFamily="2" charset="2"/>
              <a:buNone/>
            </a:pPr>
            <a:r>
              <a:rPr kumimoji="1" lang="en-US" altLang="zh-CN" sz="2800" b="1" dirty="0">
                <a:solidFill>
                  <a:srgbClr val="CC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      AND  [&lt;</a:t>
            </a:r>
            <a:r>
              <a:rPr kumimoji="1" lang="zh-CN" altLang="en-US" sz="2800" b="1" dirty="0">
                <a:solidFill>
                  <a:srgbClr val="CC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表名</a:t>
            </a:r>
            <a:r>
              <a:rPr kumimoji="1" lang="en-US" altLang="zh-CN" sz="2800" b="1" dirty="0">
                <a:solidFill>
                  <a:srgbClr val="CC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2&gt;.]&lt;</a:t>
            </a:r>
            <a:r>
              <a:rPr kumimoji="1" lang="zh-CN" altLang="en-US" sz="2800" b="1" dirty="0">
                <a:solidFill>
                  <a:srgbClr val="CC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列名</a:t>
            </a:r>
            <a:r>
              <a:rPr kumimoji="1" lang="en-US" altLang="zh-CN" sz="2800" b="1" dirty="0">
                <a:solidFill>
                  <a:srgbClr val="CC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3&gt; </a:t>
            </a: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323850" y="5949950"/>
            <a:ext cx="8191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400" b="1"/>
              <a:t>其中比较运算符主要有：</a:t>
            </a:r>
            <a:r>
              <a:rPr lang="en-US" altLang="zh-CN" sz="2400" b="1"/>
              <a:t>=</a:t>
            </a:r>
            <a:r>
              <a:rPr lang="zh-CN" altLang="en-US" sz="2400" b="1"/>
              <a:t>、</a:t>
            </a:r>
            <a:r>
              <a:rPr lang="en-US" altLang="zh-CN" sz="2400" b="1"/>
              <a:t>&gt;</a:t>
            </a:r>
            <a:r>
              <a:rPr lang="zh-CN" altLang="en-US" sz="2400" b="1"/>
              <a:t>、</a:t>
            </a:r>
            <a:r>
              <a:rPr lang="en-US" altLang="zh-CN" sz="2400" b="1"/>
              <a:t>&lt;</a:t>
            </a:r>
            <a:r>
              <a:rPr lang="zh-CN" altLang="en-US" sz="2400" b="1"/>
              <a:t>、</a:t>
            </a:r>
            <a:r>
              <a:rPr lang="en-US" altLang="zh-CN" sz="2400" b="1"/>
              <a:t>&gt;=</a:t>
            </a:r>
            <a:r>
              <a:rPr lang="zh-CN" altLang="en-US" sz="2400" b="1"/>
              <a:t>、</a:t>
            </a:r>
            <a:r>
              <a:rPr lang="en-US" altLang="zh-CN" sz="2400" b="1"/>
              <a:t>&lt;=</a:t>
            </a:r>
            <a:r>
              <a:rPr lang="zh-CN" altLang="en-US" sz="2400" b="1"/>
              <a:t>、</a:t>
            </a:r>
            <a:r>
              <a:rPr lang="en-US" altLang="zh-CN" sz="2400" b="1"/>
              <a:t>!=</a:t>
            </a:r>
            <a:r>
              <a:rPr lang="zh-CN" altLang="en-US" sz="2400" b="1"/>
              <a:t>（或</a:t>
            </a:r>
            <a:r>
              <a:rPr lang="en-US" altLang="zh-CN" sz="2400" b="1"/>
              <a:t>&lt;&gt;</a:t>
            </a:r>
            <a:r>
              <a:rPr lang="zh-CN" altLang="en-US" sz="2400" b="1"/>
              <a:t>）。</a:t>
            </a:r>
          </a:p>
        </p:txBody>
      </p:sp>
    </p:spTree>
    <p:extLst>
      <p:ext uri="{BB962C8B-B14F-4D97-AF65-F5344CB8AC3E}">
        <p14:creationId xmlns:p14="http://schemas.microsoft.com/office/powerpoint/2010/main" val="418592037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/>
      <p:bldP spid="9" grpId="0" autoUpdateAnimBg="0"/>
      <p:bldP spid="10" grpId="0" autoUpdateAnimBg="0"/>
      <p:bldP spid="11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0" y="-15479"/>
            <a:ext cx="12192000" cy="678867"/>
          </a:xfrm>
          <a:prstGeom prst="rect">
            <a:avLst/>
          </a:prstGeom>
          <a:solidFill>
            <a:srgbClr val="00589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1" lang="zh-CN" altLang="en-US" dirty="0">
              <a:solidFill>
                <a:srgbClr val="00589A"/>
              </a:solidFill>
            </a:endParaRPr>
          </a:p>
        </p:txBody>
      </p:sp>
      <p:sp>
        <p:nvSpPr>
          <p:cNvPr id="4" name="文本框 94"/>
          <p:cNvSpPr txBox="1">
            <a:spLocks noChangeArrowheads="1"/>
          </p:cNvSpPr>
          <p:nvPr/>
        </p:nvSpPr>
        <p:spPr bwMode="auto">
          <a:xfrm>
            <a:off x="245870" y="65515"/>
            <a:ext cx="5053997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3.3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数据查询</a:t>
            </a:r>
          </a:p>
        </p:txBody>
      </p:sp>
      <p:sp>
        <p:nvSpPr>
          <p:cNvPr id="5" name="文本框 94"/>
          <p:cNvSpPr txBox="1">
            <a:spLocks noChangeArrowheads="1"/>
          </p:cNvSpPr>
          <p:nvPr/>
        </p:nvSpPr>
        <p:spPr bwMode="auto">
          <a:xfrm>
            <a:off x="4737459" y="75566"/>
            <a:ext cx="7908779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3.3.2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连接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询</a:t>
            </a:r>
          </a:p>
        </p:txBody>
      </p:sp>
      <p:cxnSp>
        <p:nvCxnSpPr>
          <p:cNvPr id="6" name="直接连接符 5"/>
          <p:cNvCxnSpPr/>
          <p:nvPr/>
        </p:nvCxnSpPr>
        <p:spPr>
          <a:xfrm rot="5400000">
            <a:off x="4077830" y="362976"/>
            <a:ext cx="351464" cy="260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04799" y="1066800"/>
            <a:ext cx="11351491" cy="495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eaLnBrk="1" hangingPunct="1">
              <a:buFontTx/>
              <a:buNone/>
            </a:pPr>
            <a:r>
              <a:rPr lang="zh-CN" altLang="en-US" b="1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连接操作的执行过程</a:t>
            </a:r>
          </a:p>
          <a:p>
            <a:pPr lvl="1" algn="just" eaLnBrk="1" hangingPunct="1">
              <a:lnSpc>
                <a:spcPct val="120000"/>
              </a:lnSpc>
            </a:pPr>
            <a:r>
              <a:rPr lang="zh-CN" altLang="en-US" b="1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首先在表</a:t>
            </a:r>
            <a:r>
              <a:rPr lang="en-US" altLang="zh-CN" b="1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b="1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中找到第一个元组，从头开始扫描表</a:t>
            </a:r>
            <a:r>
              <a:rPr lang="en-US" altLang="zh-CN" b="1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b="1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，逐一查找满足连接条件的元组，找到后将表</a:t>
            </a:r>
            <a:r>
              <a:rPr lang="en-US" altLang="zh-CN" b="1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b="1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中的第一个元组与该元组拼接起来，形成结果表中一个元组；</a:t>
            </a:r>
          </a:p>
          <a:p>
            <a:pPr lvl="1" algn="just" eaLnBrk="1" hangingPunct="1">
              <a:lnSpc>
                <a:spcPct val="120000"/>
              </a:lnSpc>
            </a:pPr>
            <a:r>
              <a:rPr lang="zh-CN" altLang="en-US" b="1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表</a:t>
            </a:r>
            <a:r>
              <a:rPr lang="en-US" altLang="zh-CN" b="1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b="1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全部查找完后，再找表</a:t>
            </a:r>
            <a:r>
              <a:rPr lang="en-US" altLang="zh-CN" b="1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b="1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中第二个元组，然后再从头开始扫描表</a:t>
            </a:r>
            <a:r>
              <a:rPr lang="en-US" altLang="zh-CN" b="1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b="1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，逐一查找满足连接条件的元组，找到后就将表</a:t>
            </a:r>
            <a:r>
              <a:rPr lang="en-US" altLang="zh-CN" b="1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b="1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中的第二个元组与该元组拼接起来，形成结果表中一个元组；</a:t>
            </a:r>
          </a:p>
          <a:p>
            <a:pPr lvl="1" algn="just" eaLnBrk="1" hangingPunct="1">
              <a:lnSpc>
                <a:spcPct val="120000"/>
              </a:lnSpc>
            </a:pPr>
            <a:r>
              <a:rPr lang="zh-CN" altLang="en-US" b="1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重复上述操作，直到表</a:t>
            </a:r>
            <a:r>
              <a:rPr lang="en-US" altLang="zh-CN" b="1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b="1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中的全部元组都处理完毕 。</a:t>
            </a:r>
          </a:p>
        </p:txBody>
      </p:sp>
    </p:spTree>
    <p:extLst>
      <p:ext uri="{BB962C8B-B14F-4D97-AF65-F5344CB8AC3E}">
        <p14:creationId xmlns:p14="http://schemas.microsoft.com/office/powerpoint/2010/main" val="40050618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bldLvl="2" autoUpdateAnimBg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0" y="-15479"/>
            <a:ext cx="12192000" cy="678867"/>
          </a:xfrm>
          <a:prstGeom prst="rect">
            <a:avLst/>
          </a:prstGeom>
          <a:solidFill>
            <a:srgbClr val="00589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1" lang="zh-CN" altLang="en-US" dirty="0">
              <a:solidFill>
                <a:srgbClr val="00589A"/>
              </a:solidFill>
            </a:endParaRPr>
          </a:p>
        </p:txBody>
      </p:sp>
      <p:sp>
        <p:nvSpPr>
          <p:cNvPr id="4" name="文本框 94"/>
          <p:cNvSpPr txBox="1">
            <a:spLocks noChangeArrowheads="1"/>
          </p:cNvSpPr>
          <p:nvPr/>
        </p:nvSpPr>
        <p:spPr bwMode="auto">
          <a:xfrm>
            <a:off x="245870" y="65515"/>
            <a:ext cx="5053997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3.3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数据查询</a:t>
            </a:r>
          </a:p>
        </p:txBody>
      </p:sp>
      <p:sp>
        <p:nvSpPr>
          <p:cNvPr id="5" name="文本框 94"/>
          <p:cNvSpPr txBox="1">
            <a:spLocks noChangeArrowheads="1"/>
          </p:cNvSpPr>
          <p:nvPr/>
        </p:nvSpPr>
        <p:spPr bwMode="auto">
          <a:xfrm>
            <a:off x="4737459" y="75566"/>
            <a:ext cx="7908779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3.3.2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连接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询</a:t>
            </a:r>
          </a:p>
        </p:txBody>
      </p:sp>
      <p:cxnSp>
        <p:nvCxnSpPr>
          <p:cNvPr id="6" name="直接连接符 5"/>
          <p:cNvCxnSpPr/>
          <p:nvPr/>
        </p:nvCxnSpPr>
        <p:spPr>
          <a:xfrm rot="5400000">
            <a:off x="4077830" y="362976"/>
            <a:ext cx="351464" cy="260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323850" y="2565400"/>
            <a:ext cx="8642350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Tx/>
              <a:buNone/>
            </a:pPr>
            <a:endParaRPr lang="en-US" altLang="zh-CN" b="1" dirty="0" smtClean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buFontTx/>
              <a:buNone/>
            </a:pPr>
            <a:r>
              <a:rPr lang="en-US" altLang="zh-CN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【</a:t>
            </a:r>
            <a:r>
              <a:rPr lang="zh-CN" altLang="en-US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3.37】</a:t>
            </a:r>
            <a:r>
              <a:rPr lang="zh-CN" altLang="en-US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查询每个抢修工程及其领料出库的情况。</a:t>
            </a:r>
          </a:p>
          <a:p>
            <a:pPr eaLnBrk="1" hangingPunct="1">
              <a:buFontTx/>
              <a:buNone/>
            </a:pPr>
            <a:endParaRPr lang="zh-CN" altLang="en-US" b="1" dirty="0" smtClean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buFontTx/>
              <a:buNone/>
            </a:pPr>
            <a:r>
              <a:rPr lang="en-US" altLang="zh-CN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SELECT salvaging.*, </a:t>
            </a:r>
            <a:r>
              <a:rPr lang="en-US" altLang="zh-CN" b="1" dirty="0" err="1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out_stock</a:t>
            </a:r>
            <a:r>
              <a:rPr lang="en-US" altLang="zh-CN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.*</a:t>
            </a:r>
          </a:p>
          <a:p>
            <a:pPr eaLnBrk="1" hangingPunct="1">
              <a:buFontTx/>
              <a:buNone/>
            </a:pPr>
            <a:r>
              <a:rPr lang="en-US" altLang="zh-CN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FROM salvaging, </a:t>
            </a:r>
            <a:r>
              <a:rPr lang="en-US" altLang="zh-CN" b="1" dirty="0" err="1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out_stock</a:t>
            </a:r>
            <a:endParaRPr lang="en-US" altLang="zh-CN" b="1" dirty="0" smtClean="0">
              <a:solidFill>
                <a:srgbClr val="FF3300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buFontTx/>
              <a:buNone/>
            </a:pPr>
            <a:r>
              <a:rPr lang="en-US" altLang="zh-CN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WHERE </a:t>
            </a:r>
            <a:r>
              <a:rPr lang="en-US" altLang="zh-CN" b="1" dirty="0" err="1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salvaging.prj_num</a:t>
            </a:r>
            <a:r>
              <a:rPr lang="en-US" altLang="zh-CN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=</a:t>
            </a:r>
            <a:r>
              <a:rPr lang="en-US" altLang="zh-CN" b="1" dirty="0" err="1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out_stock.prj_num</a:t>
            </a:r>
            <a:r>
              <a:rPr lang="en-US" altLang="zh-CN" b="1" dirty="0" smtClean="0"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468313" y="836613"/>
            <a:ext cx="7772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sz="2800" b="1">
                <a:solidFill>
                  <a:srgbClr val="669900"/>
                </a:solidFill>
                <a:ea typeface="宋体" panose="02010600030101010101" pitchFamily="2" charset="-122"/>
              </a:rPr>
              <a:t>1. </a:t>
            </a:r>
            <a:r>
              <a:rPr lang="zh-CN" altLang="en-US" sz="2800" b="1">
                <a:solidFill>
                  <a:srgbClr val="669900"/>
                </a:solidFill>
                <a:ea typeface="宋体" panose="02010600030101010101" pitchFamily="2" charset="-122"/>
              </a:rPr>
              <a:t>等值与非等值连接查询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381000" y="1377950"/>
            <a:ext cx="8763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kumimoji="1" lang="zh-CN" altLang="en-US" sz="2800" b="1" dirty="0">
                <a:solidFill>
                  <a:schemeClr val="tx2"/>
                </a:solidFill>
                <a:latin typeface="楷体_GB2312" pitchFamily="49" charset="-122"/>
              </a:rPr>
              <a:t>连接运算符为</a:t>
            </a:r>
            <a:r>
              <a:rPr kumimoji="1" lang="en-US" altLang="zh-CN" sz="2800" b="1" dirty="0">
                <a:solidFill>
                  <a:schemeClr val="tx2"/>
                </a:solidFill>
                <a:latin typeface="楷体_GB2312" pitchFamily="49" charset="-122"/>
              </a:rPr>
              <a:t>=</a:t>
            </a:r>
            <a:r>
              <a:rPr kumimoji="1" lang="zh-CN" altLang="en-US" sz="2800" b="1" dirty="0">
                <a:solidFill>
                  <a:schemeClr val="tx2"/>
                </a:solidFill>
                <a:latin typeface="楷体_GB2312" pitchFamily="49" charset="-122"/>
              </a:rPr>
              <a:t>则为等值连接，其他为非等值连接。</a:t>
            </a: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381000" y="1987550"/>
            <a:ext cx="8763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kumimoji="1" lang="zh-CN" altLang="en-US" sz="2800" b="1" dirty="0">
                <a:solidFill>
                  <a:schemeClr val="tx2"/>
                </a:solidFill>
                <a:latin typeface="楷体_GB2312" pitchFamily="49" charset="-122"/>
              </a:rPr>
              <a:t>连接条件中的连接字段类型必须可比，但不必相同。</a:t>
            </a: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0" y="26098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zh-CN">
              <a:ea typeface="宋体" panose="02010600030101010101" pitchFamily="2" charset="-122"/>
            </a:endParaRPr>
          </a:p>
        </p:txBody>
      </p:sp>
      <p:pic>
        <p:nvPicPr>
          <p:cNvPr id="12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4379" y="2796309"/>
            <a:ext cx="8137525" cy="3906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009455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0" y="-15479"/>
            <a:ext cx="12192000" cy="678867"/>
          </a:xfrm>
          <a:prstGeom prst="rect">
            <a:avLst/>
          </a:prstGeom>
          <a:solidFill>
            <a:srgbClr val="00589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1" lang="zh-CN" altLang="en-US" dirty="0">
              <a:solidFill>
                <a:srgbClr val="00589A"/>
              </a:solidFill>
            </a:endParaRPr>
          </a:p>
        </p:txBody>
      </p:sp>
      <p:sp>
        <p:nvSpPr>
          <p:cNvPr id="4" name="文本框 94"/>
          <p:cNvSpPr txBox="1">
            <a:spLocks noChangeArrowheads="1"/>
          </p:cNvSpPr>
          <p:nvPr/>
        </p:nvSpPr>
        <p:spPr bwMode="auto">
          <a:xfrm>
            <a:off x="245870" y="65515"/>
            <a:ext cx="5053997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3.3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数据查询</a:t>
            </a:r>
          </a:p>
        </p:txBody>
      </p:sp>
      <p:sp>
        <p:nvSpPr>
          <p:cNvPr id="5" name="文本框 94"/>
          <p:cNvSpPr txBox="1">
            <a:spLocks noChangeArrowheads="1"/>
          </p:cNvSpPr>
          <p:nvPr/>
        </p:nvSpPr>
        <p:spPr bwMode="auto">
          <a:xfrm>
            <a:off x="4737459" y="75566"/>
            <a:ext cx="7908779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3.3.2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连接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询</a:t>
            </a:r>
          </a:p>
        </p:txBody>
      </p:sp>
      <p:cxnSp>
        <p:nvCxnSpPr>
          <p:cNvPr id="6" name="直接连接符 5"/>
          <p:cNvCxnSpPr/>
          <p:nvPr/>
        </p:nvCxnSpPr>
        <p:spPr>
          <a:xfrm rot="5400000">
            <a:off x="4077830" y="362976"/>
            <a:ext cx="351464" cy="260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250825" y="1341438"/>
            <a:ext cx="10805102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b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【</a:t>
            </a:r>
            <a:r>
              <a:rPr lang="zh-CN" altLang="en-US" b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b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3.38】 </a:t>
            </a:r>
            <a:r>
              <a:rPr lang="zh-CN" altLang="en-US" b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对例</a:t>
            </a:r>
            <a:r>
              <a:rPr lang="en-US" altLang="zh-CN" b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3.37</a:t>
            </a:r>
            <a:r>
              <a:rPr lang="zh-CN" altLang="en-US" b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用自然连接完成。</a:t>
            </a:r>
            <a:endParaRPr lang="zh-CN" altLang="en-US" b="1" smtClean="0">
              <a:solidFill>
                <a:srgbClr val="FF3300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buFontTx/>
              <a:buNone/>
            </a:pPr>
            <a:r>
              <a:rPr lang="en-US" altLang="zh-CN" b="1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SELECT salvaging.prj_num,prj_name,start_date, end_date,Prj_status, mat_num,amount,get_date, department</a:t>
            </a:r>
          </a:p>
          <a:p>
            <a:pPr eaLnBrk="1" hangingPunct="1">
              <a:buFontTx/>
              <a:buNone/>
            </a:pPr>
            <a:r>
              <a:rPr lang="en-US" altLang="zh-CN" b="1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FROM salvaging, out_stock</a:t>
            </a:r>
          </a:p>
          <a:p>
            <a:pPr eaLnBrk="1" hangingPunct="1">
              <a:buFontTx/>
              <a:buNone/>
            </a:pPr>
            <a:r>
              <a:rPr lang="en-US" altLang="zh-CN" b="1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WHERE salvaging.prj_num=out_stock.prj_num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290520" y="4465638"/>
            <a:ext cx="10765407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</a:pPr>
            <a:r>
              <a:rPr kumimoji="1" lang="zh-CN" altLang="en-US" sz="2800" b="1" dirty="0">
                <a:solidFill>
                  <a:srgbClr val="000066"/>
                </a:solidFill>
                <a:latin typeface="楷体_GB2312" pitchFamily="49" charset="-122"/>
              </a:rPr>
              <a:t>注</a:t>
            </a:r>
            <a:r>
              <a:rPr kumimoji="1" lang="zh-CN" altLang="en-US" sz="2800" b="1" dirty="0">
                <a:solidFill>
                  <a:srgbClr val="000066"/>
                </a:solidFill>
                <a:latin typeface="楷体_GB2312" pitchFamily="49" charset="-122"/>
                <a:sym typeface="Wingdings" panose="05000000000000000000" pitchFamily="2" charset="2"/>
              </a:rPr>
              <a:t>：</a:t>
            </a:r>
            <a:r>
              <a:rPr kumimoji="1" lang="zh-CN" altLang="en-US" sz="2800" b="1" dirty="0">
                <a:solidFill>
                  <a:srgbClr val="000066"/>
                </a:solidFill>
                <a:latin typeface="楷体_GB2312" pitchFamily="49" charset="-122"/>
              </a:rPr>
              <a:t>任何子句中引用表</a:t>
            </a:r>
            <a:r>
              <a:rPr kumimoji="1" lang="en-US" altLang="zh-CN" sz="2800" b="1" dirty="0">
                <a:solidFill>
                  <a:srgbClr val="000066"/>
                </a:solidFill>
                <a:latin typeface="楷体_GB2312" pitchFamily="49" charset="-122"/>
              </a:rPr>
              <a:t>1</a:t>
            </a:r>
            <a:r>
              <a:rPr kumimoji="1" lang="zh-CN" altLang="en-US" sz="2800" b="1" dirty="0">
                <a:solidFill>
                  <a:srgbClr val="000066"/>
                </a:solidFill>
                <a:latin typeface="楷体_GB2312" pitchFamily="49" charset="-122"/>
              </a:rPr>
              <a:t>和表</a:t>
            </a:r>
            <a:r>
              <a:rPr kumimoji="1" lang="en-US" altLang="zh-CN" sz="2800" b="1" dirty="0">
                <a:solidFill>
                  <a:srgbClr val="000066"/>
                </a:solidFill>
                <a:latin typeface="楷体_GB2312" pitchFamily="49" charset="-122"/>
              </a:rPr>
              <a:t>2</a:t>
            </a:r>
            <a:r>
              <a:rPr kumimoji="1" lang="zh-CN" altLang="en-US" sz="2800" b="1" dirty="0">
                <a:solidFill>
                  <a:srgbClr val="000066"/>
                </a:solidFill>
                <a:latin typeface="楷体_GB2312" pitchFamily="49" charset="-122"/>
              </a:rPr>
              <a:t>中同名属性时，都必须加表名前缀；若属性名在参加连接的表中是唯一的，则可以省略表名前缀。</a:t>
            </a:r>
          </a:p>
        </p:txBody>
      </p:sp>
    </p:spTree>
    <p:extLst>
      <p:ext uri="{BB962C8B-B14F-4D97-AF65-F5344CB8AC3E}">
        <p14:creationId xmlns:p14="http://schemas.microsoft.com/office/powerpoint/2010/main" val="291052040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0" y="-15479"/>
            <a:ext cx="12192000" cy="678867"/>
          </a:xfrm>
          <a:prstGeom prst="rect">
            <a:avLst/>
          </a:prstGeom>
          <a:solidFill>
            <a:srgbClr val="00589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1" lang="zh-CN" altLang="en-US" dirty="0">
              <a:solidFill>
                <a:srgbClr val="00589A"/>
              </a:solidFill>
            </a:endParaRPr>
          </a:p>
        </p:txBody>
      </p:sp>
      <p:sp>
        <p:nvSpPr>
          <p:cNvPr id="4" name="文本框 94"/>
          <p:cNvSpPr txBox="1">
            <a:spLocks noChangeArrowheads="1"/>
          </p:cNvSpPr>
          <p:nvPr/>
        </p:nvSpPr>
        <p:spPr bwMode="auto">
          <a:xfrm>
            <a:off x="245870" y="65515"/>
            <a:ext cx="5053997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3.3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数据查询</a:t>
            </a:r>
          </a:p>
        </p:txBody>
      </p:sp>
      <p:sp>
        <p:nvSpPr>
          <p:cNvPr id="5" name="文本框 94"/>
          <p:cNvSpPr txBox="1">
            <a:spLocks noChangeArrowheads="1"/>
          </p:cNvSpPr>
          <p:nvPr/>
        </p:nvSpPr>
        <p:spPr bwMode="auto">
          <a:xfrm>
            <a:off x="4737459" y="75566"/>
            <a:ext cx="7908779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3.3.2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连接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询</a:t>
            </a:r>
          </a:p>
        </p:txBody>
      </p:sp>
      <p:cxnSp>
        <p:nvCxnSpPr>
          <p:cNvPr id="6" name="直接连接符 5"/>
          <p:cNvCxnSpPr/>
          <p:nvPr/>
        </p:nvCxnSpPr>
        <p:spPr>
          <a:xfrm rot="5400000">
            <a:off x="4077830" y="362976"/>
            <a:ext cx="351464" cy="260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81000" y="990600"/>
            <a:ext cx="77724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3600" b="1" smtClean="0">
                <a:solidFill>
                  <a:srgbClr val="669900"/>
                </a:solidFill>
                <a:latin typeface="楷体_GB2312" pitchFamily="49" charset="-122"/>
                <a:ea typeface="楷体_GB2312" pitchFamily="49" charset="-122"/>
              </a:rPr>
              <a:t>2. </a:t>
            </a:r>
            <a:r>
              <a:rPr lang="zh-CN" altLang="en-US" sz="3600" b="1" smtClean="0">
                <a:solidFill>
                  <a:srgbClr val="669900"/>
                </a:solidFill>
                <a:latin typeface="楷体_GB2312" pitchFamily="49" charset="-122"/>
                <a:ea typeface="楷体_GB2312" pitchFamily="49" charset="-122"/>
              </a:rPr>
              <a:t>外连接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468312" y="2861974"/>
            <a:ext cx="11215687" cy="3176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kumimoji="1" lang="zh-CN" altLang="en-US" sz="3200" b="1" dirty="0">
                <a:solidFill>
                  <a:srgbClr val="0000FF"/>
                </a:solidFill>
                <a:latin typeface="楷体_GB2312" pitchFamily="49" charset="-122"/>
              </a:rPr>
              <a:t>外连接与普通连接的区别</a:t>
            </a:r>
          </a:p>
          <a:p>
            <a:pPr lvl="1" eaLnBrk="1" hangingPunct="1">
              <a:lnSpc>
                <a:spcPct val="150000"/>
              </a:lnSpc>
              <a:spcBef>
                <a:spcPct val="5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kumimoji="1" lang="zh-CN" altLang="en-US" sz="2800" b="1" dirty="0">
                <a:solidFill>
                  <a:schemeClr val="tx2"/>
                </a:solidFill>
                <a:latin typeface="楷体_GB2312" pitchFamily="49" charset="-122"/>
              </a:rPr>
              <a:t>普通连接操作只输出满足连接条件的元组</a:t>
            </a:r>
            <a:r>
              <a:rPr kumimoji="1" lang="en-US" altLang="zh-CN" sz="2800" b="1" dirty="0">
                <a:solidFill>
                  <a:schemeClr val="tx2"/>
                </a:solidFill>
                <a:latin typeface="楷体_GB2312" pitchFamily="49" charset="-122"/>
              </a:rPr>
              <a:t>;</a:t>
            </a:r>
          </a:p>
          <a:p>
            <a:pPr lvl="1" eaLnBrk="1" hangingPunct="1">
              <a:lnSpc>
                <a:spcPct val="150000"/>
              </a:lnSpc>
              <a:spcBef>
                <a:spcPct val="5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kumimoji="1" lang="zh-CN" altLang="en-US" sz="2800" b="1" dirty="0">
                <a:solidFill>
                  <a:schemeClr val="tx2"/>
                </a:solidFill>
                <a:latin typeface="楷体_GB2312" pitchFamily="49" charset="-122"/>
              </a:rPr>
              <a:t>外连接操作以指定某表为连接主体，将主体表中不满足连接条件的元组一并输出</a:t>
            </a:r>
            <a:r>
              <a:rPr kumimoji="1" lang="en-US" altLang="zh-CN" sz="2800" b="1" dirty="0">
                <a:solidFill>
                  <a:schemeClr val="tx2"/>
                </a:solidFill>
                <a:latin typeface="楷体_GB2312" pitchFamily="49" charset="-122"/>
              </a:rPr>
              <a:t>.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380999" y="1676400"/>
            <a:ext cx="11469255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kumimoji="1" lang="zh-CN" altLang="en-US" sz="2800" b="1" dirty="0">
                <a:solidFill>
                  <a:schemeClr val="tx2"/>
                </a:solidFill>
                <a:latin typeface="楷体_GB2312" pitchFamily="49" charset="-122"/>
              </a:rPr>
              <a:t>外连接：把舍弃的元组也保存在结果关系中，而在其他属性上填空值。</a:t>
            </a:r>
          </a:p>
        </p:txBody>
      </p:sp>
    </p:spTree>
    <p:extLst>
      <p:ext uri="{BB962C8B-B14F-4D97-AF65-F5344CB8AC3E}">
        <p14:creationId xmlns:p14="http://schemas.microsoft.com/office/powerpoint/2010/main" val="170443297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utoUpdateAnimBg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0" y="-15479"/>
            <a:ext cx="12192000" cy="678867"/>
          </a:xfrm>
          <a:prstGeom prst="rect">
            <a:avLst/>
          </a:prstGeom>
          <a:solidFill>
            <a:srgbClr val="00589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1" lang="zh-CN" altLang="en-US" dirty="0">
              <a:solidFill>
                <a:srgbClr val="00589A"/>
              </a:solidFill>
            </a:endParaRPr>
          </a:p>
        </p:txBody>
      </p:sp>
      <p:sp>
        <p:nvSpPr>
          <p:cNvPr id="4" name="文本框 94"/>
          <p:cNvSpPr txBox="1">
            <a:spLocks noChangeArrowheads="1"/>
          </p:cNvSpPr>
          <p:nvPr/>
        </p:nvSpPr>
        <p:spPr bwMode="auto">
          <a:xfrm>
            <a:off x="245870" y="65515"/>
            <a:ext cx="5053997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3.3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数据查询</a:t>
            </a:r>
          </a:p>
        </p:txBody>
      </p:sp>
      <p:sp>
        <p:nvSpPr>
          <p:cNvPr id="5" name="文本框 94"/>
          <p:cNvSpPr txBox="1">
            <a:spLocks noChangeArrowheads="1"/>
          </p:cNvSpPr>
          <p:nvPr/>
        </p:nvSpPr>
        <p:spPr bwMode="auto">
          <a:xfrm>
            <a:off x="4737459" y="75566"/>
            <a:ext cx="7908779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3.3.2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连接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询</a:t>
            </a:r>
          </a:p>
        </p:txBody>
      </p:sp>
      <p:cxnSp>
        <p:nvCxnSpPr>
          <p:cNvPr id="6" name="直接连接符 5"/>
          <p:cNvCxnSpPr/>
          <p:nvPr/>
        </p:nvCxnSpPr>
        <p:spPr>
          <a:xfrm rot="5400000">
            <a:off x="4077830" y="362976"/>
            <a:ext cx="351464" cy="260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28599" y="1143000"/>
            <a:ext cx="11316855" cy="495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just" eaLnBrk="1" hangingPunct="1">
              <a:lnSpc>
                <a:spcPct val="150000"/>
              </a:lnSpc>
              <a:buFontTx/>
              <a:buNone/>
            </a:pPr>
            <a:r>
              <a:rPr lang="zh-CN" altLang="en-US" sz="3200" b="1" smtClean="0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</a:rPr>
              <a:t>工作原理</a:t>
            </a:r>
            <a:r>
              <a:rPr lang="zh-CN" altLang="en-US" sz="3200" b="1" smtClean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</a:p>
          <a:p>
            <a:pPr lvl="1" algn="just" eaLnBrk="1" hangingPunct="1">
              <a:lnSpc>
                <a:spcPct val="150000"/>
              </a:lnSpc>
            </a:pPr>
            <a:r>
              <a:rPr lang="zh-CN" altLang="en-US" b="1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指定非主体表；</a:t>
            </a:r>
          </a:p>
          <a:p>
            <a:pPr lvl="1" algn="just" eaLnBrk="1" hangingPunct="1">
              <a:lnSpc>
                <a:spcPct val="150000"/>
              </a:lnSpc>
            </a:pPr>
            <a:r>
              <a:rPr lang="zh-CN" altLang="en-US" b="1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非主体表有一</a:t>
            </a:r>
            <a:r>
              <a:rPr lang="zh-CN" altLang="en-US" b="1" smtClean="0">
                <a:solidFill>
                  <a:schemeClr val="tx2"/>
                </a:solidFill>
                <a:latin typeface="Courier New" panose="02070309020205020404" pitchFamily="49" charset="0"/>
                <a:ea typeface="楷体_GB2312" pitchFamily="49" charset="-122"/>
              </a:rPr>
              <a:t>“</a:t>
            </a:r>
            <a:r>
              <a:rPr lang="zh-CN" altLang="en-US" b="1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万能</a:t>
            </a:r>
            <a:r>
              <a:rPr lang="zh-CN" altLang="en-US" b="1" smtClean="0">
                <a:solidFill>
                  <a:schemeClr val="tx2"/>
                </a:solidFill>
                <a:latin typeface="Courier New" panose="02070309020205020404" pitchFamily="49" charset="0"/>
                <a:ea typeface="楷体_GB2312" pitchFamily="49" charset="-122"/>
              </a:rPr>
              <a:t>”</a:t>
            </a:r>
            <a:r>
              <a:rPr lang="zh-CN" altLang="en-US" b="1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的虚行，该行全部由空值组成；</a:t>
            </a:r>
          </a:p>
          <a:p>
            <a:pPr lvl="1" algn="just" eaLnBrk="1" hangingPunct="1">
              <a:lnSpc>
                <a:spcPct val="150000"/>
              </a:lnSpc>
            </a:pPr>
            <a:r>
              <a:rPr lang="zh-CN" altLang="en-US" b="1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虚行可以和主体表中所有不满足连接条件的元组进行连接；</a:t>
            </a:r>
          </a:p>
          <a:p>
            <a:pPr lvl="1" algn="just" eaLnBrk="1" hangingPunct="1">
              <a:lnSpc>
                <a:spcPct val="150000"/>
              </a:lnSpc>
            </a:pPr>
            <a:r>
              <a:rPr lang="zh-CN" altLang="en-US" b="1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由于虚行各列全部是空值，因此与虚行连接的结果中，来自非主体表的属性值全部是空值。 </a:t>
            </a:r>
          </a:p>
        </p:txBody>
      </p:sp>
    </p:spTree>
    <p:extLst>
      <p:ext uri="{BB962C8B-B14F-4D97-AF65-F5344CB8AC3E}">
        <p14:creationId xmlns:p14="http://schemas.microsoft.com/office/powerpoint/2010/main" val="66806707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utoUpdateAnimBg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0" y="-15479"/>
            <a:ext cx="12192000" cy="678867"/>
          </a:xfrm>
          <a:prstGeom prst="rect">
            <a:avLst/>
          </a:prstGeom>
          <a:solidFill>
            <a:srgbClr val="00589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1" lang="zh-CN" altLang="en-US" dirty="0">
              <a:solidFill>
                <a:srgbClr val="00589A"/>
              </a:solidFill>
            </a:endParaRPr>
          </a:p>
        </p:txBody>
      </p:sp>
      <p:sp>
        <p:nvSpPr>
          <p:cNvPr id="4" name="文本框 94"/>
          <p:cNvSpPr txBox="1">
            <a:spLocks noChangeArrowheads="1"/>
          </p:cNvSpPr>
          <p:nvPr/>
        </p:nvSpPr>
        <p:spPr bwMode="auto">
          <a:xfrm>
            <a:off x="245870" y="65515"/>
            <a:ext cx="5053997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3.3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数据查询</a:t>
            </a:r>
          </a:p>
        </p:txBody>
      </p:sp>
      <p:sp>
        <p:nvSpPr>
          <p:cNvPr id="5" name="文本框 94"/>
          <p:cNvSpPr txBox="1">
            <a:spLocks noChangeArrowheads="1"/>
          </p:cNvSpPr>
          <p:nvPr/>
        </p:nvSpPr>
        <p:spPr bwMode="auto">
          <a:xfrm>
            <a:off x="4737459" y="75566"/>
            <a:ext cx="7908779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3.3.2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连接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询</a:t>
            </a:r>
          </a:p>
        </p:txBody>
      </p:sp>
      <p:cxnSp>
        <p:nvCxnSpPr>
          <p:cNvPr id="6" name="直接连接符 5"/>
          <p:cNvCxnSpPr/>
          <p:nvPr/>
        </p:nvCxnSpPr>
        <p:spPr>
          <a:xfrm rot="5400000">
            <a:off x="4077830" y="362976"/>
            <a:ext cx="351464" cy="260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80999" y="990600"/>
            <a:ext cx="11367655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Clr>
                <a:srgbClr val="FFFF66"/>
              </a:buClr>
              <a:buFontTx/>
              <a:buNone/>
            </a:pPr>
            <a:r>
              <a:rPr lang="zh-CN" altLang="en-US" b="1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分类</a:t>
            </a:r>
            <a:r>
              <a:rPr lang="zh-CN" altLang="en-US" b="1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  <a:endParaRPr lang="en-US" altLang="zh-CN" b="1" smtClean="0">
              <a:solidFill>
                <a:schemeClr val="tx2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buClr>
                <a:srgbClr val="FFFF66"/>
              </a:buClr>
              <a:buFontTx/>
              <a:buNone/>
            </a:pPr>
            <a:r>
              <a:rPr lang="zh-CN" altLang="en-US" b="1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左</a:t>
            </a:r>
            <a:r>
              <a:rPr lang="zh-CN" altLang="en-US" b="1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外连接</a:t>
            </a:r>
            <a:r>
              <a:rPr lang="zh-CN" altLang="en-US" b="1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en-US" altLang="zh-CN" b="1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LEFT </a:t>
            </a:r>
            <a:r>
              <a:rPr lang="en-US" altLang="zh-CN" b="1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OUTER JOIN </a:t>
            </a:r>
            <a:r>
              <a:rPr lang="en-US" altLang="zh-CN" b="1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ON</a:t>
            </a:r>
            <a:r>
              <a:rPr lang="zh-CN" altLang="en-US" b="1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，列出左边关系中所有元组。</a:t>
            </a:r>
          </a:p>
          <a:p>
            <a:pPr eaLnBrk="1" hangingPunct="1">
              <a:buFontTx/>
              <a:buNone/>
            </a:pPr>
            <a:r>
              <a:rPr lang="zh-CN" altLang="en-US" b="1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 </a:t>
            </a:r>
          </a:p>
          <a:p>
            <a:pPr eaLnBrk="1" hangingPunct="1">
              <a:buFontTx/>
              <a:buNone/>
            </a:pPr>
            <a:r>
              <a:rPr lang="zh-CN" altLang="en-US" b="1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右</a:t>
            </a:r>
            <a:r>
              <a:rPr lang="zh-CN" altLang="en-US" b="1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外连接</a:t>
            </a:r>
            <a:r>
              <a:rPr lang="zh-CN" altLang="en-US" b="1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en-US" altLang="zh-CN" b="1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RIGHT OUTER </a:t>
            </a:r>
            <a:r>
              <a:rPr lang="en-US" altLang="zh-CN" b="1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JOIN ON</a:t>
            </a:r>
            <a:r>
              <a:rPr lang="zh-CN" altLang="en-US" b="1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，列出右边关系中所有元组。</a:t>
            </a:r>
          </a:p>
          <a:p>
            <a:pPr eaLnBrk="1" hangingPunct="1">
              <a:buFontTx/>
              <a:buNone/>
            </a:pPr>
            <a:endParaRPr lang="zh-CN" altLang="en-US" b="1" smtClean="0">
              <a:solidFill>
                <a:schemeClr val="tx2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buFontTx/>
              <a:buNone/>
            </a:pPr>
            <a:r>
              <a:rPr lang="zh-CN" altLang="en-US" b="1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全</a:t>
            </a:r>
            <a:r>
              <a:rPr lang="zh-CN" altLang="en-US" b="1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外连接</a:t>
            </a:r>
            <a:r>
              <a:rPr lang="zh-CN" altLang="en-US" b="1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en-US" altLang="zh-CN" b="1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FULL OUTER </a:t>
            </a:r>
            <a:r>
              <a:rPr lang="en-US" altLang="zh-CN" b="1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JOIN ON</a:t>
            </a:r>
            <a:r>
              <a:rPr lang="zh-CN" altLang="en-US" b="1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，列出左边关系和右边关系中所有元组。</a:t>
            </a:r>
          </a:p>
          <a:p>
            <a:pPr eaLnBrk="1" hangingPunct="1">
              <a:buFontTx/>
              <a:buNone/>
            </a:pPr>
            <a:endParaRPr lang="en-US" altLang="zh-CN" b="1" smtClean="0">
              <a:solidFill>
                <a:schemeClr val="tx2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6920468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0" y="-15479"/>
            <a:ext cx="12192000" cy="678867"/>
          </a:xfrm>
          <a:prstGeom prst="rect">
            <a:avLst/>
          </a:prstGeom>
          <a:solidFill>
            <a:srgbClr val="00589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1" lang="zh-CN" altLang="en-US" dirty="0">
              <a:solidFill>
                <a:srgbClr val="00589A"/>
              </a:solidFill>
            </a:endParaRPr>
          </a:p>
        </p:txBody>
      </p:sp>
      <p:sp>
        <p:nvSpPr>
          <p:cNvPr id="4" name="文本框 94"/>
          <p:cNvSpPr txBox="1">
            <a:spLocks noChangeArrowheads="1"/>
          </p:cNvSpPr>
          <p:nvPr/>
        </p:nvSpPr>
        <p:spPr bwMode="auto">
          <a:xfrm>
            <a:off x="245870" y="65515"/>
            <a:ext cx="5053997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3.3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数据查询</a:t>
            </a:r>
          </a:p>
        </p:txBody>
      </p:sp>
      <p:sp>
        <p:nvSpPr>
          <p:cNvPr id="5" name="文本框 94"/>
          <p:cNvSpPr txBox="1">
            <a:spLocks noChangeArrowheads="1"/>
          </p:cNvSpPr>
          <p:nvPr/>
        </p:nvSpPr>
        <p:spPr bwMode="auto">
          <a:xfrm>
            <a:off x="4737459" y="75566"/>
            <a:ext cx="7908779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3.3.2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连接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询</a:t>
            </a:r>
          </a:p>
        </p:txBody>
      </p:sp>
      <p:cxnSp>
        <p:nvCxnSpPr>
          <p:cNvPr id="6" name="直接连接符 5"/>
          <p:cNvCxnSpPr/>
          <p:nvPr/>
        </p:nvCxnSpPr>
        <p:spPr>
          <a:xfrm rot="5400000">
            <a:off x="4077830" y="362976"/>
            <a:ext cx="351464" cy="260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330613" y="1412875"/>
            <a:ext cx="8820150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b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【</a:t>
            </a:r>
            <a:r>
              <a:rPr lang="zh-CN" altLang="en-US" b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b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3.39】</a:t>
            </a:r>
            <a:r>
              <a:rPr lang="zh-CN" altLang="en-US" b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把例</a:t>
            </a:r>
            <a:r>
              <a:rPr lang="en-US" altLang="zh-CN" b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3.38</a:t>
            </a:r>
            <a:r>
              <a:rPr lang="zh-CN" altLang="en-US" b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中的等值连接改为左连接。</a:t>
            </a:r>
            <a:endParaRPr lang="zh-CN" altLang="en-US" b="1" smtClean="0">
              <a:solidFill>
                <a:srgbClr val="FF3300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buFontTx/>
              <a:buNone/>
            </a:pPr>
            <a:r>
              <a:rPr lang="en-US" altLang="zh-CN" b="1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SELECT salvaging.prj_num,prj_name,start_date, end_date,Prj_status, mat_num,amount,get_date, department</a:t>
            </a:r>
          </a:p>
          <a:p>
            <a:pPr eaLnBrk="1" hangingPunct="1">
              <a:buFontTx/>
              <a:buNone/>
            </a:pPr>
            <a:r>
              <a:rPr lang="en-US" altLang="zh-CN" b="1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FROM salvaging </a:t>
            </a:r>
            <a:r>
              <a:rPr lang="en-US" altLang="zh-CN" b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LEFT OUTER JOIN</a:t>
            </a:r>
            <a:r>
              <a:rPr lang="en-US" altLang="zh-CN" b="1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 out_stock </a:t>
            </a:r>
            <a:r>
              <a:rPr lang="en-US" altLang="zh-CN" b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ON </a:t>
            </a:r>
            <a:r>
              <a:rPr lang="en-US" altLang="zh-CN" b="1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(salvaging. prj_num = out_stock.prj_num)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006763" y="25003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indent="2778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zh-CN">
              <a:ea typeface="宋体" panose="02010600030101010101" pitchFamily="2" charset="-122"/>
            </a:endParaRPr>
          </a:p>
        </p:txBody>
      </p:sp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0613" y="1268413"/>
            <a:ext cx="8531225" cy="5157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881065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0" y="-15479"/>
            <a:ext cx="12192000" cy="678867"/>
          </a:xfrm>
          <a:prstGeom prst="rect">
            <a:avLst/>
          </a:prstGeom>
          <a:solidFill>
            <a:srgbClr val="00589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1" lang="zh-CN" altLang="en-US" dirty="0">
              <a:solidFill>
                <a:srgbClr val="00589A"/>
              </a:solidFill>
            </a:endParaRPr>
          </a:p>
        </p:txBody>
      </p:sp>
      <p:sp>
        <p:nvSpPr>
          <p:cNvPr id="4" name="文本框 94"/>
          <p:cNvSpPr txBox="1">
            <a:spLocks noChangeArrowheads="1"/>
          </p:cNvSpPr>
          <p:nvPr/>
        </p:nvSpPr>
        <p:spPr bwMode="auto">
          <a:xfrm>
            <a:off x="245870" y="65515"/>
            <a:ext cx="5053997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3.1 SQL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概述</a:t>
            </a:r>
          </a:p>
        </p:txBody>
      </p:sp>
      <p:sp>
        <p:nvSpPr>
          <p:cNvPr id="12" name="文本框 94"/>
          <p:cNvSpPr txBox="1">
            <a:spLocks noChangeArrowheads="1"/>
          </p:cNvSpPr>
          <p:nvPr/>
        </p:nvSpPr>
        <p:spPr bwMode="auto">
          <a:xfrm>
            <a:off x="4737459" y="75566"/>
            <a:ext cx="7908779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3.1.2 SQL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语言的特点</a:t>
            </a:r>
          </a:p>
        </p:txBody>
      </p:sp>
      <p:cxnSp>
        <p:nvCxnSpPr>
          <p:cNvPr id="13" name="直接连接符 12"/>
          <p:cNvCxnSpPr/>
          <p:nvPr/>
        </p:nvCxnSpPr>
        <p:spPr>
          <a:xfrm rot="5400000">
            <a:off x="4077830" y="362976"/>
            <a:ext cx="351464" cy="260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304800" y="1066800"/>
            <a:ext cx="8610600" cy="989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</a:pPr>
            <a:r>
              <a:rPr kumimoji="1" lang="zh-CN" altLang="en-US" sz="2800" b="1">
                <a:solidFill>
                  <a:srgbClr val="FF3300"/>
                </a:solidFill>
                <a:latin typeface="楷体_GB2312" pitchFamily="49" charset="-122"/>
              </a:rPr>
              <a:t>五</a:t>
            </a:r>
            <a:r>
              <a:rPr kumimoji="1" lang="en-US" altLang="zh-CN" sz="2800" b="1">
                <a:solidFill>
                  <a:srgbClr val="FF3300"/>
                </a:solidFill>
                <a:latin typeface="楷体_GB2312" pitchFamily="49" charset="-122"/>
              </a:rPr>
              <a:t>. </a:t>
            </a:r>
            <a:r>
              <a:rPr kumimoji="1" lang="zh-CN" altLang="en-US" sz="2800" b="1">
                <a:solidFill>
                  <a:srgbClr val="FF3300"/>
                </a:solidFill>
                <a:latin typeface="楷体_GB2312" pitchFamily="49" charset="-122"/>
              </a:rPr>
              <a:t>语言简捷、易学易用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kumimoji="1" lang="zh-CN" altLang="en-US" sz="2800" b="1">
                <a:solidFill>
                  <a:schemeClr val="tx2"/>
                </a:solidFill>
                <a:latin typeface="楷体_GB2312" pitchFamily="49" charset="-122"/>
              </a:rPr>
              <a:t>     </a:t>
            </a:r>
            <a:r>
              <a:rPr kumimoji="1" lang="zh-CN" altLang="zh-CN" sz="2800" b="1">
                <a:solidFill>
                  <a:schemeClr val="tx2"/>
                </a:solidFill>
                <a:latin typeface="楷体_GB2312" pitchFamily="49" charset="-122"/>
              </a:rPr>
              <a:t>核心功能只有</a:t>
            </a:r>
            <a:r>
              <a:rPr kumimoji="1" lang="en-US" altLang="zh-CN" sz="2800" b="1">
                <a:solidFill>
                  <a:schemeClr val="tx2"/>
                </a:solidFill>
                <a:latin typeface="楷体_GB2312" pitchFamily="49" charset="-122"/>
              </a:rPr>
              <a:t>9</a:t>
            </a:r>
            <a:r>
              <a:rPr kumimoji="1" lang="zh-CN" altLang="zh-CN" sz="2800" b="1">
                <a:solidFill>
                  <a:schemeClr val="tx2"/>
                </a:solidFill>
                <a:latin typeface="楷体_GB2312" pitchFamily="49" charset="-122"/>
              </a:rPr>
              <a:t>个动词，</a:t>
            </a:r>
            <a:r>
              <a:rPr kumimoji="1" lang="zh-CN" altLang="en-US" sz="2800" b="1">
                <a:solidFill>
                  <a:schemeClr val="tx2"/>
                </a:solidFill>
                <a:latin typeface="楷体_GB2312" pitchFamily="49" charset="-122"/>
              </a:rPr>
              <a:t>语法简单，接近英语。</a:t>
            </a:r>
          </a:p>
        </p:txBody>
      </p:sp>
      <p:graphicFrame>
        <p:nvGraphicFramePr>
          <p:cNvPr id="7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4286709"/>
              </p:ext>
            </p:extLst>
          </p:nvPr>
        </p:nvGraphicFramePr>
        <p:xfrm>
          <a:off x="1604819" y="2429164"/>
          <a:ext cx="7620000" cy="3200401"/>
        </p:xfrm>
        <a:graphic>
          <a:graphicData uri="http://schemas.openxmlformats.org/drawingml/2006/table">
            <a:tbl>
              <a:tblPr/>
              <a:tblGrid>
                <a:gridCol w="3046413"/>
                <a:gridCol w="4573587"/>
              </a:tblGrid>
              <a:tr h="6111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SQL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功能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操作符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数据查询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SELECT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77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数据定义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CREATE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，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DROP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，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ALTER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77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数据操纵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INSERT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，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UPDATE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，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DELETE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77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数据控制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GRANT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，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REVOKE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405459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0" y="-15479"/>
            <a:ext cx="12192000" cy="678867"/>
          </a:xfrm>
          <a:prstGeom prst="rect">
            <a:avLst/>
          </a:prstGeom>
          <a:solidFill>
            <a:srgbClr val="00589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1" lang="zh-CN" altLang="en-US" dirty="0">
              <a:solidFill>
                <a:srgbClr val="00589A"/>
              </a:solidFill>
            </a:endParaRPr>
          </a:p>
        </p:txBody>
      </p:sp>
      <p:sp>
        <p:nvSpPr>
          <p:cNvPr id="4" name="文本框 94"/>
          <p:cNvSpPr txBox="1">
            <a:spLocks noChangeArrowheads="1"/>
          </p:cNvSpPr>
          <p:nvPr/>
        </p:nvSpPr>
        <p:spPr bwMode="auto">
          <a:xfrm>
            <a:off x="245870" y="65515"/>
            <a:ext cx="5053997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3.3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数据查询</a:t>
            </a:r>
          </a:p>
        </p:txBody>
      </p:sp>
      <p:sp>
        <p:nvSpPr>
          <p:cNvPr id="5" name="文本框 94"/>
          <p:cNvSpPr txBox="1">
            <a:spLocks noChangeArrowheads="1"/>
          </p:cNvSpPr>
          <p:nvPr/>
        </p:nvSpPr>
        <p:spPr bwMode="auto">
          <a:xfrm>
            <a:off x="4737459" y="75566"/>
            <a:ext cx="7908779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3.3.2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连接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询</a:t>
            </a:r>
          </a:p>
        </p:txBody>
      </p:sp>
      <p:cxnSp>
        <p:nvCxnSpPr>
          <p:cNvPr id="6" name="直接连接符 5"/>
          <p:cNvCxnSpPr/>
          <p:nvPr/>
        </p:nvCxnSpPr>
        <p:spPr>
          <a:xfrm rot="5400000">
            <a:off x="4077830" y="362976"/>
            <a:ext cx="351464" cy="260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23849" y="2332038"/>
            <a:ext cx="11323205" cy="4525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b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【</a:t>
            </a:r>
            <a:r>
              <a:rPr lang="zh-CN" altLang="en-US" b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b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3.40】 </a:t>
            </a:r>
            <a:r>
              <a:rPr lang="zh-CN" altLang="en-US" b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查询项目号为</a:t>
            </a:r>
            <a:r>
              <a:rPr lang="zh-CN" altLang="en-US" b="1" smtClean="0">
                <a:solidFill>
                  <a:srgbClr val="0000FF"/>
                </a:solidFill>
                <a:ea typeface="楷体_GB2312" pitchFamily="49" charset="-122"/>
              </a:rPr>
              <a:t>“</a:t>
            </a:r>
            <a:r>
              <a:rPr lang="en-US" altLang="zh-CN" b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20100015</a:t>
            </a:r>
            <a:r>
              <a:rPr lang="en-US" altLang="zh-CN" b="1" smtClean="0">
                <a:solidFill>
                  <a:srgbClr val="0000FF"/>
                </a:solidFill>
                <a:ea typeface="楷体_GB2312" pitchFamily="49" charset="-122"/>
              </a:rPr>
              <a:t>”</a:t>
            </a:r>
            <a:r>
              <a:rPr lang="zh-CN" altLang="en-US" b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抢修项目所使用的物资编号、物资名称、规格和使用数量。</a:t>
            </a:r>
          </a:p>
          <a:p>
            <a:pPr eaLnBrk="1" hangingPunct="1">
              <a:buFontTx/>
              <a:buNone/>
            </a:pPr>
            <a:r>
              <a:rPr lang="en-US" altLang="zh-CN" b="1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SELECT out_stock.mat_num, mat_name,speci, out_stock.amount</a:t>
            </a:r>
          </a:p>
          <a:p>
            <a:pPr eaLnBrk="1" hangingPunct="1">
              <a:buFontTx/>
              <a:buNone/>
            </a:pPr>
            <a:r>
              <a:rPr lang="en-US" altLang="zh-CN" b="1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FROM  stock,out_stock</a:t>
            </a:r>
          </a:p>
          <a:p>
            <a:pPr eaLnBrk="1" hangingPunct="1">
              <a:buFontTx/>
              <a:buNone/>
            </a:pPr>
            <a:r>
              <a:rPr lang="en-US" altLang="zh-CN" b="1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WHERE stock.mat_num=out_stock.mat_num  </a:t>
            </a:r>
          </a:p>
          <a:p>
            <a:pPr eaLnBrk="1" hangingPunct="1">
              <a:buFontTx/>
              <a:buNone/>
            </a:pPr>
            <a:r>
              <a:rPr lang="en-US" altLang="zh-CN" b="1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  AND prj_num='20100015'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304800" y="1066800"/>
            <a:ext cx="80772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zh-CN" sz="2800" b="1">
                <a:solidFill>
                  <a:srgbClr val="669900"/>
                </a:solidFill>
                <a:ea typeface="宋体" panose="02010600030101010101" pitchFamily="2" charset="-122"/>
              </a:rPr>
              <a:t>3. </a:t>
            </a:r>
            <a:r>
              <a:rPr lang="zh-CN" altLang="en-US" sz="2800" b="1">
                <a:solidFill>
                  <a:srgbClr val="669900"/>
                </a:solidFill>
                <a:ea typeface="宋体" panose="02010600030101010101" pitchFamily="2" charset="-122"/>
              </a:rPr>
              <a:t>复合条件连接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zh-CN" altLang="en-US" sz="2800" b="1">
                <a:solidFill>
                  <a:srgbClr val="669900"/>
                </a:solidFill>
                <a:ea typeface="宋体" panose="02010600030101010101" pitchFamily="2" charset="-122"/>
              </a:rPr>
              <a:t>       －</a:t>
            </a:r>
            <a:r>
              <a:rPr lang="en-US" altLang="zh-CN" sz="2800" b="1">
                <a:solidFill>
                  <a:srgbClr val="669900"/>
                </a:solidFill>
                <a:ea typeface="宋体" panose="02010600030101010101" pitchFamily="2" charset="-122"/>
              </a:rPr>
              <a:t>WHERE</a:t>
            </a:r>
            <a:r>
              <a:rPr lang="zh-CN" altLang="en-US" sz="2800" b="1">
                <a:solidFill>
                  <a:srgbClr val="669900"/>
                </a:solidFill>
                <a:ea typeface="宋体" panose="02010600030101010101" pitchFamily="2" charset="-122"/>
              </a:rPr>
              <a:t>子句中包含多个连接条件。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0" y="30337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zh-CN">
              <a:ea typeface="宋体" panose="02010600030101010101" pitchFamily="2" charset="-122"/>
            </a:endParaRPr>
          </a:p>
        </p:txBody>
      </p:sp>
      <p:pic>
        <p:nvPicPr>
          <p:cNvPr id="1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1397" y="4595019"/>
            <a:ext cx="278130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415505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0" y="-15479"/>
            <a:ext cx="12192000" cy="678867"/>
          </a:xfrm>
          <a:prstGeom prst="rect">
            <a:avLst/>
          </a:prstGeom>
          <a:solidFill>
            <a:srgbClr val="00589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1" lang="zh-CN" altLang="en-US" dirty="0">
              <a:solidFill>
                <a:srgbClr val="00589A"/>
              </a:solidFill>
            </a:endParaRPr>
          </a:p>
        </p:txBody>
      </p:sp>
      <p:sp>
        <p:nvSpPr>
          <p:cNvPr id="4" name="文本框 94"/>
          <p:cNvSpPr txBox="1">
            <a:spLocks noChangeArrowheads="1"/>
          </p:cNvSpPr>
          <p:nvPr/>
        </p:nvSpPr>
        <p:spPr bwMode="auto">
          <a:xfrm>
            <a:off x="245870" y="65515"/>
            <a:ext cx="5053997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3.3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数据查询</a:t>
            </a:r>
          </a:p>
        </p:txBody>
      </p:sp>
      <p:sp>
        <p:nvSpPr>
          <p:cNvPr id="5" name="文本框 94"/>
          <p:cNvSpPr txBox="1">
            <a:spLocks noChangeArrowheads="1"/>
          </p:cNvSpPr>
          <p:nvPr/>
        </p:nvSpPr>
        <p:spPr bwMode="auto">
          <a:xfrm>
            <a:off x="4737459" y="75566"/>
            <a:ext cx="7908779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3.3.2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连接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询</a:t>
            </a:r>
          </a:p>
        </p:txBody>
      </p:sp>
      <p:cxnSp>
        <p:nvCxnSpPr>
          <p:cNvPr id="6" name="直接连接符 5"/>
          <p:cNvCxnSpPr/>
          <p:nvPr/>
        </p:nvCxnSpPr>
        <p:spPr>
          <a:xfrm rot="5400000">
            <a:off x="4077830" y="362976"/>
            <a:ext cx="351464" cy="260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323850" y="1268413"/>
            <a:ext cx="10741314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b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【</a:t>
            </a:r>
            <a:r>
              <a:rPr lang="zh-CN" altLang="en-US" b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b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3.41】 </a:t>
            </a:r>
            <a:r>
              <a:rPr lang="zh-CN" altLang="en-US" b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查询使用了护套绝缘电线的所有抢修项目编号及名称。</a:t>
            </a:r>
          </a:p>
          <a:p>
            <a:pPr eaLnBrk="1" hangingPunct="1">
              <a:buFontTx/>
              <a:buNone/>
            </a:pPr>
            <a:r>
              <a:rPr lang="zh-CN" altLang="en-US" b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</a:t>
            </a:r>
          </a:p>
          <a:p>
            <a:pPr eaLnBrk="1" hangingPunct="1">
              <a:buFontTx/>
              <a:buNone/>
            </a:pPr>
            <a:r>
              <a:rPr lang="en-US" altLang="zh-CN" b="1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SELECT out_stock.prj_num,prj_name</a:t>
            </a:r>
          </a:p>
          <a:p>
            <a:pPr eaLnBrk="1" hangingPunct="1">
              <a:buFontTx/>
              <a:buNone/>
            </a:pPr>
            <a:r>
              <a:rPr lang="en-US" altLang="zh-CN" b="1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FROM  stock,out_stock,salvaging</a:t>
            </a:r>
          </a:p>
          <a:p>
            <a:pPr eaLnBrk="1" hangingPunct="1">
              <a:buFontTx/>
              <a:buNone/>
            </a:pPr>
            <a:r>
              <a:rPr lang="en-US" altLang="zh-CN" b="1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WHERE stock.mat_num=out_stock.mat_num  </a:t>
            </a:r>
          </a:p>
          <a:p>
            <a:pPr eaLnBrk="1" hangingPunct="1">
              <a:buFontTx/>
              <a:buNone/>
            </a:pPr>
            <a:r>
              <a:rPr lang="en-US" altLang="zh-CN" b="1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  AND salvaging.prj_num=out_stock.prj_num  </a:t>
            </a:r>
          </a:p>
          <a:p>
            <a:pPr eaLnBrk="1" hangingPunct="1">
              <a:buFontTx/>
              <a:buNone/>
            </a:pPr>
            <a:r>
              <a:rPr lang="en-US" altLang="zh-CN" b="1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  AND mat_name='</a:t>
            </a:r>
            <a:r>
              <a:rPr lang="zh-CN" altLang="en-US" b="1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护套绝缘电线</a:t>
            </a:r>
            <a:r>
              <a:rPr lang="en-US" altLang="zh-CN" b="1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' </a:t>
            </a:r>
          </a:p>
        </p:txBody>
      </p:sp>
    </p:spTree>
    <p:extLst>
      <p:ext uri="{BB962C8B-B14F-4D97-AF65-F5344CB8AC3E}">
        <p14:creationId xmlns:p14="http://schemas.microsoft.com/office/powerpoint/2010/main" val="18762990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0" y="-15479"/>
            <a:ext cx="12192000" cy="678867"/>
          </a:xfrm>
          <a:prstGeom prst="rect">
            <a:avLst/>
          </a:prstGeom>
          <a:solidFill>
            <a:srgbClr val="00589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1" lang="zh-CN" altLang="en-US" dirty="0">
              <a:solidFill>
                <a:srgbClr val="00589A"/>
              </a:solidFill>
            </a:endParaRPr>
          </a:p>
        </p:txBody>
      </p:sp>
      <p:sp>
        <p:nvSpPr>
          <p:cNvPr id="4" name="文本框 94"/>
          <p:cNvSpPr txBox="1">
            <a:spLocks noChangeArrowheads="1"/>
          </p:cNvSpPr>
          <p:nvPr/>
        </p:nvSpPr>
        <p:spPr bwMode="auto">
          <a:xfrm>
            <a:off x="245870" y="65515"/>
            <a:ext cx="5053997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3.3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数据查询</a:t>
            </a:r>
          </a:p>
        </p:txBody>
      </p:sp>
      <p:sp>
        <p:nvSpPr>
          <p:cNvPr id="5" name="文本框 94"/>
          <p:cNvSpPr txBox="1">
            <a:spLocks noChangeArrowheads="1"/>
          </p:cNvSpPr>
          <p:nvPr/>
        </p:nvSpPr>
        <p:spPr bwMode="auto">
          <a:xfrm>
            <a:off x="4737459" y="75566"/>
            <a:ext cx="7908779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3.3.2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连接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询</a:t>
            </a:r>
          </a:p>
        </p:txBody>
      </p:sp>
      <p:cxnSp>
        <p:nvCxnSpPr>
          <p:cNvPr id="6" name="直接连接符 5"/>
          <p:cNvCxnSpPr/>
          <p:nvPr/>
        </p:nvCxnSpPr>
        <p:spPr>
          <a:xfrm rot="5400000">
            <a:off x="4077830" y="362976"/>
            <a:ext cx="351464" cy="260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57200" y="1066800"/>
            <a:ext cx="77724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3600" b="1" smtClean="0">
                <a:solidFill>
                  <a:srgbClr val="669900"/>
                </a:solidFill>
              </a:rPr>
              <a:t>3. </a:t>
            </a:r>
            <a:r>
              <a:rPr lang="zh-CN" altLang="en-US" sz="3600" b="1" smtClean="0">
                <a:solidFill>
                  <a:srgbClr val="669900"/>
                </a:solidFill>
              </a:rPr>
              <a:t>自身连接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381000" y="1676400"/>
            <a:ext cx="8458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marL="457200" indent="-457200" eaLnBrk="1" hangingPunct="1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u"/>
            </a:pPr>
            <a:r>
              <a:rPr kumimoji="1" lang="zh-CN" altLang="en-US" sz="2800" b="1" dirty="0">
                <a:solidFill>
                  <a:schemeClr val="tx2"/>
                </a:solidFill>
                <a:latin typeface="楷体_GB2312" pitchFamily="49" charset="-122"/>
              </a:rPr>
              <a:t>连接操作是一个表与其自己进行的。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0" y="3141663"/>
            <a:ext cx="11369964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</a:pP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</a:rPr>
              <a:t>【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</a:rPr>
              <a:t>例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</a:rPr>
              <a:t>3.42】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</a:rPr>
              <a:t>查询同时使用了物资编号为</a:t>
            </a:r>
            <a:r>
              <a:rPr lang="en-US" altLang="zh-CN" sz="2800" b="1" dirty="0" err="1">
                <a:solidFill>
                  <a:srgbClr val="0000FF"/>
                </a:solidFill>
                <a:latin typeface="楷体_GB2312" pitchFamily="49" charset="-122"/>
              </a:rPr>
              <a:t>m001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</a:rPr>
              <a:t>和</a:t>
            </a:r>
            <a:r>
              <a:rPr lang="en-US" altLang="zh-CN" sz="2800" b="1" dirty="0" err="1">
                <a:solidFill>
                  <a:srgbClr val="0000FF"/>
                </a:solidFill>
                <a:latin typeface="楷体_GB2312" pitchFamily="49" charset="-122"/>
              </a:rPr>
              <a:t>m002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</a:rPr>
              <a:t>的抢修工程的工程号与工程名称。</a:t>
            </a: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685800" y="4149725"/>
            <a:ext cx="84582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FF3300"/>
                </a:solidFill>
                <a:latin typeface="楷体_GB2312" pitchFamily="49" charset="-122"/>
              </a:rPr>
              <a:t>SELECT A.prj_num</a:t>
            </a:r>
          </a:p>
          <a:p>
            <a:pPr eaLnBrk="1" hangingPunct="1"/>
            <a:r>
              <a:rPr lang="en-US" altLang="zh-CN" sz="2800" b="1">
                <a:solidFill>
                  <a:srgbClr val="FF3300"/>
                </a:solidFill>
                <a:latin typeface="楷体_GB2312" pitchFamily="49" charset="-122"/>
              </a:rPr>
              <a:t>FROM out_stock A, out_stock B</a:t>
            </a:r>
          </a:p>
          <a:p>
            <a:pPr eaLnBrk="1" hangingPunct="1"/>
            <a:r>
              <a:rPr lang="en-US" altLang="zh-CN" sz="2800" b="1">
                <a:solidFill>
                  <a:srgbClr val="FF3300"/>
                </a:solidFill>
                <a:latin typeface="楷体_GB2312" pitchFamily="49" charset="-122"/>
              </a:rPr>
              <a:t>WHERE A.prj_num =B.prj_num </a:t>
            </a:r>
          </a:p>
          <a:p>
            <a:pPr eaLnBrk="1" hangingPunct="1"/>
            <a:r>
              <a:rPr lang="en-US" altLang="zh-CN" sz="2800" b="1">
                <a:solidFill>
                  <a:srgbClr val="FF3300"/>
                </a:solidFill>
                <a:latin typeface="楷体_GB2312" pitchFamily="49" charset="-122"/>
              </a:rPr>
              <a:t>  AND A.mat_num='m001' </a:t>
            </a:r>
          </a:p>
          <a:p>
            <a:pPr eaLnBrk="1" hangingPunct="1"/>
            <a:r>
              <a:rPr lang="en-US" altLang="zh-CN" sz="2800" b="1">
                <a:solidFill>
                  <a:srgbClr val="FF3300"/>
                </a:solidFill>
                <a:latin typeface="楷体_GB2312" pitchFamily="49" charset="-122"/>
              </a:rPr>
              <a:t>  AND B.mat_num='m002'; </a:t>
            </a: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400049" y="2209800"/>
            <a:ext cx="11117695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marL="457200" indent="-457200" eaLnBrk="1" hangingPunct="1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u"/>
            </a:pPr>
            <a:r>
              <a:rPr kumimoji="1" lang="zh-CN" altLang="en-US" sz="2800" b="1" dirty="0">
                <a:solidFill>
                  <a:schemeClr val="tx2"/>
                </a:solidFill>
                <a:latin typeface="楷体_GB2312" pitchFamily="49" charset="-122"/>
              </a:rPr>
              <a:t>必须给表起别名以示区别，且由于所有属性都是同名属性，则必须加前缀。</a:t>
            </a: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0" y="31289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zh-CN">
              <a:ea typeface="宋体" panose="02010600030101010101" pitchFamily="2" charset="-122"/>
            </a:endParaRPr>
          </a:p>
        </p:txBody>
      </p:sp>
      <p:pic>
        <p:nvPicPr>
          <p:cNvPr id="13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4525963"/>
            <a:ext cx="2303463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8992659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/>
      <p:bldP spid="9" grpId="0" autoUpdateAnimBg="0"/>
      <p:bldP spid="10" grpId="0" autoUpdateAnimBg="0"/>
      <p:bldP spid="11" grpId="0" autoUpdateAnimBg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0" y="-15479"/>
            <a:ext cx="12192000" cy="678867"/>
          </a:xfrm>
          <a:prstGeom prst="rect">
            <a:avLst/>
          </a:prstGeom>
          <a:solidFill>
            <a:srgbClr val="00589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1" lang="zh-CN" altLang="en-US" dirty="0">
              <a:solidFill>
                <a:srgbClr val="00589A"/>
              </a:solidFill>
            </a:endParaRPr>
          </a:p>
        </p:txBody>
      </p:sp>
      <p:sp>
        <p:nvSpPr>
          <p:cNvPr id="4" name="文本框 94"/>
          <p:cNvSpPr txBox="1">
            <a:spLocks noChangeArrowheads="1"/>
          </p:cNvSpPr>
          <p:nvPr/>
        </p:nvSpPr>
        <p:spPr bwMode="auto">
          <a:xfrm>
            <a:off x="245870" y="65515"/>
            <a:ext cx="5053997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3.3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数据查询</a:t>
            </a:r>
          </a:p>
        </p:txBody>
      </p:sp>
      <p:sp>
        <p:nvSpPr>
          <p:cNvPr id="5" name="文本框 94"/>
          <p:cNvSpPr txBox="1">
            <a:spLocks noChangeArrowheads="1"/>
          </p:cNvSpPr>
          <p:nvPr/>
        </p:nvSpPr>
        <p:spPr bwMode="auto">
          <a:xfrm>
            <a:off x="4737459" y="75566"/>
            <a:ext cx="7908779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3.3.2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连接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询</a:t>
            </a:r>
          </a:p>
        </p:txBody>
      </p:sp>
      <p:cxnSp>
        <p:nvCxnSpPr>
          <p:cNvPr id="6" name="直接连接符 5"/>
          <p:cNvCxnSpPr/>
          <p:nvPr/>
        </p:nvCxnSpPr>
        <p:spPr>
          <a:xfrm rot="5400000">
            <a:off x="4077830" y="362976"/>
            <a:ext cx="351464" cy="260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11909" y="1036782"/>
            <a:ext cx="861060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600" b="1" dirty="0" smtClean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练习：</a:t>
            </a:r>
            <a:r>
              <a:rPr lang="en-US" altLang="zh-CN" sz="3600" b="1" dirty="0" smtClean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4</a:t>
            </a:r>
            <a:r>
              <a:rPr lang="zh-CN" altLang="en-US" sz="3600" b="1" dirty="0" smtClean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个表</a:t>
            </a:r>
            <a:r>
              <a:rPr lang="en-US" altLang="zh-CN" sz="3600" b="1" dirty="0" smtClean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: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b="1" dirty="0" smtClean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  Student(</a:t>
            </a:r>
            <a:r>
              <a:rPr lang="en-US" altLang="zh-CN" b="1" u="sng" dirty="0" err="1" smtClean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Sno</a:t>
            </a:r>
            <a:r>
              <a:rPr lang="en-US" altLang="zh-CN" b="1" dirty="0" smtClean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 , </a:t>
            </a:r>
            <a:r>
              <a:rPr lang="en-US" altLang="zh-CN" b="1" dirty="0" err="1" smtClean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Sname</a:t>
            </a:r>
            <a:r>
              <a:rPr lang="en-US" altLang="zh-CN" b="1" dirty="0" smtClean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 , </a:t>
            </a:r>
            <a:r>
              <a:rPr lang="en-US" altLang="zh-CN" b="1" dirty="0" err="1" smtClean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Ssex</a:t>
            </a:r>
            <a:r>
              <a:rPr lang="en-US" altLang="zh-CN" b="1" dirty="0" smtClean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 , Sage , </a:t>
            </a:r>
            <a:r>
              <a:rPr lang="en-US" altLang="zh-CN" b="1" dirty="0" err="1" smtClean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Sclass</a:t>
            </a:r>
            <a:r>
              <a:rPr lang="en-US" altLang="zh-CN" b="1" dirty="0" smtClean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)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b="1" dirty="0" smtClean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  Teacher(</a:t>
            </a:r>
            <a:r>
              <a:rPr lang="en-US" altLang="zh-CN" b="1" u="sng" dirty="0" err="1" smtClean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Tno</a:t>
            </a:r>
            <a:r>
              <a:rPr lang="en-US" altLang="zh-CN" b="1" dirty="0" err="1" smtClean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,Tname,Tsex,Tage</a:t>
            </a:r>
            <a:r>
              <a:rPr lang="en-US" altLang="zh-CN" b="1" dirty="0" smtClean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lang="en-US" altLang="zh-CN" b="1" dirty="0" err="1" smtClean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Tprof</a:t>
            </a:r>
            <a:r>
              <a:rPr lang="en-US" altLang="zh-CN" b="1" dirty="0" smtClean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lang="en-US" altLang="zh-CN" b="1" dirty="0" err="1" smtClean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Tdept</a:t>
            </a:r>
            <a:r>
              <a:rPr lang="en-US" altLang="zh-CN" b="1" dirty="0" smtClean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)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b="1" dirty="0" smtClean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  Course(</a:t>
            </a:r>
            <a:r>
              <a:rPr lang="en-US" altLang="zh-CN" b="1" u="sng" dirty="0" err="1" smtClean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Cno</a:t>
            </a:r>
            <a:r>
              <a:rPr lang="en-US" altLang="zh-CN" b="1" dirty="0" smtClean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 , </a:t>
            </a:r>
            <a:r>
              <a:rPr lang="en-US" altLang="zh-CN" b="1" dirty="0" err="1" smtClean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Cname</a:t>
            </a:r>
            <a:r>
              <a:rPr lang="en-US" altLang="zh-CN" b="1" dirty="0" smtClean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 ,</a:t>
            </a:r>
            <a:r>
              <a:rPr lang="en-US" altLang="zh-CN" b="1" dirty="0" err="1" smtClean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Tno</a:t>
            </a:r>
            <a:r>
              <a:rPr lang="en-US" altLang="zh-CN" b="1" dirty="0" smtClean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)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b="1" dirty="0" smtClean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  SC(</a:t>
            </a:r>
            <a:r>
              <a:rPr lang="en-US" altLang="zh-CN" b="1" u="sng" dirty="0" err="1" smtClean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Sno</a:t>
            </a:r>
            <a:r>
              <a:rPr lang="en-US" altLang="zh-CN" b="1" u="sng" dirty="0" smtClean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 , </a:t>
            </a:r>
            <a:r>
              <a:rPr lang="en-US" altLang="zh-CN" b="1" u="sng" dirty="0" err="1" smtClean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Cno</a:t>
            </a:r>
            <a:r>
              <a:rPr lang="en-US" altLang="zh-CN" b="1" u="sng" dirty="0" smtClean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b="1" dirty="0" smtClean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, Grade)</a:t>
            </a:r>
            <a:endParaRPr lang="en-US" altLang="zh-CN" dirty="0" smtClean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3481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0" y="-15479"/>
            <a:ext cx="12192000" cy="678867"/>
          </a:xfrm>
          <a:prstGeom prst="rect">
            <a:avLst/>
          </a:prstGeom>
          <a:solidFill>
            <a:srgbClr val="00589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1" lang="zh-CN" altLang="en-US" dirty="0">
              <a:solidFill>
                <a:srgbClr val="00589A"/>
              </a:solidFill>
            </a:endParaRPr>
          </a:p>
        </p:txBody>
      </p:sp>
      <p:sp>
        <p:nvSpPr>
          <p:cNvPr id="4" name="文本框 94"/>
          <p:cNvSpPr txBox="1">
            <a:spLocks noChangeArrowheads="1"/>
          </p:cNvSpPr>
          <p:nvPr/>
        </p:nvSpPr>
        <p:spPr bwMode="auto">
          <a:xfrm>
            <a:off x="245870" y="65515"/>
            <a:ext cx="5053997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3.3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数据查询</a:t>
            </a:r>
          </a:p>
        </p:txBody>
      </p:sp>
      <p:sp>
        <p:nvSpPr>
          <p:cNvPr id="5" name="文本框 94"/>
          <p:cNvSpPr txBox="1">
            <a:spLocks noChangeArrowheads="1"/>
          </p:cNvSpPr>
          <p:nvPr/>
        </p:nvSpPr>
        <p:spPr bwMode="auto">
          <a:xfrm>
            <a:off x="4737459" y="75566"/>
            <a:ext cx="7908779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3.3.2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连接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询</a:t>
            </a:r>
          </a:p>
        </p:txBody>
      </p:sp>
      <p:cxnSp>
        <p:nvCxnSpPr>
          <p:cNvPr id="6" name="直接连接符 5"/>
          <p:cNvCxnSpPr/>
          <p:nvPr/>
        </p:nvCxnSpPr>
        <p:spPr>
          <a:xfrm rot="5400000">
            <a:off x="4077830" y="362976"/>
            <a:ext cx="351464" cy="260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177635" y="1143000"/>
            <a:ext cx="82296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Clr>
                <a:schemeClr val="accent1"/>
              </a:buClr>
              <a:buFontTx/>
              <a:buNone/>
            </a:pPr>
            <a:r>
              <a:rPr kumimoji="1" lang="en-US" altLang="zh-CN" b="1" dirty="0" smtClean="0">
                <a:solidFill>
                  <a:srgbClr val="0000FF"/>
                </a:solidFill>
                <a:latin typeface="Tahoma" panose="020B0604030504040204" pitchFamily="34" charset="0"/>
              </a:rPr>
              <a:t>1. </a:t>
            </a:r>
            <a:r>
              <a:rPr kumimoji="1" lang="zh-CN" altLang="en-US" b="1" dirty="0" smtClean="0">
                <a:solidFill>
                  <a:srgbClr val="0000FF"/>
                </a:solidFill>
                <a:latin typeface="Tahoma" panose="020B0604030504040204" pitchFamily="34" charset="0"/>
              </a:rPr>
              <a:t>查询所有选课学生的姓名、课程号和成绩。</a:t>
            </a:r>
            <a:endParaRPr kumimoji="1" lang="zh-CN" altLang="en-US" b="1" dirty="0" smtClean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101435" y="3352800"/>
            <a:ext cx="8763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</a:pPr>
            <a:r>
              <a:rPr kumimoji="1" lang="en-US" altLang="zh-CN" sz="2800" b="1" dirty="0">
                <a:solidFill>
                  <a:srgbClr val="0000FF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2. </a:t>
            </a:r>
            <a:r>
              <a:rPr kumimoji="1" lang="zh-CN" altLang="en-US" sz="2800" b="1" dirty="0">
                <a:solidFill>
                  <a:srgbClr val="0000FF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查询</a:t>
            </a:r>
            <a:r>
              <a:rPr kumimoji="1" lang="en-US" altLang="zh-CN" sz="2800" b="1" dirty="0">
                <a:solidFill>
                  <a:srgbClr val="0000FF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95033</a:t>
            </a:r>
            <a:r>
              <a:rPr kumimoji="1" lang="zh-CN" altLang="en-US" sz="2800" b="1" dirty="0">
                <a:solidFill>
                  <a:srgbClr val="0000FF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班同学所选各门课程的课号及平均分。</a:t>
            </a:r>
            <a:endParaRPr kumimoji="1" lang="zh-CN" altLang="en-US" sz="2800" b="1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1101435" y="1676400"/>
            <a:ext cx="85344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</a:pPr>
            <a:r>
              <a:rPr kumimoji="1" lang="en-US" altLang="zh-CN" sz="2800" b="1" dirty="0">
                <a:solidFill>
                  <a:srgbClr val="CC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Select  </a:t>
            </a:r>
            <a:r>
              <a:rPr kumimoji="1" lang="en-US" altLang="zh-CN" sz="2800" b="1" dirty="0" err="1">
                <a:solidFill>
                  <a:srgbClr val="CC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Sname</a:t>
            </a:r>
            <a:r>
              <a:rPr kumimoji="1" lang="en-US" altLang="zh-CN" sz="2800" b="1" dirty="0">
                <a:solidFill>
                  <a:srgbClr val="CC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, </a:t>
            </a:r>
            <a:r>
              <a:rPr kumimoji="1" lang="en-US" altLang="zh-CN" sz="2800" b="1" dirty="0" err="1">
                <a:solidFill>
                  <a:srgbClr val="CC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Cno</a:t>
            </a:r>
            <a:r>
              <a:rPr kumimoji="1" lang="en-US" altLang="zh-CN" sz="2800" b="1" dirty="0">
                <a:solidFill>
                  <a:srgbClr val="CC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, Grade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</a:pPr>
            <a:r>
              <a:rPr kumimoji="1" lang="en-US" altLang="zh-CN" sz="2800" b="1" dirty="0">
                <a:solidFill>
                  <a:srgbClr val="CC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From  Student, SC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</a:pPr>
            <a:r>
              <a:rPr kumimoji="1" lang="en-US" altLang="zh-CN" sz="2800" b="1" dirty="0">
                <a:solidFill>
                  <a:srgbClr val="CC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Where </a:t>
            </a:r>
            <a:r>
              <a:rPr kumimoji="1" lang="en-US" altLang="zh-CN" sz="2800" b="1" dirty="0" err="1">
                <a:solidFill>
                  <a:srgbClr val="CC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Student.Sno</a:t>
            </a:r>
            <a:r>
              <a:rPr kumimoji="1" lang="en-US" altLang="zh-CN" sz="2800" b="1" dirty="0">
                <a:solidFill>
                  <a:srgbClr val="CC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=</a:t>
            </a:r>
            <a:r>
              <a:rPr kumimoji="1" lang="en-US" altLang="zh-CN" sz="2800" b="1" dirty="0" err="1">
                <a:solidFill>
                  <a:srgbClr val="CC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SC.Sno</a:t>
            </a:r>
            <a:r>
              <a:rPr kumimoji="1" lang="en-US" altLang="zh-CN" sz="2800" b="1" dirty="0">
                <a:solidFill>
                  <a:srgbClr val="CC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;</a:t>
            </a: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1025235" y="3886200"/>
            <a:ext cx="937260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</a:pPr>
            <a:r>
              <a:rPr kumimoji="1" lang="en-US" altLang="zh-CN" sz="2800" b="1">
                <a:solidFill>
                  <a:srgbClr val="CC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Select Cno, AVG(Grade)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</a:pPr>
            <a:r>
              <a:rPr kumimoji="1" lang="en-US" altLang="zh-CN" sz="2800" b="1">
                <a:solidFill>
                  <a:srgbClr val="CC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From  SC,Student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</a:pPr>
            <a:r>
              <a:rPr kumimoji="1" lang="en-US" altLang="zh-CN" sz="2800" b="1">
                <a:solidFill>
                  <a:srgbClr val="CC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Where Sclass='95033' AND Student.Sno=SC.Sno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</a:pPr>
            <a:r>
              <a:rPr kumimoji="1" lang="en-US" altLang="zh-CN" sz="2800" b="1">
                <a:solidFill>
                  <a:srgbClr val="CC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GROUP BY Cno;</a:t>
            </a:r>
          </a:p>
        </p:txBody>
      </p:sp>
    </p:spTree>
    <p:extLst>
      <p:ext uri="{BB962C8B-B14F-4D97-AF65-F5344CB8AC3E}">
        <p14:creationId xmlns:p14="http://schemas.microsoft.com/office/powerpoint/2010/main" val="395969100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utoUpdateAnimBg="0"/>
      <p:bldP spid="10" grpId="0" autoUpdateAnimBg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0" y="-15479"/>
            <a:ext cx="12192000" cy="678867"/>
          </a:xfrm>
          <a:prstGeom prst="rect">
            <a:avLst/>
          </a:prstGeom>
          <a:solidFill>
            <a:srgbClr val="00589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1" lang="zh-CN" altLang="en-US" dirty="0">
              <a:solidFill>
                <a:srgbClr val="00589A"/>
              </a:solidFill>
            </a:endParaRPr>
          </a:p>
        </p:txBody>
      </p:sp>
      <p:sp>
        <p:nvSpPr>
          <p:cNvPr id="4" name="文本框 94"/>
          <p:cNvSpPr txBox="1">
            <a:spLocks noChangeArrowheads="1"/>
          </p:cNvSpPr>
          <p:nvPr/>
        </p:nvSpPr>
        <p:spPr bwMode="auto">
          <a:xfrm>
            <a:off x="245870" y="65515"/>
            <a:ext cx="5053997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3.3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数据查询</a:t>
            </a:r>
          </a:p>
        </p:txBody>
      </p:sp>
      <p:sp>
        <p:nvSpPr>
          <p:cNvPr id="5" name="文本框 94"/>
          <p:cNvSpPr txBox="1">
            <a:spLocks noChangeArrowheads="1"/>
          </p:cNvSpPr>
          <p:nvPr/>
        </p:nvSpPr>
        <p:spPr bwMode="auto">
          <a:xfrm>
            <a:off x="4737459" y="75566"/>
            <a:ext cx="7908779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3.3.2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连接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询</a:t>
            </a:r>
          </a:p>
        </p:txBody>
      </p:sp>
      <p:cxnSp>
        <p:nvCxnSpPr>
          <p:cNvPr id="6" name="直接连接符 5"/>
          <p:cNvCxnSpPr/>
          <p:nvPr/>
        </p:nvCxnSpPr>
        <p:spPr>
          <a:xfrm rot="5400000">
            <a:off x="4077830" y="362976"/>
            <a:ext cx="351464" cy="260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457199" y="1143000"/>
            <a:ext cx="1136534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</a:pPr>
            <a:r>
              <a:rPr kumimoji="1" lang="en-US" altLang="zh-CN" sz="2800" b="1" dirty="0">
                <a:solidFill>
                  <a:srgbClr val="0000FF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3. </a:t>
            </a:r>
            <a:r>
              <a:rPr kumimoji="1" lang="zh-CN" altLang="en-US" sz="2800" b="1" dirty="0">
                <a:solidFill>
                  <a:srgbClr val="0000FF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查询选修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“</a:t>
            </a:r>
            <a:r>
              <a:rPr kumimoji="1" lang="en-US" altLang="zh-CN" sz="2800" b="1" dirty="0">
                <a:solidFill>
                  <a:srgbClr val="0000FF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3-105</a:t>
            </a:r>
            <a:r>
              <a:rPr kumimoji="1"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”</a:t>
            </a:r>
            <a:r>
              <a:rPr kumimoji="1" lang="zh-CN" altLang="en-US" sz="2800" b="1" dirty="0">
                <a:solidFill>
                  <a:srgbClr val="0000FF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号课程的成绩高于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“</a:t>
            </a:r>
            <a:r>
              <a:rPr kumimoji="1" lang="en-US" altLang="zh-CN" sz="2800" b="1" dirty="0">
                <a:solidFill>
                  <a:srgbClr val="0000FF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109</a:t>
            </a:r>
            <a:r>
              <a:rPr kumimoji="1"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”</a:t>
            </a:r>
            <a:r>
              <a:rPr kumimoji="1" lang="zh-CN" altLang="en-US" sz="2800" b="1" dirty="0">
                <a:solidFill>
                  <a:srgbClr val="0000FF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号同学的所有同学记录。</a:t>
            </a:r>
            <a:endParaRPr kumimoji="1" lang="zh-CN" altLang="en-US" sz="2800" b="1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438564" y="1861127"/>
            <a:ext cx="8305800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</a:pPr>
            <a:r>
              <a:rPr kumimoji="1" lang="en-US" altLang="zh-CN" sz="2800" b="1" dirty="0">
                <a:solidFill>
                  <a:srgbClr val="CC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Select  </a:t>
            </a:r>
            <a:r>
              <a:rPr kumimoji="1" lang="en-US" altLang="zh-CN" sz="2800" b="1" dirty="0" err="1">
                <a:solidFill>
                  <a:srgbClr val="CC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X.Sno</a:t>
            </a:r>
            <a:r>
              <a:rPr kumimoji="1" lang="en-US" altLang="zh-CN" sz="2800" b="1" dirty="0">
                <a:solidFill>
                  <a:srgbClr val="CC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, </a:t>
            </a:r>
            <a:r>
              <a:rPr kumimoji="1" lang="en-US" altLang="zh-CN" sz="2800" b="1" dirty="0" err="1">
                <a:solidFill>
                  <a:srgbClr val="CC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X.Cno</a:t>
            </a:r>
            <a:r>
              <a:rPr kumimoji="1" lang="en-US" altLang="zh-CN" sz="2800" b="1" dirty="0">
                <a:solidFill>
                  <a:srgbClr val="CC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, </a:t>
            </a:r>
            <a:r>
              <a:rPr kumimoji="1" lang="en-US" altLang="zh-CN" sz="2800" b="1" dirty="0" err="1">
                <a:solidFill>
                  <a:srgbClr val="CC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X.Grade</a:t>
            </a:r>
            <a:endParaRPr kumimoji="1" lang="en-US" altLang="zh-CN" sz="2800" b="1" dirty="0">
              <a:solidFill>
                <a:srgbClr val="CC33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</a:pPr>
            <a:r>
              <a:rPr kumimoji="1" lang="en-US" altLang="zh-CN" sz="2800" b="1" dirty="0">
                <a:solidFill>
                  <a:srgbClr val="CC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From  SC X, SC Y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</a:pPr>
            <a:r>
              <a:rPr kumimoji="1" lang="en-US" altLang="zh-CN" sz="2800" b="1" dirty="0">
                <a:solidFill>
                  <a:srgbClr val="CC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Where </a:t>
            </a:r>
            <a:r>
              <a:rPr kumimoji="1" lang="en-US" altLang="zh-CN" sz="2800" b="1" dirty="0" err="1">
                <a:solidFill>
                  <a:srgbClr val="CC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X.Cno</a:t>
            </a:r>
            <a:r>
              <a:rPr kumimoji="1" lang="en-US" altLang="zh-CN" sz="2800" b="1" dirty="0">
                <a:solidFill>
                  <a:srgbClr val="CC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='3-105' 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</a:pPr>
            <a:r>
              <a:rPr kumimoji="1" lang="en-US" altLang="zh-CN" sz="2800" b="1" dirty="0">
                <a:solidFill>
                  <a:srgbClr val="CC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           AND </a:t>
            </a:r>
            <a:r>
              <a:rPr kumimoji="1" lang="en-US" altLang="zh-CN" sz="2800" b="1" dirty="0" err="1">
                <a:solidFill>
                  <a:srgbClr val="CC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X.Grade</a:t>
            </a:r>
            <a:r>
              <a:rPr kumimoji="1" lang="en-US" altLang="zh-CN" sz="2800" b="1" dirty="0">
                <a:solidFill>
                  <a:srgbClr val="CC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&gt;</a:t>
            </a:r>
            <a:r>
              <a:rPr kumimoji="1" lang="en-US" altLang="zh-CN" sz="2800" b="1" dirty="0" err="1">
                <a:solidFill>
                  <a:srgbClr val="CC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Y.Grade</a:t>
            </a:r>
            <a:endParaRPr kumimoji="1" lang="en-US" altLang="zh-CN" sz="2800" b="1" dirty="0">
              <a:solidFill>
                <a:srgbClr val="CC33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</a:pPr>
            <a:r>
              <a:rPr kumimoji="1" lang="en-US" altLang="zh-CN" sz="2800" b="1" dirty="0">
                <a:solidFill>
                  <a:srgbClr val="CC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           AND </a:t>
            </a:r>
            <a:r>
              <a:rPr kumimoji="1" lang="en-US" altLang="zh-CN" sz="2800" b="1" dirty="0" err="1">
                <a:solidFill>
                  <a:srgbClr val="CC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Y.Sno</a:t>
            </a:r>
            <a:r>
              <a:rPr kumimoji="1" lang="en-US" altLang="zh-CN" sz="2800" b="1" dirty="0">
                <a:solidFill>
                  <a:srgbClr val="CC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='109' 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</a:pPr>
            <a:r>
              <a:rPr kumimoji="1" lang="en-US" altLang="zh-CN" sz="2800" b="1" dirty="0">
                <a:solidFill>
                  <a:srgbClr val="CC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           AND </a:t>
            </a:r>
            <a:r>
              <a:rPr kumimoji="1" lang="en-US" altLang="zh-CN" sz="2800" b="1" dirty="0" err="1">
                <a:solidFill>
                  <a:srgbClr val="CC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Y.Cno</a:t>
            </a:r>
            <a:r>
              <a:rPr kumimoji="1" lang="en-US" altLang="zh-CN" sz="2800" b="1" dirty="0">
                <a:solidFill>
                  <a:srgbClr val="CC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= '3-105';</a:t>
            </a:r>
          </a:p>
        </p:txBody>
      </p:sp>
    </p:spTree>
    <p:extLst>
      <p:ext uri="{BB962C8B-B14F-4D97-AF65-F5344CB8AC3E}">
        <p14:creationId xmlns:p14="http://schemas.microsoft.com/office/powerpoint/2010/main" val="111125286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0" y="-15479"/>
            <a:ext cx="12192000" cy="678867"/>
          </a:xfrm>
          <a:prstGeom prst="rect">
            <a:avLst/>
          </a:prstGeom>
          <a:solidFill>
            <a:srgbClr val="00589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1" lang="zh-CN" altLang="en-US" dirty="0">
              <a:solidFill>
                <a:srgbClr val="00589A"/>
              </a:solidFill>
            </a:endParaRPr>
          </a:p>
        </p:txBody>
      </p:sp>
      <p:sp>
        <p:nvSpPr>
          <p:cNvPr id="4" name="文本框 94"/>
          <p:cNvSpPr txBox="1">
            <a:spLocks noChangeArrowheads="1"/>
          </p:cNvSpPr>
          <p:nvPr/>
        </p:nvSpPr>
        <p:spPr bwMode="auto">
          <a:xfrm>
            <a:off x="245870" y="65515"/>
            <a:ext cx="5053997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3.3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数据查询</a:t>
            </a:r>
          </a:p>
        </p:txBody>
      </p:sp>
      <p:sp>
        <p:nvSpPr>
          <p:cNvPr id="5" name="文本框 94"/>
          <p:cNvSpPr txBox="1">
            <a:spLocks noChangeArrowheads="1"/>
          </p:cNvSpPr>
          <p:nvPr/>
        </p:nvSpPr>
        <p:spPr bwMode="auto">
          <a:xfrm>
            <a:off x="4737459" y="75566"/>
            <a:ext cx="7908779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3.3.3 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嵌套查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询</a:t>
            </a:r>
          </a:p>
        </p:txBody>
      </p:sp>
      <p:cxnSp>
        <p:nvCxnSpPr>
          <p:cNvPr id="6" name="直接连接符 5"/>
          <p:cNvCxnSpPr/>
          <p:nvPr/>
        </p:nvCxnSpPr>
        <p:spPr>
          <a:xfrm rot="5400000">
            <a:off x="4077830" y="362976"/>
            <a:ext cx="351464" cy="260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80999" y="741220"/>
            <a:ext cx="11081327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在一个</a:t>
            </a:r>
            <a:r>
              <a:rPr lang="en-US" altLang="zh-CN" b="1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select-from-where</a:t>
            </a:r>
            <a:r>
              <a:rPr lang="zh-CN" altLang="en-US" b="1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语句的</a:t>
            </a:r>
            <a:r>
              <a:rPr lang="en-US" altLang="zh-CN" b="1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where</a:t>
            </a:r>
            <a:r>
              <a:rPr lang="zh-CN" altLang="en-US" b="1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子句或</a:t>
            </a:r>
            <a:r>
              <a:rPr lang="en-US" altLang="zh-CN" b="1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having</a:t>
            </a:r>
            <a:r>
              <a:rPr lang="zh-CN" altLang="en-US" b="1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短语中，又出现了另一个</a:t>
            </a:r>
            <a:r>
              <a:rPr lang="en-US" altLang="zh-CN" b="1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select</a:t>
            </a:r>
            <a:r>
              <a:rPr lang="zh-CN" altLang="en-US" b="1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语句，这种查询称为</a:t>
            </a:r>
            <a:r>
              <a:rPr lang="zh-CN" altLang="en-US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嵌套查询</a:t>
            </a:r>
            <a:r>
              <a:rPr lang="zh-CN" altLang="en-US" b="1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630217" y="2590800"/>
            <a:ext cx="830580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zh-CN" altLang="en-US" sz="2800" b="1" dirty="0">
                <a:solidFill>
                  <a:srgbClr val="FF33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如：</a:t>
            </a:r>
            <a:r>
              <a:rPr lang="en-US" altLang="zh-CN" sz="2800" dirty="0">
                <a:solidFill>
                  <a:srgbClr val="FF3300"/>
                </a:solidFill>
              </a:rPr>
              <a:t>SELECT </a:t>
            </a:r>
            <a:r>
              <a:rPr lang="en-US" altLang="zh-CN" sz="2800" dirty="0" err="1">
                <a:solidFill>
                  <a:srgbClr val="FF3300"/>
                </a:solidFill>
              </a:rPr>
              <a:t>prj_name</a:t>
            </a:r>
            <a:r>
              <a:rPr lang="en-US" altLang="zh-CN" sz="2800" dirty="0">
                <a:solidFill>
                  <a:srgbClr val="FF3300"/>
                </a:solidFill>
              </a:rPr>
              <a:t> </a:t>
            </a:r>
          </a:p>
          <a:p>
            <a:pPr eaLnBrk="1" hangingPunct="1"/>
            <a:r>
              <a:rPr lang="en-US" altLang="zh-CN" sz="2800" dirty="0">
                <a:solidFill>
                  <a:srgbClr val="FF3300"/>
                </a:solidFill>
              </a:rPr>
              <a:t>       FROM salvaging</a:t>
            </a:r>
          </a:p>
          <a:p>
            <a:pPr eaLnBrk="1" hangingPunct="1"/>
            <a:r>
              <a:rPr lang="en-US" altLang="zh-CN" sz="2800" dirty="0">
                <a:solidFill>
                  <a:srgbClr val="FF3300"/>
                </a:solidFill>
              </a:rPr>
              <a:t>       WHERE </a:t>
            </a:r>
            <a:r>
              <a:rPr lang="en-US" altLang="zh-CN" sz="2800" dirty="0" err="1">
                <a:solidFill>
                  <a:srgbClr val="FF3300"/>
                </a:solidFill>
              </a:rPr>
              <a:t>prj_num</a:t>
            </a:r>
            <a:r>
              <a:rPr lang="en-US" altLang="zh-CN" sz="2800" dirty="0">
                <a:solidFill>
                  <a:srgbClr val="FF3300"/>
                </a:solidFill>
              </a:rPr>
              <a:t> IN</a:t>
            </a:r>
          </a:p>
          <a:p>
            <a:pPr eaLnBrk="1" hangingPunct="1"/>
            <a:r>
              <a:rPr lang="en-US" altLang="zh-CN" sz="2800" dirty="0">
                <a:solidFill>
                  <a:srgbClr val="FF3300"/>
                </a:solidFill>
              </a:rPr>
              <a:t>            (  SELECT </a:t>
            </a:r>
            <a:r>
              <a:rPr lang="en-US" altLang="zh-CN" sz="2800" dirty="0" err="1">
                <a:solidFill>
                  <a:srgbClr val="FF3300"/>
                </a:solidFill>
              </a:rPr>
              <a:t>prj_num</a:t>
            </a:r>
            <a:r>
              <a:rPr lang="en-US" altLang="zh-CN" sz="2800" dirty="0">
                <a:solidFill>
                  <a:srgbClr val="FF3300"/>
                </a:solidFill>
              </a:rPr>
              <a:t> </a:t>
            </a:r>
          </a:p>
          <a:p>
            <a:pPr eaLnBrk="1" hangingPunct="1"/>
            <a:r>
              <a:rPr lang="en-US" altLang="zh-CN" sz="2800" dirty="0">
                <a:solidFill>
                  <a:srgbClr val="FF3300"/>
                </a:solidFill>
              </a:rPr>
              <a:t>               FROM </a:t>
            </a:r>
            <a:r>
              <a:rPr lang="en-US" altLang="zh-CN" sz="2800" dirty="0" err="1">
                <a:solidFill>
                  <a:srgbClr val="FF3300"/>
                </a:solidFill>
              </a:rPr>
              <a:t>out_stock</a:t>
            </a:r>
            <a:endParaRPr lang="en-US" altLang="zh-CN" sz="2800" dirty="0">
              <a:solidFill>
                <a:srgbClr val="FF3300"/>
              </a:solidFill>
            </a:endParaRPr>
          </a:p>
          <a:p>
            <a:pPr eaLnBrk="1" hangingPunct="1"/>
            <a:r>
              <a:rPr lang="en-US" altLang="zh-CN" sz="2800" dirty="0">
                <a:solidFill>
                  <a:srgbClr val="FF3300"/>
                </a:solidFill>
              </a:rPr>
              <a:t>               WHERE </a:t>
            </a:r>
            <a:r>
              <a:rPr lang="en-US" altLang="zh-CN" sz="2800" dirty="0" err="1">
                <a:solidFill>
                  <a:srgbClr val="FF3300"/>
                </a:solidFill>
              </a:rPr>
              <a:t>mat_num</a:t>
            </a:r>
            <a:r>
              <a:rPr lang="en-US" altLang="zh-CN" sz="2800" dirty="0">
                <a:solidFill>
                  <a:srgbClr val="FF3300"/>
                </a:solidFill>
              </a:rPr>
              <a:t>='</a:t>
            </a:r>
            <a:r>
              <a:rPr lang="en-US" altLang="zh-CN" sz="2800" dirty="0" err="1">
                <a:solidFill>
                  <a:srgbClr val="FF3300"/>
                </a:solidFill>
              </a:rPr>
              <a:t>m003</a:t>
            </a:r>
            <a:r>
              <a:rPr lang="en-US" altLang="zh-CN" sz="2800" dirty="0">
                <a:solidFill>
                  <a:srgbClr val="FF3300"/>
                </a:solidFill>
              </a:rPr>
              <a:t>‘</a:t>
            </a:r>
          </a:p>
          <a:p>
            <a:pPr eaLnBrk="1" hangingPunct="1"/>
            <a:r>
              <a:rPr lang="en-US" altLang="zh-CN" sz="2800" dirty="0">
                <a:solidFill>
                  <a:srgbClr val="FF3300"/>
                </a:solidFill>
              </a:rPr>
              <a:t>             );</a:t>
            </a:r>
          </a:p>
        </p:txBody>
      </p:sp>
      <p:grpSp>
        <p:nvGrpSpPr>
          <p:cNvPr id="9" name="Group 6"/>
          <p:cNvGrpSpPr>
            <a:grpSpLocks/>
          </p:cNvGrpSpPr>
          <p:nvPr/>
        </p:nvGrpSpPr>
        <p:grpSpPr bwMode="auto">
          <a:xfrm>
            <a:off x="5960917" y="2636838"/>
            <a:ext cx="1865313" cy="1300162"/>
            <a:chOff x="2784" y="1728"/>
            <a:chExt cx="1175" cy="864"/>
          </a:xfrm>
        </p:grpSpPr>
        <p:sp>
          <p:nvSpPr>
            <p:cNvPr id="10" name="AutoShape 7"/>
            <p:cNvSpPr>
              <a:spLocks/>
            </p:cNvSpPr>
            <p:nvPr/>
          </p:nvSpPr>
          <p:spPr bwMode="auto">
            <a:xfrm>
              <a:off x="2784" y="1728"/>
              <a:ext cx="288" cy="864"/>
            </a:xfrm>
            <a:prstGeom prst="rightBrace">
              <a:avLst>
                <a:gd name="adj1" fmla="val 25000"/>
                <a:gd name="adj2" fmla="val 50000"/>
              </a:avLst>
            </a:prstGeom>
            <a:noFill/>
            <a:ln w="222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" name="Rectangle 8"/>
            <p:cNvSpPr>
              <a:spLocks noChangeArrowheads="1"/>
            </p:cNvSpPr>
            <p:nvPr/>
          </p:nvSpPr>
          <p:spPr bwMode="auto">
            <a:xfrm>
              <a:off x="3168" y="1969"/>
              <a:ext cx="791" cy="3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zh-CN" altLang="en-US" sz="2800" b="1">
                  <a:solidFill>
                    <a:srgbClr val="000066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父查询</a:t>
              </a:r>
              <a:endParaRPr kumimoji="1" lang="zh-CN" altLang="en-US" sz="2800" b="1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12" name="Group 9"/>
          <p:cNvGrpSpPr>
            <a:grpSpLocks/>
          </p:cNvGrpSpPr>
          <p:nvPr/>
        </p:nvGrpSpPr>
        <p:grpSpPr bwMode="auto">
          <a:xfrm>
            <a:off x="7473805" y="3933825"/>
            <a:ext cx="1865312" cy="1371600"/>
            <a:chOff x="2784" y="1728"/>
            <a:chExt cx="1175" cy="864"/>
          </a:xfrm>
        </p:grpSpPr>
        <p:sp>
          <p:nvSpPr>
            <p:cNvPr id="13" name="AutoShape 10"/>
            <p:cNvSpPr>
              <a:spLocks/>
            </p:cNvSpPr>
            <p:nvPr/>
          </p:nvSpPr>
          <p:spPr bwMode="auto">
            <a:xfrm>
              <a:off x="2784" y="1728"/>
              <a:ext cx="288" cy="864"/>
            </a:xfrm>
            <a:prstGeom prst="rightBrace">
              <a:avLst>
                <a:gd name="adj1" fmla="val 25000"/>
                <a:gd name="adj2" fmla="val 50000"/>
              </a:avLst>
            </a:prstGeom>
            <a:noFill/>
            <a:ln w="222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" name="Rectangle 11"/>
            <p:cNvSpPr>
              <a:spLocks noChangeArrowheads="1"/>
            </p:cNvSpPr>
            <p:nvPr/>
          </p:nvSpPr>
          <p:spPr bwMode="auto">
            <a:xfrm>
              <a:off x="3168" y="1968"/>
              <a:ext cx="79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zh-CN" altLang="en-US" sz="2800" b="1">
                  <a:solidFill>
                    <a:srgbClr val="000066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子查询</a:t>
              </a:r>
              <a:endParaRPr kumimoji="1" lang="zh-CN" altLang="en-US" sz="2800" b="1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8915959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0" y="-15479"/>
            <a:ext cx="12192000" cy="678867"/>
          </a:xfrm>
          <a:prstGeom prst="rect">
            <a:avLst/>
          </a:prstGeom>
          <a:solidFill>
            <a:srgbClr val="00589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1" lang="zh-CN" altLang="en-US" dirty="0">
              <a:solidFill>
                <a:srgbClr val="00589A"/>
              </a:solidFill>
            </a:endParaRPr>
          </a:p>
        </p:txBody>
      </p:sp>
      <p:sp>
        <p:nvSpPr>
          <p:cNvPr id="4" name="文本框 94"/>
          <p:cNvSpPr txBox="1">
            <a:spLocks noChangeArrowheads="1"/>
          </p:cNvSpPr>
          <p:nvPr/>
        </p:nvSpPr>
        <p:spPr bwMode="auto">
          <a:xfrm>
            <a:off x="245870" y="65515"/>
            <a:ext cx="5053997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3.3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数据查询</a:t>
            </a:r>
          </a:p>
        </p:txBody>
      </p:sp>
      <p:sp>
        <p:nvSpPr>
          <p:cNvPr id="5" name="文本框 94"/>
          <p:cNvSpPr txBox="1">
            <a:spLocks noChangeArrowheads="1"/>
          </p:cNvSpPr>
          <p:nvPr/>
        </p:nvSpPr>
        <p:spPr bwMode="auto">
          <a:xfrm>
            <a:off x="4737459" y="75566"/>
            <a:ext cx="7908779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3.3.3 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嵌套查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询</a:t>
            </a:r>
          </a:p>
        </p:txBody>
      </p:sp>
      <p:cxnSp>
        <p:nvCxnSpPr>
          <p:cNvPr id="6" name="直接连接符 5"/>
          <p:cNvCxnSpPr/>
          <p:nvPr/>
        </p:nvCxnSpPr>
        <p:spPr>
          <a:xfrm rot="5400000">
            <a:off x="4077830" y="362976"/>
            <a:ext cx="351464" cy="260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45870" y="1071418"/>
            <a:ext cx="11021291" cy="2881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eaLnBrk="1" hangingPunct="1">
              <a:lnSpc>
                <a:spcPct val="140000"/>
              </a:lnSpc>
            </a:pPr>
            <a:r>
              <a:rPr lang="zh-CN" altLang="en-US" b="1" smtClean="0">
                <a:latin typeface="楷体_GB2312" pitchFamily="49" charset="-122"/>
                <a:ea typeface="楷体_GB2312" pitchFamily="49" charset="-122"/>
              </a:rPr>
              <a:t>子查询的限制：不能使用</a:t>
            </a:r>
            <a:r>
              <a:rPr lang="en-US" altLang="zh-CN" b="1" smtClean="0">
                <a:latin typeface="楷体_GB2312" pitchFamily="49" charset="-122"/>
                <a:ea typeface="楷体_GB2312" pitchFamily="49" charset="-122"/>
              </a:rPr>
              <a:t>ORDER BY</a:t>
            </a:r>
            <a:r>
              <a:rPr lang="zh-CN" altLang="en-US" b="1" smtClean="0">
                <a:latin typeface="楷体_GB2312" pitchFamily="49" charset="-122"/>
                <a:ea typeface="楷体_GB2312" pitchFamily="49" charset="-122"/>
              </a:rPr>
              <a:t>子句，即</a:t>
            </a:r>
            <a:r>
              <a:rPr lang="en-US" altLang="zh-CN" b="1" smtClean="0">
                <a:latin typeface="楷体_GB2312" pitchFamily="49" charset="-122"/>
                <a:ea typeface="楷体_GB2312" pitchFamily="49" charset="-122"/>
              </a:rPr>
              <a:t>order by</a:t>
            </a:r>
            <a:r>
              <a:rPr lang="zh-CN" altLang="en-US" b="1" smtClean="0">
                <a:latin typeface="楷体_GB2312" pitchFamily="49" charset="-122"/>
                <a:ea typeface="楷体_GB2312" pitchFamily="49" charset="-122"/>
              </a:rPr>
              <a:t>只能对最终结果排序；</a:t>
            </a:r>
          </a:p>
          <a:p>
            <a:pPr lvl="1" eaLnBrk="1" hangingPunct="1">
              <a:lnSpc>
                <a:spcPct val="140000"/>
              </a:lnSpc>
            </a:pPr>
            <a:r>
              <a:rPr lang="en-US" altLang="zh-CN" b="1" smtClean="0">
                <a:latin typeface="楷体_GB2312" pitchFamily="49" charset="-122"/>
                <a:ea typeface="楷体_GB2312" pitchFamily="49" charset="-122"/>
              </a:rPr>
              <a:t>SQL</a:t>
            </a:r>
            <a:r>
              <a:rPr lang="zh-CN" altLang="en-US" b="1" smtClean="0">
                <a:latin typeface="楷体_GB2312" pitchFamily="49" charset="-122"/>
                <a:ea typeface="楷体_GB2312" pitchFamily="49" charset="-122"/>
              </a:rPr>
              <a:t>允许多层嵌套查询，层层嵌套方式反映了 </a:t>
            </a:r>
            <a:r>
              <a:rPr lang="en-US" altLang="zh-CN" b="1" smtClean="0">
                <a:latin typeface="楷体_GB2312" pitchFamily="49" charset="-122"/>
                <a:ea typeface="楷体_GB2312" pitchFamily="49" charset="-122"/>
              </a:rPr>
              <a:t>SQL</a:t>
            </a:r>
            <a:r>
              <a:rPr lang="zh-CN" altLang="en-US" b="1" smtClean="0">
                <a:latin typeface="楷体_GB2312" pitchFamily="49" charset="-122"/>
                <a:ea typeface="楷体_GB2312" pitchFamily="49" charset="-122"/>
              </a:rPr>
              <a:t>语言的结构化；</a:t>
            </a:r>
          </a:p>
          <a:p>
            <a:pPr lvl="1" eaLnBrk="1" hangingPunct="1">
              <a:lnSpc>
                <a:spcPct val="140000"/>
              </a:lnSpc>
            </a:pPr>
            <a:r>
              <a:rPr lang="zh-CN" altLang="en-US" b="1" smtClean="0">
                <a:latin typeface="楷体_GB2312" pitchFamily="49" charset="-122"/>
                <a:ea typeface="楷体_GB2312" pitchFamily="49" charset="-122"/>
              </a:rPr>
              <a:t>有些嵌套查询可以用连接运算替代；</a:t>
            </a:r>
          </a:p>
          <a:p>
            <a:pPr lvl="1" eaLnBrk="1" hangingPunct="1">
              <a:lnSpc>
                <a:spcPct val="140000"/>
              </a:lnSpc>
            </a:pPr>
            <a:r>
              <a:rPr lang="zh-CN" altLang="en-US" b="1" smtClean="0">
                <a:latin typeface="楷体_GB2312" pitchFamily="49" charset="-122"/>
                <a:ea typeface="楷体_GB2312" pitchFamily="49" charset="-122"/>
              </a:rPr>
              <a:t>执行过程：无论单层嵌套还是多层嵌套查询，执行过程都是</a:t>
            </a:r>
            <a:r>
              <a:rPr lang="zh-CN" altLang="en-US" b="1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由里向外</a:t>
            </a:r>
            <a:r>
              <a:rPr lang="zh-CN" altLang="en-US" b="1" smtClean="0"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 lvl="1" eaLnBrk="1" hangingPunct="1">
              <a:lnSpc>
                <a:spcPct val="140000"/>
              </a:lnSpc>
            </a:pPr>
            <a:endParaRPr lang="en-US" altLang="zh-CN" b="1" smtClean="0">
              <a:latin typeface="楷体_GB2312" pitchFamily="49" charset="-122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4733733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bldLvl="2" autoUpdateAnimBg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0" y="-15479"/>
            <a:ext cx="12192000" cy="678867"/>
          </a:xfrm>
          <a:prstGeom prst="rect">
            <a:avLst/>
          </a:prstGeom>
          <a:solidFill>
            <a:srgbClr val="00589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1" lang="zh-CN" altLang="en-US" dirty="0">
              <a:solidFill>
                <a:srgbClr val="00589A"/>
              </a:solidFill>
            </a:endParaRPr>
          </a:p>
        </p:txBody>
      </p:sp>
      <p:sp>
        <p:nvSpPr>
          <p:cNvPr id="4" name="文本框 94"/>
          <p:cNvSpPr txBox="1">
            <a:spLocks noChangeArrowheads="1"/>
          </p:cNvSpPr>
          <p:nvPr/>
        </p:nvSpPr>
        <p:spPr bwMode="auto">
          <a:xfrm>
            <a:off x="245870" y="65515"/>
            <a:ext cx="5053997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3.3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数据查询</a:t>
            </a:r>
          </a:p>
        </p:txBody>
      </p:sp>
      <p:sp>
        <p:nvSpPr>
          <p:cNvPr id="5" name="文本框 94"/>
          <p:cNvSpPr txBox="1">
            <a:spLocks noChangeArrowheads="1"/>
          </p:cNvSpPr>
          <p:nvPr/>
        </p:nvSpPr>
        <p:spPr bwMode="auto">
          <a:xfrm>
            <a:off x="4737459" y="75566"/>
            <a:ext cx="7908779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3.3.3 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嵌套查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询</a:t>
            </a:r>
          </a:p>
        </p:txBody>
      </p:sp>
      <p:cxnSp>
        <p:nvCxnSpPr>
          <p:cNvPr id="6" name="直接连接符 5"/>
          <p:cNvCxnSpPr/>
          <p:nvPr/>
        </p:nvCxnSpPr>
        <p:spPr>
          <a:xfrm rot="5400000">
            <a:off x="4077830" y="362976"/>
            <a:ext cx="351464" cy="260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30907" y="2205038"/>
            <a:ext cx="1153622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altLang="zh-CN" b="1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【</a:t>
            </a:r>
            <a:r>
              <a:rPr lang="zh-CN" altLang="en-US" b="1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b="1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3.43】 </a:t>
            </a:r>
            <a:r>
              <a:rPr lang="zh-CN" altLang="en-US" b="1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查询与规格为</a:t>
            </a:r>
            <a:r>
              <a:rPr lang="zh-CN" altLang="en-US" b="1" dirty="0" smtClean="0">
                <a:solidFill>
                  <a:schemeClr val="tx2"/>
                </a:solidFill>
                <a:ea typeface="楷体_GB2312" pitchFamily="49" charset="-122"/>
              </a:rPr>
              <a:t>“</a:t>
            </a:r>
            <a:r>
              <a:rPr lang="en-US" altLang="zh-CN" b="1" dirty="0" err="1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BVV</a:t>
            </a:r>
            <a:r>
              <a:rPr lang="en-US" altLang="zh-CN" b="1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-120</a:t>
            </a:r>
            <a:r>
              <a:rPr lang="en-US" altLang="zh-CN" b="1" dirty="0" smtClean="0">
                <a:solidFill>
                  <a:schemeClr val="tx2"/>
                </a:solidFill>
                <a:ea typeface="楷体_GB2312" pitchFamily="49" charset="-122"/>
              </a:rPr>
              <a:t>”</a:t>
            </a:r>
            <a:r>
              <a:rPr lang="zh-CN" altLang="en-US" b="1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的</a:t>
            </a:r>
            <a:r>
              <a:rPr lang="zh-CN" altLang="en-US" b="1" dirty="0" smtClean="0">
                <a:solidFill>
                  <a:schemeClr val="tx2"/>
                </a:solidFill>
                <a:ea typeface="楷体_GB2312" pitchFamily="49" charset="-122"/>
              </a:rPr>
              <a:t>“</a:t>
            </a:r>
            <a:r>
              <a:rPr lang="zh-CN" altLang="en-US" b="1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护套绝缘电线</a:t>
            </a:r>
            <a:r>
              <a:rPr lang="zh-CN" altLang="en-US" b="1" dirty="0" smtClean="0">
                <a:solidFill>
                  <a:schemeClr val="tx2"/>
                </a:solidFill>
                <a:ea typeface="楷体_GB2312" pitchFamily="49" charset="-122"/>
              </a:rPr>
              <a:t>”</a:t>
            </a:r>
            <a:r>
              <a:rPr lang="zh-CN" altLang="en-US" b="1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在同一个仓库存放的物资名称、规格和数量。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zh-CN" altLang="en-US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）确定规格为</a:t>
            </a:r>
            <a:r>
              <a:rPr lang="zh-CN" altLang="en-US" b="1" dirty="0" smtClean="0">
                <a:solidFill>
                  <a:srgbClr val="0000FF"/>
                </a:solidFill>
                <a:ea typeface="楷体_GB2312" pitchFamily="49" charset="-122"/>
              </a:rPr>
              <a:t>“</a:t>
            </a:r>
            <a:r>
              <a:rPr lang="en-US" altLang="zh-CN" b="1" dirty="0" err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BVV</a:t>
            </a:r>
            <a:r>
              <a:rPr lang="en-US" altLang="zh-CN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-120</a:t>
            </a:r>
            <a:r>
              <a:rPr lang="en-US" altLang="zh-CN" b="1" dirty="0" smtClean="0">
                <a:solidFill>
                  <a:srgbClr val="0000FF"/>
                </a:solidFill>
                <a:ea typeface="楷体_GB2312" pitchFamily="49" charset="-122"/>
              </a:rPr>
              <a:t>”</a:t>
            </a:r>
            <a:r>
              <a:rPr lang="zh-CN" altLang="en-US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的</a:t>
            </a:r>
            <a:r>
              <a:rPr lang="zh-CN" altLang="en-US" b="1" dirty="0" smtClean="0">
                <a:solidFill>
                  <a:srgbClr val="0000FF"/>
                </a:solidFill>
                <a:ea typeface="楷体_GB2312" pitchFamily="49" charset="-122"/>
              </a:rPr>
              <a:t>“</a:t>
            </a:r>
            <a:r>
              <a:rPr lang="zh-CN" altLang="en-US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护套绝缘电线</a:t>
            </a:r>
            <a:r>
              <a:rPr lang="zh-CN" altLang="en-US" b="1" dirty="0" smtClean="0">
                <a:solidFill>
                  <a:srgbClr val="0000FF"/>
                </a:solidFill>
                <a:ea typeface="楷体_GB2312" pitchFamily="49" charset="-122"/>
              </a:rPr>
              <a:t>”</a:t>
            </a:r>
            <a:r>
              <a:rPr lang="zh-CN" altLang="en-US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的物资所存放仓库名称：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zh-CN" altLang="en-US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en-US" altLang="zh-CN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SELECT warehouse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altLang="zh-CN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  FROM stock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altLang="zh-CN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  WHERE </a:t>
            </a:r>
            <a:r>
              <a:rPr lang="en-US" altLang="zh-CN" b="1" dirty="0" err="1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speci</a:t>
            </a:r>
            <a:r>
              <a:rPr lang="en-US" altLang="zh-CN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 ='</a:t>
            </a:r>
            <a:r>
              <a:rPr lang="en-US" altLang="zh-CN" b="1" dirty="0" err="1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BVV</a:t>
            </a:r>
            <a:r>
              <a:rPr lang="en-US" altLang="zh-CN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-120' 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altLang="zh-CN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    AND </a:t>
            </a:r>
            <a:r>
              <a:rPr lang="en-US" altLang="zh-CN" b="1" dirty="0" err="1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mat_name</a:t>
            </a:r>
            <a:r>
              <a:rPr lang="en-US" altLang="zh-CN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 ='</a:t>
            </a:r>
            <a:r>
              <a:rPr lang="zh-CN" altLang="en-US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护套绝缘电线</a:t>
            </a:r>
            <a:r>
              <a:rPr lang="en-US" altLang="zh-CN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';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zh-CN" altLang="en-US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结果：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zh-CN" altLang="en-US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  </a:t>
            </a:r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8713" y="5383790"/>
            <a:ext cx="2305050" cy="1198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491834" y="816798"/>
            <a:ext cx="6934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sz="3600" b="1" dirty="0">
                <a:solidFill>
                  <a:srgbClr val="6699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1. </a:t>
            </a:r>
            <a:r>
              <a:rPr kumimoji="1" lang="zh-CN" altLang="en-US" sz="3600" b="1" dirty="0">
                <a:solidFill>
                  <a:srgbClr val="6699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带谓词</a:t>
            </a:r>
            <a:r>
              <a:rPr kumimoji="1" lang="en-US" altLang="zh-CN" sz="3600" b="1" dirty="0">
                <a:solidFill>
                  <a:srgbClr val="6699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IN</a:t>
            </a:r>
            <a:r>
              <a:rPr kumimoji="1" lang="zh-CN" altLang="en-US" sz="3600" b="1" dirty="0">
                <a:solidFill>
                  <a:srgbClr val="6699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的嵌套查询</a:t>
            </a: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678870" y="1431544"/>
            <a:ext cx="8382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buClr>
                <a:srgbClr val="FFFF66"/>
              </a:buClr>
            </a:pPr>
            <a:r>
              <a:rPr kumimoji="1" lang="en-US" altLang="zh-CN" sz="3200" b="1" dirty="0">
                <a:solidFill>
                  <a:srgbClr val="669900"/>
                </a:solidFill>
                <a:latin typeface="Tahoma" panose="020B0604030504040204" pitchFamily="34" charset="0"/>
              </a:rPr>
              <a:t>       </a:t>
            </a:r>
            <a:r>
              <a:rPr kumimoji="1" lang="zh-CN" altLang="en-US" sz="3200" b="1" dirty="0">
                <a:solidFill>
                  <a:srgbClr val="669900"/>
                </a:solidFill>
                <a:latin typeface="Tahoma" panose="020B0604030504040204" pitchFamily="34" charset="0"/>
              </a:rPr>
              <a:t>－子查询的结果是一个集合。</a:t>
            </a:r>
          </a:p>
        </p:txBody>
      </p:sp>
    </p:spTree>
    <p:extLst>
      <p:ext uri="{BB962C8B-B14F-4D97-AF65-F5344CB8AC3E}">
        <p14:creationId xmlns:p14="http://schemas.microsoft.com/office/powerpoint/2010/main" val="422905384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0" y="-15479"/>
            <a:ext cx="12192000" cy="678867"/>
          </a:xfrm>
          <a:prstGeom prst="rect">
            <a:avLst/>
          </a:prstGeom>
          <a:solidFill>
            <a:srgbClr val="00589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1" lang="zh-CN" altLang="en-US" dirty="0">
              <a:solidFill>
                <a:srgbClr val="00589A"/>
              </a:solidFill>
            </a:endParaRPr>
          </a:p>
        </p:txBody>
      </p:sp>
      <p:sp>
        <p:nvSpPr>
          <p:cNvPr id="4" name="文本框 94"/>
          <p:cNvSpPr txBox="1">
            <a:spLocks noChangeArrowheads="1"/>
          </p:cNvSpPr>
          <p:nvPr/>
        </p:nvSpPr>
        <p:spPr bwMode="auto">
          <a:xfrm>
            <a:off x="245870" y="65515"/>
            <a:ext cx="5053997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3.3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数据查询</a:t>
            </a:r>
          </a:p>
        </p:txBody>
      </p:sp>
      <p:sp>
        <p:nvSpPr>
          <p:cNvPr id="5" name="文本框 94"/>
          <p:cNvSpPr txBox="1">
            <a:spLocks noChangeArrowheads="1"/>
          </p:cNvSpPr>
          <p:nvPr/>
        </p:nvSpPr>
        <p:spPr bwMode="auto">
          <a:xfrm>
            <a:off x="4737459" y="75566"/>
            <a:ext cx="7908779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3.3.3 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嵌套查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询</a:t>
            </a:r>
          </a:p>
        </p:txBody>
      </p:sp>
      <p:cxnSp>
        <p:nvCxnSpPr>
          <p:cNvPr id="6" name="直接连接符 5"/>
          <p:cNvCxnSpPr/>
          <p:nvPr/>
        </p:nvCxnSpPr>
        <p:spPr>
          <a:xfrm rot="5400000">
            <a:off x="4077830" y="362976"/>
            <a:ext cx="351464" cy="260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1059438" y="1025525"/>
            <a:ext cx="8229600" cy="583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b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② </a:t>
            </a:r>
            <a:r>
              <a:rPr lang="zh-CN" altLang="en-US" b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查找所有存放在供电局</a:t>
            </a:r>
            <a:r>
              <a:rPr lang="en-US" altLang="zh-CN" b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1#</a:t>
            </a:r>
            <a:r>
              <a:rPr lang="zh-CN" altLang="en-US" b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仓库的物资：</a:t>
            </a:r>
          </a:p>
          <a:p>
            <a:pPr eaLnBrk="1" hangingPunct="1">
              <a:buFontTx/>
              <a:buNone/>
            </a:pPr>
            <a:r>
              <a:rPr lang="en-US" altLang="zh-CN" b="1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SELECT mat_name, speci, amount</a:t>
            </a:r>
          </a:p>
          <a:p>
            <a:pPr eaLnBrk="1" hangingPunct="1">
              <a:buFontTx/>
              <a:buNone/>
            </a:pPr>
            <a:r>
              <a:rPr lang="en-US" altLang="zh-CN" b="1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FROM stock</a:t>
            </a:r>
          </a:p>
          <a:p>
            <a:pPr eaLnBrk="1" hangingPunct="1">
              <a:buFontTx/>
              <a:buNone/>
            </a:pPr>
            <a:r>
              <a:rPr lang="en-US" altLang="zh-CN" b="1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WHERE warehouse ='</a:t>
            </a:r>
            <a:r>
              <a:rPr lang="zh-CN" altLang="en-US" b="1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供电局</a:t>
            </a:r>
            <a:r>
              <a:rPr lang="en-US" altLang="zh-CN" b="1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1#</a:t>
            </a:r>
            <a:r>
              <a:rPr lang="zh-CN" altLang="en-US" b="1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仓库</a:t>
            </a:r>
            <a:r>
              <a:rPr lang="en-US" altLang="zh-CN" b="1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';</a:t>
            </a:r>
          </a:p>
          <a:p>
            <a:pPr eaLnBrk="1" hangingPunct="1">
              <a:buFontTx/>
              <a:buNone/>
            </a:pPr>
            <a:r>
              <a:rPr lang="zh-CN" altLang="en-US" b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查询结果为：</a:t>
            </a:r>
          </a:p>
          <a:p>
            <a:pPr eaLnBrk="1" hangingPunct="1">
              <a:buFontTx/>
              <a:buNone/>
            </a:pPr>
            <a:endParaRPr lang="en-US" altLang="zh-CN" b="1" smtClean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0013" y="4292600"/>
            <a:ext cx="5329237" cy="1677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540927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0" y="-15479"/>
            <a:ext cx="12192000" cy="678867"/>
          </a:xfrm>
          <a:prstGeom prst="rect">
            <a:avLst/>
          </a:prstGeom>
          <a:solidFill>
            <a:srgbClr val="00589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1" lang="zh-CN" altLang="en-US" dirty="0">
              <a:solidFill>
                <a:srgbClr val="00589A"/>
              </a:solidFill>
            </a:endParaRPr>
          </a:p>
        </p:txBody>
      </p:sp>
      <p:sp>
        <p:nvSpPr>
          <p:cNvPr id="4" name="文本框 94"/>
          <p:cNvSpPr txBox="1">
            <a:spLocks noChangeArrowheads="1"/>
          </p:cNvSpPr>
          <p:nvPr/>
        </p:nvSpPr>
        <p:spPr bwMode="auto">
          <a:xfrm>
            <a:off x="245870" y="65515"/>
            <a:ext cx="5053997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3.1 SQL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概述</a:t>
            </a:r>
          </a:p>
        </p:txBody>
      </p:sp>
      <p:sp>
        <p:nvSpPr>
          <p:cNvPr id="12" name="文本框 94"/>
          <p:cNvSpPr txBox="1">
            <a:spLocks noChangeArrowheads="1"/>
          </p:cNvSpPr>
          <p:nvPr/>
        </p:nvSpPr>
        <p:spPr bwMode="auto">
          <a:xfrm>
            <a:off x="4737459" y="75566"/>
            <a:ext cx="7908779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3.1.3 </a:t>
            </a: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语言的基本概念</a:t>
            </a:r>
          </a:p>
        </p:txBody>
      </p:sp>
      <p:cxnSp>
        <p:nvCxnSpPr>
          <p:cNvPr id="13" name="直接连接符 12"/>
          <p:cNvCxnSpPr/>
          <p:nvPr/>
        </p:nvCxnSpPr>
        <p:spPr>
          <a:xfrm rot="5400000">
            <a:off x="4077830" y="362976"/>
            <a:ext cx="351464" cy="260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3574327" y="765175"/>
            <a:ext cx="55419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/>
            <a:r>
              <a:rPr kumimoji="1" lang="zh-CN" altLang="en-US" sz="2800" b="1">
                <a:solidFill>
                  <a:schemeClr val="tx2"/>
                </a:solidFill>
                <a:latin typeface="Times New Roman" panose="02020603050405020304" pitchFamily="18" charset="0"/>
              </a:rPr>
              <a:t>－支持关系数据库的三级模式结构</a:t>
            </a:r>
          </a:p>
        </p:txBody>
      </p:sp>
      <p:grpSp>
        <p:nvGrpSpPr>
          <p:cNvPr id="7" name="Group 4"/>
          <p:cNvGrpSpPr>
            <a:grpSpLocks/>
          </p:cNvGrpSpPr>
          <p:nvPr/>
        </p:nvGrpSpPr>
        <p:grpSpPr bwMode="auto">
          <a:xfrm>
            <a:off x="1485177" y="1628775"/>
            <a:ext cx="8515350" cy="4191000"/>
            <a:chOff x="384" y="1008"/>
            <a:chExt cx="5195" cy="2640"/>
          </a:xfrm>
        </p:grpSpPr>
        <p:sp>
          <p:nvSpPr>
            <p:cNvPr id="8" name="Rectangle 5" descr="信纸"/>
            <p:cNvSpPr>
              <a:spLocks noChangeArrowheads="1"/>
            </p:cNvSpPr>
            <p:nvPr/>
          </p:nvSpPr>
          <p:spPr bwMode="auto">
            <a:xfrm>
              <a:off x="2208" y="1008"/>
              <a:ext cx="720" cy="288"/>
            </a:xfrm>
            <a:prstGeom prst="rect">
              <a:avLst/>
            </a:prstGeom>
            <a:noFill/>
            <a:ln w="25400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kumimoji="1" lang="en-US" altLang="zh-CN" sz="24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SQL</a:t>
              </a:r>
            </a:p>
          </p:txBody>
        </p:sp>
        <p:sp>
          <p:nvSpPr>
            <p:cNvPr id="9" name="Text Box 6" descr="信纸"/>
            <p:cNvSpPr txBox="1">
              <a:spLocks noChangeArrowheads="1"/>
            </p:cNvSpPr>
            <p:nvPr/>
          </p:nvSpPr>
          <p:spPr bwMode="auto">
            <a:xfrm>
              <a:off x="4896" y="1008"/>
              <a:ext cx="50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kumimoji="1" lang="zh-CN" altLang="en-US" sz="2400" b="1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用户</a:t>
              </a:r>
            </a:p>
          </p:txBody>
        </p:sp>
        <p:sp>
          <p:nvSpPr>
            <p:cNvPr id="10" name="Rectangle 7" descr="信纸"/>
            <p:cNvSpPr>
              <a:spLocks noChangeArrowheads="1"/>
            </p:cNvSpPr>
            <p:nvPr/>
          </p:nvSpPr>
          <p:spPr bwMode="auto">
            <a:xfrm>
              <a:off x="480" y="2352"/>
              <a:ext cx="864" cy="336"/>
            </a:xfrm>
            <a:prstGeom prst="rect">
              <a:avLst/>
            </a:prstGeom>
            <a:noFill/>
            <a:ln w="25400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kumimoji="1" lang="zh-CN" altLang="en-US" sz="24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基本表</a:t>
              </a:r>
              <a:r>
                <a:rPr kumimoji="1" lang="en-US" altLang="zh-CN" sz="24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11" name="Rectangle 8" descr="信纸"/>
            <p:cNvSpPr>
              <a:spLocks noChangeArrowheads="1"/>
            </p:cNvSpPr>
            <p:nvPr/>
          </p:nvSpPr>
          <p:spPr bwMode="auto">
            <a:xfrm>
              <a:off x="2352" y="1632"/>
              <a:ext cx="720" cy="288"/>
            </a:xfrm>
            <a:prstGeom prst="rect">
              <a:avLst/>
            </a:prstGeom>
            <a:noFill/>
            <a:ln w="25400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kumimoji="1" lang="zh-CN" altLang="en-US" sz="24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视图</a:t>
              </a:r>
              <a:r>
                <a:rPr kumimoji="1" lang="en-US" altLang="zh-CN" sz="24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14" name="Rectangle 9" descr="信纸"/>
            <p:cNvSpPr>
              <a:spLocks noChangeArrowheads="1"/>
            </p:cNvSpPr>
            <p:nvPr/>
          </p:nvSpPr>
          <p:spPr bwMode="auto">
            <a:xfrm>
              <a:off x="3600" y="1632"/>
              <a:ext cx="720" cy="288"/>
            </a:xfrm>
            <a:prstGeom prst="rect">
              <a:avLst/>
            </a:prstGeom>
            <a:noFill/>
            <a:ln w="25400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kumimoji="1" lang="zh-CN" altLang="en-US" sz="24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视图</a:t>
              </a:r>
              <a:r>
                <a:rPr kumimoji="1" lang="en-US" altLang="zh-CN" sz="24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15" name="Rectangle 10" descr="信纸"/>
            <p:cNvSpPr>
              <a:spLocks noChangeArrowheads="1"/>
            </p:cNvSpPr>
            <p:nvPr/>
          </p:nvSpPr>
          <p:spPr bwMode="auto">
            <a:xfrm>
              <a:off x="1680" y="2352"/>
              <a:ext cx="864" cy="336"/>
            </a:xfrm>
            <a:prstGeom prst="rect">
              <a:avLst/>
            </a:prstGeom>
            <a:noFill/>
            <a:ln w="25400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kumimoji="1" lang="zh-CN" altLang="en-US" sz="24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基本表</a:t>
              </a:r>
              <a:r>
                <a:rPr kumimoji="1" lang="en-US" altLang="zh-CN" sz="24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16" name="Rectangle 11" descr="信纸"/>
            <p:cNvSpPr>
              <a:spLocks noChangeArrowheads="1"/>
            </p:cNvSpPr>
            <p:nvPr/>
          </p:nvSpPr>
          <p:spPr bwMode="auto">
            <a:xfrm>
              <a:off x="2832" y="2352"/>
              <a:ext cx="816" cy="336"/>
            </a:xfrm>
            <a:prstGeom prst="rect">
              <a:avLst/>
            </a:prstGeom>
            <a:noFill/>
            <a:ln w="25400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/>
              <a:endParaRPr kumimoji="1" lang="en-US" altLang="zh-CN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 eaLnBrk="1" hangingPunct="1"/>
              <a:r>
                <a:rPr kumimoji="1" lang="zh-CN" altLang="en-US" sz="24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基本表</a:t>
              </a:r>
              <a:r>
                <a:rPr kumimoji="1" lang="en-US" altLang="zh-CN" sz="24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</a:p>
            <a:p>
              <a:pPr algn="ctr" eaLnBrk="1" hangingPunct="1"/>
              <a:endParaRPr kumimoji="1" lang="en-US" altLang="zh-CN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" name="Rectangle 12" descr="信纸"/>
            <p:cNvSpPr>
              <a:spLocks noChangeArrowheads="1"/>
            </p:cNvSpPr>
            <p:nvPr/>
          </p:nvSpPr>
          <p:spPr bwMode="auto">
            <a:xfrm>
              <a:off x="3888" y="2352"/>
              <a:ext cx="864" cy="336"/>
            </a:xfrm>
            <a:prstGeom prst="rect">
              <a:avLst/>
            </a:prstGeom>
            <a:noFill/>
            <a:ln w="25400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/>
              <a:endParaRPr kumimoji="1" lang="en-US" altLang="zh-CN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 eaLnBrk="1" hangingPunct="1"/>
              <a:r>
                <a:rPr kumimoji="1" lang="zh-CN" altLang="en-US" sz="24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基本表</a:t>
              </a:r>
              <a:r>
                <a:rPr kumimoji="1" lang="en-US" altLang="zh-CN" sz="24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</a:p>
            <a:p>
              <a:pPr algn="ctr" eaLnBrk="1" hangingPunct="1"/>
              <a:endParaRPr kumimoji="1" lang="en-US" altLang="zh-CN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8" name="Rectangle 13" descr="信纸"/>
            <p:cNvSpPr>
              <a:spLocks noChangeArrowheads="1"/>
            </p:cNvSpPr>
            <p:nvPr/>
          </p:nvSpPr>
          <p:spPr bwMode="auto">
            <a:xfrm>
              <a:off x="1632" y="3264"/>
              <a:ext cx="1008" cy="384"/>
            </a:xfrm>
            <a:prstGeom prst="rect">
              <a:avLst/>
            </a:prstGeom>
            <a:noFill/>
            <a:ln w="25400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kumimoji="1" lang="zh-CN" altLang="en-US" sz="24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存储文件</a:t>
              </a:r>
              <a:r>
                <a:rPr kumimoji="1" lang="en-US" altLang="zh-CN" sz="24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19" name="Rectangle 14" descr="信纸"/>
            <p:cNvSpPr>
              <a:spLocks noChangeArrowheads="1"/>
            </p:cNvSpPr>
            <p:nvPr/>
          </p:nvSpPr>
          <p:spPr bwMode="auto">
            <a:xfrm>
              <a:off x="3840" y="3264"/>
              <a:ext cx="960" cy="336"/>
            </a:xfrm>
            <a:prstGeom prst="rect">
              <a:avLst/>
            </a:prstGeom>
            <a:noFill/>
            <a:ln w="25400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/>
              <a:r>
                <a:rPr kumimoji="1" lang="zh-CN" altLang="en-US" sz="24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存储文件</a:t>
              </a:r>
              <a:r>
                <a:rPr kumimoji="1" lang="en-US" altLang="zh-CN" sz="24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20" name="Line 15" descr="信纸"/>
            <p:cNvSpPr>
              <a:spLocks noChangeShapeType="1"/>
            </p:cNvSpPr>
            <p:nvPr/>
          </p:nvSpPr>
          <p:spPr bwMode="auto">
            <a:xfrm>
              <a:off x="384" y="2112"/>
              <a:ext cx="451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Line 16" descr="信纸"/>
            <p:cNvSpPr>
              <a:spLocks noChangeShapeType="1"/>
            </p:cNvSpPr>
            <p:nvPr/>
          </p:nvSpPr>
          <p:spPr bwMode="auto">
            <a:xfrm>
              <a:off x="384" y="2976"/>
              <a:ext cx="451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22" name="AutoShape 17" descr="信纸"/>
            <p:cNvCxnSpPr>
              <a:cxnSpLocks noChangeShapeType="1"/>
            </p:cNvCxnSpPr>
            <p:nvPr/>
          </p:nvCxnSpPr>
          <p:spPr bwMode="auto">
            <a:xfrm>
              <a:off x="2544" y="1296"/>
              <a:ext cx="240" cy="320"/>
            </a:xfrm>
            <a:prstGeom prst="straightConnector1">
              <a:avLst/>
            </a:prstGeom>
            <a:noFill/>
            <a:ln w="25400">
              <a:solidFill>
                <a:schemeClr val="hlink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" name="AutoShape 18" descr="信纸"/>
            <p:cNvCxnSpPr>
              <a:cxnSpLocks noChangeShapeType="1"/>
              <a:stCxn id="8" idx="2"/>
              <a:endCxn id="10" idx="0"/>
            </p:cNvCxnSpPr>
            <p:nvPr/>
          </p:nvCxnSpPr>
          <p:spPr bwMode="auto">
            <a:xfrm flipH="1">
              <a:off x="912" y="1304"/>
              <a:ext cx="1656" cy="1040"/>
            </a:xfrm>
            <a:prstGeom prst="straightConnector1">
              <a:avLst/>
            </a:prstGeom>
            <a:noFill/>
            <a:ln w="25400">
              <a:solidFill>
                <a:schemeClr val="hlink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" name="AutoShape 19" descr="信纸"/>
            <p:cNvCxnSpPr>
              <a:cxnSpLocks noChangeShapeType="1"/>
              <a:stCxn id="11" idx="2"/>
              <a:endCxn id="15" idx="0"/>
            </p:cNvCxnSpPr>
            <p:nvPr/>
          </p:nvCxnSpPr>
          <p:spPr bwMode="auto">
            <a:xfrm flipH="1">
              <a:off x="2112" y="1928"/>
              <a:ext cx="600" cy="416"/>
            </a:xfrm>
            <a:prstGeom prst="straightConnector1">
              <a:avLst/>
            </a:prstGeom>
            <a:noFill/>
            <a:ln w="25400">
              <a:solidFill>
                <a:schemeClr val="hlink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" name="AutoShape 20" descr="信纸"/>
            <p:cNvCxnSpPr>
              <a:cxnSpLocks noChangeShapeType="1"/>
              <a:stCxn id="14" idx="2"/>
              <a:endCxn id="16" idx="0"/>
            </p:cNvCxnSpPr>
            <p:nvPr/>
          </p:nvCxnSpPr>
          <p:spPr bwMode="auto">
            <a:xfrm flipH="1">
              <a:off x="3240" y="1928"/>
              <a:ext cx="720" cy="416"/>
            </a:xfrm>
            <a:prstGeom prst="straightConnector1">
              <a:avLst/>
            </a:prstGeom>
            <a:noFill/>
            <a:ln w="25400">
              <a:solidFill>
                <a:schemeClr val="hlink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" name="AutoShape 21" descr="信纸"/>
            <p:cNvCxnSpPr>
              <a:cxnSpLocks noChangeShapeType="1"/>
              <a:stCxn id="14" idx="2"/>
              <a:endCxn id="17" idx="0"/>
            </p:cNvCxnSpPr>
            <p:nvPr/>
          </p:nvCxnSpPr>
          <p:spPr bwMode="auto">
            <a:xfrm>
              <a:off x="3960" y="1928"/>
              <a:ext cx="360" cy="416"/>
            </a:xfrm>
            <a:prstGeom prst="straightConnector1">
              <a:avLst/>
            </a:prstGeom>
            <a:noFill/>
            <a:ln w="25400">
              <a:solidFill>
                <a:schemeClr val="hlink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" name="AutoShape 22" descr="信纸"/>
            <p:cNvCxnSpPr>
              <a:cxnSpLocks noChangeShapeType="1"/>
              <a:endCxn id="18" idx="0"/>
            </p:cNvCxnSpPr>
            <p:nvPr/>
          </p:nvCxnSpPr>
          <p:spPr bwMode="auto">
            <a:xfrm>
              <a:off x="936" y="2784"/>
              <a:ext cx="1200" cy="472"/>
            </a:xfrm>
            <a:prstGeom prst="straightConnector1">
              <a:avLst/>
            </a:prstGeom>
            <a:noFill/>
            <a:ln w="25400">
              <a:solidFill>
                <a:schemeClr val="hlink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" name="AutoShape 23" descr="信纸"/>
            <p:cNvCxnSpPr>
              <a:cxnSpLocks noChangeShapeType="1"/>
              <a:stCxn id="15" idx="2"/>
              <a:endCxn id="18" idx="0"/>
            </p:cNvCxnSpPr>
            <p:nvPr/>
          </p:nvCxnSpPr>
          <p:spPr bwMode="auto">
            <a:xfrm>
              <a:off x="2112" y="2696"/>
              <a:ext cx="24" cy="560"/>
            </a:xfrm>
            <a:prstGeom prst="straightConnector1">
              <a:avLst/>
            </a:prstGeom>
            <a:noFill/>
            <a:ln w="25400">
              <a:solidFill>
                <a:schemeClr val="hlink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" name="AutoShape 24" descr="信纸"/>
            <p:cNvCxnSpPr>
              <a:cxnSpLocks noChangeShapeType="1"/>
              <a:stCxn id="16" idx="2"/>
              <a:endCxn id="18" idx="0"/>
            </p:cNvCxnSpPr>
            <p:nvPr/>
          </p:nvCxnSpPr>
          <p:spPr bwMode="auto">
            <a:xfrm flipH="1">
              <a:off x="2136" y="2696"/>
              <a:ext cx="1104" cy="560"/>
            </a:xfrm>
            <a:prstGeom prst="straightConnector1">
              <a:avLst/>
            </a:prstGeom>
            <a:noFill/>
            <a:ln w="25400">
              <a:solidFill>
                <a:schemeClr val="hlink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" name="AutoShape 25" descr="信纸"/>
            <p:cNvCxnSpPr>
              <a:cxnSpLocks noChangeShapeType="1"/>
              <a:stCxn id="17" idx="2"/>
              <a:endCxn id="19" idx="0"/>
            </p:cNvCxnSpPr>
            <p:nvPr/>
          </p:nvCxnSpPr>
          <p:spPr bwMode="auto">
            <a:xfrm>
              <a:off x="4320" y="2696"/>
              <a:ext cx="0" cy="560"/>
            </a:xfrm>
            <a:prstGeom prst="straightConnector1">
              <a:avLst/>
            </a:prstGeom>
            <a:noFill/>
            <a:ln w="25400">
              <a:solidFill>
                <a:schemeClr val="hlink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2" name="Text Box 26" descr="信纸"/>
            <p:cNvSpPr txBox="1">
              <a:spLocks noChangeArrowheads="1"/>
            </p:cNvSpPr>
            <p:nvPr/>
          </p:nvSpPr>
          <p:spPr bwMode="auto">
            <a:xfrm>
              <a:off x="4858" y="1680"/>
              <a:ext cx="67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kumimoji="1" lang="zh-CN" altLang="en-US" sz="2400" b="1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外模式</a:t>
              </a:r>
            </a:p>
          </p:txBody>
        </p:sp>
        <p:sp>
          <p:nvSpPr>
            <p:cNvPr id="33" name="Text Box 27" descr="信纸"/>
            <p:cNvSpPr txBox="1">
              <a:spLocks noChangeArrowheads="1"/>
            </p:cNvSpPr>
            <p:nvPr/>
          </p:nvSpPr>
          <p:spPr bwMode="auto">
            <a:xfrm>
              <a:off x="5000" y="2400"/>
              <a:ext cx="48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kumimoji="1" lang="zh-CN" altLang="en-US" sz="2400" b="1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模式</a:t>
              </a:r>
            </a:p>
          </p:txBody>
        </p:sp>
        <p:sp>
          <p:nvSpPr>
            <p:cNvPr id="34" name="Text Box 28" descr="信纸"/>
            <p:cNvSpPr txBox="1">
              <a:spLocks noChangeArrowheads="1"/>
            </p:cNvSpPr>
            <p:nvPr/>
          </p:nvSpPr>
          <p:spPr bwMode="auto">
            <a:xfrm>
              <a:off x="4906" y="3264"/>
              <a:ext cx="67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kumimoji="1" lang="zh-CN" altLang="en-US" sz="2400" b="1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内模式</a:t>
              </a:r>
            </a:p>
          </p:txBody>
        </p:sp>
        <p:sp>
          <p:nvSpPr>
            <p:cNvPr id="35" name="Line 29" descr="信纸"/>
            <p:cNvSpPr>
              <a:spLocks noChangeShapeType="1"/>
            </p:cNvSpPr>
            <p:nvPr/>
          </p:nvSpPr>
          <p:spPr bwMode="auto">
            <a:xfrm>
              <a:off x="384" y="1488"/>
              <a:ext cx="451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" name="Line 30"/>
            <p:cNvSpPr>
              <a:spLocks noChangeShapeType="1"/>
            </p:cNvSpPr>
            <p:nvPr/>
          </p:nvSpPr>
          <p:spPr bwMode="auto">
            <a:xfrm>
              <a:off x="2544" y="1296"/>
              <a:ext cx="1200" cy="336"/>
            </a:xfrm>
            <a:prstGeom prst="line">
              <a:avLst/>
            </a:prstGeom>
            <a:noFill/>
            <a:ln w="22225">
              <a:solidFill>
                <a:schemeClr val="hlink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3853444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0" y="-15479"/>
            <a:ext cx="12192000" cy="678867"/>
          </a:xfrm>
          <a:prstGeom prst="rect">
            <a:avLst/>
          </a:prstGeom>
          <a:solidFill>
            <a:srgbClr val="00589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1" lang="zh-CN" altLang="en-US" dirty="0">
              <a:solidFill>
                <a:srgbClr val="00589A"/>
              </a:solidFill>
            </a:endParaRPr>
          </a:p>
        </p:txBody>
      </p:sp>
      <p:sp>
        <p:nvSpPr>
          <p:cNvPr id="4" name="文本框 94"/>
          <p:cNvSpPr txBox="1">
            <a:spLocks noChangeArrowheads="1"/>
          </p:cNvSpPr>
          <p:nvPr/>
        </p:nvSpPr>
        <p:spPr bwMode="auto">
          <a:xfrm>
            <a:off x="245870" y="65515"/>
            <a:ext cx="5053997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3.3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数据查询</a:t>
            </a:r>
          </a:p>
        </p:txBody>
      </p:sp>
      <p:sp>
        <p:nvSpPr>
          <p:cNvPr id="5" name="文本框 94"/>
          <p:cNvSpPr txBox="1">
            <a:spLocks noChangeArrowheads="1"/>
          </p:cNvSpPr>
          <p:nvPr/>
        </p:nvSpPr>
        <p:spPr bwMode="auto">
          <a:xfrm>
            <a:off x="4737459" y="75566"/>
            <a:ext cx="7908779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3.3.3 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嵌套查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询</a:t>
            </a:r>
          </a:p>
        </p:txBody>
      </p:sp>
      <p:cxnSp>
        <p:nvCxnSpPr>
          <p:cNvPr id="6" name="直接连接符 5"/>
          <p:cNvCxnSpPr/>
          <p:nvPr/>
        </p:nvCxnSpPr>
        <p:spPr>
          <a:xfrm rot="5400000">
            <a:off x="4077830" y="362976"/>
            <a:ext cx="351464" cy="260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611188" y="1196975"/>
            <a:ext cx="11183648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b="1" dirty="0" smtClean="0">
                <a:latin typeface="楷体_GB2312" pitchFamily="49" charset="-122"/>
                <a:ea typeface="楷体_GB2312" pitchFamily="49" charset="-122"/>
              </a:rPr>
              <a:t>将第</a:t>
            </a:r>
            <a:r>
              <a:rPr lang="en-US" altLang="zh-CN" b="1" dirty="0" smtClean="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b="1" dirty="0" smtClean="0">
                <a:latin typeface="楷体_GB2312" pitchFamily="49" charset="-122"/>
                <a:ea typeface="楷体_GB2312" pitchFamily="49" charset="-122"/>
              </a:rPr>
              <a:t>步查询嵌入到第</a:t>
            </a:r>
            <a:r>
              <a:rPr lang="en-US" altLang="zh-CN" b="1" dirty="0" smtClean="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b="1" dirty="0" smtClean="0">
                <a:latin typeface="楷体_GB2312" pitchFamily="49" charset="-122"/>
                <a:ea typeface="楷体_GB2312" pitchFamily="49" charset="-122"/>
              </a:rPr>
              <a:t>步查询的条件中，构造嵌套查询，</a:t>
            </a:r>
            <a:r>
              <a:rPr lang="en-US" altLang="zh-CN" b="1" dirty="0" smtClean="0">
                <a:latin typeface="楷体_GB2312" pitchFamily="49" charset="-122"/>
                <a:ea typeface="楷体_GB2312" pitchFamily="49" charset="-122"/>
              </a:rPr>
              <a:t>SQL</a:t>
            </a:r>
            <a:r>
              <a:rPr lang="zh-CN" altLang="en-US" b="1" dirty="0" smtClean="0">
                <a:latin typeface="楷体_GB2312" pitchFamily="49" charset="-122"/>
                <a:ea typeface="楷体_GB2312" pitchFamily="49" charset="-122"/>
              </a:rPr>
              <a:t>语句如下：</a:t>
            </a:r>
          </a:p>
          <a:p>
            <a:pPr eaLnBrk="1" hangingPunct="1">
              <a:buFontTx/>
              <a:buNone/>
            </a:pPr>
            <a:endParaRPr lang="zh-CN" altLang="en-US" b="1" dirty="0" smtClean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buFontTx/>
              <a:buNone/>
            </a:pPr>
            <a:r>
              <a:rPr lang="en-US" altLang="zh-CN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SELECT </a:t>
            </a:r>
            <a:r>
              <a:rPr lang="en-US" altLang="zh-CN" b="1" dirty="0" err="1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mat_name</a:t>
            </a:r>
            <a:r>
              <a:rPr lang="en-US" altLang="zh-CN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, </a:t>
            </a:r>
            <a:r>
              <a:rPr lang="en-US" altLang="zh-CN" b="1" dirty="0" err="1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speci</a:t>
            </a:r>
            <a:r>
              <a:rPr lang="en-US" altLang="zh-CN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, amount</a:t>
            </a:r>
          </a:p>
          <a:p>
            <a:pPr eaLnBrk="1" hangingPunct="1">
              <a:buFontTx/>
              <a:buNone/>
            </a:pPr>
            <a:r>
              <a:rPr lang="en-US" altLang="zh-CN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FROM stock</a:t>
            </a:r>
          </a:p>
          <a:p>
            <a:pPr eaLnBrk="1" hangingPunct="1">
              <a:buFontTx/>
              <a:buNone/>
            </a:pPr>
            <a:r>
              <a:rPr lang="en-US" altLang="zh-CN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WHERE warehouse IN</a:t>
            </a:r>
          </a:p>
          <a:p>
            <a:pPr eaLnBrk="1" hangingPunct="1">
              <a:buFontTx/>
              <a:buNone/>
            </a:pPr>
            <a:r>
              <a:rPr lang="en-US" altLang="zh-CN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       ( SELECT warehouse</a:t>
            </a:r>
          </a:p>
          <a:p>
            <a:pPr eaLnBrk="1" hangingPunct="1">
              <a:buFontTx/>
              <a:buNone/>
            </a:pPr>
            <a:r>
              <a:rPr lang="en-US" altLang="zh-CN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         FROM stock</a:t>
            </a:r>
          </a:p>
          <a:p>
            <a:pPr eaLnBrk="1" hangingPunct="1">
              <a:buFontTx/>
              <a:buNone/>
            </a:pPr>
            <a:r>
              <a:rPr lang="en-US" altLang="zh-CN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         WHERE </a:t>
            </a:r>
            <a:r>
              <a:rPr lang="en-US" altLang="zh-CN" b="1" dirty="0" err="1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speci</a:t>
            </a:r>
            <a:r>
              <a:rPr lang="en-US" altLang="zh-CN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 ='</a:t>
            </a:r>
            <a:r>
              <a:rPr lang="en-US" altLang="zh-CN" b="1" dirty="0" err="1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BVV</a:t>
            </a:r>
            <a:r>
              <a:rPr lang="en-US" altLang="zh-CN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-120' </a:t>
            </a:r>
          </a:p>
          <a:p>
            <a:pPr eaLnBrk="1" hangingPunct="1">
              <a:buFontTx/>
              <a:buNone/>
            </a:pPr>
            <a:r>
              <a:rPr lang="en-US" altLang="zh-CN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           AND </a:t>
            </a:r>
            <a:r>
              <a:rPr lang="en-US" altLang="zh-CN" b="1" dirty="0" err="1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mat_name</a:t>
            </a:r>
            <a:r>
              <a:rPr lang="en-US" altLang="zh-CN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 ='</a:t>
            </a:r>
            <a:r>
              <a:rPr lang="zh-CN" altLang="en-US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护套绝缘电线</a:t>
            </a:r>
            <a:r>
              <a:rPr lang="en-US" altLang="zh-CN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');</a:t>
            </a:r>
          </a:p>
        </p:txBody>
      </p:sp>
    </p:spTree>
    <p:extLst>
      <p:ext uri="{BB962C8B-B14F-4D97-AF65-F5344CB8AC3E}">
        <p14:creationId xmlns:p14="http://schemas.microsoft.com/office/powerpoint/2010/main" val="29720740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0" y="-15479"/>
            <a:ext cx="12192000" cy="678867"/>
          </a:xfrm>
          <a:prstGeom prst="rect">
            <a:avLst/>
          </a:prstGeom>
          <a:solidFill>
            <a:srgbClr val="00589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1" lang="zh-CN" altLang="en-US" dirty="0">
              <a:solidFill>
                <a:srgbClr val="00589A"/>
              </a:solidFill>
            </a:endParaRPr>
          </a:p>
        </p:txBody>
      </p:sp>
      <p:sp>
        <p:nvSpPr>
          <p:cNvPr id="4" name="文本框 94"/>
          <p:cNvSpPr txBox="1">
            <a:spLocks noChangeArrowheads="1"/>
          </p:cNvSpPr>
          <p:nvPr/>
        </p:nvSpPr>
        <p:spPr bwMode="auto">
          <a:xfrm>
            <a:off x="245870" y="65515"/>
            <a:ext cx="5053997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3.3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数据查询</a:t>
            </a:r>
          </a:p>
        </p:txBody>
      </p:sp>
      <p:sp>
        <p:nvSpPr>
          <p:cNvPr id="5" name="文本框 94"/>
          <p:cNvSpPr txBox="1">
            <a:spLocks noChangeArrowheads="1"/>
          </p:cNvSpPr>
          <p:nvPr/>
        </p:nvSpPr>
        <p:spPr bwMode="auto">
          <a:xfrm>
            <a:off x="4737459" y="75566"/>
            <a:ext cx="7908779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3.3.3 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嵌套查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询</a:t>
            </a:r>
          </a:p>
        </p:txBody>
      </p:sp>
      <p:cxnSp>
        <p:nvCxnSpPr>
          <p:cNvPr id="6" name="直接连接符 5"/>
          <p:cNvCxnSpPr/>
          <p:nvPr/>
        </p:nvCxnSpPr>
        <p:spPr>
          <a:xfrm rot="5400000">
            <a:off x="4077830" y="362976"/>
            <a:ext cx="351464" cy="260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726928" y="1049194"/>
            <a:ext cx="9904123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b="1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本例中的查询也可以用自身连接来完成：</a:t>
            </a:r>
          </a:p>
          <a:p>
            <a:pPr eaLnBrk="1" hangingPunct="1">
              <a:buFontTx/>
              <a:buNone/>
            </a:pPr>
            <a:endParaRPr lang="zh-CN" altLang="en-US" b="1" smtClean="0">
              <a:solidFill>
                <a:schemeClr val="tx2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buFontTx/>
              <a:buNone/>
            </a:pPr>
            <a:r>
              <a:rPr lang="en-US" altLang="zh-CN" b="1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SELECT s1.mat_name, s1.speci, s1.amount</a:t>
            </a:r>
          </a:p>
          <a:p>
            <a:pPr eaLnBrk="1" hangingPunct="1">
              <a:buFontTx/>
              <a:buNone/>
            </a:pPr>
            <a:r>
              <a:rPr lang="en-US" altLang="zh-CN" b="1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FROM stock s1,stock s2</a:t>
            </a:r>
          </a:p>
          <a:p>
            <a:pPr eaLnBrk="1" hangingPunct="1">
              <a:buFontTx/>
              <a:buNone/>
            </a:pPr>
            <a:r>
              <a:rPr lang="en-US" altLang="zh-CN" b="1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WHERE s1.warehouse=s2.warehouse </a:t>
            </a:r>
          </a:p>
          <a:p>
            <a:pPr eaLnBrk="1" hangingPunct="1">
              <a:buFontTx/>
              <a:buNone/>
            </a:pPr>
            <a:r>
              <a:rPr lang="en-US" altLang="zh-CN" b="1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   and s2.speci ='BVV-120' </a:t>
            </a:r>
          </a:p>
          <a:p>
            <a:pPr eaLnBrk="1" hangingPunct="1">
              <a:buFontTx/>
              <a:buNone/>
            </a:pPr>
            <a:r>
              <a:rPr lang="en-US" altLang="zh-CN" b="1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   AND s2.mat_name ='</a:t>
            </a:r>
            <a:r>
              <a:rPr lang="zh-CN" altLang="en-US" b="1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护套绝缘电线</a:t>
            </a:r>
            <a:r>
              <a:rPr lang="en-US" altLang="zh-CN" b="1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';</a:t>
            </a:r>
          </a:p>
        </p:txBody>
      </p:sp>
    </p:spTree>
    <p:extLst>
      <p:ext uri="{BB962C8B-B14F-4D97-AF65-F5344CB8AC3E}">
        <p14:creationId xmlns:p14="http://schemas.microsoft.com/office/powerpoint/2010/main" val="3112962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0" y="-15479"/>
            <a:ext cx="12192000" cy="678867"/>
          </a:xfrm>
          <a:prstGeom prst="rect">
            <a:avLst/>
          </a:prstGeom>
          <a:solidFill>
            <a:srgbClr val="00589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1" lang="zh-CN" altLang="en-US" dirty="0">
              <a:solidFill>
                <a:srgbClr val="00589A"/>
              </a:solidFill>
            </a:endParaRPr>
          </a:p>
        </p:txBody>
      </p:sp>
      <p:sp>
        <p:nvSpPr>
          <p:cNvPr id="4" name="文本框 94"/>
          <p:cNvSpPr txBox="1">
            <a:spLocks noChangeArrowheads="1"/>
          </p:cNvSpPr>
          <p:nvPr/>
        </p:nvSpPr>
        <p:spPr bwMode="auto">
          <a:xfrm>
            <a:off x="245870" y="65515"/>
            <a:ext cx="5053997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3.3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数据查询</a:t>
            </a:r>
          </a:p>
        </p:txBody>
      </p:sp>
      <p:sp>
        <p:nvSpPr>
          <p:cNvPr id="5" name="文本框 94"/>
          <p:cNvSpPr txBox="1">
            <a:spLocks noChangeArrowheads="1"/>
          </p:cNvSpPr>
          <p:nvPr/>
        </p:nvSpPr>
        <p:spPr bwMode="auto">
          <a:xfrm>
            <a:off x="4737459" y="75566"/>
            <a:ext cx="7908779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3.3.3 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嵌套查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询</a:t>
            </a:r>
          </a:p>
        </p:txBody>
      </p:sp>
      <p:cxnSp>
        <p:nvCxnSpPr>
          <p:cNvPr id="6" name="直接连接符 5"/>
          <p:cNvCxnSpPr/>
          <p:nvPr/>
        </p:nvCxnSpPr>
        <p:spPr>
          <a:xfrm rot="5400000">
            <a:off x="4077830" y="362976"/>
            <a:ext cx="351464" cy="260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22129" y="617033"/>
            <a:ext cx="10753869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zh-CN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【</a:t>
            </a:r>
            <a:r>
              <a:rPr lang="zh-CN" altLang="en-US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3.44】 </a:t>
            </a:r>
            <a:r>
              <a:rPr lang="zh-CN" altLang="en-US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查询工程项目为</a:t>
            </a:r>
            <a:r>
              <a:rPr lang="zh-CN" altLang="en-US" b="1" dirty="0" smtClean="0">
                <a:solidFill>
                  <a:srgbClr val="0000FF"/>
                </a:solidFill>
                <a:ea typeface="楷体_GB2312" pitchFamily="49" charset="-122"/>
              </a:rPr>
              <a:t>“</a:t>
            </a:r>
            <a:r>
              <a:rPr lang="zh-CN" altLang="en-US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观澜站光缆抢修</a:t>
            </a:r>
            <a:r>
              <a:rPr lang="zh-CN" altLang="en-US" b="1" dirty="0" smtClean="0">
                <a:solidFill>
                  <a:srgbClr val="0000FF"/>
                </a:solidFill>
                <a:ea typeface="楷体_GB2312" pitchFamily="49" charset="-122"/>
              </a:rPr>
              <a:t>”</a:t>
            </a:r>
            <a:r>
              <a:rPr lang="zh-CN" altLang="en-US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抢修所使用的物资编号和名称。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557049" y="3161001"/>
            <a:ext cx="50292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sz="2400" b="1">
                <a:solidFill>
                  <a:srgbClr val="CC3300"/>
                </a:solidFill>
                <a:ea typeface="宋体" panose="02010600030101010101" pitchFamily="2" charset="-122"/>
              </a:rPr>
              <a:t>(  </a:t>
            </a:r>
            <a:r>
              <a:rPr lang="en-US" altLang="zh-CN" sz="2400" b="1">
                <a:solidFill>
                  <a:srgbClr val="FF3300"/>
                </a:solidFill>
              </a:rPr>
              <a:t>SELECT mat_num</a:t>
            </a:r>
          </a:p>
          <a:p>
            <a:pPr eaLnBrk="1" hangingPunct="1"/>
            <a:r>
              <a:rPr lang="en-US" altLang="zh-CN" sz="2400" b="1">
                <a:solidFill>
                  <a:srgbClr val="FF3300"/>
                </a:solidFill>
              </a:rPr>
              <a:t>   FROM out_stock</a:t>
            </a:r>
          </a:p>
          <a:p>
            <a:pPr eaLnBrk="1" hangingPunct="1"/>
            <a:r>
              <a:rPr lang="en-US" altLang="zh-CN" sz="2400" b="1">
                <a:solidFill>
                  <a:srgbClr val="FF3300"/>
                </a:solidFill>
              </a:rPr>
              <a:t>    WHERE prj_num IN</a:t>
            </a:r>
            <a:r>
              <a:rPr lang="en-US" altLang="zh-CN" sz="2400"/>
              <a:t> 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620424" y="1865601"/>
            <a:ext cx="58674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2400" b="1">
                <a:solidFill>
                  <a:srgbClr val="FF3300"/>
                </a:solidFill>
              </a:rPr>
              <a:t>SELECT mat_num, mat_name </a:t>
            </a:r>
          </a:p>
          <a:p>
            <a:pPr eaLnBrk="1" hangingPunct="1"/>
            <a:r>
              <a:rPr lang="en-US" altLang="zh-CN" sz="2400" b="1">
                <a:solidFill>
                  <a:srgbClr val="FF3300"/>
                </a:solidFill>
              </a:rPr>
              <a:t>FROM stock</a:t>
            </a:r>
          </a:p>
          <a:p>
            <a:pPr eaLnBrk="1" hangingPunct="1"/>
            <a:r>
              <a:rPr lang="en-US" altLang="zh-CN" sz="2400" b="1">
                <a:solidFill>
                  <a:srgbClr val="FF3300"/>
                </a:solidFill>
              </a:rPr>
              <a:t>WHERE mat_num IN</a:t>
            </a: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2420649" y="4384963"/>
            <a:ext cx="59436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sz="2400" b="1">
                <a:solidFill>
                  <a:srgbClr val="CC3300"/>
                </a:solidFill>
                <a:ea typeface="宋体" panose="02010600030101010101" pitchFamily="2" charset="-122"/>
              </a:rPr>
              <a:t>(   </a:t>
            </a:r>
            <a:r>
              <a:rPr lang="en-US" altLang="zh-CN" sz="2400" b="1">
                <a:solidFill>
                  <a:srgbClr val="FF3300"/>
                </a:solidFill>
              </a:rPr>
              <a:t>SELECT prj_num </a:t>
            </a:r>
          </a:p>
          <a:p>
            <a:pPr eaLnBrk="1" hangingPunct="1"/>
            <a:r>
              <a:rPr lang="en-US" altLang="zh-CN" sz="2400" b="1">
                <a:solidFill>
                  <a:srgbClr val="FF3300"/>
                </a:solidFill>
              </a:rPr>
              <a:t>    FROM salvaging </a:t>
            </a:r>
          </a:p>
          <a:p>
            <a:pPr eaLnBrk="1" hangingPunct="1"/>
            <a:r>
              <a:rPr lang="en-US" altLang="zh-CN" sz="2400" b="1">
                <a:solidFill>
                  <a:srgbClr val="FF3300"/>
                </a:solidFill>
              </a:rPr>
              <a:t>    WHERE prj_name ='</a:t>
            </a:r>
            <a:r>
              <a:rPr lang="zh-CN" altLang="en-US" sz="2400" b="1">
                <a:solidFill>
                  <a:srgbClr val="FF3300"/>
                </a:solidFill>
              </a:rPr>
              <a:t>观澜站光缆抢修</a:t>
            </a:r>
            <a:r>
              <a:rPr lang="en-US" altLang="zh-CN" b="1">
                <a:solidFill>
                  <a:srgbClr val="FF3300"/>
                </a:solidFill>
              </a:rPr>
              <a:t>'</a:t>
            </a:r>
            <a:r>
              <a:rPr kumimoji="1" lang="en-US" altLang="zh-CN" sz="2400" b="1">
                <a:solidFill>
                  <a:srgbClr val="CC3300"/>
                </a:solidFill>
                <a:ea typeface="宋体" panose="02010600030101010101" pitchFamily="2" charset="-122"/>
              </a:rPr>
              <a:t>));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9236" y="3107026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1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4936" y="3291651"/>
            <a:ext cx="32766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8381553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/>
      <p:bldP spid="9" grpId="0" autoUpdateAnimBg="0"/>
      <p:bldP spid="10" grpId="0" autoUpdateAnimBg="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0" y="-15479"/>
            <a:ext cx="12192000" cy="678867"/>
          </a:xfrm>
          <a:prstGeom prst="rect">
            <a:avLst/>
          </a:prstGeom>
          <a:solidFill>
            <a:srgbClr val="00589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1" lang="zh-CN" altLang="en-US" dirty="0">
              <a:solidFill>
                <a:srgbClr val="00589A"/>
              </a:solidFill>
            </a:endParaRPr>
          </a:p>
        </p:txBody>
      </p:sp>
      <p:sp>
        <p:nvSpPr>
          <p:cNvPr id="4" name="文本框 94"/>
          <p:cNvSpPr txBox="1">
            <a:spLocks noChangeArrowheads="1"/>
          </p:cNvSpPr>
          <p:nvPr/>
        </p:nvSpPr>
        <p:spPr bwMode="auto">
          <a:xfrm>
            <a:off x="245870" y="65515"/>
            <a:ext cx="5053997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3.3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数据查询</a:t>
            </a:r>
          </a:p>
        </p:txBody>
      </p:sp>
      <p:sp>
        <p:nvSpPr>
          <p:cNvPr id="5" name="文本框 94"/>
          <p:cNvSpPr txBox="1">
            <a:spLocks noChangeArrowheads="1"/>
          </p:cNvSpPr>
          <p:nvPr/>
        </p:nvSpPr>
        <p:spPr bwMode="auto">
          <a:xfrm>
            <a:off x="4737459" y="75566"/>
            <a:ext cx="7908779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3.3.3 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嵌套查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询</a:t>
            </a:r>
          </a:p>
        </p:txBody>
      </p:sp>
      <p:cxnSp>
        <p:nvCxnSpPr>
          <p:cNvPr id="6" name="直接连接符 5"/>
          <p:cNvCxnSpPr/>
          <p:nvPr/>
        </p:nvCxnSpPr>
        <p:spPr>
          <a:xfrm rot="5400000">
            <a:off x="4077830" y="362976"/>
            <a:ext cx="351464" cy="260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395288" y="1989138"/>
            <a:ext cx="8748712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b="1" smtClean="0">
                <a:solidFill>
                  <a:srgbClr val="FF3300"/>
                </a:solidFill>
              </a:rPr>
              <a:t>SELECT stock.mat_num, mat_name                          </a:t>
            </a:r>
          </a:p>
          <a:p>
            <a:pPr eaLnBrk="1" hangingPunct="1">
              <a:buFontTx/>
              <a:buNone/>
            </a:pPr>
            <a:r>
              <a:rPr lang="en-US" altLang="zh-CN" b="1" smtClean="0">
                <a:solidFill>
                  <a:srgbClr val="FF3300"/>
                </a:solidFill>
              </a:rPr>
              <a:t>FROM stock,out_stock, salvaging                                                 </a:t>
            </a:r>
          </a:p>
          <a:p>
            <a:pPr eaLnBrk="1" hangingPunct="1">
              <a:buFontTx/>
              <a:buNone/>
            </a:pPr>
            <a:r>
              <a:rPr lang="en-US" altLang="zh-CN" b="1" smtClean="0">
                <a:solidFill>
                  <a:srgbClr val="FF3300"/>
                </a:solidFill>
              </a:rPr>
              <a:t>WHERE stock.mat_num = out_stock.mat_num </a:t>
            </a:r>
          </a:p>
          <a:p>
            <a:pPr eaLnBrk="1" hangingPunct="1">
              <a:buFontTx/>
              <a:buNone/>
            </a:pPr>
            <a:r>
              <a:rPr lang="en-US" altLang="zh-CN" b="1" smtClean="0">
                <a:solidFill>
                  <a:srgbClr val="FF3300"/>
                </a:solidFill>
              </a:rPr>
              <a:t>    AND  out_stock.prj_num= salvaging.prj_num</a:t>
            </a:r>
          </a:p>
          <a:p>
            <a:pPr eaLnBrk="1" hangingPunct="1">
              <a:buFontTx/>
              <a:buNone/>
            </a:pPr>
            <a:r>
              <a:rPr lang="en-US" altLang="zh-CN" b="1" smtClean="0">
                <a:solidFill>
                  <a:srgbClr val="FF3300"/>
                </a:solidFill>
              </a:rPr>
              <a:t>    AND  prj_name ='</a:t>
            </a:r>
            <a:r>
              <a:rPr lang="zh-CN" altLang="en-US" b="1" smtClean="0">
                <a:solidFill>
                  <a:srgbClr val="FF3300"/>
                </a:solidFill>
              </a:rPr>
              <a:t>观澜站光缆抢修</a:t>
            </a:r>
            <a:r>
              <a:rPr lang="en-US" altLang="zh-CN" b="1" smtClean="0">
                <a:solidFill>
                  <a:srgbClr val="FF3300"/>
                </a:solidFill>
              </a:rPr>
              <a:t>';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457200" y="1066800"/>
            <a:ext cx="7772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3200" b="1"/>
              <a:t>也可用连接查询实现：</a:t>
            </a:r>
          </a:p>
        </p:txBody>
      </p:sp>
    </p:spTree>
    <p:extLst>
      <p:ext uri="{BB962C8B-B14F-4D97-AF65-F5344CB8AC3E}">
        <p14:creationId xmlns:p14="http://schemas.microsoft.com/office/powerpoint/2010/main" val="104076166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0" y="-15479"/>
            <a:ext cx="12192000" cy="678867"/>
          </a:xfrm>
          <a:prstGeom prst="rect">
            <a:avLst/>
          </a:prstGeom>
          <a:solidFill>
            <a:srgbClr val="00589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1" lang="zh-CN" altLang="en-US" dirty="0">
              <a:solidFill>
                <a:srgbClr val="00589A"/>
              </a:solidFill>
            </a:endParaRPr>
          </a:p>
        </p:txBody>
      </p:sp>
      <p:sp>
        <p:nvSpPr>
          <p:cNvPr id="4" name="文本框 94"/>
          <p:cNvSpPr txBox="1">
            <a:spLocks noChangeArrowheads="1"/>
          </p:cNvSpPr>
          <p:nvPr/>
        </p:nvSpPr>
        <p:spPr bwMode="auto">
          <a:xfrm>
            <a:off x="245870" y="65515"/>
            <a:ext cx="5053997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3.3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数据查询</a:t>
            </a:r>
          </a:p>
        </p:txBody>
      </p:sp>
      <p:sp>
        <p:nvSpPr>
          <p:cNvPr id="5" name="文本框 94"/>
          <p:cNvSpPr txBox="1">
            <a:spLocks noChangeArrowheads="1"/>
          </p:cNvSpPr>
          <p:nvPr/>
        </p:nvSpPr>
        <p:spPr bwMode="auto">
          <a:xfrm>
            <a:off x="4737459" y="75566"/>
            <a:ext cx="7908779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3.3.3 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嵌套查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询</a:t>
            </a:r>
          </a:p>
        </p:txBody>
      </p:sp>
      <p:cxnSp>
        <p:nvCxnSpPr>
          <p:cNvPr id="6" name="直接连接符 5"/>
          <p:cNvCxnSpPr/>
          <p:nvPr/>
        </p:nvCxnSpPr>
        <p:spPr>
          <a:xfrm rot="5400000">
            <a:off x="4077830" y="362976"/>
            <a:ext cx="351464" cy="260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81000" y="990600"/>
            <a:ext cx="8763000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solidFill>
                  <a:srgbClr val="CC3300"/>
                </a:solidFill>
                <a:latin typeface="楷体_GB2312" pitchFamily="49" charset="-122"/>
                <a:ea typeface="楷体_GB2312" pitchFamily="49" charset="-122"/>
              </a:rPr>
              <a:t>不相关子查询</a:t>
            </a:r>
          </a:p>
          <a:p>
            <a:pPr eaLnBrk="1" hangingPunct="1">
              <a:buClr>
                <a:srgbClr val="FFFF66"/>
              </a:buClr>
              <a:buFontTx/>
              <a:buNone/>
            </a:pPr>
            <a:r>
              <a:rPr lang="zh-CN" altLang="en-US" b="1" dirty="0" smtClean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        </a:t>
            </a:r>
            <a:r>
              <a:rPr lang="zh-CN" altLang="en-US" b="1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－子查询的查询条件不依赖于父查询。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228600" y="2743200"/>
            <a:ext cx="11150600" cy="218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lvl="1" eaLnBrk="1" hangingPunct="1">
              <a:lnSpc>
                <a:spcPct val="140000"/>
              </a:lnSpc>
              <a:spcBef>
                <a:spcPct val="5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None/>
            </a:pPr>
            <a:r>
              <a:rPr kumimoji="1" lang="zh-CN" altLang="en-US" sz="3200" b="1" dirty="0">
                <a:solidFill>
                  <a:srgbClr val="CC3300"/>
                </a:solidFill>
                <a:latin typeface="楷体_GB2312" pitchFamily="49" charset="-122"/>
              </a:rPr>
              <a:t>求解方法：</a:t>
            </a:r>
            <a:r>
              <a:rPr kumimoji="1" lang="zh-CN" altLang="en-US" sz="2800" b="1" dirty="0">
                <a:solidFill>
                  <a:schemeClr val="tx2"/>
                </a:solidFill>
                <a:latin typeface="楷体_GB2312" pitchFamily="49" charset="-122"/>
              </a:rPr>
              <a:t>由里向外逐层处理</a:t>
            </a:r>
          </a:p>
          <a:p>
            <a:pPr lvl="1" eaLnBrk="1" hangingPunct="1">
              <a:lnSpc>
                <a:spcPct val="140000"/>
              </a:lnSpc>
              <a:spcBef>
                <a:spcPct val="5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None/>
            </a:pPr>
            <a:r>
              <a:rPr kumimoji="1" lang="zh-CN" altLang="en-US" sz="2800" b="1" dirty="0">
                <a:solidFill>
                  <a:schemeClr val="tx2"/>
                </a:solidFill>
                <a:latin typeface="楷体_GB2312" pitchFamily="49" charset="-122"/>
              </a:rPr>
              <a:t>   </a:t>
            </a:r>
            <a:r>
              <a:rPr kumimoji="1" lang="zh-CN" altLang="en-US" sz="2800" b="1" dirty="0" smtClean="0">
                <a:solidFill>
                  <a:schemeClr val="tx2"/>
                </a:solidFill>
                <a:latin typeface="楷体_GB2312" pitchFamily="49" charset="-122"/>
              </a:rPr>
              <a:t>即</a:t>
            </a:r>
            <a:r>
              <a:rPr kumimoji="1" lang="zh-CN" altLang="en-US" sz="2800" b="1" dirty="0">
                <a:solidFill>
                  <a:schemeClr val="tx2"/>
                </a:solidFill>
                <a:latin typeface="楷体_GB2312" pitchFamily="49" charset="-122"/>
              </a:rPr>
              <a:t>每个子查询在上一级查询处理之前求解，子查询的结果用于建立其父查询的查找条件。</a:t>
            </a:r>
          </a:p>
        </p:txBody>
      </p:sp>
    </p:spTree>
    <p:extLst>
      <p:ext uri="{BB962C8B-B14F-4D97-AF65-F5344CB8AC3E}">
        <p14:creationId xmlns:p14="http://schemas.microsoft.com/office/powerpoint/2010/main" val="367539559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0" y="-15479"/>
            <a:ext cx="12192000" cy="678867"/>
          </a:xfrm>
          <a:prstGeom prst="rect">
            <a:avLst/>
          </a:prstGeom>
          <a:solidFill>
            <a:srgbClr val="00589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1" lang="zh-CN" altLang="en-US" dirty="0">
              <a:solidFill>
                <a:srgbClr val="00589A"/>
              </a:solidFill>
            </a:endParaRPr>
          </a:p>
        </p:txBody>
      </p:sp>
      <p:sp>
        <p:nvSpPr>
          <p:cNvPr id="4" name="文本框 94"/>
          <p:cNvSpPr txBox="1">
            <a:spLocks noChangeArrowheads="1"/>
          </p:cNvSpPr>
          <p:nvPr/>
        </p:nvSpPr>
        <p:spPr bwMode="auto">
          <a:xfrm>
            <a:off x="245870" y="65515"/>
            <a:ext cx="5053997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3.3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数据查询</a:t>
            </a:r>
          </a:p>
        </p:txBody>
      </p:sp>
      <p:sp>
        <p:nvSpPr>
          <p:cNvPr id="5" name="文本框 94"/>
          <p:cNvSpPr txBox="1">
            <a:spLocks noChangeArrowheads="1"/>
          </p:cNvSpPr>
          <p:nvPr/>
        </p:nvSpPr>
        <p:spPr bwMode="auto">
          <a:xfrm>
            <a:off x="4737459" y="75566"/>
            <a:ext cx="7908779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3.3.3 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嵌套查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询</a:t>
            </a:r>
          </a:p>
        </p:txBody>
      </p:sp>
      <p:cxnSp>
        <p:nvCxnSpPr>
          <p:cNvPr id="6" name="直接连接符 5"/>
          <p:cNvCxnSpPr/>
          <p:nvPr/>
        </p:nvCxnSpPr>
        <p:spPr>
          <a:xfrm rot="5400000">
            <a:off x="4077830" y="362976"/>
            <a:ext cx="351464" cy="260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95287" y="2565400"/>
            <a:ext cx="11270239" cy="3853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【</a:t>
            </a:r>
            <a:r>
              <a:rPr lang="zh-CN" altLang="en-US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3.45】</a:t>
            </a:r>
            <a:r>
              <a:rPr lang="zh-CN" altLang="en-US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查询出库存量超过该仓库物资平均库存量的物资编号、名称、规格及数量。</a:t>
            </a:r>
          </a:p>
          <a:p>
            <a:pPr eaLnBrk="1" hangingPunct="1">
              <a:buFontTx/>
              <a:buNone/>
            </a:pPr>
            <a:r>
              <a:rPr lang="en-US" altLang="zh-CN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SELECT </a:t>
            </a:r>
            <a:r>
              <a:rPr lang="en-US" altLang="zh-CN" b="1" dirty="0" err="1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mat_num</a:t>
            </a:r>
            <a:r>
              <a:rPr lang="en-US" altLang="zh-CN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, </a:t>
            </a:r>
            <a:r>
              <a:rPr lang="en-US" altLang="zh-CN" b="1" dirty="0" err="1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mat_name,speci,amount</a:t>
            </a:r>
            <a:endParaRPr lang="en-US" altLang="zh-CN" b="1" dirty="0" smtClean="0">
              <a:solidFill>
                <a:srgbClr val="FF3300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buFontTx/>
              <a:buNone/>
            </a:pPr>
            <a:r>
              <a:rPr lang="en-US" altLang="zh-CN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FROM stock  </a:t>
            </a:r>
            <a:r>
              <a:rPr lang="en-US" altLang="zh-CN" b="1" dirty="0" err="1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s1</a:t>
            </a:r>
            <a:endParaRPr lang="en-US" altLang="zh-CN" b="1" dirty="0" smtClean="0">
              <a:solidFill>
                <a:srgbClr val="FF3300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buFontTx/>
              <a:buNone/>
            </a:pPr>
            <a:r>
              <a:rPr lang="en-US" altLang="zh-CN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WHERE amount&gt;( SELECT </a:t>
            </a:r>
            <a:r>
              <a:rPr lang="en-US" altLang="zh-CN" b="1" dirty="0" err="1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avg</a:t>
            </a:r>
            <a:r>
              <a:rPr lang="en-US" altLang="zh-CN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(amount)</a:t>
            </a:r>
          </a:p>
          <a:p>
            <a:pPr eaLnBrk="1" hangingPunct="1">
              <a:buFontTx/>
              <a:buNone/>
            </a:pPr>
            <a:r>
              <a:rPr lang="en-US" altLang="zh-CN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               FROM stock  </a:t>
            </a:r>
            <a:r>
              <a:rPr lang="en-US" altLang="zh-CN" b="1" dirty="0" err="1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s2</a:t>
            </a:r>
            <a:endParaRPr lang="en-US" altLang="zh-CN" b="1" dirty="0" smtClean="0">
              <a:solidFill>
                <a:srgbClr val="FF3300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buFontTx/>
              <a:buNone/>
            </a:pPr>
            <a:r>
              <a:rPr lang="en-US" altLang="zh-CN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               WHERE </a:t>
            </a:r>
            <a:r>
              <a:rPr lang="en-US" altLang="zh-CN" b="1" dirty="0" err="1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s2.warehouse</a:t>
            </a:r>
            <a:r>
              <a:rPr lang="en-US" altLang="zh-CN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=</a:t>
            </a:r>
            <a:r>
              <a:rPr lang="en-US" altLang="zh-CN" b="1" dirty="0" err="1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s1.warehouse</a:t>
            </a:r>
            <a:r>
              <a:rPr lang="en-US" altLang="zh-CN" b="1" dirty="0" smtClean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);	 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395288" y="720567"/>
            <a:ext cx="6781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sz="3600" b="1" dirty="0">
                <a:solidFill>
                  <a:srgbClr val="6699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2. </a:t>
            </a:r>
            <a:r>
              <a:rPr kumimoji="1" lang="zh-CN" altLang="en-US" sz="3600" b="1" dirty="0">
                <a:solidFill>
                  <a:srgbClr val="6699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带有比较运算符的子查询</a:t>
            </a: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403225" y="1360487"/>
            <a:ext cx="10977418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buClr>
                <a:srgbClr val="FFFF66"/>
              </a:buClr>
            </a:pPr>
            <a:r>
              <a:rPr kumimoji="1" lang="zh-CN" altLang="en-US" sz="3200" b="1" dirty="0">
                <a:solidFill>
                  <a:srgbClr val="669900"/>
                </a:solidFill>
                <a:latin typeface="Tahoma" panose="020B0604030504040204" pitchFamily="34" charset="0"/>
              </a:rPr>
              <a:t>－</a:t>
            </a:r>
            <a:r>
              <a:rPr kumimoji="1" lang="zh-CN" altLang="en-US" sz="3200" b="1" dirty="0">
                <a:solidFill>
                  <a:schemeClr val="tx2"/>
                </a:solidFill>
                <a:latin typeface="Tahoma" panose="020B0604030504040204" pitchFamily="34" charset="0"/>
              </a:rPr>
              <a:t>确定子查询返回的是单值，则子查询与父查询之间可用比较运算符连接。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938463" y="2584450"/>
            <a:ext cx="5064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1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endParaRPr lang="en-US" altLang="zh-CN" sz="110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1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1848" y="3311236"/>
            <a:ext cx="3267075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662974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0" y="-15479"/>
            <a:ext cx="12192000" cy="678867"/>
          </a:xfrm>
          <a:prstGeom prst="rect">
            <a:avLst/>
          </a:prstGeom>
          <a:solidFill>
            <a:srgbClr val="00589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1" lang="zh-CN" altLang="en-US" dirty="0">
              <a:solidFill>
                <a:srgbClr val="00589A"/>
              </a:solidFill>
            </a:endParaRPr>
          </a:p>
        </p:txBody>
      </p:sp>
      <p:sp>
        <p:nvSpPr>
          <p:cNvPr id="4" name="文本框 94"/>
          <p:cNvSpPr txBox="1">
            <a:spLocks noChangeArrowheads="1"/>
          </p:cNvSpPr>
          <p:nvPr/>
        </p:nvSpPr>
        <p:spPr bwMode="auto">
          <a:xfrm>
            <a:off x="245870" y="65515"/>
            <a:ext cx="5053997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3.3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数据查询</a:t>
            </a:r>
          </a:p>
        </p:txBody>
      </p:sp>
      <p:sp>
        <p:nvSpPr>
          <p:cNvPr id="5" name="文本框 94"/>
          <p:cNvSpPr txBox="1">
            <a:spLocks noChangeArrowheads="1"/>
          </p:cNvSpPr>
          <p:nvPr/>
        </p:nvSpPr>
        <p:spPr bwMode="auto">
          <a:xfrm>
            <a:off x="4737459" y="75566"/>
            <a:ext cx="7908779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3.3.3 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嵌套查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询</a:t>
            </a:r>
          </a:p>
        </p:txBody>
      </p:sp>
      <p:cxnSp>
        <p:nvCxnSpPr>
          <p:cNvPr id="6" name="直接连接符 5"/>
          <p:cNvCxnSpPr/>
          <p:nvPr/>
        </p:nvCxnSpPr>
        <p:spPr>
          <a:xfrm rot="5400000">
            <a:off x="4077830" y="362976"/>
            <a:ext cx="351464" cy="260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381000" y="990600"/>
            <a:ext cx="87630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marL="457200" indent="-457200" eaLnBrk="1" hangingPunct="1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kumimoji="1" lang="zh-CN" altLang="en-US" sz="3200" b="1" dirty="0">
                <a:solidFill>
                  <a:srgbClr val="CC3300"/>
                </a:solidFill>
                <a:latin typeface="楷体_GB2312" pitchFamily="49" charset="-122"/>
              </a:rPr>
              <a:t>相关子查询</a:t>
            </a:r>
          </a:p>
          <a:p>
            <a:pPr eaLnBrk="1" hangingPunct="1">
              <a:spcBef>
                <a:spcPct val="20000"/>
              </a:spcBef>
              <a:buClr>
                <a:srgbClr val="FFFF66"/>
              </a:buClr>
            </a:pPr>
            <a:r>
              <a:rPr kumimoji="1" lang="zh-CN" altLang="en-US" sz="3200" b="1" dirty="0">
                <a:solidFill>
                  <a:schemeClr val="bg1"/>
                </a:solidFill>
                <a:latin typeface="楷体_GB2312" pitchFamily="49" charset="-122"/>
              </a:rPr>
              <a:t>        </a:t>
            </a:r>
            <a:r>
              <a:rPr kumimoji="1" lang="zh-CN" altLang="en-US" sz="3200" b="1" dirty="0">
                <a:solidFill>
                  <a:schemeClr val="tx2"/>
                </a:solidFill>
                <a:latin typeface="楷体_GB2312" pitchFamily="49" charset="-122"/>
              </a:rPr>
              <a:t>－</a:t>
            </a:r>
            <a:r>
              <a:rPr kumimoji="1" lang="zh-CN" altLang="en-US" sz="2800" b="1" dirty="0">
                <a:solidFill>
                  <a:schemeClr val="tx2"/>
                </a:solidFill>
                <a:latin typeface="楷体_GB2312" pitchFamily="49" charset="-122"/>
              </a:rPr>
              <a:t>子查询的查询条件依赖于父查询。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29306" y="2057400"/>
            <a:ext cx="11591636" cy="34532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lvl="1" eaLnBrk="1" hangingPunct="1">
              <a:lnSpc>
                <a:spcPct val="140000"/>
              </a:lnSpc>
              <a:spcBef>
                <a:spcPct val="5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None/>
            </a:pPr>
            <a:r>
              <a:rPr kumimoji="1" lang="zh-CN" altLang="en-US" sz="3200" b="1" dirty="0">
                <a:solidFill>
                  <a:srgbClr val="CC3300"/>
                </a:solidFill>
                <a:latin typeface="楷体_GB2312" pitchFamily="49" charset="-122"/>
              </a:rPr>
              <a:t>求解方法：</a:t>
            </a:r>
            <a:endParaRPr kumimoji="1" lang="zh-CN" altLang="en-US" sz="2800" b="1" dirty="0">
              <a:solidFill>
                <a:srgbClr val="CC3300"/>
              </a:solidFill>
              <a:latin typeface="楷体_GB2312" pitchFamily="49" charset="-122"/>
            </a:endParaRPr>
          </a:p>
          <a:p>
            <a:pPr lvl="1" eaLnBrk="1" hangingPunct="1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None/>
            </a:pPr>
            <a:r>
              <a:rPr kumimoji="1" lang="en-US" altLang="zh-CN" sz="2800" b="1" dirty="0">
                <a:solidFill>
                  <a:schemeClr val="tx2"/>
                </a:solidFill>
                <a:latin typeface="楷体_GB2312" pitchFamily="49" charset="-122"/>
              </a:rPr>
              <a:t>1</a:t>
            </a:r>
            <a:r>
              <a:rPr kumimoji="1" lang="zh-CN" altLang="en-US" sz="2800" b="1" dirty="0">
                <a:solidFill>
                  <a:schemeClr val="tx2"/>
                </a:solidFill>
                <a:latin typeface="楷体_GB2312" pitchFamily="49" charset="-122"/>
              </a:rPr>
              <a:t>）首先取外层查询中表的第一个元组，根据它与内层查询相关的属性值处理内层查询，若</a:t>
            </a:r>
            <a:r>
              <a:rPr kumimoji="1" lang="en-US" altLang="zh-CN" sz="2800" b="1" dirty="0">
                <a:solidFill>
                  <a:schemeClr val="tx2"/>
                </a:solidFill>
                <a:latin typeface="楷体_GB2312" pitchFamily="49" charset="-122"/>
              </a:rPr>
              <a:t>WHERE</a:t>
            </a:r>
            <a:r>
              <a:rPr kumimoji="1" lang="zh-CN" altLang="en-US" sz="2800" b="1" dirty="0">
                <a:solidFill>
                  <a:schemeClr val="tx2"/>
                </a:solidFill>
                <a:latin typeface="楷体_GB2312" pitchFamily="49" charset="-122"/>
              </a:rPr>
              <a:t>子句返回值为真，则取此元组放入结果表；</a:t>
            </a:r>
          </a:p>
          <a:p>
            <a:pPr lvl="1" eaLnBrk="1" hangingPunct="1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None/>
            </a:pPr>
            <a:r>
              <a:rPr kumimoji="1" lang="en-US" altLang="zh-CN" sz="2800" b="1" dirty="0">
                <a:solidFill>
                  <a:schemeClr val="tx2"/>
                </a:solidFill>
                <a:latin typeface="楷体_GB2312" pitchFamily="49" charset="-122"/>
              </a:rPr>
              <a:t>2</a:t>
            </a:r>
            <a:r>
              <a:rPr kumimoji="1" lang="zh-CN" altLang="en-US" sz="2800" b="1" dirty="0">
                <a:solidFill>
                  <a:schemeClr val="tx2"/>
                </a:solidFill>
                <a:latin typeface="楷体_GB2312" pitchFamily="49" charset="-122"/>
              </a:rPr>
              <a:t>）然后再取外层表的下一个元组；</a:t>
            </a:r>
          </a:p>
          <a:p>
            <a:pPr lvl="1" eaLnBrk="1" hangingPunct="1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None/>
            </a:pPr>
            <a:r>
              <a:rPr kumimoji="1" lang="en-US" altLang="zh-CN" sz="2800" b="1" dirty="0">
                <a:solidFill>
                  <a:schemeClr val="tx2"/>
                </a:solidFill>
                <a:latin typeface="楷体_GB2312" pitchFamily="49" charset="-122"/>
              </a:rPr>
              <a:t>3</a:t>
            </a:r>
            <a:r>
              <a:rPr kumimoji="1" lang="zh-CN" altLang="en-US" sz="2800" b="1" dirty="0">
                <a:solidFill>
                  <a:schemeClr val="tx2"/>
                </a:solidFill>
                <a:latin typeface="楷体_GB2312" pitchFamily="49" charset="-122"/>
              </a:rPr>
              <a:t>）重复这一过程，直至外层表全部检查完为止。</a:t>
            </a:r>
          </a:p>
        </p:txBody>
      </p:sp>
    </p:spTree>
    <p:extLst>
      <p:ext uri="{BB962C8B-B14F-4D97-AF65-F5344CB8AC3E}">
        <p14:creationId xmlns:p14="http://schemas.microsoft.com/office/powerpoint/2010/main" val="360981273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0" y="-15479"/>
            <a:ext cx="12192000" cy="678867"/>
          </a:xfrm>
          <a:prstGeom prst="rect">
            <a:avLst/>
          </a:prstGeom>
          <a:solidFill>
            <a:srgbClr val="00589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1" lang="zh-CN" altLang="en-US" dirty="0">
              <a:solidFill>
                <a:srgbClr val="00589A"/>
              </a:solidFill>
            </a:endParaRPr>
          </a:p>
        </p:txBody>
      </p:sp>
      <p:sp>
        <p:nvSpPr>
          <p:cNvPr id="4" name="文本框 94"/>
          <p:cNvSpPr txBox="1">
            <a:spLocks noChangeArrowheads="1"/>
          </p:cNvSpPr>
          <p:nvPr/>
        </p:nvSpPr>
        <p:spPr bwMode="auto">
          <a:xfrm>
            <a:off x="245870" y="65515"/>
            <a:ext cx="5053997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3.3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数据查询</a:t>
            </a:r>
          </a:p>
        </p:txBody>
      </p:sp>
      <p:sp>
        <p:nvSpPr>
          <p:cNvPr id="5" name="文本框 94"/>
          <p:cNvSpPr txBox="1">
            <a:spLocks noChangeArrowheads="1"/>
          </p:cNvSpPr>
          <p:nvPr/>
        </p:nvSpPr>
        <p:spPr bwMode="auto">
          <a:xfrm>
            <a:off x="4737459" y="75566"/>
            <a:ext cx="7908779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3.3.3 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嵌套查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询</a:t>
            </a:r>
          </a:p>
        </p:txBody>
      </p:sp>
      <p:cxnSp>
        <p:nvCxnSpPr>
          <p:cNvPr id="6" name="直接连接符 5"/>
          <p:cNvCxnSpPr/>
          <p:nvPr/>
        </p:nvCxnSpPr>
        <p:spPr>
          <a:xfrm rot="5400000">
            <a:off x="4077830" y="362976"/>
            <a:ext cx="351464" cy="260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57200" y="990600"/>
            <a:ext cx="777240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b="1" dirty="0" smtClean="0">
                <a:solidFill>
                  <a:srgbClr val="669900"/>
                </a:solidFill>
              </a:rPr>
              <a:t>三</a:t>
            </a:r>
            <a:r>
              <a:rPr lang="en-US" altLang="zh-CN" b="1" dirty="0" smtClean="0">
                <a:solidFill>
                  <a:srgbClr val="669900"/>
                </a:solidFill>
              </a:rPr>
              <a:t>. </a:t>
            </a:r>
            <a:r>
              <a:rPr lang="zh-CN" altLang="en-US" b="1" dirty="0" smtClean="0">
                <a:solidFill>
                  <a:srgbClr val="669900"/>
                </a:solidFill>
              </a:rPr>
              <a:t>带有</a:t>
            </a:r>
            <a:r>
              <a:rPr lang="en-US" altLang="zh-CN" b="1" dirty="0" smtClean="0">
                <a:solidFill>
                  <a:srgbClr val="669900"/>
                </a:solidFill>
              </a:rPr>
              <a:t>ANY</a:t>
            </a:r>
            <a:r>
              <a:rPr lang="zh-CN" altLang="en-US" b="1" dirty="0" smtClean="0">
                <a:solidFill>
                  <a:srgbClr val="669900"/>
                </a:solidFill>
              </a:rPr>
              <a:t>或</a:t>
            </a:r>
            <a:r>
              <a:rPr lang="en-US" altLang="zh-CN" b="1" dirty="0" smtClean="0">
                <a:solidFill>
                  <a:srgbClr val="669900"/>
                </a:solidFill>
              </a:rPr>
              <a:t>ALL</a:t>
            </a:r>
            <a:r>
              <a:rPr lang="zh-CN" altLang="en-US" b="1" dirty="0" smtClean="0">
                <a:solidFill>
                  <a:srgbClr val="669900"/>
                </a:solidFill>
              </a:rPr>
              <a:t>谓词的子查询</a:t>
            </a:r>
          </a:p>
          <a:p>
            <a:pPr eaLnBrk="1" hangingPunct="1">
              <a:buFontTx/>
              <a:buNone/>
            </a:pPr>
            <a:r>
              <a:rPr lang="zh-CN" altLang="en-US" b="1" dirty="0" smtClean="0">
                <a:solidFill>
                  <a:srgbClr val="669900"/>
                </a:solidFill>
                <a:ea typeface="楷体_GB2312" pitchFamily="49" charset="-122"/>
              </a:rPr>
              <a:t>－</a:t>
            </a:r>
            <a:r>
              <a:rPr lang="zh-CN" altLang="en-US" b="1" dirty="0" smtClean="0">
                <a:solidFill>
                  <a:srgbClr val="000066"/>
                </a:solidFill>
                <a:ea typeface="楷体_GB2312" pitchFamily="49" charset="-122"/>
              </a:rPr>
              <a:t>必须同时使用比较运算符</a:t>
            </a:r>
          </a:p>
        </p:txBody>
      </p:sp>
      <p:graphicFrame>
        <p:nvGraphicFramePr>
          <p:cNvPr id="8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0634643"/>
              </p:ext>
            </p:extLst>
          </p:nvPr>
        </p:nvGraphicFramePr>
        <p:xfrm>
          <a:off x="1413667" y="2276764"/>
          <a:ext cx="7772400" cy="3638551"/>
        </p:xfrm>
        <a:graphic>
          <a:graphicData uri="http://schemas.openxmlformats.org/drawingml/2006/table">
            <a:tbl>
              <a:tblPr/>
              <a:tblGrid>
                <a:gridCol w="1447800"/>
                <a:gridCol w="2362200"/>
                <a:gridCol w="1447800"/>
                <a:gridCol w="2514600"/>
              </a:tblGrid>
              <a:tr h="8961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&gt;ANY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大于子查询结果中某个值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&gt;ALL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大于子查询结果中所有值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467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&lt;ANY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小于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&lt;ALL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小于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&gt;=ANY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大于等于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&gt;=ALL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大于等于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&lt;=ANY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小于等于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&lt;=ALL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小于等于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=ANY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等于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=ALL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等于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961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!=ANY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&lt;&gt;ANY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不等于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!=ALL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&lt;&gt;ALL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不等于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150227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0" y="-15479"/>
            <a:ext cx="12192000" cy="678867"/>
          </a:xfrm>
          <a:prstGeom prst="rect">
            <a:avLst/>
          </a:prstGeom>
          <a:solidFill>
            <a:srgbClr val="00589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1" lang="zh-CN" altLang="en-US" dirty="0">
              <a:solidFill>
                <a:srgbClr val="00589A"/>
              </a:solidFill>
            </a:endParaRPr>
          </a:p>
        </p:txBody>
      </p:sp>
      <p:sp>
        <p:nvSpPr>
          <p:cNvPr id="4" name="文本框 94"/>
          <p:cNvSpPr txBox="1">
            <a:spLocks noChangeArrowheads="1"/>
          </p:cNvSpPr>
          <p:nvPr/>
        </p:nvSpPr>
        <p:spPr bwMode="auto">
          <a:xfrm>
            <a:off x="245870" y="65515"/>
            <a:ext cx="5053997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3.3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数据查询</a:t>
            </a:r>
          </a:p>
        </p:txBody>
      </p:sp>
      <p:sp>
        <p:nvSpPr>
          <p:cNvPr id="5" name="文本框 94"/>
          <p:cNvSpPr txBox="1">
            <a:spLocks noChangeArrowheads="1"/>
          </p:cNvSpPr>
          <p:nvPr/>
        </p:nvSpPr>
        <p:spPr bwMode="auto">
          <a:xfrm>
            <a:off x="4737459" y="75566"/>
            <a:ext cx="7908779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3.3.3 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嵌套查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询</a:t>
            </a:r>
          </a:p>
        </p:txBody>
      </p:sp>
      <p:cxnSp>
        <p:nvCxnSpPr>
          <p:cNvPr id="6" name="直接连接符 5"/>
          <p:cNvCxnSpPr/>
          <p:nvPr/>
        </p:nvCxnSpPr>
        <p:spPr>
          <a:xfrm rot="5400000">
            <a:off x="4077830" y="362976"/>
            <a:ext cx="351464" cy="260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57200" y="895931"/>
            <a:ext cx="10912764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【</a:t>
            </a:r>
            <a:r>
              <a:rPr lang="zh-CN" altLang="en-US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3.46】 </a:t>
            </a:r>
            <a:r>
              <a:rPr lang="zh-CN" altLang="en-US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查询其他仓库中比供电局</a:t>
            </a:r>
            <a:r>
              <a:rPr lang="en-US" altLang="zh-CN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1#</a:t>
            </a:r>
            <a:r>
              <a:rPr lang="zh-CN" altLang="en-US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仓库的某一物资库存量少的物资名称、规格和数量。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685800" y="2038931"/>
            <a:ext cx="8458200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2800" b="1" dirty="0">
                <a:solidFill>
                  <a:srgbClr val="FF3300"/>
                </a:solidFill>
              </a:rPr>
              <a:t>SELECT </a:t>
            </a:r>
            <a:r>
              <a:rPr lang="en-US" altLang="zh-CN" sz="2800" b="1" dirty="0" err="1">
                <a:solidFill>
                  <a:srgbClr val="FF3300"/>
                </a:solidFill>
              </a:rPr>
              <a:t>mat_name</a:t>
            </a:r>
            <a:r>
              <a:rPr lang="en-US" altLang="zh-CN" sz="2800" b="1" dirty="0">
                <a:solidFill>
                  <a:srgbClr val="FF3300"/>
                </a:solidFill>
              </a:rPr>
              <a:t>, </a:t>
            </a:r>
            <a:r>
              <a:rPr lang="en-US" altLang="zh-CN" sz="2800" b="1" dirty="0" err="1">
                <a:solidFill>
                  <a:srgbClr val="FF3300"/>
                </a:solidFill>
              </a:rPr>
              <a:t>speci</a:t>
            </a:r>
            <a:r>
              <a:rPr lang="en-US" altLang="zh-CN" sz="2800" b="1" dirty="0">
                <a:solidFill>
                  <a:srgbClr val="FF3300"/>
                </a:solidFill>
              </a:rPr>
              <a:t>, amount </a:t>
            </a:r>
          </a:p>
          <a:p>
            <a:pPr eaLnBrk="1" hangingPunct="1"/>
            <a:r>
              <a:rPr lang="en-US" altLang="zh-CN" sz="2800" b="1" dirty="0">
                <a:solidFill>
                  <a:srgbClr val="FF3300"/>
                </a:solidFill>
              </a:rPr>
              <a:t>FROM stock</a:t>
            </a:r>
          </a:p>
          <a:p>
            <a:pPr eaLnBrk="1" hangingPunct="1"/>
            <a:r>
              <a:rPr lang="en-US" altLang="zh-CN" sz="2800" b="1" dirty="0">
                <a:solidFill>
                  <a:srgbClr val="FF3300"/>
                </a:solidFill>
              </a:rPr>
              <a:t>WHERE warehouse &lt;&gt; '</a:t>
            </a:r>
            <a:r>
              <a:rPr lang="zh-CN" altLang="en-US" sz="2800" b="1" dirty="0">
                <a:solidFill>
                  <a:srgbClr val="FF3300"/>
                </a:solidFill>
              </a:rPr>
              <a:t>供电局</a:t>
            </a:r>
            <a:r>
              <a:rPr lang="en-US" altLang="zh-CN" sz="2800" b="1" dirty="0">
                <a:solidFill>
                  <a:srgbClr val="FF3300"/>
                </a:solidFill>
              </a:rPr>
              <a:t>1#</a:t>
            </a:r>
            <a:r>
              <a:rPr lang="zh-CN" altLang="en-US" sz="2800" b="1" dirty="0">
                <a:solidFill>
                  <a:srgbClr val="FF3300"/>
                </a:solidFill>
              </a:rPr>
              <a:t>仓库</a:t>
            </a:r>
            <a:r>
              <a:rPr lang="en-US" altLang="zh-CN" sz="2800" b="1" dirty="0">
                <a:solidFill>
                  <a:srgbClr val="FF3300"/>
                </a:solidFill>
              </a:rPr>
              <a:t>'</a:t>
            </a:r>
          </a:p>
          <a:p>
            <a:pPr eaLnBrk="1" hangingPunct="1"/>
            <a:r>
              <a:rPr lang="en-US" altLang="zh-CN" sz="2800" b="1" dirty="0">
                <a:solidFill>
                  <a:srgbClr val="FF3300"/>
                </a:solidFill>
              </a:rPr>
              <a:t>         AND amount &lt; ANY</a:t>
            </a:r>
          </a:p>
          <a:p>
            <a:pPr eaLnBrk="1" hangingPunct="1"/>
            <a:r>
              <a:rPr lang="en-US" altLang="zh-CN" sz="2800" b="1" dirty="0">
                <a:solidFill>
                  <a:srgbClr val="FF3300"/>
                </a:solidFill>
              </a:rPr>
              <a:t>                  ( SELECT amount</a:t>
            </a:r>
          </a:p>
          <a:p>
            <a:pPr eaLnBrk="1" hangingPunct="1"/>
            <a:r>
              <a:rPr lang="en-US" altLang="zh-CN" sz="2800" b="1" dirty="0">
                <a:solidFill>
                  <a:srgbClr val="FF3300"/>
                </a:solidFill>
              </a:rPr>
              <a:t>                     FROM stock</a:t>
            </a:r>
          </a:p>
          <a:p>
            <a:pPr eaLnBrk="1" hangingPunct="1"/>
            <a:r>
              <a:rPr lang="en-US" altLang="zh-CN" sz="2800" b="1" dirty="0">
                <a:solidFill>
                  <a:srgbClr val="FF3300"/>
                </a:solidFill>
              </a:rPr>
              <a:t>                     WHERE warehouse = '</a:t>
            </a:r>
            <a:r>
              <a:rPr lang="zh-CN" altLang="en-US" sz="2800" b="1" dirty="0">
                <a:solidFill>
                  <a:srgbClr val="FF3300"/>
                </a:solidFill>
              </a:rPr>
              <a:t>供电局</a:t>
            </a:r>
            <a:r>
              <a:rPr lang="en-US" altLang="zh-CN" sz="2800" b="1" dirty="0">
                <a:solidFill>
                  <a:srgbClr val="FF3300"/>
                </a:solidFill>
              </a:rPr>
              <a:t>1#</a:t>
            </a:r>
            <a:r>
              <a:rPr lang="zh-CN" altLang="en-US" sz="2800" b="1" dirty="0">
                <a:solidFill>
                  <a:srgbClr val="FF3300"/>
                </a:solidFill>
              </a:rPr>
              <a:t>仓库</a:t>
            </a:r>
            <a:r>
              <a:rPr lang="en-US" altLang="zh-CN" sz="2800" b="1" dirty="0">
                <a:solidFill>
                  <a:srgbClr val="FF3300"/>
                </a:solidFill>
              </a:rPr>
              <a:t>');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endParaRPr kumimoji="1" lang="en-US" altLang="zh-CN" sz="2800" b="1" dirty="0">
              <a:solidFill>
                <a:srgbClr val="FF3300"/>
              </a:solidFill>
              <a:ea typeface="宋体" panose="02010600030101010101" pitchFamily="2" charset="-122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2262769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indent="4095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zh-CN">
              <a:ea typeface="宋体" panose="02010600030101010101" pitchFamily="2" charset="-122"/>
            </a:endParaRPr>
          </a:p>
        </p:txBody>
      </p:sp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7964" y="4132266"/>
            <a:ext cx="2705100" cy="242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702064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0" y="-15479"/>
            <a:ext cx="12192000" cy="678867"/>
          </a:xfrm>
          <a:prstGeom prst="rect">
            <a:avLst/>
          </a:prstGeom>
          <a:solidFill>
            <a:srgbClr val="00589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1" lang="zh-CN" altLang="en-US" dirty="0">
              <a:solidFill>
                <a:srgbClr val="00589A"/>
              </a:solidFill>
            </a:endParaRPr>
          </a:p>
        </p:txBody>
      </p:sp>
      <p:sp>
        <p:nvSpPr>
          <p:cNvPr id="4" name="文本框 94"/>
          <p:cNvSpPr txBox="1">
            <a:spLocks noChangeArrowheads="1"/>
          </p:cNvSpPr>
          <p:nvPr/>
        </p:nvSpPr>
        <p:spPr bwMode="auto">
          <a:xfrm>
            <a:off x="245870" y="65515"/>
            <a:ext cx="5053997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3.3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数据查询</a:t>
            </a:r>
          </a:p>
        </p:txBody>
      </p:sp>
      <p:sp>
        <p:nvSpPr>
          <p:cNvPr id="5" name="文本框 94"/>
          <p:cNvSpPr txBox="1">
            <a:spLocks noChangeArrowheads="1"/>
          </p:cNvSpPr>
          <p:nvPr/>
        </p:nvSpPr>
        <p:spPr bwMode="auto">
          <a:xfrm>
            <a:off x="4737459" y="75566"/>
            <a:ext cx="7908779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3.3.3 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嵌套查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询</a:t>
            </a:r>
          </a:p>
        </p:txBody>
      </p:sp>
      <p:cxnSp>
        <p:nvCxnSpPr>
          <p:cNvPr id="6" name="直接连接符 5"/>
          <p:cNvCxnSpPr/>
          <p:nvPr/>
        </p:nvCxnSpPr>
        <p:spPr>
          <a:xfrm rot="5400000">
            <a:off x="4077830" y="362976"/>
            <a:ext cx="351464" cy="260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57200" y="1066800"/>
            <a:ext cx="77724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b="1" smtClean="0">
                <a:solidFill>
                  <a:srgbClr val="000066"/>
                </a:solidFill>
              </a:rPr>
              <a:t>也可用集函数</a:t>
            </a:r>
            <a:r>
              <a:rPr lang="en-US" altLang="zh-CN" b="1" smtClean="0">
                <a:solidFill>
                  <a:srgbClr val="000066"/>
                </a:solidFill>
              </a:rPr>
              <a:t>MAX()</a:t>
            </a:r>
            <a:r>
              <a:rPr lang="zh-CN" altLang="en-US" b="1" smtClean="0">
                <a:solidFill>
                  <a:srgbClr val="000066"/>
                </a:solidFill>
              </a:rPr>
              <a:t>实现：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685800" y="1752600"/>
            <a:ext cx="86106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FF3300"/>
                </a:solidFill>
              </a:rPr>
              <a:t>SELECT mat_name, speci, amount </a:t>
            </a:r>
          </a:p>
          <a:p>
            <a:pPr eaLnBrk="1" hangingPunct="1"/>
            <a:r>
              <a:rPr lang="en-US" altLang="zh-CN" sz="2800" b="1">
                <a:solidFill>
                  <a:srgbClr val="FF3300"/>
                </a:solidFill>
              </a:rPr>
              <a:t>FROM stock</a:t>
            </a:r>
          </a:p>
          <a:p>
            <a:pPr eaLnBrk="1" hangingPunct="1"/>
            <a:r>
              <a:rPr lang="en-US" altLang="zh-CN" sz="2800" b="1">
                <a:solidFill>
                  <a:srgbClr val="FF3300"/>
                </a:solidFill>
              </a:rPr>
              <a:t>WHERE warehouse &lt;&gt; '</a:t>
            </a:r>
            <a:r>
              <a:rPr lang="zh-CN" altLang="en-US" sz="2800" b="1">
                <a:solidFill>
                  <a:srgbClr val="FF3300"/>
                </a:solidFill>
              </a:rPr>
              <a:t>供电局</a:t>
            </a:r>
            <a:r>
              <a:rPr lang="en-US" altLang="zh-CN" sz="2800" b="1">
                <a:solidFill>
                  <a:srgbClr val="FF3300"/>
                </a:solidFill>
              </a:rPr>
              <a:t>1#</a:t>
            </a:r>
            <a:r>
              <a:rPr lang="zh-CN" altLang="en-US" sz="2800" b="1">
                <a:solidFill>
                  <a:srgbClr val="FF3300"/>
                </a:solidFill>
              </a:rPr>
              <a:t>仓库</a:t>
            </a:r>
            <a:r>
              <a:rPr lang="en-US" altLang="zh-CN" sz="2800" b="1">
                <a:solidFill>
                  <a:srgbClr val="FF3300"/>
                </a:solidFill>
              </a:rPr>
              <a:t>'</a:t>
            </a:r>
          </a:p>
          <a:p>
            <a:pPr eaLnBrk="1" hangingPunct="1"/>
            <a:r>
              <a:rPr lang="en-US" altLang="zh-CN" sz="2800" b="1">
                <a:solidFill>
                  <a:srgbClr val="FF3300"/>
                </a:solidFill>
              </a:rPr>
              <a:t>         AND amount &lt; </a:t>
            </a:r>
          </a:p>
          <a:p>
            <a:pPr eaLnBrk="1" hangingPunct="1"/>
            <a:r>
              <a:rPr lang="en-US" altLang="zh-CN" sz="2800" b="1">
                <a:solidFill>
                  <a:srgbClr val="FF3300"/>
                </a:solidFill>
              </a:rPr>
              <a:t>                   (SELECT MAX (amount)</a:t>
            </a:r>
          </a:p>
          <a:p>
            <a:pPr eaLnBrk="1" hangingPunct="1"/>
            <a:r>
              <a:rPr lang="en-US" altLang="zh-CN" sz="2800" b="1">
                <a:solidFill>
                  <a:srgbClr val="FF3300"/>
                </a:solidFill>
              </a:rPr>
              <a:t>                    FROM stock</a:t>
            </a:r>
          </a:p>
          <a:p>
            <a:pPr eaLnBrk="1" hangingPunct="1"/>
            <a:r>
              <a:rPr lang="en-US" altLang="zh-CN" sz="2800" b="1">
                <a:solidFill>
                  <a:srgbClr val="FF3300"/>
                </a:solidFill>
              </a:rPr>
              <a:t>                    WHERE warehouse = '</a:t>
            </a:r>
            <a:r>
              <a:rPr lang="zh-CN" altLang="en-US" sz="2800" b="1">
                <a:solidFill>
                  <a:srgbClr val="FF3300"/>
                </a:solidFill>
              </a:rPr>
              <a:t>供电局</a:t>
            </a:r>
            <a:r>
              <a:rPr lang="en-US" altLang="zh-CN" sz="2800" b="1">
                <a:solidFill>
                  <a:srgbClr val="FF3300"/>
                </a:solidFill>
              </a:rPr>
              <a:t>1#</a:t>
            </a:r>
            <a:r>
              <a:rPr lang="zh-CN" altLang="en-US" sz="2800" b="1">
                <a:solidFill>
                  <a:srgbClr val="FF3300"/>
                </a:solidFill>
              </a:rPr>
              <a:t>仓库</a:t>
            </a:r>
            <a:r>
              <a:rPr lang="en-US" altLang="zh-CN" sz="2800" b="1">
                <a:solidFill>
                  <a:srgbClr val="FF3300"/>
                </a:solidFill>
              </a:rPr>
              <a:t>');   </a:t>
            </a:r>
          </a:p>
        </p:txBody>
      </p:sp>
    </p:spTree>
    <p:extLst>
      <p:ext uri="{BB962C8B-B14F-4D97-AF65-F5344CB8AC3E}">
        <p14:creationId xmlns:p14="http://schemas.microsoft.com/office/powerpoint/2010/main" val="324808604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rgbClr val="4CC2EA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1486</TotalTime>
  <Words>16601</Words>
  <Application>Microsoft Office PowerPoint</Application>
  <PresentationFormat>宽屏</PresentationFormat>
  <Paragraphs>1961</Paragraphs>
  <Slides>182</Slides>
  <Notes>181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182</vt:i4>
      </vt:variant>
    </vt:vector>
  </HeadingPairs>
  <TitlesOfParts>
    <vt:vector size="195" baseType="lpstr">
      <vt:lpstr>方正细圆简体</vt:lpstr>
      <vt:lpstr>楷体_GB2312</vt:lpstr>
      <vt:lpstr>宋体</vt:lpstr>
      <vt:lpstr>微软雅黑</vt:lpstr>
      <vt:lpstr>Arial</vt:lpstr>
      <vt:lpstr>Calibri</vt:lpstr>
      <vt:lpstr>Calibri Light</vt:lpstr>
      <vt:lpstr>Courier New</vt:lpstr>
      <vt:lpstr>Symbol</vt:lpstr>
      <vt:lpstr>Tahoma</vt:lpstr>
      <vt:lpstr>Times New Roman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zhouping</dc:creator>
  <cp:lastModifiedBy>Windows 用户</cp:lastModifiedBy>
  <cp:revision>1347</cp:revision>
  <dcterms:created xsi:type="dcterms:W3CDTF">2014-07-02T10:42:00Z</dcterms:created>
  <dcterms:modified xsi:type="dcterms:W3CDTF">2022-10-06T06:14:23Z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所有者">
    <vt:lpwstr>大同煤炭职业技术学院</vt:lpwstr>
  </property>
  <property fmtid="{D5CDD505-2E9C-101B-9397-08002B2CF9AE}" pid="3" name="KSOProductBuildVer">
    <vt:lpwstr>2052-11.1.0.8894</vt:lpwstr>
  </property>
</Properties>
</file>