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6" r:id="rId2"/>
    <p:sldId id="454" r:id="rId3"/>
    <p:sldId id="455" r:id="rId4"/>
    <p:sldId id="457" r:id="rId5"/>
    <p:sldId id="458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4" r:id="rId16"/>
    <p:sldId id="551" r:id="rId17"/>
    <p:sldId id="545" r:id="rId18"/>
    <p:sldId id="546" r:id="rId19"/>
    <p:sldId id="547" r:id="rId20"/>
    <p:sldId id="548" r:id="rId21"/>
    <p:sldId id="549" r:id="rId22"/>
    <p:sldId id="550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456" r:id="rId31"/>
  </p:sldIdLst>
  <p:sldSz cx="12192000" cy="6858000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2876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pos="3871">
          <p15:clr>
            <a:srgbClr val="A4A3A4"/>
          </p15:clr>
        </p15:guide>
        <p15:guide id="5" pos="1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9F0"/>
    <a:srgbClr val="002060"/>
    <a:srgbClr val="009900"/>
    <a:srgbClr val="FF0000"/>
    <a:srgbClr val="F79646"/>
    <a:srgbClr val="009AD0"/>
    <a:srgbClr val="245D60"/>
    <a:srgbClr val="DD4633"/>
    <a:srgbClr val="CCCC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83859" autoAdjust="0"/>
  </p:normalViewPr>
  <p:slideViewPr>
    <p:cSldViewPr snapToGrid="0">
      <p:cViewPr varScale="1">
        <p:scale>
          <a:sx n="74" d="100"/>
          <a:sy n="74" d="100"/>
        </p:scale>
        <p:origin x="1056" y="77"/>
      </p:cViewPr>
      <p:guideLst>
        <p:guide orient="horz" pos="2205"/>
        <p:guide orient="horz" pos="2876"/>
        <p:guide orient="horz" pos="1298"/>
        <p:guide pos="3871"/>
        <p:guide pos="1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790" y="-78"/>
      </p:cViewPr>
      <p:guideLst>
        <p:guide orient="horz" pos="2160"/>
        <p:guide pos="2880"/>
        <p:guide orient="horz" pos="2924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15CCEA-4D12-4250-ABBC-1F15DE901CBC}" type="datetimeFigureOut">
              <a:rPr lang="zh-CN" altLang="en-US"/>
              <a:t>2021/3/5</a:t>
            </a:fld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A76C4A-4CA1-4C6A-946C-E26A5534DC9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AF2163-2CD8-43A9-AAB8-953EE3B200FA}" type="datetimeFigureOut">
              <a:rPr lang="zh-CN" altLang="en-US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98234E-E7EE-4FBE-B288-F5A88D0BAAD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7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60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1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7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2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8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4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907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3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02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5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44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35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70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80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85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72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16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8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6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7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7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ss3.bdstatic.com/70cFv8Sh_Q1YnxGkpoWK1HF6hhy/it/u=1142682890,2597427661&amp;fm=26&amp;gp=0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" y="4009819"/>
            <a:ext cx="3022478" cy="16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5b0988e595225.cdn.sohucs.com%2Fimages%2F20180405%2Fa2e69e58269b4ec28f48a8b45f557519.png&amp;refer=http%3A%2F%2F5b0988e595225.cdn.sohucs.com&amp;app=2002&amp;size=f9999,10000&amp;q=a80&amp;n=0&amp;g=0n&amp;fmt=jpeg?sec=1617096952&amp;t=7da84fed13831c82f1767befef792a47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mg2.baidu.com/image_search/src=http%3A%2F%2Fimage20.it168.com%2F201206_500x375%2F1084%2F63b032f0868a7f5d.gif&amp;refer=http%3A%2F%2Fimage20.it168.com&amp;app=2002&amp;size=f9999,10000&amp;q=a80&amp;n=0&amp;g=0n&amp;fmt=jpeg?sec=1617097171&amp;t=44371f91fd49821c174327cdbdea82b6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84" y="4009819"/>
            <a:ext cx="3024000" cy="15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3895725"/>
            <a:ext cx="12180884" cy="17980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15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pic>
        <p:nvPicPr>
          <p:cNvPr id="17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T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5298013" y="6807215"/>
            <a:ext cx="4318041" cy="54000"/>
          </a:xfrm>
          <a:prstGeom prst="rect">
            <a:avLst/>
          </a:prstGeom>
          <a:solidFill>
            <a:srgbClr val="317FB7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 userDrawn="1"/>
        </p:nvSpPr>
        <p:spPr bwMode="auto">
          <a:xfrm flipH="1">
            <a:off x="-1" y="6807215"/>
            <a:ext cx="3429017" cy="54000"/>
          </a:xfrm>
          <a:prstGeom prst="rect">
            <a:avLst/>
          </a:prstGeom>
          <a:solidFill>
            <a:srgbClr val="92D050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 flipH="1">
            <a:off x="3428982" y="6807215"/>
            <a:ext cx="1873285" cy="54000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12"/>
          <p:cNvSpPr>
            <a:spLocks noChangeArrowheads="1"/>
          </p:cNvSpPr>
          <p:nvPr userDrawn="1"/>
        </p:nvSpPr>
        <p:spPr bwMode="auto">
          <a:xfrm flipH="1">
            <a:off x="9620274" y="6807215"/>
            <a:ext cx="2571725" cy="54000"/>
          </a:xfrm>
          <a:prstGeom prst="rect">
            <a:avLst/>
          </a:prstGeom>
          <a:solidFill>
            <a:srgbClr val="EE3636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图片 7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3"/>
            <a:ext cx="3047748" cy="6857434"/>
          </a:xfrm>
          <a:prstGeom prst="rect">
            <a:avLst/>
          </a:prstGeom>
        </p:spPr>
      </p:pic>
      <p:pic>
        <p:nvPicPr>
          <p:cNvPr id="9" name="图片 8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pic>
        <p:nvPicPr>
          <p:cNvPr id="7" name="Picture 2" descr="https://www.shiep.edu.cn/_upload/article/images/ae/f5/a315f22e46eba7886e93c3942349/e87d7fad-391a-42bc-b0b3-a522274164b9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47" y="182454"/>
            <a:ext cx="1647588" cy="3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8763" y="15"/>
            <a:ext cx="27262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zh-CN" altLang="en-US" dirty="0"/>
          </a:p>
        </p:txBody>
      </p:sp>
      <p:sp>
        <p:nvSpPr>
          <p:cNvPr id="9" name="TextBox 1"/>
          <p:cNvSpPr>
            <a:spLocks noChangeArrowheads="1"/>
          </p:cNvSpPr>
          <p:nvPr/>
        </p:nvSpPr>
        <p:spPr bwMode="auto">
          <a:xfrm>
            <a:off x="2218540" y="975521"/>
            <a:ext cx="7345184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endParaRPr lang="en-US" altLang="zh-CN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  <a:p>
            <a:pPr algn="ctr"/>
            <a:r>
              <a:rPr lang="zh-CN" altLang="en-US" sz="5400" b="1" dirty="0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/>
              </a:rPr>
              <a:t>数据库原理</a:t>
            </a:r>
            <a:endParaRPr lang="zh-CN" altLang="en-US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非聚集索引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3039" y="960151"/>
            <a:ext cx="813752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❀</a:t>
            </a:r>
            <a:r>
              <a:rPr kumimoji="1"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特点</a:t>
            </a:r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：</a:t>
            </a:r>
            <a:r>
              <a:rPr kumimoji="1" lang="en-US" altLang="zh-CN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1</a:t>
            </a:r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）索引与数据行的存放顺序无关</a:t>
            </a:r>
          </a:p>
          <a:p>
            <a:pPr lvl="2" eaLnBrk="1" hangingPunct="1"/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   </a:t>
            </a:r>
            <a:r>
              <a:rPr kumimoji="1" lang="en-US" altLang="zh-CN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2</a:t>
            </a:r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）索引作为表的附加信息</a:t>
            </a:r>
          </a:p>
          <a:p>
            <a:pPr lvl="2" eaLnBrk="1" hangingPunct="1"/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   </a:t>
            </a:r>
            <a:r>
              <a:rPr kumimoji="1" lang="en-US" altLang="zh-CN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3</a:t>
            </a:r>
            <a:r>
              <a:rPr kumimoji="1" lang="zh-CN" altLang="en-US" sz="28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）有利于单行查询，不利于范围查询</a:t>
            </a:r>
            <a:endParaRPr lang="zh-CN" altLang="en-US" sz="2800" b="1" i="0" dirty="0">
              <a:latin typeface="楷体_GB2312" pitchFamily="49" charset="-122"/>
              <a:ea typeface="楷体_GB2312" pitchFamily="49" charset="-122"/>
              <a:cs typeface="Arial Unicode MS" panose="020B0604020202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i="0" dirty="0">
                <a:solidFill>
                  <a:srgbClr val="FF3300"/>
                </a:solidFill>
                <a:ea typeface="楷体_GB2312" pitchFamily="49" charset="-122"/>
                <a:cs typeface="Arial Unicode MS" panose="020B0604020202020204" pitchFamily="34" charset="-122"/>
              </a:rPr>
              <a:t>❀</a:t>
            </a:r>
            <a:r>
              <a:rPr lang="zh-CN" altLang="en-US" sz="2800" b="1" i="0" dirty="0">
                <a:ea typeface="楷体_GB2312" pitchFamily="49" charset="-122"/>
                <a:cs typeface="Arial Unicode MS" panose="020B0604020202020204" pitchFamily="34" charset="-122"/>
              </a:rPr>
              <a:t>一个表可以建立多个非聚集索引。</a:t>
            </a:r>
            <a:endParaRPr kumimoji="1" lang="zh-CN" altLang="en-US" sz="2800" b="1" i="0" dirty="0">
              <a:solidFill>
                <a:srgbClr val="FF3300"/>
              </a:solidFill>
              <a:ea typeface="楷体_GB2312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7985" y="3408076"/>
            <a:ext cx="84248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0" dirty="0">
                <a:solidFill>
                  <a:srgbClr val="FF3300"/>
                </a:solidFill>
              </a:rPr>
              <a:t>❀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非聚集索引与聚集索引两个重大区别： </a:t>
            </a:r>
          </a:p>
          <a:p>
            <a:pPr algn="just" eaLnBrk="1" hangingPunct="1">
              <a:spcBef>
                <a:spcPts val="500"/>
              </a:spcBef>
              <a:spcAft>
                <a:spcPts val="1200"/>
              </a:spcAft>
              <a:buFont typeface="Symbol" panose="05050102010706020507" pitchFamily="18" charset="2"/>
              <a:buNone/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）数据行不按非聚集索引键的顺序排序和存储。</a:t>
            </a:r>
          </a:p>
          <a:p>
            <a:pPr algn="just"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非聚集索引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叶层不包含数据页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445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非聚集索引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388617" y="2320493"/>
            <a:ext cx="58286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非聚集索引的结构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42" y="982229"/>
            <a:ext cx="6075651" cy="555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593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非聚集索引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35" y="905020"/>
            <a:ext cx="6550978" cy="540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312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唯一索引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00820" y="1052513"/>
            <a:ext cx="81375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❀</a:t>
            </a:r>
            <a:r>
              <a:rPr kumimoji="1"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特点</a:t>
            </a:r>
            <a:r>
              <a:rPr kumimoji="1" lang="zh-CN" altLang="en-US" sz="2800" b="1" i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：不允许表中任何两行具有相同索引值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❀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主键索引是唯一索引的特定类型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7795" y="3284538"/>
            <a:ext cx="813752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❀</a:t>
            </a:r>
            <a:r>
              <a:rPr kumimoji="1"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系统访问数据库中数据的方法</a:t>
            </a:r>
            <a:r>
              <a:rPr kumimoji="1" lang="zh-CN" altLang="en-US" sz="2800" b="1" i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i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   表扫描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i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   索引查找</a:t>
            </a:r>
            <a:endParaRPr lang="zh-CN" altLang="en-US" sz="2800" b="1" i="0">
              <a:latin typeface="楷体_GB2312" pitchFamily="49" charset="-122"/>
              <a:ea typeface="楷体_GB2312" pitchFamily="49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232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0213" y="997097"/>
            <a:ext cx="871378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创建索引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CREATE [UNIQUE][CLUSTERED][NONCLUSTERED]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INDEX  index_name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ON {table|view}(column[ASC|DESC][,</a:t>
            </a:r>
            <a:r>
              <a:rPr lang="en-US" altLang="zh-CN" b="1" smtClean="0">
                <a:solidFill>
                  <a:srgbClr val="FF3300"/>
                </a:solidFill>
                <a:ea typeface="楷体_GB2312" pitchFamily="49" charset="-122"/>
              </a:rPr>
              <a:t>…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n])</a:t>
            </a:r>
            <a:endParaRPr lang="en-US" altLang="zh-CN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2433" y="3281073"/>
            <a:ext cx="11868150" cy="307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如：在配电物资库存记录表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的仓库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warehouse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列上建立一个聚簇索引：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CREATE 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CLUSTERED INDEX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Index1_warehouse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ON Stock(warehouse)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warehouse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列上建立一个非聚簇索引：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CREATE </a:t>
            </a:r>
            <a:r>
              <a:rPr lang="en-US" altLang="zh-CN" sz="2800" b="1" i="0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NONCLUSTERED</a:t>
            </a:r>
            <a:r>
              <a:rPr lang="en-US" altLang="zh-CN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INDEX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Index2_warehouse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ON Stock(warehouse </a:t>
            </a:r>
            <a:r>
              <a:rPr lang="en-US" altLang="zh-CN" sz="2800" b="1" i="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desc</a:t>
            </a:r>
            <a:r>
              <a:rPr lang="en-US" altLang="zh-CN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2604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287" y="1125538"/>
            <a:ext cx="11630457" cy="52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查看索引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使用系统存储过程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sp_helpindex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来查看特定表上的索引信息。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如：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Exec  sp_helpindex Stock</a:t>
            </a:r>
          </a:p>
          <a:p>
            <a:pPr eaLnBrk="1" hangingPunct="1">
              <a:buFontTx/>
              <a:buNone/>
            </a:pPr>
            <a:endParaRPr lang="en-US" altLang="zh-CN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删除索引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DROP  INDEX  &lt;table_name&gt;.&lt;index_name&gt;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如：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DROP INDEX Stock.Index1_warehouse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也可以用一条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DROP INDEX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语句删除多个索引，索引之间要用逗号隔开。 </a:t>
            </a: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477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850" y="908050"/>
            <a:ext cx="10076295" cy="414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800" b="1" i="0"/>
              <a:t>.</a:t>
            </a:r>
            <a:r>
              <a:rPr lang="en-US" altLang="zh-CN" sz="2800"/>
              <a:t> 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CREATE TABLE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语句，支持在创建索引时使用下列约束：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PRIMARY KEY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创建唯一索引约束主码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UNIQUE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创建唯一索引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CLUSTERED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创建聚集索引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NONCLUSTERED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创建非聚集索引</a:t>
            </a:r>
          </a:p>
          <a:p>
            <a:pPr eaLnBrk="1" hangingPunct="1">
              <a:spcBef>
                <a:spcPct val="20000"/>
              </a:spcBef>
            </a:pPr>
            <a:endParaRPr lang="zh-CN" altLang="en-US" sz="2800" b="1" i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i="0"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en-US" sz="28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PRIMARY KEY 约束</a:t>
            </a:r>
            <a:r>
              <a:rPr lang="en-US" altLang="en-US" sz="2800" b="1" i="0">
                <a:latin typeface="楷体_GB2312" pitchFamily="49" charset="-122"/>
                <a:ea typeface="楷体_GB2312" pitchFamily="49" charset="-122"/>
              </a:rPr>
              <a:t>默认为 CLUSTERED；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i="0"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en-US" altLang="en-US" sz="28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UNIQUE 约束</a:t>
            </a:r>
            <a:r>
              <a:rPr lang="en-US" altLang="en-US" sz="2800" b="1" i="0">
                <a:latin typeface="楷体_GB2312" pitchFamily="49" charset="-122"/>
                <a:ea typeface="楷体_GB2312" pitchFamily="49" charset="-122"/>
              </a:rPr>
              <a:t>默认为 NONCLUSTERED。</a:t>
            </a:r>
            <a:endParaRPr lang="zh-CN" altLang="en-US" sz="2800" b="1" i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488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930984" y="2323812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5870" y="805657"/>
            <a:ext cx="1111134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</a:t>
            </a:r>
            <a:r>
              <a:rPr lang="zh-CN" altLang="en-US" b="1" dirty="0" smtClean="0">
                <a:solidFill>
                  <a:srgbClr val="FF3300"/>
                </a:solidFill>
              </a:rPr>
              <a:t>使用</a:t>
            </a:r>
            <a:r>
              <a:rPr lang="en-US" altLang="zh-CN" b="1" dirty="0" smtClean="0">
                <a:solidFill>
                  <a:srgbClr val="FF3300"/>
                </a:solidFill>
              </a:rPr>
              <a:t>Microsoft SQL Server Management Studio</a:t>
            </a:r>
            <a:r>
              <a:rPr lang="zh-CN" altLang="en-US" b="1" dirty="0" smtClean="0">
                <a:solidFill>
                  <a:srgbClr val="FF3300"/>
                </a:solidFill>
              </a:rPr>
              <a:t>管理索引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sz="2400" b="1" dirty="0" smtClean="0"/>
              <a:t>方法：打开数据库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展开需创建索引的表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视图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索引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新建索引。</a:t>
            </a:r>
          </a:p>
          <a:p>
            <a:pPr eaLnBrk="1" hangingPunct="1">
              <a:buFontTx/>
              <a:buNone/>
            </a:pPr>
            <a:endParaRPr lang="en-US" altLang="zh-CN" sz="2400" b="1" dirty="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04" y="2107912"/>
            <a:ext cx="3779837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254" y="2036475"/>
            <a:ext cx="409575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612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1709738"/>
            <a:ext cx="91582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4374" y="925419"/>
            <a:ext cx="806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 dirty="0"/>
              <a:t>删除表</a:t>
            </a:r>
            <a:r>
              <a:rPr lang="en-US" altLang="zh-CN" sz="2800" i="0" dirty="0" err="1"/>
              <a:t>out_stock</a:t>
            </a:r>
            <a:r>
              <a:rPr lang="zh-CN" altLang="en-US" sz="2800" i="0" dirty="0"/>
              <a:t>的主键，看查询计划：</a:t>
            </a:r>
          </a:p>
        </p:txBody>
      </p:sp>
    </p:spTree>
    <p:extLst>
      <p:ext uri="{BB962C8B-B14F-4D97-AF65-F5344CB8AC3E}">
        <p14:creationId xmlns:p14="http://schemas.microsoft.com/office/powerpoint/2010/main" val="2974505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" y="1934730"/>
            <a:ext cx="8977313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24740" y="1013215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 dirty="0"/>
              <a:t>重新创建表</a:t>
            </a:r>
            <a:r>
              <a:rPr lang="en-US" altLang="zh-CN" sz="2800" i="0" dirty="0" err="1"/>
              <a:t>out_stock</a:t>
            </a:r>
            <a:r>
              <a:rPr lang="zh-CN" altLang="en-US" sz="2800" i="0" dirty="0"/>
              <a:t>的主键，看查询计划：</a:t>
            </a:r>
          </a:p>
        </p:txBody>
      </p:sp>
    </p:spTree>
    <p:extLst>
      <p:ext uri="{BB962C8B-B14F-4D97-AF65-F5344CB8AC3E}">
        <p14:creationId xmlns:p14="http://schemas.microsoft.com/office/powerpoint/2010/main" val="767373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28291" y="1007485"/>
            <a:ext cx="81280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lang="zh-CN" altLang="en-US" sz="4000" b="1" dirty="0">
                <a:solidFill>
                  <a:srgbClr val="003300"/>
                </a:solidFill>
              </a:rPr>
              <a:t>第六章  索</a:t>
            </a:r>
            <a:r>
              <a:rPr lang="zh-CN" altLang="en-US" sz="4000" b="1" dirty="0" smtClean="0">
                <a:solidFill>
                  <a:srgbClr val="003300"/>
                </a:solidFill>
              </a:rPr>
              <a:t>引</a:t>
            </a:r>
            <a:endParaRPr lang="en-US" altLang="zh-CN" sz="4000" b="1" dirty="0" smtClean="0">
              <a:solidFill>
                <a:srgbClr val="003300"/>
              </a:solidFill>
            </a:endParaRPr>
          </a:p>
          <a:p>
            <a:pPr algn="ctr" eaLnBrk="1" hangingPunct="1">
              <a:spcBef>
                <a:spcPct val="40000"/>
              </a:spcBef>
            </a:pPr>
            <a:r>
              <a:rPr lang="zh-CN" altLang="en-US" sz="4000" b="1" dirty="0">
                <a:solidFill>
                  <a:srgbClr val="003300"/>
                </a:solidFill>
              </a:rPr>
              <a:t/>
            </a:r>
            <a:br>
              <a:rPr lang="zh-CN" altLang="en-US" sz="4000" b="1" dirty="0">
                <a:solidFill>
                  <a:srgbClr val="003300"/>
                </a:solidFill>
              </a:rPr>
            </a:br>
            <a:endParaRPr lang="en-US" altLang="zh-CN" sz="20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</a:t>
            </a:r>
            <a:r>
              <a:rPr lang="en-US" altLang="zh-CN" sz="3200" b="1" dirty="0" smtClean="0"/>
              <a:t>6.1 </a:t>
            </a:r>
            <a:r>
              <a:rPr lang="zh-CN" altLang="en-US" sz="3200" b="1" dirty="0" smtClean="0"/>
              <a:t>索</a:t>
            </a:r>
            <a:r>
              <a:rPr lang="zh-CN" altLang="en-US" sz="3200" b="1" dirty="0"/>
              <a:t>引的概念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</a:t>
            </a:r>
            <a:r>
              <a:rPr lang="en-US" altLang="zh-CN" sz="3200" b="1" dirty="0"/>
              <a:t>6.2 SQL Server 2008</a:t>
            </a:r>
            <a:r>
              <a:rPr lang="zh-CN" altLang="en-US" sz="3200" b="1" dirty="0"/>
              <a:t>中的索</a:t>
            </a:r>
            <a:r>
              <a:rPr lang="zh-CN" altLang="en-US" sz="3200" b="1" dirty="0" smtClean="0"/>
              <a:t>引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24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4" y="744382"/>
            <a:ext cx="8610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标注 5"/>
          <p:cNvSpPr>
            <a:spLocks noChangeArrowheads="1"/>
          </p:cNvSpPr>
          <p:nvPr/>
        </p:nvSpPr>
        <p:spPr bwMode="auto">
          <a:xfrm>
            <a:off x="6213764" y="963457"/>
            <a:ext cx="2879725" cy="576263"/>
          </a:xfrm>
          <a:prstGeom prst="wedgeRectCallout">
            <a:avLst>
              <a:gd name="adj1" fmla="val -106722"/>
              <a:gd name="adj2" fmla="val 84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FF0000"/>
                </a:solidFill>
              </a:rPr>
              <a:t>查看执行计划</a:t>
            </a:r>
          </a:p>
        </p:txBody>
      </p:sp>
    </p:spTree>
    <p:extLst>
      <p:ext uri="{BB962C8B-B14F-4D97-AF65-F5344CB8AC3E}">
        <p14:creationId xmlns:p14="http://schemas.microsoft.com/office/powerpoint/2010/main" val="411447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5870" y="1016721"/>
            <a:ext cx="11742929" cy="381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索引是表的一个概念部分，用来提高检索数据的效率，</a:t>
            </a:r>
            <a:r>
              <a:rPr lang="en-US" altLang="zh-CN" dirty="0" err="1" smtClean="0"/>
              <a:t>SQLServer</a:t>
            </a:r>
            <a:r>
              <a:rPr lang="zh-CN" altLang="en-US" dirty="0" smtClean="0"/>
              <a:t>使用了一个复杂的自平衡</a:t>
            </a:r>
            <a:r>
              <a:rPr lang="en-US" altLang="zh-CN" dirty="0" smtClean="0"/>
              <a:t>B-tree</a:t>
            </a:r>
            <a:r>
              <a:rPr lang="zh-CN" altLang="en-US" dirty="0" smtClean="0"/>
              <a:t>结构。通常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通过索引查询数据比全表扫描要快。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当 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找出执行查询和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语句的最佳路径时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优化器将使用索引。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同样在联结多个表时使用索引也可以提高效率。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另一个使用索引的好处是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它提供了主键</a:t>
            </a:r>
            <a:r>
              <a:rPr lang="en-US" altLang="zh-CN" dirty="0" smtClean="0"/>
              <a:t>(primary key)</a:t>
            </a:r>
            <a:r>
              <a:rPr lang="zh-CN" altLang="en-US" dirty="0" smtClean="0"/>
              <a:t>的唯一性验证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dirty="0" smtClean="0"/>
              <a:t>通常</a:t>
            </a:r>
            <a:r>
              <a:rPr lang="en-US" altLang="zh-CN" dirty="0" smtClean="0"/>
              <a:t>, </a:t>
            </a:r>
            <a:r>
              <a:rPr lang="zh-CN" altLang="en-US" dirty="0" smtClean="0"/>
              <a:t>在大型表中使用索引特别有效</a:t>
            </a:r>
            <a:r>
              <a:rPr lang="en-US" altLang="zh-CN" dirty="0" smtClean="0"/>
              <a:t>. </a:t>
            </a:r>
            <a:r>
              <a:rPr lang="zh-CN" altLang="en-US" dirty="0" smtClean="0"/>
              <a:t>当然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在扫描小表时，使用索引同样能提高效率。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3518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28624" y="1143000"/>
            <a:ext cx="11523231" cy="257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mtClean="0"/>
              <a:t>虽然使用索引能得到查询效率的提高</a:t>
            </a:r>
            <a:r>
              <a:rPr lang="en-US" altLang="zh-CN" smtClean="0"/>
              <a:t>,</a:t>
            </a:r>
            <a:r>
              <a:rPr lang="zh-CN" altLang="en-US" smtClean="0"/>
              <a:t>但是也必须注意到它的代价。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索引需要空间来存储</a:t>
            </a:r>
            <a:r>
              <a:rPr lang="en-US" altLang="zh-CN" smtClean="0"/>
              <a:t>,</a:t>
            </a:r>
            <a:r>
              <a:rPr lang="zh-CN" altLang="en-US" smtClean="0"/>
              <a:t>也需要定期维护</a:t>
            </a:r>
            <a:r>
              <a:rPr lang="en-US" altLang="zh-CN" smtClean="0"/>
              <a:t>, </a:t>
            </a:r>
            <a:r>
              <a:rPr lang="zh-CN" altLang="en-US" smtClean="0"/>
              <a:t>每当有记录在表中增减或索引列被修改时</a:t>
            </a:r>
            <a:r>
              <a:rPr lang="en-US" altLang="zh-CN" smtClean="0"/>
              <a:t>, </a:t>
            </a:r>
            <a:r>
              <a:rPr lang="zh-CN" altLang="en-US" smtClean="0"/>
              <a:t>索引本身也会被修改。这意味着每条记录的</a:t>
            </a:r>
            <a:r>
              <a:rPr lang="en-US" altLang="zh-CN" smtClean="0"/>
              <a:t>INSERT</a:t>
            </a:r>
            <a:r>
              <a:rPr lang="zh-CN" altLang="en-US" smtClean="0"/>
              <a:t>，</a:t>
            </a:r>
            <a:r>
              <a:rPr lang="en-US" altLang="zh-CN" smtClean="0"/>
              <a:t>DELETE </a:t>
            </a:r>
            <a:r>
              <a:rPr lang="zh-CN" altLang="en-US" smtClean="0"/>
              <a:t>， </a:t>
            </a:r>
            <a:r>
              <a:rPr lang="en-US" altLang="zh-CN" smtClean="0"/>
              <a:t>UPDATE</a:t>
            </a:r>
            <a:r>
              <a:rPr lang="zh-CN" altLang="en-US" smtClean="0"/>
              <a:t>将为此多付出</a:t>
            </a:r>
            <a:r>
              <a:rPr lang="en-US" altLang="zh-CN" smtClean="0"/>
              <a:t>4</a:t>
            </a:r>
            <a:r>
              <a:rPr lang="zh-CN" altLang="en-US" smtClean="0"/>
              <a:t>、 </a:t>
            </a:r>
            <a:r>
              <a:rPr lang="en-US" altLang="zh-CN" smtClean="0"/>
              <a:t>5</a:t>
            </a:r>
            <a:r>
              <a:rPr lang="zh-CN" altLang="en-US" smtClean="0"/>
              <a:t>次的磁盘</a:t>
            </a:r>
            <a:r>
              <a:rPr lang="en-US" altLang="zh-CN" smtClean="0"/>
              <a:t>I/O </a:t>
            </a:r>
            <a:r>
              <a:rPr lang="zh-CN" altLang="en-US" smtClean="0"/>
              <a:t>。因为索引需要额外的存储空间和处理，那些不必要的索引反而会使查询反应时间变慢。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8407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9509" y="1032267"/>
            <a:ext cx="10571018" cy="181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定期重构索引是必要的：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ALTER INDEX &lt;INDEXNAME&gt; REBUILD &lt;TABLESPACENAME&gt;</a:t>
            </a: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29456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28625" y="773398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/>
              <a:t>SQL </a:t>
            </a:r>
            <a:r>
              <a:rPr lang="zh-CN" altLang="en-US" sz="3200" b="1" dirty="0" smtClean="0"/>
              <a:t>查询优化的实用方法</a:t>
            </a:r>
            <a:endParaRPr lang="zh-CN" altLang="en-US" sz="3200" b="1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25113" y="1533233"/>
            <a:ext cx="11525105" cy="43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/>
              <a:t>   查询语句的优化是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效率优化的一个方式，可以通过优化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语句来</a:t>
            </a:r>
            <a:r>
              <a:rPr lang="zh-CN" altLang="en-US" dirty="0" smtClean="0">
                <a:solidFill>
                  <a:srgbClr val="FF0000"/>
                </a:solidFill>
              </a:rPr>
              <a:t>尽量使用已有的索引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避免全表扫描，</a:t>
            </a:r>
            <a:r>
              <a:rPr lang="zh-CN" altLang="en-US" dirty="0" smtClean="0"/>
              <a:t>从而提高查询效率。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在表中建立索引，优先考虑</a:t>
            </a:r>
            <a:r>
              <a:rPr lang="en-US" altLang="zh-CN" sz="2400" dirty="0" err="1" smtClean="0"/>
              <a:t>where、group</a:t>
            </a:r>
            <a:r>
              <a:rPr lang="en-US" altLang="zh-CN" sz="2400" dirty="0" smtClean="0"/>
              <a:t> by</a:t>
            </a:r>
            <a:r>
              <a:rPr lang="zh-CN" altLang="en-US" sz="2400" dirty="0" smtClean="0"/>
              <a:t>使用到的字段。</a:t>
            </a:r>
            <a:endParaRPr lang="en-US" altLang="zh-CN" sz="2400" dirty="0" smtClean="0"/>
          </a:p>
          <a:p>
            <a:pPr>
              <a:buFontTx/>
              <a:buNone/>
            </a:pPr>
            <a:endParaRPr lang="en-US" altLang="zh-CN" sz="2400" dirty="0" smtClean="0"/>
          </a:p>
          <a:p>
            <a:pPr>
              <a:buFontTx/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尽量避免使用</a:t>
            </a:r>
            <a:r>
              <a:rPr lang="en-US" altLang="zh-CN" sz="2400" dirty="0" smtClean="0"/>
              <a:t>select *，</a:t>
            </a:r>
            <a:r>
              <a:rPr lang="zh-CN" altLang="en-US" sz="2400" dirty="0" smtClean="0"/>
              <a:t>返回无用的字段会降低查询效率。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例如：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           SELECT * FROM   t </a:t>
            </a: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dirty="0" smtClean="0"/>
              <a:t>使用具体的字段代替*，只返回使用到的字段。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64279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1000125"/>
            <a:ext cx="11159836" cy="51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smtClean="0"/>
              <a:t>3.</a:t>
            </a:r>
            <a:r>
              <a:rPr lang="zh-CN" altLang="en-US" sz="2400" smtClean="0"/>
              <a:t>尽量避免使用</a:t>
            </a:r>
            <a:r>
              <a:rPr lang="en-US" altLang="zh-CN" sz="2400" smtClean="0"/>
              <a:t>in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not in，</a:t>
            </a:r>
            <a:r>
              <a:rPr lang="zh-CN" altLang="en-US" sz="2400" smtClean="0"/>
              <a:t>会导致数据库引擎放弃索引进行全表扫描。例如：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id IN (2,3)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t1 WHERE username IN (SELECT username FROM t2)</a:t>
            </a:r>
          </a:p>
          <a:p>
            <a:pPr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smtClean="0"/>
              <a:t>如果是连续数值，可以用</a:t>
            </a:r>
            <a:r>
              <a:rPr lang="en-US" altLang="zh-CN" sz="2400" smtClean="0"/>
              <a:t>between</a:t>
            </a:r>
            <a:r>
              <a:rPr lang="zh-CN" altLang="en-US" sz="2400" smtClean="0"/>
              <a:t>代替。如下：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id BETWEEN 2 AND 3</a:t>
            </a:r>
          </a:p>
          <a:p>
            <a:pPr>
              <a:buFontTx/>
              <a:buNone/>
            </a:pPr>
            <a:r>
              <a:rPr lang="zh-CN" altLang="en-US" sz="2400" smtClean="0"/>
              <a:t>如果是子查询，可以用</a:t>
            </a:r>
            <a:r>
              <a:rPr lang="en-US" altLang="zh-CN" sz="2400" smtClean="0"/>
              <a:t>exists</a:t>
            </a:r>
            <a:r>
              <a:rPr lang="zh-CN" altLang="en-US" sz="2400" smtClean="0"/>
              <a:t>代替。如下：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t1 WHERE EXISTS (SELECT * FROM t2 WHERE t1.username = t2.username)</a:t>
            </a:r>
          </a:p>
          <a:p>
            <a:pPr>
              <a:buFontTx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5262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71499" y="1007919"/>
            <a:ext cx="1059872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smtClean="0"/>
              <a:t>4.</a:t>
            </a:r>
            <a:r>
              <a:rPr lang="zh-CN" altLang="en-US" sz="2400" smtClean="0"/>
              <a:t>尽量避免使用</a:t>
            </a:r>
            <a:r>
              <a:rPr lang="en-US" altLang="zh-CN" sz="2400" smtClean="0"/>
              <a:t>or，</a:t>
            </a:r>
            <a:r>
              <a:rPr lang="zh-CN" altLang="en-US" sz="2400" smtClean="0"/>
              <a:t>会导致数据库引擎放弃索引进行全表扫描。例如：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id = 1 OR id = 3</a:t>
            </a:r>
          </a:p>
          <a:p>
            <a:pPr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smtClean="0"/>
              <a:t>可以用</a:t>
            </a:r>
            <a:r>
              <a:rPr lang="en-US" altLang="zh-CN" sz="2400" smtClean="0"/>
              <a:t>union</a:t>
            </a:r>
            <a:r>
              <a:rPr lang="zh-CN" altLang="en-US" sz="2400" smtClean="0"/>
              <a:t>代替</a:t>
            </a:r>
            <a:r>
              <a:rPr lang="en-US" altLang="zh-CN" sz="2400" smtClean="0"/>
              <a:t>or。</a:t>
            </a:r>
          </a:p>
          <a:p>
            <a:pPr>
              <a:buFontTx/>
              <a:buNone/>
            </a:pPr>
            <a:r>
              <a:rPr lang="zh-CN" altLang="en-US" sz="2400" smtClean="0"/>
              <a:t>如下：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id = 1</a:t>
            </a:r>
            <a:br>
              <a:rPr lang="en-US" altLang="zh-CN" sz="2400" smtClean="0"/>
            </a:br>
            <a:r>
              <a:rPr lang="en-US" altLang="zh-CN" sz="2400" smtClean="0"/>
              <a:t>UNION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id = 3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44858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5870" y="924791"/>
            <a:ext cx="114196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smtClean="0"/>
              <a:t>5.</a:t>
            </a:r>
            <a:r>
              <a:rPr lang="zh-CN" altLang="en-US" sz="2400" smtClean="0"/>
              <a:t>尽量避免在字段开头模糊查询，会导致数据库引擎放弃索引进行全表扫描。例如：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username LIKE </a:t>
            </a:r>
            <a:r>
              <a:rPr lang="en-US" altLang="zh-CN" sz="2400" smtClean="0">
                <a:solidFill>
                  <a:srgbClr val="FF0000"/>
                </a:solidFill>
              </a:rPr>
              <a:t>'%li%</a:t>
            </a:r>
            <a:r>
              <a:rPr lang="en-US" altLang="zh-CN" sz="2400" smtClean="0"/>
              <a:t>'</a:t>
            </a:r>
          </a:p>
          <a:p>
            <a:pPr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smtClean="0"/>
              <a:t>尽量在字段后面使用模糊查询。如下：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username LIKE </a:t>
            </a:r>
            <a:r>
              <a:rPr lang="en-US" altLang="zh-CN" sz="2400" smtClean="0">
                <a:solidFill>
                  <a:srgbClr val="FF0000"/>
                </a:solidFill>
              </a:rPr>
              <a:t>'li%'</a:t>
            </a:r>
          </a:p>
          <a:p>
            <a:pPr>
              <a:buFontTx/>
              <a:buNone/>
            </a:pPr>
            <a:r>
              <a:rPr lang="en-US" altLang="zh-CN" sz="2400" smtClean="0"/>
              <a:t>6.</a:t>
            </a:r>
            <a:r>
              <a:rPr lang="zh-CN" altLang="en-US" sz="2400" smtClean="0"/>
              <a:t>尽量避免进行</a:t>
            </a:r>
            <a:r>
              <a:rPr lang="en-US" altLang="zh-CN" sz="2400" smtClean="0"/>
              <a:t>NULL</a:t>
            </a:r>
            <a:r>
              <a:rPr lang="zh-CN" altLang="en-US" sz="2400" smtClean="0"/>
              <a:t>值的判断，会导致数据库引擎放弃索引进行全表扫描。例如：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score IS NULL</a:t>
            </a:r>
          </a:p>
          <a:p>
            <a:pPr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smtClean="0"/>
              <a:t>可以给字段添加默认值</a:t>
            </a:r>
            <a:r>
              <a:rPr lang="en-US" altLang="zh-CN" sz="2400" smtClean="0"/>
              <a:t>0</a:t>
            </a:r>
            <a:r>
              <a:rPr lang="zh-CN" altLang="en-US" sz="2400" smtClean="0"/>
              <a:t>，对</a:t>
            </a:r>
            <a:r>
              <a:rPr lang="en-US" altLang="zh-CN" sz="2400" smtClean="0"/>
              <a:t>0</a:t>
            </a:r>
            <a:r>
              <a:rPr lang="zh-CN" altLang="en-US" sz="2400" smtClean="0"/>
              <a:t>值进行判断。例如：</a:t>
            </a:r>
          </a:p>
          <a:p>
            <a:pPr>
              <a:buFontTx/>
              <a:buNone/>
            </a:pPr>
            <a:r>
              <a:rPr lang="en-US" altLang="zh-CN" sz="2400" smtClean="0"/>
              <a:t>SELECT * FROM t WHERE score = 0</a:t>
            </a:r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97438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78402" y="974148"/>
            <a:ext cx="11435195" cy="484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400" smtClean="0"/>
              <a:t>7.</a:t>
            </a:r>
            <a:r>
              <a:rPr lang="zh-CN" altLang="en-US" sz="2400" smtClean="0"/>
              <a:t>尽量避免在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条件中等号的左侧进行表达式、函数操作，会导致数据库引擎放弃索引进行全表扫描。例如：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400" smtClean="0"/>
              <a:t>SELECT * FROM t2 WHERE score/10 = 9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400" smtClean="0"/>
              <a:t>SELECT * FROM t2 WHERE SUBSTR(username,1,2) = 'li'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优化方式：</a:t>
            </a:r>
            <a:r>
              <a:rPr lang="zh-CN" altLang="en-US" sz="2400" smtClean="0"/>
              <a:t>可以将表达式、函数操作移动到等号右侧。如下：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400" smtClean="0"/>
              <a:t>SELECT * FROM t2 WHERE score = 10*9</a:t>
            </a:r>
          </a:p>
          <a:p>
            <a:pPr>
              <a:lnSpc>
                <a:spcPct val="125000"/>
              </a:lnSpc>
              <a:spcBef>
                <a:spcPts val="0"/>
              </a:spcBef>
              <a:buFontTx/>
              <a:buNone/>
            </a:pPr>
            <a:r>
              <a:rPr lang="en-US" altLang="zh-CN" sz="2400" smtClean="0"/>
              <a:t>SELECT * FROM t2 WHERE username LIKE 'li%'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7174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49914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SQL Server 2008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7893" y="1088499"/>
            <a:ext cx="6929438" cy="70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smtClean="0"/>
              <a:t>在查询的时候，要尽量让数据库引擎使用索引。</a:t>
            </a:r>
            <a:endParaRPr lang="en-US" altLang="zh-CN" sz="2400" smtClean="0"/>
          </a:p>
          <a:p>
            <a:pPr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49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3" y="981075"/>
            <a:ext cx="8243887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738414" y="3213100"/>
            <a:ext cx="82438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❁</a:t>
            </a:r>
            <a:r>
              <a:rPr lang="zh-CN" altLang="en-US" sz="2400" b="1" i="0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建立索引的目的：</a:t>
            </a:r>
            <a:r>
              <a:rPr lang="zh-CN" altLang="en-US" sz="24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加快查询速度，提高数据文件访问效率。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i="0" dirty="0">
                <a:latin typeface="楷体_GB2312" pitchFamily="49" charset="-122"/>
                <a:ea typeface="楷体_GB2312" pitchFamily="49" charset="-122"/>
                <a:cs typeface="Arial Unicode MS" panose="020B0604020202020204" pitchFamily="34" charset="-122"/>
              </a:rPr>
              <a:t>       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738414" y="3677402"/>
            <a:ext cx="7899403" cy="22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Arial Unicode MS" panose="020B0604020202020204" pitchFamily="34" charset="-122"/>
                <a:ea typeface="楷体_GB2312" pitchFamily="49" charset="-122"/>
                <a:cs typeface="Arial Unicode MS" panose="020B0604020202020204" pitchFamily="34" charset="-122"/>
              </a:rPr>
              <a:t>❁</a:t>
            </a:r>
            <a:r>
              <a:rPr lang="zh-CN" altLang="en-US" sz="2400" b="1" i="0" dirty="0">
                <a:solidFill>
                  <a:srgbClr val="FF3300"/>
                </a:solidFill>
                <a:ea typeface="楷体_GB2312" pitchFamily="49" charset="-122"/>
                <a:cs typeface="Arial Unicode MS" panose="020B0604020202020204" pitchFamily="34" charset="-122"/>
              </a:rPr>
              <a:t>缺点：</a:t>
            </a:r>
            <a:r>
              <a:rPr lang="zh-CN" altLang="en-US" sz="2400" b="1" i="0" dirty="0">
                <a:ea typeface="楷体_GB2312" pitchFamily="49" charset="-122"/>
                <a:cs typeface="Arial Unicode MS" panose="020B0604020202020204" pitchFamily="34" charset="-122"/>
              </a:rPr>
              <a:t>索引是有代价的（时、空）。为了维护索引，对数据进行插入、更新、删除操作所花费的时间会更长。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i="0" dirty="0">
                <a:solidFill>
                  <a:srgbClr val="FF3300"/>
                </a:solidFill>
                <a:latin typeface="Arial Unicode MS" panose="020B0604020202020204" pitchFamily="34" charset="-122"/>
                <a:ea typeface="楷体_GB2312" pitchFamily="49" charset="-122"/>
                <a:cs typeface="Arial Unicode MS" panose="020B0604020202020204" pitchFamily="34" charset="-122"/>
              </a:rPr>
              <a:t>❁</a:t>
            </a:r>
            <a:r>
              <a:rPr lang="zh-CN" altLang="en-US" sz="2400" b="1" i="0" dirty="0">
                <a:ea typeface="楷体_GB2312" pitchFamily="49" charset="-122"/>
                <a:cs typeface="Arial Unicode MS" panose="020B0604020202020204" pitchFamily="34" charset="-122"/>
              </a:rPr>
              <a:t>在设计和创建索引时，应确保对性能的提高程度大于在存储空间和处理资源方面的代价。</a:t>
            </a:r>
          </a:p>
        </p:txBody>
      </p:sp>
    </p:spTree>
    <p:extLst>
      <p:ext uri="{BB962C8B-B14F-4D97-AF65-F5344CB8AC3E}">
        <p14:creationId xmlns:p14="http://schemas.microsoft.com/office/powerpoint/2010/main" val="144879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1965" y="858982"/>
            <a:ext cx="10985119" cy="12099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掌握索引的概念、分类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管理索引语句。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82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1367" y="913968"/>
            <a:ext cx="10864705" cy="451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Microsoft SQL Server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支持在表中任何列（包括计算列）上定义的索引。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、如果一个表没有创建索引，则数据行不按任何特定的顺序存储。这种结构称为</a:t>
            </a:r>
            <a:r>
              <a:rPr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堆集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SQL Server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索引的两种类型为：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聚集索引 、非聚集索引</a:t>
            </a:r>
          </a:p>
        </p:txBody>
      </p:sp>
    </p:spTree>
    <p:extLst>
      <p:ext uri="{BB962C8B-B14F-4D97-AF65-F5344CB8AC3E}">
        <p14:creationId xmlns:p14="http://schemas.microsoft.com/office/powerpoint/2010/main" val="4165501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2568" y="882627"/>
            <a:ext cx="11229977" cy="163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Char char="•"/>
            </a:pPr>
            <a:r>
              <a:rPr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800" b="1" i="0">
                <a:ea typeface="楷体_GB2312" pitchFamily="49" charset="-122"/>
              </a:rPr>
              <a:t>数据文件中的记录按照索引键指定的顺序排序，使得具有相同索引键值的记录在物理上聚集在一起。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Tx/>
              <a:buChar char="•"/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一个表只能建立一个聚集索引。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31" y="2852738"/>
            <a:ext cx="3960812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81" y="2852738"/>
            <a:ext cx="4321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850" y="765175"/>
            <a:ext cx="11286259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 i="0" dirty="0">
                <a:ea typeface="楷体_GB2312" pitchFamily="49" charset="-122"/>
              </a:rPr>
              <a:t> 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聚集索引结构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i="0" dirty="0">
                <a:ea typeface="楷体_GB2312" pitchFamily="49" charset="-122"/>
              </a:rPr>
              <a:t>1</a:t>
            </a:r>
            <a:r>
              <a:rPr lang="zh-CN" altLang="en-US" sz="2800" b="1" i="0" dirty="0">
                <a:ea typeface="楷体_GB2312" pitchFamily="49" charset="-122"/>
              </a:rPr>
              <a:t>） </a:t>
            </a:r>
            <a:r>
              <a:rPr lang="en-US" altLang="zh-CN" sz="2800" b="1" i="0" dirty="0">
                <a:ea typeface="楷体_GB2312" pitchFamily="49" charset="-122"/>
              </a:rPr>
              <a:t>Microsoft SQL Server </a:t>
            </a:r>
            <a:r>
              <a:rPr lang="zh-CN" altLang="en-US" sz="2800" b="1" i="0" dirty="0">
                <a:ea typeface="楷体_GB2312" pitchFamily="49" charset="-122"/>
              </a:rPr>
              <a:t>将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索引组织为</a:t>
            </a:r>
            <a:r>
              <a:rPr lang="en-US" altLang="zh-CN" sz="2800" b="1" i="0" dirty="0">
                <a:solidFill>
                  <a:srgbClr val="FF3300"/>
                </a:solidFill>
                <a:ea typeface="楷体_GB2312" pitchFamily="49" charset="-122"/>
              </a:rPr>
              <a:t>B</a:t>
            </a:r>
            <a:r>
              <a:rPr lang="en-US" altLang="zh-CN" sz="2800" b="1" i="0" baseline="30000" dirty="0">
                <a:solidFill>
                  <a:srgbClr val="FF3300"/>
                </a:solidFill>
                <a:ea typeface="楷体_GB2312" pitchFamily="49" charset="-122"/>
              </a:rPr>
              <a:t>+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树</a:t>
            </a:r>
            <a:r>
              <a:rPr lang="zh-CN" altLang="en-US" sz="2800" b="1" i="0" dirty="0">
                <a:ea typeface="楷体_GB2312" pitchFamily="49" charset="-122"/>
              </a:rPr>
              <a:t>。索引内的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每一页</a:t>
            </a:r>
            <a:r>
              <a:rPr lang="zh-CN" altLang="en-US" sz="2800" b="1" i="0" dirty="0">
                <a:ea typeface="楷体_GB2312" pitchFamily="49" charset="-122"/>
              </a:rPr>
              <a:t>包含一个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页首</a:t>
            </a:r>
            <a:r>
              <a:rPr lang="zh-CN" altLang="en-US" sz="2800" b="1" i="0" dirty="0">
                <a:ea typeface="楷体_GB2312" pitchFamily="49" charset="-122"/>
              </a:rPr>
              <a:t>，页首后面跟着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索引行</a:t>
            </a:r>
            <a:r>
              <a:rPr lang="zh-CN" altLang="en-US" sz="2800" b="1" i="0" dirty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i="0" dirty="0">
                <a:ea typeface="楷体_GB2312" pitchFamily="49" charset="-122"/>
              </a:rPr>
              <a:t>2</a:t>
            </a:r>
            <a:r>
              <a:rPr lang="zh-CN" altLang="en-US" sz="2800" b="1" i="0" dirty="0">
                <a:ea typeface="楷体_GB2312" pitchFamily="49" charset="-122"/>
              </a:rPr>
              <a:t>）聚集索引在</a:t>
            </a:r>
            <a:r>
              <a:rPr lang="en-US" altLang="zh-CN" sz="2800" b="1" i="0" dirty="0" err="1">
                <a:ea typeface="楷体_GB2312" pitchFamily="49" charset="-122"/>
              </a:rPr>
              <a:t>sysindexes</a:t>
            </a:r>
            <a:r>
              <a:rPr lang="zh-CN" altLang="en-US" sz="2800" b="1" i="0" dirty="0">
                <a:ea typeface="楷体_GB2312" pitchFamily="49" charset="-122"/>
              </a:rPr>
              <a:t>中标识，字段 </a:t>
            </a:r>
            <a:r>
              <a:rPr lang="en-US" altLang="zh-CN" sz="2800" b="1" i="0" dirty="0" err="1">
                <a:solidFill>
                  <a:srgbClr val="FF3300"/>
                </a:solidFill>
                <a:ea typeface="楷体_GB2312" pitchFamily="49" charset="-122"/>
              </a:rPr>
              <a:t>indid</a:t>
            </a:r>
            <a:r>
              <a:rPr lang="en-US" altLang="zh-CN" sz="2800" b="1" i="0" dirty="0">
                <a:solidFill>
                  <a:srgbClr val="FF3300"/>
                </a:solidFill>
                <a:ea typeface="楷体_GB2312" pitchFamily="49" charset="-122"/>
              </a:rPr>
              <a:t>=1</a:t>
            </a:r>
            <a:r>
              <a:rPr lang="zh-CN" altLang="en-US" sz="2800" b="1" i="0" dirty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i="0" dirty="0">
                <a:ea typeface="楷体_GB2312" pitchFamily="49" charset="-122"/>
              </a:rPr>
              <a:t>3</a:t>
            </a:r>
            <a:r>
              <a:rPr lang="zh-CN" altLang="en-US" sz="2800" b="1" i="0" dirty="0">
                <a:ea typeface="楷体_GB2312" pitchFamily="49" charset="-122"/>
              </a:rPr>
              <a:t>）每个</a:t>
            </a:r>
            <a:r>
              <a:rPr lang="zh-CN" altLang="en-US" sz="2800" b="1" i="0" dirty="0">
                <a:solidFill>
                  <a:srgbClr val="FF3300"/>
                </a:solidFill>
                <a:ea typeface="楷体_GB2312" pitchFamily="49" charset="-122"/>
              </a:rPr>
              <a:t>索引行</a:t>
            </a:r>
            <a:r>
              <a:rPr lang="zh-CN" altLang="en-US" sz="2800" b="1" i="0" dirty="0">
                <a:ea typeface="楷体_GB2312" pitchFamily="49" charset="-122"/>
              </a:rPr>
              <a:t>都包含一个</a:t>
            </a:r>
            <a:r>
              <a:rPr lang="zh-CN" altLang="en-US" sz="2800" b="1" i="0" dirty="0">
                <a:solidFill>
                  <a:srgbClr val="CC3300"/>
                </a:solidFill>
                <a:ea typeface="楷体_GB2312" pitchFamily="49" charset="-122"/>
              </a:rPr>
              <a:t>键值</a:t>
            </a:r>
            <a:r>
              <a:rPr lang="zh-CN" altLang="en-US" sz="2800" b="1" i="0" dirty="0">
                <a:ea typeface="楷体_GB2312" pitchFamily="49" charset="-122"/>
              </a:rPr>
              <a:t>以及一个</a:t>
            </a:r>
            <a:r>
              <a:rPr lang="zh-CN" altLang="en-US" sz="2800" b="1" i="0" dirty="0">
                <a:solidFill>
                  <a:srgbClr val="CC3300"/>
                </a:solidFill>
                <a:ea typeface="楷体_GB2312" pitchFamily="49" charset="-122"/>
              </a:rPr>
              <a:t>指向较低级页或数据行的指针</a:t>
            </a:r>
            <a:r>
              <a:rPr lang="zh-CN" altLang="en-US" sz="2800" b="1" i="0" dirty="0">
                <a:ea typeface="楷体_GB2312" pitchFamily="49" charset="-122"/>
              </a:rPr>
              <a:t>。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23850" y="3479985"/>
            <a:ext cx="82089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）索引的每个页称为</a:t>
            </a:r>
            <a:r>
              <a:rPr lang="zh-CN" altLang="en-US" sz="2800" b="1" i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索引节点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sz="2800" b="1" i="0" baseline="3000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树的</a:t>
            </a:r>
            <a:r>
              <a:rPr lang="zh-CN" altLang="en-US" sz="28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顶端节点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i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根节点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 索引的</a:t>
            </a:r>
            <a:r>
              <a:rPr lang="zh-CN" altLang="en-US" sz="28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底层节点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i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叶节点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 根和叶之间的</a:t>
            </a:r>
            <a:r>
              <a:rPr lang="zh-CN" altLang="en-US" sz="2800" b="1" i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任何索引级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统称为</a:t>
            </a:r>
            <a:r>
              <a:rPr lang="zh-CN" altLang="en-US" sz="2800" b="1" i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中间级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800" b="1" i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同级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索引中的页链接在</a:t>
            </a:r>
            <a:r>
              <a:rPr lang="zh-CN" altLang="en-US" sz="2800" b="1" i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双向链接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列表中。</a:t>
            </a:r>
          </a:p>
        </p:txBody>
      </p:sp>
    </p:spTree>
    <p:extLst>
      <p:ext uri="{BB962C8B-B14F-4D97-AF65-F5344CB8AC3E}">
        <p14:creationId xmlns:p14="http://schemas.microsoft.com/office/powerpoint/2010/main" val="615182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8327" y="1892876"/>
            <a:ext cx="73444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509340" y="2410402"/>
            <a:ext cx="57760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聚集索引的结构</a:t>
            </a:r>
            <a:r>
              <a:rPr lang="zh-CN" altLang="en-US" sz="2800" i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52" y="1000702"/>
            <a:ext cx="5554230" cy="550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97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79" y="855086"/>
            <a:ext cx="842010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91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索引的概念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聚集索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354918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044293" y="2924175"/>
            <a:ext cx="460375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8749" y="1096389"/>
            <a:ext cx="864235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b="1" i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聚集索引适用于：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大量非重复值的列。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经常被连续访问的列。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 i="0"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经常使用</a:t>
            </a:r>
            <a:r>
              <a:rPr lang="zh-CN" altLang="en-US" sz="2800" b="1" i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联接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lang="en-US" altLang="zh-CN" sz="2800" b="1" i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GROUP BY </a:t>
            </a:r>
            <a:r>
              <a:rPr lang="zh-CN" altLang="en-US" sz="2800" b="1" i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子句</a:t>
            </a:r>
            <a:r>
              <a:rPr lang="zh-CN" altLang="en-US" sz="2800" b="1" i="0">
                <a:latin typeface="Times New Roman" panose="02020603050405020304" pitchFamily="18" charset="0"/>
                <a:ea typeface="楷体_GB2312" pitchFamily="49" charset="-122"/>
              </a:rPr>
              <a:t>的查询访问的列。</a:t>
            </a:r>
            <a:endParaRPr lang="zh-CN" altLang="en-US" sz="3200" b="1" i="0"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67312" y="3545901"/>
            <a:ext cx="84248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◆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聚集索引</a:t>
            </a:r>
            <a:r>
              <a:rPr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不适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用于：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i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频繁更改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的列 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b="1" i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706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4CC2E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2268</Words>
  <Application>Microsoft Office PowerPoint</Application>
  <PresentationFormat>宽屏</PresentationFormat>
  <Paragraphs>192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方正细圆简体</vt:lpstr>
      <vt:lpstr>楷体_GB2312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zhouping</dc:creator>
  <cp:lastModifiedBy>Lenovo</cp:lastModifiedBy>
  <cp:revision>1368</cp:revision>
  <dcterms:created xsi:type="dcterms:W3CDTF">2014-07-02T10:42:00Z</dcterms:created>
  <dcterms:modified xsi:type="dcterms:W3CDTF">2021-03-05T08:28:50Z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大同煤炭职业技术学院</vt:lpwstr>
  </property>
  <property fmtid="{D5CDD505-2E9C-101B-9397-08002B2CF9AE}" pid="3" name="KSOProductBuildVer">
    <vt:lpwstr>2052-11.1.0.8894</vt:lpwstr>
  </property>
</Properties>
</file>